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74372" autoAdjust="0"/>
  </p:normalViewPr>
  <p:slideViewPr>
    <p:cSldViewPr snapToGrid="0">
      <p:cViewPr varScale="1">
        <p:scale>
          <a:sx n="51" d="100"/>
          <a:sy n="51" d="100"/>
        </p:scale>
        <p:origin x="142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083A6C-1422-4EAA-B8B5-462C5C0A15B0}" type="datetimeFigureOut">
              <a:rPr lang="en-US" smtClean="0"/>
              <a:t>12/7/2023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3FF2A3-0AA7-41D1-A213-E8D9373C2356}" type="slidenum">
              <a:rPr lang="en-US" smtClean="0"/>
              <a:t>‹#›</a:t>
            </a:fld>
            <a:endParaRPr lang="en-US"/>
          </a:p>
        </p:txBody>
      </p:sp>
    </p:spTree>
    <p:extLst>
      <p:ext uri="{BB962C8B-B14F-4D97-AF65-F5344CB8AC3E}">
        <p14:creationId xmlns:p14="http://schemas.microsoft.com/office/powerpoint/2010/main" val="3634275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Sun Tzu's "The Art of War" stands as a timeless masterpiece, offering strategic insights that have shaped military thinking for centuries. Rooted in principles of flexibility, deception, and understanding the enemy, Sun Tzu's teachings have long been a cornerstone of military strategy. However, the advent of nuclear weapons has ushered in a paradigm shift, challenging the applicability of some of Sun Tzu's core tenets. This presentation delves into the juxtaposition of Sun Tzu's principles against the backdrop of nuclear warfare, examining the rise of nuclear weapons, their transformative impact on military strategy, and ultimately positing a thesis that asserts the challenging of, and in certain scenarios, the obsolescence of Sun Tzu's teachings in the face of the unprecedented and existential threat posed by nuclear arsenals. The intricate dance between ancient wisdom and modern weaponry underscores the evolving nature of strategic thinking in an era defined by the ominous specter of nuclear deterrence.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83FF2A3-0AA7-41D1-A213-E8D9373C2356}" type="slidenum">
              <a:rPr lang="en-US" smtClean="0"/>
              <a:t>2</a:t>
            </a:fld>
            <a:endParaRPr lang="en-US"/>
          </a:p>
        </p:txBody>
      </p:sp>
    </p:spTree>
    <p:extLst>
      <p:ext uri="{BB962C8B-B14F-4D97-AF65-F5344CB8AC3E}">
        <p14:creationId xmlns:p14="http://schemas.microsoft.com/office/powerpoint/2010/main" val="1754383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457200" algn="just" defTabSz="914400" rtl="0" eaLnBrk="1" fontAlgn="auto" latinLnBrk="0" hangingPunct="1">
              <a:lnSpc>
                <a:spcPct val="2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Sun Tzu's "The Art of War" encapsulates a profound philosophy of warfare, emphasizing timeless principles that have resonated across centuries. At its core, the treatise underscores the paramount importance of flexibility, urging commanders to adapt their strategies to the ever-shifting dynamics of the battlefield. Sun Tzu's advocacy for deception as a strategic tool becomes a cornerstone of his teachings, emphasizing the art of misleading adversaries and maintaining a strategic advantage. The principle of understanding the enemy goes beyond mere reconnaissance; it delves into the psychological and cultural dimensions of the opponent, aiming for a comprehensive comprehension that transcends surface-level intelligence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Nylan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pp.6-70</a:t>
            </a:r>
            <a:r>
              <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Together, these principles create a holistic framework for military strategy that extends beyond the battlefield, permeating various aspects of decision-making. Sun Tzu's enduring influence lies in his ability to distill the complexities of warfare into these fundamental tenets, offering not only a guide for military commanders but also a source of wisdom applicable to broader realms of leadership and conflict resolution.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3FF2A3-0AA7-41D1-A213-E8D9373C2356}" type="slidenum">
              <a:rPr lang="en-US" smtClean="0"/>
              <a:t>3</a:t>
            </a:fld>
            <a:endParaRPr lang="en-US"/>
          </a:p>
        </p:txBody>
      </p:sp>
    </p:spTree>
    <p:extLst>
      <p:ext uri="{BB962C8B-B14F-4D97-AF65-F5344CB8AC3E}">
        <p14:creationId xmlns:p14="http://schemas.microsoft.com/office/powerpoint/2010/main" val="608046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rise of nuclear weapons marks a pivotal epoch in human history, characterized by profound shifts in global power dynamics and strategic considerations. The historical context of their development and deployment is rooted in the aftermath of World War II, with the United States pioneering the Manhattan Project, leading to the detonation of the first atomic bombs over Hiroshima and Nagasaki in 1945. This watershed moment initiated the nuclear arms race, a Cold War competition primarily between the United States and the Soviet Union, as both superpowers sought to amass arsenals of increasingly sophisticated and devastating nuclear weaponry (</a:t>
            </a:r>
            <a:r>
              <a:rPr lang="en-US" sz="1800" dirty="0">
                <a:solidFill>
                  <a:srgbClr val="000000"/>
                </a:solidFill>
                <a:effectLst/>
                <a:latin typeface="Times New Roman" panose="02020603050405020304" pitchFamily="18" charset="0"/>
                <a:ea typeface="Times New Roman" panose="02020603050405020304" pitchFamily="18" charset="0"/>
              </a:rPr>
              <a:t>Jazeera Staff, 2023)</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subsequent proliferation of nuclear capabilities extended beyond the original Cold War contenders, involving other nations like China, the United Kingdom, France, and later, countries in Asia and the Middle East. The key events and countries entangled in this nuclear arms race not only reshaped geopolitics but also introduced an unprecedented dimension to military strategy, transforming the nature of conflicts and diplomacy on a global scale.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l">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E83FF2A3-0AA7-41D1-A213-E8D9373C2356}" type="slidenum">
              <a:rPr lang="en-US" smtClean="0"/>
              <a:t>4</a:t>
            </a:fld>
            <a:endParaRPr lang="en-US"/>
          </a:p>
        </p:txBody>
      </p:sp>
    </p:spTree>
    <p:extLst>
      <p:ext uri="{BB962C8B-B14F-4D97-AF65-F5344CB8AC3E}">
        <p14:creationId xmlns:p14="http://schemas.microsoft.com/office/powerpoint/2010/main" val="1680883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existence of nuclear weapons has catalyzed a profound and enduring shift in the traditional military landscape, fundamentally altering the dynamics of global security. At the heart of this transformation lies the concept of mutually assured destruction (MAD), a chilling doctrine that posits the use of nuclear weapons by one superpower would invariably result in the annihilation of both adversaries. MAD, arising from the recognition that nuclear conflict would be cataclysmic for all parties involved, has engendered an eerie stability, dissuading nations from direct confrontation. The fear of the apocalyptic consequences wrought by mutually assured destruction has thus acted as a deterrent, reshaping strategic considerations and diplomatic maneuvering on a global scale (</a:t>
            </a:r>
            <a:r>
              <a:rPr lang="en-US" sz="1800" dirty="0">
                <a:solidFill>
                  <a:srgbClr val="000000"/>
                </a:solidFill>
                <a:effectLst/>
                <a:latin typeface="Times New Roman" panose="02020603050405020304" pitchFamily="18" charset="0"/>
                <a:ea typeface="Times New Roman" panose="02020603050405020304" pitchFamily="18" charset="0"/>
              </a:rPr>
              <a:t>Jazeera Staff, 2023)</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This paradigm shift extends beyond the conventional metrics of military strength and geographical dominance, introducing an unprecedented element of restraint and caution in international relations. The military landscape, once dominated by conventional warfare strategies, is now intricately intertwined with the ominous specter of nuclear capabilities, ushering in an era where the mere possession of these weapons exerts a pervasive influence on geopolitical affairs and strategic calculus.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0"/>
              </a:spcAft>
            </a:pP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Jazeera Staff, np</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83FF2A3-0AA7-41D1-A213-E8D9373C2356}" type="slidenum">
              <a:rPr lang="en-US" smtClean="0"/>
              <a:t>5</a:t>
            </a:fld>
            <a:endParaRPr lang="en-US"/>
          </a:p>
        </p:txBody>
      </p:sp>
    </p:spTree>
    <p:extLst>
      <p:ext uri="{BB962C8B-B14F-4D97-AF65-F5344CB8AC3E}">
        <p14:creationId xmlns:p14="http://schemas.microsoft.com/office/powerpoint/2010/main" val="151615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457200" algn="just" defTabSz="914400" rtl="0" eaLnBrk="1" fontAlgn="auto" latinLnBrk="0" hangingPunct="1">
              <a:lnSpc>
                <a:spcPct val="2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Sun Tzu's strategic brilliance extends to his profound emphasis on understanding and leveraging terrain as a decisive factor in warfare. In "The Art of War," he expounds on the importance of comprehending the nuances of the battlefield, advocating for commanders to exploit the advantages offered by varying landscapes. Sun Tzu's teachings underscore how terrain, when understood and tactically employed, can be a force multiplier, influencing the outcome of battles. However, the advent of nuclear weapons has dramatically shifted the significance of terrain in military strategy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Nylan</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pp.6-70</a:t>
            </a:r>
            <a:r>
              <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Unlike conventional warfare, where geographical features held strategic importance for troop movements and engagement, the nuclear era introduces a paradigm where the very nature of the conflict transcends physical landscapes. In a nuclear context, the battleground extends beyond geographical boundaries to encompass the global stage, rendering traditional terrain-centric strategies less pertinent. This presentation explores the evolution of the role of terrain in military thinking, highlighting the contrast between Sun Tzu's terrain-centric approach and the altered significance of terrain in an era dominated by the specter of nuclear weaponry.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3FF2A3-0AA7-41D1-A213-E8D9373C2356}" type="slidenum">
              <a:rPr lang="en-US" smtClean="0"/>
              <a:t>6</a:t>
            </a:fld>
            <a:endParaRPr lang="en-US"/>
          </a:p>
        </p:txBody>
      </p:sp>
    </p:spTree>
    <p:extLst>
      <p:ext uri="{BB962C8B-B14F-4D97-AF65-F5344CB8AC3E}">
        <p14:creationId xmlns:p14="http://schemas.microsoft.com/office/powerpoint/2010/main" val="3120471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457200" algn="just" defTabSz="914400" rtl="0" eaLnBrk="1" fontAlgn="auto" latinLnBrk="0" hangingPunct="1">
              <a:lnSpc>
                <a:spcPct val="2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Sun Tzu's strategic doctrine underscores the pivotal role of deception in warfare, emphasizing the art of misdirection and psychological manipulation to gain a strategic advantage over the adversary. In "The Art of War," he articulates that the highest form of warfare is to subdue the enemy without direct confrontation, advocating for the use of deceptive tactics to outwit opponents. However, in the contemporary era marked by advanced intelligence and surveillance technologies, the landscape of deception has evolved significantly. This presentation delves into an evaluation of the effectiveness of deception in the face of modern technological advancements. The integration of satellite imagery, cyber warfare, and sophisticated intelligence networks has reshaped the dynamics of information warfare, challenging traditional deceptive strategies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Nylan</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pp.6-70</a:t>
            </a:r>
            <a:r>
              <a:rPr lang="en-US"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While Sun Tzu's principles remain relevant, the presentation explores the nuances of implementing deception in an era where information flows rapidly and surveillance capabilities are pervasive, questioning the efficacy of traditional deceptive practices in the face of advanced technological scrutiny.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3FF2A3-0AA7-41D1-A213-E8D9373C2356}" type="slidenum">
              <a:rPr lang="en-US" smtClean="0"/>
              <a:t>7</a:t>
            </a:fld>
            <a:endParaRPr lang="en-US"/>
          </a:p>
        </p:txBody>
      </p:sp>
    </p:spTree>
    <p:extLst>
      <p:ext uri="{BB962C8B-B14F-4D97-AF65-F5344CB8AC3E}">
        <p14:creationId xmlns:p14="http://schemas.microsoft.com/office/powerpoint/2010/main" val="916854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Sun Tzu's enduring principles, encapsulated in "The Art of War," continue to resonate in the realm of non-nuclear conflicts, serving as a wellspring of strategic wisdom for contemporary military thinkers. The adaptability and timelessness of Sun Tzu's teachings find relevance in conflicts that transcend the nuclear paradigm. This presentation assesses how Sun Tzu's principles persist in guiding military strategies in the absence of nuclear considerations (</a:t>
            </a:r>
            <a:r>
              <a:rPr lang="en-US" sz="1800" dirty="0">
                <a:solidFill>
                  <a:srgbClr val="000000"/>
                </a:solidFill>
                <a:effectLst/>
                <a:latin typeface="Times New Roman" panose="02020603050405020304" pitchFamily="18" charset="0"/>
                <a:ea typeface="Times New Roman" panose="02020603050405020304" pitchFamily="18" charset="0"/>
              </a:rPr>
              <a:t>David, np)</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examining real-world scenarios, the audience gains insights into how modern military leaders draw inspiration from Sun Tzu's emphasis on adaptability, intelligence, and the art of understanding the adversary. Examples of contemporary military strategies, shaped by Sun Tzu's principles, highlight their applicability in asymmetric warfare, counterinsurgency operations, and other non-nuclear contexts. Through case studies and analyses, the presentation aims to illuminate the continuity of Sun Tzu's influence in guiding decision-making and shaping tactical approaches in the multifaceted landscape of modern conflicts. The timeless wisdom of Sun Tzu thus serves as a compass for military leaders navigating the complexities of warfare beyond the nuclear arena.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3FF2A3-0AA7-41D1-A213-E8D9373C2356}" type="slidenum">
              <a:rPr lang="en-US" smtClean="0"/>
              <a:t>8</a:t>
            </a:fld>
            <a:endParaRPr lang="en-US"/>
          </a:p>
        </p:txBody>
      </p:sp>
    </p:spTree>
    <p:extLst>
      <p:ext uri="{BB962C8B-B14F-4D97-AF65-F5344CB8AC3E}">
        <p14:creationId xmlns:p14="http://schemas.microsoft.com/office/powerpoint/2010/main" val="3229498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intricate relationship between nuclear deterrence and Sun Tzu's teachings forms a critical nexus in understanding contemporary military strategy. This presentation embarks on an exploration of how nuclear deterrence aligns with, and at times contradicts, the principles articulated by Sun Tzu in "The Art of War." While Sun Tzu emphasizes subtlety, adaptability, and avoiding direct confrontation, nuclear deterrence hinges on the explicit threat of devastating force to dissuade adversaries. The concept of mutually assured destruction (MAD) reflects a departure from Sun Tzu's strategic finesse, introducing a stark contrast between subtle maneuvering and the overt display of overwhelming firepower (</a:t>
            </a:r>
            <a:r>
              <a:rPr lang="en-US" sz="1800" dirty="0" err="1">
                <a:solidFill>
                  <a:srgbClr val="000000"/>
                </a:solidFill>
                <a:effectLst/>
                <a:latin typeface="Times New Roman" panose="02020603050405020304" pitchFamily="18" charset="0"/>
                <a:ea typeface="Times New Roman" panose="02020603050405020304" pitchFamily="18" charset="0"/>
              </a:rPr>
              <a:t>Octamaya</a:t>
            </a:r>
            <a:r>
              <a:rPr lang="en-US" sz="1800" dirty="0">
                <a:solidFill>
                  <a:srgbClr val="000000"/>
                </a:solidFill>
                <a:effectLst/>
                <a:latin typeface="Times New Roman" panose="02020603050405020304" pitchFamily="18" charset="0"/>
                <a:ea typeface="Times New Roman" panose="02020603050405020304" pitchFamily="18" charset="0"/>
              </a:rPr>
              <a:t>, pp.144-158)</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Delving deeper, the presentation also engages in a nuanced discussion on the role of deterrence in preventing conflicts, examining how the specter of nuclear consequences influences geopolitical decisions. It scrutinizes whether nuclear deterrence, with its inherent brinkmanship, aligns with Sun Tzu's counsel on avoiding unnecessary conflict or introduces a departure from the nuanced principles of strategic subtlety found in ancient Chinese military philosophy.</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E83FF2A3-0AA7-41D1-A213-E8D9373C2356}" type="slidenum">
              <a:rPr lang="en-US" smtClean="0"/>
              <a:t>9</a:t>
            </a:fld>
            <a:endParaRPr lang="en-US"/>
          </a:p>
        </p:txBody>
      </p:sp>
    </p:spTree>
    <p:extLst>
      <p:ext uri="{BB962C8B-B14F-4D97-AF65-F5344CB8AC3E}">
        <p14:creationId xmlns:p14="http://schemas.microsoft.com/office/powerpoint/2010/main" val="3352138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While Sun Tzu's timeless principles have provided profound insights into the art of warfare, their application encounters limitations in the realm of nuclear conflict. This presentation identifies specific Sun Tzu principles that exhibit reduced applicability in the context of nuclear warfare, where the dynamics fundamentally differ from conventional military strategies. Sun Tzu's emphasis on understanding the enemy and adapting strategies accordingly faces a unique challenge in the nuclear era, where the adversary's motivations may be influenced by the specter of mutually assured destruction rather than traditional strategic considerations (</a:t>
            </a:r>
            <a:r>
              <a:rPr lang="en-US" sz="1800" dirty="0" err="1">
                <a:solidFill>
                  <a:srgbClr val="000000"/>
                </a:solidFill>
                <a:effectLst/>
                <a:latin typeface="Times New Roman" panose="02020603050405020304" pitchFamily="18" charset="0"/>
                <a:ea typeface="Times New Roman" panose="02020603050405020304" pitchFamily="18" charset="0"/>
              </a:rPr>
              <a:t>Nylan</a:t>
            </a:r>
            <a:r>
              <a:rPr lang="en-US" sz="1800" dirty="0">
                <a:solidFill>
                  <a:srgbClr val="000000"/>
                </a:solidFill>
                <a:effectLst/>
                <a:latin typeface="Times New Roman" panose="02020603050405020304" pitchFamily="18" charset="0"/>
                <a:ea typeface="Times New Roman" panose="02020603050405020304" pitchFamily="18" charset="0"/>
              </a:rPr>
              <a:t>, pp. 6-7)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Additionally, the principle of subtle maneuvering and the avoidance of direct confrontation, hallmarks of Sun Tzu's approach, encounter complexities when juxtaposed against the overt and potentially cataclysmic nature of nuclear threats. The presentation underscores the need for a nuanced understanding of the limitations posed by nuclear warfare, acknowledging its unprecedented intricacies and the necessity for strategic considerations beyond the purview of Sun Tzu's classical teachings. It aims to foster a comprehensive perspective on the evolving nature of conflict, where ancient wisdom meets the unprecedented challenges of the nuclear age.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3FF2A3-0AA7-41D1-A213-E8D9373C2356}" type="slidenum">
              <a:rPr lang="en-US" smtClean="0"/>
              <a:t>10</a:t>
            </a:fld>
            <a:endParaRPr lang="en-US"/>
          </a:p>
        </p:txBody>
      </p:sp>
    </p:spTree>
    <p:extLst>
      <p:ext uri="{BB962C8B-B14F-4D97-AF65-F5344CB8AC3E}">
        <p14:creationId xmlns:p14="http://schemas.microsoft.com/office/powerpoint/2010/main" val="3869425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advent of nuclear weapons has undeniably reshaped traditional military strategies, introducing a paradigm where the specter of mutually assured destruction has redefined the rules of engagement and deterrence. This presentation has highlighted the nuanced impact of nuclear weapons on Sun Tzu's timeless principles, acknowledging areas where his teachings may face limitations in the face of unprecedented threats. Despite the seismic shifts brought about by nuclear capabilities, Sun Tzu's wisdom endures in certain aspects of warfare, offering insights into adaptability, intelligence, and strategic acumen. The juxtaposition of ancient wisdom with modern threats underscores the multifaceted nature of conflict and strategy in the contemporary era. As nations grapple with the complexities of nuclear deterrence, Sun Tzu's teachings serve as a compass, guiding military leaders in navigating the evolving landscape of conflict, emphasizing the enduring relevance of strategic principles even in the face of unparalleled challenges.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83FF2A3-0AA7-41D1-A213-E8D9373C2356}" type="slidenum">
              <a:rPr lang="en-US" smtClean="0"/>
              <a:t>11</a:t>
            </a:fld>
            <a:endParaRPr lang="en-US"/>
          </a:p>
        </p:txBody>
      </p:sp>
    </p:spTree>
    <p:extLst>
      <p:ext uri="{BB962C8B-B14F-4D97-AF65-F5344CB8AC3E}">
        <p14:creationId xmlns:p14="http://schemas.microsoft.com/office/powerpoint/2010/main" val="2565006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491115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446369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2984664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0FC5DD-82FB-422B-9AE3-D3C16BE3E0F9}"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504305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0FC5DD-82FB-422B-9AE3-D3C16BE3E0F9}" type="datetimeFigureOut">
              <a:rPr lang="en-US" smtClean="0"/>
              <a:t>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043243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2261266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954619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250105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0FC5DD-82FB-422B-9AE3-D3C16BE3E0F9}"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1894955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0FC5DD-82FB-422B-9AE3-D3C16BE3E0F9}" type="datetimeFigureOut">
              <a:rPr lang="en-US" smtClean="0"/>
              <a:t>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794799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1562258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36446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2197865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619351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24841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5493859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0FC5DD-82FB-422B-9AE3-D3C16BE3E0F9}" type="datetimeFigureOut">
              <a:rPr lang="en-US" smtClean="0"/>
              <a:t>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C7B5F6-6646-4E02-98C0-846F0928B4A0}" type="slidenum">
              <a:rPr lang="en-US" smtClean="0"/>
              <a:t>‹#›</a:t>
            </a:fld>
            <a:endParaRPr lang="en-US"/>
          </a:p>
        </p:txBody>
      </p:sp>
    </p:spTree>
    <p:extLst>
      <p:ext uri="{BB962C8B-B14F-4D97-AF65-F5344CB8AC3E}">
        <p14:creationId xmlns:p14="http://schemas.microsoft.com/office/powerpoint/2010/main" val="3409415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B0FC5DD-82FB-422B-9AE3-D3C16BE3E0F9}" type="datetimeFigureOut">
              <a:rPr lang="en-US" smtClean="0"/>
              <a:t>12/7/2023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DC7B5F6-6646-4E02-98C0-846F0928B4A0}" type="slidenum">
              <a:rPr lang="en-US" smtClean="0"/>
              <a:t>‹#›</a:t>
            </a:fld>
            <a:endParaRPr lang="en-US"/>
          </a:p>
        </p:txBody>
      </p:sp>
    </p:spTree>
    <p:extLst>
      <p:ext uri="{BB962C8B-B14F-4D97-AF65-F5344CB8AC3E}">
        <p14:creationId xmlns:p14="http://schemas.microsoft.com/office/powerpoint/2010/main" val="2434659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9411-2E89-4210-AF43-002C702A6137}"/>
              </a:ext>
            </a:extLst>
          </p:cNvPr>
          <p:cNvSpPr>
            <a:spLocks noGrp="1"/>
          </p:cNvSpPr>
          <p:nvPr>
            <p:ph type="ctrTitle"/>
          </p:nvPr>
        </p:nvSpPr>
        <p:spPr>
          <a:xfrm>
            <a:off x="0" y="1127051"/>
            <a:ext cx="12191999" cy="2551814"/>
          </a:xfrm>
        </p:spPr>
        <p:txBody>
          <a:bodyPr/>
          <a:lstStyle/>
          <a:p>
            <a:r>
              <a:rPr lang="en-US" sz="3600" b="1" i="0" dirty="0">
                <a:solidFill>
                  <a:schemeClr val="tx1"/>
                </a:solidFill>
                <a:effectLst/>
                <a:latin typeface="Times New Roman" panose="02020603050405020304" pitchFamily="18" charset="0"/>
                <a:cs typeface="Times New Roman" panose="02020603050405020304" pitchFamily="18" charset="0"/>
              </a:rPr>
              <a:t>How The Invention of The Nuclear Weapons Made Some of The Teaching of Sun Tzu Obsolete</a:t>
            </a:r>
            <a:endParaRPr lang="en-US" sz="3600" b="1"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1062673-0E39-4EF8-B1EB-FB55063E9033}"/>
              </a:ext>
            </a:extLst>
          </p:cNvPr>
          <p:cNvSpPr>
            <a:spLocks noGrp="1"/>
          </p:cNvSpPr>
          <p:nvPr>
            <p:ph type="subTitle" idx="1"/>
          </p:nvPr>
        </p:nvSpPr>
        <p:spPr>
          <a:xfrm>
            <a:off x="1176220" y="3923414"/>
            <a:ext cx="8825658" cy="2704214"/>
          </a:xfrm>
        </p:spPr>
        <p:txBody>
          <a:bodyPr>
            <a:normAutofit/>
          </a:bodyPr>
          <a:lstStyle/>
          <a:p>
            <a:pPr algn="ctr"/>
            <a:r>
              <a:rPr lang="en-US" sz="2400" cap="none" dirty="0">
                <a:solidFill>
                  <a:schemeClr val="tx1"/>
                </a:solidFill>
                <a:latin typeface="Times New Roman" panose="02020603050405020304" pitchFamily="18" charset="0"/>
                <a:cs typeface="Times New Roman" panose="02020603050405020304" pitchFamily="18" charset="0"/>
              </a:rPr>
              <a:t>Samouil Panayotov</a:t>
            </a:r>
          </a:p>
          <a:p>
            <a:pPr algn="ctr"/>
            <a:endParaRPr lang="en-US" sz="2400" cap="none" dirty="0">
              <a:solidFill>
                <a:schemeClr val="tx1"/>
              </a:solidFill>
              <a:latin typeface="Times New Roman" panose="02020603050405020304" pitchFamily="18" charset="0"/>
              <a:cs typeface="Times New Roman" panose="02020603050405020304" pitchFamily="18" charset="0"/>
            </a:endParaRPr>
          </a:p>
          <a:p>
            <a:pPr algn="ctr"/>
            <a:endParaRPr lang="en-US" sz="2400" cap="none" dirty="0">
              <a:solidFill>
                <a:schemeClr val="tx1"/>
              </a:solidFill>
              <a:latin typeface="Times New Roman" panose="02020603050405020304" pitchFamily="18" charset="0"/>
              <a:cs typeface="Times New Roman" panose="02020603050405020304" pitchFamily="18" charset="0"/>
            </a:endParaRPr>
          </a:p>
          <a:p>
            <a:pPr algn="ctr"/>
            <a:endParaRPr lang="en-US" sz="2400" cap="none" dirty="0">
              <a:solidFill>
                <a:schemeClr val="tx1"/>
              </a:solidFill>
              <a:latin typeface="Times New Roman" panose="02020603050405020304" pitchFamily="18" charset="0"/>
              <a:cs typeface="Times New Roman" panose="02020603050405020304" pitchFamily="18" charset="0"/>
            </a:endParaRPr>
          </a:p>
          <a:p>
            <a:pPr algn="ctr"/>
            <a:endParaRPr lang="en-US" sz="2400" cap="none"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1291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5FEB5-26BE-496E-A18F-F70D050A246E}"/>
              </a:ext>
            </a:extLst>
          </p:cNvPr>
          <p:cNvSpPr>
            <a:spLocks noGrp="1"/>
          </p:cNvSpPr>
          <p:nvPr>
            <p:ph type="title"/>
          </p:nvPr>
        </p:nvSpPr>
        <p:spPr/>
        <p:txBody>
          <a:bodyPr/>
          <a:lstStyle/>
          <a:p>
            <a:pPr algn="ctr"/>
            <a:r>
              <a:rPr lang="en-US" sz="54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403AD497-EF89-4F6E-8073-2BD5534498BE}"/>
              </a:ext>
            </a:extLst>
          </p:cNvPr>
          <p:cNvSpPr>
            <a:spLocks noGrp="1"/>
          </p:cNvSpPr>
          <p:nvPr>
            <p:ph idx="1"/>
          </p:nvPr>
        </p:nvSpPr>
        <p:spPr>
          <a:xfrm>
            <a:off x="0" y="1853248"/>
            <a:ext cx="8474299" cy="5004752"/>
          </a:xfrm>
        </p:spPr>
        <p:txBody>
          <a:bodyPr>
            <a:normAutofit/>
          </a:bodyPr>
          <a:lstStyle/>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Sun Tzu's wisdom challenged by nuclear paradigm.</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Nuclear weapons redefine principles of military strategy.</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Examining the transformative impact on strategic thinking.</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Thesis posits obsolescence of Sun Tzu's teachings.</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Ancient wisdom meets modern weaponry in evolution.</a:t>
            </a:r>
          </a:p>
        </p:txBody>
      </p:sp>
      <p:pic>
        <p:nvPicPr>
          <p:cNvPr id="4" name="Picture 3">
            <a:extLst>
              <a:ext uri="{FF2B5EF4-FFF2-40B4-BE49-F238E27FC236}">
                <a16:creationId xmlns:a16="http://schemas.microsoft.com/office/drawing/2014/main" id="{15533B32-D350-4966-9A76-FF56F975C65D}"/>
              </a:ext>
            </a:extLst>
          </p:cNvPr>
          <p:cNvPicPr>
            <a:picLocks noChangeAspect="1"/>
          </p:cNvPicPr>
          <p:nvPr/>
        </p:nvPicPr>
        <p:blipFill>
          <a:blip r:embed="rId3"/>
          <a:stretch>
            <a:fillRect/>
          </a:stretch>
        </p:blipFill>
        <p:spPr>
          <a:xfrm>
            <a:off x="8474299" y="1853248"/>
            <a:ext cx="3717701" cy="4081422"/>
          </a:xfrm>
          <a:prstGeom prst="rect">
            <a:avLst/>
          </a:prstGeom>
        </p:spPr>
      </p:pic>
      <p:sp>
        <p:nvSpPr>
          <p:cNvPr id="6" name="TextBox 5">
            <a:extLst>
              <a:ext uri="{FF2B5EF4-FFF2-40B4-BE49-F238E27FC236}">
                <a16:creationId xmlns:a16="http://schemas.microsoft.com/office/drawing/2014/main" id="{7A188A88-8075-4B75-A721-5C0D2F1A9C9F}"/>
              </a:ext>
            </a:extLst>
          </p:cNvPr>
          <p:cNvSpPr txBox="1"/>
          <p:nvPr/>
        </p:nvSpPr>
        <p:spPr>
          <a:xfrm>
            <a:off x="8474298" y="5943617"/>
            <a:ext cx="3717701"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https://www.quora.com/What-are-some-cool-modern-applications-of-the-Art-of-War</a:t>
            </a:r>
          </a:p>
        </p:txBody>
      </p:sp>
    </p:spTree>
    <p:extLst>
      <p:ext uri="{BB962C8B-B14F-4D97-AF65-F5344CB8AC3E}">
        <p14:creationId xmlns:p14="http://schemas.microsoft.com/office/powerpoint/2010/main" val="2843116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2469B-DF6B-40CE-8873-FC5E8D4F66FE}"/>
              </a:ext>
            </a:extLst>
          </p:cNvPr>
          <p:cNvSpPr>
            <a:spLocks noGrp="1"/>
          </p:cNvSpPr>
          <p:nvPr>
            <p:ph type="title"/>
          </p:nvPr>
        </p:nvSpPr>
        <p:spPr/>
        <p:txBody>
          <a:bodyPr/>
          <a:lstStyle/>
          <a:p>
            <a:pPr algn="ctr"/>
            <a:r>
              <a:rPr lang="en-US" sz="4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Sun Tzu's Principles</a:t>
            </a:r>
            <a:endParaRPr lang="en-US" sz="4000" dirty="0">
              <a:solidFill>
                <a:schemeClr val="tx1"/>
              </a:solidFill>
            </a:endParaRPr>
          </a:p>
        </p:txBody>
      </p:sp>
      <p:sp>
        <p:nvSpPr>
          <p:cNvPr id="3" name="Content Placeholder 2">
            <a:extLst>
              <a:ext uri="{FF2B5EF4-FFF2-40B4-BE49-F238E27FC236}">
                <a16:creationId xmlns:a16="http://schemas.microsoft.com/office/drawing/2014/main" id="{6772E017-8665-434B-91D6-77ABAE19A201}"/>
              </a:ext>
            </a:extLst>
          </p:cNvPr>
          <p:cNvSpPr>
            <a:spLocks noGrp="1"/>
          </p:cNvSpPr>
          <p:nvPr>
            <p:ph idx="1"/>
          </p:nvPr>
        </p:nvSpPr>
        <p:spPr>
          <a:xfrm>
            <a:off x="3472070" y="2052918"/>
            <a:ext cx="8719930" cy="4805082"/>
          </a:xfrm>
        </p:spPr>
        <p:txBody>
          <a:bodyPr>
            <a:normAutofit/>
          </a:bodyPr>
          <a:lstStyle/>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Sun Tzu: Philosophy of adaptable warfare strategies.</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Core tenet: Flexibility paramount in strategic planning.</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Deception key—art of misleading adversaries crucial.</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Understanding enemy extends to psychological, cultural dimensions.</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Holistic framework: Principles transcend the battlefield's confines.</a:t>
            </a:r>
          </a:p>
          <a:p>
            <a:pPr algn="l">
              <a:buFont typeface="Wingdings" panose="05000000000000000000" pitchFamily="2" charset="2"/>
              <a:buChar char="v"/>
            </a:pPr>
            <a:r>
              <a:rPr lang="en-US" sz="2800" b="0" i="0" dirty="0">
                <a:effectLst/>
                <a:latin typeface="Times New Roman" panose="02020603050405020304" pitchFamily="18" charset="0"/>
                <a:cs typeface="Times New Roman" panose="02020603050405020304" pitchFamily="18" charset="0"/>
              </a:rPr>
              <a:t>Enduring influence: Wisdom for leadership, conflict resolution.</a:t>
            </a:r>
          </a:p>
        </p:txBody>
      </p:sp>
      <p:pic>
        <p:nvPicPr>
          <p:cNvPr id="4" name="Picture 3">
            <a:extLst>
              <a:ext uri="{FF2B5EF4-FFF2-40B4-BE49-F238E27FC236}">
                <a16:creationId xmlns:a16="http://schemas.microsoft.com/office/drawing/2014/main" id="{E61D6E8E-B6E0-4056-86C3-85CD6A37583A}"/>
              </a:ext>
            </a:extLst>
          </p:cNvPr>
          <p:cNvPicPr>
            <a:picLocks noChangeAspect="1"/>
          </p:cNvPicPr>
          <p:nvPr/>
        </p:nvPicPr>
        <p:blipFill>
          <a:blip r:embed="rId3"/>
          <a:stretch>
            <a:fillRect/>
          </a:stretch>
        </p:blipFill>
        <p:spPr>
          <a:xfrm>
            <a:off x="0" y="2052917"/>
            <a:ext cx="3472070" cy="3881753"/>
          </a:xfrm>
          <a:prstGeom prst="rect">
            <a:avLst/>
          </a:prstGeom>
        </p:spPr>
      </p:pic>
      <p:sp>
        <p:nvSpPr>
          <p:cNvPr id="6" name="TextBox 5">
            <a:extLst>
              <a:ext uri="{FF2B5EF4-FFF2-40B4-BE49-F238E27FC236}">
                <a16:creationId xmlns:a16="http://schemas.microsoft.com/office/drawing/2014/main" id="{4576263B-1055-4114-88C8-D5E0A9D08E1F}"/>
              </a:ext>
            </a:extLst>
          </p:cNvPr>
          <p:cNvSpPr txBox="1"/>
          <p:nvPr/>
        </p:nvSpPr>
        <p:spPr>
          <a:xfrm>
            <a:off x="0" y="5934670"/>
            <a:ext cx="3472070"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https://www.lybrary.com/sun-tzu-the-principles-of-war-p-250359.html</a:t>
            </a:r>
          </a:p>
        </p:txBody>
      </p:sp>
    </p:spTree>
    <p:extLst>
      <p:ext uri="{BB962C8B-B14F-4D97-AF65-F5344CB8AC3E}">
        <p14:creationId xmlns:p14="http://schemas.microsoft.com/office/powerpoint/2010/main" val="1848434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07ED-3D4F-422D-B771-227A9F313A27}"/>
              </a:ext>
            </a:extLst>
          </p:cNvPr>
          <p:cNvSpPr>
            <a:spLocks noGrp="1"/>
          </p:cNvSpPr>
          <p:nvPr>
            <p:ph type="title"/>
          </p:nvPr>
        </p:nvSpPr>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Rise of Nuclear Weapons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3334421-2E16-4CA6-B09A-B9EBF7EC7450}"/>
              </a:ext>
            </a:extLst>
          </p:cNvPr>
          <p:cNvSpPr>
            <a:spLocks noGrp="1"/>
          </p:cNvSpPr>
          <p:nvPr>
            <p:ph idx="1"/>
          </p:nvPr>
        </p:nvSpPr>
        <p:spPr>
          <a:xfrm>
            <a:off x="4598504" y="1853248"/>
            <a:ext cx="7593496" cy="5004752"/>
          </a:xfrm>
        </p:spPr>
        <p:txBody>
          <a:bodyPr>
            <a:normAutofit/>
          </a:bodyPr>
          <a:lstStyle/>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Manhattan Project spawns atomic bombs, altering history.</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Cold War triggers U.S.-Soviet nuclear arms race.</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Global proliferation expands nuclear capabilities worldwide.</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China, UK, France join nuclear powers league.</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Nuclear arms redefine global geopolitics and diplomacy.</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Conflicts transformed with unprecedented military strategy dynamics.</a:t>
            </a:r>
          </a:p>
        </p:txBody>
      </p:sp>
      <p:pic>
        <p:nvPicPr>
          <p:cNvPr id="4" name="Picture 3">
            <a:extLst>
              <a:ext uri="{FF2B5EF4-FFF2-40B4-BE49-F238E27FC236}">
                <a16:creationId xmlns:a16="http://schemas.microsoft.com/office/drawing/2014/main" id="{F2CCB769-CDA7-41DA-81E2-AF6D1C1EADD4}"/>
              </a:ext>
            </a:extLst>
          </p:cNvPr>
          <p:cNvPicPr>
            <a:picLocks noChangeAspect="1"/>
          </p:cNvPicPr>
          <p:nvPr/>
        </p:nvPicPr>
        <p:blipFill>
          <a:blip r:embed="rId3"/>
          <a:stretch>
            <a:fillRect/>
          </a:stretch>
        </p:blipFill>
        <p:spPr>
          <a:xfrm>
            <a:off x="0" y="1853248"/>
            <a:ext cx="4598504" cy="4358422"/>
          </a:xfrm>
          <a:prstGeom prst="rect">
            <a:avLst/>
          </a:prstGeom>
        </p:spPr>
      </p:pic>
      <p:sp>
        <p:nvSpPr>
          <p:cNvPr id="6" name="TextBox 5">
            <a:extLst>
              <a:ext uri="{FF2B5EF4-FFF2-40B4-BE49-F238E27FC236}">
                <a16:creationId xmlns:a16="http://schemas.microsoft.com/office/drawing/2014/main" id="{F8ADCBFF-287F-47BE-8C7F-1114AAEA6152}"/>
              </a:ext>
            </a:extLst>
          </p:cNvPr>
          <p:cNvSpPr txBox="1"/>
          <p:nvPr/>
        </p:nvSpPr>
        <p:spPr>
          <a:xfrm>
            <a:off x="-1" y="6211669"/>
            <a:ext cx="4598504" cy="646331"/>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https://www.visualcapitalist.com/science-of-nuclear-weapons/</a:t>
            </a:r>
          </a:p>
        </p:txBody>
      </p:sp>
    </p:spTree>
    <p:extLst>
      <p:ext uri="{BB962C8B-B14F-4D97-AF65-F5344CB8AC3E}">
        <p14:creationId xmlns:p14="http://schemas.microsoft.com/office/powerpoint/2010/main" val="93275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87A2-EE0E-4C8C-B286-6BD1DD200EFF}"/>
              </a:ext>
            </a:extLst>
          </p:cNvPr>
          <p:cNvSpPr>
            <a:spLocks noGrp="1"/>
          </p:cNvSpPr>
          <p:nvPr>
            <p:ph type="title"/>
          </p:nvPr>
        </p:nvSpPr>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Shift in Military Landscape</a:t>
            </a:r>
            <a:br>
              <a:rPr lang="en-US" sz="4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B424B6-C310-4265-BBF0-D465C701B7B4}"/>
              </a:ext>
            </a:extLst>
          </p:cNvPr>
          <p:cNvSpPr>
            <a:spLocks noGrp="1"/>
          </p:cNvSpPr>
          <p:nvPr>
            <p:ph idx="1"/>
          </p:nvPr>
        </p:nvSpPr>
        <p:spPr>
          <a:xfrm>
            <a:off x="0" y="1853246"/>
            <a:ext cx="7116417" cy="5004754"/>
          </a:xfrm>
        </p:spPr>
        <p:txBody>
          <a:bodyPr>
            <a:normAutofit/>
          </a:bodyPr>
          <a:lstStyle/>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Nuclear weapons reshape global security dynamics.</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Mutually assured destruction prevents direct confrontation.</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MAD introduces eerie stability in international relations.</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Fear of apocalyptic consequences acts as a deterrent.</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Nuclear capabilities redefine geopolitical affairs and strategy.</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Possession of nuclear weapons influences strategic calculus.</a:t>
            </a:r>
          </a:p>
        </p:txBody>
      </p:sp>
      <p:pic>
        <p:nvPicPr>
          <p:cNvPr id="4" name="Picture 3">
            <a:extLst>
              <a:ext uri="{FF2B5EF4-FFF2-40B4-BE49-F238E27FC236}">
                <a16:creationId xmlns:a16="http://schemas.microsoft.com/office/drawing/2014/main" id="{CA30D04F-0B48-4907-8E65-6D6E4310DFA8}"/>
              </a:ext>
            </a:extLst>
          </p:cNvPr>
          <p:cNvPicPr>
            <a:picLocks noChangeAspect="1"/>
          </p:cNvPicPr>
          <p:nvPr/>
        </p:nvPicPr>
        <p:blipFill>
          <a:blip r:embed="rId3"/>
          <a:stretch>
            <a:fillRect/>
          </a:stretch>
        </p:blipFill>
        <p:spPr>
          <a:xfrm>
            <a:off x="7116418" y="1853247"/>
            <a:ext cx="5075584" cy="4358421"/>
          </a:xfrm>
          <a:prstGeom prst="rect">
            <a:avLst/>
          </a:prstGeom>
        </p:spPr>
      </p:pic>
      <p:sp>
        <p:nvSpPr>
          <p:cNvPr id="6" name="TextBox 5">
            <a:extLst>
              <a:ext uri="{FF2B5EF4-FFF2-40B4-BE49-F238E27FC236}">
                <a16:creationId xmlns:a16="http://schemas.microsoft.com/office/drawing/2014/main" id="{C8990D67-C0D3-416D-9795-0F3C00A70932}"/>
              </a:ext>
            </a:extLst>
          </p:cNvPr>
          <p:cNvSpPr txBox="1"/>
          <p:nvPr/>
        </p:nvSpPr>
        <p:spPr>
          <a:xfrm>
            <a:off x="7116416" y="6211669"/>
            <a:ext cx="5075584" cy="646331"/>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https://thediplomat.com/2015/06/tactical-nuclear-weapons-and-deterrence/</a:t>
            </a:r>
          </a:p>
        </p:txBody>
      </p:sp>
    </p:spTree>
    <p:extLst>
      <p:ext uri="{BB962C8B-B14F-4D97-AF65-F5344CB8AC3E}">
        <p14:creationId xmlns:p14="http://schemas.microsoft.com/office/powerpoint/2010/main" val="2661255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4AD6D-F7FE-4FC2-8A24-F36C87178E84}"/>
              </a:ext>
            </a:extLst>
          </p:cNvPr>
          <p:cNvSpPr>
            <a:spLocks noGrp="1"/>
          </p:cNvSpPr>
          <p:nvPr>
            <p:ph type="title"/>
          </p:nvPr>
        </p:nvSpPr>
        <p:spPr>
          <a:xfrm>
            <a:off x="646111" y="452718"/>
            <a:ext cx="9404723" cy="1182268"/>
          </a:xfrm>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Sun Tzu's Emphasis on Terrain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B9B9C28-A136-494C-9CAA-35FFB98824BE}"/>
              </a:ext>
            </a:extLst>
          </p:cNvPr>
          <p:cNvSpPr>
            <a:spLocks noGrp="1"/>
          </p:cNvSpPr>
          <p:nvPr>
            <p:ph idx="1"/>
          </p:nvPr>
        </p:nvSpPr>
        <p:spPr>
          <a:xfrm>
            <a:off x="1" y="1634986"/>
            <a:ext cx="7792278" cy="5223014"/>
          </a:xfrm>
        </p:spPr>
        <p:txBody>
          <a:bodyPr>
            <a:noAutofit/>
          </a:bodyPr>
          <a:lstStyle/>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Sun Tzu emphasized terrain's strategic importance in warfare.</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Understanding landscapes served as a force multiplier.</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Nuclear weapons shift significance, transcending physical landscapes.</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Global battleground emerges in the nuclear era.</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Traditional terrain-centric strategies become less pertinent.</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Explore evolution of terrain's role in military thinking.</a:t>
            </a:r>
          </a:p>
        </p:txBody>
      </p:sp>
      <p:pic>
        <p:nvPicPr>
          <p:cNvPr id="4" name="Picture 3">
            <a:extLst>
              <a:ext uri="{FF2B5EF4-FFF2-40B4-BE49-F238E27FC236}">
                <a16:creationId xmlns:a16="http://schemas.microsoft.com/office/drawing/2014/main" id="{9896D88A-EA2E-4A92-B084-144446B37717}"/>
              </a:ext>
            </a:extLst>
          </p:cNvPr>
          <p:cNvPicPr>
            <a:picLocks noChangeAspect="1"/>
          </p:cNvPicPr>
          <p:nvPr/>
        </p:nvPicPr>
        <p:blipFill>
          <a:blip r:embed="rId3"/>
          <a:stretch>
            <a:fillRect/>
          </a:stretch>
        </p:blipFill>
        <p:spPr>
          <a:xfrm>
            <a:off x="7792279" y="1634986"/>
            <a:ext cx="4399721" cy="4283436"/>
          </a:xfrm>
          <a:prstGeom prst="rect">
            <a:avLst/>
          </a:prstGeom>
        </p:spPr>
      </p:pic>
      <p:sp>
        <p:nvSpPr>
          <p:cNvPr id="6" name="TextBox 5">
            <a:extLst>
              <a:ext uri="{FF2B5EF4-FFF2-40B4-BE49-F238E27FC236}">
                <a16:creationId xmlns:a16="http://schemas.microsoft.com/office/drawing/2014/main" id="{B345C46B-18E1-4CC7-916F-90298B0CD740}"/>
              </a:ext>
            </a:extLst>
          </p:cNvPr>
          <p:cNvSpPr txBox="1"/>
          <p:nvPr/>
        </p:nvSpPr>
        <p:spPr>
          <a:xfrm>
            <a:off x="7792278" y="5926546"/>
            <a:ext cx="4399721"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https://vocal.media/lifehack/lessons-from-the-art-of-war-sun-tzu-s-philosophy-mindset-hacks-for-everyday-life</a:t>
            </a:r>
          </a:p>
        </p:txBody>
      </p:sp>
    </p:spTree>
    <p:extLst>
      <p:ext uri="{BB962C8B-B14F-4D97-AF65-F5344CB8AC3E}">
        <p14:creationId xmlns:p14="http://schemas.microsoft.com/office/powerpoint/2010/main" val="3984500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D0217-73A4-4C77-866E-31728E8CC801}"/>
              </a:ext>
            </a:extLst>
          </p:cNvPr>
          <p:cNvSpPr>
            <a:spLocks noGrp="1"/>
          </p:cNvSpPr>
          <p:nvPr>
            <p:ph type="title"/>
          </p:nvPr>
        </p:nvSpPr>
        <p:spPr>
          <a:xfrm>
            <a:off x="646111" y="452718"/>
            <a:ext cx="9404723" cy="1274482"/>
          </a:xfrm>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Deception and Surprise</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ACBF190-4EFF-4AC8-8B93-2BB56FCCEBEA}"/>
              </a:ext>
            </a:extLst>
          </p:cNvPr>
          <p:cNvSpPr>
            <a:spLocks noGrp="1"/>
          </p:cNvSpPr>
          <p:nvPr>
            <p:ph idx="1"/>
          </p:nvPr>
        </p:nvSpPr>
        <p:spPr>
          <a:xfrm>
            <a:off x="4601029" y="1853248"/>
            <a:ext cx="7590970" cy="5004752"/>
          </a:xfrm>
        </p:spPr>
        <p:txBody>
          <a:bodyPr>
            <a:normAutofit/>
          </a:bodyPr>
          <a:lstStyle/>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Sun Tzu's strategic doctrine: modern deception challenges.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Evolving landscape: technology reshapes traditional deceptive strategies.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Integration of satellite imagery, cyber warfare.</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Sophisticated intelligence networks redefine information warfare dynamics.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Rapid information flow challenges traditional deceptive practices.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Questioning efficacy in the era of surveillance.</a:t>
            </a:r>
          </a:p>
        </p:txBody>
      </p:sp>
      <p:pic>
        <p:nvPicPr>
          <p:cNvPr id="5" name="Picture 4">
            <a:extLst>
              <a:ext uri="{FF2B5EF4-FFF2-40B4-BE49-F238E27FC236}">
                <a16:creationId xmlns:a16="http://schemas.microsoft.com/office/drawing/2014/main" id="{3710C63B-E303-40A0-9376-7CEAA9F6CA14}"/>
              </a:ext>
            </a:extLst>
          </p:cNvPr>
          <p:cNvPicPr>
            <a:picLocks noChangeAspect="1"/>
          </p:cNvPicPr>
          <p:nvPr/>
        </p:nvPicPr>
        <p:blipFill>
          <a:blip r:embed="rId3"/>
          <a:stretch>
            <a:fillRect/>
          </a:stretch>
        </p:blipFill>
        <p:spPr>
          <a:xfrm>
            <a:off x="-1" y="1853247"/>
            <a:ext cx="4601029" cy="4081423"/>
          </a:xfrm>
          <a:prstGeom prst="rect">
            <a:avLst/>
          </a:prstGeom>
        </p:spPr>
      </p:pic>
      <p:sp>
        <p:nvSpPr>
          <p:cNvPr id="7" name="TextBox 6">
            <a:extLst>
              <a:ext uri="{FF2B5EF4-FFF2-40B4-BE49-F238E27FC236}">
                <a16:creationId xmlns:a16="http://schemas.microsoft.com/office/drawing/2014/main" id="{7E73E130-FEC8-49BD-B198-796E89241752}"/>
              </a:ext>
            </a:extLst>
          </p:cNvPr>
          <p:cNvSpPr txBox="1"/>
          <p:nvPr/>
        </p:nvSpPr>
        <p:spPr>
          <a:xfrm>
            <a:off x="-1" y="5934670"/>
            <a:ext cx="4601028"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https://project2049.net/2015/04/10/special-sun-tzu-simplified-an-approach-to-analyzing-chinas-regional-military-strategies/</a:t>
            </a:r>
          </a:p>
        </p:txBody>
      </p:sp>
    </p:spTree>
    <p:extLst>
      <p:ext uri="{BB962C8B-B14F-4D97-AF65-F5344CB8AC3E}">
        <p14:creationId xmlns:p14="http://schemas.microsoft.com/office/powerpoint/2010/main" val="2755096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61CA-37DB-499C-A0A4-959B7E60B450}"/>
              </a:ext>
            </a:extLst>
          </p:cNvPr>
          <p:cNvSpPr>
            <a:spLocks noGrp="1"/>
          </p:cNvSpPr>
          <p:nvPr>
            <p:ph type="title"/>
          </p:nvPr>
        </p:nvSpPr>
        <p:spPr>
          <a:xfrm>
            <a:off x="646111" y="452718"/>
            <a:ext cx="9404723" cy="969682"/>
          </a:xfrm>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Art of War in Modern Context</a:t>
            </a:r>
            <a:endParaRPr lang="en-US" sz="4000" dirty="0">
              <a:solidFill>
                <a:schemeClr val="tx1"/>
              </a:solidFill>
            </a:endParaRPr>
          </a:p>
        </p:txBody>
      </p:sp>
      <p:sp>
        <p:nvSpPr>
          <p:cNvPr id="3" name="Content Placeholder 2">
            <a:extLst>
              <a:ext uri="{FF2B5EF4-FFF2-40B4-BE49-F238E27FC236}">
                <a16:creationId xmlns:a16="http://schemas.microsoft.com/office/drawing/2014/main" id="{CDFCB996-35F7-455B-8C8F-9CF7DA6144A9}"/>
              </a:ext>
            </a:extLst>
          </p:cNvPr>
          <p:cNvSpPr>
            <a:spLocks noGrp="1"/>
          </p:cNvSpPr>
          <p:nvPr>
            <p:ph idx="1"/>
          </p:nvPr>
        </p:nvSpPr>
        <p:spPr>
          <a:xfrm>
            <a:off x="1" y="1588180"/>
            <a:ext cx="7794170" cy="5269820"/>
          </a:xfrm>
        </p:spPr>
        <p:txBody>
          <a:bodyPr>
            <a:noAutofit/>
          </a:bodyPr>
          <a:lstStyle/>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Sun Tzu's principles guide modern military strategies.</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Adaptability and intelligence remain crucial considerations.</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Emphasis on understanding adversaries shapes tactical approaches.</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Contemporary leaders draw inspiration for non-nuclear conflicts.</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Case studies illustrate Sun Tzu's enduring influence.</a:t>
            </a:r>
          </a:p>
          <a:p>
            <a:pPr algn="l">
              <a:buFont typeface="Wingdings" panose="05000000000000000000" pitchFamily="2" charset="2"/>
              <a:buChar char="v"/>
            </a:pPr>
            <a:r>
              <a:rPr lang="en-US" sz="2400" b="0" i="0" dirty="0">
                <a:effectLst/>
                <a:latin typeface="Times New Roman" panose="02020603050405020304" pitchFamily="18" charset="0"/>
                <a:cs typeface="Times New Roman" panose="02020603050405020304" pitchFamily="18" charset="0"/>
              </a:rPr>
              <a:t>Wisdom serves as a compass in modern warfare.</a:t>
            </a:r>
          </a:p>
        </p:txBody>
      </p:sp>
      <p:pic>
        <p:nvPicPr>
          <p:cNvPr id="4" name="Picture 3">
            <a:extLst>
              <a:ext uri="{FF2B5EF4-FFF2-40B4-BE49-F238E27FC236}">
                <a16:creationId xmlns:a16="http://schemas.microsoft.com/office/drawing/2014/main" id="{8CBC984F-B0C0-45FC-80D5-ED522C0A1237}"/>
              </a:ext>
            </a:extLst>
          </p:cNvPr>
          <p:cNvPicPr>
            <a:picLocks noChangeAspect="1"/>
          </p:cNvPicPr>
          <p:nvPr/>
        </p:nvPicPr>
        <p:blipFill>
          <a:blip r:embed="rId3"/>
          <a:stretch>
            <a:fillRect/>
          </a:stretch>
        </p:blipFill>
        <p:spPr>
          <a:xfrm>
            <a:off x="7794171" y="1588180"/>
            <a:ext cx="4397829" cy="4346490"/>
          </a:xfrm>
          <a:prstGeom prst="rect">
            <a:avLst/>
          </a:prstGeom>
        </p:spPr>
      </p:pic>
      <p:sp>
        <p:nvSpPr>
          <p:cNvPr id="6" name="TextBox 5">
            <a:extLst>
              <a:ext uri="{FF2B5EF4-FFF2-40B4-BE49-F238E27FC236}">
                <a16:creationId xmlns:a16="http://schemas.microsoft.com/office/drawing/2014/main" id="{F2B497DE-926C-49D5-9E34-C0E1C5A799C5}"/>
              </a:ext>
            </a:extLst>
          </p:cNvPr>
          <p:cNvSpPr txBox="1"/>
          <p:nvPr/>
        </p:nvSpPr>
        <p:spPr>
          <a:xfrm>
            <a:off x="7794169" y="5934670"/>
            <a:ext cx="4397830"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https://www.irishtimes.com/culture/books/the-art-of-war-as-relevant-now-as-when-it-was-written-1.3440724</a:t>
            </a:r>
          </a:p>
        </p:txBody>
      </p:sp>
    </p:spTree>
    <p:extLst>
      <p:ext uri="{BB962C8B-B14F-4D97-AF65-F5344CB8AC3E}">
        <p14:creationId xmlns:p14="http://schemas.microsoft.com/office/powerpoint/2010/main" val="2561718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64FFB-D81F-478B-8F30-F2252784A127}"/>
              </a:ext>
            </a:extLst>
          </p:cNvPr>
          <p:cNvSpPr>
            <a:spLocks noGrp="1"/>
          </p:cNvSpPr>
          <p:nvPr>
            <p:ph type="title"/>
          </p:nvPr>
        </p:nvSpPr>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Nuclear Deterrence</a:t>
            </a:r>
            <a:endParaRPr lang="en-US" sz="4400" dirty="0">
              <a:solidFill>
                <a:schemeClr val="tx1"/>
              </a:solidFill>
            </a:endParaRPr>
          </a:p>
        </p:txBody>
      </p:sp>
      <p:sp>
        <p:nvSpPr>
          <p:cNvPr id="3" name="Content Placeholder 2">
            <a:extLst>
              <a:ext uri="{FF2B5EF4-FFF2-40B4-BE49-F238E27FC236}">
                <a16:creationId xmlns:a16="http://schemas.microsoft.com/office/drawing/2014/main" id="{6C93ED02-C671-4774-A63C-3B4F6F767051}"/>
              </a:ext>
            </a:extLst>
          </p:cNvPr>
          <p:cNvSpPr>
            <a:spLocks noGrp="1"/>
          </p:cNvSpPr>
          <p:nvPr>
            <p:ph idx="1"/>
          </p:nvPr>
        </p:nvSpPr>
        <p:spPr>
          <a:xfrm>
            <a:off x="4049486" y="2052918"/>
            <a:ext cx="8142513" cy="4805082"/>
          </a:xfrm>
        </p:spPr>
        <p:txBody>
          <a:bodyPr/>
          <a:lstStyle/>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Nuclear deterrence challenges Sun Tzu's subtle strategy.</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Adaptability versus explicit threats in military strategy.</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Mutually assured destruction contrasts Sun Tzu's finesse.</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Geopolitical decisions influenced by nuclear deterrence specter.</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Brinkmanship: Does it align with Sun Tzu's counsel?</a:t>
            </a:r>
          </a:p>
          <a:p>
            <a:pPr algn="l">
              <a:buFont typeface="Wingdings" panose="05000000000000000000" pitchFamily="2" charset="2"/>
              <a:buChar char="v"/>
            </a:pPr>
            <a:r>
              <a:rPr lang="en-US" sz="2400" i="0" dirty="0">
                <a:effectLst/>
                <a:latin typeface="Times New Roman" panose="02020603050405020304" pitchFamily="18" charset="0"/>
                <a:cs typeface="Times New Roman" panose="02020603050405020304" pitchFamily="18" charset="0"/>
              </a:rPr>
              <a:t>Exploring the nexus between ancient and contemporary strategy.</a:t>
            </a:r>
          </a:p>
          <a:p>
            <a:pPr marL="0" indent="0">
              <a:buNone/>
            </a:pPr>
            <a:endParaRPr lang="en-US" dirty="0"/>
          </a:p>
        </p:txBody>
      </p:sp>
      <p:pic>
        <p:nvPicPr>
          <p:cNvPr id="4" name="Picture 3">
            <a:extLst>
              <a:ext uri="{FF2B5EF4-FFF2-40B4-BE49-F238E27FC236}">
                <a16:creationId xmlns:a16="http://schemas.microsoft.com/office/drawing/2014/main" id="{1178F8B2-4E36-4158-8542-9D66EE7F823C}"/>
              </a:ext>
            </a:extLst>
          </p:cNvPr>
          <p:cNvPicPr>
            <a:picLocks noChangeAspect="1"/>
          </p:cNvPicPr>
          <p:nvPr/>
        </p:nvPicPr>
        <p:blipFill>
          <a:blip r:embed="rId3"/>
          <a:stretch>
            <a:fillRect/>
          </a:stretch>
        </p:blipFill>
        <p:spPr>
          <a:xfrm>
            <a:off x="0" y="2052917"/>
            <a:ext cx="4049486" cy="3890699"/>
          </a:xfrm>
          <a:prstGeom prst="rect">
            <a:avLst/>
          </a:prstGeom>
        </p:spPr>
      </p:pic>
      <p:sp>
        <p:nvSpPr>
          <p:cNvPr id="6" name="TextBox 5">
            <a:extLst>
              <a:ext uri="{FF2B5EF4-FFF2-40B4-BE49-F238E27FC236}">
                <a16:creationId xmlns:a16="http://schemas.microsoft.com/office/drawing/2014/main" id="{79A92779-9B64-4BF3-8D52-49904B504425}"/>
              </a:ext>
            </a:extLst>
          </p:cNvPr>
          <p:cNvSpPr txBox="1"/>
          <p:nvPr/>
        </p:nvSpPr>
        <p:spPr>
          <a:xfrm>
            <a:off x="0" y="5943617"/>
            <a:ext cx="4049485"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https://www.economist.com/united-states/2022/11/29/how-will-america-deal-with-three-way-nuclear-deterrence</a:t>
            </a:r>
          </a:p>
        </p:txBody>
      </p:sp>
    </p:spTree>
    <p:extLst>
      <p:ext uri="{BB962C8B-B14F-4D97-AF65-F5344CB8AC3E}">
        <p14:creationId xmlns:p14="http://schemas.microsoft.com/office/powerpoint/2010/main" val="1282847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A06C0-5548-4DE7-8172-AAFD0629E6CC}"/>
              </a:ext>
            </a:extLst>
          </p:cNvPr>
          <p:cNvSpPr>
            <a:spLocks noGrp="1"/>
          </p:cNvSpPr>
          <p:nvPr>
            <p:ph type="title"/>
          </p:nvPr>
        </p:nvSpPr>
        <p:spPr/>
        <p:txBody>
          <a:bodyPr/>
          <a:lstStyle/>
          <a:p>
            <a:pPr algn="ctr"/>
            <a:b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Limitations of Sun Tzu's Teachings</a:t>
            </a:r>
            <a:endParaRPr lang="en-US" sz="4000" dirty="0">
              <a:solidFill>
                <a:schemeClr val="tx1"/>
              </a:solidFill>
            </a:endParaRPr>
          </a:p>
        </p:txBody>
      </p:sp>
      <p:sp>
        <p:nvSpPr>
          <p:cNvPr id="3" name="Content Placeholder 2">
            <a:extLst>
              <a:ext uri="{FF2B5EF4-FFF2-40B4-BE49-F238E27FC236}">
                <a16:creationId xmlns:a16="http://schemas.microsoft.com/office/drawing/2014/main" id="{7E0854A9-6D98-43B6-ADB0-B939C1C58121}"/>
              </a:ext>
            </a:extLst>
          </p:cNvPr>
          <p:cNvSpPr>
            <a:spLocks noGrp="1"/>
          </p:cNvSpPr>
          <p:nvPr>
            <p:ph idx="1"/>
          </p:nvPr>
        </p:nvSpPr>
        <p:spPr>
          <a:xfrm>
            <a:off x="0" y="2052918"/>
            <a:ext cx="8302171" cy="4805082"/>
          </a:xfrm>
        </p:spPr>
        <p:txBody>
          <a:bodyPr>
            <a:normAutofit/>
          </a:bodyPr>
          <a:lstStyle/>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Sun Tzu's principles face challenges in nuclear conflict.</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Nuclear motivations differ from traditional strategic considerations.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Mutually assured destruction alters enemy motivations significantly.</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Subtle maneuvering clashes with overt, cataclysmic nuclear threats.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Acknowledge nuclear warfare's unprecedented intricacies and complexities.</a:t>
            </a:r>
          </a:p>
          <a:p>
            <a:pPr>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Embrace strategic considerations beyond Sun Tzu's classical teachings.</a:t>
            </a:r>
          </a:p>
        </p:txBody>
      </p:sp>
      <p:pic>
        <p:nvPicPr>
          <p:cNvPr id="5" name="Picture 4">
            <a:extLst>
              <a:ext uri="{FF2B5EF4-FFF2-40B4-BE49-F238E27FC236}">
                <a16:creationId xmlns:a16="http://schemas.microsoft.com/office/drawing/2014/main" id="{32E507D4-FBC8-44C6-AAFC-A1F324AC754F}"/>
              </a:ext>
            </a:extLst>
          </p:cNvPr>
          <p:cNvPicPr>
            <a:picLocks noChangeAspect="1"/>
          </p:cNvPicPr>
          <p:nvPr/>
        </p:nvPicPr>
        <p:blipFill>
          <a:blip r:embed="rId3"/>
          <a:stretch>
            <a:fillRect/>
          </a:stretch>
        </p:blipFill>
        <p:spPr>
          <a:xfrm>
            <a:off x="8302171" y="1828799"/>
            <a:ext cx="3889829" cy="4090370"/>
          </a:xfrm>
          <a:prstGeom prst="rect">
            <a:avLst/>
          </a:prstGeom>
        </p:spPr>
      </p:pic>
      <p:sp>
        <p:nvSpPr>
          <p:cNvPr id="7" name="TextBox 6">
            <a:extLst>
              <a:ext uri="{FF2B5EF4-FFF2-40B4-BE49-F238E27FC236}">
                <a16:creationId xmlns:a16="http://schemas.microsoft.com/office/drawing/2014/main" id="{0E1AF0C2-4E67-4745-B91F-4472BF70ADC5}"/>
              </a:ext>
            </a:extLst>
          </p:cNvPr>
          <p:cNvSpPr txBox="1"/>
          <p:nvPr/>
        </p:nvSpPr>
        <p:spPr>
          <a:xfrm>
            <a:off x="8302170" y="5919169"/>
            <a:ext cx="3889829" cy="923330"/>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https://www.motivationdrive.com/2021/11/five-dangerous-faults-of-general-art-of-war-by-sun-tzu.html</a:t>
            </a:r>
          </a:p>
        </p:txBody>
      </p:sp>
    </p:spTree>
    <p:extLst>
      <p:ext uri="{BB962C8B-B14F-4D97-AF65-F5344CB8AC3E}">
        <p14:creationId xmlns:p14="http://schemas.microsoft.com/office/powerpoint/2010/main" val="1515301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0FE6C-55BF-4395-96AD-9F5A03134C06}"/>
              </a:ext>
            </a:extLst>
          </p:cNvPr>
          <p:cNvSpPr>
            <a:spLocks noGrp="1"/>
          </p:cNvSpPr>
          <p:nvPr>
            <p:ph type="title"/>
          </p:nvPr>
        </p:nvSpPr>
        <p:spPr/>
        <p:txBody>
          <a:bodyPr/>
          <a:lstStyle/>
          <a:p>
            <a:pPr algn="ctr"/>
            <a:r>
              <a:rPr lang="en-US" sz="54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DD77727-8411-441D-B5E8-B5DCC0D045B2}"/>
              </a:ext>
            </a:extLst>
          </p:cNvPr>
          <p:cNvSpPr>
            <a:spLocks noGrp="1"/>
          </p:cNvSpPr>
          <p:nvPr>
            <p:ph idx="1"/>
          </p:nvPr>
        </p:nvSpPr>
        <p:spPr>
          <a:xfrm>
            <a:off x="0" y="2052918"/>
            <a:ext cx="12192000" cy="4805082"/>
          </a:xfrm>
        </p:spPr>
        <p:txBody>
          <a:bodyPr>
            <a:normAutofit/>
          </a:bodyPr>
          <a:lstStyle/>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Nuclear weapons reshape military, redefine engagement rules.</a:t>
            </a:r>
          </a:p>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Mutually assured destruction alters traditional deterrence strategies.</a:t>
            </a:r>
          </a:p>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Sun Tzu's principles face limitations amid unprecedented threats.</a:t>
            </a:r>
          </a:p>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Wisdom endures, offering insights in adaptability, intelligence.</a:t>
            </a:r>
          </a:p>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Ancient wisdom meets modern threats in strategic juxtaposition.</a:t>
            </a:r>
          </a:p>
          <a:p>
            <a:pPr algn="l">
              <a:buFont typeface="Wingdings" panose="05000000000000000000" pitchFamily="2" charset="2"/>
              <a:buChar char="v"/>
            </a:pPr>
            <a:r>
              <a:rPr lang="en-US" sz="3200" b="0" i="0" dirty="0">
                <a:effectLst/>
                <a:latin typeface="Times New Roman" panose="02020603050405020304" pitchFamily="18" charset="0"/>
                <a:cs typeface="Times New Roman" panose="02020603050405020304" pitchFamily="18" charset="0"/>
              </a:rPr>
              <a:t>Sun Tzu's teachings guide leaders in nuclear deterrence.</a:t>
            </a:r>
          </a:p>
        </p:txBody>
      </p:sp>
    </p:spTree>
    <p:extLst>
      <p:ext uri="{BB962C8B-B14F-4D97-AF65-F5344CB8AC3E}">
        <p14:creationId xmlns:p14="http://schemas.microsoft.com/office/powerpoint/2010/main" val="2245617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48F64-E68F-430B-AFAE-DA5E774E4F91}"/>
              </a:ext>
            </a:extLst>
          </p:cNvPr>
          <p:cNvSpPr>
            <a:spLocks noGrp="1"/>
          </p:cNvSpPr>
          <p:nvPr>
            <p:ph type="title"/>
          </p:nvPr>
        </p:nvSpPr>
        <p:spPr>
          <a:xfrm>
            <a:off x="646111" y="0"/>
            <a:ext cx="9404723" cy="1016000"/>
          </a:xfrm>
        </p:spPr>
        <p:txBody>
          <a:bodyPr/>
          <a:lstStyle/>
          <a:p>
            <a:pPr algn="ctr"/>
            <a:r>
              <a:rPr lang="en-US" sz="4400" b="1"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F3FEB96B-3372-4C09-A5AF-DBAAD3C2A605}"/>
              </a:ext>
            </a:extLst>
          </p:cNvPr>
          <p:cNvSpPr>
            <a:spLocks noGrp="1"/>
          </p:cNvSpPr>
          <p:nvPr>
            <p:ph idx="1"/>
          </p:nvPr>
        </p:nvSpPr>
        <p:spPr>
          <a:xfrm>
            <a:off x="0" y="1219200"/>
            <a:ext cx="12192000" cy="5638800"/>
          </a:xfrm>
        </p:spPr>
        <p:txBody>
          <a:bodyPr>
            <a:normAutofit fontScale="92500"/>
          </a:bodyPr>
          <a:lstStyle/>
          <a:p>
            <a:pPr marL="457200" marR="0" indent="-457200">
              <a:lnSpc>
                <a:spcPct val="200000"/>
              </a:lnSpc>
              <a:spcBef>
                <a:spcPts val="0"/>
              </a:spcBef>
              <a:spcAft>
                <a:spcPts val="0"/>
              </a:spcAft>
              <a:buFont typeface="+mj-lt"/>
              <a:buAutoNum type="arabicPeriod"/>
            </a:pPr>
            <a:r>
              <a:rPr lang="en-US" sz="1800" dirty="0">
                <a:effectLst/>
                <a:latin typeface="Times New Roman" panose="02020603050405020304" pitchFamily="18" charset="0"/>
                <a:ea typeface="Times New Roman" panose="02020603050405020304" pitchFamily="18" charset="0"/>
              </a:rPr>
              <a:t>David Petraeus, Gen. 2018. ‘“The Art of War”: As Relevant Now as When It Was Written’, </a:t>
            </a:r>
            <a:r>
              <a:rPr lang="en-US" sz="1800" i="1" dirty="0">
                <a:effectLst/>
                <a:latin typeface="Times New Roman" panose="02020603050405020304" pitchFamily="18" charset="0"/>
                <a:ea typeface="Times New Roman" panose="02020603050405020304" pitchFamily="18" charset="0"/>
              </a:rPr>
              <a:t>The Irish Times</a:t>
            </a:r>
            <a:r>
              <a:rPr lang="en-US" sz="1800" dirty="0">
                <a:effectLst/>
                <a:latin typeface="Times New Roman" panose="02020603050405020304" pitchFamily="18" charset="0"/>
                <a:ea typeface="Times New Roman" panose="02020603050405020304" pitchFamily="18" charset="0"/>
              </a:rPr>
              <a:t> (The Irish Times) &lt;https://www.irishtimes.com/culture/books/the-art-of-war-as-relevant-now-as-when-it-was-written-1.3440724&gt; [accessed 30 November 2023]</a:t>
            </a:r>
          </a:p>
          <a:p>
            <a:pPr marL="457200" marR="0" indent="-457200" algn="l">
              <a:lnSpc>
                <a:spcPct val="200000"/>
              </a:lnSpc>
              <a:spcBef>
                <a:spcPts val="0"/>
              </a:spcBef>
              <a:spcAft>
                <a:spcPts val="0"/>
              </a:spcAft>
              <a:buFont typeface="+mj-lt"/>
              <a:buAutoNum type="arabicPeriod"/>
            </a:pPr>
            <a:r>
              <a:rPr lang="en-US" sz="1800" dirty="0">
                <a:effectLst/>
                <a:latin typeface="Times New Roman" panose="02020603050405020304" pitchFamily="18" charset="0"/>
                <a:ea typeface="Times New Roman" panose="02020603050405020304" pitchFamily="18" charset="0"/>
              </a:rPr>
              <a:t>Jazeera Staff, Al. 2023. ‘China, Other States, Fortify Nuclear Weapons Arsenals: Report’, </a:t>
            </a:r>
            <a:r>
              <a:rPr lang="en-US" sz="1800" i="1" dirty="0">
                <a:effectLst/>
                <a:latin typeface="Times New Roman" panose="02020603050405020304" pitchFamily="18" charset="0"/>
                <a:ea typeface="Times New Roman" panose="02020603050405020304" pitchFamily="18" charset="0"/>
              </a:rPr>
              <a:t>Al Jazeera</a:t>
            </a:r>
            <a:r>
              <a:rPr lang="en-US" sz="1800" dirty="0">
                <a:effectLst/>
                <a:latin typeface="Times New Roman" panose="02020603050405020304" pitchFamily="18" charset="0"/>
                <a:ea typeface="Times New Roman" panose="02020603050405020304" pitchFamily="18" charset="0"/>
              </a:rPr>
              <a:t> (Al Jazeera) &lt;https://www.aljazeera.com/news/2023/6/12/china-other-states-fortify-nuclear-weapons-arsenals-report&gt; [accessed 30 November 2023]</a:t>
            </a:r>
          </a:p>
          <a:p>
            <a:pPr marL="457200" marR="0" indent="-457200" algn="l">
              <a:lnSpc>
                <a:spcPct val="200000"/>
              </a:lnSpc>
              <a:spcBef>
                <a:spcPts val="0"/>
              </a:spcBef>
              <a:spcAft>
                <a:spcPts val="0"/>
              </a:spcAft>
              <a:buFont typeface="+mj-lt"/>
              <a:buAutoNum type="arabicPeriod"/>
            </a:pPr>
            <a:r>
              <a:rPr lang="en-US" sz="1800" dirty="0" err="1">
                <a:effectLst/>
                <a:latin typeface="Times New Roman" panose="02020603050405020304" pitchFamily="18" charset="0"/>
                <a:ea typeface="Times New Roman" panose="02020603050405020304" pitchFamily="18" charset="0"/>
              </a:rPr>
              <a:t>Nylan</a:t>
            </a:r>
            <a:r>
              <a:rPr lang="en-US" sz="1800" dirty="0">
                <a:effectLst/>
                <a:latin typeface="Times New Roman" panose="02020603050405020304" pitchFamily="18" charset="0"/>
                <a:ea typeface="Times New Roman" panose="02020603050405020304" pitchFamily="18" charset="0"/>
              </a:rPr>
              <a:t>, Michael. [n.d.]. </a:t>
            </a:r>
            <a:r>
              <a:rPr lang="en-US" sz="1800" i="1" dirty="0">
                <a:effectLst/>
                <a:latin typeface="Times New Roman" panose="02020603050405020304" pitchFamily="18" charset="0"/>
                <a:ea typeface="Times New Roman" panose="02020603050405020304" pitchFamily="18" charset="0"/>
              </a:rPr>
              <a:t>SUN TZU - the Art of War</a:t>
            </a:r>
            <a:r>
              <a:rPr lang="en-US" sz="1800" dirty="0">
                <a:effectLst/>
                <a:latin typeface="Times New Roman" panose="02020603050405020304" pitchFamily="18" charset="0"/>
                <a:ea typeface="Times New Roman" panose="02020603050405020304" pitchFamily="18" charset="0"/>
              </a:rPr>
              <a:t> (W.W NORTON &amp; COMPANY: Independent Publishers since 1923), P. 6-70.</a:t>
            </a:r>
          </a:p>
          <a:p>
            <a:pPr marL="457200" marR="0" indent="-457200">
              <a:lnSpc>
                <a:spcPct val="200000"/>
              </a:lnSpc>
              <a:spcBef>
                <a:spcPts val="0"/>
              </a:spcBef>
              <a:spcAft>
                <a:spcPts val="0"/>
              </a:spcAft>
              <a:buFont typeface="+mj-lt"/>
              <a:buAutoNum type="arabicPeriod"/>
            </a:pPr>
            <a:r>
              <a:rPr lang="en-US" sz="1800" dirty="0" err="1">
                <a:effectLst/>
                <a:latin typeface="Times New Roman" panose="02020603050405020304" pitchFamily="18" charset="0"/>
                <a:ea typeface="Times New Roman" panose="02020603050405020304" pitchFamily="18" charset="0"/>
              </a:rPr>
              <a:t>Octamaya</a:t>
            </a:r>
            <a:r>
              <a:rPr lang="en-US" sz="1800" dirty="0">
                <a:effectLst/>
                <a:latin typeface="Times New Roman" panose="02020603050405020304" pitchFamily="18" charset="0"/>
                <a:ea typeface="Times New Roman" panose="02020603050405020304" pitchFamily="18" charset="0"/>
              </a:rPr>
              <a:t>, A, </a:t>
            </a:r>
            <a:r>
              <a:rPr lang="en-US" sz="1800" dirty="0" err="1">
                <a:effectLst/>
                <a:latin typeface="Times New Roman" panose="02020603050405020304" pitchFamily="18" charset="0"/>
                <a:ea typeface="Times New Roman" panose="02020603050405020304" pitchFamily="18" charset="0"/>
              </a:rPr>
              <a:t>Tenri</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Awaru</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Samsidar</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Samsidar</a:t>
            </a:r>
            <a:r>
              <a:rPr lang="en-US" sz="1800" dirty="0">
                <a:effectLst/>
                <a:latin typeface="Times New Roman" panose="02020603050405020304" pitchFamily="18" charset="0"/>
                <a:ea typeface="Times New Roman" panose="02020603050405020304" pitchFamily="18" charset="0"/>
              </a:rPr>
              <a:t>, Muhammad Tahir, </a:t>
            </a:r>
            <a:r>
              <a:rPr lang="en-US" sz="1800" dirty="0" err="1">
                <a:effectLst/>
                <a:latin typeface="Times New Roman" panose="02020603050405020304" pitchFamily="18" charset="0"/>
                <a:ea typeface="Times New Roman" panose="02020603050405020304" pitchFamily="18" charset="0"/>
              </a:rPr>
              <a:t>Ernawati</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Kaseng</a:t>
            </a:r>
            <a:r>
              <a:rPr lang="en-US" sz="1800" dirty="0">
                <a:effectLst/>
                <a:latin typeface="Times New Roman" panose="02020603050405020304" pitchFamily="18" charset="0"/>
                <a:ea typeface="Times New Roman" panose="02020603050405020304" pitchFamily="18" charset="0"/>
              </a:rPr>
              <a:t>, and others. 2022. ‘Deterrence as a Nuclear Strategy: A Cold War-Era Study’, </a:t>
            </a:r>
            <a:r>
              <a:rPr lang="en-US" sz="1800" i="1" dirty="0">
                <a:effectLst/>
                <a:latin typeface="Times New Roman" panose="02020603050405020304" pitchFamily="18" charset="0"/>
                <a:ea typeface="Times New Roman" panose="02020603050405020304" pitchFamily="18" charset="0"/>
              </a:rPr>
              <a:t>An Interdisciplinary Journal of Human Theory and Praxis</a:t>
            </a:r>
            <a:r>
              <a:rPr lang="en-US" sz="1800" dirty="0">
                <a:effectLst/>
                <a:latin typeface="Times New Roman" panose="02020603050405020304" pitchFamily="18" charset="0"/>
                <a:ea typeface="Times New Roman" panose="02020603050405020304" pitchFamily="18" charset="0"/>
              </a:rPr>
              <a:t>, 5.1, pp. 144-158, &lt;http://eprints.unm.ac.id/24211/1/JInt-Deterrence%20as%20a%20Nuclear%20Strategy%20A%20Cold%20War-Era%20Study.pdf&gt;</a:t>
            </a:r>
          </a:p>
        </p:txBody>
      </p:sp>
    </p:spTree>
    <p:extLst>
      <p:ext uri="{BB962C8B-B14F-4D97-AF65-F5344CB8AC3E}">
        <p14:creationId xmlns:p14="http://schemas.microsoft.com/office/powerpoint/2010/main" val="18589814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76</TotalTime>
  <Words>2742</Words>
  <Application>Microsoft Office PowerPoint</Application>
  <PresentationFormat>Widescreen</PresentationFormat>
  <Paragraphs>109</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Times New Roman</vt:lpstr>
      <vt:lpstr>Wingdings</vt:lpstr>
      <vt:lpstr>Wingdings 3</vt:lpstr>
      <vt:lpstr>Ion</vt:lpstr>
      <vt:lpstr>How The Invention of The Nuclear Weapons Made Some of The Teaching of Sun Tzu Obsolete</vt:lpstr>
      <vt:lpstr>Introduction</vt:lpstr>
      <vt:lpstr>Sun Tzu's Principles</vt:lpstr>
      <vt:lpstr> Rise of Nuclear Weapons </vt:lpstr>
      <vt:lpstr> Shift in Military Landscape </vt:lpstr>
      <vt:lpstr> Sun Tzu's Emphasis on Terrain </vt:lpstr>
      <vt:lpstr> Deception and Surprise </vt:lpstr>
      <vt:lpstr> The Art of War in Modern Context</vt:lpstr>
      <vt:lpstr> Nuclear Deterrence</vt:lpstr>
      <vt:lpstr> Limitations of Sun Tzu's Teachings</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The Invention of The Nuclear Weapons Made Some of The Teaching of Sun Tzu Obsolete</dc:title>
  <dc:creator>HP</dc:creator>
  <cp:lastModifiedBy>Samouil Panayotov</cp:lastModifiedBy>
  <cp:revision>3</cp:revision>
  <dcterms:created xsi:type="dcterms:W3CDTF">2023-11-30T13:03:13Z</dcterms:created>
  <dcterms:modified xsi:type="dcterms:W3CDTF">2023-12-07T20:07:59Z</dcterms:modified>
</cp:coreProperties>
</file>