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9" r:id="rId5"/>
    <p:sldId id="260" r:id="rId6"/>
    <p:sldId id="261" r:id="rId7"/>
    <p:sldId id="262" r:id="rId8"/>
    <p:sldId id="263" r:id="rId9"/>
    <p:sldId id="264" r:id="rId10"/>
    <p:sldId id="272" r:id="rId11"/>
    <p:sldId id="265" r:id="rId12"/>
    <p:sldId id="266" r:id="rId13"/>
    <p:sldId id="267" r:id="rId14"/>
    <p:sldId id="268"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6834C6-A357-4899-84C0-07822716CAAE}" v="30" dt="2026-07-10T12:21:34.3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58" autoAdjust="0"/>
    <p:restoredTop sz="94660"/>
  </p:normalViewPr>
  <p:slideViewPr>
    <p:cSldViewPr snapToGrid="0">
      <p:cViewPr>
        <p:scale>
          <a:sx n="50" d="100"/>
          <a:sy n="50" d="100"/>
        </p:scale>
        <p:origin x="1352"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1F1AB0-3316-461C-8360-39DEB6BCB9B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A0B5171-6FCD-4B0B-ADB2-C1A2F9CD84A2}">
      <dgm:prSet/>
      <dgm:spPr/>
      <dgm:t>
        <a:bodyPr/>
        <a:lstStyle/>
        <a:p>
          <a:r>
            <a:rPr lang="en-GB" b="1">
              <a:latin typeface="Arial" panose="020B0604020202020204" pitchFamily="34" charset="0"/>
              <a:cs typeface="Arial" panose="020B0604020202020204" pitchFamily="34" charset="0"/>
            </a:rPr>
            <a:t>STRENGTHS</a:t>
          </a:r>
          <a:endParaRPr lang="en-US">
            <a:latin typeface="Arial" panose="020B0604020202020204" pitchFamily="34" charset="0"/>
            <a:cs typeface="Arial" panose="020B0604020202020204" pitchFamily="34" charset="0"/>
          </a:endParaRPr>
        </a:p>
      </dgm:t>
    </dgm:pt>
    <dgm:pt modelId="{967C9550-E957-45C0-A05D-724A11D8DC39}" type="parTrans" cxnId="{75F0CBFA-39A5-4E4C-A0C0-B776E64987C6}">
      <dgm:prSet/>
      <dgm:spPr/>
      <dgm:t>
        <a:bodyPr/>
        <a:lstStyle/>
        <a:p>
          <a:endParaRPr lang="en-US">
            <a:latin typeface="Arial" panose="020B0604020202020204" pitchFamily="34" charset="0"/>
            <a:cs typeface="Arial" panose="020B0604020202020204" pitchFamily="34" charset="0"/>
          </a:endParaRPr>
        </a:p>
      </dgm:t>
    </dgm:pt>
    <dgm:pt modelId="{292B6D3F-4141-44E3-9376-40A1DB89537C}" type="sibTrans" cxnId="{75F0CBFA-39A5-4E4C-A0C0-B776E64987C6}">
      <dgm:prSet/>
      <dgm:spPr/>
      <dgm:t>
        <a:bodyPr/>
        <a:lstStyle/>
        <a:p>
          <a:endParaRPr lang="en-US">
            <a:latin typeface="Arial" panose="020B0604020202020204" pitchFamily="34" charset="0"/>
            <a:cs typeface="Arial" panose="020B0604020202020204" pitchFamily="34" charset="0"/>
          </a:endParaRPr>
        </a:p>
      </dgm:t>
    </dgm:pt>
    <dgm:pt modelId="{073C15EB-0AA3-4DB1-B28C-FB1922CF3285}">
      <dgm:prSet/>
      <dgm:spPr/>
      <dgm:t>
        <a:bodyPr/>
        <a:lstStyle/>
        <a:p>
          <a:r>
            <a:rPr lang="en-GB">
              <a:latin typeface="Arial" panose="020B0604020202020204" pitchFamily="34" charset="0"/>
              <a:cs typeface="Arial" panose="020B0604020202020204" pitchFamily="34" charset="0"/>
            </a:rPr>
            <a:t>Promotes Independence</a:t>
          </a:r>
          <a:endParaRPr lang="en-US">
            <a:latin typeface="Arial" panose="020B0604020202020204" pitchFamily="34" charset="0"/>
            <a:cs typeface="Arial" panose="020B0604020202020204" pitchFamily="34" charset="0"/>
          </a:endParaRPr>
        </a:p>
      </dgm:t>
    </dgm:pt>
    <dgm:pt modelId="{E33DA1E9-0D04-443B-A577-7FD418A00160}" type="parTrans" cxnId="{9C3D40E5-F589-4884-A46E-C53FB2C24F60}">
      <dgm:prSet/>
      <dgm:spPr/>
      <dgm:t>
        <a:bodyPr/>
        <a:lstStyle/>
        <a:p>
          <a:endParaRPr lang="en-US">
            <a:latin typeface="Arial" panose="020B0604020202020204" pitchFamily="34" charset="0"/>
            <a:cs typeface="Arial" panose="020B0604020202020204" pitchFamily="34" charset="0"/>
          </a:endParaRPr>
        </a:p>
      </dgm:t>
    </dgm:pt>
    <dgm:pt modelId="{FCD61715-2089-4FB7-BC2E-EF1F745873A3}" type="sibTrans" cxnId="{9C3D40E5-F589-4884-A46E-C53FB2C24F60}">
      <dgm:prSet/>
      <dgm:spPr/>
      <dgm:t>
        <a:bodyPr/>
        <a:lstStyle/>
        <a:p>
          <a:endParaRPr lang="en-US">
            <a:latin typeface="Arial" panose="020B0604020202020204" pitchFamily="34" charset="0"/>
            <a:cs typeface="Arial" panose="020B0604020202020204" pitchFamily="34" charset="0"/>
          </a:endParaRPr>
        </a:p>
      </dgm:t>
    </dgm:pt>
    <dgm:pt modelId="{8B2B964B-1E25-4A4E-8E87-16092E43C36B}">
      <dgm:prSet/>
      <dgm:spPr/>
      <dgm:t>
        <a:bodyPr/>
        <a:lstStyle/>
        <a:p>
          <a:r>
            <a:rPr lang="en-GB">
              <a:latin typeface="Arial" panose="020B0604020202020204" pitchFamily="34" charset="0"/>
              <a:cs typeface="Arial" panose="020B0604020202020204" pitchFamily="34" charset="0"/>
            </a:rPr>
            <a:t>Personal centrecare</a:t>
          </a:r>
          <a:endParaRPr lang="en-US">
            <a:latin typeface="Arial" panose="020B0604020202020204" pitchFamily="34" charset="0"/>
            <a:cs typeface="Arial" panose="020B0604020202020204" pitchFamily="34" charset="0"/>
          </a:endParaRPr>
        </a:p>
      </dgm:t>
    </dgm:pt>
    <dgm:pt modelId="{EAB99A54-1333-440C-A07B-7F8AEEA75894}" type="parTrans" cxnId="{9DFA4473-3ED7-4B82-874D-3087C5BBEE2D}">
      <dgm:prSet/>
      <dgm:spPr/>
      <dgm:t>
        <a:bodyPr/>
        <a:lstStyle/>
        <a:p>
          <a:endParaRPr lang="en-US">
            <a:latin typeface="Arial" panose="020B0604020202020204" pitchFamily="34" charset="0"/>
            <a:cs typeface="Arial" panose="020B0604020202020204" pitchFamily="34" charset="0"/>
          </a:endParaRPr>
        </a:p>
      </dgm:t>
    </dgm:pt>
    <dgm:pt modelId="{1C13D1E5-FE55-4D79-8644-E647C96D4D3A}" type="sibTrans" cxnId="{9DFA4473-3ED7-4B82-874D-3087C5BBEE2D}">
      <dgm:prSet/>
      <dgm:spPr/>
      <dgm:t>
        <a:bodyPr/>
        <a:lstStyle/>
        <a:p>
          <a:endParaRPr lang="en-US">
            <a:latin typeface="Arial" panose="020B0604020202020204" pitchFamily="34" charset="0"/>
            <a:cs typeface="Arial" panose="020B0604020202020204" pitchFamily="34" charset="0"/>
          </a:endParaRPr>
        </a:p>
      </dgm:t>
    </dgm:pt>
    <dgm:pt modelId="{39F0B14A-B995-4AF2-995D-D1B8183B65B4}">
      <dgm:prSet/>
      <dgm:spPr/>
      <dgm:t>
        <a:bodyPr/>
        <a:lstStyle/>
        <a:p>
          <a:r>
            <a:rPr lang="en-GB">
              <a:latin typeface="Arial" panose="020B0604020202020204" pitchFamily="34" charset="0"/>
              <a:cs typeface="Arial" panose="020B0604020202020204" pitchFamily="34" charset="0"/>
            </a:rPr>
            <a:t>Cost effective</a:t>
          </a:r>
          <a:endParaRPr lang="en-US">
            <a:latin typeface="Arial" panose="020B0604020202020204" pitchFamily="34" charset="0"/>
            <a:cs typeface="Arial" panose="020B0604020202020204" pitchFamily="34" charset="0"/>
          </a:endParaRPr>
        </a:p>
      </dgm:t>
    </dgm:pt>
    <dgm:pt modelId="{2F229812-1D9F-4290-87B9-477C78BF24CB}" type="parTrans" cxnId="{B5AC9430-F72D-405A-B9C6-A631785448B2}">
      <dgm:prSet/>
      <dgm:spPr/>
      <dgm:t>
        <a:bodyPr/>
        <a:lstStyle/>
        <a:p>
          <a:endParaRPr lang="en-US">
            <a:latin typeface="Arial" panose="020B0604020202020204" pitchFamily="34" charset="0"/>
            <a:cs typeface="Arial" panose="020B0604020202020204" pitchFamily="34" charset="0"/>
          </a:endParaRPr>
        </a:p>
      </dgm:t>
    </dgm:pt>
    <dgm:pt modelId="{CECB32F9-DD50-4B28-9F7F-5F567939EEFD}" type="sibTrans" cxnId="{B5AC9430-F72D-405A-B9C6-A631785448B2}">
      <dgm:prSet/>
      <dgm:spPr/>
      <dgm:t>
        <a:bodyPr/>
        <a:lstStyle/>
        <a:p>
          <a:endParaRPr lang="en-US">
            <a:latin typeface="Arial" panose="020B0604020202020204" pitchFamily="34" charset="0"/>
            <a:cs typeface="Arial" panose="020B0604020202020204" pitchFamily="34" charset="0"/>
          </a:endParaRPr>
        </a:p>
      </dgm:t>
    </dgm:pt>
    <dgm:pt modelId="{394EF71F-71CC-412A-A790-3A453A691BF5}">
      <dgm:prSet/>
      <dgm:spPr/>
      <dgm:t>
        <a:bodyPr/>
        <a:lstStyle/>
        <a:p>
          <a:r>
            <a:rPr lang="en-GB">
              <a:latin typeface="Arial" panose="020B0604020202020204" pitchFamily="34" charset="0"/>
              <a:cs typeface="Arial" panose="020B0604020202020204" pitchFamily="34" charset="0"/>
            </a:rPr>
            <a:t>Remain in their own Home</a:t>
          </a:r>
          <a:endParaRPr lang="en-US">
            <a:latin typeface="Arial" panose="020B0604020202020204" pitchFamily="34" charset="0"/>
            <a:cs typeface="Arial" panose="020B0604020202020204" pitchFamily="34" charset="0"/>
          </a:endParaRPr>
        </a:p>
      </dgm:t>
    </dgm:pt>
    <dgm:pt modelId="{A3B3A1F0-31F6-45FB-ACBC-670F7A3F4CA2}" type="parTrans" cxnId="{47368847-D99F-465A-A599-7A7FB979FC3A}">
      <dgm:prSet/>
      <dgm:spPr/>
      <dgm:t>
        <a:bodyPr/>
        <a:lstStyle/>
        <a:p>
          <a:endParaRPr lang="en-US">
            <a:latin typeface="Arial" panose="020B0604020202020204" pitchFamily="34" charset="0"/>
            <a:cs typeface="Arial" panose="020B0604020202020204" pitchFamily="34" charset="0"/>
          </a:endParaRPr>
        </a:p>
      </dgm:t>
    </dgm:pt>
    <dgm:pt modelId="{74E58CF0-E873-480D-92CE-EDB494F86118}" type="sibTrans" cxnId="{47368847-D99F-465A-A599-7A7FB979FC3A}">
      <dgm:prSet/>
      <dgm:spPr/>
      <dgm:t>
        <a:bodyPr/>
        <a:lstStyle/>
        <a:p>
          <a:endParaRPr lang="en-US">
            <a:latin typeface="Arial" panose="020B0604020202020204" pitchFamily="34" charset="0"/>
            <a:cs typeface="Arial" panose="020B0604020202020204" pitchFamily="34" charset="0"/>
          </a:endParaRPr>
        </a:p>
      </dgm:t>
    </dgm:pt>
    <dgm:pt modelId="{42CCF6D2-701A-4C41-9E98-034EFF0DC8A6}">
      <dgm:prSet/>
      <dgm:spPr/>
      <dgm:t>
        <a:bodyPr/>
        <a:lstStyle/>
        <a:p>
          <a:r>
            <a:rPr lang="en-GB">
              <a:latin typeface="Arial" panose="020B0604020202020204" pitchFamily="34" charset="0"/>
              <a:cs typeface="Arial" panose="020B0604020202020204" pitchFamily="34" charset="0"/>
            </a:rPr>
            <a:t>Family can be involved </a:t>
          </a:r>
          <a:endParaRPr lang="en-US">
            <a:latin typeface="Arial" panose="020B0604020202020204" pitchFamily="34" charset="0"/>
            <a:cs typeface="Arial" panose="020B0604020202020204" pitchFamily="34" charset="0"/>
          </a:endParaRPr>
        </a:p>
      </dgm:t>
    </dgm:pt>
    <dgm:pt modelId="{D7789F12-2235-4B16-B43C-D13BAB6C97FD}" type="parTrans" cxnId="{32DA7C23-89E2-422D-B957-11226DF9B547}">
      <dgm:prSet/>
      <dgm:spPr/>
      <dgm:t>
        <a:bodyPr/>
        <a:lstStyle/>
        <a:p>
          <a:endParaRPr lang="en-US">
            <a:latin typeface="Arial" panose="020B0604020202020204" pitchFamily="34" charset="0"/>
            <a:cs typeface="Arial" panose="020B0604020202020204" pitchFamily="34" charset="0"/>
          </a:endParaRPr>
        </a:p>
      </dgm:t>
    </dgm:pt>
    <dgm:pt modelId="{9ED6894A-1012-419D-9379-80B4F95907E7}" type="sibTrans" cxnId="{32DA7C23-89E2-422D-B957-11226DF9B547}">
      <dgm:prSet/>
      <dgm:spPr/>
      <dgm:t>
        <a:bodyPr/>
        <a:lstStyle/>
        <a:p>
          <a:endParaRPr lang="en-US">
            <a:latin typeface="Arial" panose="020B0604020202020204" pitchFamily="34" charset="0"/>
            <a:cs typeface="Arial" panose="020B0604020202020204" pitchFamily="34" charset="0"/>
          </a:endParaRPr>
        </a:p>
      </dgm:t>
    </dgm:pt>
    <dgm:pt modelId="{167C3334-272C-4A1E-9DF5-C29146AA5E05}">
      <dgm:prSet/>
      <dgm:spPr/>
      <dgm:t>
        <a:bodyPr/>
        <a:lstStyle/>
        <a:p>
          <a:r>
            <a:rPr lang="en-GB" b="1">
              <a:latin typeface="Arial" panose="020B0604020202020204" pitchFamily="34" charset="0"/>
              <a:cs typeface="Arial" panose="020B0604020202020204" pitchFamily="34" charset="0"/>
            </a:rPr>
            <a:t>WEAKNESS</a:t>
          </a:r>
          <a:endParaRPr lang="en-US">
            <a:latin typeface="Arial" panose="020B0604020202020204" pitchFamily="34" charset="0"/>
            <a:cs typeface="Arial" panose="020B0604020202020204" pitchFamily="34" charset="0"/>
          </a:endParaRPr>
        </a:p>
      </dgm:t>
    </dgm:pt>
    <dgm:pt modelId="{C256DF43-4A16-4EF2-89EB-47A00080E538}" type="parTrans" cxnId="{087FD6E8-934F-4B11-A51D-FC67F596C3C5}">
      <dgm:prSet/>
      <dgm:spPr/>
      <dgm:t>
        <a:bodyPr/>
        <a:lstStyle/>
        <a:p>
          <a:endParaRPr lang="en-US">
            <a:latin typeface="Arial" panose="020B0604020202020204" pitchFamily="34" charset="0"/>
            <a:cs typeface="Arial" panose="020B0604020202020204" pitchFamily="34" charset="0"/>
          </a:endParaRPr>
        </a:p>
      </dgm:t>
    </dgm:pt>
    <dgm:pt modelId="{40348509-C74D-4830-AB27-D24953BBE452}" type="sibTrans" cxnId="{087FD6E8-934F-4B11-A51D-FC67F596C3C5}">
      <dgm:prSet/>
      <dgm:spPr/>
      <dgm:t>
        <a:bodyPr/>
        <a:lstStyle/>
        <a:p>
          <a:endParaRPr lang="en-US">
            <a:latin typeface="Arial" panose="020B0604020202020204" pitchFamily="34" charset="0"/>
            <a:cs typeface="Arial" panose="020B0604020202020204" pitchFamily="34" charset="0"/>
          </a:endParaRPr>
        </a:p>
      </dgm:t>
    </dgm:pt>
    <dgm:pt modelId="{CE263B8D-94C6-4EBA-BE24-D2E2E5297FED}">
      <dgm:prSet/>
      <dgm:spPr/>
      <dgm:t>
        <a:bodyPr/>
        <a:lstStyle/>
        <a:p>
          <a:r>
            <a:rPr lang="en-GB">
              <a:latin typeface="Arial" panose="020B0604020202020204" pitchFamily="34" charset="0"/>
              <a:cs typeface="Arial" panose="020B0604020202020204" pitchFamily="34" charset="0"/>
            </a:rPr>
            <a:t>Funding</a:t>
          </a:r>
          <a:endParaRPr lang="en-US">
            <a:latin typeface="Arial" panose="020B0604020202020204" pitchFamily="34" charset="0"/>
            <a:cs typeface="Arial" panose="020B0604020202020204" pitchFamily="34" charset="0"/>
          </a:endParaRPr>
        </a:p>
      </dgm:t>
    </dgm:pt>
    <dgm:pt modelId="{ED7F633D-DA5B-4DA3-B4C1-9614EB213AF0}" type="parTrans" cxnId="{565539B5-1B93-4D32-9A6E-4CD39D9F0335}">
      <dgm:prSet/>
      <dgm:spPr/>
      <dgm:t>
        <a:bodyPr/>
        <a:lstStyle/>
        <a:p>
          <a:endParaRPr lang="en-US">
            <a:latin typeface="Arial" panose="020B0604020202020204" pitchFamily="34" charset="0"/>
            <a:cs typeface="Arial" panose="020B0604020202020204" pitchFamily="34" charset="0"/>
          </a:endParaRPr>
        </a:p>
      </dgm:t>
    </dgm:pt>
    <dgm:pt modelId="{CF2CC999-A237-444A-B41C-3955045288C7}" type="sibTrans" cxnId="{565539B5-1B93-4D32-9A6E-4CD39D9F0335}">
      <dgm:prSet/>
      <dgm:spPr/>
      <dgm:t>
        <a:bodyPr/>
        <a:lstStyle/>
        <a:p>
          <a:endParaRPr lang="en-US">
            <a:latin typeface="Arial" panose="020B0604020202020204" pitchFamily="34" charset="0"/>
            <a:cs typeface="Arial" panose="020B0604020202020204" pitchFamily="34" charset="0"/>
          </a:endParaRPr>
        </a:p>
      </dgm:t>
    </dgm:pt>
    <dgm:pt modelId="{CE7B5001-0BF6-48FF-94D2-54A5866BC9A6}">
      <dgm:prSet/>
      <dgm:spPr/>
      <dgm:t>
        <a:bodyPr/>
        <a:lstStyle/>
        <a:p>
          <a:r>
            <a:rPr lang="en-GB">
              <a:latin typeface="Arial" panose="020B0604020202020204" pitchFamily="34" charset="0"/>
              <a:cs typeface="Arial" panose="020B0604020202020204" pitchFamily="34" charset="0"/>
            </a:rPr>
            <a:t>High staff turnover</a:t>
          </a:r>
          <a:endParaRPr lang="en-US">
            <a:latin typeface="Arial" panose="020B0604020202020204" pitchFamily="34" charset="0"/>
            <a:cs typeface="Arial" panose="020B0604020202020204" pitchFamily="34" charset="0"/>
          </a:endParaRPr>
        </a:p>
      </dgm:t>
    </dgm:pt>
    <dgm:pt modelId="{5B70F8D8-151C-47DC-8FC8-BE04B6F968A4}" type="parTrans" cxnId="{2EFAA709-A28C-4A55-A598-9D21CC0929C8}">
      <dgm:prSet/>
      <dgm:spPr/>
      <dgm:t>
        <a:bodyPr/>
        <a:lstStyle/>
        <a:p>
          <a:endParaRPr lang="en-US">
            <a:latin typeface="Arial" panose="020B0604020202020204" pitchFamily="34" charset="0"/>
            <a:cs typeface="Arial" panose="020B0604020202020204" pitchFamily="34" charset="0"/>
          </a:endParaRPr>
        </a:p>
      </dgm:t>
    </dgm:pt>
    <dgm:pt modelId="{251A7224-A503-4DD0-A7D9-F06EE49D7C70}" type="sibTrans" cxnId="{2EFAA709-A28C-4A55-A598-9D21CC0929C8}">
      <dgm:prSet/>
      <dgm:spPr/>
      <dgm:t>
        <a:bodyPr/>
        <a:lstStyle/>
        <a:p>
          <a:endParaRPr lang="en-US">
            <a:latin typeface="Arial" panose="020B0604020202020204" pitchFamily="34" charset="0"/>
            <a:cs typeface="Arial" panose="020B0604020202020204" pitchFamily="34" charset="0"/>
          </a:endParaRPr>
        </a:p>
      </dgm:t>
    </dgm:pt>
    <dgm:pt modelId="{443BCA4F-8D88-433F-BC88-515C28B5E338}">
      <dgm:prSet/>
      <dgm:spPr/>
      <dgm:t>
        <a:bodyPr/>
        <a:lstStyle/>
        <a:p>
          <a:r>
            <a:rPr lang="en-GB">
              <a:latin typeface="Arial" panose="020B0604020202020204" pitchFamily="34" charset="0"/>
              <a:cs typeface="Arial" panose="020B0604020202020204" pitchFamily="34" charset="0"/>
            </a:rPr>
            <a:t>Care varies between Providers</a:t>
          </a:r>
          <a:endParaRPr lang="en-US">
            <a:latin typeface="Arial" panose="020B0604020202020204" pitchFamily="34" charset="0"/>
            <a:cs typeface="Arial" panose="020B0604020202020204" pitchFamily="34" charset="0"/>
          </a:endParaRPr>
        </a:p>
      </dgm:t>
    </dgm:pt>
    <dgm:pt modelId="{2D3AD532-FEF1-4093-B06A-851817A69161}" type="parTrans" cxnId="{92366ADF-E302-4813-94D0-A9E4EF96B50F}">
      <dgm:prSet/>
      <dgm:spPr/>
      <dgm:t>
        <a:bodyPr/>
        <a:lstStyle/>
        <a:p>
          <a:endParaRPr lang="en-US">
            <a:latin typeface="Arial" panose="020B0604020202020204" pitchFamily="34" charset="0"/>
            <a:cs typeface="Arial" panose="020B0604020202020204" pitchFamily="34" charset="0"/>
          </a:endParaRPr>
        </a:p>
      </dgm:t>
    </dgm:pt>
    <dgm:pt modelId="{49DFFDD0-8C71-4467-A133-02C85C102040}" type="sibTrans" cxnId="{92366ADF-E302-4813-94D0-A9E4EF96B50F}">
      <dgm:prSet/>
      <dgm:spPr/>
      <dgm:t>
        <a:bodyPr/>
        <a:lstStyle/>
        <a:p>
          <a:endParaRPr lang="en-US">
            <a:latin typeface="Arial" panose="020B0604020202020204" pitchFamily="34" charset="0"/>
            <a:cs typeface="Arial" panose="020B0604020202020204" pitchFamily="34" charset="0"/>
          </a:endParaRPr>
        </a:p>
      </dgm:t>
    </dgm:pt>
    <dgm:pt modelId="{40F979BE-D630-4DD1-82CF-099E5E567E20}">
      <dgm:prSet/>
      <dgm:spPr/>
      <dgm:t>
        <a:bodyPr/>
        <a:lstStyle/>
        <a:p>
          <a:r>
            <a:rPr lang="en-GB">
              <a:latin typeface="Arial" panose="020B0604020202020204" pitchFamily="34" charset="0"/>
              <a:cs typeface="Arial" panose="020B0604020202020204" pitchFamily="34" charset="0"/>
            </a:rPr>
            <a:t>Complex health needs </a:t>
          </a:r>
          <a:endParaRPr lang="en-US">
            <a:latin typeface="Arial" panose="020B0604020202020204" pitchFamily="34" charset="0"/>
            <a:cs typeface="Arial" panose="020B0604020202020204" pitchFamily="34" charset="0"/>
          </a:endParaRPr>
        </a:p>
      </dgm:t>
    </dgm:pt>
    <dgm:pt modelId="{9E9C7023-620F-4E56-BF56-2BED30F0BBDD}" type="parTrans" cxnId="{C573567F-4DCE-4416-B76B-BFEF0218544C}">
      <dgm:prSet/>
      <dgm:spPr/>
      <dgm:t>
        <a:bodyPr/>
        <a:lstStyle/>
        <a:p>
          <a:endParaRPr lang="en-US">
            <a:latin typeface="Arial" panose="020B0604020202020204" pitchFamily="34" charset="0"/>
            <a:cs typeface="Arial" panose="020B0604020202020204" pitchFamily="34" charset="0"/>
          </a:endParaRPr>
        </a:p>
      </dgm:t>
    </dgm:pt>
    <dgm:pt modelId="{86AEE89A-C3DA-46CF-B503-4CC8C5BC6D6D}" type="sibTrans" cxnId="{C573567F-4DCE-4416-B76B-BFEF0218544C}">
      <dgm:prSet/>
      <dgm:spPr/>
      <dgm:t>
        <a:bodyPr/>
        <a:lstStyle/>
        <a:p>
          <a:endParaRPr lang="en-US">
            <a:latin typeface="Arial" panose="020B0604020202020204" pitchFamily="34" charset="0"/>
            <a:cs typeface="Arial" panose="020B0604020202020204" pitchFamily="34" charset="0"/>
          </a:endParaRPr>
        </a:p>
      </dgm:t>
    </dgm:pt>
    <dgm:pt modelId="{3206956A-B007-422C-B0BD-593E4F2FCC56}">
      <dgm:prSet/>
      <dgm:spPr/>
      <dgm:t>
        <a:bodyPr/>
        <a:lstStyle/>
        <a:p>
          <a:r>
            <a:rPr lang="en-GB">
              <a:latin typeface="Arial" panose="020B0604020202020204" pitchFamily="34" charset="0"/>
              <a:cs typeface="Arial" panose="020B0604020202020204" pitchFamily="34" charset="0"/>
            </a:rPr>
            <a:t>Loneliness</a:t>
          </a:r>
          <a:endParaRPr lang="en-US">
            <a:latin typeface="Arial" panose="020B0604020202020204" pitchFamily="34" charset="0"/>
            <a:cs typeface="Arial" panose="020B0604020202020204" pitchFamily="34" charset="0"/>
          </a:endParaRPr>
        </a:p>
      </dgm:t>
    </dgm:pt>
    <dgm:pt modelId="{0CD7C7CC-32BF-40D9-A675-DA76F39CE4DE}" type="parTrans" cxnId="{A039FE80-9AC7-4261-B878-F0011F95B0A6}">
      <dgm:prSet/>
      <dgm:spPr/>
      <dgm:t>
        <a:bodyPr/>
        <a:lstStyle/>
        <a:p>
          <a:endParaRPr lang="en-US">
            <a:latin typeface="Arial" panose="020B0604020202020204" pitchFamily="34" charset="0"/>
            <a:cs typeface="Arial" panose="020B0604020202020204" pitchFamily="34" charset="0"/>
          </a:endParaRPr>
        </a:p>
      </dgm:t>
    </dgm:pt>
    <dgm:pt modelId="{E8E6A64E-BC2F-4202-938D-1C2693B54816}" type="sibTrans" cxnId="{A039FE80-9AC7-4261-B878-F0011F95B0A6}">
      <dgm:prSet/>
      <dgm:spPr/>
      <dgm:t>
        <a:bodyPr/>
        <a:lstStyle/>
        <a:p>
          <a:endParaRPr lang="en-US">
            <a:latin typeface="Arial" panose="020B0604020202020204" pitchFamily="34" charset="0"/>
            <a:cs typeface="Arial" panose="020B0604020202020204" pitchFamily="34" charset="0"/>
          </a:endParaRPr>
        </a:p>
      </dgm:t>
    </dgm:pt>
    <dgm:pt modelId="{C7A510B1-50BB-442A-882F-1908008F5683}">
      <dgm:prSet/>
      <dgm:spPr/>
      <dgm:t>
        <a:bodyPr/>
        <a:lstStyle/>
        <a:p>
          <a:r>
            <a:rPr lang="en-US" dirty="0">
              <a:latin typeface="Arial" panose="020B0604020202020204" pitchFamily="34" charset="0"/>
              <a:cs typeface="Arial" panose="020B0604020202020204" pitchFamily="34" charset="0"/>
            </a:rPr>
            <a:t>Leaf complex Care</a:t>
          </a:r>
        </a:p>
      </dgm:t>
    </dgm:pt>
    <dgm:pt modelId="{2571D6BF-7D4E-441E-93D0-52FACC706482}" type="parTrans" cxnId="{B7E712E8-AF55-4595-B243-F2E24923DF35}">
      <dgm:prSet/>
      <dgm:spPr/>
      <dgm:t>
        <a:bodyPr/>
        <a:lstStyle/>
        <a:p>
          <a:endParaRPr lang="en-US">
            <a:latin typeface="Arial" panose="020B0604020202020204" pitchFamily="34" charset="0"/>
            <a:cs typeface="Arial" panose="020B0604020202020204" pitchFamily="34" charset="0"/>
          </a:endParaRPr>
        </a:p>
      </dgm:t>
    </dgm:pt>
    <dgm:pt modelId="{D4380437-E580-4015-A06F-100F8CAB8F98}" type="sibTrans" cxnId="{B7E712E8-AF55-4595-B243-F2E24923DF35}">
      <dgm:prSet/>
      <dgm:spPr/>
      <dgm:t>
        <a:bodyPr/>
        <a:lstStyle/>
        <a:p>
          <a:endParaRPr lang="en-US">
            <a:latin typeface="Arial" panose="020B0604020202020204" pitchFamily="34" charset="0"/>
            <a:cs typeface="Arial" panose="020B0604020202020204" pitchFamily="34" charset="0"/>
          </a:endParaRPr>
        </a:p>
      </dgm:t>
    </dgm:pt>
    <dgm:pt modelId="{37A01B7E-B6B7-422D-B641-8CC065B212A3}" type="pres">
      <dgm:prSet presAssocID="{701F1AB0-3316-461C-8360-39DEB6BCB9BE}" presName="vert0" presStyleCnt="0">
        <dgm:presLayoutVars>
          <dgm:dir/>
          <dgm:animOne val="branch"/>
          <dgm:animLvl val="lvl"/>
        </dgm:presLayoutVars>
      </dgm:prSet>
      <dgm:spPr/>
    </dgm:pt>
    <dgm:pt modelId="{681DD09F-49F0-4105-8890-CB9E036B93ED}" type="pres">
      <dgm:prSet presAssocID="{BA0B5171-6FCD-4B0B-ADB2-C1A2F9CD84A2}" presName="thickLine" presStyleLbl="alignNode1" presStyleIdx="0" presStyleCnt="13"/>
      <dgm:spPr/>
    </dgm:pt>
    <dgm:pt modelId="{E99105A0-F895-4E7A-8E5B-62C6ACC29355}" type="pres">
      <dgm:prSet presAssocID="{BA0B5171-6FCD-4B0B-ADB2-C1A2F9CD84A2}" presName="horz1" presStyleCnt="0"/>
      <dgm:spPr/>
    </dgm:pt>
    <dgm:pt modelId="{ADBD4FB4-3737-4C6C-9259-88C655184356}" type="pres">
      <dgm:prSet presAssocID="{BA0B5171-6FCD-4B0B-ADB2-C1A2F9CD84A2}" presName="tx1" presStyleLbl="revTx" presStyleIdx="0" presStyleCnt="13"/>
      <dgm:spPr/>
    </dgm:pt>
    <dgm:pt modelId="{30AF97C8-5F72-47C3-AD3D-BD907AD7D768}" type="pres">
      <dgm:prSet presAssocID="{BA0B5171-6FCD-4B0B-ADB2-C1A2F9CD84A2}" presName="vert1" presStyleCnt="0"/>
      <dgm:spPr/>
    </dgm:pt>
    <dgm:pt modelId="{CE8C35F2-92FE-4C78-84EE-2EFE321D8A1B}" type="pres">
      <dgm:prSet presAssocID="{073C15EB-0AA3-4DB1-B28C-FB1922CF3285}" presName="thickLine" presStyleLbl="alignNode1" presStyleIdx="1" presStyleCnt="13"/>
      <dgm:spPr/>
    </dgm:pt>
    <dgm:pt modelId="{41DDDD72-369C-41FA-8565-EF090FC15CA4}" type="pres">
      <dgm:prSet presAssocID="{073C15EB-0AA3-4DB1-B28C-FB1922CF3285}" presName="horz1" presStyleCnt="0"/>
      <dgm:spPr/>
    </dgm:pt>
    <dgm:pt modelId="{DA6A20DC-3ED0-4784-8947-0144A2AEAB01}" type="pres">
      <dgm:prSet presAssocID="{073C15EB-0AA3-4DB1-B28C-FB1922CF3285}" presName="tx1" presStyleLbl="revTx" presStyleIdx="1" presStyleCnt="13"/>
      <dgm:spPr/>
    </dgm:pt>
    <dgm:pt modelId="{9E4362AD-604B-4E27-80B5-4F64F265CF3B}" type="pres">
      <dgm:prSet presAssocID="{073C15EB-0AA3-4DB1-B28C-FB1922CF3285}" presName="vert1" presStyleCnt="0"/>
      <dgm:spPr/>
    </dgm:pt>
    <dgm:pt modelId="{8400428A-153B-494B-9AFD-569686E43DEC}" type="pres">
      <dgm:prSet presAssocID="{8B2B964B-1E25-4A4E-8E87-16092E43C36B}" presName="thickLine" presStyleLbl="alignNode1" presStyleIdx="2" presStyleCnt="13"/>
      <dgm:spPr/>
    </dgm:pt>
    <dgm:pt modelId="{255FA11C-52AB-444E-A578-2EA21DD8E411}" type="pres">
      <dgm:prSet presAssocID="{8B2B964B-1E25-4A4E-8E87-16092E43C36B}" presName="horz1" presStyleCnt="0"/>
      <dgm:spPr/>
    </dgm:pt>
    <dgm:pt modelId="{5C35D564-5B0B-4782-A65A-4CBE6384F38F}" type="pres">
      <dgm:prSet presAssocID="{8B2B964B-1E25-4A4E-8E87-16092E43C36B}" presName="tx1" presStyleLbl="revTx" presStyleIdx="2" presStyleCnt="13"/>
      <dgm:spPr/>
    </dgm:pt>
    <dgm:pt modelId="{0AEBB476-5B96-4479-81E0-C04F1F1CECAA}" type="pres">
      <dgm:prSet presAssocID="{8B2B964B-1E25-4A4E-8E87-16092E43C36B}" presName="vert1" presStyleCnt="0"/>
      <dgm:spPr/>
    </dgm:pt>
    <dgm:pt modelId="{6E2986E3-CEAC-4DDD-8F40-687F28224E37}" type="pres">
      <dgm:prSet presAssocID="{39F0B14A-B995-4AF2-995D-D1B8183B65B4}" presName="thickLine" presStyleLbl="alignNode1" presStyleIdx="3" presStyleCnt="13"/>
      <dgm:spPr/>
    </dgm:pt>
    <dgm:pt modelId="{1E13796F-F8AF-42A9-BC90-E75C4A5D87DC}" type="pres">
      <dgm:prSet presAssocID="{39F0B14A-B995-4AF2-995D-D1B8183B65B4}" presName="horz1" presStyleCnt="0"/>
      <dgm:spPr/>
    </dgm:pt>
    <dgm:pt modelId="{D0B128DB-4F48-4A2B-BE5B-FB9DB35FA597}" type="pres">
      <dgm:prSet presAssocID="{39F0B14A-B995-4AF2-995D-D1B8183B65B4}" presName="tx1" presStyleLbl="revTx" presStyleIdx="3" presStyleCnt="13"/>
      <dgm:spPr/>
    </dgm:pt>
    <dgm:pt modelId="{6AEE108E-110C-458B-BDAE-91D0E98455A2}" type="pres">
      <dgm:prSet presAssocID="{39F0B14A-B995-4AF2-995D-D1B8183B65B4}" presName="vert1" presStyleCnt="0"/>
      <dgm:spPr/>
    </dgm:pt>
    <dgm:pt modelId="{3CD87C0B-BE42-4223-A99F-A781C6983937}" type="pres">
      <dgm:prSet presAssocID="{394EF71F-71CC-412A-A790-3A453A691BF5}" presName="thickLine" presStyleLbl="alignNode1" presStyleIdx="4" presStyleCnt="13"/>
      <dgm:spPr/>
    </dgm:pt>
    <dgm:pt modelId="{5285DC22-CEBF-4336-AD70-2B56585560E5}" type="pres">
      <dgm:prSet presAssocID="{394EF71F-71CC-412A-A790-3A453A691BF5}" presName="horz1" presStyleCnt="0"/>
      <dgm:spPr/>
    </dgm:pt>
    <dgm:pt modelId="{0C0BD76B-CCE1-4565-9497-280D725320A8}" type="pres">
      <dgm:prSet presAssocID="{394EF71F-71CC-412A-A790-3A453A691BF5}" presName="tx1" presStyleLbl="revTx" presStyleIdx="4" presStyleCnt="13"/>
      <dgm:spPr/>
    </dgm:pt>
    <dgm:pt modelId="{E8CC4FA7-F165-4434-9461-8DFDD4DB966E}" type="pres">
      <dgm:prSet presAssocID="{394EF71F-71CC-412A-A790-3A453A691BF5}" presName="vert1" presStyleCnt="0"/>
      <dgm:spPr/>
    </dgm:pt>
    <dgm:pt modelId="{0C43876D-73E1-4DEF-BB17-08B9C41EF2C9}" type="pres">
      <dgm:prSet presAssocID="{42CCF6D2-701A-4C41-9E98-034EFF0DC8A6}" presName="thickLine" presStyleLbl="alignNode1" presStyleIdx="5" presStyleCnt="13"/>
      <dgm:spPr/>
    </dgm:pt>
    <dgm:pt modelId="{ECDADAF1-BA9D-4A21-912D-137CF50A9C9E}" type="pres">
      <dgm:prSet presAssocID="{42CCF6D2-701A-4C41-9E98-034EFF0DC8A6}" presName="horz1" presStyleCnt="0"/>
      <dgm:spPr/>
    </dgm:pt>
    <dgm:pt modelId="{8CA06E39-0F68-4198-9558-8A61D99D0C4B}" type="pres">
      <dgm:prSet presAssocID="{42CCF6D2-701A-4C41-9E98-034EFF0DC8A6}" presName="tx1" presStyleLbl="revTx" presStyleIdx="5" presStyleCnt="13"/>
      <dgm:spPr/>
    </dgm:pt>
    <dgm:pt modelId="{91968E05-1788-4DEF-B412-C7CF409DC6FF}" type="pres">
      <dgm:prSet presAssocID="{42CCF6D2-701A-4C41-9E98-034EFF0DC8A6}" presName="vert1" presStyleCnt="0"/>
      <dgm:spPr/>
    </dgm:pt>
    <dgm:pt modelId="{71ACB395-8EEA-41A6-808B-B5E31060A043}" type="pres">
      <dgm:prSet presAssocID="{167C3334-272C-4A1E-9DF5-C29146AA5E05}" presName="thickLine" presStyleLbl="alignNode1" presStyleIdx="6" presStyleCnt="13"/>
      <dgm:spPr/>
    </dgm:pt>
    <dgm:pt modelId="{C9A1A4F6-CCD2-49BB-A04D-F596772F76A1}" type="pres">
      <dgm:prSet presAssocID="{167C3334-272C-4A1E-9DF5-C29146AA5E05}" presName="horz1" presStyleCnt="0"/>
      <dgm:spPr/>
    </dgm:pt>
    <dgm:pt modelId="{F11ACCAE-2F3C-4737-A5F1-611FE01EED68}" type="pres">
      <dgm:prSet presAssocID="{167C3334-272C-4A1E-9DF5-C29146AA5E05}" presName="tx1" presStyleLbl="revTx" presStyleIdx="6" presStyleCnt="13"/>
      <dgm:spPr/>
    </dgm:pt>
    <dgm:pt modelId="{988B9124-0B06-406C-98F4-3A12BF4FDA99}" type="pres">
      <dgm:prSet presAssocID="{167C3334-272C-4A1E-9DF5-C29146AA5E05}" presName="vert1" presStyleCnt="0"/>
      <dgm:spPr/>
    </dgm:pt>
    <dgm:pt modelId="{707FA4CC-FB10-4D8A-9EB4-95FC25C344C4}" type="pres">
      <dgm:prSet presAssocID="{CE263B8D-94C6-4EBA-BE24-D2E2E5297FED}" presName="thickLine" presStyleLbl="alignNode1" presStyleIdx="7" presStyleCnt="13"/>
      <dgm:spPr/>
    </dgm:pt>
    <dgm:pt modelId="{91EC44D2-77F8-442C-BBD1-A56745EF5938}" type="pres">
      <dgm:prSet presAssocID="{CE263B8D-94C6-4EBA-BE24-D2E2E5297FED}" presName="horz1" presStyleCnt="0"/>
      <dgm:spPr/>
    </dgm:pt>
    <dgm:pt modelId="{35B9AF18-CFC2-4BD5-8243-377ABAD0FE78}" type="pres">
      <dgm:prSet presAssocID="{CE263B8D-94C6-4EBA-BE24-D2E2E5297FED}" presName="tx1" presStyleLbl="revTx" presStyleIdx="7" presStyleCnt="13"/>
      <dgm:spPr/>
    </dgm:pt>
    <dgm:pt modelId="{4256BDB7-5B29-4450-80A4-8929977B5E14}" type="pres">
      <dgm:prSet presAssocID="{CE263B8D-94C6-4EBA-BE24-D2E2E5297FED}" presName="vert1" presStyleCnt="0"/>
      <dgm:spPr/>
    </dgm:pt>
    <dgm:pt modelId="{4C0CC499-E995-4056-A0B3-120B54CB701C}" type="pres">
      <dgm:prSet presAssocID="{CE7B5001-0BF6-48FF-94D2-54A5866BC9A6}" presName="thickLine" presStyleLbl="alignNode1" presStyleIdx="8" presStyleCnt="13"/>
      <dgm:spPr/>
    </dgm:pt>
    <dgm:pt modelId="{84B25A62-EA8A-42E9-8D4D-E15674C5F32F}" type="pres">
      <dgm:prSet presAssocID="{CE7B5001-0BF6-48FF-94D2-54A5866BC9A6}" presName="horz1" presStyleCnt="0"/>
      <dgm:spPr/>
    </dgm:pt>
    <dgm:pt modelId="{AD3EBD0C-4103-46E7-8C28-FB721A23644A}" type="pres">
      <dgm:prSet presAssocID="{CE7B5001-0BF6-48FF-94D2-54A5866BC9A6}" presName="tx1" presStyleLbl="revTx" presStyleIdx="8" presStyleCnt="13"/>
      <dgm:spPr/>
    </dgm:pt>
    <dgm:pt modelId="{C6C5A817-4035-4C22-A0AA-0519EFB64E3A}" type="pres">
      <dgm:prSet presAssocID="{CE7B5001-0BF6-48FF-94D2-54A5866BC9A6}" presName="vert1" presStyleCnt="0"/>
      <dgm:spPr/>
    </dgm:pt>
    <dgm:pt modelId="{632F00E7-52E6-44E9-B6B1-06F8A7D88FC0}" type="pres">
      <dgm:prSet presAssocID="{443BCA4F-8D88-433F-BC88-515C28B5E338}" presName="thickLine" presStyleLbl="alignNode1" presStyleIdx="9" presStyleCnt="13"/>
      <dgm:spPr/>
    </dgm:pt>
    <dgm:pt modelId="{06F72ED4-D30F-4880-88E7-11E3C493A361}" type="pres">
      <dgm:prSet presAssocID="{443BCA4F-8D88-433F-BC88-515C28B5E338}" presName="horz1" presStyleCnt="0"/>
      <dgm:spPr/>
    </dgm:pt>
    <dgm:pt modelId="{621C9819-8F85-42A0-A8F8-47A2B9135775}" type="pres">
      <dgm:prSet presAssocID="{443BCA4F-8D88-433F-BC88-515C28B5E338}" presName="tx1" presStyleLbl="revTx" presStyleIdx="9" presStyleCnt="13"/>
      <dgm:spPr/>
    </dgm:pt>
    <dgm:pt modelId="{86796C9E-7476-483C-8DEF-A018503D1163}" type="pres">
      <dgm:prSet presAssocID="{443BCA4F-8D88-433F-BC88-515C28B5E338}" presName="vert1" presStyleCnt="0"/>
      <dgm:spPr/>
    </dgm:pt>
    <dgm:pt modelId="{917C9060-5BFD-4151-B446-1F2FDD0741E0}" type="pres">
      <dgm:prSet presAssocID="{40F979BE-D630-4DD1-82CF-099E5E567E20}" presName="thickLine" presStyleLbl="alignNode1" presStyleIdx="10" presStyleCnt="13"/>
      <dgm:spPr/>
    </dgm:pt>
    <dgm:pt modelId="{5201AF15-3E1F-4475-825C-590B7AE4E689}" type="pres">
      <dgm:prSet presAssocID="{40F979BE-D630-4DD1-82CF-099E5E567E20}" presName="horz1" presStyleCnt="0"/>
      <dgm:spPr/>
    </dgm:pt>
    <dgm:pt modelId="{C5A6D13D-EE2F-41D5-BCF3-EC97D3584D3F}" type="pres">
      <dgm:prSet presAssocID="{40F979BE-D630-4DD1-82CF-099E5E567E20}" presName="tx1" presStyleLbl="revTx" presStyleIdx="10" presStyleCnt="13"/>
      <dgm:spPr/>
    </dgm:pt>
    <dgm:pt modelId="{99445995-A166-4292-8B13-E13D5FCFD413}" type="pres">
      <dgm:prSet presAssocID="{40F979BE-D630-4DD1-82CF-099E5E567E20}" presName="vert1" presStyleCnt="0"/>
      <dgm:spPr/>
    </dgm:pt>
    <dgm:pt modelId="{99AB4268-691C-4184-A74A-212E923EEE3F}" type="pres">
      <dgm:prSet presAssocID="{3206956A-B007-422C-B0BD-593E4F2FCC56}" presName="thickLine" presStyleLbl="alignNode1" presStyleIdx="11" presStyleCnt="13"/>
      <dgm:spPr/>
    </dgm:pt>
    <dgm:pt modelId="{6A916C37-0549-48F1-B8B8-DC04E1E670AE}" type="pres">
      <dgm:prSet presAssocID="{3206956A-B007-422C-B0BD-593E4F2FCC56}" presName="horz1" presStyleCnt="0"/>
      <dgm:spPr/>
    </dgm:pt>
    <dgm:pt modelId="{F627CF8F-092C-4CEF-A1F5-37E079BBEDD0}" type="pres">
      <dgm:prSet presAssocID="{3206956A-B007-422C-B0BD-593E4F2FCC56}" presName="tx1" presStyleLbl="revTx" presStyleIdx="11" presStyleCnt="13"/>
      <dgm:spPr/>
    </dgm:pt>
    <dgm:pt modelId="{B56C72A0-AE2C-471A-9425-2B447B7FAD8A}" type="pres">
      <dgm:prSet presAssocID="{3206956A-B007-422C-B0BD-593E4F2FCC56}" presName="vert1" presStyleCnt="0"/>
      <dgm:spPr/>
    </dgm:pt>
    <dgm:pt modelId="{B2F74B01-1183-4814-A255-76BEE38BD2C8}" type="pres">
      <dgm:prSet presAssocID="{C7A510B1-50BB-442A-882F-1908008F5683}" presName="thickLine" presStyleLbl="alignNode1" presStyleIdx="12" presStyleCnt="13"/>
      <dgm:spPr/>
    </dgm:pt>
    <dgm:pt modelId="{EB6CD97D-F45D-4165-AB77-863E2373A07C}" type="pres">
      <dgm:prSet presAssocID="{C7A510B1-50BB-442A-882F-1908008F5683}" presName="horz1" presStyleCnt="0"/>
      <dgm:spPr/>
    </dgm:pt>
    <dgm:pt modelId="{C6543E36-96ED-46F4-9213-FD62B4197BCA}" type="pres">
      <dgm:prSet presAssocID="{C7A510B1-50BB-442A-882F-1908008F5683}" presName="tx1" presStyleLbl="revTx" presStyleIdx="12" presStyleCnt="13"/>
      <dgm:spPr/>
    </dgm:pt>
    <dgm:pt modelId="{260B1582-7519-4E79-B0F7-6DA22EF5CC4C}" type="pres">
      <dgm:prSet presAssocID="{C7A510B1-50BB-442A-882F-1908008F5683}" presName="vert1" presStyleCnt="0"/>
      <dgm:spPr/>
    </dgm:pt>
  </dgm:ptLst>
  <dgm:cxnLst>
    <dgm:cxn modelId="{35D68E02-A165-4BC3-8982-16131F10C9C4}" type="presOf" srcId="{CE263B8D-94C6-4EBA-BE24-D2E2E5297FED}" destId="{35B9AF18-CFC2-4BD5-8243-377ABAD0FE78}" srcOrd="0" destOrd="0" presId="urn:microsoft.com/office/officeart/2008/layout/LinedList"/>
    <dgm:cxn modelId="{2EFAA709-A28C-4A55-A598-9D21CC0929C8}" srcId="{701F1AB0-3316-461C-8360-39DEB6BCB9BE}" destId="{CE7B5001-0BF6-48FF-94D2-54A5866BC9A6}" srcOrd="8" destOrd="0" parTransId="{5B70F8D8-151C-47DC-8FC8-BE04B6F968A4}" sibTransId="{251A7224-A503-4DD0-A7D9-F06EE49D7C70}"/>
    <dgm:cxn modelId="{32DA7C23-89E2-422D-B957-11226DF9B547}" srcId="{701F1AB0-3316-461C-8360-39DEB6BCB9BE}" destId="{42CCF6D2-701A-4C41-9E98-034EFF0DC8A6}" srcOrd="5" destOrd="0" parTransId="{D7789F12-2235-4B16-B43C-D13BAB6C97FD}" sibTransId="{9ED6894A-1012-419D-9379-80B4F95907E7}"/>
    <dgm:cxn modelId="{A0EF6F2B-FE9C-4A11-8CA1-5463948566AC}" type="presOf" srcId="{39F0B14A-B995-4AF2-995D-D1B8183B65B4}" destId="{D0B128DB-4F48-4A2B-BE5B-FB9DB35FA597}" srcOrd="0" destOrd="0" presId="urn:microsoft.com/office/officeart/2008/layout/LinedList"/>
    <dgm:cxn modelId="{F183EB2F-63D7-493D-961C-6394D500CD81}" type="presOf" srcId="{C7A510B1-50BB-442A-882F-1908008F5683}" destId="{C6543E36-96ED-46F4-9213-FD62B4197BCA}" srcOrd="0" destOrd="0" presId="urn:microsoft.com/office/officeart/2008/layout/LinedList"/>
    <dgm:cxn modelId="{B5AC9430-F72D-405A-B9C6-A631785448B2}" srcId="{701F1AB0-3316-461C-8360-39DEB6BCB9BE}" destId="{39F0B14A-B995-4AF2-995D-D1B8183B65B4}" srcOrd="3" destOrd="0" parTransId="{2F229812-1D9F-4290-87B9-477C78BF24CB}" sibTransId="{CECB32F9-DD50-4B28-9F7F-5F567939EEFD}"/>
    <dgm:cxn modelId="{8C753333-021E-415E-A795-CC6C0B397090}" type="presOf" srcId="{073C15EB-0AA3-4DB1-B28C-FB1922CF3285}" destId="{DA6A20DC-3ED0-4784-8947-0144A2AEAB01}" srcOrd="0" destOrd="0" presId="urn:microsoft.com/office/officeart/2008/layout/LinedList"/>
    <dgm:cxn modelId="{882FC044-C2F8-45A9-AE18-E300B004DFB6}" type="presOf" srcId="{CE7B5001-0BF6-48FF-94D2-54A5866BC9A6}" destId="{AD3EBD0C-4103-46E7-8C28-FB721A23644A}" srcOrd="0" destOrd="0" presId="urn:microsoft.com/office/officeart/2008/layout/LinedList"/>
    <dgm:cxn modelId="{47368847-D99F-465A-A599-7A7FB979FC3A}" srcId="{701F1AB0-3316-461C-8360-39DEB6BCB9BE}" destId="{394EF71F-71CC-412A-A790-3A453A691BF5}" srcOrd="4" destOrd="0" parTransId="{A3B3A1F0-31F6-45FB-ACBC-670F7A3F4CA2}" sibTransId="{74E58CF0-E873-480D-92CE-EDB494F86118}"/>
    <dgm:cxn modelId="{9DFA4473-3ED7-4B82-874D-3087C5BBEE2D}" srcId="{701F1AB0-3316-461C-8360-39DEB6BCB9BE}" destId="{8B2B964B-1E25-4A4E-8E87-16092E43C36B}" srcOrd="2" destOrd="0" parTransId="{EAB99A54-1333-440C-A07B-7F8AEEA75894}" sibTransId="{1C13D1E5-FE55-4D79-8644-E647C96D4D3A}"/>
    <dgm:cxn modelId="{67824C79-3F3E-44B9-B8C1-0ACEDA93DED0}" type="presOf" srcId="{8B2B964B-1E25-4A4E-8E87-16092E43C36B}" destId="{5C35D564-5B0B-4782-A65A-4CBE6384F38F}" srcOrd="0" destOrd="0" presId="urn:microsoft.com/office/officeart/2008/layout/LinedList"/>
    <dgm:cxn modelId="{C573567F-4DCE-4416-B76B-BFEF0218544C}" srcId="{701F1AB0-3316-461C-8360-39DEB6BCB9BE}" destId="{40F979BE-D630-4DD1-82CF-099E5E567E20}" srcOrd="10" destOrd="0" parTransId="{9E9C7023-620F-4E56-BF56-2BED30F0BBDD}" sibTransId="{86AEE89A-C3DA-46CF-B503-4CC8C5BC6D6D}"/>
    <dgm:cxn modelId="{A039FE80-9AC7-4261-B878-F0011F95B0A6}" srcId="{701F1AB0-3316-461C-8360-39DEB6BCB9BE}" destId="{3206956A-B007-422C-B0BD-593E4F2FCC56}" srcOrd="11" destOrd="0" parTransId="{0CD7C7CC-32BF-40D9-A675-DA76F39CE4DE}" sibTransId="{E8E6A64E-BC2F-4202-938D-1C2693B54816}"/>
    <dgm:cxn modelId="{BE7EBC97-BBE2-447B-B5AC-62E48A31EEEB}" type="presOf" srcId="{BA0B5171-6FCD-4B0B-ADB2-C1A2F9CD84A2}" destId="{ADBD4FB4-3737-4C6C-9259-88C655184356}" srcOrd="0" destOrd="0" presId="urn:microsoft.com/office/officeart/2008/layout/LinedList"/>
    <dgm:cxn modelId="{95BF66A1-31C3-4D37-B272-9832E03A8CDA}" type="presOf" srcId="{701F1AB0-3316-461C-8360-39DEB6BCB9BE}" destId="{37A01B7E-B6B7-422D-B641-8CC065B212A3}" srcOrd="0" destOrd="0" presId="urn:microsoft.com/office/officeart/2008/layout/LinedList"/>
    <dgm:cxn modelId="{565539B5-1B93-4D32-9A6E-4CD39D9F0335}" srcId="{701F1AB0-3316-461C-8360-39DEB6BCB9BE}" destId="{CE263B8D-94C6-4EBA-BE24-D2E2E5297FED}" srcOrd="7" destOrd="0" parTransId="{ED7F633D-DA5B-4DA3-B4C1-9614EB213AF0}" sibTransId="{CF2CC999-A237-444A-B41C-3955045288C7}"/>
    <dgm:cxn modelId="{399A71CC-60B4-4ECC-BD55-0C3560B12142}" type="presOf" srcId="{394EF71F-71CC-412A-A790-3A453A691BF5}" destId="{0C0BD76B-CCE1-4565-9497-280D725320A8}" srcOrd="0" destOrd="0" presId="urn:microsoft.com/office/officeart/2008/layout/LinedList"/>
    <dgm:cxn modelId="{DE5B90D1-D55C-45A7-BCA8-E84B03A7802F}" type="presOf" srcId="{167C3334-272C-4A1E-9DF5-C29146AA5E05}" destId="{F11ACCAE-2F3C-4737-A5F1-611FE01EED68}" srcOrd="0" destOrd="0" presId="urn:microsoft.com/office/officeart/2008/layout/LinedList"/>
    <dgm:cxn modelId="{92366ADF-E302-4813-94D0-A9E4EF96B50F}" srcId="{701F1AB0-3316-461C-8360-39DEB6BCB9BE}" destId="{443BCA4F-8D88-433F-BC88-515C28B5E338}" srcOrd="9" destOrd="0" parTransId="{2D3AD532-FEF1-4093-B06A-851817A69161}" sibTransId="{49DFFDD0-8C71-4467-A133-02C85C102040}"/>
    <dgm:cxn modelId="{F8075AE1-0442-4690-AA35-5487C9ACC514}" type="presOf" srcId="{3206956A-B007-422C-B0BD-593E4F2FCC56}" destId="{F627CF8F-092C-4CEF-A1F5-37E079BBEDD0}" srcOrd="0" destOrd="0" presId="urn:microsoft.com/office/officeart/2008/layout/LinedList"/>
    <dgm:cxn modelId="{9C3D40E5-F589-4884-A46E-C53FB2C24F60}" srcId="{701F1AB0-3316-461C-8360-39DEB6BCB9BE}" destId="{073C15EB-0AA3-4DB1-B28C-FB1922CF3285}" srcOrd="1" destOrd="0" parTransId="{E33DA1E9-0D04-443B-A577-7FD418A00160}" sibTransId="{FCD61715-2089-4FB7-BC2E-EF1F745873A3}"/>
    <dgm:cxn modelId="{A80569E5-184D-4CB1-96E9-ACCDC5EE2495}" type="presOf" srcId="{40F979BE-D630-4DD1-82CF-099E5E567E20}" destId="{C5A6D13D-EE2F-41D5-BCF3-EC97D3584D3F}" srcOrd="0" destOrd="0" presId="urn:microsoft.com/office/officeart/2008/layout/LinedList"/>
    <dgm:cxn modelId="{B7E712E8-AF55-4595-B243-F2E24923DF35}" srcId="{701F1AB0-3316-461C-8360-39DEB6BCB9BE}" destId="{C7A510B1-50BB-442A-882F-1908008F5683}" srcOrd="12" destOrd="0" parTransId="{2571D6BF-7D4E-441E-93D0-52FACC706482}" sibTransId="{D4380437-E580-4015-A06F-100F8CAB8F98}"/>
    <dgm:cxn modelId="{087FD6E8-934F-4B11-A51D-FC67F596C3C5}" srcId="{701F1AB0-3316-461C-8360-39DEB6BCB9BE}" destId="{167C3334-272C-4A1E-9DF5-C29146AA5E05}" srcOrd="6" destOrd="0" parTransId="{C256DF43-4A16-4EF2-89EB-47A00080E538}" sibTransId="{40348509-C74D-4830-AB27-D24953BBE452}"/>
    <dgm:cxn modelId="{5135FAF3-6595-49F3-9082-51A06A488EC0}" type="presOf" srcId="{443BCA4F-8D88-433F-BC88-515C28B5E338}" destId="{621C9819-8F85-42A0-A8F8-47A2B9135775}" srcOrd="0" destOrd="0" presId="urn:microsoft.com/office/officeart/2008/layout/LinedList"/>
    <dgm:cxn modelId="{75F0CBFA-39A5-4E4C-A0C0-B776E64987C6}" srcId="{701F1AB0-3316-461C-8360-39DEB6BCB9BE}" destId="{BA0B5171-6FCD-4B0B-ADB2-C1A2F9CD84A2}" srcOrd="0" destOrd="0" parTransId="{967C9550-E957-45C0-A05D-724A11D8DC39}" sibTransId="{292B6D3F-4141-44E3-9376-40A1DB89537C}"/>
    <dgm:cxn modelId="{10FDF5FA-4727-4E3C-8685-C64FCD902E37}" type="presOf" srcId="{42CCF6D2-701A-4C41-9E98-034EFF0DC8A6}" destId="{8CA06E39-0F68-4198-9558-8A61D99D0C4B}" srcOrd="0" destOrd="0" presId="urn:microsoft.com/office/officeart/2008/layout/LinedList"/>
    <dgm:cxn modelId="{32664C70-BB8B-435A-A813-B6F335DD41F6}" type="presParOf" srcId="{37A01B7E-B6B7-422D-B641-8CC065B212A3}" destId="{681DD09F-49F0-4105-8890-CB9E036B93ED}" srcOrd="0" destOrd="0" presId="urn:microsoft.com/office/officeart/2008/layout/LinedList"/>
    <dgm:cxn modelId="{0E5E10A0-4ABF-4565-A1B2-43E6815477E3}" type="presParOf" srcId="{37A01B7E-B6B7-422D-B641-8CC065B212A3}" destId="{E99105A0-F895-4E7A-8E5B-62C6ACC29355}" srcOrd="1" destOrd="0" presId="urn:microsoft.com/office/officeart/2008/layout/LinedList"/>
    <dgm:cxn modelId="{6DC4EA1D-1747-4151-9C3C-FF062D973D2D}" type="presParOf" srcId="{E99105A0-F895-4E7A-8E5B-62C6ACC29355}" destId="{ADBD4FB4-3737-4C6C-9259-88C655184356}" srcOrd="0" destOrd="0" presId="urn:microsoft.com/office/officeart/2008/layout/LinedList"/>
    <dgm:cxn modelId="{D20D3468-334F-4DBD-A2BE-DCF83E1D5123}" type="presParOf" srcId="{E99105A0-F895-4E7A-8E5B-62C6ACC29355}" destId="{30AF97C8-5F72-47C3-AD3D-BD907AD7D768}" srcOrd="1" destOrd="0" presId="urn:microsoft.com/office/officeart/2008/layout/LinedList"/>
    <dgm:cxn modelId="{1A515E8D-AB79-447B-A802-BFFDE887CC54}" type="presParOf" srcId="{37A01B7E-B6B7-422D-B641-8CC065B212A3}" destId="{CE8C35F2-92FE-4C78-84EE-2EFE321D8A1B}" srcOrd="2" destOrd="0" presId="urn:microsoft.com/office/officeart/2008/layout/LinedList"/>
    <dgm:cxn modelId="{5A19CC95-6CE9-4B1E-AACC-3F73D560EEDE}" type="presParOf" srcId="{37A01B7E-B6B7-422D-B641-8CC065B212A3}" destId="{41DDDD72-369C-41FA-8565-EF090FC15CA4}" srcOrd="3" destOrd="0" presId="urn:microsoft.com/office/officeart/2008/layout/LinedList"/>
    <dgm:cxn modelId="{9B1A87D6-FCFE-4E64-868B-B33CE2E708AE}" type="presParOf" srcId="{41DDDD72-369C-41FA-8565-EF090FC15CA4}" destId="{DA6A20DC-3ED0-4784-8947-0144A2AEAB01}" srcOrd="0" destOrd="0" presId="urn:microsoft.com/office/officeart/2008/layout/LinedList"/>
    <dgm:cxn modelId="{D4B0CAEB-C5DB-4C0F-A71A-8B9DD9579BC2}" type="presParOf" srcId="{41DDDD72-369C-41FA-8565-EF090FC15CA4}" destId="{9E4362AD-604B-4E27-80B5-4F64F265CF3B}" srcOrd="1" destOrd="0" presId="urn:microsoft.com/office/officeart/2008/layout/LinedList"/>
    <dgm:cxn modelId="{CBEDF401-21C7-47AB-8553-1C63411489CA}" type="presParOf" srcId="{37A01B7E-B6B7-422D-B641-8CC065B212A3}" destId="{8400428A-153B-494B-9AFD-569686E43DEC}" srcOrd="4" destOrd="0" presId="urn:microsoft.com/office/officeart/2008/layout/LinedList"/>
    <dgm:cxn modelId="{1E9ADD6F-71AD-4855-AF95-65ADB38C5E27}" type="presParOf" srcId="{37A01B7E-B6B7-422D-B641-8CC065B212A3}" destId="{255FA11C-52AB-444E-A578-2EA21DD8E411}" srcOrd="5" destOrd="0" presId="urn:microsoft.com/office/officeart/2008/layout/LinedList"/>
    <dgm:cxn modelId="{72C10818-0A94-47EA-9018-0F2356B8AC57}" type="presParOf" srcId="{255FA11C-52AB-444E-A578-2EA21DD8E411}" destId="{5C35D564-5B0B-4782-A65A-4CBE6384F38F}" srcOrd="0" destOrd="0" presId="urn:microsoft.com/office/officeart/2008/layout/LinedList"/>
    <dgm:cxn modelId="{43C3389A-F6C9-406F-A134-3747599AEE20}" type="presParOf" srcId="{255FA11C-52AB-444E-A578-2EA21DD8E411}" destId="{0AEBB476-5B96-4479-81E0-C04F1F1CECAA}" srcOrd="1" destOrd="0" presId="urn:microsoft.com/office/officeart/2008/layout/LinedList"/>
    <dgm:cxn modelId="{50833719-DB8E-4A9D-AD6E-FE45F2A917EC}" type="presParOf" srcId="{37A01B7E-B6B7-422D-B641-8CC065B212A3}" destId="{6E2986E3-CEAC-4DDD-8F40-687F28224E37}" srcOrd="6" destOrd="0" presId="urn:microsoft.com/office/officeart/2008/layout/LinedList"/>
    <dgm:cxn modelId="{0A2170EB-8A4C-485C-A4E0-F354ACD69BEC}" type="presParOf" srcId="{37A01B7E-B6B7-422D-B641-8CC065B212A3}" destId="{1E13796F-F8AF-42A9-BC90-E75C4A5D87DC}" srcOrd="7" destOrd="0" presId="urn:microsoft.com/office/officeart/2008/layout/LinedList"/>
    <dgm:cxn modelId="{D49B6ED4-66E4-4571-94B1-5AA9998B94D4}" type="presParOf" srcId="{1E13796F-F8AF-42A9-BC90-E75C4A5D87DC}" destId="{D0B128DB-4F48-4A2B-BE5B-FB9DB35FA597}" srcOrd="0" destOrd="0" presId="urn:microsoft.com/office/officeart/2008/layout/LinedList"/>
    <dgm:cxn modelId="{38449C23-4A48-49B3-9F6F-BCEDF0E554FE}" type="presParOf" srcId="{1E13796F-F8AF-42A9-BC90-E75C4A5D87DC}" destId="{6AEE108E-110C-458B-BDAE-91D0E98455A2}" srcOrd="1" destOrd="0" presId="urn:microsoft.com/office/officeart/2008/layout/LinedList"/>
    <dgm:cxn modelId="{D6FA483A-DCD5-488B-9354-9A7F27EEE6D6}" type="presParOf" srcId="{37A01B7E-B6B7-422D-B641-8CC065B212A3}" destId="{3CD87C0B-BE42-4223-A99F-A781C6983937}" srcOrd="8" destOrd="0" presId="urn:microsoft.com/office/officeart/2008/layout/LinedList"/>
    <dgm:cxn modelId="{39391B0C-71B3-421C-A344-ACC1FC54BD4A}" type="presParOf" srcId="{37A01B7E-B6B7-422D-B641-8CC065B212A3}" destId="{5285DC22-CEBF-4336-AD70-2B56585560E5}" srcOrd="9" destOrd="0" presId="urn:microsoft.com/office/officeart/2008/layout/LinedList"/>
    <dgm:cxn modelId="{D60FC338-CAC2-4A1E-9DF0-7E3B448B1C13}" type="presParOf" srcId="{5285DC22-CEBF-4336-AD70-2B56585560E5}" destId="{0C0BD76B-CCE1-4565-9497-280D725320A8}" srcOrd="0" destOrd="0" presId="urn:microsoft.com/office/officeart/2008/layout/LinedList"/>
    <dgm:cxn modelId="{792E0299-9986-49C9-B780-7F01B3470592}" type="presParOf" srcId="{5285DC22-CEBF-4336-AD70-2B56585560E5}" destId="{E8CC4FA7-F165-4434-9461-8DFDD4DB966E}" srcOrd="1" destOrd="0" presId="urn:microsoft.com/office/officeart/2008/layout/LinedList"/>
    <dgm:cxn modelId="{256DEC7E-1D8D-4078-8D88-DBF6CEAC0D28}" type="presParOf" srcId="{37A01B7E-B6B7-422D-B641-8CC065B212A3}" destId="{0C43876D-73E1-4DEF-BB17-08B9C41EF2C9}" srcOrd="10" destOrd="0" presId="urn:microsoft.com/office/officeart/2008/layout/LinedList"/>
    <dgm:cxn modelId="{1F324129-06AA-4B3D-92A5-78B63E7E7416}" type="presParOf" srcId="{37A01B7E-B6B7-422D-B641-8CC065B212A3}" destId="{ECDADAF1-BA9D-4A21-912D-137CF50A9C9E}" srcOrd="11" destOrd="0" presId="urn:microsoft.com/office/officeart/2008/layout/LinedList"/>
    <dgm:cxn modelId="{EDAD396A-7E13-4BAA-B83F-E4FFE9A38963}" type="presParOf" srcId="{ECDADAF1-BA9D-4A21-912D-137CF50A9C9E}" destId="{8CA06E39-0F68-4198-9558-8A61D99D0C4B}" srcOrd="0" destOrd="0" presId="urn:microsoft.com/office/officeart/2008/layout/LinedList"/>
    <dgm:cxn modelId="{B8CAD6BB-8C79-4DD3-B374-32DC240E8357}" type="presParOf" srcId="{ECDADAF1-BA9D-4A21-912D-137CF50A9C9E}" destId="{91968E05-1788-4DEF-B412-C7CF409DC6FF}" srcOrd="1" destOrd="0" presId="urn:microsoft.com/office/officeart/2008/layout/LinedList"/>
    <dgm:cxn modelId="{07A6084C-C903-4A03-96C1-FA9DC74FCC27}" type="presParOf" srcId="{37A01B7E-B6B7-422D-B641-8CC065B212A3}" destId="{71ACB395-8EEA-41A6-808B-B5E31060A043}" srcOrd="12" destOrd="0" presId="urn:microsoft.com/office/officeart/2008/layout/LinedList"/>
    <dgm:cxn modelId="{632B536A-CFA5-47F3-9C89-9B8B22E98C73}" type="presParOf" srcId="{37A01B7E-B6B7-422D-B641-8CC065B212A3}" destId="{C9A1A4F6-CCD2-49BB-A04D-F596772F76A1}" srcOrd="13" destOrd="0" presId="urn:microsoft.com/office/officeart/2008/layout/LinedList"/>
    <dgm:cxn modelId="{9A7C4860-0D4B-4E15-9BE8-1BF78CCB886D}" type="presParOf" srcId="{C9A1A4F6-CCD2-49BB-A04D-F596772F76A1}" destId="{F11ACCAE-2F3C-4737-A5F1-611FE01EED68}" srcOrd="0" destOrd="0" presId="urn:microsoft.com/office/officeart/2008/layout/LinedList"/>
    <dgm:cxn modelId="{E7F9F994-3975-4EAB-84C7-68C391C0EB0D}" type="presParOf" srcId="{C9A1A4F6-CCD2-49BB-A04D-F596772F76A1}" destId="{988B9124-0B06-406C-98F4-3A12BF4FDA99}" srcOrd="1" destOrd="0" presId="urn:microsoft.com/office/officeart/2008/layout/LinedList"/>
    <dgm:cxn modelId="{932F1E12-451B-4737-BFFA-3971E4828D5B}" type="presParOf" srcId="{37A01B7E-B6B7-422D-B641-8CC065B212A3}" destId="{707FA4CC-FB10-4D8A-9EB4-95FC25C344C4}" srcOrd="14" destOrd="0" presId="urn:microsoft.com/office/officeart/2008/layout/LinedList"/>
    <dgm:cxn modelId="{AD6E6340-4440-4FD6-A62B-CE1888861A9F}" type="presParOf" srcId="{37A01B7E-B6B7-422D-B641-8CC065B212A3}" destId="{91EC44D2-77F8-442C-BBD1-A56745EF5938}" srcOrd="15" destOrd="0" presId="urn:microsoft.com/office/officeart/2008/layout/LinedList"/>
    <dgm:cxn modelId="{B8399D6E-1ADE-42D5-96BE-22700DB4CC85}" type="presParOf" srcId="{91EC44D2-77F8-442C-BBD1-A56745EF5938}" destId="{35B9AF18-CFC2-4BD5-8243-377ABAD0FE78}" srcOrd="0" destOrd="0" presId="urn:microsoft.com/office/officeart/2008/layout/LinedList"/>
    <dgm:cxn modelId="{7BC2B542-AA50-4CAE-A7C9-03AD0FDA66F8}" type="presParOf" srcId="{91EC44D2-77F8-442C-BBD1-A56745EF5938}" destId="{4256BDB7-5B29-4450-80A4-8929977B5E14}" srcOrd="1" destOrd="0" presId="urn:microsoft.com/office/officeart/2008/layout/LinedList"/>
    <dgm:cxn modelId="{BEC2F574-D715-4E41-ACCE-7D672A02ED4C}" type="presParOf" srcId="{37A01B7E-B6B7-422D-B641-8CC065B212A3}" destId="{4C0CC499-E995-4056-A0B3-120B54CB701C}" srcOrd="16" destOrd="0" presId="urn:microsoft.com/office/officeart/2008/layout/LinedList"/>
    <dgm:cxn modelId="{F5035F3C-01D0-4CB9-94D4-57C45DD7193A}" type="presParOf" srcId="{37A01B7E-B6B7-422D-B641-8CC065B212A3}" destId="{84B25A62-EA8A-42E9-8D4D-E15674C5F32F}" srcOrd="17" destOrd="0" presId="urn:microsoft.com/office/officeart/2008/layout/LinedList"/>
    <dgm:cxn modelId="{8F443EB4-D202-4486-A2D1-D2F6893675AE}" type="presParOf" srcId="{84B25A62-EA8A-42E9-8D4D-E15674C5F32F}" destId="{AD3EBD0C-4103-46E7-8C28-FB721A23644A}" srcOrd="0" destOrd="0" presId="urn:microsoft.com/office/officeart/2008/layout/LinedList"/>
    <dgm:cxn modelId="{4474EE0F-31A3-4D04-806C-85E76E2A0646}" type="presParOf" srcId="{84B25A62-EA8A-42E9-8D4D-E15674C5F32F}" destId="{C6C5A817-4035-4C22-A0AA-0519EFB64E3A}" srcOrd="1" destOrd="0" presId="urn:microsoft.com/office/officeart/2008/layout/LinedList"/>
    <dgm:cxn modelId="{A2928E22-278A-490E-BEB3-17B0E9D26007}" type="presParOf" srcId="{37A01B7E-B6B7-422D-B641-8CC065B212A3}" destId="{632F00E7-52E6-44E9-B6B1-06F8A7D88FC0}" srcOrd="18" destOrd="0" presId="urn:microsoft.com/office/officeart/2008/layout/LinedList"/>
    <dgm:cxn modelId="{16E8AC5C-2F98-4CF3-BF68-4D7B14DF5BB2}" type="presParOf" srcId="{37A01B7E-B6B7-422D-B641-8CC065B212A3}" destId="{06F72ED4-D30F-4880-88E7-11E3C493A361}" srcOrd="19" destOrd="0" presId="urn:microsoft.com/office/officeart/2008/layout/LinedList"/>
    <dgm:cxn modelId="{E7F7B9D5-7E11-4E25-BFA4-9BE456C484A8}" type="presParOf" srcId="{06F72ED4-D30F-4880-88E7-11E3C493A361}" destId="{621C9819-8F85-42A0-A8F8-47A2B9135775}" srcOrd="0" destOrd="0" presId="urn:microsoft.com/office/officeart/2008/layout/LinedList"/>
    <dgm:cxn modelId="{EACAC4A1-5438-4F0B-8EC4-ED1C3ABFB025}" type="presParOf" srcId="{06F72ED4-D30F-4880-88E7-11E3C493A361}" destId="{86796C9E-7476-483C-8DEF-A018503D1163}" srcOrd="1" destOrd="0" presId="urn:microsoft.com/office/officeart/2008/layout/LinedList"/>
    <dgm:cxn modelId="{E7686605-BF90-4AD1-B240-8A25FE885745}" type="presParOf" srcId="{37A01B7E-B6B7-422D-B641-8CC065B212A3}" destId="{917C9060-5BFD-4151-B446-1F2FDD0741E0}" srcOrd="20" destOrd="0" presId="urn:microsoft.com/office/officeart/2008/layout/LinedList"/>
    <dgm:cxn modelId="{CE937C6D-D9BD-45E9-8DB5-BFA187760683}" type="presParOf" srcId="{37A01B7E-B6B7-422D-B641-8CC065B212A3}" destId="{5201AF15-3E1F-4475-825C-590B7AE4E689}" srcOrd="21" destOrd="0" presId="urn:microsoft.com/office/officeart/2008/layout/LinedList"/>
    <dgm:cxn modelId="{7182C58F-08CB-41AC-B350-BE1DEA877172}" type="presParOf" srcId="{5201AF15-3E1F-4475-825C-590B7AE4E689}" destId="{C5A6D13D-EE2F-41D5-BCF3-EC97D3584D3F}" srcOrd="0" destOrd="0" presId="urn:microsoft.com/office/officeart/2008/layout/LinedList"/>
    <dgm:cxn modelId="{C4B9B873-5ADC-4FD7-8D0C-7F68465D01B6}" type="presParOf" srcId="{5201AF15-3E1F-4475-825C-590B7AE4E689}" destId="{99445995-A166-4292-8B13-E13D5FCFD413}" srcOrd="1" destOrd="0" presId="urn:microsoft.com/office/officeart/2008/layout/LinedList"/>
    <dgm:cxn modelId="{A07B6FC9-F60F-48B1-8DD1-5DAACF665121}" type="presParOf" srcId="{37A01B7E-B6B7-422D-B641-8CC065B212A3}" destId="{99AB4268-691C-4184-A74A-212E923EEE3F}" srcOrd="22" destOrd="0" presId="urn:microsoft.com/office/officeart/2008/layout/LinedList"/>
    <dgm:cxn modelId="{7B8271CC-2E39-4ED9-BAD3-ACF82108723F}" type="presParOf" srcId="{37A01B7E-B6B7-422D-B641-8CC065B212A3}" destId="{6A916C37-0549-48F1-B8B8-DC04E1E670AE}" srcOrd="23" destOrd="0" presId="urn:microsoft.com/office/officeart/2008/layout/LinedList"/>
    <dgm:cxn modelId="{AC1F033D-50B3-4A86-B35A-6115FDC3C77A}" type="presParOf" srcId="{6A916C37-0549-48F1-B8B8-DC04E1E670AE}" destId="{F627CF8F-092C-4CEF-A1F5-37E079BBEDD0}" srcOrd="0" destOrd="0" presId="urn:microsoft.com/office/officeart/2008/layout/LinedList"/>
    <dgm:cxn modelId="{3A75BE20-19D3-48C6-B531-9D8CEEA42404}" type="presParOf" srcId="{6A916C37-0549-48F1-B8B8-DC04E1E670AE}" destId="{B56C72A0-AE2C-471A-9425-2B447B7FAD8A}" srcOrd="1" destOrd="0" presId="urn:microsoft.com/office/officeart/2008/layout/LinedList"/>
    <dgm:cxn modelId="{978129B5-5344-4F13-A9FA-C043CB99A9F3}" type="presParOf" srcId="{37A01B7E-B6B7-422D-B641-8CC065B212A3}" destId="{B2F74B01-1183-4814-A255-76BEE38BD2C8}" srcOrd="24" destOrd="0" presId="urn:microsoft.com/office/officeart/2008/layout/LinedList"/>
    <dgm:cxn modelId="{7793FFBA-0FE5-42D4-9527-B0F0E0442820}" type="presParOf" srcId="{37A01B7E-B6B7-422D-B641-8CC065B212A3}" destId="{EB6CD97D-F45D-4165-AB77-863E2373A07C}" srcOrd="25" destOrd="0" presId="urn:microsoft.com/office/officeart/2008/layout/LinedList"/>
    <dgm:cxn modelId="{90B42880-636B-4B73-82EB-A07CEB0EC16F}" type="presParOf" srcId="{EB6CD97D-F45D-4165-AB77-863E2373A07C}" destId="{C6543E36-96ED-46F4-9213-FD62B4197BCA}" srcOrd="0" destOrd="0" presId="urn:microsoft.com/office/officeart/2008/layout/LinedList"/>
    <dgm:cxn modelId="{0F9EE597-71D5-4D03-A75E-895FAB5156DA}" type="presParOf" srcId="{EB6CD97D-F45D-4165-AB77-863E2373A07C}" destId="{260B1582-7519-4E79-B0F7-6DA22EF5CC4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6D3A82-9EEF-49C5-968E-51E00F07698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9A75640-CFAE-41D2-B92D-DFFCDCA4DA3C}">
      <dgm:prSet/>
      <dgm:spPr/>
      <dgm:t>
        <a:bodyPr/>
        <a:lstStyle/>
        <a:p>
          <a:r>
            <a:rPr lang="en-GB" dirty="0">
              <a:latin typeface="Arial" panose="020B0604020202020204" pitchFamily="34" charset="0"/>
              <a:cs typeface="Arial" panose="020B0604020202020204" pitchFamily="34" charset="0"/>
            </a:rPr>
            <a:t>Safe environment with 24‑hour support</a:t>
          </a:r>
          <a:endParaRPr lang="en-US" dirty="0">
            <a:latin typeface="Arial" panose="020B0604020202020204" pitchFamily="34" charset="0"/>
            <a:cs typeface="Arial" panose="020B0604020202020204" pitchFamily="34" charset="0"/>
          </a:endParaRPr>
        </a:p>
      </dgm:t>
    </dgm:pt>
    <dgm:pt modelId="{EA0370D9-A287-4DA0-8638-01C6DB6CFB90}" type="parTrans" cxnId="{703A6CBA-3705-412A-8796-FE8B09671468}">
      <dgm:prSet/>
      <dgm:spPr/>
      <dgm:t>
        <a:bodyPr/>
        <a:lstStyle/>
        <a:p>
          <a:endParaRPr lang="en-US"/>
        </a:p>
      </dgm:t>
    </dgm:pt>
    <dgm:pt modelId="{214DE488-D604-4F82-B87F-387F5712043A}" type="sibTrans" cxnId="{703A6CBA-3705-412A-8796-FE8B09671468}">
      <dgm:prSet/>
      <dgm:spPr/>
      <dgm:t>
        <a:bodyPr/>
        <a:lstStyle/>
        <a:p>
          <a:endParaRPr lang="en-US"/>
        </a:p>
      </dgm:t>
    </dgm:pt>
    <dgm:pt modelId="{59F52FF6-8B81-4CB0-A380-486F317B74A5}">
      <dgm:prSet/>
      <dgm:spPr/>
      <dgm:t>
        <a:bodyPr/>
        <a:lstStyle/>
        <a:p>
          <a:r>
            <a:rPr lang="en-GB" dirty="0">
              <a:latin typeface="Arial" panose="020B0604020202020204" pitchFamily="34" charset="0"/>
              <a:cs typeface="Arial" panose="020B0604020202020204" pitchFamily="34" charset="0"/>
            </a:rPr>
            <a:t>Professional care meeting physical, emotional, and social needs</a:t>
          </a:r>
          <a:endParaRPr lang="en-US" dirty="0">
            <a:latin typeface="Arial" panose="020B0604020202020204" pitchFamily="34" charset="0"/>
            <a:cs typeface="Arial" panose="020B0604020202020204" pitchFamily="34" charset="0"/>
          </a:endParaRPr>
        </a:p>
      </dgm:t>
    </dgm:pt>
    <dgm:pt modelId="{691B25EE-0D78-45F9-AFCD-F6423821C65C}" type="parTrans" cxnId="{6EB1AB1C-7654-4A64-987F-3EFFFE014D0F}">
      <dgm:prSet/>
      <dgm:spPr/>
      <dgm:t>
        <a:bodyPr/>
        <a:lstStyle/>
        <a:p>
          <a:endParaRPr lang="en-US"/>
        </a:p>
      </dgm:t>
    </dgm:pt>
    <dgm:pt modelId="{13077C67-267F-4BB2-83F9-2874CCFDAD8F}" type="sibTrans" cxnId="{6EB1AB1C-7654-4A64-987F-3EFFFE014D0F}">
      <dgm:prSet/>
      <dgm:spPr/>
      <dgm:t>
        <a:bodyPr/>
        <a:lstStyle/>
        <a:p>
          <a:endParaRPr lang="en-US"/>
        </a:p>
      </dgm:t>
    </dgm:pt>
    <dgm:pt modelId="{063C8C58-2AB7-4972-8CDE-309E3C1B3A60}">
      <dgm:prSet/>
      <dgm:spPr/>
      <dgm:t>
        <a:bodyPr/>
        <a:lstStyle/>
        <a:p>
          <a:r>
            <a:rPr lang="en-GB" dirty="0">
              <a:latin typeface="Arial" panose="020B0604020202020204" pitchFamily="34" charset="0"/>
              <a:cs typeface="Arial" panose="020B0604020202020204" pitchFamily="34" charset="0"/>
            </a:rPr>
            <a:t>Improves wellbeing and reduces pressure on families</a:t>
          </a:r>
          <a:endParaRPr lang="en-US" dirty="0">
            <a:latin typeface="Arial" panose="020B0604020202020204" pitchFamily="34" charset="0"/>
            <a:cs typeface="Arial" panose="020B0604020202020204" pitchFamily="34" charset="0"/>
          </a:endParaRPr>
        </a:p>
      </dgm:t>
    </dgm:pt>
    <dgm:pt modelId="{F3FCA85A-156A-419F-9EA4-EA140411B844}" type="parTrans" cxnId="{9CBD74C7-67FA-468A-8F21-999346059788}">
      <dgm:prSet/>
      <dgm:spPr/>
      <dgm:t>
        <a:bodyPr/>
        <a:lstStyle/>
        <a:p>
          <a:endParaRPr lang="en-US"/>
        </a:p>
      </dgm:t>
    </dgm:pt>
    <dgm:pt modelId="{BA8432D3-9B9A-48EA-9F61-9EBFB189FED9}" type="sibTrans" cxnId="{9CBD74C7-67FA-468A-8F21-999346059788}">
      <dgm:prSet/>
      <dgm:spPr/>
      <dgm:t>
        <a:bodyPr/>
        <a:lstStyle/>
        <a:p>
          <a:endParaRPr lang="en-US"/>
        </a:p>
      </dgm:t>
    </dgm:pt>
    <dgm:pt modelId="{F63B4CA7-FC39-48D1-8047-15D4C4810250}">
      <dgm:prSet/>
      <dgm:spPr/>
      <dgm:t>
        <a:bodyPr/>
        <a:lstStyle/>
        <a:p>
          <a:r>
            <a:rPr lang="en-GB" dirty="0">
              <a:latin typeface="Arial" panose="020B0604020202020204" pitchFamily="34" charset="0"/>
              <a:cs typeface="Arial" panose="020B0604020202020204" pitchFamily="34" charset="0"/>
            </a:rPr>
            <a:t>Challenges: loss of independence, emotional adjustment, variable care quality</a:t>
          </a:r>
          <a:endParaRPr lang="en-US" dirty="0">
            <a:latin typeface="Arial" panose="020B0604020202020204" pitchFamily="34" charset="0"/>
            <a:cs typeface="Arial" panose="020B0604020202020204" pitchFamily="34" charset="0"/>
          </a:endParaRPr>
        </a:p>
      </dgm:t>
    </dgm:pt>
    <dgm:pt modelId="{E1C1734A-EF73-4967-92DF-9AC1AD7767B5}" type="parTrans" cxnId="{96CC285A-B743-4058-92E9-3B31EFF8456A}">
      <dgm:prSet/>
      <dgm:spPr/>
      <dgm:t>
        <a:bodyPr/>
        <a:lstStyle/>
        <a:p>
          <a:endParaRPr lang="en-US"/>
        </a:p>
      </dgm:t>
    </dgm:pt>
    <dgm:pt modelId="{BDD403E6-1E04-4D5E-A58E-BBB066BCDFB6}" type="sibTrans" cxnId="{96CC285A-B743-4058-92E9-3B31EFF8456A}">
      <dgm:prSet/>
      <dgm:spPr/>
      <dgm:t>
        <a:bodyPr/>
        <a:lstStyle/>
        <a:p>
          <a:endParaRPr lang="en-US"/>
        </a:p>
      </dgm:t>
    </dgm:pt>
    <dgm:pt modelId="{9875559F-4193-4AF4-95E1-F29BB5204737}">
      <dgm:prSet/>
      <dgm:spPr/>
      <dgm:t>
        <a:bodyPr/>
        <a:lstStyle/>
        <a:p>
          <a:r>
            <a:rPr lang="en-GB" dirty="0">
              <a:latin typeface="Arial" panose="020B0604020202020204" pitchFamily="34" charset="0"/>
              <a:cs typeface="Arial" panose="020B0604020202020204" pitchFamily="34" charset="0"/>
            </a:rPr>
            <a:t>Person‑centred care promotes dignity, choice, independence, and quality of care</a:t>
          </a:r>
          <a:endParaRPr lang="en-US" dirty="0">
            <a:latin typeface="Arial" panose="020B0604020202020204" pitchFamily="34" charset="0"/>
            <a:cs typeface="Arial" panose="020B0604020202020204" pitchFamily="34" charset="0"/>
          </a:endParaRPr>
        </a:p>
      </dgm:t>
    </dgm:pt>
    <dgm:pt modelId="{9A61C50C-B100-4772-A391-A48764AAFDDC}" type="parTrans" cxnId="{A79BBDBE-D676-4BC2-BAB2-25E6792765E3}">
      <dgm:prSet/>
      <dgm:spPr/>
      <dgm:t>
        <a:bodyPr/>
        <a:lstStyle/>
        <a:p>
          <a:endParaRPr lang="en-US"/>
        </a:p>
      </dgm:t>
    </dgm:pt>
    <dgm:pt modelId="{7DF94B51-136C-4241-97F1-E5D5E61B2A29}" type="sibTrans" cxnId="{A79BBDBE-D676-4BC2-BAB2-25E6792765E3}">
      <dgm:prSet/>
      <dgm:spPr/>
      <dgm:t>
        <a:bodyPr/>
        <a:lstStyle/>
        <a:p>
          <a:endParaRPr lang="en-US"/>
        </a:p>
      </dgm:t>
    </dgm:pt>
    <dgm:pt modelId="{0E51AECF-68B6-423D-9B90-F706BB48875E}">
      <dgm:prSet/>
      <dgm:spPr/>
      <dgm:t>
        <a:bodyPr/>
        <a:lstStyle/>
        <a:p>
          <a:r>
            <a:rPr lang="en-GB" dirty="0">
              <a:latin typeface="Arial" panose="020B0604020202020204" pitchFamily="34" charset="0"/>
              <a:cs typeface="Arial" panose="020B0604020202020204" pitchFamily="34" charset="0"/>
            </a:rPr>
            <a:t>Ensures support is tailored to individual needs and preferences (NICE, 2021)</a:t>
          </a:r>
          <a:endParaRPr lang="en-US" dirty="0">
            <a:latin typeface="Arial" panose="020B0604020202020204" pitchFamily="34" charset="0"/>
            <a:cs typeface="Arial" panose="020B0604020202020204" pitchFamily="34" charset="0"/>
          </a:endParaRPr>
        </a:p>
      </dgm:t>
    </dgm:pt>
    <dgm:pt modelId="{C46B043A-049E-492B-ACE3-30E4061CADDC}" type="parTrans" cxnId="{2468256B-82F4-4CF3-A5D4-017E16C08A94}">
      <dgm:prSet/>
      <dgm:spPr/>
      <dgm:t>
        <a:bodyPr/>
        <a:lstStyle/>
        <a:p>
          <a:endParaRPr lang="en-US"/>
        </a:p>
      </dgm:t>
    </dgm:pt>
    <dgm:pt modelId="{E3CCF111-D208-46D5-B770-BE1F82535D30}" type="sibTrans" cxnId="{2468256B-82F4-4CF3-A5D4-017E16C08A94}">
      <dgm:prSet/>
      <dgm:spPr/>
      <dgm:t>
        <a:bodyPr/>
        <a:lstStyle/>
        <a:p>
          <a:endParaRPr lang="en-US"/>
        </a:p>
      </dgm:t>
    </dgm:pt>
    <dgm:pt modelId="{D4995E6A-E822-48E1-A0B9-6ABC8D1E7883}" type="pres">
      <dgm:prSet presAssocID="{856D3A82-9EEF-49C5-968E-51E00F076982}" presName="linear" presStyleCnt="0">
        <dgm:presLayoutVars>
          <dgm:animLvl val="lvl"/>
          <dgm:resizeHandles val="exact"/>
        </dgm:presLayoutVars>
      </dgm:prSet>
      <dgm:spPr/>
    </dgm:pt>
    <dgm:pt modelId="{BC1334EB-3CA2-4405-86D6-9A295D4AA9F2}" type="pres">
      <dgm:prSet presAssocID="{69A75640-CFAE-41D2-B92D-DFFCDCA4DA3C}" presName="parentText" presStyleLbl="node1" presStyleIdx="0" presStyleCnt="6">
        <dgm:presLayoutVars>
          <dgm:chMax val="0"/>
          <dgm:bulletEnabled val="1"/>
        </dgm:presLayoutVars>
      </dgm:prSet>
      <dgm:spPr/>
    </dgm:pt>
    <dgm:pt modelId="{324EDFC0-7722-46F0-9FD5-1726292F5456}" type="pres">
      <dgm:prSet presAssocID="{214DE488-D604-4F82-B87F-387F5712043A}" presName="spacer" presStyleCnt="0"/>
      <dgm:spPr/>
    </dgm:pt>
    <dgm:pt modelId="{6F548805-DD29-4404-AE92-1C314AB179C1}" type="pres">
      <dgm:prSet presAssocID="{59F52FF6-8B81-4CB0-A380-486F317B74A5}" presName="parentText" presStyleLbl="node1" presStyleIdx="1" presStyleCnt="6">
        <dgm:presLayoutVars>
          <dgm:chMax val="0"/>
          <dgm:bulletEnabled val="1"/>
        </dgm:presLayoutVars>
      </dgm:prSet>
      <dgm:spPr/>
    </dgm:pt>
    <dgm:pt modelId="{A6FAF2F8-FE54-4535-AB9D-016654E29E7F}" type="pres">
      <dgm:prSet presAssocID="{13077C67-267F-4BB2-83F9-2874CCFDAD8F}" presName="spacer" presStyleCnt="0"/>
      <dgm:spPr/>
    </dgm:pt>
    <dgm:pt modelId="{311AFF90-55C3-4FED-83F2-2D7381283FEE}" type="pres">
      <dgm:prSet presAssocID="{063C8C58-2AB7-4972-8CDE-309E3C1B3A60}" presName="parentText" presStyleLbl="node1" presStyleIdx="2" presStyleCnt="6">
        <dgm:presLayoutVars>
          <dgm:chMax val="0"/>
          <dgm:bulletEnabled val="1"/>
        </dgm:presLayoutVars>
      </dgm:prSet>
      <dgm:spPr/>
    </dgm:pt>
    <dgm:pt modelId="{3EAF52E2-A53F-417B-A062-5C6BB92A85D8}" type="pres">
      <dgm:prSet presAssocID="{BA8432D3-9B9A-48EA-9F61-9EBFB189FED9}" presName="spacer" presStyleCnt="0"/>
      <dgm:spPr/>
    </dgm:pt>
    <dgm:pt modelId="{375568E9-F844-47A4-8ECA-BD49FDD127DC}" type="pres">
      <dgm:prSet presAssocID="{F63B4CA7-FC39-48D1-8047-15D4C4810250}" presName="parentText" presStyleLbl="node1" presStyleIdx="3" presStyleCnt="6">
        <dgm:presLayoutVars>
          <dgm:chMax val="0"/>
          <dgm:bulletEnabled val="1"/>
        </dgm:presLayoutVars>
      </dgm:prSet>
      <dgm:spPr/>
    </dgm:pt>
    <dgm:pt modelId="{07EC779B-EA0F-4B16-BAC4-9B051F4859C1}" type="pres">
      <dgm:prSet presAssocID="{BDD403E6-1E04-4D5E-A58E-BBB066BCDFB6}" presName="spacer" presStyleCnt="0"/>
      <dgm:spPr/>
    </dgm:pt>
    <dgm:pt modelId="{BBFE36F6-661D-420E-A072-9FE2BA92A50D}" type="pres">
      <dgm:prSet presAssocID="{9875559F-4193-4AF4-95E1-F29BB5204737}" presName="parentText" presStyleLbl="node1" presStyleIdx="4" presStyleCnt="6">
        <dgm:presLayoutVars>
          <dgm:chMax val="0"/>
          <dgm:bulletEnabled val="1"/>
        </dgm:presLayoutVars>
      </dgm:prSet>
      <dgm:spPr/>
    </dgm:pt>
    <dgm:pt modelId="{D2A0143A-AC35-4A3E-A6D7-CAA2976FF377}" type="pres">
      <dgm:prSet presAssocID="{7DF94B51-136C-4241-97F1-E5D5E61B2A29}" presName="spacer" presStyleCnt="0"/>
      <dgm:spPr/>
    </dgm:pt>
    <dgm:pt modelId="{5E73E6FF-1A8B-4BAC-8618-B5410E66E8F9}" type="pres">
      <dgm:prSet presAssocID="{0E51AECF-68B6-423D-9B90-F706BB48875E}" presName="parentText" presStyleLbl="node1" presStyleIdx="5" presStyleCnt="6">
        <dgm:presLayoutVars>
          <dgm:chMax val="0"/>
          <dgm:bulletEnabled val="1"/>
        </dgm:presLayoutVars>
      </dgm:prSet>
      <dgm:spPr/>
    </dgm:pt>
  </dgm:ptLst>
  <dgm:cxnLst>
    <dgm:cxn modelId="{6EB1AB1C-7654-4A64-987F-3EFFFE014D0F}" srcId="{856D3A82-9EEF-49C5-968E-51E00F076982}" destId="{59F52FF6-8B81-4CB0-A380-486F317B74A5}" srcOrd="1" destOrd="0" parTransId="{691B25EE-0D78-45F9-AFCD-F6423821C65C}" sibTransId="{13077C67-267F-4BB2-83F9-2874CCFDAD8F}"/>
    <dgm:cxn modelId="{2468256B-82F4-4CF3-A5D4-017E16C08A94}" srcId="{856D3A82-9EEF-49C5-968E-51E00F076982}" destId="{0E51AECF-68B6-423D-9B90-F706BB48875E}" srcOrd="5" destOrd="0" parTransId="{C46B043A-049E-492B-ACE3-30E4061CADDC}" sibTransId="{E3CCF111-D208-46D5-B770-BE1F82535D30}"/>
    <dgm:cxn modelId="{D3919656-47AD-4B80-9098-84522A193237}" type="presOf" srcId="{69A75640-CFAE-41D2-B92D-DFFCDCA4DA3C}" destId="{BC1334EB-3CA2-4405-86D6-9A295D4AA9F2}" srcOrd="0" destOrd="0" presId="urn:microsoft.com/office/officeart/2005/8/layout/vList2"/>
    <dgm:cxn modelId="{78C05558-D8E6-495C-892B-657FF165BC95}" type="presOf" srcId="{856D3A82-9EEF-49C5-968E-51E00F076982}" destId="{D4995E6A-E822-48E1-A0B9-6ABC8D1E7883}" srcOrd="0" destOrd="0" presId="urn:microsoft.com/office/officeart/2005/8/layout/vList2"/>
    <dgm:cxn modelId="{96CC285A-B743-4058-92E9-3B31EFF8456A}" srcId="{856D3A82-9EEF-49C5-968E-51E00F076982}" destId="{F63B4CA7-FC39-48D1-8047-15D4C4810250}" srcOrd="3" destOrd="0" parTransId="{E1C1734A-EF73-4967-92DF-9AC1AD7767B5}" sibTransId="{BDD403E6-1E04-4D5E-A58E-BBB066BCDFB6}"/>
    <dgm:cxn modelId="{745EA789-FCBB-48F5-919A-65FFA1685947}" type="presOf" srcId="{9875559F-4193-4AF4-95E1-F29BB5204737}" destId="{BBFE36F6-661D-420E-A072-9FE2BA92A50D}" srcOrd="0" destOrd="0" presId="urn:microsoft.com/office/officeart/2005/8/layout/vList2"/>
    <dgm:cxn modelId="{1F62BA97-CF3F-484E-B6F1-079F2B183D51}" type="presOf" srcId="{0E51AECF-68B6-423D-9B90-F706BB48875E}" destId="{5E73E6FF-1A8B-4BAC-8618-B5410E66E8F9}" srcOrd="0" destOrd="0" presId="urn:microsoft.com/office/officeart/2005/8/layout/vList2"/>
    <dgm:cxn modelId="{308B39A8-C224-4F08-B5B5-D911A70CF57C}" type="presOf" srcId="{063C8C58-2AB7-4972-8CDE-309E3C1B3A60}" destId="{311AFF90-55C3-4FED-83F2-2D7381283FEE}" srcOrd="0" destOrd="0" presId="urn:microsoft.com/office/officeart/2005/8/layout/vList2"/>
    <dgm:cxn modelId="{703A6CBA-3705-412A-8796-FE8B09671468}" srcId="{856D3A82-9EEF-49C5-968E-51E00F076982}" destId="{69A75640-CFAE-41D2-B92D-DFFCDCA4DA3C}" srcOrd="0" destOrd="0" parTransId="{EA0370D9-A287-4DA0-8638-01C6DB6CFB90}" sibTransId="{214DE488-D604-4F82-B87F-387F5712043A}"/>
    <dgm:cxn modelId="{A79BBDBE-D676-4BC2-BAB2-25E6792765E3}" srcId="{856D3A82-9EEF-49C5-968E-51E00F076982}" destId="{9875559F-4193-4AF4-95E1-F29BB5204737}" srcOrd="4" destOrd="0" parTransId="{9A61C50C-B100-4772-A391-A48764AAFDDC}" sibTransId="{7DF94B51-136C-4241-97F1-E5D5E61B2A29}"/>
    <dgm:cxn modelId="{9CBD74C7-67FA-468A-8F21-999346059788}" srcId="{856D3A82-9EEF-49C5-968E-51E00F076982}" destId="{063C8C58-2AB7-4972-8CDE-309E3C1B3A60}" srcOrd="2" destOrd="0" parTransId="{F3FCA85A-156A-419F-9EA4-EA140411B844}" sibTransId="{BA8432D3-9B9A-48EA-9F61-9EBFB189FED9}"/>
    <dgm:cxn modelId="{80B1D9D3-A067-4D61-AA15-3DB04F587F51}" type="presOf" srcId="{59F52FF6-8B81-4CB0-A380-486F317B74A5}" destId="{6F548805-DD29-4404-AE92-1C314AB179C1}" srcOrd="0" destOrd="0" presId="urn:microsoft.com/office/officeart/2005/8/layout/vList2"/>
    <dgm:cxn modelId="{4284E6FF-3270-4040-B1E4-417ABE826749}" type="presOf" srcId="{F63B4CA7-FC39-48D1-8047-15D4C4810250}" destId="{375568E9-F844-47A4-8ECA-BD49FDD127DC}" srcOrd="0" destOrd="0" presId="urn:microsoft.com/office/officeart/2005/8/layout/vList2"/>
    <dgm:cxn modelId="{1A4A0EB4-1D95-4A2B-8C9A-564F0C74F806}" type="presParOf" srcId="{D4995E6A-E822-48E1-A0B9-6ABC8D1E7883}" destId="{BC1334EB-3CA2-4405-86D6-9A295D4AA9F2}" srcOrd="0" destOrd="0" presId="urn:microsoft.com/office/officeart/2005/8/layout/vList2"/>
    <dgm:cxn modelId="{6FD81496-F5EC-4BD7-A413-5ABA61459B8F}" type="presParOf" srcId="{D4995E6A-E822-48E1-A0B9-6ABC8D1E7883}" destId="{324EDFC0-7722-46F0-9FD5-1726292F5456}" srcOrd="1" destOrd="0" presId="urn:microsoft.com/office/officeart/2005/8/layout/vList2"/>
    <dgm:cxn modelId="{6E6FDC5A-9D83-4CDF-8DDF-9BFEE7C8AD40}" type="presParOf" srcId="{D4995E6A-E822-48E1-A0B9-6ABC8D1E7883}" destId="{6F548805-DD29-4404-AE92-1C314AB179C1}" srcOrd="2" destOrd="0" presId="urn:microsoft.com/office/officeart/2005/8/layout/vList2"/>
    <dgm:cxn modelId="{AE47674E-1D0D-4198-92DC-4068B69F26BF}" type="presParOf" srcId="{D4995E6A-E822-48E1-A0B9-6ABC8D1E7883}" destId="{A6FAF2F8-FE54-4535-AB9D-016654E29E7F}" srcOrd="3" destOrd="0" presId="urn:microsoft.com/office/officeart/2005/8/layout/vList2"/>
    <dgm:cxn modelId="{5B702F54-00E7-41D4-90B3-44F75CF27D99}" type="presParOf" srcId="{D4995E6A-E822-48E1-A0B9-6ABC8D1E7883}" destId="{311AFF90-55C3-4FED-83F2-2D7381283FEE}" srcOrd="4" destOrd="0" presId="urn:microsoft.com/office/officeart/2005/8/layout/vList2"/>
    <dgm:cxn modelId="{0C0D42F1-D824-488B-9133-78BA11058471}" type="presParOf" srcId="{D4995E6A-E822-48E1-A0B9-6ABC8D1E7883}" destId="{3EAF52E2-A53F-417B-A062-5C6BB92A85D8}" srcOrd="5" destOrd="0" presId="urn:microsoft.com/office/officeart/2005/8/layout/vList2"/>
    <dgm:cxn modelId="{D8A0F329-E0D6-471A-87FF-589828BEC3B5}" type="presParOf" srcId="{D4995E6A-E822-48E1-A0B9-6ABC8D1E7883}" destId="{375568E9-F844-47A4-8ECA-BD49FDD127DC}" srcOrd="6" destOrd="0" presId="urn:microsoft.com/office/officeart/2005/8/layout/vList2"/>
    <dgm:cxn modelId="{D57A6682-B034-4647-88DD-7C2A308089F0}" type="presParOf" srcId="{D4995E6A-E822-48E1-A0B9-6ABC8D1E7883}" destId="{07EC779B-EA0F-4B16-BAC4-9B051F4859C1}" srcOrd="7" destOrd="0" presId="urn:microsoft.com/office/officeart/2005/8/layout/vList2"/>
    <dgm:cxn modelId="{338243C5-6026-46DF-A839-45068B535284}" type="presParOf" srcId="{D4995E6A-E822-48E1-A0B9-6ABC8D1E7883}" destId="{BBFE36F6-661D-420E-A072-9FE2BA92A50D}" srcOrd="8" destOrd="0" presId="urn:microsoft.com/office/officeart/2005/8/layout/vList2"/>
    <dgm:cxn modelId="{475FF26C-E524-48BF-85E0-5EDD6698A6EC}" type="presParOf" srcId="{D4995E6A-E822-48E1-A0B9-6ABC8D1E7883}" destId="{D2A0143A-AC35-4A3E-A6D7-CAA2976FF377}" srcOrd="9" destOrd="0" presId="urn:microsoft.com/office/officeart/2005/8/layout/vList2"/>
    <dgm:cxn modelId="{5BCAB90F-7B5D-44D7-A3DC-D4EF05177748}" type="presParOf" srcId="{D4995E6A-E822-48E1-A0B9-6ABC8D1E7883}" destId="{5E73E6FF-1A8B-4BAC-8618-B5410E66E8F9}"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9D5DF8-65FF-46E0-ACE6-5EA0C12C3E6F}"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F09B41D6-AAAD-4BA4-A50D-F27D578CD425}">
      <dgm:prSet custT="1"/>
      <dgm:spPr/>
      <dgm:t>
        <a:bodyPr/>
        <a:lstStyle/>
        <a:p>
          <a:r>
            <a:rPr lang="en-US" sz="4000" b="1" dirty="0">
              <a:latin typeface="Arial" panose="020B0604020202020204" pitchFamily="34" charset="0"/>
              <a:cs typeface="Arial" panose="020B0604020202020204" pitchFamily="34" charset="0"/>
            </a:rPr>
            <a:t>Impact of Population trends</a:t>
          </a:r>
        </a:p>
      </dgm:t>
    </dgm:pt>
    <dgm:pt modelId="{663AAEFE-359D-41D3-8D77-D486448196A3}" type="parTrans" cxnId="{D48501A9-A90E-4E46-92F6-611C0E39566A}">
      <dgm:prSet/>
      <dgm:spPr/>
      <dgm:t>
        <a:bodyPr/>
        <a:lstStyle/>
        <a:p>
          <a:endParaRPr lang="en-US"/>
        </a:p>
      </dgm:t>
    </dgm:pt>
    <dgm:pt modelId="{A0C883D4-D3B0-48C7-A65B-68D0B11F2702}" type="sibTrans" cxnId="{D48501A9-A90E-4E46-92F6-611C0E39566A}">
      <dgm:prSet/>
      <dgm:spPr/>
      <dgm:t>
        <a:bodyPr/>
        <a:lstStyle/>
        <a:p>
          <a:endParaRPr lang="en-US"/>
        </a:p>
      </dgm:t>
    </dgm:pt>
    <dgm:pt modelId="{4EC52816-E20E-4E34-A0C3-ED06838283C6}">
      <dgm:prSet/>
      <dgm:spPr/>
      <dgm:t>
        <a:bodyPr/>
        <a:lstStyle/>
        <a:p>
          <a:r>
            <a:rPr lang="en-US" sz="2000" dirty="0">
              <a:latin typeface="Arial" panose="020B0604020202020204" pitchFamily="34" charset="0"/>
              <a:cs typeface="Arial" panose="020B0604020202020204" pitchFamily="34" charset="0"/>
            </a:rPr>
            <a:t>Population global is ageing rapidly. </a:t>
          </a:r>
        </a:p>
      </dgm:t>
    </dgm:pt>
    <dgm:pt modelId="{FF2BD17D-733C-4601-9680-FFAF43F3498F}" type="parTrans" cxnId="{B9572F58-7132-4716-897A-51D8B8618F75}">
      <dgm:prSet/>
      <dgm:spPr/>
      <dgm:t>
        <a:bodyPr/>
        <a:lstStyle/>
        <a:p>
          <a:endParaRPr lang="en-US"/>
        </a:p>
      </dgm:t>
    </dgm:pt>
    <dgm:pt modelId="{12B3F4EC-B114-481F-8483-D63A0AFFD46A}" type="sibTrans" cxnId="{B9572F58-7132-4716-897A-51D8B8618F75}">
      <dgm:prSet/>
      <dgm:spPr/>
      <dgm:t>
        <a:bodyPr/>
        <a:lstStyle/>
        <a:p>
          <a:endParaRPr lang="en-US"/>
        </a:p>
      </dgm:t>
    </dgm:pt>
    <dgm:pt modelId="{4E64160C-B98F-4925-AAF4-6B2DD5954543}">
      <dgm:prSet/>
      <dgm:spPr/>
      <dgm:t>
        <a:bodyPr/>
        <a:lstStyle/>
        <a:p>
          <a:r>
            <a:rPr lang="en-US" sz="2000" dirty="0">
              <a:latin typeface="Arial" panose="020B0604020202020204" pitchFamily="34" charset="0"/>
              <a:cs typeface="Arial" panose="020B0604020202020204" pitchFamily="34" charset="0"/>
            </a:rPr>
            <a:t>2030 1 in 6 people worldwide will be aged 60 years or older (WHO, 2025).</a:t>
          </a:r>
        </a:p>
      </dgm:t>
    </dgm:pt>
    <dgm:pt modelId="{267720E2-E0C8-4D32-B1E4-4CFFA9869F8B}" type="parTrans" cxnId="{5C129327-7B4F-4DEC-9525-8D1B3A13591E}">
      <dgm:prSet/>
      <dgm:spPr/>
      <dgm:t>
        <a:bodyPr/>
        <a:lstStyle/>
        <a:p>
          <a:endParaRPr lang="en-US"/>
        </a:p>
      </dgm:t>
    </dgm:pt>
    <dgm:pt modelId="{BD1933E5-E292-4917-A25A-64FC15632F26}" type="sibTrans" cxnId="{5C129327-7B4F-4DEC-9525-8D1B3A13591E}">
      <dgm:prSet/>
      <dgm:spPr/>
      <dgm:t>
        <a:bodyPr/>
        <a:lstStyle/>
        <a:p>
          <a:endParaRPr lang="en-US"/>
        </a:p>
      </dgm:t>
    </dgm:pt>
    <dgm:pt modelId="{26CD644E-62C0-410D-A4AF-4FC9C3C6A4CC}">
      <dgm:prSet/>
      <dgm:spPr/>
      <dgm:t>
        <a:bodyPr/>
        <a:lstStyle/>
        <a:p>
          <a:r>
            <a:rPr lang="en-US" sz="2000" dirty="0">
              <a:latin typeface="Arial" panose="020B0604020202020204" pitchFamily="34" charset="0"/>
              <a:cs typeface="Arial" panose="020B0604020202020204" pitchFamily="34" charset="0"/>
            </a:rPr>
            <a:t>Demand for healthcare, social care, long term care, dementia services rehabilitation, and community support.</a:t>
          </a:r>
        </a:p>
      </dgm:t>
    </dgm:pt>
    <dgm:pt modelId="{99BA1AC3-BE75-46AB-BF59-280C85874D22}" type="parTrans" cxnId="{5089E50F-2B82-4C1E-849F-031EB43C43D9}">
      <dgm:prSet/>
      <dgm:spPr/>
      <dgm:t>
        <a:bodyPr/>
        <a:lstStyle/>
        <a:p>
          <a:endParaRPr lang="en-US"/>
        </a:p>
      </dgm:t>
    </dgm:pt>
    <dgm:pt modelId="{CB65ECE2-9D68-463A-9A9D-28577DC391C9}" type="sibTrans" cxnId="{5089E50F-2B82-4C1E-849F-031EB43C43D9}">
      <dgm:prSet/>
      <dgm:spPr/>
      <dgm:t>
        <a:bodyPr/>
        <a:lstStyle/>
        <a:p>
          <a:endParaRPr lang="en-US"/>
        </a:p>
      </dgm:t>
    </dgm:pt>
    <dgm:pt modelId="{7E4990D9-0904-4AC9-B581-20A4FAEC8EE7}">
      <dgm:prSet/>
      <dgm:spPr/>
      <dgm:t>
        <a:bodyPr/>
        <a:lstStyle/>
        <a:p>
          <a:r>
            <a:rPr lang="en-US" sz="2000" dirty="0">
              <a:latin typeface="Arial" panose="020B0604020202020204" pitchFamily="34" charset="0"/>
              <a:cs typeface="Arial" panose="020B0604020202020204" pitchFamily="34" charset="0"/>
            </a:rPr>
            <a:t>Care Model focuses on person centered, integrated and community base, so this allows the older adult to remain home and be independent, so they are not admitted to hospital.</a:t>
          </a:r>
        </a:p>
      </dgm:t>
    </dgm:pt>
    <dgm:pt modelId="{1FE0ACDB-DB62-4F39-B6F5-6306060C44E3}" type="parTrans" cxnId="{A0AC8354-7F2F-478E-A127-D48AD92B3BF7}">
      <dgm:prSet/>
      <dgm:spPr/>
      <dgm:t>
        <a:bodyPr/>
        <a:lstStyle/>
        <a:p>
          <a:endParaRPr lang="en-US"/>
        </a:p>
      </dgm:t>
    </dgm:pt>
    <dgm:pt modelId="{585B4608-D1EB-4F4E-8C45-4ED0B9FCF063}" type="sibTrans" cxnId="{A0AC8354-7F2F-478E-A127-D48AD92B3BF7}">
      <dgm:prSet/>
      <dgm:spPr/>
      <dgm:t>
        <a:bodyPr/>
        <a:lstStyle/>
        <a:p>
          <a:endParaRPr lang="en-US"/>
        </a:p>
      </dgm:t>
    </dgm:pt>
    <dgm:pt modelId="{EA2C8233-F40A-4D69-BC1C-E0CD87EAFFD0}">
      <dgm:prSet/>
      <dgm:spPr/>
      <dgm:t>
        <a:bodyPr/>
        <a:lstStyle/>
        <a:p>
          <a:r>
            <a:rPr lang="en-US" sz="2000" dirty="0">
              <a:latin typeface="Arial" panose="020B0604020202020204" pitchFamily="34" charset="0"/>
              <a:cs typeface="Arial" panose="020B0604020202020204" pitchFamily="34" charset="0"/>
            </a:rPr>
            <a:t>Model improve quality life, but the downside are staff shortage, increased demand, funding pressures and not everyone can get access to services (Age UK, 2024).</a:t>
          </a:r>
        </a:p>
      </dgm:t>
    </dgm:pt>
    <dgm:pt modelId="{D0E67FC7-819A-4043-B029-FFCA79ACEF8E}" type="parTrans" cxnId="{EBC9A981-D23E-49DA-8496-DBD5C026EAF6}">
      <dgm:prSet/>
      <dgm:spPr/>
      <dgm:t>
        <a:bodyPr/>
        <a:lstStyle/>
        <a:p>
          <a:endParaRPr lang="en-US"/>
        </a:p>
      </dgm:t>
    </dgm:pt>
    <dgm:pt modelId="{58B975FB-DFF6-443A-A3F8-FCE57D5B8B0C}" type="sibTrans" cxnId="{EBC9A981-D23E-49DA-8496-DBD5C026EAF6}">
      <dgm:prSet/>
      <dgm:spPr/>
      <dgm:t>
        <a:bodyPr/>
        <a:lstStyle/>
        <a:p>
          <a:endParaRPr lang="en-US"/>
        </a:p>
      </dgm:t>
    </dgm:pt>
    <dgm:pt modelId="{9485C391-2620-4AE0-8DCF-6FFA5C718DBE}" type="pres">
      <dgm:prSet presAssocID="{FE9D5DF8-65FF-46E0-ACE6-5EA0C12C3E6F}" presName="cycle" presStyleCnt="0">
        <dgm:presLayoutVars>
          <dgm:dir/>
          <dgm:resizeHandles val="exact"/>
        </dgm:presLayoutVars>
      </dgm:prSet>
      <dgm:spPr/>
    </dgm:pt>
    <dgm:pt modelId="{55DD4378-ED02-4B38-A91F-176F4FDD3565}" type="pres">
      <dgm:prSet presAssocID="{F09B41D6-AAAD-4BA4-A50D-F27D578CD425}" presName="node" presStyleLbl="revTx" presStyleIdx="0" presStyleCnt="1" custScaleX="141241" custRadScaleRad="3760257" custRadScaleInc="-49984">
        <dgm:presLayoutVars>
          <dgm:bulletEnabled val="1"/>
        </dgm:presLayoutVars>
      </dgm:prSet>
      <dgm:spPr/>
    </dgm:pt>
  </dgm:ptLst>
  <dgm:cxnLst>
    <dgm:cxn modelId="{5089E50F-2B82-4C1E-849F-031EB43C43D9}" srcId="{F09B41D6-AAAD-4BA4-A50D-F27D578CD425}" destId="{26CD644E-62C0-410D-A4AF-4FC9C3C6A4CC}" srcOrd="2" destOrd="0" parTransId="{99BA1AC3-BE75-46AB-BF59-280C85874D22}" sibTransId="{CB65ECE2-9D68-463A-9A9D-28577DC391C9}"/>
    <dgm:cxn modelId="{60C53914-A156-47FB-9BE8-345D1AB844AB}" type="presOf" srcId="{7E4990D9-0904-4AC9-B581-20A4FAEC8EE7}" destId="{55DD4378-ED02-4B38-A91F-176F4FDD3565}" srcOrd="0" destOrd="4" presId="urn:microsoft.com/office/officeart/2005/8/layout/cycle1"/>
    <dgm:cxn modelId="{5C129327-7B4F-4DEC-9525-8D1B3A13591E}" srcId="{F09B41D6-AAAD-4BA4-A50D-F27D578CD425}" destId="{4E64160C-B98F-4925-AAF4-6B2DD5954543}" srcOrd="1" destOrd="0" parTransId="{267720E2-E0C8-4D32-B1E4-4CFFA9869F8B}" sibTransId="{BD1933E5-E292-4917-A25A-64FC15632F26}"/>
    <dgm:cxn modelId="{0C2BB029-9C0B-449B-883B-E5AB09635CE1}" type="presOf" srcId="{FE9D5DF8-65FF-46E0-ACE6-5EA0C12C3E6F}" destId="{9485C391-2620-4AE0-8DCF-6FFA5C718DBE}" srcOrd="0" destOrd="0" presId="urn:microsoft.com/office/officeart/2005/8/layout/cycle1"/>
    <dgm:cxn modelId="{F0EEF96B-3D4E-4E4E-99C0-6CE1F3E22FC3}" type="presOf" srcId="{EA2C8233-F40A-4D69-BC1C-E0CD87EAFFD0}" destId="{55DD4378-ED02-4B38-A91F-176F4FDD3565}" srcOrd="0" destOrd="5" presId="urn:microsoft.com/office/officeart/2005/8/layout/cycle1"/>
    <dgm:cxn modelId="{A0AC8354-7F2F-478E-A127-D48AD92B3BF7}" srcId="{F09B41D6-AAAD-4BA4-A50D-F27D578CD425}" destId="{7E4990D9-0904-4AC9-B581-20A4FAEC8EE7}" srcOrd="3" destOrd="0" parTransId="{1FE0ACDB-DB62-4F39-B6F5-6306060C44E3}" sibTransId="{585B4608-D1EB-4F4E-8C45-4ED0B9FCF063}"/>
    <dgm:cxn modelId="{B9572F58-7132-4716-897A-51D8B8618F75}" srcId="{F09B41D6-AAAD-4BA4-A50D-F27D578CD425}" destId="{4EC52816-E20E-4E34-A0C3-ED06838283C6}" srcOrd="0" destOrd="0" parTransId="{FF2BD17D-733C-4601-9680-FFAF43F3498F}" sibTransId="{12B3F4EC-B114-481F-8483-D63A0AFFD46A}"/>
    <dgm:cxn modelId="{EBC9A981-D23E-49DA-8496-DBD5C026EAF6}" srcId="{F09B41D6-AAAD-4BA4-A50D-F27D578CD425}" destId="{EA2C8233-F40A-4D69-BC1C-E0CD87EAFFD0}" srcOrd="4" destOrd="0" parTransId="{D0E67FC7-819A-4043-B029-FFCA79ACEF8E}" sibTransId="{58B975FB-DFF6-443A-A3F8-FCE57D5B8B0C}"/>
    <dgm:cxn modelId="{C3942984-33D0-405A-9C94-E7675BD69695}" type="presOf" srcId="{4E64160C-B98F-4925-AAF4-6B2DD5954543}" destId="{55DD4378-ED02-4B38-A91F-176F4FDD3565}" srcOrd="0" destOrd="2" presId="urn:microsoft.com/office/officeart/2005/8/layout/cycle1"/>
    <dgm:cxn modelId="{33F74590-8AEE-49E5-9671-B2D72A96CAEA}" type="presOf" srcId="{F09B41D6-AAAD-4BA4-A50D-F27D578CD425}" destId="{55DD4378-ED02-4B38-A91F-176F4FDD3565}" srcOrd="0" destOrd="0" presId="urn:microsoft.com/office/officeart/2005/8/layout/cycle1"/>
    <dgm:cxn modelId="{D48501A9-A90E-4E46-92F6-611C0E39566A}" srcId="{FE9D5DF8-65FF-46E0-ACE6-5EA0C12C3E6F}" destId="{F09B41D6-AAAD-4BA4-A50D-F27D578CD425}" srcOrd="0" destOrd="0" parTransId="{663AAEFE-359D-41D3-8D77-D486448196A3}" sibTransId="{A0C883D4-D3B0-48C7-A65B-68D0B11F2702}"/>
    <dgm:cxn modelId="{8E8236C4-9B35-4FDB-A900-9AB6320B3A73}" type="presOf" srcId="{26CD644E-62C0-410D-A4AF-4FC9C3C6A4CC}" destId="{55DD4378-ED02-4B38-A91F-176F4FDD3565}" srcOrd="0" destOrd="3" presId="urn:microsoft.com/office/officeart/2005/8/layout/cycle1"/>
    <dgm:cxn modelId="{F0806DD5-E53E-4707-B54A-2FA775F46CD6}" type="presOf" srcId="{4EC52816-E20E-4E34-A0C3-ED06838283C6}" destId="{55DD4378-ED02-4B38-A91F-176F4FDD3565}" srcOrd="0" destOrd="1" presId="urn:microsoft.com/office/officeart/2005/8/layout/cycle1"/>
    <dgm:cxn modelId="{11202C29-24F1-4AF0-9EF2-14655FFBFA7B}" type="presParOf" srcId="{9485C391-2620-4AE0-8DCF-6FFA5C718DBE}" destId="{55DD4378-ED02-4B38-A91F-176F4FDD3565}" srcOrd="0" destOrd="0" presId="urn:microsoft.com/office/officeart/2005/8/layout/cycl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1DD09F-49F0-4105-8890-CB9E036B93ED}">
      <dsp:nvSpPr>
        <dsp:cNvPr id="0" name=""/>
        <dsp:cNvSpPr/>
      </dsp:nvSpPr>
      <dsp:spPr>
        <a:xfrm>
          <a:off x="0" y="731"/>
          <a:ext cx="682965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BD4FB4-3737-4C6C-9259-88C655184356}">
      <dsp:nvSpPr>
        <dsp:cNvPr id="0" name=""/>
        <dsp:cNvSpPr/>
      </dsp:nvSpPr>
      <dsp:spPr>
        <a:xfrm>
          <a:off x="0" y="731"/>
          <a:ext cx="6829651" cy="46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latin typeface="Arial" panose="020B0604020202020204" pitchFamily="34" charset="0"/>
              <a:cs typeface="Arial" panose="020B0604020202020204" pitchFamily="34" charset="0"/>
            </a:rPr>
            <a:t>STRENGTHS</a:t>
          </a:r>
          <a:endParaRPr lang="en-US" sz="2200" kern="1200">
            <a:latin typeface="Arial" panose="020B0604020202020204" pitchFamily="34" charset="0"/>
            <a:cs typeface="Arial" panose="020B0604020202020204" pitchFamily="34" charset="0"/>
          </a:endParaRPr>
        </a:p>
      </dsp:txBody>
      <dsp:txXfrm>
        <a:off x="0" y="731"/>
        <a:ext cx="6829651" cy="460628"/>
      </dsp:txXfrm>
    </dsp:sp>
    <dsp:sp modelId="{CE8C35F2-92FE-4C78-84EE-2EFE321D8A1B}">
      <dsp:nvSpPr>
        <dsp:cNvPr id="0" name=""/>
        <dsp:cNvSpPr/>
      </dsp:nvSpPr>
      <dsp:spPr>
        <a:xfrm>
          <a:off x="0" y="461359"/>
          <a:ext cx="6829651" cy="0"/>
        </a:xfrm>
        <a:prstGeom prst="line">
          <a:avLst/>
        </a:prstGeom>
        <a:solidFill>
          <a:schemeClr val="accent2">
            <a:hueOff val="3253"/>
            <a:satOff val="-2240"/>
            <a:lumOff val="-572"/>
            <a:alphaOff val="0"/>
          </a:schemeClr>
        </a:solidFill>
        <a:ln w="15875" cap="flat" cmpd="sng" algn="ctr">
          <a:solidFill>
            <a:schemeClr val="accent2">
              <a:hueOff val="3253"/>
              <a:satOff val="-2240"/>
              <a:lumOff val="-5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6A20DC-3ED0-4784-8947-0144A2AEAB01}">
      <dsp:nvSpPr>
        <dsp:cNvPr id="0" name=""/>
        <dsp:cNvSpPr/>
      </dsp:nvSpPr>
      <dsp:spPr>
        <a:xfrm>
          <a:off x="0" y="461359"/>
          <a:ext cx="6829651" cy="46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Promotes Independence</a:t>
          </a:r>
          <a:endParaRPr lang="en-US" sz="2200" kern="1200">
            <a:latin typeface="Arial" panose="020B0604020202020204" pitchFamily="34" charset="0"/>
            <a:cs typeface="Arial" panose="020B0604020202020204" pitchFamily="34" charset="0"/>
          </a:endParaRPr>
        </a:p>
      </dsp:txBody>
      <dsp:txXfrm>
        <a:off x="0" y="461359"/>
        <a:ext cx="6829651" cy="460628"/>
      </dsp:txXfrm>
    </dsp:sp>
    <dsp:sp modelId="{8400428A-153B-494B-9AFD-569686E43DEC}">
      <dsp:nvSpPr>
        <dsp:cNvPr id="0" name=""/>
        <dsp:cNvSpPr/>
      </dsp:nvSpPr>
      <dsp:spPr>
        <a:xfrm>
          <a:off x="0" y="921988"/>
          <a:ext cx="6829651" cy="0"/>
        </a:xfrm>
        <a:prstGeom prst="line">
          <a:avLst/>
        </a:prstGeom>
        <a:solidFill>
          <a:schemeClr val="accent2">
            <a:hueOff val="6506"/>
            <a:satOff val="-4479"/>
            <a:lumOff val="-1144"/>
            <a:alphaOff val="0"/>
          </a:schemeClr>
        </a:solidFill>
        <a:ln w="15875" cap="flat" cmpd="sng" algn="ctr">
          <a:solidFill>
            <a:schemeClr val="accent2">
              <a:hueOff val="6506"/>
              <a:satOff val="-4479"/>
              <a:lumOff val="-11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35D564-5B0B-4782-A65A-4CBE6384F38F}">
      <dsp:nvSpPr>
        <dsp:cNvPr id="0" name=""/>
        <dsp:cNvSpPr/>
      </dsp:nvSpPr>
      <dsp:spPr>
        <a:xfrm>
          <a:off x="0" y="921988"/>
          <a:ext cx="6829651" cy="46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Personal centrecare</a:t>
          </a:r>
          <a:endParaRPr lang="en-US" sz="2200" kern="1200">
            <a:latin typeface="Arial" panose="020B0604020202020204" pitchFamily="34" charset="0"/>
            <a:cs typeface="Arial" panose="020B0604020202020204" pitchFamily="34" charset="0"/>
          </a:endParaRPr>
        </a:p>
      </dsp:txBody>
      <dsp:txXfrm>
        <a:off x="0" y="921988"/>
        <a:ext cx="6829651" cy="460628"/>
      </dsp:txXfrm>
    </dsp:sp>
    <dsp:sp modelId="{6E2986E3-CEAC-4DDD-8F40-687F28224E37}">
      <dsp:nvSpPr>
        <dsp:cNvPr id="0" name=""/>
        <dsp:cNvSpPr/>
      </dsp:nvSpPr>
      <dsp:spPr>
        <a:xfrm>
          <a:off x="0" y="1382617"/>
          <a:ext cx="6829651" cy="0"/>
        </a:xfrm>
        <a:prstGeom prst="line">
          <a:avLst/>
        </a:prstGeom>
        <a:solidFill>
          <a:schemeClr val="accent2">
            <a:hueOff val="9759"/>
            <a:satOff val="-6719"/>
            <a:lumOff val="-1716"/>
            <a:alphaOff val="0"/>
          </a:schemeClr>
        </a:solidFill>
        <a:ln w="15875" cap="flat" cmpd="sng" algn="ctr">
          <a:solidFill>
            <a:schemeClr val="accent2">
              <a:hueOff val="9759"/>
              <a:satOff val="-6719"/>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B128DB-4F48-4A2B-BE5B-FB9DB35FA597}">
      <dsp:nvSpPr>
        <dsp:cNvPr id="0" name=""/>
        <dsp:cNvSpPr/>
      </dsp:nvSpPr>
      <dsp:spPr>
        <a:xfrm>
          <a:off x="0" y="1382617"/>
          <a:ext cx="6829651" cy="46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Cost effective</a:t>
          </a:r>
          <a:endParaRPr lang="en-US" sz="2200" kern="1200">
            <a:latin typeface="Arial" panose="020B0604020202020204" pitchFamily="34" charset="0"/>
            <a:cs typeface="Arial" panose="020B0604020202020204" pitchFamily="34" charset="0"/>
          </a:endParaRPr>
        </a:p>
      </dsp:txBody>
      <dsp:txXfrm>
        <a:off x="0" y="1382617"/>
        <a:ext cx="6829651" cy="460628"/>
      </dsp:txXfrm>
    </dsp:sp>
    <dsp:sp modelId="{3CD87C0B-BE42-4223-A99F-A781C6983937}">
      <dsp:nvSpPr>
        <dsp:cNvPr id="0" name=""/>
        <dsp:cNvSpPr/>
      </dsp:nvSpPr>
      <dsp:spPr>
        <a:xfrm>
          <a:off x="0" y="1843246"/>
          <a:ext cx="6829651" cy="0"/>
        </a:xfrm>
        <a:prstGeom prst="line">
          <a:avLst/>
        </a:prstGeom>
        <a:solidFill>
          <a:schemeClr val="accent2">
            <a:hueOff val="13013"/>
            <a:satOff val="-8959"/>
            <a:lumOff val="-2288"/>
            <a:alphaOff val="0"/>
          </a:schemeClr>
        </a:solidFill>
        <a:ln w="15875" cap="flat" cmpd="sng" algn="ctr">
          <a:solidFill>
            <a:schemeClr val="accent2">
              <a:hueOff val="13013"/>
              <a:satOff val="-8959"/>
              <a:lumOff val="-22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0BD76B-CCE1-4565-9497-280D725320A8}">
      <dsp:nvSpPr>
        <dsp:cNvPr id="0" name=""/>
        <dsp:cNvSpPr/>
      </dsp:nvSpPr>
      <dsp:spPr>
        <a:xfrm>
          <a:off x="0" y="1843246"/>
          <a:ext cx="6829651" cy="46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Remain in their own Home</a:t>
          </a:r>
          <a:endParaRPr lang="en-US" sz="2200" kern="1200">
            <a:latin typeface="Arial" panose="020B0604020202020204" pitchFamily="34" charset="0"/>
            <a:cs typeface="Arial" panose="020B0604020202020204" pitchFamily="34" charset="0"/>
          </a:endParaRPr>
        </a:p>
      </dsp:txBody>
      <dsp:txXfrm>
        <a:off x="0" y="1843246"/>
        <a:ext cx="6829651" cy="460628"/>
      </dsp:txXfrm>
    </dsp:sp>
    <dsp:sp modelId="{0C43876D-73E1-4DEF-BB17-08B9C41EF2C9}">
      <dsp:nvSpPr>
        <dsp:cNvPr id="0" name=""/>
        <dsp:cNvSpPr/>
      </dsp:nvSpPr>
      <dsp:spPr>
        <a:xfrm>
          <a:off x="0" y="2303875"/>
          <a:ext cx="6829651" cy="0"/>
        </a:xfrm>
        <a:prstGeom prst="line">
          <a:avLst/>
        </a:prstGeom>
        <a:solidFill>
          <a:schemeClr val="accent2">
            <a:hueOff val="16266"/>
            <a:satOff val="-11198"/>
            <a:lumOff val="-2860"/>
            <a:alphaOff val="0"/>
          </a:schemeClr>
        </a:solidFill>
        <a:ln w="15875" cap="flat" cmpd="sng" algn="ctr">
          <a:solidFill>
            <a:schemeClr val="accent2">
              <a:hueOff val="16266"/>
              <a:satOff val="-11198"/>
              <a:lumOff val="-286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A06E39-0F68-4198-9558-8A61D99D0C4B}">
      <dsp:nvSpPr>
        <dsp:cNvPr id="0" name=""/>
        <dsp:cNvSpPr/>
      </dsp:nvSpPr>
      <dsp:spPr>
        <a:xfrm>
          <a:off x="0" y="2303875"/>
          <a:ext cx="6829651" cy="46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Family can be involved </a:t>
          </a:r>
          <a:endParaRPr lang="en-US" sz="2200" kern="1200">
            <a:latin typeface="Arial" panose="020B0604020202020204" pitchFamily="34" charset="0"/>
            <a:cs typeface="Arial" panose="020B0604020202020204" pitchFamily="34" charset="0"/>
          </a:endParaRPr>
        </a:p>
      </dsp:txBody>
      <dsp:txXfrm>
        <a:off x="0" y="2303875"/>
        <a:ext cx="6829651" cy="460628"/>
      </dsp:txXfrm>
    </dsp:sp>
    <dsp:sp modelId="{71ACB395-8EEA-41A6-808B-B5E31060A043}">
      <dsp:nvSpPr>
        <dsp:cNvPr id="0" name=""/>
        <dsp:cNvSpPr/>
      </dsp:nvSpPr>
      <dsp:spPr>
        <a:xfrm>
          <a:off x="0" y="2764504"/>
          <a:ext cx="6829651"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1ACCAE-2F3C-4737-A5F1-611FE01EED68}">
      <dsp:nvSpPr>
        <dsp:cNvPr id="0" name=""/>
        <dsp:cNvSpPr/>
      </dsp:nvSpPr>
      <dsp:spPr>
        <a:xfrm>
          <a:off x="0" y="2764504"/>
          <a:ext cx="6829651" cy="46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latin typeface="Arial" panose="020B0604020202020204" pitchFamily="34" charset="0"/>
              <a:cs typeface="Arial" panose="020B0604020202020204" pitchFamily="34" charset="0"/>
            </a:rPr>
            <a:t>WEAKNESS</a:t>
          </a:r>
          <a:endParaRPr lang="en-US" sz="2200" kern="1200">
            <a:latin typeface="Arial" panose="020B0604020202020204" pitchFamily="34" charset="0"/>
            <a:cs typeface="Arial" panose="020B0604020202020204" pitchFamily="34" charset="0"/>
          </a:endParaRPr>
        </a:p>
      </dsp:txBody>
      <dsp:txXfrm>
        <a:off x="0" y="2764504"/>
        <a:ext cx="6829651" cy="460628"/>
      </dsp:txXfrm>
    </dsp:sp>
    <dsp:sp modelId="{707FA4CC-FB10-4D8A-9EB4-95FC25C344C4}">
      <dsp:nvSpPr>
        <dsp:cNvPr id="0" name=""/>
        <dsp:cNvSpPr/>
      </dsp:nvSpPr>
      <dsp:spPr>
        <a:xfrm>
          <a:off x="0" y="3225132"/>
          <a:ext cx="6829651" cy="0"/>
        </a:xfrm>
        <a:prstGeom prst="line">
          <a:avLst/>
        </a:prstGeom>
        <a:solidFill>
          <a:schemeClr val="accent2">
            <a:hueOff val="22772"/>
            <a:satOff val="-15678"/>
            <a:lumOff val="-4003"/>
            <a:alphaOff val="0"/>
          </a:schemeClr>
        </a:solidFill>
        <a:ln w="15875" cap="flat" cmpd="sng" algn="ctr">
          <a:solidFill>
            <a:schemeClr val="accent2">
              <a:hueOff val="22772"/>
              <a:satOff val="-15678"/>
              <a:lumOff val="-40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B9AF18-CFC2-4BD5-8243-377ABAD0FE78}">
      <dsp:nvSpPr>
        <dsp:cNvPr id="0" name=""/>
        <dsp:cNvSpPr/>
      </dsp:nvSpPr>
      <dsp:spPr>
        <a:xfrm>
          <a:off x="0" y="3225132"/>
          <a:ext cx="6829651" cy="46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Funding</a:t>
          </a:r>
          <a:endParaRPr lang="en-US" sz="2200" kern="1200">
            <a:latin typeface="Arial" panose="020B0604020202020204" pitchFamily="34" charset="0"/>
            <a:cs typeface="Arial" panose="020B0604020202020204" pitchFamily="34" charset="0"/>
          </a:endParaRPr>
        </a:p>
      </dsp:txBody>
      <dsp:txXfrm>
        <a:off x="0" y="3225132"/>
        <a:ext cx="6829651" cy="460628"/>
      </dsp:txXfrm>
    </dsp:sp>
    <dsp:sp modelId="{4C0CC499-E995-4056-A0B3-120B54CB701C}">
      <dsp:nvSpPr>
        <dsp:cNvPr id="0" name=""/>
        <dsp:cNvSpPr/>
      </dsp:nvSpPr>
      <dsp:spPr>
        <a:xfrm>
          <a:off x="0" y="3685761"/>
          <a:ext cx="6829651" cy="0"/>
        </a:xfrm>
        <a:prstGeom prst="line">
          <a:avLst/>
        </a:prstGeom>
        <a:solidFill>
          <a:schemeClr val="accent2">
            <a:hueOff val="26025"/>
            <a:satOff val="-17917"/>
            <a:lumOff val="-4575"/>
            <a:alphaOff val="0"/>
          </a:schemeClr>
        </a:solidFill>
        <a:ln w="15875" cap="flat" cmpd="sng" algn="ctr">
          <a:solidFill>
            <a:schemeClr val="accent2">
              <a:hueOff val="26025"/>
              <a:satOff val="-17917"/>
              <a:lumOff val="-45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3EBD0C-4103-46E7-8C28-FB721A23644A}">
      <dsp:nvSpPr>
        <dsp:cNvPr id="0" name=""/>
        <dsp:cNvSpPr/>
      </dsp:nvSpPr>
      <dsp:spPr>
        <a:xfrm>
          <a:off x="0" y="3685761"/>
          <a:ext cx="6829651" cy="46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High staff turnover</a:t>
          </a:r>
          <a:endParaRPr lang="en-US" sz="2200" kern="1200">
            <a:latin typeface="Arial" panose="020B0604020202020204" pitchFamily="34" charset="0"/>
            <a:cs typeface="Arial" panose="020B0604020202020204" pitchFamily="34" charset="0"/>
          </a:endParaRPr>
        </a:p>
      </dsp:txBody>
      <dsp:txXfrm>
        <a:off x="0" y="3685761"/>
        <a:ext cx="6829651" cy="460628"/>
      </dsp:txXfrm>
    </dsp:sp>
    <dsp:sp modelId="{632F00E7-52E6-44E9-B6B1-06F8A7D88FC0}">
      <dsp:nvSpPr>
        <dsp:cNvPr id="0" name=""/>
        <dsp:cNvSpPr/>
      </dsp:nvSpPr>
      <dsp:spPr>
        <a:xfrm>
          <a:off x="0" y="4146390"/>
          <a:ext cx="6829651" cy="0"/>
        </a:xfrm>
        <a:prstGeom prst="line">
          <a:avLst/>
        </a:prstGeom>
        <a:solidFill>
          <a:schemeClr val="accent2">
            <a:hueOff val="29278"/>
            <a:satOff val="-20157"/>
            <a:lumOff val="-5147"/>
            <a:alphaOff val="0"/>
          </a:schemeClr>
        </a:solidFill>
        <a:ln w="15875" cap="flat" cmpd="sng" algn="ctr">
          <a:solidFill>
            <a:schemeClr val="accent2">
              <a:hueOff val="29278"/>
              <a:satOff val="-20157"/>
              <a:lumOff val="-5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1C9819-8F85-42A0-A8F8-47A2B9135775}">
      <dsp:nvSpPr>
        <dsp:cNvPr id="0" name=""/>
        <dsp:cNvSpPr/>
      </dsp:nvSpPr>
      <dsp:spPr>
        <a:xfrm>
          <a:off x="0" y="4146390"/>
          <a:ext cx="6829651" cy="46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Care varies between Providers</a:t>
          </a:r>
          <a:endParaRPr lang="en-US" sz="2200" kern="1200">
            <a:latin typeface="Arial" panose="020B0604020202020204" pitchFamily="34" charset="0"/>
            <a:cs typeface="Arial" panose="020B0604020202020204" pitchFamily="34" charset="0"/>
          </a:endParaRPr>
        </a:p>
      </dsp:txBody>
      <dsp:txXfrm>
        <a:off x="0" y="4146390"/>
        <a:ext cx="6829651" cy="460628"/>
      </dsp:txXfrm>
    </dsp:sp>
    <dsp:sp modelId="{917C9060-5BFD-4151-B446-1F2FDD0741E0}">
      <dsp:nvSpPr>
        <dsp:cNvPr id="0" name=""/>
        <dsp:cNvSpPr/>
      </dsp:nvSpPr>
      <dsp:spPr>
        <a:xfrm>
          <a:off x="0" y="4607019"/>
          <a:ext cx="6829651" cy="0"/>
        </a:xfrm>
        <a:prstGeom prst="line">
          <a:avLst/>
        </a:prstGeom>
        <a:solidFill>
          <a:schemeClr val="accent2">
            <a:hueOff val="32532"/>
            <a:satOff val="-22397"/>
            <a:lumOff val="-5719"/>
            <a:alphaOff val="0"/>
          </a:schemeClr>
        </a:solidFill>
        <a:ln w="15875" cap="flat" cmpd="sng" algn="ctr">
          <a:solidFill>
            <a:schemeClr val="accent2">
              <a:hueOff val="32532"/>
              <a:satOff val="-22397"/>
              <a:lumOff val="-571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A6D13D-EE2F-41D5-BCF3-EC97D3584D3F}">
      <dsp:nvSpPr>
        <dsp:cNvPr id="0" name=""/>
        <dsp:cNvSpPr/>
      </dsp:nvSpPr>
      <dsp:spPr>
        <a:xfrm>
          <a:off x="0" y="4607019"/>
          <a:ext cx="6829651" cy="46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Complex health needs </a:t>
          </a:r>
          <a:endParaRPr lang="en-US" sz="2200" kern="1200">
            <a:latin typeface="Arial" panose="020B0604020202020204" pitchFamily="34" charset="0"/>
            <a:cs typeface="Arial" panose="020B0604020202020204" pitchFamily="34" charset="0"/>
          </a:endParaRPr>
        </a:p>
      </dsp:txBody>
      <dsp:txXfrm>
        <a:off x="0" y="4607019"/>
        <a:ext cx="6829651" cy="460628"/>
      </dsp:txXfrm>
    </dsp:sp>
    <dsp:sp modelId="{99AB4268-691C-4184-A74A-212E923EEE3F}">
      <dsp:nvSpPr>
        <dsp:cNvPr id="0" name=""/>
        <dsp:cNvSpPr/>
      </dsp:nvSpPr>
      <dsp:spPr>
        <a:xfrm>
          <a:off x="0" y="5067648"/>
          <a:ext cx="6829651" cy="0"/>
        </a:xfrm>
        <a:prstGeom prst="line">
          <a:avLst/>
        </a:prstGeom>
        <a:solidFill>
          <a:schemeClr val="accent2">
            <a:hueOff val="35785"/>
            <a:satOff val="-24636"/>
            <a:lumOff val="-6291"/>
            <a:alphaOff val="0"/>
          </a:schemeClr>
        </a:solidFill>
        <a:ln w="15875" cap="flat" cmpd="sng" algn="ctr">
          <a:solidFill>
            <a:schemeClr val="accent2">
              <a:hueOff val="35785"/>
              <a:satOff val="-24636"/>
              <a:lumOff val="-629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27CF8F-092C-4CEF-A1F5-37E079BBEDD0}">
      <dsp:nvSpPr>
        <dsp:cNvPr id="0" name=""/>
        <dsp:cNvSpPr/>
      </dsp:nvSpPr>
      <dsp:spPr>
        <a:xfrm>
          <a:off x="0" y="5067648"/>
          <a:ext cx="6829651" cy="46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Loneliness</a:t>
          </a:r>
          <a:endParaRPr lang="en-US" sz="2200" kern="1200">
            <a:latin typeface="Arial" panose="020B0604020202020204" pitchFamily="34" charset="0"/>
            <a:cs typeface="Arial" panose="020B0604020202020204" pitchFamily="34" charset="0"/>
          </a:endParaRPr>
        </a:p>
      </dsp:txBody>
      <dsp:txXfrm>
        <a:off x="0" y="5067648"/>
        <a:ext cx="6829651" cy="460628"/>
      </dsp:txXfrm>
    </dsp:sp>
    <dsp:sp modelId="{B2F74B01-1183-4814-A255-76BEE38BD2C8}">
      <dsp:nvSpPr>
        <dsp:cNvPr id="0" name=""/>
        <dsp:cNvSpPr/>
      </dsp:nvSpPr>
      <dsp:spPr>
        <a:xfrm>
          <a:off x="0" y="5528277"/>
          <a:ext cx="6829651"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543E36-96ED-46F4-9213-FD62B4197BCA}">
      <dsp:nvSpPr>
        <dsp:cNvPr id="0" name=""/>
        <dsp:cNvSpPr/>
      </dsp:nvSpPr>
      <dsp:spPr>
        <a:xfrm>
          <a:off x="0" y="5528277"/>
          <a:ext cx="6829651" cy="46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Leaf complex Care</a:t>
          </a:r>
        </a:p>
      </dsp:txBody>
      <dsp:txXfrm>
        <a:off x="0" y="5528277"/>
        <a:ext cx="6829651" cy="4606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334EB-3CA2-4405-86D6-9A295D4AA9F2}">
      <dsp:nvSpPr>
        <dsp:cNvPr id="0" name=""/>
        <dsp:cNvSpPr/>
      </dsp:nvSpPr>
      <dsp:spPr>
        <a:xfrm>
          <a:off x="0" y="35630"/>
          <a:ext cx="6797675" cy="87457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Safe environment with 24‑hour support</a:t>
          </a:r>
          <a:endParaRPr lang="en-US" sz="2300" kern="1200" dirty="0">
            <a:latin typeface="Arial" panose="020B0604020202020204" pitchFamily="34" charset="0"/>
            <a:cs typeface="Arial" panose="020B0604020202020204" pitchFamily="34" charset="0"/>
          </a:endParaRPr>
        </a:p>
      </dsp:txBody>
      <dsp:txXfrm>
        <a:off x="42693" y="78323"/>
        <a:ext cx="6712289" cy="789189"/>
      </dsp:txXfrm>
    </dsp:sp>
    <dsp:sp modelId="{6F548805-DD29-4404-AE92-1C314AB179C1}">
      <dsp:nvSpPr>
        <dsp:cNvPr id="0" name=""/>
        <dsp:cNvSpPr/>
      </dsp:nvSpPr>
      <dsp:spPr>
        <a:xfrm>
          <a:off x="0" y="976445"/>
          <a:ext cx="6797675" cy="874575"/>
        </a:xfrm>
        <a:prstGeom prst="roundRect">
          <a:avLst/>
        </a:prstGeom>
        <a:solidFill>
          <a:schemeClr val="accent2">
            <a:hueOff val="7808"/>
            <a:satOff val="-5375"/>
            <a:lumOff val="-137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Professional care meeting physical, emotional, and social needs</a:t>
          </a:r>
          <a:endParaRPr lang="en-US" sz="2300" kern="1200" dirty="0">
            <a:latin typeface="Arial" panose="020B0604020202020204" pitchFamily="34" charset="0"/>
            <a:cs typeface="Arial" panose="020B0604020202020204" pitchFamily="34" charset="0"/>
          </a:endParaRPr>
        </a:p>
      </dsp:txBody>
      <dsp:txXfrm>
        <a:off x="42693" y="1019138"/>
        <a:ext cx="6712289" cy="789189"/>
      </dsp:txXfrm>
    </dsp:sp>
    <dsp:sp modelId="{311AFF90-55C3-4FED-83F2-2D7381283FEE}">
      <dsp:nvSpPr>
        <dsp:cNvPr id="0" name=""/>
        <dsp:cNvSpPr/>
      </dsp:nvSpPr>
      <dsp:spPr>
        <a:xfrm>
          <a:off x="0" y="1917261"/>
          <a:ext cx="6797675" cy="874575"/>
        </a:xfrm>
        <a:prstGeom prst="roundRect">
          <a:avLst/>
        </a:prstGeom>
        <a:solidFill>
          <a:schemeClr val="accent2">
            <a:hueOff val="15615"/>
            <a:satOff val="-10750"/>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Improves wellbeing and reduces pressure on families</a:t>
          </a:r>
          <a:endParaRPr lang="en-US" sz="2300" kern="1200" dirty="0">
            <a:latin typeface="Arial" panose="020B0604020202020204" pitchFamily="34" charset="0"/>
            <a:cs typeface="Arial" panose="020B0604020202020204" pitchFamily="34" charset="0"/>
          </a:endParaRPr>
        </a:p>
      </dsp:txBody>
      <dsp:txXfrm>
        <a:off x="42693" y="1959954"/>
        <a:ext cx="6712289" cy="789189"/>
      </dsp:txXfrm>
    </dsp:sp>
    <dsp:sp modelId="{375568E9-F844-47A4-8ECA-BD49FDD127DC}">
      <dsp:nvSpPr>
        <dsp:cNvPr id="0" name=""/>
        <dsp:cNvSpPr/>
      </dsp:nvSpPr>
      <dsp:spPr>
        <a:xfrm>
          <a:off x="0" y="2858076"/>
          <a:ext cx="6797675" cy="874575"/>
        </a:xfrm>
        <a:prstGeom prst="roundRect">
          <a:avLst/>
        </a:prstGeom>
        <a:solidFill>
          <a:schemeClr val="accent2">
            <a:hueOff val="23423"/>
            <a:satOff val="-16126"/>
            <a:lumOff val="-411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Challenges: loss of independence, emotional adjustment, variable care quality</a:t>
          </a:r>
          <a:endParaRPr lang="en-US" sz="2300" kern="1200" dirty="0">
            <a:latin typeface="Arial" panose="020B0604020202020204" pitchFamily="34" charset="0"/>
            <a:cs typeface="Arial" panose="020B0604020202020204" pitchFamily="34" charset="0"/>
          </a:endParaRPr>
        </a:p>
      </dsp:txBody>
      <dsp:txXfrm>
        <a:off x="42693" y="2900769"/>
        <a:ext cx="6712289" cy="789189"/>
      </dsp:txXfrm>
    </dsp:sp>
    <dsp:sp modelId="{BBFE36F6-661D-420E-A072-9FE2BA92A50D}">
      <dsp:nvSpPr>
        <dsp:cNvPr id="0" name=""/>
        <dsp:cNvSpPr/>
      </dsp:nvSpPr>
      <dsp:spPr>
        <a:xfrm>
          <a:off x="0" y="3798891"/>
          <a:ext cx="6797675" cy="874575"/>
        </a:xfrm>
        <a:prstGeom prst="roundRect">
          <a:avLst/>
        </a:prstGeom>
        <a:solidFill>
          <a:schemeClr val="accent2">
            <a:hueOff val="31230"/>
            <a:satOff val="-21501"/>
            <a:lumOff val="-54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Person‑centred care promotes dignity, choice, independence, and quality of care</a:t>
          </a:r>
          <a:endParaRPr lang="en-US" sz="2300" kern="1200" dirty="0">
            <a:latin typeface="Arial" panose="020B0604020202020204" pitchFamily="34" charset="0"/>
            <a:cs typeface="Arial" panose="020B0604020202020204" pitchFamily="34" charset="0"/>
          </a:endParaRPr>
        </a:p>
      </dsp:txBody>
      <dsp:txXfrm>
        <a:off x="42693" y="3841584"/>
        <a:ext cx="6712289" cy="789189"/>
      </dsp:txXfrm>
    </dsp:sp>
    <dsp:sp modelId="{5E73E6FF-1A8B-4BAC-8618-B5410E66E8F9}">
      <dsp:nvSpPr>
        <dsp:cNvPr id="0" name=""/>
        <dsp:cNvSpPr/>
      </dsp:nvSpPr>
      <dsp:spPr>
        <a:xfrm>
          <a:off x="0" y="4739706"/>
          <a:ext cx="6797675" cy="874575"/>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Ensures support is tailored to individual needs and preferences (NICE, 2021)</a:t>
          </a:r>
          <a:endParaRPr lang="en-US" sz="2300" kern="1200" dirty="0">
            <a:latin typeface="Arial" panose="020B0604020202020204" pitchFamily="34" charset="0"/>
            <a:cs typeface="Arial" panose="020B0604020202020204" pitchFamily="34" charset="0"/>
          </a:endParaRPr>
        </a:p>
      </dsp:txBody>
      <dsp:txXfrm>
        <a:off x="42693" y="4782399"/>
        <a:ext cx="6712289" cy="789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DD4378-ED02-4B38-A91F-176F4FDD3565}">
      <dsp:nvSpPr>
        <dsp:cNvPr id="0" name=""/>
        <dsp:cNvSpPr/>
      </dsp:nvSpPr>
      <dsp:spPr>
        <a:xfrm>
          <a:off x="0" y="4841"/>
          <a:ext cx="7134171" cy="5051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800" tIns="50800" rIns="50800" bIns="50800" numCol="1" spcCol="1270" anchor="ctr" anchorCtr="0">
          <a:noAutofit/>
        </a:bodyPr>
        <a:lstStyle/>
        <a:p>
          <a:pPr marL="0" lvl="0" indent="0" algn="l" defTabSz="1778000">
            <a:lnSpc>
              <a:spcPct val="90000"/>
            </a:lnSpc>
            <a:spcBef>
              <a:spcPct val="0"/>
            </a:spcBef>
            <a:spcAft>
              <a:spcPct val="35000"/>
            </a:spcAft>
            <a:buNone/>
          </a:pPr>
          <a:r>
            <a:rPr lang="en-US" sz="4000" b="1" kern="1200" dirty="0">
              <a:latin typeface="Arial" panose="020B0604020202020204" pitchFamily="34" charset="0"/>
              <a:cs typeface="Arial" panose="020B0604020202020204" pitchFamily="34" charset="0"/>
            </a:rPr>
            <a:t>Impact of Population trends</a:t>
          </a:r>
        </a:p>
        <a:p>
          <a:pPr marL="228600" lvl="1" indent="-228600" algn="l" defTabSz="88900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Population global is ageing rapidly. </a:t>
          </a:r>
        </a:p>
        <a:p>
          <a:pPr marL="228600" lvl="1" indent="-228600" algn="l" defTabSz="88900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2030 1 in 6 people worldwide will be aged 60 years or older (WHO, 2025).</a:t>
          </a:r>
        </a:p>
        <a:p>
          <a:pPr marL="228600" lvl="1" indent="-228600" algn="l" defTabSz="88900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Demand for healthcare, social care, long term care, dementia services rehabilitation, and community support.</a:t>
          </a:r>
        </a:p>
        <a:p>
          <a:pPr marL="228600" lvl="1" indent="-228600" algn="l" defTabSz="88900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Care Model focuses on person centered, integrated and community base, so this allows the older adult to remain home and be independent, so they are not admitted to hospital.</a:t>
          </a:r>
        </a:p>
        <a:p>
          <a:pPr marL="228600" lvl="1" indent="-228600" algn="l" defTabSz="88900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Model improve quality life, but the downside are staff shortage, increased demand, funding pressures and not everyone can get access to services (Age UK, 2024).</a:t>
          </a:r>
        </a:p>
      </dsp:txBody>
      <dsp:txXfrm>
        <a:off x="0" y="4841"/>
        <a:ext cx="7134171" cy="505106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A3F356A-90E4-4945-BEBB-00665D5DBD02}"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B7E678-C673-420C-8DF5-351C4214D15E}"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433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3F356A-90E4-4945-BEBB-00665D5DBD02}"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B7E678-C673-420C-8DF5-351C4214D15E}" type="slidenum">
              <a:rPr lang="en-GB" smtClean="0"/>
              <a:t>‹#›</a:t>
            </a:fld>
            <a:endParaRPr lang="en-GB"/>
          </a:p>
        </p:txBody>
      </p:sp>
    </p:spTree>
    <p:extLst>
      <p:ext uri="{BB962C8B-B14F-4D97-AF65-F5344CB8AC3E}">
        <p14:creationId xmlns:p14="http://schemas.microsoft.com/office/powerpoint/2010/main" val="60231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3F356A-90E4-4945-BEBB-00665D5DBD02}"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B7E678-C673-420C-8DF5-351C4214D15E}"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015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A3F356A-90E4-4945-BEBB-00665D5DBD02}"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B7E678-C673-420C-8DF5-351C4214D15E}" type="slidenum">
              <a:rPr lang="en-GB" smtClean="0"/>
              <a:t>‹#›</a:t>
            </a:fld>
            <a:endParaRPr lang="en-GB"/>
          </a:p>
        </p:txBody>
      </p:sp>
    </p:spTree>
    <p:extLst>
      <p:ext uri="{BB962C8B-B14F-4D97-AF65-F5344CB8AC3E}">
        <p14:creationId xmlns:p14="http://schemas.microsoft.com/office/powerpoint/2010/main" val="4165449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A3F356A-90E4-4945-BEBB-00665D5DBD02}" type="datetimeFigureOut">
              <a:rPr lang="en-GB" smtClean="0"/>
              <a:t>06/07/2026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B7E678-C673-420C-8DF5-351C4214D15E}" type="slidenum">
              <a:rPr lang="en-GB" smtClean="0"/>
              <a:t>‹#›</a:t>
            </a:fld>
            <a:endParaRPr lang="en-GB"/>
          </a:p>
        </p:txBody>
      </p:sp>
    </p:spTree>
    <p:extLst>
      <p:ext uri="{BB962C8B-B14F-4D97-AF65-F5344CB8AC3E}">
        <p14:creationId xmlns:p14="http://schemas.microsoft.com/office/powerpoint/2010/main" val="3631999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A3F356A-90E4-4945-BEBB-00665D5DBD02}" type="datetimeFigureOut">
              <a:rPr lang="en-GB" smtClean="0"/>
              <a:t>06/07/2026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B7E678-C673-420C-8DF5-351C4214D15E}" type="slidenum">
              <a:rPr lang="en-GB" smtClean="0"/>
              <a:t>‹#›</a:t>
            </a:fld>
            <a:endParaRPr lang="en-GB"/>
          </a:p>
        </p:txBody>
      </p:sp>
    </p:spTree>
    <p:extLst>
      <p:ext uri="{BB962C8B-B14F-4D97-AF65-F5344CB8AC3E}">
        <p14:creationId xmlns:p14="http://schemas.microsoft.com/office/powerpoint/2010/main" val="4061286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AA3F356A-90E4-4945-BEBB-00665D5DBD02}" type="datetimeFigureOut">
              <a:rPr lang="en-GB" smtClean="0"/>
              <a:t>06/07/2026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ECB7E678-C673-420C-8DF5-351C4214D15E}" type="slidenum">
              <a:rPr lang="en-GB" smtClean="0"/>
              <a:t>‹#›</a:t>
            </a:fld>
            <a:endParaRPr lang="en-GB"/>
          </a:p>
        </p:txBody>
      </p:sp>
    </p:spTree>
    <p:extLst>
      <p:ext uri="{BB962C8B-B14F-4D97-AF65-F5344CB8AC3E}">
        <p14:creationId xmlns:p14="http://schemas.microsoft.com/office/powerpoint/2010/main" val="3542342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A3F356A-90E4-4945-BEBB-00665D5DBD02}" type="datetimeFigureOut">
              <a:rPr lang="en-GB" smtClean="0"/>
              <a:t>06/07/2026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CB7E678-C673-420C-8DF5-351C4214D15E}" type="slidenum">
              <a:rPr lang="en-GB" smtClean="0"/>
              <a:t>‹#›</a:t>
            </a:fld>
            <a:endParaRPr lang="en-GB"/>
          </a:p>
        </p:txBody>
      </p:sp>
    </p:spTree>
    <p:extLst>
      <p:ext uri="{BB962C8B-B14F-4D97-AF65-F5344CB8AC3E}">
        <p14:creationId xmlns:p14="http://schemas.microsoft.com/office/powerpoint/2010/main" val="1880101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A3F356A-90E4-4945-BEBB-00665D5DBD02}"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B7E678-C673-420C-8DF5-351C4214D15E}" type="slidenum">
              <a:rPr lang="en-GB" smtClean="0"/>
              <a:t>‹#›</a:t>
            </a:fld>
            <a:endParaRPr lang="en-GB"/>
          </a:p>
        </p:txBody>
      </p:sp>
    </p:spTree>
    <p:extLst>
      <p:ext uri="{BB962C8B-B14F-4D97-AF65-F5344CB8AC3E}">
        <p14:creationId xmlns:p14="http://schemas.microsoft.com/office/powerpoint/2010/main" val="2590768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3F356A-90E4-4945-BEBB-00665D5DBD02}"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B7E678-C673-420C-8DF5-351C4214D15E}" type="slidenum">
              <a:rPr lang="en-GB" smtClean="0"/>
              <a:t>‹#›</a:t>
            </a:fld>
            <a:endParaRPr lang="en-GB"/>
          </a:p>
        </p:txBody>
      </p:sp>
    </p:spTree>
    <p:extLst>
      <p:ext uri="{BB962C8B-B14F-4D97-AF65-F5344CB8AC3E}">
        <p14:creationId xmlns:p14="http://schemas.microsoft.com/office/powerpoint/2010/main" val="2678048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Vertical Title 1"/>
          <p:cNvSpPr>
            <a:spLocks noGrp="1"/>
          </p:cNvSpPr>
          <p:nvPr>
            <p:ph type="title" orient="vert"/>
          </p:nvPr>
        </p:nvSpPr>
        <p:spPr>
          <a:xfrm>
            <a:off x="8724900" y="414778"/>
            <a:ext cx="2628900" cy="575742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3F356A-90E4-4945-BEBB-00665D5DBD02}"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B7E678-C673-420C-8DF5-351C4214D15E}" type="slidenum">
              <a:rPr lang="en-GB" smtClean="0"/>
              <a:t>‹#›</a:t>
            </a:fld>
            <a:endParaRPr lang="en-GB"/>
          </a:p>
        </p:txBody>
      </p:sp>
    </p:spTree>
    <p:extLst>
      <p:ext uri="{BB962C8B-B14F-4D97-AF65-F5344CB8AC3E}">
        <p14:creationId xmlns:p14="http://schemas.microsoft.com/office/powerpoint/2010/main" val="1507063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A3F356A-90E4-4945-BEBB-00665D5DBD02}" type="datetimeFigureOut">
              <a:rPr lang="en-GB" smtClean="0"/>
              <a:t>06/07/2026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ECB7E678-C673-420C-8DF5-351C4214D15E}"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5764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creativecommons.org/licenses/by-sa/3.0/" TargetMode="External"/><Relationship Id="rId5" Type="http://schemas.openxmlformats.org/officeDocument/2006/relationships/hyperlink" Target="https://www.picpedia.org/chalkboard/l/legislation.html" TargetMode="External"/><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4.xml"/><Relationship Id="rId7" Type="http://schemas.openxmlformats.org/officeDocument/2006/relationships/diagramColors" Target="../diagrams/colors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9.xml"/><Relationship Id="rId7" Type="http://schemas.openxmlformats.org/officeDocument/2006/relationships/diagramColors" Target="../diagrams/colors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3.xml"/><Relationship Id="rId5" Type="http://schemas.openxmlformats.org/officeDocument/2006/relationships/diagramLayout" Target="../diagrams/layout3.xml"/><Relationship Id="rId10" Type="http://schemas.openxmlformats.org/officeDocument/2006/relationships/image" Target="../media/image2.png"/><Relationship Id="rId4" Type="http://schemas.openxmlformats.org/officeDocument/2006/relationships/diagramData" Target="../diagrams/data3.xml"/><Relationship Id="rId9"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www.legislation.gov.uk/ukpga/2010/15/section/5" TargetMode="External"/><Relationship Id="rId3" Type="http://schemas.openxmlformats.org/officeDocument/2006/relationships/hyperlink" Target="https://www.ageuk.org.uk/siteassets/documents/information-guides/ageukig17_adapting_your_home_inf.pdf" TargetMode="External"/><Relationship Id="rId7" Type="http://schemas.openxmlformats.org/officeDocument/2006/relationships/hyperlink" Target="https://hogeweyk.dementiavillage.com/#NaN" TargetMode="External"/><Relationship Id="rId2" Type="http://schemas.openxmlformats.org/officeDocument/2006/relationships/hyperlink" Target="https://www.ageuk.org.uk/siteassets/documents/reports-and-publications/reports-and-briefings/health--wellbeing/state-of-health-and-care/state_of_health_and_social_care_24.pdf" TargetMode="External"/><Relationship Id="rId1" Type="http://schemas.openxmlformats.org/officeDocument/2006/relationships/slideLayout" Target="../slideLayouts/slideLayout4.xml"/><Relationship Id="rId6" Type="http://schemas.openxmlformats.org/officeDocument/2006/relationships/hyperlink" Target="https://www.cqc.org.uk/sites/default/files/2023-10/20231020_stateofcare2223_print.pdf" TargetMode="External"/><Relationship Id="rId5" Type="http://schemas.openxmlformats.org/officeDocument/2006/relationships/hyperlink" Target="https://www.ageuk.org.uk/discover/2025/july/what-the-nhs-10-year-plan-means-for-older-people/" TargetMode="External"/><Relationship Id="rId4" Type="http://schemas.openxmlformats.org/officeDocument/2006/relationships/hyperlink" Target="https://www.ageuk.org.uk/siteassets/documents/reports-and-publications/later_life_uk_factsheet.pdf" TargetMode="External"/><Relationship Id="rId9" Type="http://schemas.openxmlformats.org/officeDocument/2006/relationships/hyperlink" Target="https://www.legislation.gov.uk/ukpga/1998/42/section/11"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tandfonline.com/doi/abs/10.2217/ahe.12.65" TargetMode="External"/><Relationship Id="rId3" Type="http://schemas.openxmlformats.org/officeDocument/2006/relationships/hyperlink" Target="https://www.england.nhs.uk/ourwork/clinical-policy/older-people/improving-care-for-older-people/" TargetMode="External"/><Relationship Id="rId7" Type="http://schemas.openxmlformats.org/officeDocument/2006/relationships/hyperlink" Target="https://yourdementiatherapist.com/alzheimers-dementia/caregiving/assistive-technology/" TargetMode="External"/><Relationship Id="rId2" Type="http://schemas.openxmlformats.org/officeDocument/2006/relationships/hyperlink" Target="https://www.legislation.gov.uk/ukpga/2005/9/section/3" TargetMode="External"/><Relationship Id="rId1" Type="http://schemas.openxmlformats.org/officeDocument/2006/relationships/slideLayout" Target="../slideLayouts/slideLayout4.xml"/><Relationship Id="rId6" Type="http://schemas.openxmlformats.org/officeDocument/2006/relationships/hyperlink" Target="https://www.ons.gov.uk/peoplepopulationandcommunity/birthsdeathsandmarriages/ageing/articles/livinglongerandoldagedependencywhatdoesthefuturehold/2019-06-24" TargetMode="External"/><Relationship Id="rId11" Type="http://schemas.openxmlformats.org/officeDocument/2006/relationships/hyperlink" Target="https://link.springer.com/rwe/10.1007/978-3-030-22009-9_645#citeas" TargetMode="External"/><Relationship Id="rId5" Type="http://schemas.openxmlformats.org/officeDocument/2006/relationships/hyperlink" Target="https://www.nice.org.uk/guidance/cg138/chapter/Recommendations" TargetMode="External"/><Relationship Id="rId10" Type="http://schemas.openxmlformats.org/officeDocument/2006/relationships/hyperlink" Target="https://www.who.int/publications/i/item/9789240017900" TargetMode="External"/><Relationship Id="rId4" Type="http://schemas.openxmlformats.org/officeDocument/2006/relationships/hyperlink" Target="https://www.nice.org.uk/guidance/ng22/evidence/full-guideline-552742669" TargetMode="External"/><Relationship Id="rId9" Type="http://schemas.openxmlformats.org/officeDocument/2006/relationships/hyperlink" Target="https://www.who.int/news-room/fact-sheets/detail/ageing-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EDAC5-225A-3506-7F33-F123D0E3C093}"/>
              </a:ext>
            </a:extLst>
          </p:cNvPr>
          <p:cNvSpPr>
            <a:spLocks noGrp="1"/>
          </p:cNvSpPr>
          <p:nvPr>
            <p:ph type="ctrTitle"/>
          </p:nvPr>
        </p:nvSpPr>
        <p:spPr>
          <a:xfrm>
            <a:off x="1097280" y="758952"/>
            <a:ext cx="10058400" cy="3892168"/>
          </a:xfrm>
        </p:spPr>
        <p:txBody>
          <a:bodyPr vert="horz" lIns="91440" tIns="45720" rIns="91440" bIns="45720" rtlCol="0" anchor="b">
            <a:normAutofit/>
          </a:bodyPr>
          <a:lstStyle/>
          <a:p>
            <a:r>
              <a:rPr lang="en-US" dirty="0"/>
              <a:t>	</a:t>
            </a:r>
          </a:p>
        </p:txBody>
      </p:sp>
      <p:sp>
        <p:nvSpPr>
          <p:cNvPr id="22" name="Rectangle 21">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Rectangle 2">
            <a:extLst>
              <a:ext uri="{FF2B5EF4-FFF2-40B4-BE49-F238E27FC236}">
                <a16:creationId xmlns:a16="http://schemas.microsoft.com/office/drawing/2014/main" id="{09D22404-CAC5-A8C0-6A20-9A0A7DA0D31B}"/>
              </a:ext>
            </a:extLst>
          </p:cNvPr>
          <p:cNvSpPr/>
          <p:nvPr/>
        </p:nvSpPr>
        <p:spPr>
          <a:xfrm>
            <a:off x="988424" y="1769370"/>
            <a:ext cx="10058400" cy="1813801"/>
          </a:xfrm>
          <a:prstGeom prst="rect">
            <a:avLst/>
          </a:prstGeom>
        </p:spPr>
        <p:txBody>
          <a:bodyPr vert="horz" lIns="91440" tIns="45720" rIns="91440" bIns="45720" rtlCol="0">
            <a:noAutofit/>
          </a:bodyPr>
          <a:lstStyle/>
          <a:p>
            <a:pPr algn="ctr" defTabSz="914400">
              <a:lnSpc>
                <a:spcPct val="90000"/>
              </a:lnSpc>
              <a:spcBef>
                <a:spcPts val="1200"/>
              </a:spcBef>
              <a:spcAft>
                <a:spcPts val="200"/>
              </a:spcAft>
              <a:buClr>
                <a:schemeClr val="accent1"/>
              </a:buClr>
              <a:buSzPct val="100000"/>
            </a:pPr>
            <a:r>
              <a:rPr lang="en-US" sz="4000" b="0" cap="all" spc="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EVALUATING THE CARE AND SUPPORT NEEDS </a:t>
            </a:r>
            <a:br>
              <a:rPr lang="en-US" sz="4000" b="0" cap="all" spc="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4000" b="0" cap="all" spc="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OF THE OLDER PEOPLE</a:t>
            </a:r>
          </a:p>
        </p:txBody>
      </p:sp>
      <p:sp>
        <p:nvSpPr>
          <p:cNvPr id="23" name="Rectangle 22">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Rectangle 4">
            <a:extLst>
              <a:ext uri="{FF2B5EF4-FFF2-40B4-BE49-F238E27FC236}">
                <a16:creationId xmlns:a16="http://schemas.microsoft.com/office/drawing/2014/main" id="{51174563-3C3F-0D47-4E9A-8E60D1F3F810}"/>
              </a:ext>
            </a:extLst>
          </p:cNvPr>
          <p:cNvSpPr/>
          <p:nvPr/>
        </p:nvSpPr>
        <p:spPr>
          <a:xfrm>
            <a:off x="8312967" y="5158857"/>
            <a:ext cx="2837636" cy="723275"/>
          </a:xfrm>
          <a:prstGeom prst="rect">
            <a:avLst/>
          </a:prstGeom>
          <a:noFill/>
        </p:spPr>
        <p:txBody>
          <a:bodyPr wrap="none" lIns="91440" tIns="45720" rIns="91440" bIns="45720">
            <a:spAutoFit/>
          </a:bodyPr>
          <a:lstStyle/>
          <a:p>
            <a:pPr indent="-228600" algn="ctr">
              <a:lnSpc>
                <a:spcPct val="90000"/>
              </a:lnSpc>
              <a:spcAft>
                <a:spcPts val="600"/>
              </a:spcAft>
              <a:buFont typeface="Arial" panose="020B0604020202020204" pitchFamily="34" charset="0"/>
              <a:buChar char="•"/>
            </a:pPr>
            <a:r>
              <a:rPr lang="en-US" sz="2000" b="0"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Angela Sinclair </a:t>
            </a:r>
          </a:p>
          <a:p>
            <a:pPr indent="-228600" algn="ctr">
              <a:lnSpc>
                <a:spcPct val="90000"/>
              </a:lnSpc>
              <a:spcAft>
                <a:spcPts val="600"/>
              </a:spcAft>
              <a:buFont typeface="Arial" panose="020B0604020202020204" pitchFamily="34" charset="0"/>
              <a:buChar char="•"/>
            </a:pPr>
            <a:r>
              <a:rPr lang="en-US" sz="2000" b="0"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Student No: 2228051</a:t>
            </a:r>
            <a:endParaRPr lang="en-GB" sz="2000" b="0"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B1577D0D-EB00-C44E-0352-118C185669C0}"/>
              </a:ext>
            </a:extLst>
          </p:cNvPr>
          <p:cNvSpPr/>
          <p:nvPr/>
        </p:nvSpPr>
        <p:spPr>
          <a:xfrm>
            <a:off x="988424" y="5066274"/>
            <a:ext cx="5465539" cy="1169551"/>
          </a:xfrm>
          <a:prstGeom prst="rect">
            <a:avLst/>
          </a:prstGeom>
          <a:noFill/>
        </p:spPr>
        <p:txBody>
          <a:bodyPr wrap="square" lIns="91440" tIns="45720" rIns="91440" bIns="45720">
            <a:spAutoFit/>
          </a:bodyPr>
          <a:lstStyle/>
          <a:p>
            <a:pPr>
              <a:spcAft>
                <a:spcPts val="600"/>
              </a:spcAft>
            </a:pPr>
            <a:r>
              <a:rPr lang="en-GB" sz="2000" b="0"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BMHP6027 - Empowering the Older Person</a:t>
            </a:r>
          </a:p>
          <a:p>
            <a:pPr>
              <a:spcAft>
                <a:spcPts val="600"/>
              </a:spcAft>
            </a:pPr>
            <a:r>
              <a:rPr lang="en-GB" sz="2000" b="0"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Friday 3</a:t>
            </a:r>
            <a:r>
              <a:rPr lang="en-GB" sz="2000" b="0" cap="none" spc="0" baseline="300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rd</a:t>
            </a:r>
            <a:r>
              <a:rPr lang="en-GB" sz="2000" b="0"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July 2026</a:t>
            </a:r>
          </a:p>
          <a:p>
            <a:pPr>
              <a:spcAft>
                <a:spcPts val="600"/>
              </a:spcAft>
            </a:pPr>
            <a:r>
              <a:rPr lang="en-GB" sz="2000" b="0"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Dr Kennedy </a:t>
            </a:r>
            <a:r>
              <a:rPr lang="en-GB" sz="2000" b="0" cap="none" spc="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Obohwemu</a:t>
            </a:r>
            <a:endParaRPr lang="en-GB" sz="2000" b="0"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43" name="Audio 42">
            <a:hlinkClick r:id="" action="ppaction://media"/>
            <a:extLst>
              <a:ext uri="{FF2B5EF4-FFF2-40B4-BE49-F238E27FC236}">
                <a16:creationId xmlns:a16="http://schemas.microsoft.com/office/drawing/2014/main" id="{503F626D-3C2D-BA07-71D1-CCF00A4185B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5603773"/>
      </p:ext>
    </p:extLst>
  </p:cSld>
  <p:clrMapOvr>
    <a:masterClrMapping/>
  </p:clrMapOvr>
  <mc:AlternateContent xmlns:mc="http://schemas.openxmlformats.org/markup-compatibility/2006">
    <mc:Choice xmlns:p14="http://schemas.microsoft.com/office/powerpoint/2010/main" Requires="p14">
      <p:transition spd="slow" p14:dur="2000" advTm="14517"/>
    </mc:Choice>
    <mc:Fallback>
      <p:transition spd="slow" advTm="14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par>
                                <p:cTn id="7" presetID="10" presetClass="entr" presetSubtype="0" fill="hold" grpId="0" nodeType="withEffect">
                                  <p:stCondLst>
                                    <p:cond delay="500"/>
                                  </p:stCondLst>
                                  <p:iterate type="wd">
                                    <p:tmPct val="15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3"/>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42722A-393C-D460-5FB3-88F3492F5DF4}"/>
              </a:ext>
            </a:extLst>
          </p:cNvPr>
          <p:cNvSpPr>
            <a:spLocks noGrp="1"/>
          </p:cNvSpPr>
          <p:nvPr>
            <p:ph type="title"/>
          </p:nvPr>
        </p:nvSpPr>
        <p:spPr>
          <a:xfrm>
            <a:off x="990932" y="286603"/>
            <a:ext cx="6750987" cy="1450757"/>
          </a:xfrm>
        </p:spPr>
        <p:txBody>
          <a:bodyPr>
            <a:normAutofit/>
          </a:bodyPr>
          <a:lstStyle/>
          <a:p>
            <a:r>
              <a:rPr lang="en-GB" sz="4000" dirty="0">
                <a:solidFill>
                  <a:schemeClr val="accent2"/>
                </a:solidFill>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E6416891-E583-5697-EF17-B854C4A63C2D}"/>
              </a:ext>
            </a:extLst>
          </p:cNvPr>
          <p:cNvSpPr>
            <a:spLocks noGrp="1"/>
          </p:cNvSpPr>
          <p:nvPr>
            <p:ph idx="1"/>
          </p:nvPr>
        </p:nvSpPr>
        <p:spPr>
          <a:xfrm>
            <a:off x="542260" y="2023962"/>
            <a:ext cx="7199659" cy="4344940"/>
          </a:xfrm>
        </p:spPr>
        <p:txBody>
          <a:bodyPr>
            <a:normAutofit/>
          </a:bodyPr>
          <a:lstStyle/>
          <a:p>
            <a:r>
              <a:rPr lang="en-GB" dirty="0">
                <a:latin typeface="Arial" panose="020B0604020202020204" pitchFamily="34" charset="0"/>
                <a:cs typeface="Arial" panose="020B0604020202020204" pitchFamily="34" charset="0"/>
              </a:rPr>
              <a:t>Ageing is a natural and lifelong biological process that involves gradual changes in physical,psychological,and social functioning over time (World Health Organisation, 2025).</a:t>
            </a:r>
          </a:p>
          <a:p>
            <a:r>
              <a:rPr lang="en-GB" dirty="0">
                <a:latin typeface="Arial" panose="020B0604020202020204" pitchFamily="34" charset="0"/>
                <a:cs typeface="Arial" panose="020B0604020202020204" pitchFamily="34" charset="0"/>
              </a:rPr>
              <a:t>Define ageing theories</a:t>
            </a:r>
          </a:p>
          <a:p>
            <a:r>
              <a:rPr lang="en-GB" dirty="0">
                <a:latin typeface="Arial" panose="020B0604020202020204" pitchFamily="34" charset="0"/>
                <a:cs typeface="Arial" panose="020B0604020202020204" pitchFamily="34" charset="0"/>
              </a:rPr>
              <a:t>Policy and theories</a:t>
            </a:r>
          </a:p>
          <a:p>
            <a:r>
              <a:rPr lang="en-GB" dirty="0">
                <a:latin typeface="Arial" panose="020B0604020202020204" pitchFamily="34" charset="0"/>
                <a:cs typeface="Arial" panose="020B0604020202020204" pitchFamily="34" charset="0"/>
              </a:rPr>
              <a:t>Technological Innovations </a:t>
            </a:r>
          </a:p>
          <a:p>
            <a:r>
              <a:rPr lang="en-GB" dirty="0">
                <a:latin typeface="Arial" panose="020B0604020202020204" pitchFamily="34" charset="0"/>
                <a:cs typeface="Arial" panose="020B0604020202020204" pitchFamily="34" charset="0"/>
              </a:rPr>
              <a:t>Case studies</a:t>
            </a:r>
          </a:p>
          <a:p>
            <a:r>
              <a:rPr lang="en-GB" dirty="0">
                <a:latin typeface="Arial" panose="020B0604020202020204" pitchFamily="34" charset="0"/>
                <a:cs typeface="Arial" panose="020B0604020202020204" pitchFamily="34" charset="0"/>
              </a:rPr>
              <a:t>Application Theory and Policy</a:t>
            </a:r>
          </a:p>
          <a:p>
            <a:r>
              <a:rPr lang="en-GB" dirty="0">
                <a:latin typeface="Arial" panose="020B0604020202020204" pitchFamily="34" charset="0"/>
                <a:cs typeface="Arial" panose="020B0604020202020204" pitchFamily="34" charset="0"/>
              </a:rPr>
              <a:t>Recommendation</a:t>
            </a:r>
          </a:p>
          <a:p>
            <a:r>
              <a:rPr lang="en-GB" dirty="0">
                <a:latin typeface="Arial" panose="020B0604020202020204" pitchFamily="34" charset="0"/>
                <a:cs typeface="Arial" panose="020B0604020202020204" pitchFamily="34" charset="0"/>
              </a:rPr>
              <a:t>Conclusion</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p>
          <a:p>
            <a:pPr marL="0" indent="0">
              <a:buNone/>
            </a:pPr>
            <a:endParaRPr lang="en-GB" sz="1400" dirty="0"/>
          </a:p>
        </p:txBody>
      </p:sp>
      <p:sp>
        <p:nvSpPr>
          <p:cNvPr id="11" name="Rectangle 10">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2" name="Audio 41">
            <a:hlinkClick r:id="" action="ppaction://media"/>
            <a:extLst>
              <a:ext uri="{FF2B5EF4-FFF2-40B4-BE49-F238E27FC236}">
                <a16:creationId xmlns:a16="http://schemas.microsoft.com/office/drawing/2014/main" id="{66245333-9882-04C8-E965-D620ED994A7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38662949"/>
      </p:ext>
    </p:extLst>
  </p:cSld>
  <p:clrMapOvr>
    <a:masterClrMapping/>
  </p:clrMapOvr>
  <mc:AlternateContent xmlns:mc="http://schemas.openxmlformats.org/markup-compatibility/2006">
    <mc:Choice xmlns:p14="http://schemas.microsoft.com/office/powerpoint/2010/main" Requires="p14">
      <p:transition spd="slow" p14:dur="2000" advTm="36538"/>
    </mc:Choice>
    <mc:Fallback>
      <p:transition spd="slow" advTm="36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EA097A1-0B5E-A8A3-EF81-8835301D2C8E}"/>
              </a:ext>
            </a:extLst>
          </p:cNvPr>
          <p:cNvSpPr>
            <a:spLocks noGrp="1"/>
          </p:cNvSpPr>
          <p:nvPr>
            <p:ph type="title"/>
          </p:nvPr>
        </p:nvSpPr>
        <p:spPr>
          <a:xfrm>
            <a:off x="492370" y="605896"/>
            <a:ext cx="3084844" cy="5646208"/>
          </a:xfrm>
        </p:spPr>
        <p:txBody>
          <a:bodyPr anchor="ctr">
            <a:normAutofit/>
          </a:bodyPr>
          <a:lstStyle/>
          <a:p>
            <a:r>
              <a:rPr lang="en-GB" sz="4000" b="1" dirty="0">
                <a:solidFill>
                  <a:srgbClr val="FFFFFF"/>
                </a:solidFill>
                <a:latin typeface="Arial" panose="020B0604020202020204" pitchFamily="34" charset="0"/>
                <a:cs typeface="Arial" panose="020B0604020202020204" pitchFamily="34" charset="0"/>
              </a:rPr>
              <a:t>The Ageing Population in the UK</a:t>
            </a:r>
            <a:br>
              <a:rPr lang="en-GB" sz="3600" b="1" dirty="0">
                <a:solidFill>
                  <a:srgbClr val="FFFFFF"/>
                </a:solidFill>
                <a:latin typeface="Arial" panose="020B0604020202020204" pitchFamily="34" charset="0"/>
                <a:cs typeface="Arial" panose="020B0604020202020204" pitchFamily="34" charset="0"/>
              </a:rPr>
            </a:br>
            <a:endParaRPr lang="en-GB" sz="3600" b="1" dirty="0">
              <a:solidFill>
                <a:srgbClr val="FFFFFF"/>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59D7157-7977-4B47-889C-F2093D37A58E}"/>
              </a:ext>
            </a:extLst>
          </p:cNvPr>
          <p:cNvSpPr>
            <a:spLocks noGrp="1"/>
          </p:cNvSpPr>
          <p:nvPr>
            <p:ph idx="1"/>
          </p:nvPr>
        </p:nvSpPr>
        <p:spPr>
          <a:xfrm>
            <a:off x="4742016" y="605896"/>
            <a:ext cx="6783677" cy="5646208"/>
          </a:xfrm>
        </p:spPr>
        <p:txBody>
          <a:bodyPr anchor="ctr">
            <a:normAutofi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According to the Office for National Statistics (ONS, 2019), the UK population is ageing as people are living longer. The number of individuals aged 60 and over is projected to increase from 14.9 million in 2014 to 18.5 million by 2025.</a:t>
            </a:r>
          </a:p>
          <a:p>
            <a:pPr>
              <a:buFont typeface="Arial" panose="020B0604020202020204" pitchFamily="34" charset="0"/>
              <a:buChar char="•"/>
            </a:pPr>
            <a:r>
              <a:rPr lang="en-GB" dirty="0">
                <a:latin typeface="Arial" panose="020B0604020202020204" pitchFamily="34" charset="0"/>
                <a:cs typeface="Arial" panose="020B0604020202020204" pitchFamily="34" charset="0"/>
              </a:rPr>
              <a:t>Someone over the age of 65 might be considered an older person. However, people can biologically age at different rates (NHS England).</a:t>
            </a:r>
          </a:p>
          <a:p>
            <a:pPr>
              <a:buFont typeface="Arial" panose="020B0604020202020204" pitchFamily="34" charset="0"/>
              <a:buChar char="•"/>
            </a:pPr>
            <a:r>
              <a:rPr lang="en-GB" dirty="0">
                <a:latin typeface="Arial" panose="020B0604020202020204" pitchFamily="34" charset="0"/>
                <a:cs typeface="Arial" panose="020B0604020202020204" pitchFamily="34" charset="0"/>
              </a:rPr>
              <a:t>UK elderly population is rapidly increasing, with the office for National statistics (ONS) projecting that nearly 1 in 4 people will be over 65 by 2041.</a:t>
            </a:r>
          </a:p>
          <a:p>
            <a:pPr>
              <a:buFont typeface="Arial" panose="020B0604020202020204" pitchFamily="34" charset="0"/>
              <a:buChar char="•"/>
            </a:pPr>
            <a:r>
              <a:rPr lang="en-GB" dirty="0">
                <a:latin typeface="Arial" panose="020B0604020202020204" pitchFamily="34" charset="0"/>
                <a:cs typeface="Arial" panose="020B0604020202020204" pitchFamily="34" charset="0"/>
              </a:rPr>
              <a:t>Care Act (2014) promote wellbeing, independence, choice and control over care and support.</a:t>
            </a:r>
          </a:p>
          <a:p>
            <a:pPr>
              <a:buFont typeface="Arial" panose="020B0604020202020204" pitchFamily="34" charset="0"/>
              <a:buChar char="•"/>
            </a:pPr>
            <a:r>
              <a:rPr lang="en-GB" dirty="0">
                <a:latin typeface="Arial" panose="020B0604020202020204" pitchFamily="34" charset="0"/>
                <a:cs typeface="Arial" panose="020B0604020202020204" pitchFamily="34" charset="0"/>
              </a:rPr>
              <a:t>More demand on care homes as people are living longer and they will require care and support.</a:t>
            </a:r>
          </a:p>
        </p:txBody>
      </p:sp>
      <p:pic>
        <p:nvPicPr>
          <p:cNvPr id="33" name="Audio 32">
            <a:hlinkClick r:id="" action="ppaction://media"/>
            <a:extLst>
              <a:ext uri="{FF2B5EF4-FFF2-40B4-BE49-F238E27FC236}">
                <a16:creationId xmlns:a16="http://schemas.microsoft.com/office/drawing/2014/main" id="{B9F762C4-A9D2-BF14-4C79-4661A070612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1427827"/>
      </p:ext>
    </p:extLst>
  </p:cSld>
  <p:clrMapOvr>
    <a:masterClrMapping/>
  </p:clrMapOvr>
  <mc:AlternateContent xmlns:mc="http://schemas.openxmlformats.org/markup-compatibility/2006">
    <mc:Choice xmlns:p14="http://schemas.microsoft.com/office/powerpoint/2010/main" Requires="p14">
      <p:transition spd="slow" p14:dur="2000" advTm="74666"/>
    </mc:Choice>
    <mc:Fallback>
      <p:transition spd="slow" advTm="74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D3CED-2E60-6356-B3FC-423B89D6E4DA}"/>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Theoretical Frameworks</a:t>
            </a:r>
          </a:p>
        </p:txBody>
      </p:sp>
      <p:sp>
        <p:nvSpPr>
          <p:cNvPr id="3" name="Content Placeholder 2">
            <a:extLst>
              <a:ext uri="{FF2B5EF4-FFF2-40B4-BE49-F238E27FC236}">
                <a16:creationId xmlns:a16="http://schemas.microsoft.com/office/drawing/2014/main" id="{61BF2B70-5C37-65D0-303D-67927951A878}"/>
              </a:ext>
            </a:extLst>
          </p:cNvPr>
          <p:cNvSpPr>
            <a:spLocks noGrp="1"/>
          </p:cNvSpPr>
          <p:nvPr>
            <p:ph sz="half" idx="1"/>
          </p:nvPr>
        </p:nvSpPr>
        <p:spPr>
          <a:xfrm>
            <a:off x="478466" y="1841405"/>
            <a:ext cx="5617534" cy="4508596"/>
          </a:xfrm>
        </p:spPr>
        <p:txBody>
          <a:bodyPr>
            <a:normAutofit fontScale="77500" lnSpcReduction="20000"/>
          </a:bodyPr>
          <a:lstStyle/>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r>
              <a:rPr kumimoji="0" lang="en-GB" sz="21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Disengagement theories (1961)</a:t>
            </a:r>
          </a:p>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r>
              <a:rPr kumimoji="0" lang="en-GB" sz="2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People age they naturally withdraw from social roles and relationships to prepare for the end of life.</a:t>
            </a:r>
          </a:p>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r>
              <a:rPr kumimoji="0" lang="en-GB" sz="2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Downside it is often viewed outdated, as it doesn’t account for older adults who remain socially active and engaged (Zhang and Lin 2022).</a:t>
            </a:r>
          </a:p>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r>
              <a:rPr kumimoji="0" lang="en-GB" sz="21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Activity Theory (1963)</a:t>
            </a:r>
          </a:p>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r>
              <a:rPr kumimoji="0" lang="en-GB" sz="2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Staying physically and socially active leads to increased life satisfaction in older adults.</a:t>
            </a:r>
          </a:p>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r>
              <a:rPr kumimoji="0" lang="en-GB" sz="2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Older adults who continue to participate in meaningful activities are more likely to feel fulfilled and healthy.</a:t>
            </a:r>
          </a:p>
          <a:p>
            <a:pPr marL="0" indent="0">
              <a:buNone/>
            </a:pPr>
            <a:endParaRPr lang="en-GB" dirty="0"/>
          </a:p>
        </p:txBody>
      </p:sp>
      <p:sp>
        <p:nvSpPr>
          <p:cNvPr id="4" name="Content Placeholder 3">
            <a:extLst>
              <a:ext uri="{FF2B5EF4-FFF2-40B4-BE49-F238E27FC236}">
                <a16:creationId xmlns:a16="http://schemas.microsoft.com/office/drawing/2014/main" id="{DAC3595B-4074-10B8-8D4F-8D7B5DB17D36}"/>
              </a:ext>
            </a:extLst>
          </p:cNvPr>
          <p:cNvSpPr>
            <a:spLocks noGrp="1"/>
          </p:cNvSpPr>
          <p:nvPr>
            <p:ph sz="half" idx="2"/>
          </p:nvPr>
        </p:nvSpPr>
        <p:spPr>
          <a:xfrm>
            <a:off x="6578010" y="1845735"/>
            <a:ext cx="5069047" cy="4504266"/>
          </a:xfrm>
        </p:spPr>
        <p:txBody>
          <a:bodyPr>
            <a:normAutofit fontScale="77500" lnSpcReduction="20000"/>
          </a:bodyPr>
          <a:lstStyle/>
          <a:p>
            <a:pPr marL="0" marR="0" lvl="0" indent="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210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rPr>
              <a:t>Continuity Theory (1968)</a:t>
            </a:r>
          </a:p>
          <a:p>
            <a:pPr marL="0" marR="0" lvl="0" indent="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2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rPr>
              <a:t>Maintain familiar habits and lifestyle.</a:t>
            </a:r>
          </a:p>
          <a:p>
            <a:pPr marL="0" marR="0" lvl="0" indent="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2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rPr>
              <a:t>Care plans individual emphasis on home-based care.</a:t>
            </a:r>
          </a:p>
          <a:p>
            <a:pPr marL="0" marR="0" lvl="0" indent="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2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rPr>
              <a:t>Care Act 2014 promotes person centred care.</a:t>
            </a:r>
          </a:p>
          <a:p>
            <a:pPr marL="0" marR="0" lvl="0" indent="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2100" b="1"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rPr>
              <a:t>Erikson’s theory final stage (1950)</a:t>
            </a:r>
            <a:endParaRPr kumimoji="0" lang="en-GB" sz="2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2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rPr>
              <a:t>Integrity vs despair reflecting on life meaningfully </a:t>
            </a:r>
          </a:p>
          <a:p>
            <a:pPr marL="0" marR="0" lvl="0" indent="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2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rPr>
              <a:t>Used in palliative care reminiscence therapy, life story work in dementia care.</a:t>
            </a:r>
          </a:p>
          <a:p>
            <a:endParaRPr lang="en-GB" dirty="0"/>
          </a:p>
        </p:txBody>
      </p:sp>
      <p:pic>
        <p:nvPicPr>
          <p:cNvPr id="18" name="Audio 17">
            <a:hlinkClick r:id="" action="ppaction://media"/>
            <a:extLst>
              <a:ext uri="{FF2B5EF4-FFF2-40B4-BE49-F238E27FC236}">
                <a16:creationId xmlns:a16="http://schemas.microsoft.com/office/drawing/2014/main" id="{7A0B066F-F3BD-416B-4586-ECEA6024D1D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39812921"/>
      </p:ext>
    </p:extLst>
  </p:cSld>
  <p:clrMapOvr>
    <a:masterClrMapping/>
  </p:clrMapOvr>
  <mc:AlternateContent xmlns:mc="http://schemas.openxmlformats.org/markup-compatibility/2006">
    <mc:Choice xmlns:p14="http://schemas.microsoft.com/office/powerpoint/2010/main" Requires="p14">
      <p:transition spd="slow" p14:dur="2000" advTm="76099"/>
    </mc:Choice>
    <mc:Fallback>
      <p:transition spd="slow" advTm="76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80D4C-BB2D-0A11-58DE-D8CEC3E11260}"/>
              </a:ext>
            </a:extLst>
          </p:cNvPr>
          <p:cNvSpPr>
            <a:spLocks noGrp="1"/>
          </p:cNvSpPr>
          <p:nvPr>
            <p:ph type="title"/>
          </p:nvPr>
        </p:nvSpPr>
        <p:spPr>
          <a:xfrm>
            <a:off x="1097280" y="461554"/>
            <a:ext cx="10058400" cy="1275806"/>
          </a:xfrm>
        </p:spPr>
        <p:txBody>
          <a:bodyPr>
            <a:normAutofit/>
          </a:bodyPr>
          <a:lstStyle/>
          <a:p>
            <a:pPr algn="ctr"/>
            <a:r>
              <a:rPr lang="en-GB" sz="4000" dirty="0">
                <a:latin typeface="Arial" panose="020B0604020202020204" pitchFamily="34" charset="0"/>
                <a:cs typeface="Arial" panose="020B0604020202020204" pitchFamily="34" charset="0"/>
              </a:rPr>
              <a:t>Policy &amp; Legislation </a:t>
            </a:r>
          </a:p>
        </p:txBody>
      </p:sp>
      <p:sp>
        <p:nvSpPr>
          <p:cNvPr id="3" name="Content Placeholder 2">
            <a:extLst>
              <a:ext uri="{FF2B5EF4-FFF2-40B4-BE49-F238E27FC236}">
                <a16:creationId xmlns:a16="http://schemas.microsoft.com/office/drawing/2014/main" id="{30171D64-2C23-3524-E146-707495A2F21E}"/>
              </a:ext>
            </a:extLst>
          </p:cNvPr>
          <p:cNvSpPr>
            <a:spLocks noGrp="1"/>
          </p:cNvSpPr>
          <p:nvPr>
            <p:ph sz="half" idx="1"/>
          </p:nvPr>
        </p:nvSpPr>
        <p:spPr>
          <a:xfrm>
            <a:off x="1027814" y="1844850"/>
            <a:ext cx="6592187" cy="4388538"/>
          </a:xfrm>
        </p:spPr>
        <p:txBody>
          <a:bodyPr>
            <a:normAutofit fontScale="25000" lnSpcReduction="20000"/>
          </a:bodyPr>
          <a:lstStyle/>
          <a:p>
            <a:pPr>
              <a:lnSpc>
                <a:spcPct val="170000"/>
              </a:lnSpc>
              <a:buFont typeface="Arial" panose="020B0604020202020204" pitchFamily="34" charset="0"/>
              <a:buChar char="•"/>
            </a:pPr>
            <a:r>
              <a:rPr lang="en-GB" sz="4800" b="1" u="sng" dirty="0">
                <a:latin typeface="Arial" panose="020B0604020202020204" pitchFamily="34" charset="0"/>
                <a:cs typeface="Arial" panose="020B0604020202020204" pitchFamily="34" charset="0"/>
              </a:rPr>
              <a:t>Care Act 2014 </a:t>
            </a:r>
          </a:p>
          <a:p>
            <a:pPr marL="0" indent="0">
              <a:lnSpc>
                <a:spcPct val="170000"/>
              </a:lnSpc>
              <a:buNone/>
            </a:pPr>
            <a:r>
              <a:rPr lang="en-GB" sz="4800" dirty="0">
                <a:latin typeface="Arial" panose="020B0604020202020204" pitchFamily="34" charset="0"/>
                <a:cs typeface="Arial" panose="020B0604020202020204" pitchFamily="34" charset="0"/>
              </a:rPr>
              <a:t>Promotes well-being, individualized care, protection, and the rights of caregivers.</a:t>
            </a:r>
          </a:p>
          <a:p>
            <a:pPr>
              <a:lnSpc>
                <a:spcPct val="170000"/>
              </a:lnSpc>
              <a:buFont typeface="Arial" panose="020B0604020202020204" pitchFamily="34" charset="0"/>
              <a:buChar char="•"/>
            </a:pPr>
            <a:r>
              <a:rPr lang="en-GB" sz="4800" b="1" u="sng" dirty="0">
                <a:latin typeface="Arial" panose="020B0604020202020204" pitchFamily="34" charset="0"/>
                <a:cs typeface="Arial" panose="020B0604020202020204" pitchFamily="34" charset="0"/>
              </a:rPr>
              <a:t>Mental Capacity Act 2005 </a:t>
            </a:r>
            <a:r>
              <a:rPr lang="en-GB" sz="4800" dirty="0">
                <a:latin typeface="Arial" panose="020B0604020202020204" pitchFamily="34" charset="0"/>
                <a:cs typeface="Arial" panose="020B0604020202020204" pitchFamily="34" charset="0"/>
              </a:rPr>
              <a:t> </a:t>
            </a:r>
          </a:p>
          <a:p>
            <a:pPr marL="0" indent="0">
              <a:lnSpc>
                <a:spcPct val="170000"/>
              </a:lnSpc>
              <a:buNone/>
            </a:pPr>
            <a:r>
              <a:rPr lang="en-GB" sz="4800" dirty="0">
                <a:latin typeface="Arial" panose="020B0604020202020204" pitchFamily="34" charset="0"/>
                <a:cs typeface="Arial" panose="020B0604020202020204" pitchFamily="34" charset="0"/>
              </a:rPr>
              <a:t>Supports decision-making when possible and assists those who are unable to make decisions.</a:t>
            </a:r>
          </a:p>
          <a:p>
            <a:pPr>
              <a:lnSpc>
                <a:spcPct val="170000"/>
              </a:lnSpc>
              <a:buFont typeface="Arial" panose="020B0604020202020204" pitchFamily="34" charset="0"/>
              <a:buChar char="•"/>
            </a:pPr>
            <a:r>
              <a:rPr lang="en-GB" sz="4800" b="1" u="sng" dirty="0">
                <a:latin typeface="Arial" panose="020B0604020202020204" pitchFamily="34" charset="0"/>
                <a:cs typeface="Arial" panose="020B0604020202020204" pitchFamily="34" charset="0"/>
              </a:rPr>
              <a:t>Equality Act 2010 </a:t>
            </a:r>
          </a:p>
          <a:p>
            <a:pPr marL="0" indent="0">
              <a:lnSpc>
                <a:spcPct val="170000"/>
              </a:lnSpc>
              <a:buNone/>
            </a:pPr>
            <a:r>
              <a:rPr lang="en-GB" sz="4800" dirty="0">
                <a:latin typeface="Arial" panose="020B0604020202020204" pitchFamily="34" charset="0"/>
                <a:cs typeface="Arial" panose="020B0604020202020204" pitchFamily="34" charset="0"/>
              </a:rPr>
              <a:t>Protects older adults from age discrimination and promotes equal access to services. </a:t>
            </a:r>
          </a:p>
          <a:p>
            <a:pPr>
              <a:lnSpc>
                <a:spcPct val="170000"/>
              </a:lnSpc>
              <a:buFont typeface="Arial" panose="020B0604020202020204" pitchFamily="34" charset="0"/>
              <a:buChar char="•"/>
            </a:pPr>
            <a:r>
              <a:rPr lang="en-GB" sz="4800" b="1" u="sng" dirty="0">
                <a:latin typeface="Arial" panose="020B0604020202020204" pitchFamily="34" charset="0"/>
                <a:cs typeface="Arial" panose="020B0604020202020204" pitchFamily="34" charset="0"/>
              </a:rPr>
              <a:t>Human Rights Act 1998 </a:t>
            </a:r>
          </a:p>
          <a:p>
            <a:pPr marL="0" indent="0">
              <a:lnSpc>
                <a:spcPct val="170000"/>
              </a:lnSpc>
              <a:buNone/>
            </a:pPr>
            <a:r>
              <a:rPr lang="en-GB" sz="4800" dirty="0">
                <a:latin typeface="Arial" panose="020B0604020202020204" pitchFamily="34" charset="0"/>
                <a:cs typeface="Arial" panose="020B0604020202020204" pitchFamily="34" charset="0"/>
              </a:rPr>
              <a:t>Safeguards privacy, autonomy, dignity, and the freedom to make one’s own decisions.</a:t>
            </a:r>
          </a:p>
          <a:p>
            <a:pPr>
              <a:lnSpc>
                <a:spcPct val="170000"/>
              </a:lnSpc>
              <a:buFont typeface="Arial" panose="020B0604020202020204" pitchFamily="34" charset="0"/>
              <a:buChar char="•"/>
            </a:pPr>
            <a:r>
              <a:rPr lang="en-GB" sz="4800" b="1" u="sng" dirty="0">
                <a:latin typeface="Arial" panose="020B0604020202020204" pitchFamily="34" charset="0"/>
                <a:cs typeface="Arial" panose="020B0604020202020204" pitchFamily="34" charset="0"/>
              </a:rPr>
              <a:t>NHS Long Term Plan </a:t>
            </a:r>
          </a:p>
          <a:p>
            <a:pPr marL="0" indent="0">
              <a:lnSpc>
                <a:spcPct val="170000"/>
              </a:lnSpc>
              <a:buNone/>
            </a:pPr>
            <a:r>
              <a:rPr lang="en-GB" sz="4800" dirty="0">
                <a:latin typeface="Arial" panose="020B0604020202020204" pitchFamily="34" charset="0"/>
                <a:cs typeface="Arial" panose="020B0604020202020204" pitchFamily="34" charset="0"/>
              </a:rPr>
              <a:t>Promotes personalized care and increased patient involvement in healthcare decisions.</a:t>
            </a:r>
          </a:p>
          <a:p>
            <a:pPr marL="0" indent="0">
              <a:buNone/>
            </a:pPr>
            <a:endParaRPr lang="en-GB" sz="1800" dirty="0"/>
          </a:p>
          <a:p>
            <a:pPr marL="0" indent="0">
              <a:buNone/>
            </a:pPr>
            <a:r>
              <a:rPr lang="en-GB" sz="1800" dirty="0"/>
              <a:t> </a:t>
            </a:r>
          </a:p>
        </p:txBody>
      </p:sp>
      <p:pic>
        <p:nvPicPr>
          <p:cNvPr id="6" name="Picture 5">
            <a:extLst>
              <a:ext uri="{FF2B5EF4-FFF2-40B4-BE49-F238E27FC236}">
                <a16:creationId xmlns:a16="http://schemas.microsoft.com/office/drawing/2014/main" id="{7ECC6DDC-9224-022A-9132-0064379C73B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95045" y="1852772"/>
            <a:ext cx="3460635" cy="2275367"/>
          </a:xfrm>
          <a:prstGeom prst="rect">
            <a:avLst/>
          </a:prstGeom>
        </p:spPr>
      </p:pic>
      <p:sp>
        <p:nvSpPr>
          <p:cNvPr id="7" name="TextBox 6">
            <a:extLst>
              <a:ext uri="{FF2B5EF4-FFF2-40B4-BE49-F238E27FC236}">
                <a16:creationId xmlns:a16="http://schemas.microsoft.com/office/drawing/2014/main" id="{EC30E8DF-599B-472F-5CFB-2A5F594032A1}"/>
              </a:ext>
            </a:extLst>
          </p:cNvPr>
          <p:cNvSpPr txBox="1"/>
          <p:nvPr/>
        </p:nvSpPr>
        <p:spPr>
          <a:xfrm>
            <a:off x="7950125" y="4128135"/>
            <a:ext cx="2950474" cy="230832"/>
          </a:xfrm>
          <a:prstGeom prst="rect">
            <a:avLst/>
          </a:prstGeom>
          <a:noFill/>
        </p:spPr>
        <p:txBody>
          <a:bodyPr wrap="square" rtlCol="0">
            <a:spAutoFit/>
          </a:bodyPr>
          <a:lstStyle/>
          <a:p>
            <a:r>
              <a:rPr lang="en-GB" sz="900" dirty="0">
                <a:hlinkClick r:id="rId5" tooltip="https://www.picpedia.org/chalkboard/l/legislation.html"/>
              </a:rPr>
              <a:t>This Photo</a:t>
            </a:r>
            <a:r>
              <a:rPr lang="en-GB" sz="900" dirty="0"/>
              <a:t> by Unknown Author is licensed under </a:t>
            </a:r>
            <a:r>
              <a:rPr lang="en-GB" sz="900" dirty="0">
                <a:hlinkClick r:id="rId6" tooltip="https://creativecommons.org/licenses/by-sa/3.0/"/>
              </a:rPr>
              <a:t>CC BY-SA</a:t>
            </a:r>
            <a:endParaRPr lang="en-GB" sz="900" dirty="0"/>
          </a:p>
        </p:txBody>
      </p:sp>
      <p:pic>
        <p:nvPicPr>
          <p:cNvPr id="28" name="Audio 27">
            <a:hlinkClick r:id="" action="ppaction://media"/>
            <a:extLst>
              <a:ext uri="{FF2B5EF4-FFF2-40B4-BE49-F238E27FC236}">
                <a16:creationId xmlns:a16="http://schemas.microsoft.com/office/drawing/2014/main" id="{B28FCD28-4CEA-A943-A287-9F16D7396006}"/>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24963"/>
      </p:ext>
    </p:extLst>
  </p:cSld>
  <p:clrMapOvr>
    <a:masterClrMapping/>
  </p:clrMapOvr>
  <mc:AlternateContent xmlns:mc="http://schemas.openxmlformats.org/markup-compatibility/2006">
    <mc:Choice xmlns:p14="http://schemas.microsoft.com/office/powerpoint/2010/main" Requires="p14">
      <p:transition spd="slow" p14:dur="2000" advTm="52371"/>
    </mc:Choice>
    <mc:Fallback>
      <p:transition spd="slow" advTm="52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24B3AAA-1636-7C01-EB41-3A96F5A46BE1}"/>
              </a:ext>
            </a:extLst>
          </p:cNvPr>
          <p:cNvSpPr>
            <a:spLocks noGrp="1"/>
          </p:cNvSpPr>
          <p:nvPr>
            <p:ph type="title"/>
          </p:nvPr>
        </p:nvSpPr>
        <p:spPr>
          <a:xfrm>
            <a:off x="492370" y="516835"/>
            <a:ext cx="3084844" cy="5772840"/>
          </a:xfrm>
        </p:spPr>
        <p:txBody>
          <a:bodyPr anchor="ctr">
            <a:normAutofit/>
          </a:bodyPr>
          <a:lstStyle/>
          <a:p>
            <a:r>
              <a:rPr lang="en-GB" sz="4000" b="1" dirty="0">
                <a:solidFill>
                  <a:srgbClr val="FFFFFF"/>
                </a:solidFill>
                <a:latin typeface="Arial" panose="020B0604020202020204" pitchFamily="34" charset="0"/>
                <a:cs typeface="Arial" panose="020B0604020202020204" pitchFamily="34" charset="0"/>
              </a:rPr>
              <a:t>Evaluation Domiciliary Care</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A0D6826-A4DB-8E19-6C75-F46EB0FBFDB3}"/>
              </a:ext>
            </a:extLst>
          </p:cNvPr>
          <p:cNvGraphicFramePr>
            <a:graphicFrameLocks noGrp="1"/>
          </p:cNvGraphicFramePr>
          <p:nvPr>
            <p:ph idx="1"/>
            <p:extLst>
              <p:ext uri="{D42A27DB-BD31-4B8C-83A1-F6EECF244321}">
                <p14:modId xmlns:p14="http://schemas.microsoft.com/office/powerpoint/2010/main" val="2004683585"/>
              </p:ext>
            </p:extLst>
          </p:nvPr>
        </p:nvGraphicFramePr>
        <p:xfrm>
          <a:off x="4741863" y="639762"/>
          <a:ext cx="6829651" cy="59896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9" name="Audio 18">
            <a:hlinkClick r:id="" action="ppaction://media"/>
            <a:extLst>
              <a:ext uri="{FF2B5EF4-FFF2-40B4-BE49-F238E27FC236}">
                <a16:creationId xmlns:a16="http://schemas.microsoft.com/office/drawing/2014/main" id="{754332B7-5E6D-8D99-0D91-E145D94DFF1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408214" y="5260975"/>
            <a:ext cx="2057400" cy="2057400"/>
          </a:xfrm>
          <a:prstGeom prst="ellipse">
            <a:avLst/>
          </a:prstGeom>
        </p:spPr>
      </p:pic>
    </p:spTree>
    <p:extLst>
      <p:ext uri="{BB962C8B-B14F-4D97-AF65-F5344CB8AC3E}">
        <p14:creationId xmlns:p14="http://schemas.microsoft.com/office/powerpoint/2010/main" val="3059528960"/>
      </p:ext>
    </p:extLst>
  </p:cSld>
  <p:clrMapOvr>
    <a:masterClrMapping/>
  </p:clrMapOvr>
  <mc:AlternateContent xmlns:mc="http://schemas.openxmlformats.org/markup-compatibility/2006">
    <mc:Choice xmlns:p14="http://schemas.microsoft.com/office/powerpoint/2010/main" Requires="p14">
      <p:transition spd="slow" p14:dur="2000" advTm="35363"/>
    </mc:Choice>
    <mc:Fallback>
      <p:transition spd="slow" advTm="35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Rectangle 6">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8" name="Straight Connector 7">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188E92C-9410-FE3A-7B36-4ACCC12458F3}"/>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US" sz="4000" b="1" dirty="0">
                <a:solidFill>
                  <a:srgbClr val="FFFFFF"/>
                </a:solidFill>
                <a:latin typeface="Arial" panose="020B0604020202020204" pitchFamily="34" charset="0"/>
                <a:cs typeface="Arial" panose="020B0604020202020204" pitchFamily="34" charset="0"/>
              </a:rPr>
              <a:t>Evaluation Residential Care</a:t>
            </a:r>
          </a:p>
        </p:txBody>
      </p:sp>
      <p:sp>
        <p:nvSpPr>
          <p:cNvPr id="19" name="Rectangle 18">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0520352-CDC5-EB36-C16F-6A3EA1F87BC4}"/>
              </a:ext>
            </a:extLst>
          </p:cNvPr>
          <p:cNvGraphicFramePr>
            <a:graphicFrameLocks noGrp="1"/>
          </p:cNvGraphicFramePr>
          <p:nvPr>
            <p:ph sz="half" idx="1"/>
            <p:extLst>
              <p:ext uri="{D42A27DB-BD31-4B8C-83A1-F6EECF244321}">
                <p14:modId xmlns:p14="http://schemas.microsoft.com/office/powerpoint/2010/main" val="95658005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8" name="Audio 27">
            <a:hlinkClick r:id="" action="ppaction://media"/>
            <a:extLst>
              <a:ext uri="{FF2B5EF4-FFF2-40B4-BE49-F238E27FC236}">
                <a16:creationId xmlns:a16="http://schemas.microsoft.com/office/drawing/2014/main" id="{01661723-FF93-D776-D2A0-5DD3DF1229C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13805" t="-184953" r="-213805" b="-184953"/>
          <a:stretch>
            <a:fillRect/>
          </a:stretch>
        </p:blipFill>
        <p:spPr>
          <a:xfrm>
            <a:off x="-419643" y="5478060"/>
            <a:ext cx="2144210" cy="1909697"/>
          </a:xfrm>
          <a:prstGeom prst="ellipse">
            <a:avLst/>
          </a:prstGeom>
        </p:spPr>
      </p:pic>
    </p:spTree>
    <p:extLst>
      <p:ext uri="{BB962C8B-B14F-4D97-AF65-F5344CB8AC3E}">
        <p14:creationId xmlns:p14="http://schemas.microsoft.com/office/powerpoint/2010/main" val="2099843541"/>
      </p:ext>
    </p:extLst>
  </p:cSld>
  <p:clrMapOvr>
    <a:masterClrMapping/>
  </p:clrMapOvr>
  <mc:AlternateContent xmlns:mc="http://schemas.openxmlformats.org/markup-compatibility/2006">
    <mc:Choice xmlns:p14="http://schemas.microsoft.com/office/powerpoint/2010/main" Requires="p14">
      <p:transition spd="slow" p14:dur="2000" advTm="43181"/>
    </mc:Choice>
    <mc:Fallback>
      <p:transition spd="slow" advTm="43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A6B16355-27FB-445B-B646-02AB73637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0FA04C-E1DE-6997-2AE2-D681B028205A}"/>
              </a:ext>
            </a:extLst>
          </p:cNvPr>
          <p:cNvSpPr>
            <a:spLocks noGrp="1"/>
          </p:cNvSpPr>
          <p:nvPr>
            <p:ph type="title"/>
          </p:nvPr>
        </p:nvSpPr>
        <p:spPr>
          <a:xfrm>
            <a:off x="8177212" y="634946"/>
            <a:ext cx="3372529" cy="5055904"/>
          </a:xfrm>
        </p:spPr>
        <p:txBody>
          <a:bodyPr vert="horz" lIns="91440" tIns="45720" rIns="91440" bIns="45720" rtlCol="0" anchor="ctr">
            <a:normAutofit/>
          </a:bodyPr>
          <a:lstStyle/>
          <a:p>
            <a:br>
              <a:rPr lang="en-US" sz="4800">
                <a:solidFill>
                  <a:schemeClr val="tx1">
                    <a:lumMod val="75000"/>
                    <a:lumOff val="25000"/>
                  </a:schemeClr>
                </a:solidFill>
              </a:rPr>
            </a:br>
            <a:br>
              <a:rPr lang="en-US" sz="4800">
                <a:solidFill>
                  <a:schemeClr val="tx1">
                    <a:lumMod val="75000"/>
                    <a:lumOff val="25000"/>
                  </a:schemeClr>
                </a:solidFill>
              </a:rPr>
            </a:br>
            <a:endParaRPr lang="en-US" sz="4800">
              <a:solidFill>
                <a:schemeClr val="tx1">
                  <a:lumMod val="75000"/>
                  <a:lumOff val="25000"/>
                </a:schemeClr>
              </a:solidFill>
            </a:endParaRPr>
          </a:p>
        </p:txBody>
      </p:sp>
      <p:cxnSp>
        <p:nvCxnSpPr>
          <p:cNvPr id="7" name="Straight Connector 6">
            <a:extLst>
              <a:ext uri="{FF2B5EF4-FFF2-40B4-BE49-F238E27FC236}">
                <a16:creationId xmlns:a16="http://schemas.microsoft.com/office/drawing/2014/main" id="{06DA680F-F6AC-453E-A8BF-C5BDED2851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6B3BF2E5-C3AB-441F-A430-491119C56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DD07C90B-B81A-473B-8919-CA924E61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6" name="Text Placeholder 3">
            <a:extLst>
              <a:ext uri="{FF2B5EF4-FFF2-40B4-BE49-F238E27FC236}">
                <a16:creationId xmlns:a16="http://schemas.microsoft.com/office/drawing/2014/main" id="{B7AE6A77-8BA8-30B7-106D-F311CAFD98D2}"/>
              </a:ext>
            </a:extLst>
          </p:cNvPr>
          <p:cNvGraphicFramePr/>
          <p:nvPr>
            <p:extLst>
              <p:ext uri="{D42A27DB-BD31-4B8C-83A1-F6EECF244321}">
                <p14:modId xmlns:p14="http://schemas.microsoft.com/office/powerpoint/2010/main" val="1478691931"/>
              </p:ext>
            </p:extLst>
          </p:nvPr>
        </p:nvGraphicFramePr>
        <p:xfrm>
          <a:off x="575243" y="691100"/>
          <a:ext cx="7134191" cy="50559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Population Increase Vector Art, Icons, and Graphics for Free Download">
            <a:extLst>
              <a:ext uri="{FF2B5EF4-FFF2-40B4-BE49-F238E27FC236}">
                <a16:creationId xmlns:a16="http://schemas.microsoft.com/office/drawing/2014/main" id="{8E8CB546-BC9E-9A00-F1E7-C5171CF4BF43}"/>
              </a:ext>
            </a:extLst>
          </p:cNvPr>
          <p:cNvPicPr>
            <a:picLocks noChangeAspect="1"/>
          </p:cNvPicPr>
          <p:nvPr/>
        </p:nvPicPr>
        <p:blipFill>
          <a:blip r:embed="rId9"/>
          <a:stretch>
            <a:fillRect/>
          </a:stretch>
        </p:blipFill>
        <p:spPr>
          <a:xfrm>
            <a:off x="8490391" y="1808816"/>
            <a:ext cx="3333750" cy="3333750"/>
          </a:xfrm>
          <a:prstGeom prst="rect">
            <a:avLst/>
          </a:prstGeom>
        </p:spPr>
      </p:pic>
      <p:pic>
        <p:nvPicPr>
          <p:cNvPr id="24" name="Audio 23">
            <a:hlinkClick r:id="" action="ppaction://media"/>
            <a:extLst>
              <a:ext uri="{FF2B5EF4-FFF2-40B4-BE49-F238E27FC236}">
                <a16:creationId xmlns:a16="http://schemas.microsoft.com/office/drawing/2014/main" id="{2FAC8BC2-1263-6FF9-BE09-6E80CBF063C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2612708"/>
      </p:ext>
    </p:extLst>
  </p:cSld>
  <p:clrMapOvr>
    <a:masterClrMapping/>
  </p:clrMapOvr>
  <mc:AlternateContent xmlns:mc="http://schemas.openxmlformats.org/markup-compatibility/2006">
    <mc:Choice xmlns:p14="http://schemas.microsoft.com/office/powerpoint/2010/main" Requires="p14">
      <p:transition spd="slow" p14:dur="2000" advTm="57673"/>
    </mc:Choice>
    <mc:Fallback>
      <p:transition spd="slow" advTm="57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93279-DE38-933B-087E-3107D2F5B9C0}"/>
              </a:ext>
            </a:extLst>
          </p:cNvPr>
          <p:cNvSpPr>
            <a:spLocks noGrp="1"/>
          </p:cNvSpPr>
          <p:nvPr>
            <p:ph type="title"/>
          </p:nvPr>
        </p:nvSpPr>
        <p:spPr>
          <a:xfrm>
            <a:off x="1036320" y="325350"/>
            <a:ext cx="10515600" cy="1325563"/>
          </a:xfrm>
        </p:spPr>
        <p:txBody>
          <a:bodyPr>
            <a:normAutofit/>
          </a:bodyPr>
          <a:lstStyle/>
          <a:p>
            <a:pPr algn="ctr"/>
            <a:r>
              <a:rPr lang="en-GB" sz="4000" dirty="0">
                <a:latin typeface="Arial" panose="020B0604020202020204" pitchFamily="34" charset="0"/>
                <a:cs typeface="Arial" panose="020B0604020202020204" pitchFamily="34" charset="0"/>
              </a:rPr>
              <a:t>Technological Innovations In Elderly Care</a:t>
            </a:r>
          </a:p>
        </p:txBody>
      </p:sp>
      <p:sp>
        <p:nvSpPr>
          <p:cNvPr id="3" name="Content Placeholder 2">
            <a:extLst>
              <a:ext uri="{FF2B5EF4-FFF2-40B4-BE49-F238E27FC236}">
                <a16:creationId xmlns:a16="http://schemas.microsoft.com/office/drawing/2014/main" id="{B589F3E8-24E6-95F6-2B3F-19E161D377E2}"/>
              </a:ext>
            </a:extLst>
          </p:cNvPr>
          <p:cNvSpPr>
            <a:spLocks noGrp="1"/>
          </p:cNvSpPr>
          <p:nvPr>
            <p:ph sz="half" idx="1"/>
          </p:nvPr>
        </p:nvSpPr>
        <p:spPr>
          <a:xfrm>
            <a:off x="1036320" y="2023533"/>
            <a:ext cx="10203180" cy="4034367"/>
          </a:xfrm>
        </p:spPr>
        <p:txBody>
          <a:bodyPr>
            <a:normAutofit fontScale="25000" lnSpcReduction="20000"/>
          </a:bodyPr>
          <a:lstStyle/>
          <a:p>
            <a:pPr>
              <a:buFont typeface="Wingdings" panose="05000000000000000000" pitchFamily="2" charset="2"/>
              <a:buChar char="Ø"/>
            </a:pPr>
            <a:r>
              <a:rPr lang="en-GB" sz="8000" dirty="0">
                <a:latin typeface="Arial" panose="020B0604020202020204" pitchFamily="34" charset="0"/>
                <a:cs typeface="Arial" panose="020B0604020202020204" pitchFamily="34" charset="0"/>
              </a:rPr>
              <a:t>Telehealth systems can help with long term health conditions if living at home. For example, you can get a monitor that measures your blood pressure and that sends results directly to your doctor which would prevent the elderly from going to the doctors repeatedly (Osborne, 2022).</a:t>
            </a:r>
          </a:p>
          <a:p>
            <a:pPr>
              <a:buFont typeface="Wingdings" panose="05000000000000000000" pitchFamily="2" charset="2"/>
              <a:buChar char="Ø"/>
            </a:pPr>
            <a:r>
              <a:rPr lang="en-GB" sz="8000" dirty="0">
                <a:latin typeface="Arial" panose="020B0604020202020204" pitchFamily="34" charset="0"/>
                <a:cs typeface="Arial" panose="020B0604020202020204" pitchFamily="34" charset="0"/>
              </a:rPr>
              <a:t>Telecare personal alarms call for help if you fall or unwell it connects to a call centre. Some systems have GPS tracking when you are out (Osborne, 2022).</a:t>
            </a:r>
          </a:p>
          <a:p>
            <a:pPr>
              <a:buFont typeface="Wingdings" panose="05000000000000000000" pitchFamily="2" charset="2"/>
              <a:buChar char="Ø"/>
            </a:pPr>
            <a:r>
              <a:rPr lang="en-GB" sz="8000" dirty="0">
                <a:latin typeface="Arial" panose="020B0604020202020204" pitchFamily="34" charset="0"/>
                <a:cs typeface="Arial" panose="020B0604020202020204" pitchFamily="34" charset="0"/>
              </a:rPr>
              <a:t>Digital reminders apps or smart home systems can support Independent living and to promote safety when they are in their homes.</a:t>
            </a:r>
          </a:p>
          <a:p>
            <a:pPr>
              <a:buFont typeface="Wingdings" panose="05000000000000000000" pitchFamily="2" charset="2"/>
              <a:buChar char="Ø"/>
            </a:pPr>
            <a:r>
              <a:rPr lang="en-GB" sz="8000" dirty="0">
                <a:latin typeface="Arial" panose="020B0604020202020204" pitchFamily="34" charset="0"/>
                <a:cs typeface="Arial" panose="020B0604020202020204" pitchFamily="34" charset="0"/>
              </a:rPr>
              <a:t>Companion robots: social robots like pepper provides emotional support and companionship.</a:t>
            </a:r>
          </a:p>
          <a:p>
            <a:pPr>
              <a:buFont typeface="Wingdings" panose="05000000000000000000" pitchFamily="2" charset="2"/>
              <a:buChar char="Ø"/>
            </a:pPr>
            <a:r>
              <a:rPr lang="en-GB" sz="8000" dirty="0">
                <a:latin typeface="Arial" panose="020B0604020202020204" pitchFamily="34" charset="0"/>
                <a:cs typeface="Arial" panose="020B0604020202020204" pitchFamily="34" charset="0"/>
              </a:rPr>
              <a:t>Paro robotic seal used in dementia care to provide support (WHO, 2024).</a:t>
            </a:r>
          </a:p>
          <a:p>
            <a:pPr>
              <a:buFont typeface="Wingdings" panose="05000000000000000000" pitchFamily="2" charset="2"/>
              <a:buChar char="Ø"/>
            </a:pPr>
            <a:r>
              <a:rPr lang="en-GB" sz="8000" dirty="0">
                <a:latin typeface="Arial" panose="020B0604020202020204" pitchFamily="34" charset="0"/>
                <a:cs typeface="Arial" panose="020B0604020202020204" pitchFamily="34" charset="0"/>
              </a:rPr>
              <a:t>Assistive technology is needed with the ageing population and a rise in noncommunicable diseases.</a:t>
            </a:r>
          </a:p>
          <a:p>
            <a:endParaRPr lang="en-GB" sz="3400" dirty="0">
              <a:latin typeface="Arial" panose="020B0604020202020204" pitchFamily="34" charset="0"/>
              <a:cs typeface="Arial" panose="020B0604020202020204" pitchFamily="34" charset="0"/>
            </a:endParaRPr>
          </a:p>
          <a:p>
            <a:pPr marL="0" indent="0">
              <a:buNone/>
            </a:pPr>
            <a:endParaRPr lang="en-GB" sz="19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t>
            </a:r>
          </a:p>
        </p:txBody>
      </p:sp>
      <p:pic>
        <p:nvPicPr>
          <p:cNvPr id="12" name="Audio 11">
            <a:hlinkClick r:id="" action="ppaction://media"/>
            <a:extLst>
              <a:ext uri="{FF2B5EF4-FFF2-40B4-BE49-F238E27FC236}">
                <a16:creationId xmlns:a16="http://schemas.microsoft.com/office/drawing/2014/main" id="{EAE4C90E-6961-98BE-107A-8D351723FE9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0593671"/>
      </p:ext>
    </p:extLst>
  </p:cSld>
  <p:clrMapOvr>
    <a:masterClrMapping/>
  </p:clrMapOvr>
  <mc:AlternateContent xmlns:mc="http://schemas.openxmlformats.org/markup-compatibility/2006">
    <mc:Choice xmlns:p14="http://schemas.microsoft.com/office/powerpoint/2010/main" Requires="p14">
      <p:transition spd="slow" p14:dur="2000" advTm="68596"/>
    </mc:Choice>
    <mc:Fallback>
      <p:transition spd="slow" advTm="68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3363C94-5A55-302A-2697-B7E378472863}"/>
              </a:ext>
            </a:extLst>
          </p:cNvPr>
          <p:cNvSpPr>
            <a:spLocks noGrp="1"/>
          </p:cNvSpPr>
          <p:nvPr>
            <p:ph type="title"/>
          </p:nvPr>
        </p:nvSpPr>
        <p:spPr>
          <a:xfrm>
            <a:off x="1096963" y="287338"/>
            <a:ext cx="10058400" cy="1449387"/>
          </a:xfrm>
        </p:spPr>
        <p:txBody>
          <a:bodyPr>
            <a:normAutofit/>
          </a:bodyPr>
          <a:lstStyle/>
          <a:p>
            <a:pPr algn="ctr"/>
            <a:r>
              <a:rPr lang="en-GB" sz="4000" dirty="0">
                <a:latin typeface="Arial" panose="020B0604020202020204" pitchFamily="34" charset="0"/>
                <a:cs typeface="Arial" panose="020B0604020202020204" pitchFamily="34" charset="0"/>
              </a:rPr>
              <a:t>Technological Innovations In Elderly Care</a:t>
            </a:r>
          </a:p>
        </p:txBody>
      </p:sp>
      <p:sp>
        <p:nvSpPr>
          <p:cNvPr id="6" name="Content Placeholder 3">
            <a:extLst>
              <a:ext uri="{FF2B5EF4-FFF2-40B4-BE49-F238E27FC236}">
                <a16:creationId xmlns:a16="http://schemas.microsoft.com/office/drawing/2014/main" id="{5D39BA1D-B8AF-C97C-FBB5-1667247E2080}"/>
              </a:ext>
            </a:extLst>
          </p:cNvPr>
          <p:cNvSpPr>
            <a:spLocks noGrp="1"/>
          </p:cNvSpPr>
          <p:nvPr>
            <p:ph sz="half" idx="1"/>
          </p:nvPr>
        </p:nvSpPr>
        <p:spPr>
          <a:xfrm>
            <a:off x="1096962" y="1846263"/>
            <a:ext cx="10409237" cy="4237037"/>
          </a:xfrm>
        </p:spPr>
        <p:txBody>
          <a:bodyPr>
            <a:noAutofit/>
          </a:bodyPr>
          <a:lstStyle/>
          <a:p>
            <a:r>
              <a:rPr lang="en-GB" sz="1800" b="1" dirty="0">
                <a:latin typeface="Arial" panose="020B0604020202020204" pitchFamily="34" charset="0"/>
                <a:cs typeface="Arial" panose="020B0604020202020204" pitchFamily="34" charset="0"/>
              </a:rPr>
              <a:t>Challenges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Digital Literacy:  Older adults with cognitive impairment  will struggle to use new technologies.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feel uncomfortable using certain devices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Cost purchasing and maintaining difficult for low-income households.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Privacy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Training</a:t>
            </a:r>
          </a:p>
          <a:p>
            <a:r>
              <a:rPr lang="en-GB" sz="1800" b="1" dirty="0">
                <a:latin typeface="Arial" panose="020B0604020202020204" pitchFamily="34" charset="0"/>
                <a:cs typeface="Arial" panose="020B0604020202020204" pitchFamily="34" charset="0"/>
              </a:rPr>
              <a:t>Benefits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Reduced Staff workload</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Better Emotional Support</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Familiar Environment</a:t>
            </a:r>
          </a:p>
        </p:txBody>
      </p:sp>
      <p:pic>
        <p:nvPicPr>
          <p:cNvPr id="9" name="Audio 8">
            <a:hlinkClick r:id="" action="ppaction://media"/>
            <a:extLst>
              <a:ext uri="{FF2B5EF4-FFF2-40B4-BE49-F238E27FC236}">
                <a16:creationId xmlns:a16="http://schemas.microsoft.com/office/drawing/2014/main" id="{901FE01B-485A-F0DF-C938-0E6DA264526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23634478"/>
      </p:ext>
    </p:extLst>
  </p:cSld>
  <p:clrMapOvr>
    <a:masterClrMapping/>
  </p:clrMapOvr>
  <mc:AlternateContent xmlns:mc="http://schemas.openxmlformats.org/markup-compatibility/2006">
    <mc:Choice xmlns:p14="http://schemas.microsoft.com/office/powerpoint/2010/main" Requires="p14">
      <p:transition spd="slow" p14:dur="2000" advTm="36166"/>
    </mc:Choice>
    <mc:Fallback>
      <p:transition spd="slow" advTm="36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0D125-5EE9-3730-2F82-89CB36EEBC5C}"/>
              </a:ext>
            </a:extLst>
          </p:cNvPr>
          <p:cNvSpPr>
            <a:spLocks noGrp="1"/>
          </p:cNvSpPr>
          <p:nvPr>
            <p:ph type="title"/>
          </p:nvPr>
        </p:nvSpPr>
        <p:spPr>
          <a:xfrm>
            <a:off x="1097280" y="354012"/>
            <a:ext cx="10515600" cy="1325563"/>
          </a:xfrm>
        </p:spPr>
        <p:txBody>
          <a:bodyPr>
            <a:normAutofit/>
          </a:bodyPr>
          <a:lstStyle/>
          <a:p>
            <a:pPr algn="ctr"/>
            <a:r>
              <a:rPr lang="en-GB" sz="4000" dirty="0">
                <a:latin typeface="Arial" panose="020B0604020202020204" pitchFamily="34" charset="0"/>
                <a:cs typeface="Arial" panose="020B0604020202020204" pitchFamily="34" charset="0"/>
              </a:rPr>
              <a:t>Case Studies</a:t>
            </a:r>
          </a:p>
        </p:txBody>
      </p:sp>
      <p:sp>
        <p:nvSpPr>
          <p:cNvPr id="3" name="Text Placeholder 2">
            <a:extLst>
              <a:ext uri="{FF2B5EF4-FFF2-40B4-BE49-F238E27FC236}">
                <a16:creationId xmlns:a16="http://schemas.microsoft.com/office/drawing/2014/main" id="{211ABE96-98B8-7409-9C64-EA86E8D7DD6E}"/>
              </a:ext>
            </a:extLst>
          </p:cNvPr>
          <p:cNvSpPr>
            <a:spLocks noGrp="1"/>
          </p:cNvSpPr>
          <p:nvPr>
            <p:ph type="body" idx="1"/>
          </p:nvPr>
        </p:nvSpPr>
        <p:spPr/>
        <p:txBody>
          <a:bodyPr>
            <a:normAutofit/>
          </a:bodyPr>
          <a:lstStyle/>
          <a:p>
            <a:r>
              <a:rPr lang="en-GB" b="1" dirty="0">
                <a:latin typeface="Arial" panose="020B0604020202020204" pitchFamily="34" charset="0"/>
                <a:cs typeface="Arial" panose="020B0604020202020204" pitchFamily="34" charset="0"/>
              </a:rPr>
              <a:t>Dementia Village</a:t>
            </a:r>
          </a:p>
        </p:txBody>
      </p:sp>
      <p:sp>
        <p:nvSpPr>
          <p:cNvPr id="4" name="Content Placeholder 3">
            <a:extLst>
              <a:ext uri="{FF2B5EF4-FFF2-40B4-BE49-F238E27FC236}">
                <a16:creationId xmlns:a16="http://schemas.microsoft.com/office/drawing/2014/main" id="{7739A8D6-8831-EF60-0DBB-F3F5E4D5F7FA}"/>
              </a:ext>
            </a:extLst>
          </p:cNvPr>
          <p:cNvSpPr>
            <a:spLocks noGrp="1"/>
          </p:cNvSpPr>
          <p:nvPr>
            <p:ph sz="half" idx="2"/>
          </p:nvPr>
        </p:nvSpPr>
        <p:spPr/>
        <p:txBody>
          <a:bodyPr>
            <a:normAutofit/>
          </a:bodyPr>
          <a:lstStyle/>
          <a:p>
            <a:pPr>
              <a:buFont typeface="Arial" panose="020B0604020202020204" pitchFamily="34" charset="0"/>
              <a:buChar char="•"/>
            </a:pPr>
            <a:r>
              <a:rPr lang="en-GB" sz="1800" dirty="0">
                <a:latin typeface="Arial" panose="020B0604020202020204" pitchFamily="34" charset="0"/>
                <a:cs typeface="Arial" panose="020B0604020202020204" pitchFamily="34" charset="0"/>
              </a:rPr>
              <a:t>The dementia village model aims to create a familiar, community-based environment that supports autonomy and quality of life  (Haeusermann, 2018).</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They replicate small, secure neighbourhoods with houses, shops, cinema and gardens.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Staff are discreet carers in everyday roles, so this allows residents with memory loss to live with maximum independence and normality (Haeusermann, 2018).</a:t>
            </a:r>
          </a:p>
          <a:p>
            <a:endParaRPr lang="en-GB" sz="14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71FC5113-F364-0569-2D05-984AB59D6881}"/>
              </a:ext>
            </a:extLst>
          </p:cNvPr>
          <p:cNvSpPr>
            <a:spLocks noGrp="1"/>
          </p:cNvSpPr>
          <p:nvPr>
            <p:ph type="body" sz="quarter" idx="3"/>
          </p:nvPr>
        </p:nvSpPr>
        <p:spPr>
          <a:xfrm>
            <a:off x="6096000" y="1774093"/>
            <a:ext cx="4937760" cy="736282"/>
          </a:xfrm>
        </p:spPr>
        <p:txBody>
          <a:bodyPr>
            <a:normAutofit/>
          </a:bodyPr>
          <a:lstStyle/>
          <a:p>
            <a:r>
              <a:rPr lang="en-GB" b="1" dirty="0">
                <a:latin typeface="Arial" panose="020B0604020202020204" pitchFamily="34" charset="0"/>
                <a:cs typeface="Arial" panose="020B0604020202020204" pitchFamily="34" charset="0"/>
              </a:rPr>
              <a:t>Hogeweyk Dementia village</a:t>
            </a:r>
          </a:p>
        </p:txBody>
      </p:sp>
      <p:sp>
        <p:nvSpPr>
          <p:cNvPr id="6" name="Content Placeholder 5">
            <a:extLst>
              <a:ext uri="{FF2B5EF4-FFF2-40B4-BE49-F238E27FC236}">
                <a16:creationId xmlns:a16="http://schemas.microsoft.com/office/drawing/2014/main" id="{843281AB-B7D2-2944-3BB0-66BE34A75EEE}"/>
              </a:ext>
            </a:extLst>
          </p:cNvPr>
          <p:cNvSpPr>
            <a:spLocks noGrp="1"/>
          </p:cNvSpPr>
          <p:nvPr>
            <p:ph sz="quarter" idx="4"/>
          </p:nvPr>
        </p:nvSpPr>
        <p:spPr>
          <a:xfrm>
            <a:off x="6172200" y="2505075"/>
            <a:ext cx="5183188" cy="3773487"/>
          </a:xfrm>
        </p:spPr>
        <p:txBody>
          <a:bodyPr>
            <a:normAutofit/>
          </a:bodyPr>
          <a:lstStyle/>
          <a:p>
            <a:pPr>
              <a:buFont typeface="Arial" panose="020B0604020202020204" pitchFamily="34" charset="0"/>
              <a:buChar char="•"/>
            </a:pPr>
            <a:r>
              <a:rPr lang="en-GB" sz="1800" dirty="0">
                <a:latin typeface="Arial" panose="020B0604020202020204" pitchFamily="34" charset="0"/>
                <a:cs typeface="Arial" panose="020B0604020202020204" pitchFamily="34" charset="0"/>
              </a:rPr>
              <a:t>A purpose built care community built in the Netherlands providing fulltime support for Dementia support (Hogeweyk Dementia Village, 2023).</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Resident live in small groups it is based on lifestyle, comfort and similar interests.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Village has shops café which allows them to be in safe environment and promoting independence.</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At The Hogeweyk, experiences of isolation are transformed through a model that centres autonomy, community and professional support.</a:t>
            </a:r>
          </a:p>
          <a:p>
            <a:pPr marL="0" indent="0">
              <a:buNone/>
            </a:pPr>
            <a:endParaRPr lang="en-GB" sz="1400" dirty="0">
              <a:latin typeface="Arial" panose="020B0604020202020204" pitchFamily="34" charset="0"/>
              <a:cs typeface="Arial" panose="020B0604020202020204" pitchFamily="34" charset="0"/>
            </a:endParaRPr>
          </a:p>
        </p:txBody>
      </p:sp>
      <p:pic>
        <p:nvPicPr>
          <p:cNvPr id="12" name="Audio 11">
            <a:hlinkClick r:id="" action="ppaction://media"/>
            <a:extLst>
              <a:ext uri="{FF2B5EF4-FFF2-40B4-BE49-F238E27FC236}">
                <a16:creationId xmlns:a16="http://schemas.microsoft.com/office/drawing/2014/main" id="{5C103D8A-844B-AA8A-6A9E-E625AA95B11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584180" y="5046662"/>
            <a:ext cx="2057400" cy="2057400"/>
          </a:xfrm>
          <a:prstGeom prst="ellipse">
            <a:avLst/>
          </a:prstGeom>
        </p:spPr>
      </p:pic>
    </p:spTree>
    <p:extLst>
      <p:ext uri="{BB962C8B-B14F-4D97-AF65-F5344CB8AC3E}">
        <p14:creationId xmlns:p14="http://schemas.microsoft.com/office/powerpoint/2010/main" val="3834475784"/>
      </p:ext>
    </p:extLst>
  </p:cSld>
  <p:clrMapOvr>
    <a:masterClrMapping/>
  </p:clrMapOvr>
  <mc:AlternateContent xmlns:mc="http://schemas.openxmlformats.org/markup-compatibility/2006">
    <mc:Choice xmlns:p14="http://schemas.microsoft.com/office/powerpoint/2010/main" Requires="p14">
      <p:transition spd="slow" p14:dur="2000" advTm="73310"/>
    </mc:Choice>
    <mc:Fallback>
      <p:transition spd="slow" advTm="73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6B9AA-6919-22FF-553D-B3EE3550E1C0}"/>
              </a:ext>
            </a:extLst>
          </p:cNvPr>
          <p:cNvSpPr>
            <a:spLocks noGrp="1"/>
          </p:cNvSpPr>
          <p:nvPr>
            <p:ph type="title"/>
          </p:nvPr>
        </p:nvSpPr>
        <p:spPr>
          <a:xfrm>
            <a:off x="949047" y="643466"/>
            <a:ext cx="2771273" cy="5225627"/>
          </a:xfrm>
        </p:spPr>
        <p:txBody>
          <a:bodyPr vert="horz" lIns="91440" tIns="45720" rIns="91440" bIns="45720" rtlCol="0" anchor="ctr">
            <a:normAutofit/>
          </a:bodyPr>
          <a:lstStyle/>
          <a:p>
            <a:r>
              <a:rPr lang="en-US" sz="4000" dirty="0">
                <a:solidFill>
                  <a:schemeClr val="bg1"/>
                </a:solidFill>
                <a:latin typeface="Arial" panose="020B0604020202020204" pitchFamily="34" charset="0"/>
                <a:cs typeface="Arial" panose="020B0604020202020204" pitchFamily="34" charset="0"/>
              </a:rPr>
              <a:t>Application of Theory and Policy</a:t>
            </a:r>
            <a:br>
              <a:rPr lang="en-US" sz="3600" dirty="0"/>
            </a:br>
            <a:br>
              <a:rPr lang="en-US" sz="3600" dirty="0"/>
            </a:br>
            <a:endParaRPr lang="en-US" sz="3600" dirty="0"/>
          </a:p>
        </p:txBody>
      </p:sp>
      <p:cxnSp>
        <p:nvCxnSpPr>
          <p:cNvPr id="21" name="Straight Connector 20">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570271"/>
            <a:ext cx="0" cy="3200400"/>
          </a:xfrm>
          <a:prstGeom prst="line">
            <a:avLst/>
          </a:prstGeom>
          <a:ln w="31750">
            <a:solidFill>
              <a:schemeClr val="accent2"/>
            </a:solidFill>
            <a:miter lim="800000"/>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51BB0D05-853C-AB31-0E0E-9489369FE74D}"/>
              </a:ext>
            </a:extLst>
          </p:cNvPr>
          <p:cNvSpPr>
            <a:spLocks noGrp="1"/>
          </p:cNvSpPr>
          <p:nvPr>
            <p:ph sz="half" idx="2"/>
          </p:nvPr>
        </p:nvSpPr>
        <p:spPr>
          <a:xfrm>
            <a:off x="4351019" y="643466"/>
            <a:ext cx="6895973" cy="5225628"/>
          </a:xfrm>
        </p:spPr>
        <p:txBody>
          <a:bodyPr vert="horz" lIns="0" tIns="45720" rIns="0" bIns="45720" rtlCol="0" anchor="ctr">
            <a:noAutofit/>
          </a:bodyPr>
          <a:lstStyle/>
          <a:p>
            <a:pPr>
              <a:buFont typeface="Arial" panose="020B0604020202020204" pitchFamily="34" charset="0"/>
              <a:buChar char="•"/>
            </a:pPr>
            <a:r>
              <a:rPr lang="en-US" sz="1800" b="1" dirty="0">
                <a:solidFill>
                  <a:schemeClr val="bg1"/>
                </a:solidFill>
                <a:latin typeface="Arial" panose="020B0604020202020204" pitchFamily="34" charset="0"/>
                <a:cs typeface="Arial" panose="020B0604020202020204" pitchFamily="34" charset="0"/>
              </a:rPr>
              <a:t>Person Centered care Theory  </a:t>
            </a:r>
          </a:p>
          <a:p>
            <a:pPr>
              <a:buFont typeface="Courier New" panose="02070309020205020404" pitchFamily="49" charset="0"/>
              <a:buChar char="o"/>
            </a:pPr>
            <a:r>
              <a:rPr lang="en-US" sz="1800" dirty="0">
                <a:solidFill>
                  <a:schemeClr val="bg1"/>
                </a:solidFill>
                <a:latin typeface="Arial" panose="020B0604020202020204" pitchFamily="34" charset="0"/>
                <a:cs typeface="Arial" panose="020B0604020202020204" pitchFamily="34" charset="0"/>
              </a:rPr>
              <a:t>Individualized care plans, Respect choices, and shared decisions</a:t>
            </a:r>
          </a:p>
          <a:p>
            <a:pPr>
              <a:buFont typeface="Courier New" panose="02070309020205020404" pitchFamily="49" charset="0"/>
              <a:buChar char="o"/>
            </a:pPr>
            <a:r>
              <a:rPr lang="en-US" sz="1800" dirty="0">
                <a:solidFill>
                  <a:schemeClr val="bg1"/>
                </a:solidFill>
                <a:latin typeface="Arial" panose="020B0604020202020204" pitchFamily="34" charset="0"/>
                <a:cs typeface="Arial" panose="020B0604020202020204" pitchFamily="34" charset="0"/>
              </a:rPr>
              <a:t>Maintaining familiar routines promotes autonomy, identity and wellbeing for people living with dementia.</a:t>
            </a:r>
          </a:p>
          <a:p>
            <a:pPr>
              <a:buFont typeface="Arial" panose="020B0604020202020204" pitchFamily="34" charset="0"/>
              <a:buChar char="•"/>
            </a:pPr>
            <a:r>
              <a:rPr lang="en-US" sz="1800" b="1" dirty="0">
                <a:solidFill>
                  <a:schemeClr val="bg1"/>
                </a:solidFill>
                <a:latin typeface="Arial" panose="020B0604020202020204" pitchFamily="34" charset="0"/>
                <a:cs typeface="Arial" panose="020B0604020202020204" pitchFamily="34" charset="0"/>
              </a:rPr>
              <a:t>Social Model of Dementia</a:t>
            </a:r>
          </a:p>
          <a:p>
            <a:pPr>
              <a:buFont typeface="Courier New" panose="02070309020205020404" pitchFamily="49" charset="0"/>
              <a:buChar char="o"/>
            </a:pPr>
            <a:r>
              <a:rPr lang="en-US" sz="1800" dirty="0">
                <a:solidFill>
                  <a:schemeClr val="bg1"/>
                </a:solidFill>
                <a:latin typeface="Arial" panose="020B0604020202020204" pitchFamily="34" charset="0"/>
                <a:cs typeface="Arial" panose="020B0604020202020204" pitchFamily="34" charset="0"/>
              </a:rPr>
              <a:t>Residents are enabled to move freely within the neighborhood, maintaining everyday routines and social participation.</a:t>
            </a:r>
          </a:p>
          <a:p>
            <a:pPr>
              <a:buFont typeface="Arial" panose="020B0604020202020204" pitchFamily="34" charset="0"/>
              <a:buChar char="•"/>
            </a:pPr>
            <a:r>
              <a:rPr lang="en-US" sz="1800" b="1" dirty="0">
                <a:solidFill>
                  <a:schemeClr val="bg1"/>
                </a:solidFill>
                <a:latin typeface="Arial" panose="020B0604020202020204" pitchFamily="34" charset="0"/>
                <a:cs typeface="Arial" panose="020B0604020202020204" pitchFamily="34" charset="0"/>
              </a:rPr>
              <a:t>Safeguarding Policies</a:t>
            </a:r>
          </a:p>
          <a:p>
            <a:pPr>
              <a:buFont typeface="Courier New" panose="02070309020205020404" pitchFamily="49" charset="0"/>
              <a:buChar char="o"/>
            </a:pPr>
            <a:r>
              <a:rPr lang="en-US" sz="1800" dirty="0">
                <a:solidFill>
                  <a:schemeClr val="bg1"/>
                </a:solidFill>
                <a:latin typeface="Arial" panose="020B0604020202020204" pitchFamily="34" charset="0"/>
                <a:cs typeface="Arial" panose="020B0604020202020204" pitchFamily="34" charset="0"/>
              </a:rPr>
              <a:t>Residents remain safeguarded while retaining meaningful independence within daily routines.</a:t>
            </a:r>
          </a:p>
          <a:p>
            <a:pPr>
              <a:buFont typeface="Arial" panose="020B0604020202020204" pitchFamily="34" charset="0"/>
              <a:buChar char="•"/>
            </a:pPr>
            <a:r>
              <a:rPr lang="en-US" sz="1800" b="1" dirty="0">
                <a:solidFill>
                  <a:schemeClr val="bg1"/>
                </a:solidFill>
                <a:latin typeface="Arial" panose="020B0604020202020204" pitchFamily="34" charset="0"/>
                <a:cs typeface="Arial" panose="020B0604020202020204" pitchFamily="34" charset="0"/>
              </a:rPr>
              <a:t>Human Rights Principles</a:t>
            </a:r>
          </a:p>
          <a:p>
            <a:pPr>
              <a:buFont typeface="Courier New" panose="02070309020205020404" pitchFamily="49" charset="0"/>
              <a:buChar char="o"/>
            </a:pPr>
            <a:r>
              <a:rPr lang="en-US" sz="1800" dirty="0">
                <a:solidFill>
                  <a:schemeClr val="bg1"/>
                </a:solidFill>
                <a:latin typeface="Arial" panose="020B0604020202020204" pitchFamily="34" charset="0"/>
                <a:cs typeface="Arial" panose="020B0604020202020204" pitchFamily="34" charset="0"/>
              </a:rPr>
              <a:t>Care is delivered in ways that balance safety with individual rights.</a:t>
            </a:r>
          </a:p>
          <a:p>
            <a:pPr>
              <a:buFont typeface="Arial" panose="020B0604020202020204" pitchFamily="34" charset="0"/>
              <a:buChar char="•"/>
            </a:pPr>
            <a:r>
              <a:rPr lang="en-US" sz="1800" b="1" dirty="0">
                <a:solidFill>
                  <a:schemeClr val="bg1"/>
                </a:solidFill>
                <a:latin typeface="Arial" panose="020B0604020202020204" pitchFamily="34" charset="0"/>
                <a:cs typeface="Arial" panose="020B0604020202020204" pitchFamily="34" charset="0"/>
              </a:rPr>
              <a:t>Health and Social Care standards</a:t>
            </a:r>
          </a:p>
          <a:p>
            <a:pPr>
              <a:buFont typeface="Courier New" panose="02070309020205020404" pitchFamily="49" charset="0"/>
              <a:buChar char="o"/>
            </a:pPr>
            <a:r>
              <a:rPr lang="en-US" sz="1800" dirty="0">
                <a:solidFill>
                  <a:schemeClr val="bg1"/>
                </a:solidFill>
                <a:latin typeface="Arial" panose="020B0604020202020204" pitchFamily="34" charset="0"/>
                <a:cs typeface="Arial" panose="020B0604020202020204" pitchFamily="34" charset="0"/>
              </a:rPr>
              <a:t>Care focuses on dignity, wellbeing, and quality of life.</a:t>
            </a:r>
          </a:p>
        </p:txBody>
      </p:sp>
      <p:sp>
        <p:nvSpPr>
          <p:cNvPr id="23" name="Rectangle 22">
            <a:extLst>
              <a:ext uri="{FF2B5EF4-FFF2-40B4-BE49-F238E27FC236}">
                <a16:creationId xmlns:a16="http://schemas.microsoft.com/office/drawing/2014/main" id="{4C15B19B-E7BB-4060-B12F-3CDA8EF16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336792"/>
            <a:ext cx="12188825" cy="521208"/>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Audio 11">
            <a:hlinkClick r:id="" action="ppaction://media"/>
            <a:extLst>
              <a:ext uri="{FF2B5EF4-FFF2-40B4-BE49-F238E27FC236}">
                <a16:creationId xmlns:a16="http://schemas.microsoft.com/office/drawing/2014/main" id="{2E3D57F1-12FE-8D72-2167-94AA43F0927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10691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7737"/>
    </mc:Choice>
    <mc:Fallback>
      <p:transition spd="slow" advTm="57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5D8245-995B-2AFB-1209-CE128B9BDC20}"/>
              </a:ext>
            </a:extLst>
          </p:cNvPr>
          <p:cNvSpPr>
            <a:spLocks noGrp="1"/>
          </p:cNvSpPr>
          <p:nvPr>
            <p:ph type="title"/>
          </p:nvPr>
        </p:nvSpPr>
        <p:spPr>
          <a:xfrm>
            <a:off x="5181601" y="634946"/>
            <a:ext cx="6368142" cy="1450757"/>
          </a:xfrm>
        </p:spPr>
        <p:txBody>
          <a:bodyPr vert="horz" lIns="91440" tIns="45720" rIns="91440" bIns="45720" rtlCol="0" anchor="b">
            <a:normAutofit/>
          </a:bodyPr>
          <a:lstStyle/>
          <a:p>
            <a:r>
              <a:rPr lang="en-US" kern="1200" spc="-50" baseline="0" dirty="0">
                <a:solidFill>
                  <a:schemeClr val="tx1">
                    <a:lumMod val="75000"/>
                    <a:lumOff val="25000"/>
                  </a:schemeClr>
                </a:solidFill>
                <a:latin typeface="+mj-lt"/>
                <a:ea typeface="+mj-ea"/>
                <a:cs typeface="+mj-cs"/>
              </a:rPr>
              <a:t>Recommendations for Improvement</a:t>
            </a:r>
          </a:p>
        </p:txBody>
      </p:sp>
      <p:pic>
        <p:nvPicPr>
          <p:cNvPr id="5" name="Picture 4" descr="Two people holding each other's hands">
            <a:extLst>
              <a:ext uri="{FF2B5EF4-FFF2-40B4-BE49-F238E27FC236}">
                <a16:creationId xmlns:a16="http://schemas.microsoft.com/office/drawing/2014/main" id="{E6C10BB1-CB58-979F-06C5-D63A7F7BB58D}"/>
              </a:ext>
            </a:extLst>
          </p:cNvPr>
          <p:cNvPicPr>
            <a:picLocks noChangeAspect="1"/>
          </p:cNvPicPr>
          <p:nvPr/>
        </p:nvPicPr>
        <p:blipFill>
          <a:blip r:embed="rId4"/>
          <a:srcRect l="24335" r="30444" b="1"/>
          <a:stretch>
            <a:fillRect/>
          </a:stretch>
        </p:blipFill>
        <p:spPr>
          <a:xfrm>
            <a:off x="20" y="-12128"/>
            <a:ext cx="4654276" cy="6870127"/>
          </a:xfrm>
          <a:prstGeom prst="rect">
            <a:avLst/>
          </a:prstGeom>
        </p:spPr>
      </p:pic>
      <p:cxnSp>
        <p:nvCxnSpPr>
          <p:cNvPr id="19" name="Straight Connector 18">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FFCBD7-F9AE-3C6A-44B9-2B15799C3887}"/>
              </a:ext>
            </a:extLst>
          </p:cNvPr>
          <p:cNvSpPr>
            <a:spLocks noGrp="1"/>
          </p:cNvSpPr>
          <p:nvPr>
            <p:ph sz="half" idx="1"/>
          </p:nvPr>
        </p:nvSpPr>
        <p:spPr>
          <a:xfrm>
            <a:off x="5181601" y="2198914"/>
            <a:ext cx="6368142" cy="4366986"/>
          </a:xfrm>
        </p:spPr>
        <p:txBody>
          <a:bodyPr vert="horz" lIns="0" tIns="45720" rIns="0" bIns="45720" rtlCol="0">
            <a:noAutofit/>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Community services expand to reduce loneliness and social isolation.</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Funding for Health and social care to be increased.</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Ongoing inspection by the CQC supports accountability and improvement across health and social care provision (CQC, 2024).</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Expand  staff training in  trauma informed and dementia specific care to improve dementia care enhances understanding, empathy and evidence‑based practice (CQC, 2024).</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Develop community integrated living models like </a:t>
            </a:r>
            <a:r>
              <a:rPr lang="en-US" dirty="0" err="1">
                <a:latin typeface="Arial" panose="020B0604020202020204" pitchFamily="34" charset="0"/>
                <a:cs typeface="Arial" panose="020B0604020202020204" pitchFamily="34" charset="0"/>
              </a:rPr>
              <a:t>Hogewelyk</a:t>
            </a:r>
            <a:r>
              <a:rPr lang="en-US" dirty="0">
                <a:latin typeface="Arial" panose="020B0604020202020204" pitchFamily="34" charset="0"/>
                <a:cs typeface="Arial" panose="020B0604020202020204" pitchFamily="34" charset="0"/>
              </a:rPr>
              <a:t> to reduce isolation and support independence.</a:t>
            </a:r>
          </a:p>
        </p:txBody>
      </p:sp>
      <p:pic>
        <p:nvPicPr>
          <p:cNvPr id="10" name="Audio 9">
            <a:hlinkClick r:id="" action="ppaction://media"/>
            <a:extLst>
              <a:ext uri="{FF2B5EF4-FFF2-40B4-BE49-F238E27FC236}">
                <a16:creationId xmlns:a16="http://schemas.microsoft.com/office/drawing/2014/main" id="{DF53CC6F-1F8A-F703-D37C-BFD70BD7298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54274367"/>
      </p:ext>
    </p:extLst>
  </p:cSld>
  <p:clrMapOvr>
    <a:masterClrMapping/>
  </p:clrMapOvr>
  <mc:AlternateContent xmlns:mc="http://schemas.openxmlformats.org/markup-compatibility/2006">
    <mc:Choice xmlns:p14="http://schemas.microsoft.com/office/powerpoint/2010/main" Requires="p14">
      <p:transition spd="slow" p14:dur="2000" advTm="60430"/>
    </mc:Choice>
    <mc:Fallback>
      <p:transition spd="slow" advTm="60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C843AFC8-D8D0-4784-B08C-6324FA88E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54B1A56-8AFB-4D4F-8D98-1E832D6FF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DC684-A507-7A36-0E00-DA7BE2782FDC}"/>
              </a:ext>
            </a:extLst>
          </p:cNvPr>
          <p:cNvSpPr>
            <a:spLocks noGrp="1"/>
          </p:cNvSpPr>
          <p:nvPr>
            <p:ph type="title"/>
          </p:nvPr>
        </p:nvSpPr>
        <p:spPr>
          <a:xfrm>
            <a:off x="1901163" y="1111753"/>
            <a:ext cx="3720353" cy="4634494"/>
          </a:xfrm>
          <a:ln w="25400" cap="sq">
            <a:noFill/>
            <a:miter lim="800000"/>
          </a:ln>
        </p:spPr>
        <p:txBody>
          <a:bodyPr vert="horz" lIns="91440" tIns="45720" rIns="91440" bIns="45720" rtlCol="0" anchor="ctr">
            <a:normAutofit/>
          </a:bodyPr>
          <a:lstStyle/>
          <a:p>
            <a:pPr algn="ctr"/>
            <a:r>
              <a:rPr lang="en-US" sz="3200">
                <a:solidFill>
                  <a:srgbClr val="FFFFFF"/>
                </a:solidFill>
              </a:rPr>
              <a:t>Conclusion</a:t>
            </a:r>
          </a:p>
        </p:txBody>
      </p:sp>
      <p:sp>
        <p:nvSpPr>
          <p:cNvPr id="33" name="Rectangle 32">
            <a:extLst>
              <a:ext uri="{FF2B5EF4-FFF2-40B4-BE49-F238E27FC236}">
                <a16:creationId xmlns:a16="http://schemas.microsoft.com/office/drawing/2014/main" id="{F8E828FC-05B4-4BA4-92D3-3DF79D42D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52734B07-D859-84A6-01A5-31503FA2705C}"/>
              </a:ext>
            </a:extLst>
          </p:cNvPr>
          <p:cNvSpPr>
            <a:spLocks noGrp="1"/>
          </p:cNvSpPr>
          <p:nvPr>
            <p:ph sz="half" idx="1"/>
          </p:nvPr>
        </p:nvSpPr>
        <p:spPr>
          <a:xfrm>
            <a:off x="6570206" y="1111753"/>
            <a:ext cx="5057396" cy="4628275"/>
          </a:xfrm>
        </p:spPr>
        <p:txBody>
          <a:bodyPr vert="horz" lIns="0" tIns="45720" rIns="0" bIns="45720" rtlCol="0" anchor="ctr">
            <a:normAutofit/>
          </a:bodyPr>
          <a:lstStyle/>
          <a:p>
            <a:r>
              <a:rPr lang="en-US" sz="1600" dirty="0">
                <a:solidFill>
                  <a:schemeClr val="tx1">
                    <a:lumMod val="85000"/>
                    <a:lumOff val="15000"/>
                  </a:schemeClr>
                </a:solidFill>
              </a:rPr>
              <a:t>Care for older adults is improving through person‑centered approaches that focus on independence and wellbeing.</a:t>
            </a:r>
          </a:p>
          <a:p>
            <a:r>
              <a:rPr lang="en-US" sz="1600" dirty="0">
                <a:solidFill>
                  <a:schemeClr val="tx1">
                    <a:lumMod val="85000"/>
                    <a:lumOff val="15000"/>
                  </a:schemeClr>
                </a:solidFill>
              </a:rPr>
              <a:t>Technology such as smart devices and digital monitoring helps people stay safe and connected.</a:t>
            </a:r>
          </a:p>
          <a:p>
            <a:r>
              <a:rPr lang="en-US" sz="1600" dirty="0">
                <a:solidFill>
                  <a:schemeClr val="tx1">
                    <a:lumMod val="85000"/>
                    <a:lumOff val="15000"/>
                  </a:schemeClr>
                </a:solidFill>
              </a:rPr>
              <a:t>Using theory and policy together Person‑Centered Care and Activity Theory supports better practice and fairer care systems.</a:t>
            </a:r>
          </a:p>
          <a:p>
            <a:r>
              <a:rPr lang="en-US" sz="1600" dirty="0">
                <a:solidFill>
                  <a:schemeClr val="tx1">
                    <a:lumMod val="85000"/>
                    <a:lumOff val="15000"/>
                  </a:schemeClr>
                </a:solidFill>
              </a:rPr>
              <a:t>Success depends on trained staff, clear policies, and community involvement.</a:t>
            </a:r>
          </a:p>
          <a:p>
            <a:r>
              <a:rPr lang="en-US" sz="1600" dirty="0">
                <a:solidFill>
                  <a:schemeClr val="tx1">
                    <a:lumMod val="85000"/>
                    <a:lumOff val="15000"/>
                  </a:schemeClr>
                </a:solidFill>
              </a:rPr>
              <a:t>Legislation, Human Rights Act 1998, Equality Act 2010, Mental Capacity Act 2005 all help ensure care is safe and person centered and protects people rights.</a:t>
            </a:r>
          </a:p>
          <a:p>
            <a:r>
              <a:rPr lang="en-US" sz="1600" dirty="0">
                <a:solidFill>
                  <a:schemeClr val="tx1">
                    <a:lumMod val="85000"/>
                    <a:lumOff val="15000"/>
                  </a:schemeClr>
                </a:solidFill>
              </a:rPr>
              <a:t>In the future more use of AI and smart home technology to personalise support stronger policies to guide ethical and inclusive use of technology.</a:t>
            </a:r>
          </a:p>
        </p:txBody>
      </p:sp>
      <p:pic>
        <p:nvPicPr>
          <p:cNvPr id="19" name="Audio 18">
            <a:hlinkClick r:id="" action="ppaction://media"/>
            <a:extLst>
              <a:ext uri="{FF2B5EF4-FFF2-40B4-BE49-F238E27FC236}">
                <a16:creationId xmlns:a16="http://schemas.microsoft.com/office/drawing/2014/main" id="{02572790-6562-135F-2679-DC1D824AB8F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1173778"/>
      </p:ext>
    </p:extLst>
  </p:cSld>
  <p:clrMapOvr>
    <a:masterClrMapping/>
  </p:clrMapOvr>
  <mc:AlternateContent xmlns:mc="http://schemas.openxmlformats.org/markup-compatibility/2006">
    <mc:Choice xmlns:p14="http://schemas.microsoft.com/office/powerpoint/2010/main" Requires="p14">
      <p:transition spd="slow" p14:dur="2000" advTm="79411"/>
    </mc:Choice>
    <mc:Fallback>
      <p:transition spd="slow" advTm="79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B9111-DAEF-5EE7-AC08-B384BDBB3759}"/>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01CAE19-5C14-C922-22CE-16C78AA7030F}"/>
              </a:ext>
            </a:extLst>
          </p:cNvPr>
          <p:cNvSpPr>
            <a:spLocks noGrp="1"/>
          </p:cNvSpPr>
          <p:nvPr>
            <p:ph sz="half" idx="1"/>
          </p:nvPr>
        </p:nvSpPr>
        <p:spPr>
          <a:xfrm>
            <a:off x="889000" y="1845734"/>
            <a:ext cx="10744200" cy="4555066"/>
          </a:xfrm>
        </p:spPr>
        <p:txBody>
          <a:bodyPr>
            <a:normAutofit fontScale="25000" lnSpcReduction="20000"/>
          </a:bodyPr>
          <a:lstStyle/>
          <a:p>
            <a:pPr>
              <a:buFont typeface="Arial" panose="020B0604020202020204" pitchFamily="34" charset="0"/>
              <a:buChar char="•"/>
            </a:pPr>
            <a:r>
              <a:rPr lang="en-GB" sz="4800" dirty="0">
                <a:latin typeface="Arial" panose="020B0604020202020204" pitchFamily="34" charset="0"/>
                <a:cs typeface="Arial" panose="020B0604020202020204" pitchFamily="34" charset="0"/>
              </a:rPr>
              <a:t>Age UK (2024) The State of Health and Care of Older People in England 2024. Available at: </a:t>
            </a:r>
            <a:r>
              <a:rPr lang="en-GB" sz="4800" dirty="0">
                <a:latin typeface="Arial" panose="020B0604020202020204" pitchFamily="34" charset="0"/>
                <a:cs typeface="Arial" panose="020B0604020202020204" pitchFamily="34" charset="0"/>
                <a:hlinkClick r:id="rId2"/>
              </a:rPr>
              <a:t>https://www.ageuk.org.uk/siteassets/documents/reports-and-publications/reports-and-briefings/health--wellbeing/state-of-health-and-care/state_of_health_and_social_care_24.pdf</a:t>
            </a:r>
            <a:r>
              <a:rPr lang="en-GB" sz="4800" dirty="0">
                <a:latin typeface="Arial" panose="020B0604020202020204" pitchFamily="34" charset="0"/>
                <a:cs typeface="Arial" panose="020B0604020202020204" pitchFamily="34" charset="0"/>
              </a:rPr>
              <a:t> (Accessed: 4 July 2026).</a:t>
            </a:r>
          </a:p>
          <a:p>
            <a:pPr>
              <a:buFont typeface="Arial" panose="020B0604020202020204" pitchFamily="34" charset="0"/>
              <a:buChar char="•"/>
            </a:pPr>
            <a:r>
              <a:rPr lang="en-GB" sz="4800" dirty="0">
                <a:latin typeface="Arial" panose="020B0604020202020204" pitchFamily="34" charset="0"/>
                <a:cs typeface="Arial" panose="020B0604020202020204" pitchFamily="34" charset="0"/>
              </a:rPr>
              <a:t>Age UK (2024) </a:t>
            </a:r>
            <a:r>
              <a:rPr lang="en-GB" sz="4800" i="1" dirty="0">
                <a:latin typeface="Arial" panose="020B0604020202020204" pitchFamily="34" charset="0"/>
                <a:cs typeface="Arial" panose="020B0604020202020204" pitchFamily="34" charset="0"/>
              </a:rPr>
              <a:t>Adapting your home: Ways to help you stay living at home</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3"/>
              </a:rPr>
              <a:t>https://www.ageuk.org.uk/siteassets/documents/information-guides/ageukig17_adapting_your_home_inf.pdf</a:t>
            </a:r>
            <a:r>
              <a:rPr lang="en-GB" sz="4800" dirty="0">
                <a:latin typeface="Arial" panose="020B0604020202020204" pitchFamily="34" charset="0"/>
                <a:cs typeface="Arial" panose="020B0604020202020204" pitchFamily="34" charset="0"/>
              </a:rPr>
              <a:t> (Accessed: 3 July 2026).</a:t>
            </a:r>
          </a:p>
          <a:p>
            <a:pPr>
              <a:buFont typeface="Arial" panose="020B0604020202020204" pitchFamily="34" charset="0"/>
              <a:buChar char="•"/>
            </a:pPr>
            <a:r>
              <a:rPr lang="en-GB" sz="4800" dirty="0">
                <a:latin typeface="Arial" panose="020B0604020202020204" pitchFamily="34" charset="0"/>
                <a:cs typeface="Arial" panose="020B0604020202020204" pitchFamily="34" charset="0"/>
              </a:rPr>
              <a:t>Age UK (2019) Later in life in the United Kingdom 2019. Available at: </a:t>
            </a:r>
            <a:r>
              <a:rPr lang="en-GB" sz="4800" dirty="0">
                <a:latin typeface="Arial" panose="020B0604020202020204" pitchFamily="34" charset="0"/>
                <a:cs typeface="Arial" panose="020B0604020202020204" pitchFamily="34" charset="0"/>
                <a:hlinkClick r:id="rId4"/>
              </a:rPr>
              <a:t>https://www.ageuk.org.uk/siteassets/documents/reports-and-publications/later_life_uk_factsheet.pdf</a:t>
            </a:r>
            <a:r>
              <a:rPr lang="en-GB" sz="4800" dirty="0">
                <a:latin typeface="Arial" panose="020B0604020202020204" pitchFamily="34" charset="0"/>
                <a:cs typeface="Arial" panose="020B0604020202020204" pitchFamily="34" charset="0"/>
              </a:rPr>
              <a:t> (Accessed 2 July 2026).</a:t>
            </a:r>
          </a:p>
          <a:p>
            <a:pPr>
              <a:buFont typeface="Arial" panose="020B0604020202020204" pitchFamily="34" charset="0"/>
              <a:buChar char="•"/>
            </a:pPr>
            <a:r>
              <a:rPr lang="en-GB" sz="4800" dirty="0">
                <a:latin typeface="Arial" panose="020B0604020202020204" pitchFamily="34" charset="0"/>
                <a:cs typeface="Arial" panose="020B0604020202020204" pitchFamily="34" charset="0"/>
              </a:rPr>
              <a:t>Age UK (2025) </a:t>
            </a:r>
            <a:r>
              <a:rPr lang="en-GB" sz="4800" i="1" dirty="0">
                <a:latin typeface="Arial" panose="020B0604020202020204" pitchFamily="34" charset="0"/>
                <a:cs typeface="Arial" panose="020B0604020202020204" pitchFamily="34" charset="0"/>
              </a:rPr>
              <a:t>What the NHS 10 Year Plan means for older people</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5"/>
              </a:rPr>
              <a:t>https://www.ageuk.org.uk/discover/2025/july/what-the-nhs-10-year-plan-means-for-older-people/</a:t>
            </a:r>
            <a:r>
              <a:rPr lang="en-GB" sz="4800" dirty="0">
                <a:latin typeface="Arial" panose="020B0604020202020204" pitchFamily="34" charset="0"/>
                <a:cs typeface="Arial" panose="020B0604020202020204" pitchFamily="34" charset="0"/>
              </a:rPr>
              <a:t> (Accessed: 9 July 2026).</a:t>
            </a:r>
          </a:p>
          <a:p>
            <a:pPr>
              <a:buFont typeface="Arial" panose="020B0604020202020204" pitchFamily="34" charset="0"/>
              <a:buChar char="•"/>
            </a:pPr>
            <a:r>
              <a:rPr lang="en-GB" sz="4800" dirty="0">
                <a:latin typeface="Arial" panose="020B0604020202020204" pitchFamily="34" charset="0"/>
                <a:cs typeface="Arial" panose="020B0604020202020204" pitchFamily="34" charset="0"/>
              </a:rPr>
              <a:t>Care Act 2014, c23. Available at: https://www.legislation.gov.uk/ukpga/2014/23/section/1 (Accessed: 8 July 2026).</a:t>
            </a:r>
          </a:p>
          <a:p>
            <a:pPr>
              <a:buFont typeface="Arial" panose="020B0604020202020204" pitchFamily="34" charset="0"/>
              <a:buChar char="•"/>
            </a:pPr>
            <a:r>
              <a:rPr lang="en-GB" sz="4800" dirty="0">
                <a:latin typeface="Arial" panose="020B0604020202020204" pitchFamily="34" charset="0"/>
                <a:cs typeface="Arial" panose="020B0604020202020204" pitchFamily="34" charset="0"/>
              </a:rPr>
              <a:t>Care Quality Commission (CQC) (2024) About us: What we do. Available at: https://www.cqc.org.uk/about-us (Accessed: 7 July 2026).</a:t>
            </a:r>
          </a:p>
          <a:p>
            <a:pPr>
              <a:buFont typeface="Arial" panose="020B0604020202020204" pitchFamily="34" charset="0"/>
              <a:buChar char="•"/>
            </a:pPr>
            <a:r>
              <a:rPr lang="en-GB" sz="4800" dirty="0">
                <a:latin typeface="Arial" panose="020B0604020202020204" pitchFamily="34" charset="0"/>
                <a:cs typeface="Arial" panose="020B0604020202020204" pitchFamily="34" charset="0"/>
              </a:rPr>
              <a:t>Care Quality Commission (2023) </a:t>
            </a:r>
            <a:r>
              <a:rPr lang="en-GB" sz="4800" i="1" dirty="0">
                <a:latin typeface="Arial" panose="020B0604020202020204" pitchFamily="34" charset="0"/>
                <a:cs typeface="Arial" panose="020B0604020202020204" pitchFamily="34" charset="0"/>
              </a:rPr>
              <a:t>The state of health care and adult social care in England 2022/23</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6"/>
              </a:rPr>
              <a:t>https://www.cqc.org.uk/sites/default/files/2023-10/20231020_stateofcare2223_print.pdf</a:t>
            </a:r>
            <a:r>
              <a:rPr lang="en-GB" sz="4800" dirty="0">
                <a:latin typeface="Arial" panose="020B0604020202020204" pitchFamily="34" charset="0"/>
                <a:cs typeface="Arial" panose="020B0604020202020204" pitchFamily="34" charset="0"/>
              </a:rPr>
              <a:t> (Accessed: 5 July 2026).</a:t>
            </a:r>
          </a:p>
          <a:p>
            <a:pPr>
              <a:buFont typeface="Arial" panose="020B0604020202020204" pitchFamily="34" charset="0"/>
              <a:buChar char="•"/>
            </a:pPr>
            <a:r>
              <a:rPr lang="en-GB" sz="4800" dirty="0">
                <a:latin typeface="Arial" panose="020B0604020202020204" pitchFamily="34" charset="0"/>
                <a:cs typeface="Arial" panose="020B0604020202020204" pitchFamily="34" charset="0"/>
              </a:rPr>
              <a:t>Dawn, B. (2007) </a:t>
            </a:r>
            <a:r>
              <a:rPr lang="en-GB" sz="4800" i="1" dirty="0">
                <a:latin typeface="Arial" panose="020B0604020202020204" pitchFamily="34" charset="0"/>
                <a:cs typeface="Arial" panose="020B0604020202020204" pitchFamily="34" charset="0"/>
              </a:rPr>
              <a:t>Person-Centred Dementia care: Making services Better. </a:t>
            </a:r>
            <a:r>
              <a:rPr lang="en-GB" sz="4800" dirty="0">
                <a:latin typeface="Arial" panose="020B0604020202020204" pitchFamily="34" charset="0"/>
                <a:cs typeface="Arial" panose="020B0604020202020204" pitchFamily="34" charset="0"/>
              </a:rPr>
              <a:t>London: Jessica Kingsley Publishers.</a:t>
            </a:r>
          </a:p>
          <a:p>
            <a:pPr>
              <a:buFont typeface="Arial" panose="020B0604020202020204" pitchFamily="34" charset="0"/>
              <a:buChar char="•"/>
            </a:pPr>
            <a:r>
              <a:rPr lang="en-GB" sz="4800" dirty="0">
                <a:latin typeface="Arial" panose="020B0604020202020204" pitchFamily="34" charset="0"/>
                <a:cs typeface="Arial" panose="020B0604020202020204" pitchFamily="34" charset="0"/>
              </a:rPr>
              <a:t>Dementia Village Associates (2021) The Hogeweyk® - normal life for people living with severe dementia. Available at: </a:t>
            </a:r>
            <a:r>
              <a:rPr lang="en-GB" sz="4800" dirty="0">
                <a:latin typeface="Arial" panose="020B0604020202020204" pitchFamily="34" charset="0"/>
                <a:cs typeface="Arial" panose="020B0604020202020204" pitchFamily="34" charset="0"/>
                <a:hlinkClick r:id="rId7"/>
              </a:rPr>
              <a:t>https://hogeweyk.dementiavillage.com/#NaN</a:t>
            </a:r>
            <a:r>
              <a:rPr lang="en-GB" sz="4800" dirty="0">
                <a:latin typeface="Arial" panose="020B0604020202020204" pitchFamily="34" charset="0"/>
                <a:cs typeface="Arial" panose="020B0604020202020204" pitchFamily="34" charset="0"/>
              </a:rPr>
              <a:t> (Accessed: 3 July 2026).</a:t>
            </a:r>
          </a:p>
          <a:p>
            <a:pPr>
              <a:buFont typeface="Arial" panose="020B0604020202020204" pitchFamily="34" charset="0"/>
              <a:buChar char="•"/>
            </a:pPr>
            <a:r>
              <a:rPr lang="en-GB" sz="4800" i="1" dirty="0">
                <a:latin typeface="Arial" panose="020B0604020202020204" pitchFamily="34" charset="0"/>
                <a:cs typeface="Arial" panose="020B0604020202020204" pitchFamily="34" charset="0"/>
              </a:rPr>
              <a:t>Equality Act 2010, c.15. </a:t>
            </a:r>
            <a:r>
              <a:rPr lang="en-GB" sz="4800" dirty="0">
                <a:latin typeface="Arial" panose="020B0604020202020204" pitchFamily="34" charset="0"/>
                <a:cs typeface="Arial" panose="020B0604020202020204" pitchFamily="34" charset="0"/>
              </a:rPr>
              <a:t>Available at: </a:t>
            </a:r>
            <a:r>
              <a:rPr lang="en-GB" sz="4800" dirty="0">
                <a:latin typeface="Arial" panose="020B0604020202020204" pitchFamily="34" charset="0"/>
                <a:cs typeface="Arial" panose="020B0604020202020204" pitchFamily="34" charset="0"/>
                <a:hlinkClick r:id="rId8"/>
              </a:rPr>
              <a:t>https://www.legislation.gov.uk/ukpga/2010/15/section/5</a:t>
            </a:r>
            <a:r>
              <a:rPr lang="en-GB" sz="4800" dirty="0">
                <a:latin typeface="Arial" panose="020B0604020202020204" pitchFamily="34" charset="0"/>
                <a:cs typeface="Arial" panose="020B0604020202020204" pitchFamily="34" charset="0"/>
              </a:rPr>
              <a:t> (Accessed: 8 July 2026).</a:t>
            </a:r>
          </a:p>
          <a:p>
            <a:pPr>
              <a:buFont typeface="Arial" panose="020B0604020202020204" pitchFamily="34" charset="0"/>
              <a:buChar char="•"/>
            </a:pPr>
            <a:r>
              <a:rPr lang="en-GB" sz="4800" dirty="0">
                <a:latin typeface="Arial" panose="020B0604020202020204" pitchFamily="34" charset="0"/>
                <a:cs typeface="Arial" panose="020B0604020202020204" pitchFamily="34" charset="0"/>
              </a:rPr>
              <a:t>Haeusermann, T. (2018) </a:t>
            </a:r>
            <a:r>
              <a:rPr lang="en-GB" sz="4800" i="1" dirty="0">
                <a:latin typeface="Arial" panose="020B0604020202020204" pitchFamily="34" charset="0"/>
                <a:cs typeface="Arial" panose="020B0604020202020204" pitchFamily="34" charset="0"/>
              </a:rPr>
              <a:t>The Dementia Village: Between Community and Society</a:t>
            </a:r>
            <a:r>
              <a:rPr lang="en-GB" sz="4800" dirty="0">
                <a:latin typeface="Arial" panose="020B0604020202020204" pitchFamily="34" charset="0"/>
                <a:cs typeface="Arial" panose="020B0604020202020204" pitchFamily="34" charset="0"/>
              </a:rPr>
              <a:t>. Cham: Palgrave Macmillan.</a:t>
            </a:r>
          </a:p>
          <a:p>
            <a:pPr>
              <a:buFont typeface="Arial" panose="020B0604020202020204" pitchFamily="34" charset="0"/>
              <a:buChar char="•"/>
            </a:pPr>
            <a:r>
              <a:rPr lang="en-GB" sz="4800" i="1" dirty="0">
                <a:latin typeface="Arial" panose="020B0604020202020204" pitchFamily="34" charset="0"/>
                <a:cs typeface="Arial" panose="020B0604020202020204" pitchFamily="34" charset="0"/>
              </a:rPr>
              <a:t>Human Rights Act 1998, c.42</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9"/>
              </a:rPr>
              <a:t>https://www.legislation.gov.uk/ukpga/1998/42/section/11</a:t>
            </a:r>
            <a:r>
              <a:rPr lang="en-GB" sz="4800" dirty="0">
                <a:latin typeface="Arial" panose="020B0604020202020204" pitchFamily="34" charset="0"/>
                <a:cs typeface="Arial" panose="020B0604020202020204" pitchFamily="34" charset="0"/>
              </a:rPr>
              <a:t> (Accessed: 5 July 2026).</a:t>
            </a:r>
          </a:p>
        </p:txBody>
      </p:sp>
    </p:spTree>
    <p:extLst>
      <p:ext uri="{BB962C8B-B14F-4D97-AF65-F5344CB8AC3E}">
        <p14:creationId xmlns:p14="http://schemas.microsoft.com/office/powerpoint/2010/main" val="2381519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9196B-9037-82CC-DF46-96687ED3BD6B}"/>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14E5F4C6-B3D6-DE73-CA77-F4127BB53A14}"/>
              </a:ext>
            </a:extLst>
          </p:cNvPr>
          <p:cNvSpPr>
            <a:spLocks noGrp="1"/>
          </p:cNvSpPr>
          <p:nvPr>
            <p:ph sz="half" idx="1"/>
          </p:nvPr>
        </p:nvSpPr>
        <p:spPr>
          <a:xfrm>
            <a:off x="660400" y="1845733"/>
            <a:ext cx="11099800" cy="4725663"/>
          </a:xfrm>
        </p:spPr>
        <p:txBody>
          <a:bodyPr>
            <a:normAutofit fontScale="32500" lnSpcReduction="20000"/>
          </a:bodyPr>
          <a:lstStyle/>
          <a:p>
            <a:pPr>
              <a:buFont typeface="Arial" panose="020B0604020202020204" pitchFamily="34" charset="0"/>
              <a:buChar char="•"/>
            </a:pPr>
            <a:r>
              <a:rPr lang="en-GB" sz="3200" i="1" dirty="0">
                <a:latin typeface="Arial" panose="020B0604020202020204" pitchFamily="34" charset="0"/>
                <a:cs typeface="Arial" panose="020B0604020202020204" pitchFamily="34" charset="0"/>
              </a:rPr>
              <a:t>Leaf Complex Care (2026) Complex Care: Supporting People to Live Life on Their Own Terms. Available at: https://leafcare.co.uk/ (Accessed 6 July 2026).</a:t>
            </a:r>
          </a:p>
          <a:p>
            <a:pPr>
              <a:buFont typeface="Arial" panose="020B0604020202020204" pitchFamily="34" charset="0"/>
              <a:buChar char="•"/>
            </a:pPr>
            <a:r>
              <a:rPr lang="en-GB" sz="3200" i="1" dirty="0">
                <a:latin typeface="Arial" panose="020B0604020202020204" pitchFamily="34" charset="0"/>
                <a:cs typeface="Arial" panose="020B0604020202020204" pitchFamily="34" charset="0"/>
              </a:rPr>
              <a:t>Mental Capacity Act 2005, c9. </a:t>
            </a:r>
            <a:r>
              <a:rPr lang="en-GB" sz="3200" dirty="0">
                <a:latin typeface="Arial" panose="020B0604020202020204" pitchFamily="34" charset="0"/>
                <a:cs typeface="Arial" panose="020B0604020202020204" pitchFamily="34" charset="0"/>
              </a:rPr>
              <a:t>Available at: </a:t>
            </a:r>
            <a:r>
              <a:rPr lang="en-GB" sz="3200" dirty="0">
                <a:latin typeface="Arial" panose="020B0604020202020204" pitchFamily="34" charset="0"/>
                <a:cs typeface="Arial" panose="020B0604020202020204" pitchFamily="34" charset="0"/>
                <a:hlinkClick r:id="rId2"/>
              </a:rPr>
              <a:t>https://www.legislation.gov.uk/ukpga/2005/9/section/3</a:t>
            </a:r>
            <a:r>
              <a:rPr lang="en-GB" sz="3200" dirty="0">
                <a:latin typeface="Arial" panose="020B0604020202020204" pitchFamily="34" charset="0"/>
                <a:cs typeface="Arial" panose="020B0604020202020204" pitchFamily="34" charset="0"/>
              </a:rPr>
              <a:t> (Accessed: 7 July 2026).</a:t>
            </a:r>
          </a:p>
          <a:p>
            <a:pPr>
              <a:buFont typeface="Arial" panose="020B0604020202020204" pitchFamily="34" charset="0"/>
              <a:buChar char="•"/>
            </a:pPr>
            <a:r>
              <a:rPr lang="en-GB" sz="3200" dirty="0">
                <a:latin typeface="Arial" panose="020B0604020202020204" pitchFamily="34" charset="0"/>
                <a:cs typeface="Arial" panose="020B0604020202020204" pitchFamily="34" charset="0"/>
              </a:rPr>
              <a:t>NHS England (no date) </a:t>
            </a:r>
            <a:r>
              <a:rPr lang="en-GB" sz="3200" i="1" dirty="0">
                <a:latin typeface="Arial" panose="020B0604020202020204" pitchFamily="34" charset="0"/>
                <a:cs typeface="Arial" panose="020B0604020202020204" pitchFamily="34" charset="0"/>
              </a:rPr>
              <a:t>Improving care for older people</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3"/>
              </a:rPr>
              <a:t>https://www.england.nhs.uk/ourwork/clinical-policy/older-people/improving-care-for-older-people/</a:t>
            </a:r>
            <a:r>
              <a:rPr lang="en-GB" sz="3200" dirty="0">
                <a:latin typeface="Arial" panose="020B0604020202020204" pitchFamily="34" charset="0"/>
                <a:cs typeface="Arial" panose="020B0604020202020204" pitchFamily="34" charset="0"/>
              </a:rPr>
              <a:t> (Accessed: 6 July 2026).</a:t>
            </a:r>
          </a:p>
          <a:p>
            <a:pPr>
              <a:buFont typeface="Arial" panose="020B0604020202020204" pitchFamily="34" charset="0"/>
              <a:buChar char="•"/>
            </a:pPr>
            <a:r>
              <a:rPr lang="en-GB" sz="3200" dirty="0">
                <a:latin typeface="Arial" panose="020B0604020202020204" pitchFamily="34" charset="0"/>
                <a:cs typeface="Arial" panose="020B0604020202020204" pitchFamily="34" charset="0"/>
              </a:rPr>
              <a:t>National Institute for Health and Care Excellence (2015) </a:t>
            </a:r>
            <a:r>
              <a:rPr lang="en-GB" sz="3200" i="1" dirty="0">
                <a:latin typeface="Arial" panose="020B0604020202020204" pitchFamily="34" charset="0"/>
                <a:cs typeface="Arial" panose="020B0604020202020204" pitchFamily="34" charset="0"/>
              </a:rPr>
              <a:t>Older people with social care needs and multiple long-term conditions</a:t>
            </a:r>
            <a:r>
              <a:rPr lang="en-GB" sz="3200" dirty="0">
                <a:latin typeface="Arial" panose="020B0604020202020204" pitchFamily="34" charset="0"/>
                <a:cs typeface="Arial" panose="020B0604020202020204" pitchFamily="34" charset="0"/>
              </a:rPr>
              <a:t>. NG22, NICE. Available at: </a:t>
            </a:r>
            <a:r>
              <a:rPr lang="en-GB" sz="3200" dirty="0">
                <a:latin typeface="Arial" panose="020B0604020202020204" pitchFamily="34" charset="0"/>
                <a:cs typeface="Arial" panose="020B0604020202020204" pitchFamily="34" charset="0"/>
                <a:hlinkClick r:id="rId4"/>
              </a:rPr>
              <a:t>https://www.nice.org.uk/guidance/ng22/evidence/full-guideline-552742669</a:t>
            </a:r>
            <a:r>
              <a:rPr lang="en-GB" sz="3200" dirty="0">
                <a:latin typeface="Arial" panose="020B0604020202020204" pitchFamily="34" charset="0"/>
                <a:cs typeface="Arial" panose="020B0604020202020204" pitchFamily="34" charset="0"/>
              </a:rPr>
              <a:t> (Accessed: 4 July 2026).</a:t>
            </a:r>
          </a:p>
          <a:p>
            <a:pPr>
              <a:buFont typeface="Arial" panose="020B0604020202020204" pitchFamily="34" charset="0"/>
              <a:buChar char="•"/>
            </a:pPr>
            <a:r>
              <a:rPr lang="en-GB" sz="3200" dirty="0">
                <a:latin typeface="Arial" panose="020B0604020202020204" pitchFamily="34" charset="0"/>
                <a:cs typeface="Arial" panose="020B0604020202020204" pitchFamily="34" charset="0"/>
              </a:rPr>
              <a:t>National Institute for Health and Care Excellence (2021) </a:t>
            </a:r>
            <a:r>
              <a:rPr lang="en-GB" sz="3200" i="1" dirty="0">
                <a:latin typeface="Arial" panose="020B0604020202020204" pitchFamily="34" charset="0"/>
                <a:cs typeface="Arial" panose="020B0604020202020204" pitchFamily="34" charset="0"/>
              </a:rPr>
              <a:t>Patient experience in adult NHS services: improving the experience of care for people using adult NHS services</a:t>
            </a:r>
            <a:r>
              <a:rPr lang="en-GB" sz="3200" dirty="0">
                <a:latin typeface="Arial" panose="020B0604020202020204" pitchFamily="34" charset="0"/>
                <a:cs typeface="Arial" panose="020B0604020202020204" pitchFamily="34" charset="0"/>
              </a:rPr>
              <a:t>. CG138, NICE. Available at: </a:t>
            </a:r>
            <a:r>
              <a:rPr lang="en-GB" sz="3200" dirty="0">
                <a:latin typeface="Arial" panose="020B0604020202020204" pitchFamily="34" charset="0"/>
                <a:cs typeface="Arial" panose="020B0604020202020204" pitchFamily="34" charset="0"/>
                <a:hlinkClick r:id="rId5"/>
              </a:rPr>
              <a:t>https://www.nice.org.uk/guidance/cg138/chapter/Recommendations</a:t>
            </a:r>
            <a:r>
              <a:rPr lang="en-GB" sz="3200" dirty="0">
                <a:latin typeface="Arial" panose="020B0604020202020204" pitchFamily="34" charset="0"/>
                <a:cs typeface="Arial" panose="020B0604020202020204" pitchFamily="34" charset="0"/>
              </a:rPr>
              <a:t> (Accessed: 8 July 2026).</a:t>
            </a:r>
          </a:p>
          <a:p>
            <a:pPr>
              <a:buFont typeface="Arial" panose="020B0604020202020204" pitchFamily="34" charset="0"/>
              <a:buChar char="•"/>
            </a:pPr>
            <a:r>
              <a:rPr lang="en-GB" sz="3200" dirty="0">
                <a:latin typeface="Arial" panose="020B0604020202020204" pitchFamily="34" charset="0"/>
                <a:cs typeface="Arial" panose="020B0604020202020204" pitchFamily="34" charset="0"/>
              </a:rPr>
              <a:t>Office for National Statistics (2019) </a:t>
            </a:r>
            <a:r>
              <a:rPr lang="en-GB" sz="3200" i="1" dirty="0">
                <a:latin typeface="Arial" panose="020B0604020202020204" pitchFamily="34" charset="0"/>
                <a:cs typeface="Arial" panose="020B0604020202020204" pitchFamily="34" charset="0"/>
              </a:rPr>
              <a:t>Living longer and old-age dependency – what does the future hold? </a:t>
            </a:r>
            <a:r>
              <a:rPr lang="en-GB" sz="3200" dirty="0">
                <a:latin typeface="Arial" panose="020B0604020202020204" pitchFamily="34" charset="0"/>
                <a:cs typeface="Arial" panose="020B0604020202020204" pitchFamily="34" charset="0"/>
              </a:rPr>
              <a:t>ONS. Available at: </a:t>
            </a:r>
            <a:r>
              <a:rPr lang="en-GB" sz="3200" dirty="0">
                <a:latin typeface="Arial" panose="020B0604020202020204" pitchFamily="34" charset="0"/>
                <a:cs typeface="Arial" panose="020B0604020202020204" pitchFamily="34" charset="0"/>
                <a:hlinkClick r:id="rId6"/>
              </a:rPr>
              <a:t>https://www.ons.gov.uk/peoplepopulationandcommunity/birthsdeathsandmarriages/ageing/articles/livinglongerandoldagedependencywhatdoesthefuturehold/2019-06-24</a:t>
            </a:r>
            <a:r>
              <a:rPr lang="en-GB" sz="3200" dirty="0">
                <a:latin typeface="Arial" panose="020B0604020202020204" pitchFamily="34" charset="0"/>
                <a:cs typeface="Arial" panose="020B0604020202020204" pitchFamily="34" charset="0"/>
              </a:rPr>
              <a:t> (Accessed: 5 July 2026).</a:t>
            </a:r>
          </a:p>
          <a:p>
            <a:pPr>
              <a:buFont typeface="Arial" panose="020B0604020202020204" pitchFamily="34" charset="0"/>
              <a:buChar char="•"/>
            </a:pPr>
            <a:r>
              <a:rPr lang="en-GB" sz="3200" dirty="0">
                <a:latin typeface="Arial" panose="020B0604020202020204" pitchFamily="34" charset="0"/>
                <a:cs typeface="Arial" panose="020B0604020202020204" pitchFamily="34" charset="0"/>
              </a:rPr>
              <a:t>Osborne, M. (2022) </a:t>
            </a:r>
            <a:r>
              <a:rPr lang="en-GB" sz="3200" i="1" dirty="0">
                <a:latin typeface="Arial" panose="020B0604020202020204" pitchFamily="34" charset="0"/>
                <a:cs typeface="Arial" panose="020B0604020202020204" pitchFamily="34" charset="0"/>
              </a:rPr>
              <a:t>10 Assistive Technology And Devices for Those Living with Dementia and Alzheimer’s</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7"/>
              </a:rPr>
              <a:t>https://yourdementiatherapist.com/alzheimers-dementia/caregiving/assistive-technology/</a:t>
            </a:r>
            <a:r>
              <a:rPr lang="en-GB" sz="3200" dirty="0">
                <a:latin typeface="Arial" panose="020B0604020202020204" pitchFamily="34" charset="0"/>
                <a:cs typeface="Arial" panose="020B0604020202020204" pitchFamily="34" charset="0"/>
              </a:rPr>
              <a:t> (Accessed: 3 July 2026).</a:t>
            </a:r>
          </a:p>
          <a:p>
            <a:pPr>
              <a:buFont typeface="Arial" panose="020B0604020202020204" pitchFamily="34" charset="0"/>
              <a:buChar char="•"/>
            </a:pPr>
            <a:r>
              <a:rPr lang="en-GB" sz="3200" dirty="0">
                <a:latin typeface="Arial" panose="020B0604020202020204" pitchFamily="34" charset="0"/>
                <a:cs typeface="Arial" panose="020B0604020202020204" pitchFamily="34" charset="0"/>
              </a:rPr>
              <a:t>Skills for Care (2026) </a:t>
            </a:r>
            <a:r>
              <a:rPr lang="en-GB" sz="3200" i="1" dirty="0">
                <a:latin typeface="Arial" panose="020B0604020202020204" pitchFamily="34" charset="0"/>
                <a:cs typeface="Arial" panose="020B0604020202020204" pitchFamily="34" charset="0"/>
              </a:rPr>
              <a:t>Person-centred approaches in health and care</a:t>
            </a:r>
            <a:r>
              <a:rPr lang="en-GB" sz="3200" dirty="0">
                <a:latin typeface="Arial" panose="020B0604020202020204" pitchFamily="34" charset="0"/>
                <a:cs typeface="Arial" panose="020B0604020202020204" pitchFamily="34" charset="0"/>
              </a:rPr>
              <a:t>. Available at: https://www.skillsforcare.org.uk/Developing-your-workforce/Care-topics/Person-centred-approaches-in-health-and-care/Person-centred-approaches-in-health-and-care.aspx?gad_source=1&amp;gad_campaignid=23972901553&amp;gbraid=0AAAAADiSFW3kCvZSysQgOUHFOVMLtCLfe&amp;gclid=EAIaIQobChMIm4Hp9fDDlQMVEJJQBh1q_DEREAAYAiAAEgIKXvD_BwE (Accessed: 5 July 2026).</a:t>
            </a:r>
          </a:p>
          <a:p>
            <a:pPr>
              <a:buFont typeface="Arial" panose="020B0604020202020204" pitchFamily="34" charset="0"/>
              <a:buChar char="•"/>
            </a:pPr>
            <a:r>
              <a:rPr lang="en-GB" sz="3200" dirty="0">
                <a:latin typeface="Arial" panose="020B0604020202020204" pitchFamily="34" charset="0"/>
                <a:cs typeface="Arial" panose="020B0604020202020204" pitchFamily="34" charset="0"/>
              </a:rPr>
              <a:t>Victor, C. R. ‘Loneliness in Care Homes: A Neglected Area of Research?’, </a:t>
            </a:r>
            <a:r>
              <a:rPr lang="en-GB" sz="3200" i="1" dirty="0">
                <a:latin typeface="Arial" panose="020B0604020202020204" pitchFamily="34" charset="0"/>
                <a:cs typeface="Arial" panose="020B0604020202020204" pitchFamily="34" charset="0"/>
              </a:rPr>
              <a:t>Aging Health</a:t>
            </a:r>
            <a:r>
              <a:rPr lang="en-GB" sz="3200" dirty="0">
                <a:latin typeface="Arial" panose="020B0604020202020204" pitchFamily="34" charset="0"/>
                <a:cs typeface="Arial" panose="020B0604020202020204" pitchFamily="34" charset="0"/>
              </a:rPr>
              <a:t>, 8(6), 637-646. Available at: </a:t>
            </a:r>
            <a:r>
              <a:rPr lang="en-GB" sz="3200" dirty="0">
                <a:latin typeface="Arial" panose="020B0604020202020204" pitchFamily="34" charset="0"/>
                <a:cs typeface="Arial" panose="020B0604020202020204" pitchFamily="34" charset="0"/>
                <a:hlinkClick r:id="rId8"/>
              </a:rPr>
              <a:t>https://www.tandfonline.com/doi/abs/10.2217/ahe.12.65</a:t>
            </a:r>
            <a:r>
              <a:rPr lang="en-GB" sz="3200" dirty="0">
                <a:latin typeface="Arial" panose="020B0604020202020204" pitchFamily="34" charset="0"/>
                <a:cs typeface="Arial" panose="020B0604020202020204" pitchFamily="34" charset="0"/>
              </a:rPr>
              <a:t> (Accessed: 4 July 2026).</a:t>
            </a:r>
          </a:p>
          <a:p>
            <a:pPr>
              <a:buFont typeface="Arial" panose="020B0604020202020204" pitchFamily="34" charset="0"/>
              <a:buChar char="•"/>
            </a:pPr>
            <a:r>
              <a:rPr lang="en-GB" sz="3200" dirty="0">
                <a:latin typeface="Arial" panose="020B0604020202020204" pitchFamily="34" charset="0"/>
                <a:cs typeface="Arial" panose="020B0604020202020204" pitchFamily="34" charset="0"/>
              </a:rPr>
              <a:t>World Health Organisation (2025) </a:t>
            </a:r>
            <a:r>
              <a:rPr lang="en-GB" sz="3200" i="1" dirty="0">
                <a:latin typeface="Arial" panose="020B0604020202020204" pitchFamily="34" charset="0"/>
                <a:cs typeface="Arial" panose="020B0604020202020204" pitchFamily="34" charset="0"/>
              </a:rPr>
              <a:t>Ageing and health</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9"/>
              </a:rPr>
              <a:t>https://www.who.int/news-room/fact-sheets/detail/ageing-and-health</a:t>
            </a:r>
            <a:r>
              <a:rPr lang="en-GB" sz="3200" dirty="0">
                <a:latin typeface="Arial" panose="020B0604020202020204" pitchFamily="34" charset="0"/>
                <a:cs typeface="Arial" panose="020B0604020202020204" pitchFamily="34" charset="0"/>
              </a:rPr>
              <a:t> (Accessed: 7 July 2026).</a:t>
            </a:r>
          </a:p>
          <a:p>
            <a:pPr>
              <a:buFont typeface="Arial" panose="020B0604020202020204" pitchFamily="34" charset="0"/>
              <a:buChar char="•"/>
            </a:pPr>
            <a:r>
              <a:rPr lang="en-GB" sz="3200" dirty="0">
                <a:latin typeface="Arial" panose="020B0604020202020204" pitchFamily="34" charset="0"/>
                <a:cs typeface="Arial" panose="020B0604020202020204" pitchFamily="34" charset="0"/>
              </a:rPr>
              <a:t>World Health Organization (2021) </a:t>
            </a:r>
            <a:r>
              <a:rPr lang="en-GB" sz="3200" i="1" dirty="0">
                <a:latin typeface="Arial" panose="020B0604020202020204" pitchFamily="34" charset="0"/>
                <a:cs typeface="Arial" panose="020B0604020202020204" pitchFamily="34" charset="0"/>
              </a:rPr>
              <a:t>Decade of healthy ageing: baseline report</a:t>
            </a:r>
            <a:r>
              <a:rPr lang="en-GB" sz="3200" dirty="0">
                <a:latin typeface="Arial" panose="020B0604020202020204" pitchFamily="34" charset="0"/>
                <a:cs typeface="Arial" panose="020B0604020202020204" pitchFamily="34" charset="0"/>
              </a:rPr>
              <a:t>. Geneva: World Health Organization. Available at: </a:t>
            </a:r>
            <a:r>
              <a:rPr lang="en-GB" sz="3200" dirty="0">
                <a:latin typeface="Arial" panose="020B0604020202020204" pitchFamily="34" charset="0"/>
                <a:cs typeface="Arial" panose="020B0604020202020204" pitchFamily="34" charset="0"/>
                <a:hlinkClick r:id="rId10"/>
              </a:rPr>
              <a:t>https://www.who.int/publications/i/item/9789240017900</a:t>
            </a:r>
            <a:r>
              <a:rPr lang="en-GB" sz="3200" dirty="0">
                <a:latin typeface="Arial" panose="020B0604020202020204" pitchFamily="34" charset="0"/>
                <a:cs typeface="Arial" panose="020B0604020202020204" pitchFamily="34" charset="0"/>
              </a:rPr>
              <a:t> (Accessed: 3 July 2026).</a:t>
            </a:r>
          </a:p>
          <a:p>
            <a:pPr>
              <a:buFont typeface="Arial" panose="020B0604020202020204" pitchFamily="34" charset="0"/>
              <a:buChar char="•"/>
            </a:pPr>
            <a:r>
              <a:rPr lang="en-GB" sz="3200" dirty="0">
                <a:latin typeface="Arial" panose="020B0604020202020204" pitchFamily="34" charset="0"/>
                <a:cs typeface="Arial" panose="020B0604020202020204" pitchFamily="34" charset="0"/>
              </a:rPr>
              <a:t>Zhang, X. and Lin, H. (2022) Disengagement Theory. In: Gu, D., Dupre, M.E. (eds) </a:t>
            </a:r>
            <a:r>
              <a:rPr lang="en-GB" sz="3200" dirty="0" err="1">
                <a:latin typeface="Arial" panose="020B0604020202020204" pitchFamily="34" charset="0"/>
                <a:cs typeface="Arial" panose="020B0604020202020204" pitchFamily="34" charset="0"/>
              </a:rPr>
              <a:t>Encyclopedia</a:t>
            </a:r>
            <a:r>
              <a:rPr lang="en-GB" sz="3200" dirty="0">
                <a:latin typeface="Arial" panose="020B0604020202020204" pitchFamily="34" charset="0"/>
                <a:cs typeface="Arial" panose="020B0604020202020204" pitchFamily="34" charset="0"/>
              </a:rPr>
              <a:t> of Gerontology and Population Aging. Springer. Available at: </a:t>
            </a:r>
            <a:r>
              <a:rPr lang="en-GB" sz="3200" dirty="0">
                <a:latin typeface="Arial" panose="020B0604020202020204" pitchFamily="34" charset="0"/>
                <a:cs typeface="Arial" panose="020B0604020202020204" pitchFamily="34" charset="0"/>
                <a:hlinkClick r:id="rId11"/>
              </a:rPr>
              <a:t>https://link.springer.com/rwe/10.1007/978-3-030-22009-9_645#citeas</a:t>
            </a:r>
            <a:r>
              <a:rPr lang="en-GB" sz="3200" dirty="0">
                <a:latin typeface="Arial" panose="020B0604020202020204" pitchFamily="34" charset="0"/>
                <a:cs typeface="Arial" panose="020B0604020202020204" pitchFamily="34" charset="0"/>
              </a:rPr>
              <a:t> (Accessed: 5 July 2026).</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83204293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7071</TotalTime>
  <Words>2402</Words>
  <Application>Microsoft Office PowerPoint</Application>
  <PresentationFormat>Widescreen</PresentationFormat>
  <Paragraphs>163</Paragraphs>
  <Slides>16</Slides>
  <Notes>0</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Courier New</vt:lpstr>
      <vt:lpstr>Wingdings</vt:lpstr>
      <vt:lpstr>Retrospect</vt:lpstr>
      <vt:lpstr> </vt:lpstr>
      <vt:lpstr>INTRODUCTION</vt:lpstr>
      <vt:lpstr>The Ageing Population in the UK </vt:lpstr>
      <vt:lpstr>Theoretical Frameworks</vt:lpstr>
      <vt:lpstr>Policy &amp; Legislation </vt:lpstr>
      <vt:lpstr>Evaluation Domiciliary Care</vt:lpstr>
      <vt:lpstr>Evaluation Residential Care</vt:lpstr>
      <vt:lpstr>  </vt:lpstr>
      <vt:lpstr>Technological Innovations In Elderly Care</vt:lpstr>
      <vt:lpstr>Technological Innovations In Elderly Care</vt:lpstr>
      <vt:lpstr>Case Studies</vt:lpstr>
      <vt:lpstr>Application of Theory and Policy  </vt:lpstr>
      <vt:lpstr>Recommendations for Improvement</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Angela Sinclair</dc:creator>
  <cp:lastModifiedBy>Angela Sinclair</cp:lastModifiedBy>
  <cp:revision>3</cp:revision>
  <dcterms:created xsi:type="dcterms:W3CDTF">2026-06-28T16:23:13Z</dcterms:created>
  <dcterms:modified xsi:type="dcterms:W3CDTF">2026-07-10T12:28:50Z</dcterms:modified>
</cp:coreProperties>
</file>