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7" r:id="rId7"/>
    <p:sldId id="266" r:id="rId8"/>
    <p:sldId id="261" r:id="rId9"/>
    <p:sldId id="262" r:id="rId10"/>
    <p:sldId id="263" r:id="rId11"/>
    <p:sldId id="264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933FFBA-2E16-4E10-9057-CB370688B74A}" v="13" dt="2026-02-15T18:58:36.3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162" autoAdjust="0"/>
    <p:restoredTop sz="92802" autoAdjust="0"/>
  </p:normalViewPr>
  <p:slideViewPr>
    <p:cSldViewPr snapToGrid="0">
      <p:cViewPr>
        <p:scale>
          <a:sx n="66" d="100"/>
          <a:sy n="66" d="100"/>
        </p:scale>
        <p:origin x="972" y="-24"/>
      </p:cViewPr>
      <p:guideLst/>
    </p:cSldViewPr>
  </p:slideViewPr>
  <p:notesTextViewPr>
    <p:cViewPr>
      <p:scale>
        <a:sx n="66" d="100"/>
        <a:sy n="66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shia Aslam" userId="e081d7dc18977049" providerId="LiveId" clId="{835D0167-239A-488A-9F64-01DD9B39BA8E}"/>
    <pc:docChg chg="modSld sldOrd">
      <pc:chgData name="Ashia Aslam" userId="e081d7dc18977049" providerId="LiveId" clId="{835D0167-239A-488A-9F64-01DD9B39BA8E}" dt="2026-02-15T19:02:31.076" v="166" actId="20577"/>
      <pc:docMkLst>
        <pc:docMk/>
      </pc:docMkLst>
      <pc:sldChg chg="ord">
        <pc:chgData name="Ashia Aslam" userId="e081d7dc18977049" providerId="LiveId" clId="{835D0167-239A-488A-9F64-01DD9B39BA8E}" dt="2026-02-15T19:00:29.648" v="135"/>
        <pc:sldMkLst>
          <pc:docMk/>
          <pc:sldMk cId="2886953214" sldId="258"/>
        </pc:sldMkLst>
      </pc:sldChg>
      <pc:sldChg chg="addSp modSp mod">
        <pc:chgData name="Ashia Aslam" userId="e081d7dc18977049" providerId="LiveId" clId="{835D0167-239A-488A-9F64-01DD9B39BA8E}" dt="2026-02-15T18:50:48.360" v="85" actId="20577"/>
        <pc:sldMkLst>
          <pc:docMk/>
          <pc:sldMk cId="528762178" sldId="260"/>
        </pc:sldMkLst>
        <pc:spChg chg="add mod">
          <ac:chgData name="Ashia Aslam" userId="e081d7dc18977049" providerId="LiveId" clId="{835D0167-239A-488A-9F64-01DD9B39BA8E}" dt="2026-02-15T18:50:48.360" v="85" actId="20577"/>
          <ac:spMkLst>
            <pc:docMk/>
            <pc:sldMk cId="528762178" sldId="260"/>
            <ac:spMk id="2" creationId="{51F55F07-F5B7-3E3E-48CB-8EBBA38A13D3}"/>
          </ac:spMkLst>
        </pc:spChg>
        <pc:graphicFrameChg chg="mod modGraphic">
          <ac:chgData name="Ashia Aslam" userId="e081d7dc18977049" providerId="LiveId" clId="{835D0167-239A-488A-9F64-01DD9B39BA8E}" dt="2026-02-15T18:48:14.905" v="11" actId="14100"/>
          <ac:graphicFrameMkLst>
            <pc:docMk/>
            <pc:sldMk cId="528762178" sldId="260"/>
            <ac:graphicFrameMk id="11" creationId="{B2492BAE-10B1-E30E-20E8-CA85E6F53B42}"/>
          </ac:graphicFrameMkLst>
        </pc:graphicFrameChg>
      </pc:sldChg>
      <pc:sldChg chg="addSp modSp mod">
        <pc:chgData name="Ashia Aslam" userId="e081d7dc18977049" providerId="LiveId" clId="{835D0167-239A-488A-9F64-01DD9B39BA8E}" dt="2026-02-15T19:02:10.368" v="158" actId="20577"/>
        <pc:sldMkLst>
          <pc:docMk/>
          <pc:sldMk cId="803316969" sldId="261"/>
        </pc:sldMkLst>
        <pc:spChg chg="add mod">
          <ac:chgData name="Ashia Aslam" userId="e081d7dc18977049" providerId="LiveId" clId="{835D0167-239A-488A-9F64-01DD9B39BA8E}" dt="2026-02-15T19:02:10.368" v="158" actId="20577"/>
          <ac:spMkLst>
            <pc:docMk/>
            <pc:sldMk cId="803316969" sldId="261"/>
            <ac:spMk id="3" creationId="{7EE08211-296E-2694-7167-3D3D9DC79B0E}"/>
          </ac:spMkLst>
        </pc:spChg>
        <pc:spChg chg="mod">
          <ac:chgData name="Ashia Aslam" userId="e081d7dc18977049" providerId="LiveId" clId="{835D0167-239A-488A-9F64-01DD9B39BA8E}" dt="2026-02-15T18:53:21.195" v="97" actId="14100"/>
          <ac:spMkLst>
            <pc:docMk/>
            <pc:sldMk cId="803316969" sldId="261"/>
            <ac:spMk id="4" creationId="{08C7F54A-395F-72B7-57C4-09D90AE4D5EA}"/>
          </ac:spMkLst>
        </pc:spChg>
      </pc:sldChg>
      <pc:sldChg chg="addSp modSp mod">
        <pc:chgData name="Ashia Aslam" userId="e081d7dc18977049" providerId="LiveId" clId="{835D0167-239A-488A-9F64-01DD9B39BA8E}" dt="2026-02-15T19:00:09.251" v="133" actId="20577"/>
        <pc:sldMkLst>
          <pc:docMk/>
          <pc:sldMk cId="1446791166" sldId="262"/>
        </pc:sldMkLst>
        <pc:spChg chg="add mod">
          <ac:chgData name="Ashia Aslam" userId="e081d7dc18977049" providerId="LiveId" clId="{835D0167-239A-488A-9F64-01DD9B39BA8E}" dt="2026-02-15T19:00:09.251" v="133" actId="20577"/>
          <ac:spMkLst>
            <pc:docMk/>
            <pc:sldMk cId="1446791166" sldId="262"/>
            <ac:spMk id="5" creationId="{B7A36CBC-D455-AB25-2070-7E1D04C3A047}"/>
          </ac:spMkLst>
        </pc:spChg>
      </pc:sldChg>
      <pc:sldChg chg="addSp modSp mod">
        <pc:chgData name="Ashia Aslam" userId="e081d7dc18977049" providerId="LiveId" clId="{835D0167-239A-488A-9F64-01DD9B39BA8E}" dt="2026-02-15T19:02:31.076" v="166" actId="20577"/>
        <pc:sldMkLst>
          <pc:docMk/>
          <pc:sldMk cId="3245890786" sldId="264"/>
        </pc:sldMkLst>
        <pc:spChg chg="add mod">
          <ac:chgData name="Ashia Aslam" userId="e081d7dc18977049" providerId="LiveId" clId="{835D0167-239A-488A-9F64-01DD9B39BA8E}" dt="2026-02-15T19:02:31.076" v="166" actId="20577"/>
          <ac:spMkLst>
            <pc:docMk/>
            <pc:sldMk cId="3245890786" sldId="264"/>
            <ac:spMk id="4" creationId="{51ED375B-C98D-0610-1CDB-1B7A5F4B25A3}"/>
          </ac:spMkLst>
        </pc:spChg>
      </pc:sldChg>
      <pc:sldChg chg="addSp modSp mod">
        <pc:chgData name="Ashia Aslam" userId="e081d7dc18977049" providerId="LiveId" clId="{835D0167-239A-488A-9F64-01DD9B39BA8E}" dt="2026-02-15T19:01:33.733" v="157" actId="20577"/>
        <pc:sldMkLst>
          <pc:docMk/>
          <pc:sldMk cId="2677639216" sldId="266"/>
        </pc:sldMkLst>
        <pc:spChg chg="add mod">
          <ac:chgData name="Ashia Aslam" userId="e081d7dc18977049" providerId="LiveId" clId="{835D0167-239A-488A-9F64-01DD9B39BA8E}" dt="2026-02-15T19:01:33.733" v="157" actId="20577"/>
          <ac:spMkLst>
            <pc:docMk/>
            <pc:sldMk cId="2677639216" sldId="266"/>
            <ac:spMk id="4" creationId="{64E6A55E-564D-6B32-0EE1-28BE9CC7C6B4}"/>
          </ac:spMkLst>
        </pc:spChg>
        <pc:graphicFrameChg chg="mod modGraphic">
          <ac:chgData name="Ashia Aslam" userId="e081d7dc18977049" providerId="LiveId" clId="{835D0167-239A-488A-9F64-01DD9B39BA8E}" dt="2026-02-15T18:54:34.614" v="108" actId="14100"/>
          <ac:graphicFrameMkLst>
            <pc:docMk/>
            <pc:sldMk cId="2677639216" sldId="266"/>
            <ac:graphicFrameMk id="2" creationId="{B6F60348-1C29-F40E-9DCA-8568754C23FE}"/>
          </ac:graphicFrameMkLst>
        </pc:graphicFrame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15295E-3E57-45B6-A231-5009970FA983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9C493F-5984-49AD-BD2A-B30A9876D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65349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9C493F-5984-49AD-BD2A-B30A9876D5E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25736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CE09C7-0928-8ABB-4BE3-79A0D1AD90E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66FC04-5A33-C3BC-F530-C827E89AAB3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210E05-7FEB-1167-623F-E64E5F3EF3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F2DEF-E1D2-4834-8E26-17749475FB13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CA8BE7-3025-9367-E518-4B0AA4EB5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278914-8C9F-D93E-18B1-02925D03C9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A9DB0-12D6-4865-8352-5485A087CB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48904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1E8F2-C070-B2D4-B7ED-0CA781EF09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5C191C-C2A4-7054-5317-903F752930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F0D662-F2B2-E7DA-4D6C-75FFA6FAF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F2DEF-E1D2-4834-8E26-17749475FB13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53FA79-0BF5-49A3-37B0-5EA61B1D03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8CA481-AAD0-B1D9-E276-2B4A1A763C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A9DB0-12D6-4865-8352-5485A087CB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22803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EF7AB8-6343-7B84-D78C-D801FA5739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58888B-1BEF-D3D6-AE4E-AB02CFA7F4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2214E6-102A-F6F7-7D17-5E9681501C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F2DEF-E1D2-4834-8E26-17749475FB13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D99BB9-990C-20E1-1AF0-6184B95900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0E457B-F01E-38AB-EDF7-B510A9A514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A9DB0-12D6-4865-8352-5485A087CB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58803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25ADCC-9D1A-2FAA-DD8C-73B50E78C5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CFE8AA-FE0B-6A0D-06AB-86BA1D5D97A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0DF643-6642-90BF-CBA6-C8BE1B2A728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5EDC7D-593B-9389-0A8C-470F5E59AB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F2DEF-E1D2-4834-8E26-17749475FB13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1C01F6-AB17-2E46-BAE6-3B30F8A95F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92FBD1-028A-3B3F-1730-88E9AA1A5B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A9DB0-12D6-4865-8352-5485A087CB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53990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F65D96-C6AD-6FC5-253D-67122A88DF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0D01BC-122A-5D7E-F5F7-C867B405D9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738E90-5C00-0A95-C1D6-BEC8723A1E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A9F3408-996F-B1A0-A8F1-266EB161DF3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F67704C-28F0-53B9-FB86-64ADDCF4AF0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DE0D7EB-8F74-C5CD-B658-4F4062ABAA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F2DEF-E1D2-4834-8E26-17749475FB13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D2FE45D-4451-D032-4372-68A4D8330C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3DEE5D7-135C-17D4-41AB-3C7C3D5BBF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A9DB0-12D6-4865-8352-5485A087CB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2780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686186-0086-C17F-AD8B-5DF2FB5653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2E4FEC7-6E7B-2252-B1A8-73273721CA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F2DEF-E1D2-4834-8E26-17749475FB13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ABD37A-C980-B81F-1668-26439C147F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8807897-2415-D19B-DA4E-839395B388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A9DB0-12D6-4865-8352-5485A087CB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17730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70D3C00-E4CF-DCBE-D78F-00621ECA60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F2DEF-E1D2-4834-8E26-17749475FB13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BE4081B-E23B-700E-949C-583D65093D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74612C9-64C3-15E8-32C2-DFC2B0B109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A9DB0-12D6-4865-8352-5485A087CB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76345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7E10AA-3D2B-C7C8-F694-A42788743B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DBA057-C230-2502-BF11-E70E5C1B2D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48129C-1239-1D61-914A-C74D47827BB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5AE22B-1D15-99EF-6441-19D5F01D0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F2DEF-E1D2-4834-8E26-17749475FB13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F43620-ABA1-12E1-9518-6ACEEAE7C7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EB08DD-166B-93BA-0040-837C4EC9AD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A9DB0-12D6-4865-8352-5485A087CB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0953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BAA1D1-04AA-C904-A422-31004FE6CD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377959E-DFDF-AFBC-4848-4D60DEC3E65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BC101DA-7647-31BE-6A17-37FCE2A0F5D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A5B893-9DF1-D674-0691-0FF91731B4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F2DEF-E1D2-4834-8E26-17749475FB13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286EC7-E5F0-849F-799C-BD5569E178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05B84D-CDD1-7ABA-935E-73D9DACDDD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A9DB0-12D6-4865-8352-5485A087CB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22226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B55266-8EEA-FC58-9FA5-EA8FB9B659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1583BE-7E45-BCF6-2402-BEDE9B4D62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D53F13-7A43-A7CD-04C7-447C4D0970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F2DEF-E1D2-4834-8E26-17749475FB13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6D8523-F9D1-E47F-24CF-D8BE9E332F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E6DED4-629A-7EB0-6921-CE83D6D15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A9DB0-12D6-4865-8352-5485A087CB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42174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B022B22-4C53-FD48-1BDF-46E66D0512E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2510EB-A927-6448-E0CC-9CA8E443A52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F3E23A-64C3-26F6-319B-895ECCF250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F2DEF-E1D2-4834-8E26-17749475FB13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14F62E-EE59-1036-117C-8940BC765E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8B77E0-7F4F-6815-1B33-C965C4514F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A9DB0-12D6-4865-8352-5485A087CB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06369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6E03B44-C9C7-FAFC-4CB4-209A8403FD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E26136-E599-E36F-9ADB-9FE68C4B0E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E2975A-D17E-E881-B8E7-B4A8F2C625E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25F2DEF-E1D2-4834-8E26-17749475FB13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7E927D-99A2-9BB6-A321-B3CCDEB15DA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3FC3A7-9912-109B-A527-49DB134BB84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96A9DB0-12D6-4865-8352-5485A087CB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99019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r3-vlebooks-com.uwtsd.idm.oclc.org/EpubReader?ean=1781136365874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8D1A03AB-BCC7-1290-ABFD-E772B81D2805}"/>
              </a:ext>
            </a:extLst>
          </p:cNvPr>
          <p:cNvSpPr txBox="1"/>
          <p:nvPr/>
        </p:nvSpPr>
        <p:spPr>
          <a:xfrm>
            <a:off x="404734" y="764498"/>
            <a:ext cx="10972800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Student Name:	Ashia Aslam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Student ID:	2324496</a:t>
            </a: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Annamarie Dufficy 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Module Code: 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LCLM 4004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Module Name: 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Problem Solving and Decision-Making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Component 1: 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Green Haven Florists</a:t>
            </a:r>
          </a:p>
        </p:txBody>
      </p:sp>
    </p:spTree>
    <p:extLst>
      <p:ext uri="{BB962C8B-B14F-4D97-AF65-F5344CB8AC3E}">
        <p14:creationId xmlns:p14="http://schemas.microsoft.com/office/powerpoint/2010/main" val="16719893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59D5B9-B6C7-3B34-F429-01B4C477D2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9449" y="1543988"/>
            <a:ext cx="10343213" cy="5141626"/>
          </a:xfrm>
        </p:spPr>
        <p:txBody>
          <a:bodyPr>
            <a:normAutofit lnSpcReduction="10000"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Good morning. My name is </a:t>
            </a:r>
            <a:r>
              <a:rPr lang="en-GB" sz="20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Ashia, welcome to my presentation.</a:t>
            </a:r>
            <a:endParaRPr lang="en-GB" sz="20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 will be doing presentation on Green Haven Florist.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endParaRPr lang="en-GB" sz="2000" kern="1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 my presentation I will: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0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Provide an overview Green Haven Florists and the problems they are encountering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0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Apply 5W2H model that summarises these issues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0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Critique and apply of the PESTEL framework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0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Critique and apply of the Fishbone model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0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And finally, summary of the key findings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GB" sz="2000" kern="1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GB" sz="20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endParaRPr lang="en-GB" sz="20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F803BB4-4012-6BA4-3BA2-380F4B0641C4}"/>
              </a:ext>
            </a:extLst>
          </p:cNvPr>
          <p:cNvSpPr txBox="1"/>
          <p:nvPr/>
        </p:nvSpPr>
        <p:spPr>
          <a:xfrm>
            <a:off x="1573967" y="172386"/>
            <a:ext cx="834202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23374309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!!Rectangle">
            <a:extLst>
              <a:ext uri="{FF2B5EF4-FFF2-40B4-BE49-F238E27FC236}">
                <a16:creationId xmlns:a16="http://schemas.microsoft.com/office/drawing/2014/main" id="{362810D9-2C5A-477D-949C-C19189547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467"/>
            <a:ext cx="12191999" cy="6866467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26" name="Picture 2" descr="A close up of pink flowers&#10;&#10;AI-generated content may be incorrect.">
            <a:extLst>
              <a:ext uri="{FF2B5EF4-FFF2-40B4-BE49-F238E27FC236}">
                <a16:creationId xmlns:a16="http://schemas.microsoft.com/office/drawing/2014/main" id="{8194BFF0-A6B3-480A-DCD4-2D318C5878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5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" y="-9107"/>
            <a:ext cx="1219198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8BD1B92-BCE3-D813-7D16-D416B1AD7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Overview of Green Haven Florists</a:t>
            </a:r>
          </a:p>
        </p:txBody>
      </p:sp>
      <p:sp>
        <p:nvSpPr>
          <p:cNvPr id="1033" name="Arc 103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3A9258-5F4B-7C52-CACC-47252C6421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Case Study: Green Haven Florists</a:t>
            </a:r>
          </a:p>
          <a:p>
            <a:pPr marL="0" indent="0">
              <a:buNone/>
            </a:pPr>
            <a:endParaRPr lang="en-GB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Green Haven Florists is a florists business based in Norwich, UK</a:t>
            </a:r>
          </a:p>
          <a:p>
            <a:r>
              <a:rPr lang="en-GB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Green Haven has been Establish/founded since 2016</a:t>
            </a:r>
          </a:p>
          <a:p>
            <a:r>
              <a:rPr lang="en-GB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Owners are Liam and Priya Patel</a:t>
            </a:r>
          </a:p>
          <a:p>
            <a:r>
              <a:rPr lang="en-GB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business has faced decreased sales in the last 12 months</a:t>
            </a:r>
          </a:p>
          <a:p>
            <a:pPr marL="0" indent="0">
              <a:buNone/>
            </a:pPr>
            <a:endParaRPr lang="en-GB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69532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774122-ED42-A79C-F3BD-34FBE65770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/>
              <a:t>Root Problem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7C6158-D620-57B8-553F-C4D56A2576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>
            <a:normAutofit/>
          </a:bodyPr>
          <a:lstStyle/>
          <a:p>
            <a:endParaRPr lang="en-GB" sz="1000"/>
          </a:p>
          <a:p>
            <a:r>
              <a:rPr lang="en-GB" sz="1000">
                <a:latin typeface="Arial" panose="020B0604020202020204" pitchFamily="34" charset="0"/>
                <a:cs typeface="Arial" panose="020B0604020202020204" pitchFamily="34" charset="0"/>
              </a:rPr>
              <a:t>Green Haven Florists has had a 30% decline in in-store sales </a:t>
            </a:r>
          </a:p>
          <a:p>
            <a:pPr marL="0" indent="0">
              <a:buNone/>
            </a:pPr>
            <a:endParaRPr lang="en-GB" sz="1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000">
                <a:latin typeface="Arial" panose="020B0604020202020204" pitchFamily="34" charset="0"/>
                <a:cs typeface="Arial" panose="020B0604020202020204" pitchFamily="34" charset="0"/>
              </a:rPr>
              <a:t>Why is this happening</a:t>
            </a:r>
          </a:p>
          <a:p>
            <a:pPr marL="0" indent="0">
              <a:buNone/>
            </a:pPr>
            <a:r>
              <a:rPr lang="en-GB" sz="1000">
                <a:latin typeface="Arial" panose="020B0604020202020204" pitchFamily="34" charset="0"/>
                <a:cs typeface="Arial" panose="020B0604020202020204" pitchFamily="34" charset="0"/>
              </a:rPr>
              <a:t>External reasons:</a:t>
            </a:r>
          </a:p>
          <a:p>
            <a:r>
              <a:rPr lang="en-GB" sz="1000">
                <a:latin typeface="Arial" panose="020B0604020202020204" pitchFamily="34" charset="0"/>
                <a:cs typeface="Arial" panose="020B0604020202020204" pitchFamily="34" charset="0"/>
              </a:rPr>
              <a:t>Closer of nearby business</a:t>
            </a:r>
          </a:p>
          <a:p>
            <a:r>
              <a:rPr lang="en-GB" sz="1000">
                <a:latin typeface="Arial" panose="020B0604020202020204" pitchFamily="34" charset="0"/>
                <a:cs typeface="Arial" panose="020B0604020202020204" pitchFamily="34" charset="0"/>
              </a:rPr>
              <a:t>Fewer people are visiting the high street</a:t>
            </a:r>
          </a:p>
          <a:p>
            <a:r>
              <a:rPr lang="en-GB" sz="1000">
                <a:latin typeface="Arial" panose="020B0604020202020204" pitchFamily="34" charset="0"/>
                <a:cs typeface="Arial" panose="020B0604020202020204" pitchFamily="34" charset="0"/>
              </a:rPr>
              <a:t>Cost of imported flowers like orchids and tulips being expensive </a:t>
            </a:r>
          </a:p>
          <a:p>
            <a:r>
              <a:rPr lang="en-GB" sz="1000">
                <a:latin typeface="Arial" panose="020B0604020202020204" pitchFamily="34" charset="0"/>
                <a:cs typeface="Arial" panose="020B0604020202020204" pitchFamily="34" charset="0"/>
              </a:rPr>
              <a:t>Competition from online florists, as people prefer buying from online</a:t>
            </a:r>
          </a:p>
          <a:p>
            <a:pPr marL="0" indent="0">
              <a:buNone/>
            </a:pPr>
            <a:endParaRPr lang="en-GB" sz="1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000">
                <a:latin typeface="Arial" panose="020B0604020202020204" pitchFamily="34" charset="0"/>
                <a:cs typeface="Arial" panose="020B0604020202020204" pitchFamily="34" charset="0"/>
              </a:rPr>
              <a:t>Internal reasons</a:t>
            </a:r>
          </a:p>
          <a:p>
            <a:r>
              <a:rPr lang="en-GB" sz="1000">
                <a:latin typeface="Arial" panose="020B0604020202020204" pitchFamily="34" charset="0"/>
                <a:cs typeface="Arial" panose="020B0604020202020204" pitchFamily="34" charset="0"/>
              </a:rPr>
              <a:t>The website is outdated</a:t>
            </a:r>
          </a:p>
          <a:p>
            <a:r>
              <a:rPr lang="en-GB" sz="1000">
                <a:latin typeface="Arial" panose="020B0604020202020204" pitchFamily="34" charset="0"/>
                <a:cs typeface="Arial" panose="020B0604020202020204" pitchFamily="34" charset="0"/>
              </a:rPr>
              <a:t>They struggle to keep up with digital marketing and is weak</a:t>
            </a:r>
          </a:p>
          <a:p>
            <a:r>
              <a:rPr lang="en-GB" sz="1000">
                <a:latin typeface="Arial" panose="020B0604020202020204" pitchFamily="34" charset="0"/>
                <a:cs typeface="Arial" panose="020B0604020202020204" pitchFamily="34" charset="0"/>
              </a:rPr>
              <a:t>Their delivery option are limited, mostly it is on word of mouth</a:t>
            </a:r>
          </a:p>
          <a:p>
            <a:endParaRPr lang="en-GB" sz="1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000"/>
          </a:p>
        </p:txBody>
      </p:sp>
      <p:pic>
        <p:nvPicPr>
          <p:cNvPr id="2050" name="Picture 2" descr="Close-up of pink and orange tulips&#10;&#10;AI-generated content may be incorrect.">
            <a:extLst>
              <a:ext uri="{FF2B5EF4-FFF2-40B4-BE49-F238E27FC236}">
                <a16:creationId xmlns:a16="http://schemas.microsoft.com/office/drawing/2014/main" id="{6E709B0F-9C92-D029-563B-9A81CF4BAE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524" r="17135"/>
          <a:stretch>
            <a:fillRect/>
          </a:stretch>
        </p:blipFill>
        <p:spPr bwMode="auto"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07728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B2492BAE-10B1-E30E-20E8-CA85E6F53B4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02464274"/>
              </p:ext>
            </p:extLst>
          </p:nvPr>
        </p:nvGraphicFramePr>
        <p:xfrm>
          <a:off x="719527" y="449705"/>
          <a:ext cx="10877864" cy="5731035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535783">
                  <a:extLst>
                    <a:ext uri="{9D8B030D-6E8A-4147-A177-3AD203B41FA5}">
                      <a16:colId xmlns:a16="http://schemas.microsoft.com/office/drawing/2014/main" val="2902649168"/>
                    </a:ext>
                  </a:extLst>
                </a:gridCol>
                <a:gridCol w="1691071">
                  <a:extLst>
                    <a:ext uri="{9D8B030D-6E8A-4147-A177-3AD203B41FA5}">
                      <a16:colId xmlns:a16="http://schemas.microsoft.com/office/drawing/2014/main" val="566106607"/>
                    </a:ext>
                  </a:extLst>
                </a:gridCol>
                <a:gridCol w="1422954">
                  <a:extLst>
                    <a:ext uri="{9D8B030D-6E8A-4147-A177-3AD203B41FA5}">
                      <a16:colId xmlns:a16="http://schemas.microsoft.com/office/drawing/2014/main" val="445999155"/>
                    </a:ext>
                  </a:extLst>
                </a:gridCol>
                <a:gridCol w="1557014">
                  <a:extLst>
                    <a:ext uri="{9D8B030D-6E8A-4147-A177-3AD203B41FA5}">
                      <a16:colId xmlns:a16="http://schemas.microsoft.com/office/drawing/2014/main" val="1177970274"/>
                    </a:ext>
                  </a:extLst>
                </a:gridCol>
                <a:gridCol w="1557014">
                  <a:extLst>
                    <a:ext uri="{9D8B030D-6E8A-4147-A177-3AD203B41FA5}">
                      <a16:colId xmlns:a16="http://schemas.microsoft.com/office/drawing/2014/main" val="3545978950"/>
                    </a:ext>
                  </a:extLst>
                </a:gridCol>
                <a:gridCol w="1557014">
                  <a:extLst>
                    <a:ext uri="{9D8B030D-6E8A-4147-A177-3AD203B41FA5}">
                      <a16:colId xmlns:a16="http://schemas.microsoft.com/office/drawing/2014/main" val="4242322352"/>
                    </a:ext>
                  </a:extLst>
                </a:gridCol>
                <a:gridCol w="1557014">
                  <a:extLst>
                    <a:ext uri="{9D8B030D-6E8A-4147-A177-3AD203B41FA5}">
                      <a16:colId xmlns:a16="http://schemas.microsoft.com/office/drawing/2014/main" val="2917161752"/>
                    </a:ext>
                  </a:extLst>
                </a:gridCol>
              </a:tblGrid>
              <a:tr h="608126">
                <a:tc gridSpan="7"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Identify the Root Problem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95331388"/>
                  </a:ext>
                </a:extLst>
              </a:tr>
              <a:tr h="1094623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What?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Where? 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When?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Who?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Why?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How?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How much?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62244058"/>
                  </a:ext>
                </a:extLst>
              </a:tr>
              <a:tr h="1467966">
                <a:tc>
                  <a:txBody>
                    <a:bodyPr/>
                    <a:lstStyle/>
                    <a:p>
                      <a:r>
                        <a:rPr lang="en-GB" dirty="0"/>
                        <a:t>What effect is it having?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Where is the problem occurring?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When was the problem first noticed?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Who is impacted by the problem?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Why is the problem happening?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serious is the problem?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much money is being lost?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86737030"/>
                  </a:ext>
                </a:extLst>
              </a:tr>
              <a:tr h="2435607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/>
                        <a:t>The business is having a decline in sales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Location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Competition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Supply disruption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Prices of imported varieties 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Over the last 12 months the sales have reduced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Liam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Priya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Employees 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Nearby business closing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More online demand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Inflation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Very serious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Business could go into loss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Depth 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Green Haven Florists has seen a 30% decline in, in-store sales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51243916"/>
                  </a:ext>
                </a:extLst>
              </a:tr>
            </a:tbl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51F55F07-F5B7-3E3E-48CB-8EBBA38A13D3}"/>
              </a:ext>
            </a:extLst>
          </p:cNvPr>
          <p:cNvSpPr txBox="1"/>
          <p:nvPr/>
        </p:nvSpPr>
        <p:spPr>
          <a:xfrm>
            <a:off x="254833" y="6408295"/>
            <a:ext cx="88292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Solving Problems and Making Decisions (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page 12-21).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87621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C9A85-61FE-8138-B18F-56D86DCB9C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6649" y="0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dirty="0"/>
              <a:t>Critique of the Pestel Framework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8EC37A9-F57A-DF09-F170-078A2B8744D5}"/>
              </a:ext>
            </a:extLst>
          </p:cNvPr>
          <p:cNvSpPr txBox="1"/>
          <p:nvPr/>
        </p:nvSpPr>
        <p:spPr>
          <a:xfrm>
            <a:off x="129915" y="1064301"/>
            <a:ext cx="11572406" cy="67710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What is Pestel?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PESTLE is a tool used to analyse the external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Business environment by examining: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Political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Economic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Technological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Environmental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Legal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It helps business understand outside influences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that may affect performance.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Why Use it?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identify opportunities and treats in the market.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support strategic planning and decision-making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Where/how used?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Used in business planning, market research, and strategy development.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Often applied before launching a new product, entering a new market, or solving business problems.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Business list each PAESTEL factor and analyse how it impacts them.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FB0F448-4134-7D8E-4E5A-E501327ABABA}"/>
              </a:ext>
            </a:extLst>
          </p:cNvPr>
          <p:cNvSpPr txBox="1"/>
          <p:nvPr/>
        </p:nvSpPr>
        <p:spPr>
          <a:xfrm>
            <a:off x="5916118" y="869428"/>
            <a:ext cx="610099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Benefits: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Simple and easy to understand.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Helps businesses think about the bigger external environment.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Supports better long-term planning and risk awareness.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Useful for small and large businesses.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Criticisms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general information, not detailed solutions.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Can become outdated quickly because environment change fast.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Does not analyse internal business problems.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Results may depend on subjective opinions of the person analysing.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06934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B6F60348-1C29-F40E-9DCA-8568754C23F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08438003"/>
              </p:ext>
            </p:extLst>
          </p:nvPr>
        </p:nvGraphicFramePr>
        <p:xfrm>
          <a:off x="275771" y="1030514"/>
          <a:ext cx="11688879" cy="5151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53109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2072910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2056339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2059687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704225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2242609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344342"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3233948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Government policies affecting imported flowers, taxes, trade rules can increase costs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Government support schemes for small businesses can help funding or tax relief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/>
                        <a:t>Inflation and costs reduce business profitability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/>
                        <a:t>Rising transport and supplier costs make sustainable sourcing more expensive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400" b="1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400" b="1" dirty="0"/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en-GB" sz="1400" b="1" dirty="0"/>
                        <a:t>Customers increasingly prefer online shopping and home delivery rather than visiting stores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sz="1400" b="1" dirty="0"/>
                        <a:t>Growing demand for eco friendly and sustainable products which matches the shops brand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1400" b="1" dirty="0"/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sz="1400" b="1" dirty="0"/>
                        <a:t>Need for a modern website and online ordering system to compete with online retailers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sz="1400" b="1" dirty="0"/>
                        <a:t>Use of digital marketing and social media advertising to reach customers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1400" b="1" dirty="0"/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sz="1400" b="1" dirty="0"/>
                        <a:t>Employment laws affecting staff wages, working hours and contracts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sz="1400" b="1" dirty="0"/>
                        <a:t>Health and safety regulations in the shop and delivery operations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Flowers are seasonal and sometimes unavailable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Increasing public concern for sustainability and eco friendly packaging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 dirty="0"/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0D84CE65-5FBC-170D-F185-DF696AF5CD4D}"/>
              </a:ext>
            </a:extLst>
          </p:cNvPr>
          <p:cNvSpPr txBox="1"/>
          <p:nvPr/>
        </p:nvSpPr>
        <p:spPr>
          <a:xfrm>
            <a:off x="2998034" y="254832"/>
            <a:ext cx="57562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PESTEL FRAMWORK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4E6A55E-564D-6B32-0EE1-28BE9CC7C6B4}"/>
              </a:ext>
            </a:extLst>
          </p:cNvPr>
          <p:cNvSpPr txBox="1"/>
          <p:nvPr/>
        </p:nvSpPr>
        <p:spPr>
          <a:xfrm>
            <a:off x="290286" y="6473371"/>
            <a:ext cx="7431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International Business Environment( pages 1- 30).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76392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7E7955-F0BA-FE65-F977-0AF5236EB2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278" y="0"/>
            <a:ext cx="10515600" cy="1325563"/>
          </a:xfrm>
        </p:spPr>
        <p:txBody>
          <a:bodyPr/>
          <a:lstStyle/>
          <a:p>
            <a:r>
              <a:rPr lang="en-GB" dirty="0"/>
              <a:t>Critique of the Cause –and-Effect model CC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8C7F54A-395F-72B7-57C4-09D90AE4D5EA}"/>
              </a:ext>
            </a:extLst>
          </p:cNvPr>
          <p:cNvSpPr txBox="1"/>
          <p:nvPr/>
        </p:nvSpPr>
        <p:spPr>
          <a:xfrm>
            <a:off x="104929" y="938788"/>
            <a:ext cx="11982139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What it is?</a:t>
            </a:r>
          </a:p>
          <a:p>
            <a:r>
              <a:rPr lang="en-GB" dirty="0"/>
              <a:t>The Cause and Effect Model is a problem-solving tool used to</a:t>
            </a:r>
          </a:p>
          <a:p>
            <a:r>
              <a:rPr lang="en-GB" dirty="0"/>
              <a:t> identify possible causes of a problem and show how they lead </a:t>
            </a:r>
          </a:p>
          <a:p>
            <a:r>
              <a:rPr lang="en-GB" dirty="0"/>
              <a:t>to a specific effect . It is often shown as a fishbone diagram</a:t>
            </a:r>
          </a:p>
          <a:p>
            <a:endParaRPr lang="en-GB" dirty="0"/>
          </a:p>
          <a:p>
            <a:r>
              <a:rPr lang="en-GB" b="1" u="sng" dirty="0"/>
              <a:t>Why is it used?</a:t>
            </a:r>
          </a:p>
          <a:p>
            <a:pPr marL="285750" indent="-285750">
              <a:buFontTx/>
              <a:buChar char="-"/>
            </a:pPr>
            <a:r>
              <a:rPr lang="en-GB" dirty="0"/>
              <a:t>To understand the root causes of a problem and</a:t>
            </a:r>
          </a:p>
          <a:p>
            <a:r>
              <a:rPr lang="en-GB" dirty="0"/>
              <a:t> to ensure they are organised in different possible causes.</a:t>
            </a:r>
          </a:p>
          <a:p>
            <a:pPr marL="285750" indent="-285750">
              <a:buFontTx/>
              <a:buChar char="-"/>
            </a:pPr>
            <a:r>
              <a:rPr lang="en-GB" dirty="0"/>
              <a:t>To help teams think systematically when solving issues</a:t>
            </a:r>
          </a:p>
          <a:p>
            <a:endParaRPr lang="en-GB" dirty="0"/>
          </a:p>
          <a:p>
            <a:r>
              <a:rPr lang="en-GB" b="1" u="sng" dirty="0"/>
              <a:t>Where/how is it used?</a:t>
            </a:r>
          </a:p>
          <a:p>
            <a:pPr marL="285750" indent="-285750">
              <a:buFontTx/>
              <a:buChar char="-"/>
            </a:pPr>
            <a:r>
              <a:rPr lang="en-GB" dirty="0"/>
              <a:t>Used in business problem solving, quality management and </a:t>
            </a:r>
          </a:p>
          <a:p>
            <a:r>
              <a:rPr lang="en-GB" dirty="0"/>
              <a:t>operations</a:t>
            </a:r>
          </a:p>
          <a:p>
            <a:pPr marL="285750" indent="-285750">
              <a:buFontTx/>
              <a:buChar char="-"/>
            </a:pPr>
            <a:r>
              <a:rPr lang="en-GB" dirty="0"/>
              <a:t>Helps businesses analyse issues such as declining  </a:t>
            </a:r>
          </a:p>
          <a:p>
            <a:r>
              <a:rPr lang="en-GB" dirty="0"/>
              <a:t>sales or poor service</a:t>
            </a:r>
          </a:p>
          <a:p>
            <a:r>
              <a:rPr lang="en-GB" dirty="0"/>
              <a:t>  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3CCA4F-8261-8CBC-2C7A-D0A56D1EB612}"/>
              </a:ext>
            </a:extLst>
          </p:cNvPr>
          <p:cNvSpPr txBox="1"/>
          <p:nvPr/>
        </p:nvSpPr>
        <p:spPr>
          <a:xfrm>
            <a:off x="6415790" y="1238465"/>
            <a:ext cx="5671279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Benefits</a:t>
            </a:r>
          </a:p>
          <a:p>
            <a:pPr marL="285750" indent="-285750">
              <a:buFontTx/>
              <a:buChar char="-"/>
            </a:pPr>
            <a:r>
              <a:rPr lang="en-GB" dirty="0"/>
              <a:t>Easy to understand and visual</a:t>
            </a:r>
          </a:p>
          <a:p>
            <a:pPr marL="285750" indent="-285750">
              <a:buFontTx/>
              <a:buChar char="-"/>
            </a:pPr>
            <a:r>
              <a:rPr lang="en-GB" dirty="0"/>
              <a:t>Encourages team discussions and brainstorming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r>
              <a:rPr lang="en-GB" b="1" u="sng" dirty="0"/>
              <a:t>Criticisms</a:t>
            </a:r>
          </a:p>
          <a:p>
            <a:pPr marL="285750" indent="-285750">
              <a:buFontTx/>
              <a:buChar char="-"/>
            </a:pPr>
            <a:r>
              <a:rPr lang="en-GB" dirty="0"/>
              <a:t>Does not show which cause is most important</a:t>
            </a:r>
          </a:p>
          <a:p>
            <a:pPr marL="285750" indent="-285750">
              <a:buFontTx/>
              <a:buChar char="-"/>
            </a:pPr>
            <a:r>
              <a:rPr lang="en-GB" dirty="0"/>
              <a:t>Depends on opinions so causes may not always be accurate</a:t>
            </a:r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EE08211-296E-2694-7167-3D3D9DC79B0E}"/>
              </a:ext>
            </a:extLst>
          </p:cNvPr>
          <p:cNvSpPr txBox="1"/>
          <p:nvPr/>
        </p:nvSpPr>
        <p:spPr>
          <a:xfrm>
            <a:off x="104929" y="6109434"/>
            <a:ext cx="93617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problem-solving, problem-prevention and decision-making guid.( pages 22-25).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33169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 txBox="1">
            <a:spLocks/>
          </p:cNvSpPr>
          <p:nvPr/>
        </p:nvSpPr>
        <p:spPr>
          <a:xfrm>
            <a:off x="388466" y="1028763"/>
            <a:ext cx="11585447" cy="4496781"/>
          </a:xfrm>
          <a:prstGeom prst="rect">
            <a:avLst/>
          </a:prstGeom>
          <a:ln w="38100">
            <a:solidFill>
              <a:schemeClr val="tx1"/>
            </a:solidFill>
          </a:ln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/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/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/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/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/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/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/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/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/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/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/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/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/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/>
          <p:nvPr/>
        </p:nvSpPr>
        <p:spPr>
          <a:xfrm>
            <a:off x="9424002" y="3186737"/>
            <a:ext cx="2167128" cy="27699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Root Problem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/>
          <p:nvPr/>
        </p:nvSpPr>
        <p:spPr>
          <a:xfrm>
            <a:off x="636941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Closer of near by business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/>
          <p:nvPr/>
        </p:nvSpPr>
        <p:spPr>
          <a:xfrm>
            <a:off x="6377453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Tulips/seasonal availability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/>
          <p:nvPr/>
        </p:nvSpPr>
        <p:spPr>
          <a:xfrm>
            <a:off x="6405359" y="2241614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Online shopping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/>
          <p:nvPr/>
        </p:nvSpPr>
        <p:spPr>
          <a:xfrm>
            <a:off x="6405359" y="279735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Limited digital marketing skills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/>
          <p:nvPr/>
        </p:nvSpPr>
        <p:spPr>
          <a:xfrm>
            <a:off x="350630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 clear tracking 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/>
          <p:nvPr/>
        </p:nvSpPr>
        <p:spPr>
          <a:xfrm>
            <a:off x="3545260" y="3791588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Limited use of sales and dater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/>
          <p:nvPr/>
        </p:nvSpPr>
        <p:spPr>
          <a:xfrm>
            <a:off x="614996" y="4389626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Increased cost of packaging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/>
          <p:nvPr/>
        </p:nvSpPr>
        <p:spPr>
          <a:xfrm>
            <a:off x="614996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Rising cost of flowers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/>
          <p:nvPr/>
        </p:nvSpPr>
        <p:spPr>
          <a:xfrm>
            <a:off x="3492003" y="217825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Outdated website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/>
          <p:nvPr/>
        </p:nvSpPr>
        <p:spPr>
          <a:xfrm>
            <a:off x="3519909" y="281422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Lack of online ordering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/>
          <p:nvPr/>
        </p:nvSpPr>
        <p:spPr>
          <a:xfrm>
            <a:off x="569555" y="217747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Limited delivery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/>
          <p:nvPr/>
        </p:nvSpPr>
        <p:spPr>
          <a:xfrm>
            <a:off x="606084" y="279735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Traditional selling methods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443382F-FB13-3C2D-F385-AC2CAF4D90AA}"/>
              </a:ext>
            </a:extLst>
          </p:cNvPr>
          <p:cNvSpPr txBox="1"/>
          <p:nvPr/>
        </p:nvSpPr>
        <p:spPr>
          <a:xfrm>
            <a:off x="1214203" y="236737"/>
            <a:ext cx="114524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FISHBONE DIAGRAM – CAUSES OF DECLINE IN SALES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7A36CBC-D455-AB25-2070-7E1D04C3A047}"/>
              </a:ext>
            </a:extLst>
          </p:cNvPr>
          <p:cNvSpPr txBox="1"/>
          <p:nvPr/>
        </p:nvSpPr>
        <p:spPr>
          <a:xfrm>
            <a:off x="388466" y="6154057"/>
            <a:ext cx="89292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problem-solving, problem-prevention and decision-making guid ( pages 30-32).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67911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3" name="Rectangle 3082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E816297-B38E-AA4A-CE30-174E17DBE444}"/>
              </a:ext>
            </a:extLst>
          </p:cNvPr>
          <p:cNvSpPr txBox="1"/>
          <p:nvPr/>
        </p:nvSpPr>
        <p:spPr>
          <a:xfrm>
            <a:off x="838201" y="365125"/>
            <a:ext cx="5251316" cy="180730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>
                <a:latin typeface="+mj-lt"/>
                <a:ea typeface="+mj-ea"/>
                <a:cs typeface="+mj-cs"/>
              </a:rPr>
              <a:t>Summary of the Key  Findings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E489450-A508-7AE1-9C1F-856A432E1622}"/>
              </a:ext>
            </a:extLst>
          </p:cNvPr>
          <p:cNvSpPr txBox="1"/>
          <p:nvPr/>
        </p:nvSpPr>
        <p:spPr>
          <a:xfrm>
            <a:off x="838200" y="2333297"/>
            <a:ext cx="4619621" cy="38436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u="sng"/>
              <a:t>Key Finding 1: </a:t>
            </a:r>
            <a:r>
              <a:rPr lang="en-US" sz="1400"/>
              <a:t>In store sales have fallen due to reduced high street foot traffic and customers shopping online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u="sng"/>
              <a:t>Key Finding 2: </a:t>
            </a:r>
            <a:r>
              <a:rPr lang="en-US" sz="1400"/>
              <a:t>Operating costs are rising, especially flower imports and sustainable packaging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u="sng"/>
              <a:t>Key Finding 3: </a:t>
            </a:r>
            <a:r>
              <a:rPr lang="en-US" sz="1400"/>
              <a:t>Digital presence is weak with an outdated website and limited online marketing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u="sng"/>
              <a:t>Key Finding 4: </a:t>
            </a:r>
            <a:r>
              <a:rPr lang="en-US" sz="1400"/>
              <a:t>Competition has increased including online retailers and local florists with strong social media promotion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</p:txBody>
      </p:sp>
      <p:pic>
        <p:nvPicPr>
          <p:cNvPr id="3074" name="Picture 2" descr="A close up of a pink flower&#10;&#10;AI-generated content may be incorrect.">
            <a:extLst>
              <a:ext uri="{FF2B5EF4-FFF2-40B4-BE49-F238E27FC236}">
                <a16:creationId xmlns:a16="http://schemas.microsoft.com/office/drawing/2014/main" id="{817A6759-80C1-6399-1388-540468F75A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14" r="29576"/>
          <a:stretch>
            <a:fillRect/>
          </a:stretch>
        </p:blipFill>
        <p:spPr bwMode="auto"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27564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F34AB22-F3A5-301E-CC13-C41AF86B9992}"/>
              </a:ext>
            </a:extLst>
          </p:cNvPr>
          <p:cNvSpPr txBox="1"/>
          <p:nvPr/>
        </p:nvSpPr>
        <p:spPr>
          <a:xfrm>
            <a:off x="2713219" y="1169232"/>
            <a:ext cx="59361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Reference List: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1ED375B-C98D-0610-1CDB-1B7A5F4B25A3}"/>
              </a:ext>
            </a:extLst>
          </p:cNvPr>
          <p:cNvSpPr txBox="1"/>
          <p:nvPr/>
        </p:nvSpPr>
        <p:spPr>
          <a:xfrm>
            <a:off x="254000" y="1854200"/>
            <a:ext cx="11168505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Management Institute of Leadership (2013)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Solving Problems and Making Decisions.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  <a:r>
              <a:rPr lang="en-GB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Edition. Abingdon: Routledge. Available at: [e-book platform] Available at: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EpubReader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10 February 2026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). </a:t>
            </a:r>
          </a:p>
          <a:p>
            <a:endParaRPr lang="en-GB" dirty="0"/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Sproull, B. (2018)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problem-solving, problem-prevention and decision-making guid.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en-GB" baseline="30000" dirty="0"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London: Routledge. Available at: e-Reader (Accessed: 10 February 2026).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Super Series (2013)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Solving problems and making decisions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5</a:t>
            </a:r>
            <a:r>
              <a:rPr lang="en-GB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London: Routledge. Available at: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EpubReader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10 February 2026).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Weatherston, I., Brooks, L. and Wilkinson, j. (2011)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International Business Environment: Challenges and changes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GB" i="1" baseline="30000" dirty="0"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London: Pearson. Available at : VLE Reader (Accessed: 10 February 2026).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458907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586</TotalTime>
  <Words>1137</Words>
  <Application>Microsoft Office PowerPoint</Application>
  <PresentationFormat>Widescreen</PresentationFormat>
  <Paragraphs>215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Aptos</vt:lpstr>
      <vt:lpstr>Aptos Display</vt:lpstr>
      <vt:lpstr>Arial</vt:lpstr>
      <vt:lpstr>Calibri</vt:lpstr>
      <vt:lpstr>Wingdings</vt:lpstr>
      <vt:lpstr>Office Theme</vt:lpstr>
      <vt:lpstr>PowerPoint Presentation</vt:lpstr>
      <vt:lpstr>PowerPoint Presentation</vt:lpstr>
      <vt:lpstr>Overview of Green Haven Florists</vt:lpstr>
      <vt:lpstr>Root Problem</vt:lpstr>
      <vt:lpstr>PowerPoint Presentation</vt:lpstr>
      <vt:lpstr>Critique of the Pestel Framework</vt:lpstr>
      <vt:lpstr>PowerPoint Presentation</vt:lpstr>
      <vt:lpstr>Critique of the Cause –and-Effect model CC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Ashia Aslam (2324496)</dc:creator>
  <cp:lastModifiedBy>Ashia Aslam</cp:lastModifiedBy>
  <cp:revision>5</cp:revision>
  <dcterms:created xsi:type="dcterms:W3CDTF">2026-02-01T17:49:35Z</dcterms:created>
  <dcterms:modified xsi:type="dcterms:W3CDTF">2026-02-15T19:02:37Z</dcterms:modified>
</cp:coreProperties>
</file>