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handoutMasterIdLst>
    <p:handoutMasterId r:id="rId4"/>
  </p:handoutMasterIdLst>
  <p:sldIdLst>
    <p:sldId id="256" r:id="rId2"/>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7BC054-6D9F-DD2C-C34A-4EA2F99D68D1}" v="1642" dt="2024-01-16T08:51:34.285"/>
    <p1510:client id="{9075FCBE-5945-B189-C159-99CB47D95910}" v="336" dt="2024-01-16T00:21:15.089"/>
    <p1510:client id="{BAF514CB-1FDE-B72E-727F-07FF86835420}" v="9" dt="2024-01-16T08:56:54.346"/>
    <p1510:client id="{F359B144-2D02-CD00-6D36-063751464DF9}" v="303" dt="2024-01-17T13:24:32.169"/>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34" autoAdjust="0"/>
    <p:restoredTop sz="83316" autoAdjust="0"/>
  </p:normalViewPr>
  <p:slideViewPr>
    <p:cSldViewPr snapToGrid="0">
      <p:cViewPr varScale="1">
        <p:scale>
          <a:sx n="17" d="100"/>
          <a:sy n="17" d="100"/>
        </p:scale>
        <p:origin x="858" y="66"/>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 Id="rId9"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1/17/2024</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1/17/2024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200"/>
              </a:spcBef>
            </a:pPr>
            <a:r>
              <a:rPr lang="en-US" dirty="0">
                <a:solidFill>
                  <a:prstClr val="white">
                    <a:lumMod val="50000"/>
                  </a:prstClr>
                </a:solidFill>
                <a:cs typeface="Calibri" panose="020F0502020204030204" pitchFamily="34" charset="0"/>
              </a:rPr>
              <a:t>To change this poster, replace our </a:t>
            </a:r>
            <a:r>
              <a:rPr lang="en-US" baseline="0" dirty="0">
                <a:solidFill>
                  <a:prstClr val="white">
                    <a:lumMod val="50000"/>
                  </a:prstClr>
                </a:solidFill>
                <a:cs typeface="Calibri" panose="020F0502020204030204" pitchFamily="34" charset="0"/>
              </a:rPr>
              <a:t>sample content with your own</a:t>
            </a:r>
            <a:r>
              <a:rPr lang="en-US" dirty="0">
                <a:solidFill>
                  <a:prstClr val="white">
                    <a:lumMod val="50000"/>
                  </a:prstClr>
                </a:solidFill>
                <a:cs typeface="Calibri" panose="020F0502020204030204" pitchFamily="34" charset="0"/>
              </a:rPr>
              <a:t>. Or, if you'd rather start</a:t>
            </a:r>
            <a:r>
              <a:rPr lang="en-US" baseline="0" dirty="0">
                <a:solidFill>
                  <a:prstClr val="white">
                    <a:lumMod val="50000"/>
                  </a:prstClr>
                </a:solidFill>
                <a:cs typeface="Calibri" panose="020F0502020204030204" pitchFamily="34" charset="0"/>
              </a:rPr>
              <a:t> from a clean slate, use the New Slide button on the Home tab to insert a new page, then enter your text and content in the empty placeholders.</a:t>
            </a:r>
            <a:r>
              <a:rPr lang="en-US" dirty="0">
                <a:solidFill>
                  <a:prstClr val="white">
                    <a:lumMod val="50000"/>
                  </a:prstClr>
                </a:solidFill>
                <a:cs typeface="Calibri" panose="020F0502020204030204" pitchFamily="34" charset="0"/>
              </a:rPr>
              <a:t> If you need more placeholders for titles, subtitles or body text, copy any of the existing placeholders, then drag the new one into place. </a:t>
            </a:r>
            <a:endParaRPr lang="en-US" sz="1200" dirty="0">
              <a:solidFill>
                <a:prstClr val="white">
                  <a:lumMod val="50000"/>
                </a:prstClr>
              </a:solidFill>
              <a:cs typeface="Calibri" panose="020F0502020204030204" pitchFamily="34" charset="0"/>
            </a:endParaRPr>
          </a:p>
        </p:txBody>
      </p:sp>
      <p:sp>
        <p:nvSpPr>
          <p:cNvPr id="4" name="Slide Number Placeholder 3"/>
          <p:cNvSpPr>
            <a:spLocks noGrp="1"/>
          </p:cNvSpPr>
          <p:nvPr>
            <p:ph type="sldNum" sz="quarter" idx="10"/>
          </p:nvPr>
        </p:nvSpPr>
        <p:spPr/>
        <p:txBody>
          <a:bodyPr/>
          <a:lstStyle/>
          <a:p>
            <a:fld id="{37C7F044-5458-4B2E-BFA0-52AAA1C529D4}" type="slidenum">
              <a:rPr lang="en-US" smtClean="0"/>
              <a:t>1</a:t>
            </a:fld>
            <a:endParaRPr lang="en-US"/>
          </a:p>
        </p:txBody>
      </p:sp>
    </p:spTree>
    <p:extLst>
      <p:ext uri="{BB962C8B-B14F-4D97-AF65-F5344CB8AC3E}">
        <p14:creationId xmlns:p14="http://schemas.microsoft.com/office/powerpoint/2010/main" val="1953554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a:t>Click to edit Master title style</a:t>
            </a:r>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1/17/2024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Tree>
    <p:extLst>
      <p:ext uri="{BB962C8B-B14F-4D97-AF65-F5344CB8AC3E}">
        <p14:creationId xmlns:p14="http://schemas.microsoft.com/office/powerpoint/2010/main" val="145907722"/>
      </p:ext>
    </p:extLst>
  </p:cSld>
  <p:clrMapOvr>
    <a:masterClrMapping/>
  </p:clrMapOvr>
  <p:extLst>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1/17/2024</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descr="Logo" title="Sample Pictur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1463040"/>
            <a:ext cx="3365284" cy="2200847"/>
          </a:xfrm>
          <a:prstGeom prst="rect">
            <a:avLst/>
          </a:prstGeom>
        </p:spPr>
      </p:pic>
      <p:sp>
        <p:nvSpPr>
          <p:cNvPr id="4" name="Title 3"/>
          <p:cNvSpPr>
            <a:spLocks noGrp="1"/>
          </p:cNvSpPr>
          <p:nvPr>
            <p:ph type="title"/>
          </p:nvPr>
        </p:nvSpPr>
        <p:spPr/>
        <p:txBody>
          <a:bodyPr>
            <a:normAutofit/>
          </a:bodyPr>
          <a:lstStyle/>
          <a:p>
            <a:r>
              <a:rPr lang="en-US" dirty="0"/>
              <a:t>Unraveling Dysgraphia:  Identification, Diagnosis, Barriers and Support </a:t>
            </a:r>
            <a:endParaRPr lang="en-US" dirty="0">
              <a:ea typeface="Cambria" panose="02040503050406030204"/>
            </a:endParaRPr>
          </a:p>
        </p:txBody>
      </p:sp>
      <p:sp>
        <p:nvSpPr>
          <p:cNvPr id="23" name="Text Placeholder 22"/>
          <p:cNvSpPr>
            <a:spLocks noGrp="1"/>
          </p:cNvSpPr>
          <p:nvPr>
            <p:ph type="body" sz="quarter" idx="36"/>
          </p:nvPr>
        </p:nvSpPr>
        <p:spPr>
          <a:xfrm>
            <a:off x="6400800" y="181260"/>
            <a:ext cx="30223327" cy="4238340"/>
          </a:xfrm>
        </p:spPr>
        <p:txBody>
          <a:bodyPr vert="horz" lIns="91440" tIns="45720" rIns="91440" bIns="45720" rtlCol="0" anchor="t">
            <a:noAutofit/>
          </a:bodyPr>
          <a:lstStyle/>
          <a:p>
            <a:br>
              <a:rPr lang="en-US" dirty="0"/>
            </a:br>
            <a:r>
              <a:rPr lang="en-US" dirty="0">
                <a:cs typeface="Calibri"/>
              </a:rPr>
              <a:t>Student number: 2114365                                                          ECEY6006                                                                               word count:1000                                                                </a:t>
            </a:r>
            <a:endParaRPr lang="en-US" dirty="0"/>
          </a:p>
          <a:p>
            <a:endParaRPr lang="en-US" dirty="0"/>
          </a:p>
        </p:txBody>
      </p:sp>
      <p:pic>
        <p:nvPicPr>
          <p:cNvPr id="36" name="Picture 35" descr="Logo" title="Sample Pictur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28636" y="1463040"/>
            <a:ext cx="3365284" cy="2200847"/>
          </a:xfrm>
          <a:prstGeom prst="rect">
            <a:avLst/>
          </a:prstGeom>
        </p:spPr>
      </p:pic>
      <p:sp>
        <p:nvSpPr>
          <p:cNvPr id="5" name="Text Placeholder 4"/>
          <p:cNvSpPr>
            <a:spLocks noGrp="1"/>
          </p:cNvSpPr>
          <p:nvPr>
            <p:ph type="body" sz="quarter" idx="13"/>
          </p:nvPr>
        </p:nvSpPr>
        <p:spPr/>
        <p:txBody>
          <a:bodyPr/>
          <a:lstStyle/>
          <a:p>
            <a:r>
              <a:rPr lang="en-US" dirty="0">
                <a:ea typeface="Cambria"/>
              </a:rPr>
              <a:t>What is dysgraphia</a:t>
            </a:r>
          </a:p>
        </p:txBody>
      </p:sp>
      <p:sp>
        <p:nvSpPr>
          <p:cNvPr id="11" name="Content Placeholder 10"/>
          <p:cNvSpPr>
            <a:spLocks noGrp="1"/>
          </p:cNvSpPr>
          <p:nvPr>
            <p:ph sz="quarter" idx="24"/>
          </p:nvPr>
        </p:nvSpPr>
        <p:spPr>
          <a:xfrm>
            <a:off x="1212011" y="7554439"/>
            <a:ext cx="12732589" cy="6788989"/>
          </a:xfrm>
        </p:spPr>
        <p:txBody>
          <a:bodyPr vert="horz" lIns="365760" tIns="182880" rIns="91440" bIns="45720" rtlCol="0" anchor="t">
            <a:normAutofit/>
          </a:bodyPr>
          <a:lstStyle/>
          <a:p>
            <a:pPr marL="0" indent="0">
              <a:buNone/>
            </a:pPr>
            <a:r>
              <a:rPr lang="en-US" dirty="0">
                <a:solidFill>
                  <a:srgbClr val="000000"/>
                </a:solidFill>
                <a:latin typeface="Times New Roman"/>
                <a:ea typeface="+mn-lt"/>
                <a:cs typeface="+mn-lt"/>
              </a:rPr>
              <a:t>According to Richards (1999), dysgraphia is having issues expressing thoughts in writing form.</a:t>
            </a:r>
            <a:r>
              <a:rPr lang="en-US" dirty="0">
                <a:solidFill>
                  <a:srgbClr val="000000"/>
                </a:solidFill>
                <a:latin typeface="Times New Roman"/>
                <a:ea typeface="Calibri" panose="020F0502020204030204"/>
                <a:cs typeface="Calibri" panose="020F0502020204030204"/>
              </a:rPr>
              <a:t> Similarly, Meese (2001) describes dysgraphia as handwriting problems, specifically, a partial inability to remember how to make certain alphabet or arithmetic symbols. </a:t>
            </a:r>
            <a:endParaRPr lang="en-US">
              <a:solidFill>
                <a:srgbClr val="000000"/>
              </a:solidFill>
              <a:latin typeface="Times New Roman"/>
              <a:ea typeface="Calibri" panose="020F0502020204030204"/>
              <a:cs typeface="Times New Roman"/>
            </a:endParaRPr>
          </a:p>
          <a:p>
            <a:pPr marL="0" indent="0">
              <a:buNone/>
            </a:pPr>
            <a:r>
              <a:rPr lang="en-US" dirty="0">
                <a:solidFill>
                  <a:srgbClr val="000000"/>
                </a:solidFill>
                <a:latin typeface="Times New Roman"/>
                <a:ea typeface="Calibri" panose="020F0502020204030204"/>
                <a:cs typeface="Times New Roman"/>
              </a:rPr>
              <a:t>On the other hand, Cleveland Clinic (2022) ,Frye(2023) and Playground </a:t>
            </a:r>
            <a:r>
              <a:rPr lang="en-US" dirty="0" err="1">
                <a:solidFill>
                  <a:srgbClr val="000000"/>
                </a:solidFill>
                <a:latin typeface="Times New Roman"/>
                <a:ea typeface="Calibri" panose="020F0502020204030204"/>
                <a:cs typeface="Times New Roman"/>
              </a:rPr>
              <a:t>Eqiupment</a:t>
            </a:r>
            <a:r>
              <a:rPr lang="en-US" dirty="0">
                <a:solidFill>
                  <a:srgbClr val="000000"/>
                </a:solidFill>
                <a:latin typeface="Times New Roman"/>
                <a:ea typeface="Calibri" panose="020F0502020204030204"/>
                <a:cs typeface="Times New Roman"/>
              </a:rPr>
              <a:t>(2024) states that dysgraphia is a neurological condition in which someone has difficulty turning their thoughts into written language for their age and ability to think, despite exposure to adequate instructions and education.</a:t>
            </a:r>
          </a:p>
          <a:p>
            <a:pPr marL="0" indent="0">
              <a:buNone/>
            </a:pPr>
            <a:r>
              <a:rPr lang="en-US" dirty="0">
                <a:solidFill>
                  <a:srgbClr val="000000"/>
                </a:solidFill>
                <a:latin typeface="Times New Roman"/>
                <a:ea typeface="+mn-lt"/>
                <a:cs typeface="+mn-lt"/>
              </a:rPr>
              <a:t>According to Mayes et al. (2019), between 10% to 30% of school children struggle to write, however, this problem is more common in boys. </a:t>
            </a:r>
            <a:endParaRPr lang="en-US">
              <a:latin typeface="Times New Roman"/>
              <a:ea typeface="+mn-lt"/>
              <a:cs typeface="+mn-lt"/>
            </a:endParaRPr>
          </a:p>
          <a:p>
            <a:pPr marL="0" indent="0">
              <a:buNone/>
            </a:pPr>
            <a:r>
              <a:rPr lang="en-US" dirty="0">
                <a:solidFill>
                  <a:srgbClr val="000000"/>
                </a:solidFill>
                <a:latin typeface="Times New Roman"/>
                <a:ea typeface="Calibri" panose="020F0502020204030204"/>
                <a:cs typeface="Times New Roman"/>
              </a:rPr>
              <a:t>According to Berninger and Wolf (2016) handwriting draws on all the senses, language by hand (production of letters),</a:t>
            </a:r>
            <a:r>
              <a:rPr lang="en-US" dirty="0">
                <a:solidFill>
                  <a:srgbClr val="000000"/>
                </a:solidFill>
                <a:latin typeface="Times New Roman"/>
                <a:ea typeface="+mn-lt"/>
                <a:cs typeface="+mn-lt"/>
              </a:rPr>
              <a:t>Language by mouth (pronouncing letter names), language by ear (hearing letter names while writing letters that are dictated), and language by sight (seeing the letters that need to be copied). </a:t>
            </a:r>
          </a:p>
        </p:txBody>
      </p:sp>
      <p:sp>
        <p:nvSpPr>
          <p:cNvPr id="7" name="Text Placeholder 6"/>
          <p:cNvSpPr>
            <a:spLocks noGrp="1"/>
          </p:cNvSpPr>
          <p:nvPr>
            <p:ph type="body" sz="quarter" idx="17"/>
          </p:nvPr>
        </p:nvSpPr>
        <p:spPr/>
        <p:txBody>
          <a:bodyPr/>
          <a:lstStyle/>
          <a:p>
            <a:r>
              <a:rPr lang="en-US" dirty="0">
                <a:ea typeface="Cambria"/>
              </a:rPr>
              <a:t>Characteristics of dysgraphia</a:t>
            </a:r>
            <a:endParaRPr lang="en-US" dirty="0"/>
          </a:p>
        </p:txBody>
      </p:sp>
      <p:sp>
        <p:nvSpPr>
          <p:cNvPr id="12" name="Content Placeholder 11"/>
          <p:cNvSpPr>
            <a:spLocks noGrp="1"/>
          </p:cNvSpPr>
          <p:nvPr>
            <p:ph sz="quarter" idx="25"/>
          </p:nvPr>
        </p:nvSpPr>
        <p:spPr/>
        <p:txBody>
          <a:bodyPr vert="horz" lIns="365760" tIns="182880" rIns="91440" bIns="45720" rtlCol="0" anchor="t">
            <a:normAutofit/>
          </a:bodyPr>
          <a:lstStyle/>
          <a:p>
            <a:pPr>
              <a:buNone/>
            </a:pPr>
            <a:r>
              <a:rPr lang="en-US" sz="1600" dirty="0">
                <a:latin typeface="Times New Roman"/>
                <a:cs typeface="Times New Roman"/>
              </a:rPr>
              <a:t>Ch</a:t>
            </a:r>
            <a:r>
              <a:rPr lang="en-US" sz="2400" dirty="0">
                <a:latin typeface="Times New Roman"/>
                <a:cs typeface="Times New Roman"/>
              </a:rPr>
              <a:t>aracteristics of Dysgraphia as identified by Richards (1998), International Dyslexia Association (2020) and Andrews and </a:t>
            </a:r>
            <a:r>
              <a:rPr lang="en-US" sz="2400" err="1">
                <a:latin typeface="Times New Roman"/>
                <a:cs typeface="Times New Roman"/>
              </a:rPr>
              <a:t>Lombarino</a:t>
            </a:r>
            <a:r>
              <a:rPr lang="en-US" sz="2400" dirty="0">
                <a:latin typeface="Times New Roman"/>
                <a:cs typeface="Times New Roman"/>
              </a:rPr>
              <a:t>(2016)</a:t>
            </a:r>
          </a:p>
          <a:p>
            <a:r>
              <a:rPr lang="en-US" sz="2400" dirty="0">
                <a:latin typeface="Times New Roman"/>
                <a:cs typeface="Times New Roman"/>
              </a:rPr>
              <a:t>Cramped fingers on writing tools .</a:t>
            </a:r>
          </a:p>
          <a:p>
            <a:r>
              <a:rPr lang="en-US" sz="2400" dirty="0">
                <a:latin typeface="Times New Roman"/>
                <a:cs typeface="Times New Roman"/>
              </a:rPr>
              <a:t>Odd wrist to body to paper positions .</a:t>
            </a:r>
          </a:p>
          <a:p>
            <a:r>
              <a:rPr lang="en-US" sz="2400" dirty="0">
                <a:latin typeface="Times New Roman"/>
                <a:cs typeface="Times New Roman"/>
              </a:rPr>
              <a:t>Heavy pressure and hand fatigue .</a:t>
            </a:r>
          </a:p>
          <a:p>
            <a:r>
              <a:rPr lang="en-US" sz="2400" dirty="0">
                <a:latin typeface="Times New Roman"/>
                <a:cs typeface="Times New Roman"/>
              </a:rPr>
              <a:t>Slow writing and copying with illegible handwriting.</a:t>
            </a:r>
          </a:p>
          <a:p>
            <a:r>
              <a:rPr lang="en-US" sz="2400" dirty="0">
                <a:latin typeface="Times New Roman"/>
                <a:cs typeface="Times New Roman"/>
              </a:rPr>
              <a:t>Poor letter formation , baseline , space and size.</a:t>
            </a:r>
          </a:p>
          <a:p>
            <a:r>
              <a:rPr lang="en-US" sz="2400" dirty="0">
                <a:latin typeface="Times New Roman"/>
                <a:cs typeface="Times New Roman"/>
              </a:rPr>
              <a:t>Mixture of print and cursive.</a:t>
            </a:r>
          </a:p>
          <a:p>
            <a:r>
              <a:rPr lang="en-US" sz="2400" dirty="0">
                <a:latin typeface="Times New Roman"/>
                <a:cs typeface="Times New Roman"/>
              </a:rPr>
              <a:t>Mixture of upper and lower case.</a:t>
            </a:r>
          </a:p>
          <a:p>
            <a:r>
              <a:rPr lang="en-US" sz="2400" dirty="0">
                <a:latin typeface="Times New Roman"/>
                <a:cs typeface="Times New Roman"/>
              </a:rPr>
              <a:t>Unfinished cursive letters.</a:t>
            </a:r>
          </a:p>
          <a:p>
            <a:pPr marL="0" indent="0">
              <a:buNone/>
            </a:pPr>
            <a:endParaRPr lang="en-US" sz="2400" b="1" dirty="0">
              <a:latin typeface="Times New Roman"/>
              <a:cs typeface="Calibri" panose="020F0502020204030204"/>
            </a:endParaRPr>
          </a:p>
          <a:p>
            <a:endParaRPr lang="en-US" sz="2400" dirty="0">
              <a:latin typeface="Times New Roman"/>
              <a:cs typeface="Calibri" panose="020F0502020204030204"/>
            </a:endParaRPr>
          </a:p>
        </p:txBody>
      </p:sp>
      <p:sp>
        <p:nvSpPr>
          <p:cNvPr id="8" name="Text Placeholder 7"/>
          <p:cNvSpPr>
            <a:spLocks noGrp="1"/>
          </p:cNvSpPr>
          <p:nvPr>
            <p:ph type="body" sz="quarter" idx="19"/>
          </p:nvPr>
        </p:nvSpPr>
        <p:spPr>
          <a:xfrm>
            <a:off x="1073989" y="23209370"/>
            <a:ext cx="12870611" cy="1771291"/>
          </a:xfrm>
        </p:spPr>
        <p:txBody>
          <a:bodyPr/>
          <a:lstStyle/>
          <a:p>
            <a:r>
              <a:rPr lang="en-US" dirty="0">
                <a:ea typeface="Cambria"/>
              </a:rPr>
              <a:t>Causes of dysgraphia</a:t>
            </a:r>
            <a:endParaRPr lang="en-US" dirty="0"/>
          </a:p>
        </p:txBody>
      </p:sp>
      <p:sp>
        <p:nvSpPr>
          <p:cNvPr id="13" name="Content Placeholder 12"/>
          <p:cNvSpPr>
            <a:spLocks noGrp="1"/>
          </p:cNvSpPr>
          <p:nvPr>
            <p:ph sz="quarter" idx="26"/>
          </p:nvPr>
        </p:nvSpPr>
        <p:spPr>
          <a:xfrm>
            <a:off x="1073989" y="25331813"/>
            <a:ext cx="12870611" cy="6297283"/>
          </a:xfrm>
        </p:spPr>
        <p:txBody>
          <a:bodyPr vert="horz" lIns="365760" tIns="182880" rIns="91440" bIns="45720" rtlCol="0" anchor="t">
            <a:noAutofit/>
          </a:bodyPr>
          <a:lstStyle/>
          <a:p>
            <a:pPr marL="0" indent="0">
              <a:buNone/>
            </a:pPr>
            <a:endParaRPr lang="en-US" dirty="0">
              <a:cs typeface="Calibri"/>
            </a:endParaRPr>
          </a:p>
          <a:p>
            <a:r>
              <a:rPr lang="en-US" sz="2400" dirty="0">
                <a:latin typeface="Times New Roman"/>
                <a:ea typeface="+mn-lt"/>
                <a:cs typeface="+mn-lt"/>
              </a:rPr>
              <a:t>According to Levine (1999), dysgraphia can be caused by the brain getting inadequate feedback from the fingers. Second, there is a deficiency in employing visual processing to coordinate hand movement and </a:t>
            </a:r>
            <a:r>
              <a:rPr lang="en-US" sz="2400" err="1">
                <a:latin typeface="Times New Roman"/>
                <a:ea typeface="+mn-lt"/>
                <a:cs typeface="+mn-lt"/>
              </a:rPr>
              <a:t>organise</a:t>
            </a:r>
            <a:r>
              <a:rPr lang="en-US" sz="2400" dirty="0">
                <a:latin typeface="Times New Roman"/>
                <a:ea typeface="+mn-lt"/>
                <a:cs typeface="+mn-lt"/>
              </a:rPr>
              <a:t> space use. There are also issues with motor planning and sequencing, as well as trouble storing and retrieving letter formations. </a:t>
            </a:r>
            <a:endParaRPr lang="en-US" sz="2400">
              <a:latin typeface="Times New Roman"/>
              <a:ea typeface="+mn-lt"/>
              <a:cs typeface="Calibri"/>
            </a:endParaRPr>
          </a:p>
          <a:p>
            <a:r>
              <a:rPr lang="en-US" sz="2400" dirty="0">
                <a:latin typeface="Times New Roman"/>
                <a:ea typeface="+mn-lt"/>
                <a:cs typeface="Times New Roman"/>
              </a:rPr>
              <a:t>Research by Dyslexia International Association (2020) has shown orthographic coding in working memory is related to handwriting.</a:t>
            </a:r>
            <a:endParaRPr lang="en-US"/>
          </a:p>
          <a:p>
            <a:r>
              <a:rPr lang="en-US" sz="2400" dirty="0">
                <a:ea typeface="+mn-lt"/>
                <a:cs typeface="+mn-lt"/>
              </a:rPr>
              <a:t>Orthographic coding is the ability to form persistent memories of written words associated with their pronunciation and meaning, or the capacity to retain unknown written words in working memory while the word's letters are examined during word acquisition. </a:t>
            </a:r>
            <a:endParaRPr lang="en-US" sz="2400" dirty="0">
              <a:latin typeface="Times New Roman"/>
              <a:ea typeface="+mn-lt"/>
              <a:cs typeface="Times New Roman"/>
            </a:endParaRPr>
          </a:p>
          <a:p>
            <a:r>
              <a:rPr lang="en-US" sz="2400" dirty="0">
                <a:ea typeface="+mn-lt"/>
                <a:cs typeface="+mn-lt"/>
              </a:rPr>
              <a:t>Spelman (2023) adds that Dysgraphia is caused by damage to certain structures in the brain, delays in development of motor skills and poor muscle tone. </a:t>
            </a:r>
          </a:p>
          <a:p>
            <a:endParaRPr lang="en-US" sz="2400" dirty="0">
              <a:cs typeface="Calibri"/>
            </a:endParaRPr>
          </a:p>
        </p:txBody>
      </p:sp>
      <p:sp>
        <p:nvSpPr>
          <p:cNvPr id="9" name="Text Placeholder 8"/>
          <p:cNvSpPr>
            <a:spLocks noGrp="1"/>
          </p:cNvSpPr>
          <p:nvPr>
            <p:ph type="body" sz="quarter" idx="21"/>
          </p:nvPr>
        </p:nvSpPr>
        <p:spPr/>
        <p:txBody>
          <a:bodyPr/>
          <a:lstStyle/>
          <a:p>
            <a:r>
              <a:rPr lang="en-US" dirty="0">
                <a:ea typeface="Cambria"/>
              </a:rPr>
              <a:t>Types of Dysgraphia</a:t>
            </a:r>
            <a:endParaRPr lang="en-US" dirty="0"/>
          </a:p>
        </p:txBody>
      </p:sp>
      <p:sp>
        <p:nvSpPr>
          <p:cNvPr id="14" name="Content Placeholder 13"/>
          <p:cNvSpPr>
            <a:spLocks noGrp="1"/>
          </p:cNvSpPr>
          <p:nvPr>
            <p:ph sz="quarter" idx="27"/>
          </p:nvPr>
        </p:nvSpPr>
        <p:spPr/>
        <p:txBody>
          <a:bodyPr vert="horz" lIns="365760" tIns="182880" rIns="91440" bIns="45720" rtlCol="0" anchor="t">
            <a:noAutofit/>
          </a:bodyPr>
          <a:lstStyle/>
          <a:p>
            <a:r>
              <a:rPr lang="en-US" sz="2000">
                <a:latin typeface="Times New Roman"/>
                <a:cs typeface="Times New Roman"/>
              </a:rPr>
              <a:t>Deuel (1999), Feifer (2001) and Mohamed (2020) suggest that dysgraphia can be categorized into four subtypes.</a:t>
            </a:r>
            <a:endParaRPr lang="en-US">
              <a:latin typeface="Calibri" panose="020F0502020204030204"/>
              <a:cs typeface="Calibri" panose="020F0502020204030204"/>
            </a:endParaRPr>
          </a:p>
          <a:p>
            <a:r>
              <a:rPr lang="en-US" sz="2000" dirty="0">
                <a:latin typeface="Times New Roman"/>
                <a:cs typeface="Times New Roman"/>
              </a:rPr>
              <a:t> </a:t>
            </a:r>
            <a:r>
              <a:rPr lang="en-US" sz="2000" dirty="0">
                <a:latin typeface="Times New Roman"/>
                <a:ea typeface="+mn-lt"/>
                <a:cs typeface="+mn-lt"/>
              </a:rPr>
              <a:t>The first subtype is phonological dysgraphia, which is </a:t>
            </a:r>
            <a:r>
              <a:rPr lang="en-US" sz="2000" dirty="0" err="1">
                <a:latin typeface="Times New Roman"/>
                <a:ea typeface="+mn-lt"/>
                <a:cs typeface="+mn-lt"/>
              </a:rPr>
              <a:t>characterised</a:t>
            </a:r>
            <a:r>
              <a:rPr lang="en-US" sz="2000" dirty="0">
                <a:latin typeface="Times New Roman"/>
                <a:ea typeface="+mn-lt"/>
                <a:cs typeface="+mn-lt"/>
              </a:rPr>
              <a:t> by writing and spelling difficulties that impede the spelling of unfamiliar words, nonwords, and phonetically irregular words.</a:t>
            </a:r>
            <a:endParaRPr lang="en-US" dirty="0">
              <a:latin typeface="Calibri" panose="020F0502020204030204"/>
              <a:ea typeface="+mn-lt"/>
              <a:cs typeface="+mn-lt"/>
            </a:endParaRPr>
          </a:p>
          <a:p>
            <a:r>
              <a:rPr lang="en-US" sz="2000" dirty="0">
                <a:latin typeface="Times New Roman"/>
                <a:ea typeface="+mn-lt"/>
                <a:cs typeface="+mn-lt"/>
              </a:rPr>
              <a:t> </a:t>
            </a:r>
            <a:r>
              <a:rPr lang="en-US" sz="2000" dirty="0">
                <a:latin typeface="Times New Roman"/>
                <a:cs typeface="Times New Roman"/>
              </a:rPr>
              <a:t>The second subtype is surface dysgraphia, where students have trouble with orthographic representations, which make students rely too heavily on sound patterns, the opposite phonological dysgraphia. </a:t>
            </a:r>
            <a:endParaRPr lang="en-US">
              <a:cs typeface="Calibri"/>
            </a:endParaRPr>
          </a:p>
          <a:p>
            <a:r>
              <a:rPr lang="en-US" sz="2000" dirty="0">
                <a:latin typeface="Times New Roman"/>
                <a:cs typeface="Times New Roman"/>
              </a:rPr>
              <a:t>Thirdly, mixed dysgraphia, this type refers to students having trouble mixing up letter formations and having trouble with spelling tasks, a combination of the first two types. </a:t>
            </a:r>
          </a:p>
          <a:p>
            <a:pPr>
              <a:buNone/>
            </a:pPr>
            <a:r>
              <a:rPr lang="en-US" sz="2000" dirty="0">
                <a:latin typeface="Times New Roman"/>
                <a:ea typeface="+mn-lt"/>
                <a:cs typeface="+mn-lt"/>
              </a:rPr>
              <a:t>Last but not least, semantic/synaptic dysgraphia is a grammatical disorder where pupils struggle to connect words to form coherent phrases and sentences. </a:t>
            </a:r>
            <a:endParaRPr lang="en-US">
              <a:latin typeface="Times New Roman"/>
              <a:cs typeface="Times New Roman"/>
            </a:endParaRPr>
          </a:p>
          <a:p>
            <a:pPr>
              <a:buNone/>
            </a:pPr>
            <a:endParaRPr lang="en-US"/>
          </a:p>
          <a:p>
            <a:pPr marL="0" indent="0">
              <a:buNone/>
            </a:pPr>
            <a:endParaRPr lang="en-US" sz="2000" dirty="0">
              <a:cs typeface="Calibri"/>
            </a:endParaRPr>
          </a:p>
          <a:p>
            <a:endParaRPr lang="en-US" dirty="0">
              <a:cs typeface="Calibri"/>
            </a:endParaRPr>
          </a:p>
        </p:txBody>
      </p:sp>
      <p:sp>
        <p:nvSpPr>
          <p:cNvPr id="15" name="Content Placeholder 14"/>
          <p:cNvSpPr>
            <a:spLocks noGrp="1"/>
          </p:cNvSpPr>
          <p:nvPr>
            <p:ph sz="quarter" idx="28"/>
          </p:nvPr>
        </p:nvSpPr>
        <p:spPr>
          <a:xfrm>
            <a:off x="23640852" y="24090701"/>
            <a:ext cx="4796287" cy="1692473"/>
          </a:xfrm>
        </p:spPr>
        <p:txBody>
          <a:bodyPr vert="horz" lIns="91440" tIns="182880" rIns="91440" bIns="45720" rtlCol="0" anchor="t">
            <a:normAutofit fontScale="92500" lnSpcReduction="10000"/>
          </a:bodyPr>
          <a:lstStyle/>
          <a:p>
            <a:pPr marL="0" indent="0">
              <a:buNone/>
            </a:pPr>
            <a:r>
              <a:rPr lang="en-US">
                <a:cs typeface="Calibri" panose="020F0502020204030204"/>
              </a:rPr>
              <a:t>Figure.1  </a:t>
            </a:r>
          </a:p>
          <a:p>
            <a:pPr marL="0" indent="0">
              <a:buNone/>
            </a:pPr>
            <a:r>
              <a:rPr lang="en-US" dirty="0">
                <a:cs typeface="Calibri" panose="020F0502020204030204"/>
              </a:rPr>
              <a:t>Example of dysgraphia </a:t>
            </a:r>
          </a:p>
          <a:p>
            <a:pPr marL="0" indent="0">
              <a:buNone/>
            </a:pPr>
            <a:r>
              <a:rPr lang="en-US" dirty="0">
                <a:cs typeface="Calibri" panose="020F0502020204030204"/>
              </a:rPr>
              <a:t>Source: occupationalthearpy.com</a:t>
            </a:r>
          </a:p>
        </p:txBody>
      </p:sp>
      <p:sp>
        <p:nvSpPr>
          <p:cNvPr id="16" name="Text Placeholder 15"/>
          <p:cNvSpPr>
            <a:spLocks noGrp="1"/>
          </p:cNvSpPr>
          <p:nvPr>
            <p:ph type="body" sz="quarter" idx="29"/>
          </p:nvPr>
        </p:nvSpPr>
        <p:spPr>
          <a:xfrm>
            <a:off x="15544800" y="26452901"/>
            <a:ext cx="12801600" cy="1702280"/>
          </a:xfrm>
        </p:spPr>
        <p:txBody>
          <a:bodyPr/>
          <a:lstStyle/>
          <a:p>
            <a:r>
              <a:rPr lang="en-US" dirty="0">
                <a:ea typeface="Cambria"/>
              </a:rPr>
              <a:t>Identification</a:t>
            </a:r>
          </a:p>
        </p:txBody>
      </p:sp>
      <p:sp>
        <p:nvSpPr>
          <p:cNvPr id="17" name="Content Placeholder 16"/>
          <p:cNvSpPr>
            <a:spLocks noGrp="1"/>
          </p:cNvSpPr>
          <p:nvPr>
            <p:ph sz="quarter" idx="30"/>
          </p:nvPr>
        </p:nvSpPr>
        <p:spPr>
          <a:xfrm>
            <a:off x="15544800" y="28437322"/>
            <a:ext cx="12801600" cy="3191774"/>
          </a:xfrm>
        </p:spPr>
        <p:txBody>
          <a:bodyPr vert="horz" lIns="365760" tIns="182880" rIns="91440" bIns="45720" rtlCol="0" anchor="t">
            <a:normAutofit/>
          </a:bodyPr>
          <a:lstStyle/>
          <a:p>
            <a:r>
              <a:rPr lang="en-US" dirty="0">
                <a:latin typeface="Times New Roman"/>
                <a:cs typeface="Times New Roman"/>
              </a:rPr>
              <a:t>One critical issue in identifying Dysgraphia lies in the variability of symptoms. Dysgraphia can manifest differently among individuals, making it challenging to establish a uniform set of criteria for diagnosis. Furthermore, the overlap of symptoms with other learning disabilities complicates the identification process, potentially leading to misdiagnosis or delayed intervention.</a:t>
            </a:r>
          </a:p>
        </p:txBody>
      </p:sp>
      <p:sp>
        <p:nvSpPr>
          <p:cNvPr id="18" name="Text Placeholder 17"/>
          <p:cNvSpPr>
            <a:spLocks noGrp="1"/>
          </p:cNvSpPr>
          <p:nvPr>
            <p:ph type="body" sz="quarter" idx="31"/>
          </p:nvPr>
        </p:nvSpPr>
        <p:spPr/>
        <p:txBody>
          <a:bodyPr/>
          <a:lstStyle/>
          <a:p>
            <a:r>
              <a:rPr lang="en-US" dirty="0">
                <a:ea typeface="Cambria"/>
              </a:rPr>
              <a:t>Support strategies</a:t>
            </a:r>
            <a:endParaRPr lang="en-US" dirty="0" err="1"/>
          </a:p>
        </p:txBody>
      </p:sp>
      <p:sp>
        <p:nvSpPr>
          <p:cNvPr id="21" name="Text Placeholder 20"/>
          <p:cNvSpPr>
            <a:spLocks noGrp="1"/>
          </p:cNvSpPr>
          <p:nvPr>
            <p:ph type="body" sz="quarter" idx="34"/>
          </p:nvPr>
        </p:nvSpPr>
        <p:spPr/>
        <p:txBody>
          <a:bodyPr/>
          <a:lstStyle/>
          <a:p>
            <a:r>
              <a:rPr lang="en-US" dirty="0"/>
              <a:t>conclusion</a:t>
            </a:r>
          </a:p>
        </p:txBody>
      </p:sp>
      <p:sp>
        <p:nvSpPr>
          <p:cNvPr id="22" name="Content Placeholder 21"/>
          <p:cNvSpPr>
            <a:spLocks noGrp="1"/>
          </p:cNvSpPr>
          <p:nvPr>
            <p:ph sz="quarter" idx="35"/>
          </p:nvPr>
        </p:nvSpPr>
        <p:spPr/>
        <p:txBody>
          <a:bodyPr vert="horz" lIns="365760" tIns="182880" rIns="91440" bIns="45720" rtlCol="0" anchor="t">
            <a:normAutofit/>
          </a:bodyPr>
          <a:lstStyle/>
          <a:p>
            <a:pPr marL="0" indent="0">
              <a:buNone/>
            </a:pPr>
            <a:r>
              <a:rPr lang="en-US" dirty="0">
                <a:latin typeface="Times New Roman"/>
                <a:ea typeface="Calibri"/>
                <a:cs typeface="Calibri"/>
              </a:rPr>
              <a:t>In conclusion, dysgraphia is a learning disability that affects our ability to write. The need to have neat and clear handwriting is of upmost importance in today's society for everyday tasks, even in a technological age. With effective support, dysgraphia may be manageable, drill and fine motor activities can help correct the effects of dysgraphia.</a:t>
            </a:r>
            <a:endParaRPr lang="en-US">
              <a:latin typeface="Times New Roman"/>
              <a:cs typeface="Times New Roman"/>
            </a:endParaRPr>
          </a:p>
        </p:txBody>
      </p:sp>
      <p:pic>
        <p:nvPicPr>
          <p:cNvPr id="2" name="Picture 1" descr="A hand holding a pencil and writing on a piece of paper&#10;&#10;Description automatically generated">
            <a:extLst>
              <a:ext uri="{FF2B5EF4-FFF2-40B4-BE49-F238E27FC236}">
                <a16:creationId xmlns:a16="http://schemas.microsoft.com/office/drawing/2014/main" id="{983459EF-4243-8DEB-1BB6-A6FD6116F0E9}"/>
              </a:ext>
            </a:extLst>
          </p:cNvPr>
          <p:cNvPicPr>
            <a:picLocks noChangeAspect="1"/>
          </p:cNvPicPr>
          <p:nvPr/>
        </p:nvPicPr>
        <p:blipFill>
          <a:blip r:embed="rId4"/>
          <a:stretch>
            <a:fillRect/>
          </a:stretch>
        </p:blipFill>
        <p:spPr>
          <a:xfrm>
            <a:off x="1090563" y="1195387"/>
            <a:ext cx="3363027" cy="2749117"/>
          </a:xfrm>
          <a:prstGeom prst="rect">
            <a:avLst/>
          </a:prstGeom>
          <a:ln>
            <a:noFill/>
          </a:ln>
          <a:effectLst>
            <a:softEdge rad="112500"/>
          </a:effectLst>
        </p:spPr>
      </p:pic>
      <p:pic>
        <p:nvPicPr>
          <p:cNvPr id="3" name="Picture 2">
            <a:extLst>
              <a:ext uri="{FF2B5EF4-FFF2-40B4-BE49-F238E27FC236}">
                <a16:creationId xmlns:a16="http://schemas.microsoft.com/office/drawing/2014/main" id="{DBB87769-B973-1A36-F597-D40F30A4D7DC}"/>
              </a:ext>
            </a:extLst>
          </p:cNvPr>
          <p:cNvPicPr>
            <a:picLocks noChangeAspect="1"/>
          </p:cNvPicPr>
          <p:nvPr/>
        </p:nvPicPr>
        <p:blipFill>
          <a:blip r:embed="rId4"/>
          <a:stretch>
            <a:fillRect/>
          </a:stretch>
        </p:blipFill>
        <p:spPr>
          <a:xfrm>
            <a:off x="39495362" y="1310892"/>
            <a:ext cx="3189772" cy="2460358"/>
          </a:xfrm>
          <a:prstGeom prst="rect">
            <a:avLst/>
          </a:prstGeom>
        </p:spPr>
      </p:pic>
      <p:pic>
        <p:nvPicPr>
          <p:cNvPr id="6" name="Picture 5" descr="A close-up of a piece of paper&#10;&#10;Description automatically generated">
            <a:extLst>
              <a:ext uri="{FF2B5EF4-FFF2-40B4-BE49-F238E27FC236}">
                <a16:creationId xmlns:a16="http://schemas.microsoft.com/office/drawing/2014/main" id="{290D8C90-FD53-D877-BC2A-9692567497FD}"/>
              </a:ext>
            </a:extLst>
          </p:cNvPr>
          <p:cNvPicPr>
            <a:picLocks noChangeAspect="1"/>
          </p:cNvPicPr>
          <p:nvPr/>
        </p:nvPicPr>
        <p:blipFill>
          <a:blip r:embed="rId5"/>
          <a:stretch>
            <a:fillRect/>
          </a:stretch>
        </p:blipFill>
        <p:spPr>
          <a:xfrm>
            <a:off x="15549217" y="23581126"/>
            <a:ext cx="7790068" cy="2724453"/>
          </a:xfrm>
          <a:prstGeom prst="rect">
            <a:avLst/>
          </a:prstGeom>
        </p:spPr>
      </p:pic>
      <p:sp>
        <p:nvSpPr>
          <p:cNvPr id="19" name="Content Placeholder 18">
            <a:extLst>
              <a:ext uri="{FF2B5EF4-FFF2-40B4-BE49-F238E27FC236}">
                <a16:creationId xmlns:a16="http://schemas.microsoft.com/office/drawing/2014/main" id="{6998215E-101F-6EB0-216D-352F63C85181}"/>
              </a:ext>
            </a:extLst>
          </p:cNvPr>
          <p:cNvSpPr>
            <a:spLocks noGrp="1"/>
          </p:cNvSpPr>
          <p:nvPr>
            <p:ph sz="quarter" idx="32"/>
          </p:nvPr>
        </p:nvSpPr>
        <p:spPr>
          <a:xfrm>
            <a:off x="29940636" y="7091238"/>
            <a:ext cx="12741966" cy="6858001"/>
          </a:xfrm>
        </p:spPr>
        <p:txBody>
          <a:bodyPr vert="horz" lIns="365760" tIns="182880" rIns="91440" bIns="45720" rtlCol="0" anchor="t">
            <a:normAutofit/>
          </a:bodyPr>
          <a:lstStyle/>
          <a:p>
            <a:r>
              <a:rPr lang="en-US" sz="2400" dirty="0">
                <a:latin typeface="Times New Roman"/>
                <a:cs typeface="Times New Roman"/>
              </a:rPr>
              <a:t>Effective support for Dysgraphia necessitates a multifaceted approach. Educational interventions, such as specialized writing programs and assistive technologies, can accommodate diverse learning styles. Psychoeducational support, including occupational therapy, may address underlying motor and sensory issues contributing to Dysgraphia.</a:t>
            </a:r>
          </a:p>
          <a:p>
            <a:r>
              <a:rPr lang="en-US" sz="2400" dirty="0">
                <a:latin typeface="Times New Roman"/>
                <a:cs typeface="Times New Roman"/>
              </a:rPr>
              <a:t>According to Spelman(2023) and Finn(2020) support that is typically available includes allowing students in question to use a computer during exams rather than having to answer by hand. Additionally, encouraging students to use cursive writing rather than print, as they might struggle with spacing between letters. Furthermore, using spacing graph paper or paper with raised lines. </a:t>
            </a:r>
          </a:p>
        </p:txBody>
      </p:sp>
      <p:sp>
        <p:nvSpPr>
          <p:cNvPr id="26" name="Content Placeholder 25">
            <a:extLst>
              <a:ext uri="{FF2B5EF4-FFF2-40B4-BE49-F238E27FC236}">
                <a16:creationId xmlns:a16="http://schemas.microsoft.com/office/drawing/2014/main" id="{A8FBB22B-26E5-62AD-FF84-9A568188E0EF}"/>
              </a:ext>
            </a:extLst>
          </p:cNvPr>
          <p:cNvSpPr>
            <a:spLocks noGrp="1"/>
          </p:cNvSpPr>
          <p:nvPr>
            <p:ph sz="quarter" idx="33"/>
          </p:nvPr>
        </p:nvSpPr>
        <p:spPr>
          <a:xfrm>
            <a:off x="29722301" y="13694439"/>
            <a:ext cx="12980179" cy="5549233"/>
          </a:xfrm>
        </p:spPr>
        <p:txBody>
          <a:bodyPr vert="horz" lIns="365760" tIns="182880" rIns="91440" bIns="45720" rtlCol="0" anchor="t">
            <a:normAutofit/>
          </a:bodyPr>
          <a:lstStyle/>
          <a:p>
            <a:r>
              <a:rPr lang="en-US" sz="2000" dirty="0">
                <a:latin typeface="Times New Roman"/>
                <a:cs typeface="Times New Roman"/>
              </a:rPr>
              <a:t>Treatment of dysgraphia in children </a:t>
            </a:r>
          </a:p>
          <a:p>
            <a:r>
              <a:rPr lang="en-US" sz="2000" dirty="0">
                <a:latin typeface="Times New Roman"/>
                <a:cs typeface="Times New Roman"/>
              </a:rPr>
              <a:t>When working with educators, your child may receive the following to manage dysgraphia symptoms. </a:t>
            </a:r>
          </a:p>
          <a:p>
            <a:r>
              <a:rPr lang="en-US" sz="2000" dirty="0">
                <a:latin typeface="Times New Roman"/>
                <a:cs typeface="Times New Roman"/>
              </a:rPr>
              <a:t>Accommodation: this includes supportive and assistive resources to decrease the stress of writing.</a:t>
            </a:r>
          </a:p>
          <a:p>
            <a:r>
              <a:rPr lang="en-US" sz="2000" dirty="0">
                <a:latin typeface="Times New Roman"/>
                <a:ea typeface="+mn-lt"/>
                <a:cs typeface="+mn-lt"/>
              </a:rPr>
              <a:t>Modification consists of goals and objectives for reducing the impact of writing impairment, such as downscaling a huge writing project. </a:t>
            </a:r>
            <a:endParaRPr lang="en-US" sz="2000">
              <a:latin typeface="Times New Roman"/>
              <a:cs typeface="Times New Roman"/>
            </a:endParaRPr>
          </a:p>
          <a:p>
            <a:r>
              <a:rPr lang="en-US" sz="2000" dirty="0">
                <a:latin typeface="Times New Roman"/>
                <a:ea typeface="+mn-lt"/>
                <a:cs typeface="+mn-lt"/>
              </a:rPr>
              <a:t>Remediation is working alongside occupational therapists and special education practitioners to enhance motor skills and reduce the impairment effects. </a:t>
            </a:r>
            <a:endParaRPr lang="en-US" sz="2000">
              <a:latin typeface="Times New Roman"/>
              <a:cs typeface="Times New Roman"/>
            </a:endParaRPr>
          </a:p>
          <a:p>
            <a:r>
              <a:rPr lang="en-US" sz="2000" dirty="0">
                <a:solidFill>
                  <a:srgbClr val="000000"/>
                </a:solidFill>
                <a:latin typeface="Times New Roman"/>
                <a:cs typeface="Times New Roman"/>
              </a:rPr>
              <a:t>Graham, Harris, and Fink (2000) suggest that if schools offer penmanship programs during the early years, that this could help prevent some students from having difficulty with writing. </a:t>
            </a:r>
          </a:p>
          <a:p>
            <a:endParaRPr lang="en-US" sz="2000" dirty="0">
              <a:cs typeface="Calibri"/>
            </a:endParaRPr>
          </a:p>
        </p:txBody>
      </p:sp>
      <p:sp>
        <p:nvSpPr>
          <p:cNvPr id="28" name="Content Placeholder 27">
            <a:extLst>
              <a:ext uri="{FF2B5EF4-FFF2-40B4-BE49-F238E27FC236}">
                <a16:creationId xmlns:a16="http://schemas.microsoft.com/office/drawing/2014/main" id="{9F93F542-3FDF-6222-48F9-D217D98E1888}"/>
              </a:ext>
            </a:extLst>
          </p:cNvPr>
          <p:cNvSpPr>
            <a:spLocks noGrp="1"/>
          </p:cNvSpPr>
          <p:nvPr>
            <p:ph sz="quarter" idx="23"/>
          </p:nvPr>
        </p:nvSpPr>
        <p:spPr>
          <a:xfrm>
            <a:off x="15564678" y="12037270"/>
            <a:ext cx="12870611" cy="11038237"/>
          </a:xfrm>
        </p:spPr>
        <p:txBody>
          <a:bodyPr vert="horz" lIns="365760" tIns="182880" rIns="91440" bIns="45720" rtlCol="0" anchor="t">
            <a:noAutofit/>
          </a:bodyPr>
          <a:lstStyle/>
          <a:p>
            <a:endParaRPr lang="en-US" sz="1600" dirty="0">
              <a:latin typeface="Times New Roman"/>
              <a:cs typeface="Times New Roman"/>
            </a:endParaRPr>
          </a:p>
          <a:p>
            <a:r>
              <a:rPr lang="en-US" sz="1800" dirty="0">
                <a:latin typeface="Times New Roman"/>
                <a:cs typeface="Times New Roman"/>
              </a:rPr>
              <a:t>Before diagnosing, it is essential to rule out other underlying conditions, such as vision or hearing impairment. </a:t>
            </a:r>
          </a:p>
          <a:p>
            <a:r>
              <a:rPr lang="en-US" sz="1800" dirty="0">
                <a:latin typeface="Times New Roman"/>
                <a:cs typeface="Times New Roman"/>
              </a:rPr>
              <a:t>The evaluation process for dysgraphia depends on a child’s age and educational level. </a:t>
            </a:r>
            <a:r>
              <a:rPr lang="en-US" sz="1800" dirty="0">
                <a:latin typeface="Times New Roman"/>
                <a:ea typeface="+mn-lt"/>
                <a:cs typeface="+mn-lt"/>
              </a:rPr>
              <a:t>Dysgraphia in school-aged children is diagnosed when symptoms proceed for at least six months despite adequate training and instruction. </a:t>
            </a:r>
            <a:r>
              <a:rPr lang="en-US" sz="1800" dirty="0">
                <a:latin typeface="Times New Roman"/>
                <a:cs typeface="Times New Roman"/>
              </a:rPr>
              <a:t>Diagnosis may involve:</a:t>
            </a:r>
          </a:p>
          <a:p>
            <a:r>
              <a:rPr lang="en-US" sz="1800" dirty="0">
                <a:latin typeface="Times New Roman"/>
                <a:cs typeface="Times New Roman"/>
              </a:rPr>
              <a:t>Evaluating writing samples </a:t>
            </a:r>
          </a:p>
          <a:p>
            <a:r>
              <a:rPr lang="en-US" sz="1800" dirty="0">
                <a:latin typeface="Times New Roman"/>
                <a:cs typeface="Times New Roman"/>
              </a:rPr>
              <a:t>Checking pencil or pen grip </a:t>
            </a:r>
          </a:p>
          <a:p>
            <a:r>
              <a:rPr lang="en-US" sz="1800" dirty="0">
                <a:latin typeface="Times New Roman"/>
                <a:cs typeface="Times New Roman"/>
              </a:rPr>
              <a:t>Evaluating writing posture </a:t>
            </a:r>
          </a:p>
          <a:p>
            <a:r>
              <a:rPr lang="en-US" sz="1800" dirty="0">
                <a:latin typeface="Times New Roman"/>
                <a:cs typeface="Times New Roman"/>
              </a:rPr>
              <a:t>Observing writing speed</a:t>
            </a:r>
          </a:p>
          <a:p>
            <a:r>
              <a:rPr lang="en-US" sz="1800" dirty="0">
                <a:latin typeface="Times New Roman"/>
                <a:cs typeface="Times New Roman"/>
              </a:rPr>
              <a:t>Looking at copied material coordination test </a:t>
            </a:r>
          </a:p>
          <a:p>
            <a:r>
              <a:rPr lang="en-US" sz="1800" dirty="0">
                <a:latin typeface="Times New Roman"/>
                <a:cs typeface="Times New Roman"/>
              </a:rPr>
              <a:t>Spelman (2023) states that the Private Therapy Clinic uses standardized, reliable psychometric tests to assess difficulties related to handwriting. </a:t>
            </a:r>
          </a:p>
          <a:p>
            <a:r>
              <a:rPr lang="en-US" sz="1800" dirty="0">
                <a:latin typeface="Times New Roman"/>
                <a:cs typeface="Times New Roman"/>
              </a:rPr>
              <a:t>Testing for learning disabilities and conditions such as dysgraphia usually involves a team effort and expertise from occupational therapists, special education teachers, and school psychologists.</a:t>
            </a:r>
            <a:r>
              <a:rPr lang="en-US" sz="1800" dirty="0">
                <a:latin typeface="Times New Roman"/>
                <a:ea typeface="+mn-lt"/>
                <a:cs typeface="Times New Roman"/>
              </a:rPr>
              <a:t> </a:t>
            </a:r>
            <a:r>
              <a:rPr lang="en-US" sz="1800" dirty="0">
                <a:latin typeface="Times New Roman"/>
                <a:ea typeface="+mn-lt"/>
                <a:cs typeface="+mn-lt"/>
              </a:rPr>
              <a:t>No medical testing is required or accessible to diagnose dysgraphia.</a:t>
            </a:r>
            <a:r>
              <a:rPr lang="en-US" sz="1800" dirty="0">
                <a:latin typeface="Times New Roman"/>
                <a:cs typeface="Times New Roman"/>
              </a:rPr>
              <a:t> </a:t>
            </a:r>
            <a:r>
              <a:rPr lang="en-US" sz="1800" dirty="0">
                <a:ea typeface="+mn-lt"/>
                <a:cs typeface="+mn-lt"/>
              </a:rPr>
              <a:t>Instead, healthcare providers and education specialists will carefully </a:t>
            </a:r>
            <a:r>
              <a:rPr lang="en-US" sz="1800" dirty="0" err="1">
                <a:ea typeface="+mn-lt"/>
                <a:cs typeface="+mn-lt"/>
              </a:rPr>
              <a:t>analyse</a:t>
            </a:r>
            <a:r>
              <a:rPr lang="en-US" sz="1800" dirty="0">
                <a:ea typeface="+mn-lt"/>
                <a:cs typeface="+mn-lt"/>
              </a:rPr>
              <a:t> your child's writing issues before making a diagnosis. </a:t>
            </a:r>
            <a:r>
              <a:rPr lang="en-US" sz="1800" dirty="0">
                <a:latin typeface="Times New Roman"/>
                <a:cs typeface="Times New Roman"/>
              </a:rPr>
              <a:t>Healthcare providers may use the following assessments and tests in the diagnostic process:</a:t>
            </a:r>
          </a:p>
          <a:p>
            <a:r>
              <a:rPr lang="en-US" sz="1800" b="1" dirty="0">
                <a:latin typeface="Times New Roman"/>
                <a:cs typeface="Times New Roman"/>
              </a:rPr>
              <a:t>Formalized handwriting assessments</a:t>
            </a:r>
            <a:r>
              <a:rPr lang="en-US" sz="1800" dirty="0">
                <a:latin typeface="Times New Roman"/>
                <a:cs typeface="Times New Roman"/>
              </a:rPr>
              <a:t>: These tests can help measure the speed and legibility of your child’s writing.</a:t>
            </a:r>
          </a:p>
          <a:p>
            <a:r>
              <a:rPr lang="en-US" sz="1800" b="1" dirty="0">
                <a:latin typeface="Times New Roman"/>
                <a:cs typeface="Times New Roman"/>
              </a:rPr>
              <a:t>Beery Developmental Test of Visuomotor Integration (VMI)</a:t>
            </a:r>
            <a:r>
              <a:rPr lang="en-US" sz="1800" dirty="0">
                <a:latin typeface="Times New Roman"/>
                <a:cs typeface="Times New Roman"/>
              </a:rPr>
              <a:t>: This test helps assess the extent to which your child can integrate their visual and motor skills, which is necessary for writing.</a:t>
            </a:r>
          </a:p>
          <a:p>
            <a:r>
              <a:rPr lang="en-US" sz="1800" dirty="0">
                <a:latin typeface="Times New Roman"/>
                <a:cs typeface="Times New Roman"/>
              </a:rPr>
              <a:t>Pfeiffer et al., (2015) states that this test provides occupational therapist with information on the development of an individual’s visual and motor abilities or hand /eye coordination.</a:t>
            </a:r>
          </a:p>
          <a:p>
            <a:r>
              <a:rPr lang="en-US" sz="1800" dirty="0">
                <a:latin typeface="Times New Roman"/>
                <a:cs typeface="Times New Roman"/>
              </a:rPr>
              <a:t>The test consists of three sections:</a:t>
            </a:r>
          </a:p>
          <a:p>
            <a:r>
              <a:rPr lang="en-US" sz="1800" dirty="0">
                <a:latin typeface="Times New Roman"/>
                <a:cs typeface="Times New Roman"/>
              </a:rPr>
              <a:t>How efficiently the visual and motor are integrated or talking to each other. </a:t>
            </a:r>
          </a:p>
          <a:p>
            <a:r>
              <a:rPr lang="en-US" sz="1800" dirty="0">
                <a:latin typeface="Times New Roman"/>
                <a:cs typeface="Times New Roman"/>
              </a:rPr>
              <a:t>Visual perceptual skill</a:t>
            </a:r>
          </a:p>
          <a:p>
            <a:r>
              <a:rPr lang="en-US" sz="1800" dirty="0">
                <a:latin typeface="Times New Roman"/>
                <a:cs typeface="Times New Roman"/>
              </a:rPr>
              <a:t>Motor control </a:t>
            </a:r>
          </a:p>
          <a:p>
            <a:r>
              <a:rPr lang="en-US" sz="1800" dirty="0">
                <a:latin typeface="Times New Roman"/>
                <a:cs typeface="Times New Roman"/>
              </a:rPr>
              <a:t>However, previous research by Howe et al., (2013) Mc </a:t>
            </a:r>
            <a:r>
              <a:rPr lang="en-US" sz="1800" dirty="0" err="1">
                <a:latin typeface="Times New Roman"/>
                <a:cs typeface="Times New Roman"/>
              </a:rPr>
              <a:t>Glarriage</a:t>
            </a:r>
            <a:r>
              <a:rPr lang="en-US" sz="1800" dirty="0">
                <a:latin typeface="Times New Roman"/>
                <a:cs typeface="Times New Roman"/>
              </a:rPr>
              <a:t> and Nelson (2006) and Poon et al., (2010) found that VMI was not sensitive i</a:t>
            </a:r>
            <a:r>
              <a:rPr lang="en-US" sz="1600" dirty="0">
                <a:latin typeface="Times New Roman"/>
                <a:cs typeface="Times New Roman"/>
              </a:rPr>
              <a:t>n detecting changes in motor coordination after six weeks of remediat</a:t>
            </a:r>
            <a:r>
              <a:rPr lang="en-US" sz="2000" dirty="0">
                <a:latin typeface="Times New Roman"/>
                <a:cs typeface="Times New Roman"/>
              </a:rPr>
              <a:t>ions </a:t>
            </a:r>
          </a:p>
          <a:p>
            <a:endParaRPr lang="en-US" sz="2000" dirty="0">
              <a:latin typeface="Times New Roman"/>
              <a:cs typeface="Times New Roman"/>
            </a:endParaRPr>
          </a:p>
        </p:txBody>
      </p:sp>
      <p:sp>
        <p:nvSpPr>
          <p:cNvPr id="33" name="TextBox 32">
            <a:extLst>
              <a:ext uri="{FF2B5EF4-FFF2-40B4-BE49-F238E27FC236}">
                <a16:creationId xmlns:a16="http://schemas.microsoft.com/office/drawing/2014/main" id="{605219A1-2071-C7D4-043D-FBD093205B6D}"/>
              </a:ext>
            </a:extLst>
          </p:cNvPr>
          <p:cNvSpPr txBox="1"/>
          <p:nvPr/>
        </p:nvSpPr>
        <p:spPr>
          <a:xfrm>
            <a:off x="16061672" y="10971328"/>
            <a:ext cx="11829031" cy="1064776"/>
          </a:xfrm>
          <a:prstGeom prst="round2SameRect">
            <a:avLst/>
          </a:prstGeom>
          <a:solidFill>
            <a:schemeClr val="tx1">
              <a:lumMod val="25000"/>
              <a:lumOff val="75000"/>
            </a:schemeClr>
          </a:solidFill>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dirty="0">
                <a:solidFill>
                  <a:schemeClr val="bg1"/>
                </a:solidFill>
                <a:latin typeface="Cambria"/>
                <a:ea typeface="Cambria"/>
                <a:cs typeface="Calibri"/>
              </a:rPr>
              <a:t>    DIAGNOSING</a:t>
            </a:r>
            <a:r>
              <a:rPr lang="en-US" sz="6000" dirty="0">
                <a:latin typeface="Cambria"/>
                <a:ea typeface="Cambria"/>
                <a:cs typeface="Calibri"/>
              </a:rPr>
              <a:t> </a:t>
            </a:r>
            <a:r>
              <a:rPr lang="en-US" sz="6000" dirty="0">
                <a:solidFill>
                  <a:schemeClr val="bg1"/>
                </a:solidFill>
                <a:latin typeface="Cambria"/>
                <a:ea typeface="Cambria"/>
                <a:cs typeface="Calibri"/>
              </a:rPr>
              <a:t>DYSGRAPHIA</a:t>
            </a:r>
          </a:p>
        </p:txBody>
      </p:sp>
      <p:sp>
        <p:nvSpPr>
          <p:cNvPr id="20" name="TextBox 19">
            <a:extLst>
              <a:ext uri="{FF2B5EF4-FFF2-40B4-BE49-F238E27FC236}">
                <a16:creationId xmlns:a16="http://schemas.microsoft.com/office/drawing/2014/main" id="{F23E4BE2-6B09-1882-0A95-34C9A65073D8}"/>
              </a:ext>
            </a:extLst>
          </p:cNvPr>
          <p:cNvSpPr txBox="1"/>
          <p:nvPr/>
        </p:nvSpPr>
        <p:spPr>
          <a:xfrm>
            <a:off x="30656743" y="19881838"/>
            <a:ext cx="11395843" cy="1065241"/>
          </a:xfrm>
          <a:prstGeom prst="round2Same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dirty="0">
                <a:cs typeface="Calibri"/>
              </a:rPr>
              <a:t>      </a:t>
            </a:r>
            <a:r>
              <a:rPr lang="en-US" sz="6000" dirty="0">
                <a:solidFill>
                  <a:schemeClr val="bg1"/>
                </a:solidFill>
                <a:latin typeface="Cambria"/>
                <a:ea typeface="Cambria"/>
                <a:cs typeface="Calibri"/>
              </a:rPr>
              <a:t>IMPACT OF DYSGRAPHIA</a:t>
            </a:r>
            <a:endParaRPr lang="en-US" sz="6000" dirty="0" err="1">
              <a:solidFill>
                <a:schemeClr val="bg1"/>
              </a:solidFill>
              <a:latin typeface="Cambria"/>
              <a:ea typeface="Cambria"/>
            </a:endParaRPr>
          </a:p>
        </p:txBody>
      </p:sp>
      <p:sp>
        <p:nvSpPr>
          <p:cNvPr id="34" name="TextBox 33">
            <a:extLst>
              <a:ext uri="{FF2B5EF4-FFF2-40B4-BE49-F238E27FC236}">
                <a16:creationId xmlns:a16="http://schemas.microsoft.com/office/drawing/2014/main" id="{6DFF5FC3-6DF0-6F5D-A872-AA4BC70700FE}"/>
              </a:ext>
            </a:extLst>
          </p:cNvPr>
          <p:cNvSpPr txBox="1"/>
          <p:nvPr/>
        </p:nvSpPr>
        <p:spPr>
          <a:xfrm>
            <a:off x="29865373" y="21303124"/>
            <a:ext cx="12900482"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000000"/>
                </a:solidFill>
                <a:latin typeface="Times New Roman"/>
                <a:cs typeface="Times New Roman"/>
              </a:rPr>
              <a:t>Dysgraphia extends its impact beyond the realm of writing, affecting various aspects of academic and social functioning.</a:t>
            </a:r>
          </a:p>
          <a:p>
            <a:endParaRPr lang="en-US" sz="2400" dirty="0">
              <a:solidFill>
                <a:srgbClr val="000000"/>
              </a:solidFill>
              <a:latin typeface="Times New Roman"/>
              <a:cs typeface="Times New Roman"/>
            </a:endParaRPr>
          </a:p>
          <a:p>
            <a:r>
              <a:rPr lang="en-US" sz="2400" dirty="0">
                <a:solidFill>
                  <a:srgbClr val="000000"/>
                </a:solidFill>
                <a:latin typeface="Times New Roman"/>
                <a:cs typeface="Times New Roman"/>
              </a:rPr>
              <a:t>In academic settings, challenges with written expression may impede the ability to convey knowledge effectively, potentially impacting grades and overall academic achievement.</a:t>
            </a:r>
          </a:p>
          <a:p>
            <a:endParaRPr lang="en-US" sz="2400" dirty="0">
              <a:solidFill>
                <a:srgbClr val="000000"/>
              </a:solidFill>
              <a:latin typeface="Times New Roman"/>
              <a:cs typeface="Times New Roman"/>
            </a:endParaRPr>
          </a:p>
          <a:p>
            <a:r>
              <a:rPr lang="en-US" sz="2400" dirty="0">
                <a:solidFill>
                  <a:srgbClr val="000000"/>
                </a:solidFill>
                <a:latin typeface="Times New Roman"/>
                <a:cs typeface="Times New Roman"/>
              </a:rPr>
              <a:t>Socially, individuals with Dysgraphia may face barriers in forming connections, experiencing frustration and isolation due to difficulties in written communication.</a:t>
            </a:r>
          </a:p>
        </p:txBody>
      </p:sp>
      <p:sp>
        <p:nvSpPr>
          <p:cNvPr id="41" name="TextBox 40">
            <a:extLst>
              <a:ext uri="{FF2B5EF4-FFF2-40B4-BE49-F238E27FC236}">
                <a16:creationId xmlns:a16="http://schemas.microsoft.com/office/drawing/2014/main" id="{3C6DEA70-E24B-55CD-CC6A-55645D0A6569}"/>
              </a:ext>
            </a:extLst>
          </p:cNvPr>
          <p:cNvSpPr txBox="1"/>
          <p:nvPr/>
        </p:nvSpPr>
        <p:spPr>
          <a:xfrm>
            <a:off x="30300450" y="12036517"/>
            <a:ext cx="11415718" cy="1064776"/>
          </a:xfrm>
          <a:prstGeom prst="round2SameRect">
            <a:avLst/>
          </a:prstGeom>
          <a:solidFill>
            <a:schemeClr val="tx1">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dirty="0">
                <a:solidFill>
                  <a:schemeClr val="bg1"/>
                </a:solidFill>
                <a:latin typeface="Cambria"/>
                <a:ea typeface="Cambria"/>
                <a:cs typeface="Calibri"/>
              </a:rPr>
              <a:t>TREATMENT FOR DYSGRAPHIA</a:t>
            </a:r>
          </a:p>
        </p:txBody>
      </p:sp>
    </p:spTree>
    <p:extLst>
      <p:ext uri="{BB962C8B-B14F-4D97-AF65-F5344CB8AC3E}">
        <p14:creationId xmlns:p14="http://schemas.microsoft.com/office/powerpoint/2010/main" val="931198942"/>
      </p:ext>
    </p:extLst>
  </p:cSld>
  <p:clrMapOvr>
    <a:masterClrMapping/>
  </p:clrMapOvr>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276</Words>
  <Application>Microsoft Office PowerPoint</Application>
  <PresentationFormat>Custom</PresentationFormat>
  <Paragraphs>68</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Medical Poster</vt:lpstr>
      <vt:lpstr>Unraveling Dysgraphia:  Identification, Diagnosis, Barriers and Support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Title] Lorem ipsum dolor sit amet, consectetuer adipiscing elit maecenas porttitor congue massa fusce</dc:title>
  <dc:creator/>
  <cp:lastModifiedBy/>
  <cp:revision>705</cp:revision>
  <dcterms:created xsi:type="dcterms:W3CDTF">2022-11-13T21:02:37Z</dcterms:created>
  <dcterms:modified xsi:type="dcterms:W3CDTF">2024-01-17T13:24:35Z</dcterms:modified>
</cp:coreProperties>
</file>