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94660"/>
  </p:normalViewPr>
  <p:slideViewPr>
    <p:cSldViewPr snapToGrid="0">
      <p:cViewPr varScale="1">
        <p:scale>
          <a:sx n="63" d="100"/>
          <a:sy n="63" d="100"/>
        </p:scale>
        <p:origin x="80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C83DE-C30A-4228-BC00-3923F17ED000}" type="datetimeFigureOut">
              <a:rPr lang="en-US" smtClean="0"/>
              <a:t>5/14/2020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43846F-3AFE-4C99-8E0E-64EB4ADA430D}" type="slidenum">
              <a:rPr lang="en-US" smtClean="0"/>
              <a:t>‹#›</a:t>
            </a:fld>
            <a:endParaRPr lang="en-US"/>
          </a:p>
        </p:txBody>
      </p:sp>
    </p:spTree>
    <p:extLst>
      <p:ext uri="{BB962C8B-B14F-4D97-AF65-F5344CB8AC3E}">
        <p14:creationId xmlns:p14="http://schemas.microsoft.com/office/powerpoint/2010/main" val="3135661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Marks and Spencer is a major multinational retailer that specialise in selling cloth, home product and other food item. The documentation will discuss about the complex problem at workplace which may include its scope and impact. Furthermore, it will understand the concept of decision-making tool that help for identifying solution. The report is mainly focused on the root cause of problem by using Fishbone analysis technique in order to propose the better solution.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643846F-3AFE-4C99-8E0E-64EB4ADA430D}" type="slidenum">
              <a:rPr lang="en-US" smtClean="0"/>
              <a:t>2</a:t>
            </a:fld>
            <a:endParaRPr lang="en-US"/>
          </a:p>
        </p:txBody>
      </p:sp>
    </p:spTree>
    <p:extLst>
      <p:ext uri="{BB962C8B-B14F-4D97-AF65-F5344CB8AC3E}">
        <p14:creationId xmlns:p14="http://schemas.microsoft.com/office/powerpoint/2010/main" val="15821652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Another complex is poor communication skill that affects on the organization culture, environment. It is also increasing the stress level among employee within M&amp;S. A poor communication limits the business ability to optimise overall performance. The specific negative effects of communication complex problem include limited staff member engagement, uncertainty and ineffective customer interaction (</a:t>
            </a:r>
            <a:r>
              <a:rPr lang="en-US" sz="1200" kern="1200" dirty="0" err="1">
                <a:solidFill>
                  <a:schemeClr val="tx1"/>
                </a:solidFill>
                <a:effectLst/>
                <a:latin typeface="+mn-lt"/>
                <a:ea typeface="+mn-ea"/>
                <a:cs typeface="+mn-cs"/>
              </a:rPr>
              <a:t>Funke</a:t>
            </a:r>
            <a:r>
              <a:rPr lang="en-US" sz="1200" kern="1200" dirty="0">
                <a:solidFill>
                  <a:schemeClr val="tx1"/>
                </a:solidFill>
                <a:effectLst/>
                <a:latin typeface="+mn-lt"/>
                <a:ea typeface="+mn-ea"/>
                <a:cs typeface="+mn-cs"/>
              </a:rPr>
              <a:t>, 2019</a:t>
            </a:r>
            <a:r>
              <a:rPr lang="en-GB" sz="1200" kern="1200" dirty="0">
                <a:solidFill>
                  <a:schemeClr val="tx1"/>
                </a:solidFill>
                <a:effectLst/>
                <a:latin typeface="+mn-lt"/>
                <a:ea typeface="+mn-ea"/>
                <a:cs typeface="+mn-cs"/>
              </a:rPr>
              <a:t>).  Sometimes, poor communication can be relates to the employee performance which increase the common risk in business project. It happen when unauthorised changes are made to approved scope of particular project. For Example- M&amp;S is still struggling with problem of poor communication that has developed situation of conflicts among employee at workplace. It is directly affecting on the entire business profit margin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643846F-3AFE-4C99-8E0E-64EB4ADA430D}" type="slidenum">
              <a:rPr lang="en-US" smtClean="0"/>
              <a:t>3</a:t>
            </a:fld>
            <a:endParaRPr lang="en-US"/>
          </a:p>
        </p:txBody>
      </p:sp>
    </p:spTree>
    <p:extLst>
      <p:ext uri="{BB962C8B-B14F-4D97-AF65-F5344CB8AC3E}">
        <p14:creationId xmlns:p14="http://schemas.microsoft.com/office/powerpoint/2010/main" val="397221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2001, M&amp;S has seen the drastic change in their business while accepting the credit and also introducing new range of services in global marketplace. It can be used the re-engineering concept within business model, strategy, redesigning as well as restructuring of different stores.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It is mainly used the return policy which always providing the better service to potential customer. In some situation, M&amp;S had faced the problem as their profit rate decreased because it has increasing the cost by using suppliers. Furthermore, M&amp;S did not accept the credit and only except store cards. During downturn period. M&amp;S refused to budge in switching to overseas low price suppliers.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643846F-3AFE-4C99-8E0E-64EB4ADA430D}" type="slidenum">
              <a:rPr lang="en-US" smtClean="0"/>
              <a:t>4</a:t>
            </a:fld>
            <a:endParaRPr lang="en-US"/>
          </a:p>
        </p:txBody>
      </p:sp>
    </p:spTree>
    <p:extLst>
      <p:ext uri="{BB962C8B-B14F-4D97-AF65-F5344CB8AC3E}">
        <p14:creationId xmlns:p14="http://schemas.microsoft.com/office/powerpoint/2010/main" val="31146830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Decision-making is based on the technique that help for mapping out all possible alternative in decision. It’s cost as well as chance of failure or success. It mainly provide the useful application to make right choice by simplifying the decision making process. </a:t>
            </a:r>
            <a:endParaRPr lang="en-US" sz="1200" kern="1200" dirty="0">
              <a:solidFill>
                <a:schemeClr val="tx1"/>
              </a:solidFill>
              <a:effectLst/>
              <a:latin typeface="+mn-lt"/>
              <a:ea typeface="+mn-ea"/>
              <a:cs typeface="+mn-cs"/>
            </a:endParaRPr>
          </a:p>
          <a:p>
            <a:br>
              <a:rPr lang="en-GB" sz="1200" u="sng"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10"/>
          </p:nvPr>
        </p:nvSpPr>
        <p:spPr/>
        <p:txBody>
          <a:bodyPr/>
          <a:lstStyle/>
          <a:p>
            <a:fld id="{4643846F-3AFE-4C99-8E0E-64EB4ADA430D}" type="slidenum">
              <a:rPr lang="en-US" smtClean="0"/>
              <a:t>6</a:t>
            </a:fld>
            <a:endParaRPr lang="en-US"/>
          </a:p>
        </p:txBody>
      </p:sp>
    </p:spTree>
    <p:extLst>
      <p:ext uri="{BB962C8B-B14F-4D97-AF65-F5344CB8AC3E}">
        <p14:creationId xmlns:p14="http://schemas.microsoft.com/office/powerpoint/2010/main" val="339694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	It is based on the comprising factors influencing the external as well as internal analysis of M&amp;S. it can be represented in the form of matrix. In order to identify their strength, weakness, threat and opportunities. </a:t>
            </a:r>
            <a:endParaRPr lang="en-US" dirty="0"/>
          </a:p>
          <a:p>
            <a:endParaRPr lang="en-US" dirty="0"/>
          </a:p>
        </p:txBody>
      </p:sp>
      <p:sp>
        <p:nvSpPr>
          <p:cNvPr id="4" name="Slide Number Placeholder 3"/>
          <p:cNvSpPr>
            <a:spLocks noGrp="1"/>
          </p:cNvSpPr>
          <p:nvPr>
            <p:ph type="sldNum" sz="quarter" idx="10"/>
          </p:nvPr>
        </p:nvSpPr>
        <p:spPr/>
        <p:txBody>
          <a:bodyPr/>
          <a:lstStyle/>
          <a:p>
            <a:fld id="{4643846F-3AFE-4C99-8E0E-64EB4ADA430D}" type="slidenum">
              <a:rPr lang="en-US" smtClean="0"/>
              <a:t>7</a:t>
            </a:fld>
            <a:endParaRPr lang="en-US"/>
          </a:p>
        </p:txBody>
      </p:sp>
    </p:spTree>
    <p:extLst>
      <p:ext uri="{BB962C8B-B14F-4D97-AF65-F5344CB8AC3E}">
        <p14:creationId xmlns:p14="http://schemas.microsoft.com/office/powerpoint/2010/main" val="1532944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stands for Plus, Minus and interesting. It is the most effective tool for purpose of brainstorming, decision making. It always encourage the M&amp;S to examine the concept, idea and experience. </a:t>
            </a:r>
            <a:endParaRPr lang="en-US" dirty="0"/>
          </a:p>
        </p:txBody>
      </p:sp>
      <p:sp>
        <p:nvSpPr>
          <p:cNvPr id="4" name="Slide Number Placeholder 3"/>
          <p:cNvSpPr>
            <a:spLocks noGrp="1"/>
          </p:cNvSpPr>
          <p:nvPr>
            <p:ph type="sldNum" sz="quarter" idx="10"/>
          </p:nvPr>
        </p:nvSpPr>
        <p:spPr/>
        <p:txBody>
          <a:bodyPr/>
          <a:lstStyle/>
          <a:p>
            <a:fld id="{4643846F-3AFE-4C99-8E0E-64EB4ADA430D}" type="slidenum">
              <a:rPr lang="en-US" smtClean="0"/>
              <a:t>8</a:t>
            </a:fld>
            <a:endParaRPr lang="en-US"/>
          </a:p>
        </p:txBody>
      </p:sp>
    </p:spTree>
    <p:extLst>
      <p:ext uri="{BB962C8B-B14F-4D97-AF65-F5344CB8AC3E}">
        <p14:creationId xmlns:p14="http://schemas.microsoft.com/office/powerpoint/2010/main" val="1027321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Interesting: it is related to the concepts, creative ways that can be implemented in order to seek out of effective solution (</a:t>
            </a:r>
            <a:r>
              <a:rPr lang="en-US" dirty="0"/>
              <a:t>Silva </a:t>
            </a:r>
            <a:r>
              <a:rPr lang="en-US" dirty="0" err="1"/>
              <a:t>Mangiante</a:t>
            </a:r>
            <a:r>
              <a:rPr lang="en-US" dirty="0"/>
              <a:t>, Carpenter and </a:t>
            </a:r>
            <a:r>
              <a:rPr lang="en-US" dirty="0" err="1"/>
              <a:t>Robichaud</a:t>
            </a:r>
            <a:r>
              <a:rPr lang="en-US" dirty="0"/>
              <a:t>, 2020</a:t>
            </a:r>
            <a:r>
              <a:rPr lang="en-GB" dirty="0"/>
              <a:t>). It stated that innovative and effective technique that can be used by M&amp;S. the company will organise training program, campaign that must be conducted in the organization. It is also increasing the communication, confidence and participation level of staff member.  </a:t>
            </a:r>
            <a:endParaRPr lang="en-US" dirty="0"/>
          </a:p>
          <a:p>
            <a:endParaRPr lang="en-US" dirty="0"/>
          </a:p>
        </p:txBody>
      </p:sp>
      <p:sp>
        <p:nvSpPr>
          <p:cNvPr id="4" name="Slide Number Placeholder 3"/>
          <p:cNvSpPr>
            <a:spLocks noGrp="1"/>
          </p:cNvSpPr>
          <p:nvPr>
            <p:ph type="sldNum" sz="quarter" idx="10"/>
          </p:nvPr>
        </p:nvSpPr>
        <p:spPr/>
        <p:txBody>
          <a:bodyPr/>
          <a:lstStyle/>
          <a:p>
            <a:fld id="{4643846F-3AFE-4C99-8E0E-64EB4ADA430D}" type="slidenum">
              <a:rPr lang="en-US" smtClean="0"/>
              <a:t>9</a:t>
            </a:fld>
            <a:endParaRPr lang="en-US"/>
          </a:p>
        </p:txBody>
      </p:sp>
    </p:spTree>
    <p:extLst>
      <p:ext uri="{BB962C8B-B14F-4D97-AF65-F5344CB8AC3E}">
        <p14:creationId xmlns:p14="http://schemas.microsoft.com/office/powerpoint/2010/main" val="39669768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Root cause analysis is based on structured team process that assists in identifying underlying factors or cause of an adverse event or miss.  In order to understand the contribution factor or case of system failure that can develop action or sustain correction. Cause and effects diagram is called as fishbone which help for in brainstorming to identify possible cause of problem and in sorting idea into proper manner (</a:t>
            </a:r>
            <a:r>
              <a:rPr lang="en-US" sz="1200" kern="1200" dirty="0">
                <a:solidFill>
                  <a:schemeClr val="tx1"/>
                </a:solidFill>
                <a:effectLst/>
                <a:latin typeface="+mn-lt"/>
                <a:ea typeface="+mn-ea"/>
                <a:cs typeface="+mn-cs"/>
              </a:rPr>
              <a:t>Silva </a:t>
            </a:r>
            <a:r>
              <a:rPr lang="en-US" sz="1200" kern="1200" dirty="0" err="1">
                <a:solidFill>
                  <a:schemeClr val="tx1"/>
                </a:solidFill>
                <a:effectLst/>
                <a:latin typeface="+mn-lt"/>
                <a:ea typeface="+mn-ea"/>
                <a:cs typeface="+mn-cs"/>
              </a:rPr>
              <a:t>Mangiante</a:t>
            </a:r>
            <a:r>
              <a:rPr lang="en-US" sz="1200" kern="1200" dirty="0">
                <a:solidFill>
                  <a:schemeClr val="tx1"/>
                </a:solidFill>
                <a:effectLst/>
                <a:latin typeface="+mn-lt"/>
                <a:ea typeface="+mn-ea"/>
                <a:cs typeface="+mn-cs"/>
              </a:rPr>
              <a:t>, Carpenter and </a:t>
            </a:r>
            <a:r>
              <a:rPr lang="en-US" sz="1200" kern="1200" dirty="0" err="1">
                <a:solidFill>
                  <a:schemeClr val="tx1"/>
                </a:solidFill>
                <a:effectLst/>
                <a:latin typeface="+mn-lt"/>
                <a:ea typeface="+mn-ea"/>
                <a:cs typeface="+mn-cs"/>
              </a:rPr>
              <a:t>Robichaud</a:t>
            </a:r>
            <a:r>
              <a:rPr lang="en-US" sz="1200" kern="1200" dirty="0">
                <a:solidFill>
                  <a:schemeClr val="tx1"/>
                </a:solidFill>
                <a:effectLst/>
                <a:latin typeface="+mn-lt"/>
                <a:ea typeface="+mn-ea"/>
                <a:cs typeface="+mn-cs"/>
              </a:rPr>
              <a:t>, 2020</a:t>
            </a:r>
            <a:r>
              <a:rPr lang="en-GB" sz="1200" kern="1200" dirty="0">
                <a:solidFill>
                  <a:schemeClr val="tx1"/>
                </a:solidFill>
                <a:effectLst/>
                <a:latin typeface="+mn-lt"/>
                <a:ea typeface="+mn-ea"/>
                <a:cs typeface="+mn-cs"/>
              </a:rPr>
              <a:t>). Fishbone technique is way to visualise at cause and effect. It can be designed in more structure format for identifying causes. The problem of effect is mainly displayed at the head or mouth of fish. It can be possible while contributing causes.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M&amp;S, Fishbone diagram is mainly used to identify the information about the business operation whereas </a:t>
            </a:r>
            <a:r>
              <a:rPr lang="en-US" sz="1200" kern="1200" dirty="0" err="1">
                <a:solidFill>
                  <a:schemeClr val="tx1"/>
                </a:solidFill>
                <a:effectLst/>
                <a:latin typeface="+mn-lt"/>
                <a:ea typeface="+mn-ea"/>
                <a:cs typeface="+mn-cs"/>
              </a:rPr>
              <a:t>categorise</a:t>
            </a:r>
            <a:r>
              <a:rPr lang="en-US" sz="1200" kern="1200" dirty="0">
                <a:solidFill>
                  <a:schemeClr val="tx1"/>
                </a:solidFill>
                <a:effectLst/>
                <a:latin typeface="+mn-lt"/>
                <a:ea typeface="+mn-ea"/>
                <a:cs typeface="+mn-cs"/>
              </a:rPr>
              <a:t> agreed upon by team. Each and every category is explored but team members are not identifying problem in each categories. It should be investigation about the witness, background, location and time of fall due to poor </a:t>
            </a:r>
            <a:r>
              <a:rPr lang="en-US" sz="1200" kern="1200" dirty="0" err="1">
                <a:solidFill>
                  <a:schemeClr val="tx1"/>
                </a:solidFill>
                <a:effectLst/>
                <a:latin typeface="+mn-lt"/>
                <a:ea typeface="+mn-ea"/>
                <a:cs typeface="+mn-cs"/>
              </a:rPr>
              <a:t>communicatiuon</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The root cause of event which underlying process and identifying poor communication problem. In this way, M&amp;S use this technique to identify root cause of poor communication. </a:t>
            </a:r>
          </a:p>
          <a:p>
            <a:endParaRPr lang="en-US" dirty="0"/>
          </a:p>
        </p:txBody>
      </p:sp>
      <p:sp>
        <p:nvSpPr>
          <p:cNvPr id="4" name="Slide Number Placeholder 3"/>
          <p:cNvSpPr>
            <a:spLocks noGrp="1"/>
          </p:cNvSpPr>
          <p:nvPr>
            <p:ph type="sldNum" sz="quarter" idx="10"/>
          </p:nvPr>
        </p:nvSpPr>
        <p:spPr/>
        <p:txBody>
          <a:bodyPr/>
          <a:lstStyle/>
          <a:p>
            <a:fld id="{4643846F-3AFE-4C99-8E0E-64EB4ADA430D}" type="slidenum">
              <a:rPr lang="en-US" smtClean="0"/>
              <a:t>10</a:t>
            </a:fld>
            <a:endParaRPr lang="en-US"/>
          </a:p>
        </p:txBody>
      </p:sp>
    </p:spTree>
    <p:extLst>
      <p:ext uri="{BB962C8B-B14F-4D97-AF65-F5344CB8AC3E}">
        <p14:creationId xmlns:p14="http://schemas.microsoft.com/office/powerpoint/2010/main" val="24971885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Schedule regular time-intervals: when a problem occurs due to poor communication in the organization. In this way, it has been proposed the solution to regular maintain schedule and briefly describe the problem. In most cases, it is list of few possible consequence which directly affecting on the entire business profitability and productivity. Furthermore, it also understands that M&amp;S allows to set significant priorities on the particular project. This solution will help for organization to reduce the complex problem while creating an effective environment at workplace. In this way, each and every employee can share their opinion or view point on the particular project.  </a:t>
            </a:r>
          </a:p>
          <a:p>
            <a:endParaRPr lang="en-US" dirty="0"/>
          </a:p>
        </p:txBody>
      </p:sp>
      <p:sp>
        <p:nvSpPr>
          <p:cNvPr id="4" name="Slide Number Placeholder 3"/>
          <p:cNvSpPr>
            <a:spLocks noGrp="1"/>
          </p:cNvSpPr>
          <p:nvPr>
            <p:ph type="sldNum" sz="quarter" idx="10"/>
          </p:nvPr>
        </p:nvSpPr>
        <p:spPr/>
        <p:txBody>
          <a:bodyPr/>
          <a:lstStyle/>
          <a:p>
            <a:fld id="{4643846F-3AFE-4C99-8E0E-64EB4ADA430D}" type="slidenum">
              <a:rPr lang="en-US" smtClean="0"/>
              <a:t>11</a:t>
            </a:fld>
            <a:endParaRPr lang="en-US"/>
          </a:p>
        </p:txBody>
      </p:sp>
    </p:spTree>
    <p:extLst>
      <p:ext uri="{BB962C8B-B14F-4D97-AF65-F5344CB8AC3E}">
        <p14:creationId xmlns:p14="http://schemas.microsoft.com/office/powerpoint/2010/main" val="2063094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plan is mainly summarised the major action that require to implement proposed solution against poor communication problem within organization.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643846F-3AFE-4C99-8E0E-64EB4ADA430D}" type="slidenum">
              <a:rPr lang="en-US" smtClean="0"/>
              <a:t>12</a:t>
            </a:fld>
            <a:endParaRPr lang="en-US"/>
          </a:p>
        </p:txBody>
      </p:sp>
    </p:spTree>
    <p:extLst>
      <p:ext uri="{BB962C8B-B14F-4D97-AF65-F5344CB8AC3E}">
        <p14:creationId xmlns:p14="http://schemas.microsoft.com/office/powerpoint/2010/main" val="1608337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After implementing the process, it can be evaluating the communication idea, progress and changes to multiple stakeholders. It will be considered as critical part of success. In order to address proposed changes and their impact within organization.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643846F-3AFE-4C99-8E0E-64EB4ADA430D}" type="slidenum">
              <a:rPr lang="en-US" smtClean="0"/>
              <a:t>14</a:t>
            </a:fld>
            <a:endParaRPr lang="en-US"/>
          </a:p>
        </p:txBody>
      </p:sp>
    </p:spTree>
    <p:extLst>
      <p:ext uri="{BB962C8B-B14F-4D97-AF65-F5344CB8AC3E}">
        <p14:creationId xmlns:p14="http://schemas.microsoft.com/office/powerpoint/2010/main" val="18699473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Sometimes, it is very difficult to handle the complex problem because entire business operations depend upon the communication That’s why, complete understanding towards objective which only possible through an effective communication. In additional, it is tracking against the plan by using simple structure to clearly and quickly express progress. Furthermore, it provide the standards of measurement for outline the implementation plan. </a:t>
            </a:r>
            <a:endParaRPr lang="en-US" dirty="0"/>
          </a:p>
          <a:p>
            <a:endParaRPr lang="en-US" dirty="0"/>
          </a:p>
        </p:txBody>
      </p:sp>
      <p:sp>
        <p:nvSpPr>
          <p:cNvPr id="4" name="Slide Number Placeholder 3"/>
          <p:cNvSpPr>
            <a:spLocks noGrp="1"/>
          </p:cNvSpPr>
          <p:nvPr>
            <p:ph type="sldNum" sz="quarter" idx="10"/>
          </p:nvPr>
        </p:nvSpPr>
        <p:spPr/>
        <p:txBody>
          <a:bodyPr/>
          <a:lstStyle/>
          <a:p>
            <a:fld id="{4643846F-3AFE-4C99-8E0E-64EB4ADA430D}" type="slidenum">
              <a:rPr lang="en-US" smtClean="0"/>
              <a:t>16</a:t>
            </a:fld>
            <a:endParaRPr lang="en-US"/>
          </a:p>
        </p:txBody>
      </p:sp>
    </p:spTree>
    <p:extLst>
      <p:ext uri="{BB962C8B-B14F-4D97-AF65-F5344CB8AC3E}">
        <p14:creationId xmlns:p14="http://schemas.microsoft.com/office/powerpoint/2010/main" val="24658109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3C2C517-83BF-4187-9AAE-4D166DAF74D7}" type="datetimeFigureOut">
              <a:rPr lang="en-US" smtClean="0"/>
              <a:t>5/14/2020</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1121819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2C517-83BF-4187-9AAE-4D166DAF74D7}"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3415414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C2C517-83BF-4187-9AAE-4D166DAF74D7}"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1551174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C2C517-83BF-4187-9AAE-4D166DAF74D7}" type="datetimeFigureOut">
              <a:rPr lang="en-US" smtClean="0"/>
              <a:t>5/14/2020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26466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C2C517-83BF-4187-9AAE-4D166DAF74D7}" type="datetimeFigureOut">
              <a:rPr lang="en-US" smtClean="0"/>
              <a:t>5/14/2020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182835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C2C517-83BF-4187-9AAE-4D166DAF74D7}" type="datetimeFigureOut">
              <a:rPr lang="en-US" smtClean="0"/>
              <a:t>5/14/2020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1428478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C2C517-83BF-4187-9AAE-4D166DAF74D7}" type="datetimeFigureOut">
              <a:rPr lang="en-US" smtClean="0"/>
              <a:t>5/14/2020</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2256393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C2C517-83BF-4187-9AAE-4D166DAF74D7}" type="datetimeFigureOut">
              <a:rPr lang="en-US" smtClean="0"/>
              <a:t>5/14/2020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2010712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C2C517-83BF-4187-9AAE-4D166DAF74D7}" type="datetimeFigureOut">
              <a:rPr lang="en-US" smtClean="0"/>
              <a:t>5/14/2020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158594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C2C517-83BF-4187-9AAE-4D166DAF74D7}" type="datetimeFigureOut">
              <a:rPr lang="en-US" smtClean="0"/>
              <a:t>5/14/2020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1057336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3C2C517-83BF-4187-9AAE-4D166DAF74D7}"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31034628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3C2C517-83BF-4187-9AAE-4D166DAF74D7}"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28929827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C2C517-83BF-4187-9AAE-4D166DAF74D7}"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31881549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3C2C517-83BF-4187-9AAE-4D166DAF74D7}" type="datetimeFigureOut">
              <a:rPr lang="en-US" smtClean="0"/>
              <a:t>5/14/2020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37763880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3C2C517-83BF-4187-9AAE-4D166DAF74D7}" type="datetimeFigureOut">
              <a:rPr lang="en-US" smtClean="0"/>
              <a:t>5/14/2020</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14178835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3C2C517-83BF-4187-9AAE-4D166DAF74D7}"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28044673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3C2C517-83BF-4187-9AAE-4D166DAF74D7}"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C2DFCC6-137F-4430-93D9-0A7497591B6D}" type="slidenum">
              <a:rPr lang="en-US" smtClean="0"/>
              <a:t>‹#›</a:t>
            </a:fld>
            <a:endParaRPr lang="en-US"/>
          </a:p>
        </p:txBody>
      </p:sp>
    </p:spTree>
    <p:extLst>
      <p:ext uri="{BB962C8B-B14F-4D97-AF65-F5344CB8AC3E}">
        <p14:creationId xmlns:p14="http://schemas.microsoft.com/office/powerpoint/2010/main" val="2785808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3C2C517-83BF-4187-9AAE-4D166DAF74D7}" type="datetimeFigureOut">
              <a:rPr lang="en-US" smtClean="0"/>
              <a:t>5/14/2020</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C2DFCC6-137F-4430-93D9-0A7497591B6D}" type="slidenum">
              <a:rPr lang="en-US" smtClean="0"/>
              <a:t>‹#›</a:t>
            </a:fld>
            <a:endParaRPr lang="en-US"/>
          </a:p>
        </p:txBody>
      </p:sp>
    </p:spTree>
    <p:extLst>
      <p:ext uri="{BB962C8B-B14F-4D97-AF65-F5344CB8AC3E}">
        <p14:creationId xmlns:p14="http://schemas.microsoft.com/office/powerpoint/2010/main" val="17080321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8899" y="1314122"/>
            <a:ext cx="8825658" cy="2677648"/>
          </a:xfrm>
        </p:spPr>
        <p:txBody>
          <a:bodyPr/>
          <a:lstStyle/>
          <a:p>
            <a:pPr algn="ctr"/>
            <a:r>
              <a:rPr lang="en-US" sz="3200" b="1" dirty="0">
                <a:latin typeface="Times New Roman" panose="02020603050405020304" pitchFamily="18" charset="0"/>
                <a:cs typeface="Times New Roman" panose="02020603050405020304" pitchFamily="18" charset="0"/>
              </a:rPr>
              <a:t>Problem Solving and Decision Making</a:t>
            </a:r>
            <a:br>
              <a:rPr lang="en-US" sz="3200"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80277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sz="2800" b="1" dirty="0">
                <a:latin typeface="Times New Roman" panose="02020603050405020304" pitchFamily="18" charset="0"/>
                <a:cs typeface="Times New Roman" panose="02020603050405020304" pitchFamily="18" charset="0"/>
              </a:rPr>
              <a:t>INTRODUCTION</a:t>
            </a:r>
            <a:br>
              <a:rPr lang="en-US" sz="2800" b="1"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092960"/>
            <a:ext cx="8825659" cy="3926840"/>
          </a:xfrm>
        </p:spPr>
        <p:txBody>
          <a:bodyPr>
            <a:normAutofit/>
          </a:bodyPr>
          <a:lstStyle/>
          <a:p>
            <a:pPr algn="just">
              <a:lnSpc>
                <a:spcPct val="200000"/>
              </a:lnSpc>
            </a:pPr>
            <a:r>
              <a:rPr lang="en-GB" dirty="0">
                <a:latin typeface="Times New Roman" panose="02020603050405020304" pitchFamily="18" charset="0"/>
                <a:cs typeface="Times New Roman" panose="02020603050405020304" pitchFamily="18" charset="0"/>
              </a:rPr>
              <a:t>Decision making is consider as an act of selecting between one or more alternative. It provide the choice between wrong and right in order to help for identifying accurate solution of problem. Decisions are made when there is some problem arise in organization. Sometimes, decision-making, problem solving are consider as an important skills for enterprise. It is mainly focused while taking any decision in order to enhance its quality and also resolve problem effectively.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894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l" defTabSz="457200" rtl="0">
              <a:spcBef>
                <a:spcPct val="0"/>
              </a:spcBef>
            </a:pPr>
            <a:r>
              <a:rPr lang="en-GB" b="1" dirty="0">
                <a:solidFill>
                  <a:schemeClr val="bg1"/>
                </a:solidFill>
                <a:latin typeface="Times New Roman" panose="02020603050405020304" pitchFamily="18" charset="0"/>
                <a:cs typeface="Times New Roman" panose="02020603050405020304" pitchFamily="18" charset="0"/>
              </a:rPr>
              <a:t>Define the complex problem in the workplace including its scope and impact. </a:t>
            </a:r>
            <a:br>
              <a:rPr lang="en-US" b="1"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Complex problem is difficult to define because multiple people will have differing opinion, view point about cause, nature and extent of issue. It often that consider social complexity rather than technical complexity. It makes complex situation and hard to address. Performance problem and poor communication are considered as complex problem that directly affects from one employee to entire teams. It is depending on the main cause, this issues can act like plague that goes through group of team Performance issue may relate the specific task or even resolve around certain staff member. These are complex problem for business that can face at workplace. </a:t>
            </a: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936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l" defTabSz="457200" rtl="0">
              <a:spcBef>
                <a:spcPct val="0"/>
              </a:spcBef>
            </a:pPr>
            <a:r>
              <a:rPr lang="en-GB" b="1" dirty="0">
                <a:solidFill>
                  <a:schemeClr val="bg1"/>
                </a:solidFill>
                <a:latin typeface="Times New Roman" panose="02020603050405020304" pitchFamily="18" charset="0"/>
                <a:cs typeface="Times New Roman" panose="02020603050405020304" pitchFamily="18" charset="0"/>
              </a:rPr>
              <a:t>Background of Marks and Spencer</a:t>
            </a:r>
            <a:br>
              <a:rPr lang="en-US" b="1"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Marks and Spencer has established in 1884 by Michael market as a leader which he was joined by partner Tom Spencer. It is based on the British multinational company that sells gifts, home furnishing, clothes and food items. It has made itself widely known in UK with over 450 stores. It is the largest store at Mable Arch, London. In 1975, they had moved firm to Canada, Europe where they are fully established in global world. St. Michaels has unlimited tie intervals on the basis of their return policy as long as client produce a receipt.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74160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b="1" dirty="0">
                <a:latin typeface="Times New Roman" panose="02020603050405020304" pitchFamily="18" charset="0"/>
                <a:cs typeface="Times New Roman" panose="02020603050405020304" pitchFamily="18" charset="0"/>
              </a:rPr>
              <a:t>Identify the experience with organization</a:t>
            </a:r>
          </a:p>
        </p:txBody>
      </p:sp>
      <p:sp>
        <p:nvSpPr>
          <p:cNvPr id="3" name="Content Placeholder 2"/>
          <p:cNvSpPr>
            <a:spLocks noGrp="1"/>
          </p:cNvSpPr>
          <p:nvPr>
            <p:ph idx="1"/>
          </p:nvPr>
        </p:nvSpPr>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In my personal experience, I have shared the complex poor communication problem within M&amp;S. It is to be considered as an effective way to improve the communication otherwise it is directly affects on the entire business operation and function. I have shared own idea, belief that M&amp;S is still face problem due to poor communication during project development. So that organization has made an effective plan to interact with each people and creating healthy working environment or culture at workplace. As I have understand that poor communication develop conflicts among multiple team. In this way, it will require to develop implementation plan for improving the current scenario of business. </a:t>
            </a:r>
            <a:endParaRPr lang="en-US"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635323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800" b="1" dirty="0">
                <a:latin typeface="Times New Roman" panose="02020603050405020304" pitchFamily="18" charset="0"/>
                <a:cs typeface="Times New Roman" panose="02020603050405020304" pitchFamily="18" charset="0"/>
              </a:rPr>
              <a:t>Discuss about the decision-making tool and technique </a:t>
            </a:r>
          </a:p>
        </p:txBody>
      </p:sp>
      <p:sp>
        <p:nvSpPr>
          <p:cNvPr id="3" name="Content Placeholder 2"/>
          <p:cNvSpPr>
            <a:spLocks noGrp="1"/>
          </p:cNvSpPr>
          <p:nvPr>
            <p:ph idx="1"/>
          </p:nvPr>
        </p:nvSpPr>
        <p:spPr/>
        <p:txBody>
          <a:bodyPr/>
          <a:lstStyle/>
          <a:p>
            <a:pPr algn="just">
              <a:lnSpc>
                <a:spcPct val="150000"/>
              </a:lnSpc>
            </a:pPr>
            <a:r>
              <a:rPr lang="en-GB" dirty="0">
                <a:latin typeface="Times New Roman" panose="02020603050405020304" pitchFamily="18" charset="0"/>
                <a:cs typeface="Times New Roman" panose="02020603050405020304" pitchFamily="18" charset="0"/>
              </a:rPr>
              <a:t>Decision-making is based on the technique that help for mapping out all possible alternative in decision. It’s cost as well as chance of failure or success. It mainly provide the useful application to make right choice by simplifying the decision making process. </a:t>
            </a:r>
            <a:endParaRPr lang="en-US" dirty="0">
              <a:latin typeface="Times New Roman" panose="02020603050405020304" pitchFamily="18" charset="0"/>
              <a:cs typeface="Times New Roman" panose="02020603050405020304" pitchFamily="18" charset="0"/>
            </a:endParaRPr>
          </a:p>
          <a:p>
            <a:pPr marL="0" indent="0" algn="just">
              <a:lnSpc>
                <a:spcPct val="150000"/>
              </a:lnSpc>
              <a:buNone/>
            </a:pPr>
            <a:br>
              <a:rPr lang="en-GB" u="sng"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3853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b="1" dirty="0">
                <a:latin typeface="Times New Roman" panose="02020603050405020304" pitchFamily="18" charset="0"/>
                <a:cs typeface="Times New Roman" panose="02020603050405020304" pitchFamily="18" charset="0"/>
              </a:rPr>
              <a:t>SWOT analysis </a:t>
            </a:r>
            <a:br>
              <a:rPr lang="en-US" sz="1800" b="1" dirty="0">
                <a:latin typeface="Times New Roman" panose="02020603050405020304" pitchFamily="18" charset="0"/>
                <a:cs typeface="Times New Roman" panose="02020603050405020304" pitchFamily="18" charset="0"/>
              </a:rPr>
            </a:br>
            <a:endParaRPr lang="en-US" sz="1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dirty="0"/>
              <a:t>	</a:t>
            </a: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3565615600"/>
              </p:ext>
            </p:extLst>
          </p:nvPr>
        </p:nvGraphicFramePr>
        <p:xfrm>
          <a:off x="1692320" y="2597150"/>
          <a:ext cx="7629100" cy="3416300"/>
        </p:xfrm>
        <a:graphic>
          <a:graphicData uri="http://schemas.openxmlformats.org/drawingml/2006/table">
            <a:tbl>
              <a:tblPr firstRow="1" firstCol="1" bandRow="1">
                <a:tableStyleId>{5C22544A-7EE6-4342-B048-85BDC9FD1C3A}</a:tableStyleId>
              </a:tblPr>
              <a:tblGrid>
                <a:gridCol w="3814550">
                  <a:extLst>
                    <a:ext uri="{9D8B030D-6E8A-4147-A177-3AD203B41FA5}">
                      <a16:colId xmlns:a16="http://schemas.microsoft.com/office/drawing/2014/main" val="20000"/>
                    </a:ext>
                  </a:extLst>
                </a:gridCol>
                <a:gridCol w="3814550">
                  <a:extLst>
                    <a:ext uri="{9D8B030D-6E8A-4147-A177-3AD203B41FA5}">
                      <a16:colId xmlns:a16="http://schemas.microsoft.com/office/drawing/2014/main" val="20001"/>
                    </a:ext>
                  </a:extLst>
                </a:gridCol>
              </a:tblGrid>
              <a:tr h="1822027">
                <a:tc>
                  <a:txBody>
                    <a:bodyPr/>
                    <a:lstStyle/>
                    <a:p>
                      <a:pPr marL="0" marR="0" algn="just">
                        <a:lnSpc>
                          <a:spcPct val="150000"/>
                        </a:lnSpc>
                        <a:spcBef>
                          <a:spcPts val="0"/>
                        </a:spcBef>
                        <a:spcAft>
                          <a:spcPts val="0"/>
                        </a:spcAft>
                      </a:pPr>
                      <a:r>
                        <a:rPr lang="en-GB" sz="1000">
                          <a:effectLst/>
                        </a:rPr>
                        <a:t>Strength </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M&amp;S offering the best quality of product and service according to latest trends (</a:t>
                      </a:r>
                      <a:r>
                        <a:rPr lang="en-US" sz="1000">
                          <a:effectLst/>
                        </a:rPr>
                        <a:t>Montgomery, 2019</a:t>
                      </a:r>
                      <a:r>
                        <a:rPr lang="en-GB" sz="1000">
                          <a:effectLst/>
                        </a:rPr>
                        <a:t>). </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They have a strong e-commerce infrastructure </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M&amp;S has highly effective corporate social responsibility </a:t>
                      </a:r>
                      <a:endParaRPr lang="en-US" sz="1000">
                        <a:effectLst/>
                        <a:latin typeface="Times New Roman" panose="02020603050405020304" pitchFamily="18" charset="0"/>
                        <a:ea typeface="Calibri" panose="020F0502020204030204" pitchFamily="34" charset="0"/>
                      </a:endParaRPr>
                    </a:p>
                  </a:txBody>
                  <a:tcPr marL="56938" marR="56938" marT="0" marB="0"/>
                </a:tc>
                <a:tc>
                  <a:txBody>
                    <a:bodyPr/>
                    <a:lstStyle/>
                    <a:p>
                      <a:pPr marL="0" marR="0" algn="just">
                        <a:lnSpc>
                          <a:spcPct val="150000"/>
                        </a:lnSpc>
                        <a:spcBef>
                          <a:spcPts val="0"/>
                        </a:spcBef>
                        <a:spcAft>
                          <a:spcPts val="0"/>
                        </a:spcAft>
                      </a:pPr>
                      <a:r>
                        <a:rPr lang="en-GB" sz="1000">
                          <a:effectLst/>
                        </a:rPr>
                        <a:t>Weakness</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M&amp;S has poor financial performance that affects on entire profit margin.</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It is frequently product recall and lead to loss in the client confidence level. </a:t>
                      </a:r>
                      <a:endParaRPr lang="en-US" sz="1000">
                        <a:effectLst/>
                        <a:latin typeface="Times New Roman" panose="02020603050405020304" pitchFamily="18" charset="0"/>
                        <a:ea typeface="Calibri" panose="020F0502020204030204" pitchFamily="34" charset="0"/>
                      </a:endParaRPr>
                    </a:p>
                  </a:txBody>
                  <a:tcPr marL="56938" marR="56938" marT="0" marB="0"/>
                </a:tc>
                <a:extLst>
                  <a:ext uri="{0D108BD9-81ED-4DB2-BD59-A6C34878D82A}">
                    <a16:rowId xmlns:a16="http://schemas.microsoft.com/office/drawing/2014/main" val="10000"/>
                  </a:ext>
                </a:extLst>
              </a:tr>
              <a:tr h="1594273">
                <a:tc>
                  <a:txBody>
                    <a:bodyPr/>
                    <a:lstStyle/>
                    <a:p>
                      <a:pPr marL="0" marR="0" algn="just">
                        <a:lnSpc>
                          <a:spcPct val="150000"/>
                        </a:lnSpc>
                        <a:spcBef>
                          <a:spcPts val="0"/>
                        </a:spcBef>
                        <a:spcAft>
                          <a:spcPts val="0"/>
                        </a:spcAft>
                      </a:pPr>
                      <a:r>
                        <a:rPr lang="en-GB" sz="1000">
                          <a:effectLst/>
                        </a:rPr>
                        <a:t>Opportunities </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M&amp;S has planned to invest in the Indian marketplace. </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The organization achieve the market position due to online presence. </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It is simplifying the operating model. </a:t>
                      </a:r>
                      <a:endParaRPr lang="en-US" sz="1000">
                        <a:effectLst/>
                      </a:endParaRPr>
                    </a:p>
                    <a:p>
                      <a:pPr marL="0" marR="0" algn="just">
                        <a:lnSpc>
                          <a:spcPct val="150000"/>
                        </a:lnSpc>
                        <a:spcBef>
                          <a:spcPts val="0"/>
                        </a:spcBef>
                        <a:spcAft>
                          <a:spcPts val="0"/>
                        </a:spcAft>
                      </a:pPr>
                      <a:r>
                        <a:rPr lang="en-GB" sz="1000">
                          <a:effectLst/>
                        </a:rPr>
                        <a:t> </a:t>
                      </a:r>
                      <a:endParaRPr lang="en-US" sz="1000">
                        <a:effectLst/>
                        <a:latin typeface="Times New Roman" panose="02020603050405020304" pitchFamily="18" charset="0"/>
                        <a:ea typeface="Calibri" panose="020F0502020204030204" pitchFamily="34" charset="0"/>
                      </a:endParaRPr>
                    </a:p>
                  </a:txBody>
                  <a:tcPr marL="56938" marR="56938" marT="0" marB="0"/>
                </a:tc>
                <a:tc>
                  <a:txBody>
                    <a:bodyPr/>
                    <a:lstStyle/>
                    <a:p>
                      <a:pPr marL="0" marR="0" algn="just">
                        <a:lnSpc>
                          <a:spcPct val="150000"/>
                        </a:lnSpc>
                        <a:spcBef>
                          <a:spcPts val="0"/>
                        </a:spcBef>
                        <a:spcAft>
                          <a:spcPts val="0"/>
                        </a:spcAft>
                      </a:pPr>
                      <a:r>
                        <a:rPr lang="en-GB" sz="1000" dirty="0">
                          <a:effectLst/>
                        </a:rPr>
                        <a:t>Threats </a:t>
                      </a:r>
                      <a:endParaRPr lang="en-US" sz="10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dirty="0">
                          <a:effectLst/>
                        </a:rPr>
                        <a:t>The competition level is high. </a:t>
                      </a:r>
                      <a:endParaRPr lang="en-US" sz="10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dirty="0">
                          <a:effectLst/>
                        </a:rPr>
                        <a:t>It is increasing trends in the clothing space. </a:t>
                      </a:r>
                      <a:endParaRPr lang="en-US" sz="1000" dirty="0">
                        <a:effectLst/>
                        <a:latin typeface="Times New Roman" panose="02020603050405020304" pitchFamily="18" charset="0"/>
                        <a:ea typeface="Calibri" panose="020F0502020204030204" pitchFamily="34" charset="0"/>
                      </a:endParaRPr>
                    </a:p>
                  </a:txBody>
                  <a:tcPr marL="56938" marR="56938"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325726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b="1" dirty="0">
                <a:latin typeface="Times New Roman" panose="02020603050405020304" pitchFamily="18" charset="0"/>
                <a:cs typeface="Times New Roman" panose="02020603050405020304" pitchFamily="18" charset="0"/>
              </a:rPr>
              <a:t>PMI Analysis</a:t>
            </a:r>
            <a:br>
              <a:rPr lang="en-US" sz="1800" b="1" dirty="0">
                <a:latin typeface="Times New Roman" panose="02020603050405020304" pitchFamily="18" charset="0"/>
                <a:cs typeface="Times New Roman" panose="02020603050405020304" pitchFamily="18" charset="0"/>
              </a:rPr>
            </a:br>
            <a:endParaRPr lang="en-US" sz="1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lvl="0" algn="just">
              <a:lnSpc>
                <a:spcPct val="150000"/>
              </a:lnSpc>
            </a:pPr>
            <a:r>
              <a:rPr lang="en-GB" dirty="0">
                <a:latin typeface="Times New Roman" panose="02020603050405020304" pitchFamily="18" charset="0"/>
                <a:cs typeface="Times New Roman" panose="02020603050405020304" pitchFamily="18" charset="0"/>
              </a:rPr>
              <a:t>Plus: It is enhancing the efficient quality that provide the better quality of product and service. In M&amp;S, all employee participate on the decision-making process. In order to resolve the issue or problem in proper manner . An effective facilities are provided by M&amp;S and focused on the demand of existing client. Various services such as clothing, groceries provided by M&amp;S at affordable price. </a:t>
            </a: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04562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b="1" dirty="0">
                <a:latin typeface="Times New Roman" panose="02020603050405020304" pitchFamily="18" charset="0"/>
                <a:cs typeface="Times New Roman" panose="02020603050405020304" pitchFamily="18" charset="0"/>
              </a:rPr>
              <a:t>Cont.</a:t>
            </a:r>
          </a:p>
        </p:txBody>
      </p:sp>
      <p:sp>
        <p:nvSpPr>
          <p:cNvPr id="3" name="Content Placeholder 2"/>
          <p:cNvSpPr>
            <a:spLocks noGrp="1"/>
          </p:cNvSpPr>
          <p:nvPr>
            <p:ph idx="1"/>
          </p:nvPr>
        </p:nvSpPr>
        <p:spPr/>
        <p:txBody>
          <a:bodyPr>
            <a:normAutofit/>
          </a:bodyPr>
          <a:lstStyle/>
          <a:p>
            <a:pPr lvl="0" algn="just">
              <a:lnSpc>
                <a:spcPct val="150000"/>
              </a:lnSpc>
            </a:pPr>
            <a:r>
              <a:rPr lang="en-GB" dirty="0">
                <a:latin typeface="Times New Roman" panose="02020603050405020304" pitchFamily="18" charset="0"/>
                <a:cs typeface="Times New Roman" panose="02020603050405020304" pitchFamily="18" charset="0"/>
              </a:rPr>
              <a:t>Minus: In effective policies, procedures and strategies directly affects on the M&amp;S operation which are not guided properly. So as need to improve the performance of staff members to make them more efficient or skilled in order to compete in competitive marketplace. </a:t>
            </a: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12488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l" defTabSz="457200" rtl="0">
              <a:spcBef>
                <a:spcPct val="0"/>
              </a:spcBef>
            </a:pPr>
            <a:r>
              <a:rPr lang="en-GB" b="1" dirty="0">
                <a:solidFill>
                  <a:schemeClr val="bg1"/>
                </a:solidFill>
                <a:latin typeface="Times New Roman" panose="02020603050405020304" pitchFamily="18" charset="0"/>
                <a:cs typeface="Times New Roman" panose="02020603050405020304" pitchFamily="18" charset="0"/>
              </a:rPr>
              <a:t>Identifying root cause of chosen problem by using Fishbone analysis technique. </a:t>
            </a:r>
            <a:br>
              <a:rPr lang="en-US" b="1"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1779" y="2429405"/>
            <a:ext cx="8825659" cy="3416300"/>
          </a:xfrm>
        </p:spPr>
        <p:txBody>
          <a:bodyPr/>
          <a:lstStyle/>
          <a:p>
            <a:pPr algn="just">
              <a:lnSpc>
                <a:spcPct val="150000"/>
              </a:lnSpc>
            </a:pPr>
            <a:r>
              <a:rPr lang="en-GB" dirty="0">
                <a:latin typeface="Times New Roman" panose="02020603050405020304" pitchFamily="18" charset="0"/>
                <a:cs typeface="Times New Roman" panose="02020603050405020304" pitchFamily="18" charset="0"/>
              </a:rPr>
              <a:t>By using Fishbone diagram tool that keep team focused on the cause of poor communication such as fear among team members, confusion, misaligned expectations and dissatisfaction. </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5654" y="3802166"/>
            <a:ext cx="4754563"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42097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b="1" dirty="0">
                <a:latin typeface="Times New Roman" panose="02020603050405020304" pitchFamily="18" charset="0"/>
                <a:cs typeface="Times New Roman" panose="02020603050405020304" pitchFamily="18" charset="0"/>
              </a:rPr>
              <a:t>Evaluate the both of proposed solution and Proposed two solution to resolve impact of complex problem</a:t>
            </a:r>
            <a:br>
              <a:rPr lang="en-US" sz="1800" b="1"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Obtain data by conducting survey: It is one of most effective way to get attention of senior manager and other technicians within M&amp;S. they can obtain the sufficient amount of data or information by survey. It will help for identifying the communication problem that need to work on as uncover solution. This solution provide the facility to identify the behavior of team member. It can improve by an effective communication for establishing good relationship between manager and team members.</a:t>
            </a: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2185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l" defTabSz="457200" rtl="0">
              <a:spcBef>
                <a:spcPct val="0"/>
              </a:spcBef>
            </a:pPr>
            <a:r>
              <a:rPr lang="en-GB" b="1" dirty="0">
                <a:solidFill>
                  <a:schemeClr val="bg1"/>
                </a:solidFill>
                <a:latin typeface="Times New Roman" panose="02020603050405020304" pitchFamily="18" charset="0"/>
                <a:cs typeface="Times New Roman" panose="02020603050405020304" pitchFamily="18" charset="0"/>
              </a:rPr>
              <a:t>Implementation plan</a:t>
            </a:r>
            <a:br>
              <a:rPr lang="en-US" b="1"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007503331"/>
              </p:ext>
            </p:extLst>
          </p:nvPr>
        </p:nvGraphicFramePr>
        <p:xfrm>
          <a:off x="1678676" y="2551430"/>
          <a:ext cx="6563548" cy="3452169"/>
        </p:xfrm>
        <a:graphic>
          <a:graphicData uri="http://schemas.openxmlformats.org/drawingml/2006/table">
            <a:tbl>
              <a:tblPr firstRow="1" firstCol="1" bandRow="1">
                <a:tableStyleId>{5C22544A-7EE6-4342-B048-85BDC9FD1C3A}</a:tableStyleId>
              </a:tblPr>
              <a:tblGrid>
                <a:gridCol w="1584736">
                  <a:extLst>
                    <a:ext uri="{9D8B030D-6E8A-4147-A177-3AD203B41FA5}">
                      <a16:colId xmlns:a16="http://schemas.microsoft.com/office/drawing/2014/main" val="20000"/>
                    </a:ext>
                  </a:extLst>
                </a:gridCol>
                <a:gridCol w="1659604">
                  <a:extLst>
                    <a:ext uri="{9D8B030D-6E8A-4147-A177-3AD203B41FA5}">
                      <a16:colId xmlns:a16="http://schemas.microsoft.com/office/drawing/2014/main" val="20001"/>
                    </a:ext>
                  </a:extLst>
                </a:gridCol>
                <a:gridCol w="1659604">
                  <a:extLst>
                    <a:ext uri="{9D8B030D-6E8A-4147-A177-3AD203B41FA5}">
                      <a16:colId xmlns:a16="http://schemas.microsoft.com/office/drawing/2014/main" val="20002"/>
                    </a:ext>
                  </a:extLst>
                </a:gridCol>
                <a:gridCol w="1659604">
                  <a:extLst>
                    <a:ext uri="{9D8B030D-6E8A-4147-A177-3AD203B41FA5}">
                      <a16:colId xmlns:a16="http://schemas.microsoft.com/office/drawing/2014/main" val="20003"/>
                    </a:ext>
                  </a:extLst>
                </a:gridCol>
              </a:tblGrid>
              <a:tr h="244021">
                <a:tc>
                  <a:txBody>
                    <a:bodyPr/>
                    <a:lstStyle/>
                    <a:p>
                      <a:pPr marL="0" marR="0" algn="just">
                        <a:lnSpc>
                          <a:spcPct val="150000"/>
                        </a:lnSpc>
                        <a:spcBef>
                          <a:spcPts val="0"/>
                        </a:spcBef>
                        <a:spcAft>
                          <a:spcPts val="0"/>
                        </a:spcAft>
                      </a:pPr>
                      <a:r>
                        <a:rPr lang="en-GB" sz="1100">
                          <a:effectLst/>
                        </a:rPr>
                        <a:t>Tasks</a:t>
                      </a:r>
                      <a:endParaRPr lang="en-US" sz="1100">
                        <a:effectLst/>
                        <a:latin typeface="Times New Roman" panose="02020603050405020304" pitchFamily="18" charset="0"/>
                        <a:ea typeface="Calibri" panose="020F0502020204030204" pitchFamily="34" charset="0"/>
                      </a:endParaRPr>
                    </a:p>
                  </a:txBody>
                  <a:tcPr marL="61005" marR="61005" marT="0" marB="0"/>
                </a:tc>
                <a:tc>
                  <a:txBody>
                    <a:bodyPr/>
                    <a:lstStyle/>
                    <a:p>
                      <a:pPr marL="0" marR="0" algn="just">
                        <a:lnSpc>
                          <a:spcPct val="150000"/>
                        </a:lnSpc>
                        <a:spcBef>
                          <a:spcPts val="0"/>
                        </a:spcBef>
                        <a:spcAft>
                          <a:spcPts val="0"/>
                        </a:spcAft>
                      </a:pPr>
                      <a:r>
                        <a:rPr lang="en-GB" sz="1100">
                          <a:effectLst/>
                        </a:rPr>
                        <a:t>Description</a:t>
                      </a:r>
                      <a:endParaRPr lang="en-US" sz="1100">
                        <a:effectLst/>
                        <a:latin typeface="Times New Roman" panose="02020603050405020304" pitchFamily="18" charset="0"/>
                        <a:ea typeface="Calibri" panose="020F0502020204030204" pitchFamily="34" charset="0"/>
                      </a:endParaRPr>
                    </a:p>
                  </a:txBody>
                  <a:tcPr marL="61005" marR="61005" marT="0" marB="0"/>
                </a:tc>
                <a:tc>
                  <a:txBody>
                    <a:bodyPr/>
                    <a:lstStyle/>
                    <a:p>
                      <a:pPr marL="0" marR="0" algn="just">
                        <a:lnSpc>
                          <a:spcPct val="150000"/>
                        </a:lnSpc>
                        <a:spcBef>
                          <a:spcPts val="0"/>
                        </a:spcBef>
                        <a:spcAft>
                          <a:spcPts val="0"/>
                        </a:spcAft>
                      </a:pPr>
                      <a:r>
                        <a:rPr lang="en-GB" sz="1100">
                          <a:effectLst/>
                        </a:rPr>
                        <a:t>Start date </a:t>
                      </a:r>
                      <a:endParaRPr lang="en-US" sz="1100">
                        <a:effectLst/>
                        <a:latin typeface="Times New Roman" panose="02020603050405020304" pitchFamily="18" charset="0"/>
                        <a:ea typeface="Calibri" panose="020F0502020204030204" pitchFamily="34" charset="0"/>
                      </a:endParaRPr>
                    </a:p>
                  </a:txBody>
                  <a:tcPr marL="61005" marR="61005" marT="0" marB="0"/>
                </a:tc>
                <a:tc>
                  <a:txBody>
                    <a:bodyPr/>
                    <a:lstStyle/>
                    <a:p>
                      <a:pPr marL="0" marR="0" algn="just">
                        <a:lnSpc>
                          <a:spcPct val="150000"/>
                        </a:lnSpc>
                        <a:spcBef>
                          <a:spcPts val="0"/>
                        </a:spcBef>
                        <a:spcAft>
                          <a:spcPts val="0"/>
                        </a:spcAft>
                      </a:pPr>
                      <a:r>
                        <a:rPr lang="en-GB" sz="1100">
                          <a:effectLst/>
                        </a:rPr>
                        <a:t>Time intervals </a:t>
                      </a:r>
                      <a:endParaRPr lang="en-US" sz="1100">
                        <a:effectLst/>
                        <a:latin typeface="Times New Roman" panose="02020603050405020304" pitchFamily="18" charset="0"/>
                        <a:ea typeface="Calibri" panose="020F0502020204030204" pitchFamily="34" charset="0"/>
                      </a:endParaRPr>
                    </a:p>
                  </a:txBody>
                  <a:tcPr marL="61005" marR="61005" marT="0" marB="0"/>
                </a:tc>
                <a:extLst>
                  <a:ext uri="{0D108BD9-81ED-4DB2-BD59-A6C34878D82A}">
                    <a16:rowId xmlns:a16="http://schemas.microsoft.com/office/drawing/2014/main" val="10000"/>
                  </a:ext>
                </a:extLst>
              </a:tr>
              <a:tr h="1220107">
                <a:tc>
                  <a:txBody>
                    <a:bodyPr/>
                    <a:lstStyle/>
                    <a:p>
                      <a:pPr marL="0" marR="0" algn="just">
                        <a:lnSpc>
                          <a:spcPct val="150000"/>
                        </a:lnSpc>
                        <a:spcBef>
                          <a:spcPts val="0"/>
                        </a:spcBef>
                        <a:spcAft>
                          <a:spcPts val="0"/>
                        </a:spcAft>
                      </a:pPr>
                      <a:r>
                        <a:rPr lang="en-GB" sz="1100">
                          <a:effectLst/>
                        </a:rPr>
                        <a:t>Planning activities </a:t>
                      </a:r>
                      <a:endParaRPr lang="en-US" sz="1100">
                        <a:effectLst/>
                        <a:latin typeface="Times New Roman" panose="02020603050405020304" pitchFamily="18" charset="0"/>
                        <a:ea typeface="Calibri" panose="020F0502020204030204" pitchFamily="34" charset="0"/>
                      </a:endParaRPr>
                    </a:p>
                  </a:txBody>
                  <a:tcPr marL="61005" marR="61005" marT="0" marB="0"/>
                </a:tc>
                <a:tc>
                  <a:txBody>
                    <a:bodyPr/>
                    <a:lstStyle/>
                    <a:p>
                      <a:pPr marL="0" marR="0" algn="just">
                        <a:lnSpc>
                          <a:spcPct val="150000"/>
                        </a:lnSpc>
                        <a:spcBef>
                          <a:spcPts val="0"/>
                        </a:spcBef>
                        <a:spcAft>
                          <a:spcPts val="0"/>
                        </a:spcAft>
                      </a:pPr>
                      <a:r>
                        <a:rPr lang="en-GB" sz="1100">
                          <a:effectLst/>
                        </a:rPr>
                        <a:t>It will focus on the planning activities to identifying essential resources, equipment’s. </a:t>
                      </a:r>
                      <a:endParaRPr lang="en-US" sz="1100">
                        <a:effectLst/>
                        <a:latin typeface="Times New Roman" panose="02020603050405020304" pitchFamily="18" charset="0"/>
                        <a:ea typeface="Calibri" panose="020F0502020204030204" pitchFamily="34" charset="0"/>
                      </a:endParaRPr>
                    </a:p>
                  </a:txBody>
                  <a:tcPr marL="61005" marR="61005" marT="0" marB="0"/>
                </a:tc>
                <a:tc>
                  <a:txBody>
                    <a:bodyPr/>
                    <a:lstStyle/>
                    <a:p>
                      <a:pPr marL="0" marR="0" algn="just">
                        <a:lnSpc>
                          <a:spcPct val="150000"/>
                        </a:lnSpc>
                        <a:spcBef>
                          <a:spcPts val="0"/>
                        </a:spcBef>
                        <a:spcAft>
                          <a:spcPts val="0"/>
                        </a:spcAft>
                      </a:pPr>
                      <a:r>
                        <a:rPr lang="en-GB" sz="1100">
                          <a:effectLst/>
                        </a:rPr>
                        <a:t>4-4-2020</a:t>
                      </a:r>
                      <a:endParaRPr lang="en-US" sz="1100">
                        <a:effectLst/>
                        <a:latin typeface="Times New Roman" panose="02020603050405020304" pitchFamily="18" charset="0"/>
                        <a:ea typeface="Calibri" panose="020F0502020204030204" pitchFamily="34" charset="0"/>
                      </a:endParaRPr>
                    </a:p>
                  </a:txBody>
                  <a:tcPr marL="61005" marR="61005" marT="0" marB="0"/>
                </a:tc>
                <a:tc>
                  <a:txBody>
                    <a:bodyPr/>
                    <a:lstStyle/>
                    <a:p>
                      <a:pPr marL="0" marR="0" algn="just">
                        <a:lnSpc>
                          <a:spcPct val="150000"/>
                        </a:lnSpc>
                        <a:spcBef>
                          <a:spcPts val="0"/>
                        </a:spcBef>
                        <a:spcAft>
                          <a:spcPts val="0"/>
                        </a:spcAft>
                      </a:pPr>
                      <a:r>
                        <a:rPr lang="en-GB" sz="1100">
                          <a:effectLst/>
                        </a:rPr>
                        <a:t>3 Days </a:t>
                      </a:r>
                      <a:endParaRPr lang="en-US" sz="1100">
                        <a:effectLst/>
                        <a:latin typeface="Times New Roman" panose="02020603050405020304" pitchFamily="18" charset="0"/>
                        <a:ea typeface="Calibri" panose="020F0502020204030204" pitchFamily="34" charset="0"/>
                      </a:endParaRPr>
                    </a:p>
                  </a:txBody>
                  <a:tcPr marL="61005" marR="61005" marT="0" marB="0"/>
                </a:tc>
                <a:extLst>
                  <a:ext uri="{0D108BD9-81ED-4DB2-BD59-A6C34878D82A}">
                    <a16:rowId xmlns:a16="http://schemas.microsoft.com/office/drawing/2014/main" val="10001"/>
                  </a:ext>
                </a:extLst>
              </a:tr>
              <a:tr h="1952171">
                <a:tc>
                  <a:txBody>
                    <a:bodyPr/>
                    <a:lstStyle/>
                    <a:p>
                      <a:pPr marL="0" marR="0" algn="just">
                        <a:lnSpc>
                          <a:spcPct val="150000"/>
                        </a:lnSpc>
                        <a:spcBef>
                          <a:spcPts val="0"/>
                        </a:spcBef>
                        <a:spcAft>
                          <a:spcPts val="0"/>
                        </a:spcAft>
                      </a:pPr>
                      <a:r>
                        <a:rPr lang="en-GB" sz="1100">
                          <a:effectLst/>
                        </a:rPr>
                        <a:t>Evaluation</a:t>
                      </a:r>
                      <a:endParaRPr lang="en-US" sz="1100">
                        <a:effectLst/>
                        <a:latin typeface="Times New Roman" panose="02020603050405020304" pitchFamily="18" charset="0"/>
                        <a:ea typeface="Calibri" panose="020F0502020204030204" pitchFamily="34" charset="0"/>
                      </a:endParaRPr>
                    </a:p>
                  </a:txBody>
                  <a:tcPr marL="61005" marR="61005" marT="0" marB="0"/>
                </a:tc>
                <a:tc>
                  <a:txBody>
                    <a:bodyPr/>
                    <a:lstStyle/>
                    <a:p>
                      <a:pPr marL="0" marR="0" algn="just">
                        <a:lnSpc>
                          <a:spcPct val="150000"/>
                        </a:lnSpc>
                        <a:spcBef>
                          <a:spcPts val="0"/>
                        </a:spcBef>
                        <a:spcAft>
                          <a:spcPts val="0"/>
                        </a:spcAft>
                      </a:pPr>
                      <a:r>
                        <a:rPr lang="en-GB" sz="1100">
                          <a:effectLst/>
                        </a:rPr>
                        <a:t>It is mainly focused on the business operation to conduct new program, service which help for create opportunities in terms of business improvement. </a:t>
                      </a:r>
                      <a:endParaRPr lang="en-US" sz="1100">
                        <a:effectLst/>
                        <a:latin typeface="Times New Roman" panose="02020603050405020304" pitchFamily="18" charset="0"/>
                        <a:ea typeface="Calibri" panose="020F0502020204030204" pitchFamily="34" charset="0"/>
                      </a:endParaRPr>
                    </a:p>
                  </a:txBody>
                  <a:tcPr marL="61005" marR="61005" marT="0" marB="0"/>
                </a:tc>
                <a:tc>
                  <a:txBody>
                    <a:bodyPr/>
                    <a:lstStyle/>
                    <a:p>
                      <a:pPr marL="0" marR="0" algn="just">
                        <a:lnSpc>
                          <a:spcPct val="150000"/>
                        </a:lnSpc>
                        <a:spcBef>
                          <a:spcPts val="0"/>
                        </a:spcBef>
                        <a:spcAft>
                          <a:spcPts val="0"/>
                        </a:spcAft>
                      </a:pPr>
                      <a:r>
                        <a:rPr lang="en-GB" sz="1100">
                          <a:effectLst/>
                        </a:rPr>
                        <a:t>7-4-2020</a:t>
                      </a:r>
                      <a:endParaRPr lang="en-US" sz="1100">
                        <a:effectLst/>
                        <a:latin typeface="Times New Roman" panose="02020603050405020304" pitchFamily="18" charset="0"/>
                        <a:ea typeface="Calibri" panose="020F0502020204030204" pitchFamily="34" charset="0"/>
                      </a:endParaRPr>
                    </a:p>
                  </a:txBody>
                  <a:tcPr marL="61005" marR="61005" marT="0" marB="0"/>
                </a:tc>
                <a:tc>
                  <a:txBody>
                    <a:bodyPr/>
                    <a:lstStyle/>
                    <a:p>
                      <a:pPr marL="0" marR="0" algn="just">
                        <a:lnSpc>
                          <a:spcPct val="150000"/>
                        </a:lnSpc>
                        <a:spcBef>
                          <a:spcPts val="0"/>
                        </a:spcBef>
                        <a:spcAft>
                          <a:spcPts val="0"/>
                        </a:spcAft>
                      </a:pPr>
                      <a:r>
                        <a:rPr lang="en-GB" sz="1100" dirty="0">
                          <a:effectLst/>
                        </a:rPr>
                        <a:t>5 days </a:t>
                      </a:r>
                      <a:endParaRPr lang="en-US" sz="1100" dirty="0">
                        <a:effectLst/>
                        <a:latin typeface="Times New Roman" panose="02020603050405020304" pitchFamily="18" charset="0"/>
                        <a:ea typeface="Calibri" panose="020F0502020204030204" pitchFamily="34" charset="0"/>
                      </a:endParaRPr>
                    </a:p>
                  </a:txBody>
                  <a:tcPr marL="61005" marR="61005"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3252548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dirty="0">
                <a:latin typeface="Times New Roman" panose="02020603050405020304" pitchFamily="18" charset="0"/>
                <a:cs typeface="Times New Roman" panose="02020603050405020304" pitchFamily="18" charset="0"/>
              </a:rPr>
              <a:t>Cont.</a:t>
            </a:r>
          </a:p>
        </p:txBody>
      </p:sp>
      <p:graphicFrame>
        <p:nvGraphicFramePr>
          <p:cNvPr id="4" name="Content Placeholder 3"/>
          <p:cNvGraphicFramePr>
            <a:graphicFrameLocks noGrp="1"/>
          </p:cNvGraphicFramePr>
          <p:nvPr>
            <p:ph idx="1"/>
          </p:nvPr>
        </p:nvGraphicFramePr>
        <p:xfrm>
          <a:off x="2562066" y="2940050"/>
          <a:ext cx="6012180" cy="3225229"/>
        </p:xfrm>
        <a:graphic>
          <a:graphicData uri="http://schemas.openxmlformats.org/drawingml/2006/table">
            <a:tbl>
              <a:tblPr firstRow="1" firstCol="1" bandRow="1">
                <a:tableStyleId>{5C22544A-7EE6-4342-B048-85BDC9FD1C3A}</a:tableStyleId>
              </a:tblPr>
              <a:tblGrid>
                <a:gridCol w="1451610">
                  <a:extLst>
                    <a:ext uri="{9D8B030D-6E8A-4147-A177-3AD203B41FA5}">
                      <a16:colId xmlns:a16="http://schemas.microsoft.com/office/drawing/2014/main" val="20000"/>
                    </a:ext>
                  </a:extLst>
                </a:gridCol>
                <a:gridCol w="1520190">
                  <a:extLst>
                    <a:ext uri="{9D8B030D-6E8A-4147-A177-3AD203B41FA5}">
                      <a16:colId xmlns:a16="http://schemas.microsoft.com/office/drawing/2014/main" val="20001"/>
                    </a:ext>
                  </a:extLst>
                </a:gridCol>
                <a:gridCol w="1520190">
                  <a:extLst>
                    <a:ext uri="{9D8B030D-6E8A-4147-A177-3AD203B41FA5}">
                      <a16:colId xmlns:a16="http://schemas.microsoft.com/office/drawing/2014/main" val="20002"/>
                    </a:ext>
                  </a:extLst>
                </a:gridCol>
                <a:gridCol w="1520190">
                  <a:extLst>
                    <a:ext uri="{9D8B030D-6E8A-4147-A177-3AD203B41FA5}">
                      <a16:colId xmlns:a16="http://schemas.microsoft.com/office/drawing/2014/main" val="20003"/>
                    </a:ext>
                  </a:extLst>
                </a:gridCol>
              </a:tblGrid>
              <a:tr h="0">
                <a:tc>
                  <a:txBody>
                    <a:bodyPr/>
                    <a:lstStyle/>
                    <a:p>
                      <a:pPr marL="0" marR="0" algn="just">
                        <a:lnSpc>
                          <a:spcPct val="150000"/>
                        </a:lnSpc>
                        <a:spcBef>
                          <a:spcPts val="0"/>
                        </a:spcBef>
                        <a:spcAft>
                          <a:spcPts val="0"/>
                        </a:spcAft>
                      </a:pPr>
                      <a:r>
                        <a:rPr lang="en-GB" sz="1200">
                          <a:effectLst/>
                        </a:rPr>
                        <a:t>Execute  proposed solution</a:t>
                      </a:r>
                      <a:endParaRPr lang="en-US" sz="1200">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It will apply the solution for reducing the complex problem of poor communication with organization. </a:t>
                      </a:r>
                      <a:endParaRPr lang="en-US" sz="1200">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13-4-2020</a:t>
                      </a:r>
                      <a:endParaRPr lang="en-US" sz="1200">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10 Days </a:t>
                      </a:r>
                      <a:endParaRPr lang="en-US" sz="1200">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10000"/>
                  </a:ext>
                </a:extLst>
              </a:tr>
              <a:tr h="0">
                <a:tc>
                  <a:txBody>
                    <a:bodyPr/>
                    <a:lstStyle/>
                    <a:p>
                      <a:pPr marL="0" marR="0" algn="just">
                        <a:lnSpc>
                          <a:spcPct val="150000"/>
                        </a:lnSpc>
                        <a:spcBef>
                          <a:spcPts val="0"/>
                        </a:spcBef>
                        <a:spcAft>
                          <a:spcPts val="0"/>
                        </a:spcAft>
                      </a:pPr>
                      <a:r>
                        <a:rPr lang="en-GB" sz="1200">
                          <a:effectLst/>
                        </a:rPr>
                        <a:t>Improve complex issue (Poor communication)</a:t>
                      </a:r>
                      <a:endParaRPr lang="en-US" sz="1200">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Afterwards, it will be examined the accurate result or outcome of solution.</a:t>
                      </a:r>
                      <a:endParaRPr lang="en-US" sz="1200">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1200">
                          <a:effectLst/>
                        </a:rPr>
                        <a:t>24-4-202</a:t>
                      </a:r>
                      <a:endParaRPr lang="en-US" sz="1200">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1200" dirty="0">
                          <a:effectLst/>
                        </a:rPr>
                        <a:t>5 Days </a:t>
                      </a:r>
                      <a:endParaRPr lang="en-US" sz="1200" dirty="0">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1639679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l" defTabSz="457200" rtl="0">
              <a:spcBef>
                <a:spcPct val="0"/>
              </a:spcBef>
            </a:pPr>
            <a:r>
              <a:rPr lang="en-GB" b="1" dirty="0">
                <a:solidFill>
                  <a:schemeClr val="bg1"/>
                </a:solidFill>
                <a:latin typeface="Times New Roman" panose="02020603050405020304" pitchFamily="18" charset="0"/>
                <a:cs typeface="Times New Roman" panose="02020603050405020304" pitchFamily="18" charset="0"/>
              </a:rPr>
              <a:t>Communication plans for stakeholders</a:t>
            </a:r>
            <a:br>
              <a:rPr lang="en-US" b="1"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371074713"/>
              </p:ext>
            </p:extLst>
          </p:nvPr>
        </p:nvGraphicFramePr>
        <p:xfrm>
          <a:off x="2688390" y="2603500"/>
          <a:ext cx="5759532" cy="3962401"/>
        </p:xfrm>
        <a:graphic>
          <a:graphicData uri="http://schemas.openxmlformats.org/drawingml/2006/table">
            <a:tbl>
              <a:tblPr firstRow="1" firstCol="1" bandRow="1">
                <a:tableStyleId>{5C22544A-7EE6-4342-B048-85BDC9FD1C3A}</a:tableStyleId>
              </a:tblPr>
              <a:tblGrid>
                <a:gridCol w="887532">
                  <a:extLst>
                    <a:ext uri="{9D8B030D-6E8A-4147-A177-3AD203B41FA5}">
                      <a16:colId xmlns:a16="http://schemas.microsoft.com/office/drawing/2014/main" val="20000"/>
                    </a:ext>
                  </a:extLst>
                </a:gridCol>
                <a:gridCol w="1258605">
                  <a:extLst>
                    <a:ext uri="{9D8B030D-6E8A-4147-A177-3AD203B41FA5}">
                      <a16:colId xmlns:a16="http://schemas.microsoft.com/office/drawing/2014/main" val="20001"/>
                    </a:ext>
                  </a:extLst>
                </a:gridCol>
                <a:gridCol w="1204465">
                  <a:extLst>
                    <a:ext uri="{9D8B030D-6E8A-4147-A177-3AD203B41FA5}">
                      <a16:colId xmlns:a16="http://schemas.microsoft.com/office/drawing/2014/main" val="20002"/>
                    </a:ext>
                  </a:extLst>
                </a:gridCol>
                <a:gridCol w="930723">
                  <a:extLst>
                    <a:ext uri="{9D8B030D-6E8A-4147-A177-3AD203B41FA5}">
                      <a16:colId xmlns:a16="http://schemas.microsoft.com/office/drawing/2014/main" val="20003"/>
                    </a:ext>
                  </a:extLst>
                </a:gridCol>
                <a:gridCol w="1478207">
                  <a:extLst>
                    <a:ext uri="{9D8B030D-6E8A-4147-A177-3AD203B41FA5}">
                      <a16:colId xmlns:a16="http://schemas.microsoft.com/office/drawing/2014/main" val="20004"/>
                    </a:ext>
                  </a:extLst>
                </a:gridCol>
              </a:tblGrid>
              <a:tr h="457713">
                <a:tc>
                  <a:txBody>
                    <a:bodyPr/>
                    <a:lstStyle/>
                    <a:p>
                      <a:pPr marL="0" marR="0" algn="just">
                        <a:lnSpc>
                          <a:spcPct val="150000"/>
                        </a:lnSpc>
                        <a:spcBef>
                          <a:spcPts val="0"/>
                        </a:spcBef>
                        <a:spcAft>
                          <a:spcPts val="0"/>
                        </a:spcAft>
                      </a:pPr>
                      <a:r>
                        <a:rPr lang="en-GB" sz="1100">
                          <a:effectLst/>
                        </a:rPr>
                        <a:t>S.No. </a:t>
                      </a:r>
                      <a:endParaRPr lang="en-US" sz="1100">
                        <a:effectLst/>
                        <a:latin typeface="Times New Roman" panose="02020603050405020304" pitchFamily="18" charset="0"/>
                        <a:ea typeface="Calibri" panose="020F0502020204030204" pitchFamily="34" charset="0"/>
                      </a:endParaRPr>
                    </a:p>
                  </a:txBody>
                  <a:tcPr marL="65698" marR="65698" marT="0" marB="0"/>
                </a:tc>
                <a:tc>
                  <a:txBody>
                    <a:bodyPr/>
                    <a:lstStyle/>
                    <a:p>
                      <a:pPr marL="0" marR="0" algn="just">
                        <a:lnSpc>
                          <a:spcPct val="150000"/>
                        </a:lnSpc>
                        <a:spcBef>
                          <a:spcPts val="0"/>
                        </a:spcBef>
                        <a:spcAft>
                          <a:spcPts val="0"/>
                        </a:spcAft>
                      </a:pPr>
                      <a:r>
                        <a:rPr lang="en-GB" sz="1100">
                          <a:effectLst/>
                        </a:rPr>
                        <a:t>Stakeholder group</a:t>
                      </a:r>
                      <a:endParaRPr lang="en-US" sz="1100">
                        <a:effectLst/>
                        <a:latin typeface="Times New Roman" panose="02020603050405020304" pitchFamily="18" charset="0"/>
                        <a:ea typeface="Calibri" panose="020F0502020204030204" pitchFamily="34" charset="0"/>
                      </a:endParaRPr>
                    </a:p>
                  </a:txBody>
                  <a:tcPr marL="65698" marR="65698" marT="0" marB="0"/>
                </a:tc>
                <a:tc>
                  <a:txBody>
                    <a:bodyPr/>
                    <a:lstStyle/>
                    <a:p>
                      <a:pPr marL="0" marR="0" algn="just">
                        <a:lnSpc>
                          <a:spcPct val="150000"/>
                        </a:lnSpc>
                        <a:spcBef>
                          <a:spcPts val="0"/>
                        </a:spcBef>
                        <a:spcAft>
                          <a:spcPts val="0"/>
                        </a:spcAft>
                      </a:pPr>
                      <a:r>
                        <a:rPr lang="en-GB" sz="1100">
                          <a:effectLst/>
                        </a:rPr>
                        <a:t>Communication required</a:t>
                      </a:r>
                      <a:endParaRPr lang="en-US" sz="1100">
                        <a:effectLst/>
                        <a:latin typeface="Times New Roman" panose="02020603050405020304" pitchFamily="18" charset="0"/>
                        <a:ea typeface="Calibri" panose="020F0502020204030204" pitchFamily="34" charset="0"/>
                      </a:endParaRPr>
                    </a:p>
                  </a:txBody>
                  <a:tcPr marL="65698" marR="65698" marT="0" marB="0"/>
                </a:tc>
                <a:tc>
                  <a:txBody>
                    <a:bodyPr/>
                    <a:lstStyle/>
                    <a:p>
                      <a:pPr marL="0" marR="0" algn="just">
                        <a:lnSpc>
                          <a:spcPct val="150000"/>
                        </a:lnSpc>
                        <a:spcBef>
                          <a:spcPts val="0"/>
                        </a:spcBef>
                        <a:spcAft>
                          <a:spcPts val="0"/>
                        </a:spcAft>
                      </a:pPr>
                      <a:r>
                        <a:rPr lang="en-GB" sz="1100">
                          <a:effectLst/>
                        </a:rPr>
                        <a:t>Frequency</a:t>
                      </a:r>
                      <a:endParaRPr lang="en-US" sz="1100">
                        <a:effectLst/>
                        <a:latin typeface="Times New Roman" panose="02020603050405020304" pitchFamily="18" charset="0"/>
                        <a:ea typeface="Calibri" panose="020F0502020204030204" pitchFamily="34" charset="0"/>
                      </a:endParaRPr>
                    </a:p>
                  </a:txBody>
                  <a:tcPr marL="65698" marR="65698" marT="0" marB="0"/>
                </a:tc>
                <a:tc>
                  <a:txBody>
                    <a:bodyPr/>
                    <a:lstStyle/>
                    <a:p>
                      <a:pPr marL="0" marR="0" algn="just">
                        <a:lnSpc>
                          <a:spcPct val="150000"/>
                        </a:lnSpc>
                        <a:spcBef>
                          <a:spcPts val="0"/>
                        </a:spcBef>
                        <a:spcAft>
                          <a:spcPts val="0"/>
                        </a:spcAft>
                      </a:pPr>
                      <a:r>
                        <a:rPr lang="en-GB" sz="1100">
                          <a:effectLst/>
                        </a:rPr>
                        <a:t>Communication format</a:t>
                      </a:r>
                      <a:endParaRPr lang="en-US" sz="1100">
                        <a:effectLst/>
                        <a:latin typeface="Times New Roman" panose="02020603050405020304" pitchFamily="18" charset="0"/>
                        <a:ea typeface="Calibri" panose="020F0502020204030204" pitchFamily="34" charset="0"/>
                      </a:endParaRPr>
                    </a:p>
                  </a:txBody>
                  <a:tcPr marL="65698" marR="65698" marT="0" marB="0"/>
                </a:tc>
                <a:extLst>
                  <a:ext uri="{0D108BD9-81ED-4DB2-BD59-A6C34878D82A}">
                    <a16:rowId xmlns:a16="http://schemas.microsoft.com/office/drawing/2014/main" val="10000"/>
                  </a:ext>
                </a:extLst>
              </a:tr>
              <a:tr h="3039336">
                <a:tc>
                  <a:txBody>
                    <a:bodyPr/>
                    <a:lstStyle/>
                    <a:p>
                      <a:pPr marL="0" marR="0" algn="just">
                        <a:lnSpc>
                          <a:spcPct val="150000"/>
                        </a:lnSpc>
                        <a:spcBef>
                          <a:spcPts val="0"/>
                        </a:spcBef>
                        <a:spcAft>
                          <a:spcPts val="0"/>
                        </a:spcAft>
                      </a:pPr>
                      <a:r>
                        <a:rPr lang="en-GB" sz="1100" dirty="0">
                          <a:effectLst/>
                        </a:rPr>
                        <a:t>1)</a:t>
                      </a:r>
                      <a:endParaRPr lang="en-US" sz="1100" dirty="0">
                        <a:effectLst/>
                        <a:latin typeface="Times New Roman" panose="02020603050405020304" pitchFamily="18" charset="0"/>
                        <a:ea typeface="Calibri" panose="020F0502020204030204" pitchFamily="34" charset="0"/>
                      </a:endParaRPr>
                    </a:p>
                  </a:txBody>
                  <a:tcPr marL="65698" marR="65698" marT="0" marB="0"/>
                </a:tc>
                <a:tc>
                  <a:txBody>
                    <a:bodyPr/>
                    <a:lstStyle/>
                    <a:p>
                      <a:pPr marL="0" marR="0" algn="just">
                        <a:lnSpc>
                          <a:spcPct val="150000"/>
                        </a:lnSpc>
                        <a:spcBef>
                          <a:spcPts val="0"/>
                        </a:spcBef>
                        <a:spcAft>
                          <a:spcPts val="0"/>
                        </a:spcAft>
                      </a:pPr>
                      <a:r>
                        <a:rPr lang="en-GB" sz="1100" dirty="0">
                          <a:effectLst/>
                        </a:rPr>
                        <a:t>Government </a:t>
                      </a:r>
                      <a:endParaRPr lang="en-US" sz="1100" dirty="0">
                        <a:effectLst/>
                        <a:latin typeface="Times New Roman" panose="02020603050405020304" pitchFamily="18" charset="0"/>
                        <a:ea typeface="Calibri" panose="020F0502020204030204" pitchFamily="34" charset="0"/>
                      </a:endParaRPr>
                    </a:p>
                  </a:txBody>
                  <a:tcPr marL="65698" marR="65698" marT="0" marB="0"/>
                </a:tc>
                <a:tc>
                  <a:txBody>
                    <a:bodyPr/>
                    <a:lstStyle/>
                    <a:p>
                      <a:pPr marL="0" marR="0" algn="just">
                        <a:lnSpc>
                          <a:spcPct val="150000"/>
                        </a:lnSpc>
                        <a:spcBef>
                          <a:spcPts val="0"/>
                        </a:spcBef>
                        <a:spcAft>
                          <a:spcPts val="0"/>
                        </a:spcAft>
                      </a:pPr>
                      <a:r>
                        <a:rPr lang="en-GB" sz="1100">
                          <a:effectLst/>
                        </a:rPr>
                        <a:t>It will receive the update on business progress, timeliness and also identified risks. </a:t>
                      </a:r>
                      <a:endParaRPr lang="en-US" sz="1100">
                        <a:effectLst/>
                      </a:endParaRPr>
                    </a:p>
                    <a:p>
                      <a:pPr marL="0" marR="0" algn="just">
                        <a:lnSpc>
                          <a:spcPct val="150000"/>
                        </a:lnSpc>
                        <a:spcBef>
                          <a:spcPts val="0"/>
                        </a:spcBef>
                        <a:spcAft>
                          <a:spcPts val="0"/>
                        </a:spcAft>
                      </a:pPr>
                      <a:r>
                        <a:rPr lang="en-GB" sz="1100">
                          <a:effectLst/>
                        </a:rPr>
                        <a:t>It provides feedback on the program direction and identifying need of budget. </a:t>
                      </a:r>
                      <a:endParaRPr lang="en-US" sz="1100">
                        <a:effectLst/>
                        <a:latin typeface="Times New Roman" panose="02020603050405020304" pitchFamily="18" charset="0"/>
                        <a:ea typeface="Calibri" panose="020F0502020204030204" pitchFamily="34" charset="0"/>
                      </a:endParaRPr>
                    </a:p>
                  </a:txBody>
                  <a:tcPr marL="65698" marR="65698" marT="0" marB="0"/>
                </a:tc>
                <a:tc>
                  <a:txBody>
                    <a:bodyPr/>
                    <a:lstStyle/>
                    <a:p>
                      <a:pPr marL="0" marR="0" algn="just">
                        <a:lnSpc>
                          <a:spcPct val="150000"/>
                        </a:lnSpc>
                        <a:spcBef>
                          <a:spcPts val="0"/>
                        </a:spcBef>
                        <a:spcAft>
                          <a:spcPts val="0"/>
                        </a:spcAft>
                      </a:pPr>
                      <a:r>
                        <a:rPr lang="en-GB" sz="1100">
                          <a:effectLst/>
                        </a:rPr>
                        <a:t>Bi-monthly </a:t>
                      </a:r>
                      <a:endParaRPr lang="en-US" sz="1100">
                        <a:effectLst/>
                        <a:latin typeface="Times New Roman" panose="02020603050405020304" pitchFamily="18" charset="0"/>
                        <a:ea typeface="Calibri" panose="020F0502020204030204" pitchFamily="34" charset="0"/>
                      </a:endParaRPr>
                    </a:p>
                  </a:txBody>
                  <a:tcPr marL="65698" marR="65698" marT="0" marB="0"/>
                </a:tc>
                <a:tc>
                  <a:txBody>
                    <a:bodyPr/>
                    <a:lstStyle/>
                    <a:p>
                      <a:pPr marL="0" marR="0" algn="just">
                        <a:lnSpc>
                          <a:spcPct val="150000"/>
                        </a:lnSpc>
                        <a:spcBef>
                          <a:spcPts val="0"/>
                        </a:spcBef>
                        <a:spcAft>
                          <a:spcPts val="0"/>
                        </a:spcAft>
                      </a:pPr>
                      <a:r>
                        <a:rPr lang="en-GB" sz="1100" dirty="0">
                          <a:effectLst/>
                        </a:rPr>
                        <a:t>Scheduled meeting </a:t>
                      </a:r>
                      <a:endParaRPr lang="en-US" sz="1100" dirty="0">
                        <a:effectLst/>
                        <a:latin typeface="Times New Roman" panose="02020603050405020304" pitchFamily="18" charset="0"/>
                        <a:ea typeface="Calibri" panose="020F0502020204030204" pitchFamily="34" charset="0"/>
                      </a:endParaRPr>
                    </a:p>
                  </a:txBody>
                  <a:tcPr marL="65698" marR="65698"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72611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b="1" dirty="0">
                <a:latin typeface="Times New Roman" panose="02020603050405020304" pitchFamily="18" charset="0"/>
                <a:cs typeface="Times New Roman" panose="02020603050405020304" pitchFamily="18" charset="0"/>
              </a:rPr>
              <a:t>Cont.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71754562"/>
              </p:ext>
            </p:extLst>
          </p:nvPr>
        </p:nvGraphicFramePr>
        <p:xfrm>
          <a:off x="1801504" y="2603500"/>
          <a:ext cx="7438029" cy="4049014"/>
        </p:xfrm>
        <a:graphic>
          <a:graphicData uri="http://schemas.openxmlformats.org/drawingml/2006/table">
            <a:tbl>
              <a:tblPr firstRow="1" firstCol="1" bandRow="1">
                <a:tableStyleId>{5C22544A-7EE6-4342-B048-85BDC9FD1C3A}</a:tableStyleId>
              </a:tblPr>
              <a:tblGrid>
                <a:gridCol w="1146186">
                  <a:extLst>
                    <a:ext uri="{9D8B030D-6E8A-4147-A177-3AD203B41FA5}">
                      <a16:colId xmlns:a16="http://schemas.microsoft.com/office/drawing/2014/main" val="20000"/>
                    </a:ext>
                  </a:extLst>
                </a:gridCol>
                <a:gridCol w="1625399">
                  <a:extLst>
                    <a:ext uri="{9D8B030D-6E8A-4147-A177-3AD203B41FA5}">
                      <a16:colId xmlns:a16="http://schemas.microsoft.com/office/drawing/2014/main" val="20001"/>
                    </a:ext>
                  </a:extLst>
                </a:gridCol>
                <a:gridCol w="1555481">
                  <a:extLst>
                    <a:ext uri="{9D8B030D-6E8A-4147-A177-3AD203B41FA5}">
                      <a16:colId xmlns:a16="http://schemas.microsoft.com/office/drawing/2014/main" val="20002"/>
                    </a:ext>
                  </a:extLst>
                </a:gridCol>
                <a:gridCol w="1201964">
                  <a:extLst>
                    <a:ext uri="{9D8B030D-6E8A-4147-A177-3AD203B41FA5}">
                      <a16:colId xmlns:a16="http://schemas.microsoft.com/office/drawing/2014/main" val="20003"/>
                    </a:ext>
                  </a:extLst>
                </a:gridCol>
                <a:gridCol w="1908999">
                  <a:extLst>
                    <a:ext uri="{9D8B030D-6E8A-4147-A177-3AD203B41FA5}">
                      <a16:colId xmlns:a16="http://schemas.microsoft.com/office/drawing/2014/main" val="20004"/>
                    </a:ext>
                  </a:extLst>
                </a:gridCol>
              </a:tblGrid>
              <a:tr h="1195705">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2)</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2704" marR="42704"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Behavioural potential  client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2704" marR="42704"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Receive information on the business and identifying system process. </a:t>
                      </a:r>
                      <a:endParaRPr lang="en-US" sz="12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It provides the input on service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2704" marR="42704" marT="0" marB="0"/>
                </a:tc>
                <a:tc>
                  <a:txBody>
                    <a:bodyPr/>
                    <a:lstStyle/>
                    <a:p>
                      <a:pPr marL="0" marR="0" algn="just">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As needed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2704" marR="42704" marT="0" marB="0"/>
                </a:tc>
                <a:tc>
                  <a:txBody>
                    <a:bodyPr/>
                    <a:lstStyle/>
                    <a:p>
                      <a:pPr marL="0" marR="0" algn="just">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Official website, document that can be distributed.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2704" marR="42704" marT="0" marB="0"/>
                </a:tc>
                <a:extLst>
                  <a:ext uri="{0D108BD9-81ED-4DB2-BD59-A6C34878D82A}">
                    <a16:rowId xmlns:a16="http://schemas.microsoft.com/office/drawing/2014/main" val="10000"/>
                  </a:ext>
                </a:extLst>
              </a:tr>
              <a:tr h="2220595">
                <a:tc>
                  <a:txBody>
                    <a:bodyPr/>
                    <a:lstStyle/>
                    <a:p>
                      <a:pPr marL="0" marR="0" algn="just">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3)</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2704" marR="42704" marT="0" marB="0"/>
                </a:tc>
                <a:tc>
                  <a:txBody>
                    <a:bodyPr/>
                    <a:lstStyle/>
                    <a:p>
                      <a:pPr marL="0" marR="0" algn="just">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Mangers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2704" marR="42704"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Receive information or data on pending changes in business services. The responsibilities that provide service and impact on the long-term and short-term operations.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2704" marR="42704"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 </a:t>
                      </a:r>
                      <a:endParaRPr lang="en-US" sz="120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 </a:t>
                      </a:r>
                      <a:endParaRPr lang="en-US" sz="1200" dirty="0">
                        <a:effectLst/>
                        <a:latin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Meeting as required </a:t>
                      </a:r>
                      <a:endParaRPr lang="en-US" sz="1200" dirty="0">
                        <a:effectLst/>
                        <a:latin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discussion</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2704" marR="42704" marT="0" marB="0"/>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Workgroup meetings, emails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2704" marR="42704"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940835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l" defTabSz="457200" rtl="0">
              <a:spcBef>
                <a:spcPct val="0"/>
              </a:spcBef>
            </a:pPr>
            <a:r>
              <a:rPr lang="en-GB" b="1" dirty="0">
                <a:solidFill>
                  <a:schemeClr val="bg1"/>
                </a:solidFill>
                <a:latin typeface="Times New Roman" panose="02020603050405020304" pitchFamily="18" charset="0"/>
                <a:cs typeface="Times New Roman" panose="02020603050405020304" pitchFamily="18" charset="0"/>
              </a:rPr>
              <a:t>Review and Monitoring Plan</a:t>
            </a:r>
            <a:br>
              <a:rPr lang="en-US" b="1"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lnSpc>
                <a:spcPct val="150000"/>
              </a:lnSpc>
            </a:pPr>
            <a:r>
              <a:rPr lang="en-GB" dirty="0">
                <a:latin typeface="Times New Roman" panose="02020603050405020304" pitchFamily="18" charset="0"/>
                <a:cs typeface="Times New Roman" panose="02020603050405020304" pitchFamily="18" charset="0"/>
              </a:rPr>
              <a:t>In this report, it ensure that identified appropriate level of communication and management take place through implementation process. In order to monitor the active process that should easily maintained and regularly update communication. In this way, it can easily monitor and review the coordination between staff member within organization</a:t>
            </a:r>
            <a:r>
              <a:rPr lang="en-GB" dirty="0"/>
              <a:t>. </a:t>
            </a:r>
            <a:endParaRPr lang="en-US" dirty="0"/>
          </a:p>
        </p:txBody>
      </p:sp>
    </p:spTree>
    <p:extLst>
      <p:ext uri="{BB962C8B-B14F-4D97-AF65-F5344CB8AC3E}">
        <p14:creationId xmlns:p14="http://schemas.microsoft.com/office/powerpoint/2010/main" val="3942317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latin typeface="Times New Roman" panose="02020603050405020304" pitchFamily="18" charset="0"/>
                <a:cs typeface="Times New Roman" panose="02020603050405020304" pitchFamily="18" charset="0"/>
              </a:rPr>
              <a:t>CONCLUSION</a:t>
            </a:r>
            <a:br>
              <a:rPr lang="en-US" sz="2800" b="1"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lnSpc>
                <a:spcPct val="150000"/>
              </a:lnSpc>
            </a:pPr>
            <a:r>
              <a:rPr lang="en-GB" dirty="0">
                <a:latin typeface="Times New Roman" panose="02020603050405020304" pitchFamily="18" charset="0"/>
                <a:cs typeface="Times New Roman" panose="02020603050405020304" pitchFamily="18" charset="0"/>
              </a:rPr>
              <a:t>From above discussion, it concluded that Decision making is based on the process of choosing the option between one or more alternative. It provide the choice between wrong and right in order to help for identifying accurate solution of problem. It has summarised about the complex problem at workplace which may include its scope and impact. Furthermore, it can be build an understanding towards the concept of decision-making tool that help for identifying solution. The report is mainly focused on the root cause of problem by using Fishbone analysis technique in order to propose the better solution. </a:t>
            </a:r>
            <a:endParaRPr lang="en-US"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1624469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Adair, J., 2019. </a:t>
            </a:r>
            <a:r>
              <a:rPr lang="en-US" i="1" dirty="0">
                <a:latin typeface="Times New Roman" panose="02020603050405020304" pitchFamily="18" charset="0"/>
                <a:cs typeface="Times New Roman" panose="02020603050405020304" pitchFamily="18" charset="0"/>
              </a:rPr>
              <a:t>Decision Making and Problem Solving: Break Through Barriers and Banish Uncertainty at Work</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Kogan</a:t>
            </a:r>
            <a:r>
              <a:rPr lang="en-US" dirty="0">
                <a:latin typeface="Times New Roman" panose="02020603050405020304" pitchFamily="18" charset="0"/>
                <a:cs typeface="Times New Roman" panose="02020603050405020304" pitchFamily="18" charset="0"/>
              </a:rPr>
              <a:t> Page Publishers.</a:t>
            </a:r>
          </a:p>
          <a:p>
            <a:pPr algn="just">
              <a:lnSpc>
                <a:spcPct val="150000"/>
              </a:lnSpc>
            </a:pPr>
            <a:r>
              <a:rPr lang="en-US" dirty="0" err="1">
                <a:latin typeface="Times New Roman" panose="02020603050405020304" pitchFamily="18" charset="0"/>
                <a:cs typeface="Times New Roman" panose="02020603050405020304" pitchFamily="18" charset="0"/>
              </a:rPr>
              <a:t>Funke</a:t>
            </a:r>
            <a:r>
              <a:rPr lang="en-US" dirty="0">
                <a:latin typeface="Times New Roman" panose="02020603050405020304" pitchFamily="18" charset="0"/>
                <a:cs typeface="Times New Roman" panose="02020603050405020304" pitchFamily="18" charset="0"/>
              </a:rPr>
              <a:t>, J., 2019. Complex problem solving in search for complexity. </a:t>
            </a:r>
            <a:r>
              <a:rPr lang="en-US" i="1" dirty="0">
                <a:latin typeface="Times New Roman" panose="02020603050405020304" pitchFamily="18" charset="0"/>
                <a:cs typeface="Times New Roman" panose="02020603050405020304" pitchFamily="18" charset="0"/>
              </a:rPr>
              <a:t>Journal of Dynamic Decision Making</a:t>
            </a:r>
            <a:r>
              <a:rPr lang="en-US" dirty="0">
                <a:latin typeface="Times New Roman" panose="02020603050405020304" pitchFamily="18" charset="0"/>
                <a:cs typeface="Times New Roman" panose="02020603050405020304" pitchFamily="18" charset="0"/>
              </a:rPr>
              <a:t>, pp.10-1.</a:t>
            </a:r>
          </a:p>
          <a:p>
            <a:pPr algn="just">
              <a:lnSpc>
                <a:spcPct val="150000"/>
              </a:lnSpc>
            </a:pPr>
            <a:r>
              <a:rPr lang="en-US" dirty="0" err="1">
                <a:latin typeface="Times New Roman" panose="02020603050405020304" pitchFamily="18" charset="0"/>
                <a:cs typeface="Times New Roman" panose="02020603050405020304" pitchFamily="18" charset="0"/>
              </a:rPr>
              <a:t>Julita</a:t>
            </a:r>
            <a:r>
              <a:rPr lang="en-US" dirty="0">
                <a:latin typeface="Times New Roman" panose="02020603050405020304" pitchFamily="18" charset="0"/>
                <a:cs typeface="Times New Roman" panose="02020603050405020304" pitchFamily="18" charset="0"/>
              </a:rPr>
              <a:t>, J., </a:t>
            </a:r>
            <a:r>
              <a:rPr lang="en-US" dirty="0" err="1">
                <a:latin typeface="Times New Roman" panose="02020603050405020304" pitchFamily="18" charset="0"/>
                <a:cs typeface="Times New Roman" panose="02020603050405020304" pitchFamily="18" charset="0"/>
              </a:rPr>
              <a:t>Darhim</a:t>
            </a:r>
            <a:r>
              <a:rPr lang="en-US" dirty="0">
                <a:latin typeface="Times New Roman" panose="02020603050405020304" pitchFamily="18" charset="0"/>
                <a:cs typeface="Times New Roman" panose="02020603050405020304" pitchFamily="18" charset="0"/>
              </a:rPr>
              <a:t>, D. and Herman, T., 2020. Mathematical Strategic Thinking Ability Using Quantum Learning Based on Creative Problem Solving in Terms of High School Students Gender. In </a:t>
            </a:r>
            <a:r>
              <a:rPr lang="en-US" i="1" dirty="0">
                <a:latin typeface="Times New Roman" panose="02020603050405020304" pitchFamily="18" charset="0"/>
                <a:cs typeface="Times New Roman" panose="02020603050405020304" pitchFamily="18" charset="0"/>
              </a:rPr>
              <a:t>Journal of Physics: Conference Series</a:t>
            </a:r>
            <a:r>
              <a:rPr lang="en-US" dirty="0">
                <a:latin typeface="Times New Roman" panose="02020603050405020304" pitchFamily="18" charset="0"/>
                <a:cs typeface="Times New Roman" panose="02020603050405020304" pitchFamily="18" charset="0"/>
              </a:rPr>
              <a:t> (Vol. 1477, p. 042045).</a:t>
            </a:r>
          </a:p>
          <a:p>
            <a:endParaRPr lang="en-US" dirty="0"/>
          </a:p>
        </p:txBody>
      </p:sp>
    </p:spTree>
    <p:extLst>
      <p:ext uri="{BB962C8B-B14F-4D97-AF65-F5344CB8AC3E}">
        <p14:creationId xmlns:p14="http://schemas.microsoft.com/office/powerpoint/2010/main" val="3265061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5400" u="sng"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40635263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28</TotalTime>
  <Words>2234</Words>
  <PresentationFormat>Widescreen</PresentationFormat>
  <Paragraphs>123</Paragraphs>
  <Slides>19</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Century Gothic</vt:lpstr>
      <vt:lpstr>Symbol</vt:lpstr>
      <vt:lpstr>Times New Roman</vt:lpstr>
      <vt:lpstr>Wingdings 3</vt:lpstr>
      <vt:lpstr>Ion Boardroom</vt:lpstr>
      <vt:lpstr>Problem Solving and Decision Making </vt:lpstr>
      <vt:lpstr>INTRODUCTION </vt:lpstr>
      <vt:lpstr>Define the complex problem in the workplace including its scope and impact.  </vt:lpstr>
      <vt:lpstr>Background of Marks and Spencer </vt:lpstr>
      <vt:lpstr>Identify the experience with organization</vt:lpstr>
      <vt:lpstr>Discuss about the decision-making tool and technique </vt:lpstr>
      <vt:lpstr>SWOT analysis  </vt:lpstr>
      <vt:lpstr>PMI Analysis </vt:lpstr>
      <vt:lpstr>Cont.</vt:lpstr>
      <vt:lpstr>Identifying root cause of chosen problem by using Fishbone analysis technique.  </vt:lpstr>
      <vt:lpstr>Evaluate the both of proposed solution and Proposed two solution to resolve impact of complex problem </vt:lpstr>
      <vt:lpstr>Implementation plan </vt:lpstr>
      <vt:lpstr>Cont.</vt:lpstr>
      <vt:lpstr>Communication plans for stakeholders </vt:lpstr>
      <vt:lpstr>Cont.</vt:lpstr>
      <vt:lpstr>Review and Monitoring Plan </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2020-05-09T11:49:11Z</dcterms:created>
  <dcterms:modified xsi:type="dcterms:W3CDTF">2020-05-14T15:04:26Z</dcterms:modified>
</cp:coreProperties>
</file>