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9" r:id="rId1"/>
  </p:sldMasterIdLst>
  <p:notesMasterIdLst>
    <p:notesMasterId r:id="rId16"/>
  </p:notesMasterIdLst>
  <p:handoutMasterIdLst>
    <p:handoutMasterId r:id="rId17"/>
  </p:handoutMasterIdLst>
  <p:sldIdLst>
    <p:sldId id="368" r:id="rId2"/>
    <p:sldId id="387" r:id="rId3"/>
    <p:sldId id="388" r:id="rId4"/>
    <p:sldId id="378" r:id="rId5"/>
    <p:sldId id="392" r:id="rId6"/>
    <p:sldId id="370" r:id="rId7"/>
    <p:sldId id="371" r:id="rId8"/>
    <p:sldId id="372" r:id="rId9"/>
    <p:sldId id="374" r:id="rId10"/>
    <p:sldId id="375" r:id="rId11"/>
    <p:sldId id="376" r:id="rId12"/>
    <p:sldId id="380" r:id="rId13"/>
    <p:sldId id="381" r:id="rId14"/>
    <p:sldId id="382" r:id="rId15"/>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66"/>
    <a:srgbClr val="5F5F5F"/>
    <a:srgbClr val="FF0000"/>
    <a:srgbClr val="FF9900"/>
    <a:srgbClr val="990099"/>
    <a:srgbClr val="00CC00"/>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5101" autoAdjust="0"/>
  </p:normalViewPr>
  <p:slideViewPr>
    <p:cSldViewPr>
      <p:cViewPr varScale="1">
        <p:scale>
          <a:sx n="108" d="100"/>
          <a:sy n="108" d="100"/>
        </p:scale>
        <p:origin x="170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60"/>
    </p:cViewPr>
  </p:sorterViewPr>
  <p:notesViewPr>
    <p:cSldViewPr>
      <p:cViewPr>
        <p:scale>
          <a:sx n="75" d="100"/>
          <a:sy n="75" d="100"/>
        </p:scale>
        <p:origin x="-246" y="732"/>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BF9BA90-6075-4FC3-A4F8-2990962DEF02}"/>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5" name="Rectangle 3">
            <a:extLst>
              <a:ext uri="{FF2B5EF4-FFF2-40B4-BE49-F238E27FC236}">
                <a16:creationId xmlns:a16="http://schemas.microsoft.com/office/drawing/2014/main" id="{0A2E50EB-62E3-47CF-81F1-763362A1211E}"/>
              </a:ext>
            </a:extLst>
          </p:cNvPr>
          <p:cNvSpPr>
            <a:spLocks noGrp="1" noChangeArrowheads="1"/>
          </p:cNvSpPr>
          <p:nvPr>
            <p:ph type="dt" sz="quarter"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69636" name="Rectangle 4">
            <a:extLst>
              <a:ext uri="{FF2B5EF4-FFF2-40B4-BE49-F238E27FC236}">
                <a16:creationId xmlns:a16="http://schemas.microsoft.com/office/drawing/2014/main" id="{0EE4B520-F4E8-4350-9AA4-5944CF74355A}"/>
              </a:ext>
            </a:extLst>
          </p:cNvPr>
          <p:cNvSpPr>
            <a:spLocks noGrp="1" noChangeArrowheads="1"/>
          </p:cNvSpPr>
          <p:nvPr>
            <p:ph type="ftr" sz="quarter" idx="2"/>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7" name="Rectangle 5">
            <a:extLst>
              <a:ext uri="{FF2B5EF4-FFF2-40B4-BE49-F238E27FC236}">
                <a16:creationId xmlns:a16="http://schemas.microsoft.com/office/drawing/2014/main" id="{30940F11-54FF-4D6E-8F3F-0C0E7F1DF960}"/>
              </a:ext>
            </a:extLst>
          </p:cNvPr>
          <p:cNvSpPr>
            <a:spLocks noGrp="1" noChangeArrowheads="1"/>
          </p:cNvSpPr>
          <p:nvPr>
            <p:ph type="sldNum" sz="quarter" idx="3"/>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D198F7E3-46D2-4BF3-9F30-FFA7E96FD60F}"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87E6AEC-6E8F-4B9E-BB55-D36AD0DF8FDF}"/>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67" name="Rectangle 3">
            <a:extLst>
              <a:ext uri="{FF2B5EF4-FFF2-40B4-BE49-F238E27FC236}">
                <a16:creationId xmlns:a16="http://schemas.microsoft.com/office/drawing/2014/main" id="{090F05F8-18EB-4358-8D9B-E81A88B630DB}"/>
              </a:ext>
            </a:extLst>
          </p:cNvPr>
          <p:cNvSpPr>
            <a:spLocks noGrp="1" noChangeArrowheads="1"/>
          </p:cNvSpPr>
          <p:nvPr>
            <p:ph type="dt"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13316" name="Rectangle 4">
            <a:extLst>
              <a:ext uri="{FF2B5EF4-FFF2-40B4-BE49-F238E27FC236}">
                <a16:creationId xmlns:a16="http://schemas.microsoft.com/office/drawing/2014/main" id="{351FE792-1918-41C8-82B3-6796FEEAA33B}"/>
              </a:ext>
            </a:extLst>
          </p:cNvPr>
          <p:cNvSpPr>
            <a:spLocks noGrp="1" noRot="1" noChangeAspect="1" noChangeArrowheads="1" noTextEdit="1"/>
          </p:cNvSpPr>
          <p:nvPr>
            <p:ph type="sldImg" idx="2"/>
          </p:nvPr>
        </p:nvSpPr>
        <p:spPr bwMode="auto">
          <a:xfrm>
            <a:off x="919163" y="731838"/>
            <a:ext cx="4887912" cy="36671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Rectangle 5">
            <a:extLst>
              <a:ext uri="{FF2B5EF4-FFF2-40B4-BE49-F238E27FC236}">
                <a16:creationId xmlns:a16="http://schemas.microsoft.com/office/drawing/2014/main" id="{83BAC88C-1154-49F7-BC9B-D8E738F44E24}"/>
              </a:ext>
            </a:extLst>
          </p:cNvPr>
          <p:cNvSpPr>
            <a:spLocks noGrp="1" noChangeArrowheads="1"/>
          </p:cNvSpPr>
          <p:nvPr>
            <p:ph type="body" sz="quarter" idx="3"/>
          </p:nvPr>
        </p:nvSpPr>
        <p:spPr bwMode="auto">
          <a:xfrm>
            <a:off x="896828" y="4642048"/>
            <a:ext cx="4930995" cy="4400157"/>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270" name="Rectangle 6">
            <a:extLst>
              <a:ext uri="{FF2B5EF4-FFF2-40B4-BE49-F238E27FC236}">
                <a16:creationId xmlns:a16="http://schemas.microsoft.com/office/drawing/2014/main" id="{21A5BF7E-A63D-47E7-AB4A-3C917B6F5556}"/>
              </a:ext>
            </a:extLst>
          </p:cNvPr>
          <p:cNvSpPr>
            <a:spLocks noGrp="1" noChangeArrowheads="1"/>
          </p:cNvSpPr>
          <p:nvPr>
            <p:ph type="ftr" sz="quarter" idx="4"/>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71" name="Rectangle 7">
            <a:extLst>
              <a:ext uri="{FF2B5EF4-FFF2-40B4-BE49-F238E27FC236}">
                <a16:creationId xmlns:a16="http://schemas.microsoft.com/office/drawing/2014/main" id="{99C87038-9D5B-4FF4-A40A-4D2F8F447B9B}"/>
              </a:ext>
            </a:extLst>
          </p:cNvPr>
          <p:cNvSpPr>
            <a:spLocks noGrp="1" noChangeArrowheads="1"/>
          </p:cNvSpPr>
          <p:nvPr>
            <p:ph type="sldNum" sz="quarter" idx="5"/>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F888378F-7D4C-4985-A58A-FA50DAA540E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look at the ‘Insights’ website at </a:t>
            </a:r>
            <a:r>
              <a:rPr lang="en-GB" b="1" i="1" dirty="0">
                <a:solidFill>
                  <a:schemeClr val="tx1"/>
                </a:solidFill>
              </a:rPr>
              <a:t>https://www.insights.com/resources/coaching-people-through-the-change-curve/</a:t>
            </a:r>
          </a:p>
          <a:p>
            <a:endParaRPr lang="en-GB" dirty="0"/>
          </a:p>
          <a:p>
            <a:r>
              <a:rPr lang="en-GB" dirty="0"/>
              <a:t>Look at how they believe people can be helped through the curve…….and how we all go through at different rates.  Read ‘Coaching People Through The Curve’ – the article pdf from Insights’ website.</a:t>
            </a:r>
          </a:p>
        </p:txBody>
      </p:sp>
      <p:sp>
        <p:nvSpPr>
          <p:cNvPr id="4" name="Slide Number Placeholder 3"/>
          <p:cNvSpPr>
            <a:spLocks noGrp="1"/>
          </p:cNvSpPr>
          <p:nvPr>
            <p:ph type="sldNum" sz="quarter" idx="10"/>
          </p:nvPr>
        </p:nvSpPr>
        <p:spPr/>
        <p:txBody>
          <a:bodyPr/>
          <a:lstStyle/>
          <a:p>
            <a:pPr>
              <a:defRPr/>
            </a:pPr>
            <a:fld id="{F888378F-7D4C-4985-A58A-FA50DAA540E2}" type="slidenum">
              <a:rPr lang="en-US" altLang="en-US" smtClean="0"/>
              <a:pPr>
                <a:defRPr/>
              </a:pPr>
              <a:t>2</a:t>
            </a:fld>
            <a:endParaRPr lang="en-US" altLang="en-US"/>
          </a:p>
        </p:txBody>
      </p:sp>
    </p:spTree>
    <p:extLst>
      <p:ext uri="{BB962C8B-B14F-4D97-AF65-F5344CB8AC3E}">
        <p14:creationId xmlns:p14="http://schemas.microsoft.com/office/powerpoint/2010/main" val="253760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F6083B-7F8D-4E90-8134-155DFE75ECE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0FF0479-6226-4039-970A-68DA45D9807C}" type="datetimeFigureOut">
              <a:rPr lang="en-GB"/>
              <a:pPr>
                <a:defRPr/>
              </a:pPr>
              <a:t>06/11/2023</a:t>
            </a:fld>
            <a:endParaRPr lang="en-GB"/>
          </a:p>
        </p:txBody>
      </p:sp>
      <p:sp>
        <p:nvSpPr>
          <p:cNvPr id="5" name="Footer Placeholder 4">
            <a:extLst>
              <a:ext uri="{FF2B5EF4-FFF2-40B4-BE49-F238E27FC236}">
                <a16:creationId xmlns:a16="http://schemas.microsoft.com/office/drawing/2014/main" id="{5F42FC31-9C4B-4484-832B-231431B943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449CEE5-F8E8-499D-B785-8FF20646D3AA}"/>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AE01945-514A-4182-9AAD-0809CD371BB7}" type="slidenum">
              <a:rPr lang="en-GB" altLang="en-US"/>
              <a:pPr>
                <a:defRPr/>
              </a:pPr>
              <a:t>‹#›</a:t>
            </a:fld>
            <a:endParaRPr lang="en-GB" altLang="en-US"/>
          </a:p>
        </p:txBody>
      </p:sp>
    </p:spTree>
    <p:extLst>
      <p:ext uri="{BB962C8B-B14F-4D97-AF65-F5344CB8AC3E}">
        <p14:creationId xmlns:p14="http://schemas.microsoft.com/office/powerpoint/2010/main" val="24261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0CC72-54F3-4837-A8AC-EB3B2E14B4BE}"/>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97C67E47-CA29-429E-934F-ED8F8FDF4BD2}" type="datetimeFigureOut">
              <a:rPr lang="en-GB"/>
              <a:pPr>
                <a:defRPr/>
              </a:pPr>
              <a:t>06/11/2023</a:t>
            </a:fld>
            <a:endParaRPr lang="en-GB"/>
          </a:p>
        </p:txBody>
      </p:sp>
      <p:sp>
        <p:nvSpPr>
          <p:cNvPr id="5" name="Footer Placeholder 4">
            <a:extLst>
              <a:ext uri="{FF2B5EF4-FFF2-40B4-BE49-F238E27FC236}">
                <a16:creationId xmlns:a16="http://schemas.microsoft.com/office/drawing/2014/main" id="{D1AAA986-8395-483E-B8F5-5FC204FC4D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8DEBA780-EE1A-446D-8ECA-AE6D514FC425}"/>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6CE9CB32-E637-4E20-B1E9-01A0EE05437F}" type="slidenum">
              <a:rPr lang="en-GB" altLang="en-US"/>
              <a:pPr>
                <a:defRPr/>
              </a:pPr>
              <a:t>‹#›</a:t>
            </a:fld>
            <a:endParaRPr lang="en-GB" altLang="en-US"/>
          </a:p>
        </p:txBody>
      </p:sp>
    </p:spTree>
    <p:extLst>
      <p:ext uri="{BB962C8B-B14F-4D97-AF65-F5344CB8AC3E}">
        <p14:creationId xmlns:p14="http://schemas.microsoft.com/office/powerpoint/2010/main" val="247850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14E39-501D-46CB-9D06-C4734AE40029}"/>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4336A8B5-6E9C-4CBF-A7FE-C878995723B1}" type="datetimeFigureOut">
              <a:rPr lang="en-GB"/>
              <a:pPr>
                <a:defRPr/>
              </a:pPr>
              <a:t>06/11/2023</a:t>
            </a:fld>
            <a:endParaRPr lang="en-GB"/>
          </a:p>
        </p:txBody>
      </p:sp>
      <p:sp>
        <p:nvSpPr>
          <p:cNvPr id="5" name="Slide Number Placeholder 5">
            <a:extLst>
              <a:ext uri="{FF2B5EF4-FFF2-40B4-BE49-F238E27FC236}">
                <a16:creationId xmlns:a16="http://schemas.microsoft.com/office/drawing/2014/main" id="{DDE064FA-DFC5-454F-826F-077E8D593F93}"/>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3B727750-B898-45A6-8873-86B31B0641E1}" type="slidenum">
              <a:rPr lang="en-GB" altLang="en-US"/>
              <a:pPr>
                <a:defRPr/>
              </a:pPr>
              <a:t>‹#›</a:t>
            </a:fld>
            <a:endParaRPr lang="en-GB" altLang="en-US"/>
          </a:p>
        </p:txBody>
      </p:sp>
    </p:spTree>
    <p:extLst>
      <p:ext uri="{BB962C8B-B14F-4D97-AF65-F5344CB8AC3E}">
        <p14:creationId xmlns:p14="http://schemas.microsoft.com/office/powerpoint/2010/main" val="64513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B1BB2-7BBD-4181-AC1E-10B380B3FFB8}"/>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23C97114-0F8A-4E2C-826E-2600A3EFF39A}" type="datetimeFigureOut">
              <a:rPr lang="en-GB"/>
              <a:pPr>
                <a:defRPr/>
              </a:pPr>
              <a:t>06/11/2023</a:t>
            </a:fld>
            <a:endParaRPr lang="en-GB"/>
          </a:p>
        </p:txBody>
      </p:sp>
      <p:sp>
        <p:nvSpPr>
          <p:cNvPr id="6" name="Slide Number Placeholder 6">
            <a:extLst>
              <a:ext uri="{FF2B5EF4-FFF2-40B4-BE49-F238E27FC236}">
                <a16:creationId xmlns:a16="http://schemas.microsoft.com/office/drawing/2014/main" id="{56B61F11-BFFF-4B76-B611-5B12F7339364}"/>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198E1F6-9ECD-4908-A668-E385623C3F5C}" type="slidenum">
              <a:rPr lang="en-GB" altLang="en-US"/>
              <a:pPr>
                <a:defRPr/>
              </a:pPr>
              <a:t>‹#›</a:t>
            </a:fld>
            <a:endParaRPr lang="en-GB" altLang="en-US"/>
          </a:p>
        </p:txBody>
      </p:sp>
    </p:spTree>
    <p:extLst>
      <p:ext uri="{BB962C8B-B14F-4D97-AF65-F5344CB8AC3E}">
        <p14:creationId xmlns:p14="http://schemas.microsoft.com/office/powerpoint/2010/main" val="24900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97E32-8FA5-4AB5-A228-BF3826F5192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F0A44217-8DC6-4E9B-8D5A-382C0A75925C}" type="datetimeFigureOut">
              <a:rPr lang="en-GB"/>
              <a:pPr>
                <a:defRPr/>
              </a:pPr>
              <a:t>06/11/2023</a:t>
            </a:fld>
            <a:endParaRPr lang="en-GB"/>
          </a:p>
        </p:txBody>
      </p:sp>
      <p:sp>
        <p:nvSpPr>
          <p:cNvPr id="8" name="Slide Number Placeholder 8">
            <a:extLst>
              <a:ext uri="{FF2B5EF4-FFF2-40B4-BE49-F238E27FC236}">
                <a16:creationId xmlns:a16="http://schemas.microsoft.com/office/drawing/2014/main" id="{CAD848A1-3280-4C77-94C7-9E2E8C8550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E4084E6-1390-49DC-B80D-CD2A5D97062A}" type="slidenum">
              <a:rPr lang="en-GB" altLang="en-US"/>
              <a:pPr>
                <a:defRPr/>
              </a:pPr>
              <a:t>‹#›</a:t>
            </a:fld>
            <a:endParaRPr lang="en-GB" altLang="en-US"/>
          </a:p>
        </p:txBody>
      </p:sp>
    </p:spTree>
    <p:extLst>
      <p:ext uri="{BB962C8B-B14F-4D97-AF65-F5344CB8AC3E}">
        <p14:creationId xmlns:p14="http://schemas.microsoft.com/office/powerpoint/2010/main" val="115673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056DBC-1739-4A44-929C-889ABDAC2BD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81DBFDA-7117-42EA-90DB-ACC560B8EBEE}" type="datetimeFigureOut">
              <a:rPr lang="en-GB"/>
              <a:pPr>
                <a:defRPr/>
              </a:pPr>
              <a:t>06/11/2023</a:t>
            </a:fld>
            <a:endParaRPr lang="en-GB"/>
          </a:p>
        </p:txBody>
      </p:sp>
      <p:sp>
        <p:nvSpPr>
          <p:cNvPr id="4" name="Slide Number Placeholder 4">
            <a:extLst>
              <a:ext uri="{FF2B5EF4-FFF2-40B4-BE49-F238E27FC236}">
                <a16:creationId xmlns:a16="http://schemas.microsoft.com/office/drawing/2014/main" id="{359C6784-9C8D-41AB-B713-C0C91A59C9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49BEBDA3-5411-4E0C-870D-1F30605AC64E}" type="slidenum">
              <a:rPr lang="en-GB" altLang="en-US"/>
              <a:pPr>
                <a:defRPr/>
              </a:pPr>
              <a:t>‹#›</a:t>
            </a:fld>
            <a:endParaRPr lang="en-GB" altLang="en-US"/>
          </a:p>
        </p:txBody>
      </p:sp>
    </p:spTree>
    <p:extLst>
      <p:ext uri="{BB962C8B-B14F-4D97-AF65-F5344CB8AC3E}">
        <p14:creationId xmlns:p14="http://schemas.microsoft.com/office/powerpoint/2010/main" val="365289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274CB-491B-4EFD-847F-8D2C91B5EB9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64536DF4-E293-40DB-94D5-C51B43D725CB}" type="datetimeFigureOut">
              <a:rPr lang="en-GB"/>
              <a:pPr>
                <a:defRPr/>
              </a:pPr>
              <a:t>06/11/2023</a:t>
            </a:fld>
            <a:endParaRPr lang="en-GB"/>
          </a:p>
        </p:txBody>
      </p:sp>
      <p:sp>
        <p:nvSpPr>
          <p:cNvPr id="3" name="Slide Number Placeholder 3">
            <a:extLst>
              <a:ext uri="{FF2B5EF4-FFF2-40B4-BE49-F238E27FC236}">
                <a16:creationId xmlns:a16="http://schemas.microsoft.com/office/drawing/2014/main" id="{0FB8B285-BEB2-4D55-859E-B59C641429B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01638650-56BC-4EB8-8B08-4A6EAA34723C}" type="slidenum">
              <a:rPr lang="en-GB" altLang="en-US"/>
              <a:pPr>
                <a:defRPr/>
              </a:pPr>
              <a:t>‹#›</a:t>
            </a:fld>
            <a:endParaRPr lang="en-GB" altLang="en-US"/>
          </a:p>
        </p:txBody>
      </p:sp>
    </p:spTree>
    <p:extLst>
      <p:ext uri="{BB962C8B-B14F-4D97-AF65-F5344CB8AC3E}">
        <p14:creationId xmlns:p14="http://schemas.microsoft.com/office/powerpoint/2010/main" val="20747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6D8D18B5-960C-40BE-8BF8-150F5777C96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D5269113-5EEA-4E72-A221-5A17F52CA60E}" type="datetimeFigureOut">
              <a:rPr lang="en-GB"/>
              <a:pPr>
                <a:defRPr/>
              </a:pPr>
              <a:t>06/11/2023</a:t>
            </a:fld>
            <a:endParaRPr lang="en-GB"/>
          </a:p>
        </p:txBody>
      </p:sp>
      <p:sp>
        <p:nvSpPr>
          <p:cNvPr id="6" name="Slide Number Placeholder 6">
            <a:extLst>
              <a:ext uri="{FF2B5EF4-FFF2-40B4-BE49-F238E27FC236}">
                <a16:creationId xmlns:a16="http://schemas.microsoft.com/office/drawing/2014/main" id="{D0BDD288-5747-471E-8C72-0DB744701A6C}"/>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115863CA-F10A-4514-AC9B-281159C110FC}" type="slidenum">
              <a:rPr lang="en-GB" altLang="en-US"/>
              <a:pPr>
                <a:defRPr/>
              </a:pPr>
              <a:t>‹#›</a:t>
            </a:fld>
            <a:endParaRPr lang="en-GB" altLang="en-US"/>
          </a:p>
        </p:txBody>
      </p:sp>
    </p:spTree>
    <p:extLst>
      <p:ext uri="{BB962C8B-B14F-4D97-AF65-F5344CB8AC3E}">
        <p14:creationId xmlns:p14="http://schemas.microsoft.com/office/powerpoint/2010/main" val="140972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F3728F1-B2C4-4822-88F7-90672642869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62B84AC-880A-406A-BE96-8695949E5143}" type="datetimeFigureOut">
              <a:rPr lang="en-GB"/>
              <a:pPr>
                <a:defRPr/>
              </a:pPr>
              <a:t>06/11/2023</a:t>
            </a:fld>
            <a:endParaRPr lang="en-GB"/>
          </a:p>
        </p:txBody>
      </p:sp>
      <p:sp>
        <p:nvSpPr>
          <p:cNvPr id="6" name="Slide Number Placeholder 6">
            <a:extLst>
              <a:ext uri="{FF2B5EF4-FFF2-40B4-BE49-F238E27FC236}">
                <a16:creationId xmlns:a16="http://schemas.microsoft.com/office/drawing/2014/main" id="{A57937D7-DF2C-46B8-8BB3-0B8EB6AEF328}"/>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30CB4C9-E26C-4FF0-9202-7A8C98B0BB8A}" type="slidenum">
              <a:rPr lang="en-GB" altLang="en-US"/>
              <a:pPr>
                <a:defRPr/>
              </a:pPr>
              <a:t>‹#›</a:t>
            </a:fld>
            <a:endParaRPr lang="en-GB" altLang="en-US"/>
          </a:p>
        </p:txBody>
      </p:sp>
    </p:spTree>
    <p:extLst>
      <p:ext uri="{BB962C8B-B14F-4D97-AF65-F5344CB8AC3E}">
        <p14:creationId xmlns:p14="http://schemas.microsoft.com/office/powerpoint/2010/main" val="362735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A1229-2110-4565-856B-9C66DC4AEA7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A94AF7E3-3980-4A28-A369-4CA13F77A264}" type="datetimeFigureOut">
              <a:rPr lang="en-GB"/>
              <a:pPr>
                <a:defRPr/>
              </a:pPr>
              <a:t>06/11/2023</a:t>
            </a:fld>
            <a:endParaRPr lang="en-GB"/>
          </a:p>
        </p:txBody>
      </p:sp>
      <p:sp>
        <p:nvSpPr>
          <p:cNvPr id="5" name="Slide Number Placeholder 5">
            <a:extLst>
              <a:ext uri="{FF2B5EF4-FFF2-40B4-BE49-F238E27FC236}">
                <a16:creationId xmlns:a16="http://schemas.microsoft.com/office/drawing/2014/main" id="{0732BC54-1218-42F0-B5CB-DD0EBF27A28D}"/>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D0D571A-A114-4B43-B014-3D707026E216}" type="slidenum">
              <a:rPr lang="en-GB" altLang="en-US"/>
              <a:pPr>
                <a:defRPr/>
              </a:pPr>
              <a:t>‹#›</a:t>
            </a:fld>
            <a:endParaRPr lang="en-GB" altLang="en-US"/>
          </a:p>
        </p:txBody>
      </p:sp>
    </p:spTree>
    <p:extLst>
      <p:ext uri="{BB962C8B-B14F-4D97-AF65-F5344CB8AC3E}">
        <p14:creationId xmlns:p14="http://schemas.microsoft.com/office/powerpoint/2010/main" val="2805388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E3FF8-4A1B-444F-9AE0-1B7AC6AE8E3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06D9854B-6B1B-46A4-8F41-8F253D4648F8}" type="datetimeFigureOut">
              <a:rPr lang="en-GB"/>
              <a:pPr>
                <a:defRPr/>
              </a:pPr>
              <a:t>06/11/2023</a:t>
            </a:fld>
            <a:endParaRPr lang="en-GB"/>
          </a:p>
        </p:txBody>
      </p:sp>
      <p:sp>
        <p:nvSpPr>
          <p:cNvPr id="5" name="Slide Number Placeholder 5">
            <a:extLst>
              <a:ext uri="{FF2B5EF4-FFF2-40B4-BE49-F238E27FC236}">
                <a16:creationId xmlns:a16="http://schemas.microsoft.com/office/drawing/2014/main" id="{4335F7F4-E2AC-4276-919A-0F794D1E03E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D836007-D564-4D0A-8259-327737DBB8AC}" type="slidenum">
              <a:rPr lang="en-GB" altLang="en-US"/>
              <a:pPr>
                <a:defRPr/>
              </a:pPr>
              <a:t>‹#›</a:t>
            </a:fld>
            <a:endParaRPr lang="en-GB" altLang="en-US"/>
          </a:p>
        </p:txBody>
      </p:sp>
    </p:spTree>
    <p:extLst>
      <p:ext uri="{BB962C8B-B14F-4D97-AF65-F5344CB8AC3E}">
        <p14:creationId xmlns:p14="http://schemas.microsoft.com/office/powerpoint/2010/main" val="50024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11FD54C-D86D-4732-B4DA-6A4596554E4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10DB25-9E9D-4560-8FEA-D61387D3FF3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8D7150-A0FC-472B-BB1F-F15506794FE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01C76B8D-F7B6-4D21-A28A-D0324259B073}" type="datetimeFigureOut">
              <a:rPr lang="en-GB"/>
              <a:pPr>
                <a:defRPr/>
              </a:pPr>
              <a:t>06/11/2023</a:t>
            </a:fld>
            <a:endParaRPr lang="en-GB" dirty="0"/>
          </a:p>
        </p:txBody>
      </p:sp>
      <p:sp>
        <p:nvSpPr>
          <p:cNvPr id="6" name="Slide Number Placeholder 5">
            <a:extLst>
              <a:ext uri="{FF2B5EF4-FFF2-40B4-BE49-F238E27FC236}">
                <a16:creationId xmlns:a16="http://schemas.microsoft.com/office/drawing/2014/main" id="{8092597F-5032-41E4-8DAF-9B7F7C8DBA1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C209E39-6749-4A20-AC0F-18B05A947E9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truthinsideofyou.org/dealing-difficult-people-part-1/"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C76CCDB-7854-4560-AD9B-C42D03022E1B}"/>
              </a:ext>
            </a:extLst>
          </p:cNvPr>
          <p:cNvSpPr>
            <a:spLocks noGrp="1"/>
          </p:cNvSpPr>
          <p:nvPr>
            <p:ph type="ctrTitle"/>
          </p:nvPr>
        </p:nvSpPr>
        <p:spPr>
          <a:xfrm>
            <a:off x="684213" y="1989138"/>
            <a:ext cx="7772400" cy="1470025"/>
          </a:xfrm>
        </p:spPr>
        <p:txBody>
          <a:bodyPr/>
          <a:lstStyle/>
          <a:p>
            <a:pPr eaLnBrk="1" hangingPunct="1"/>
            <a:r>
              <a:rPr lang="en-GB" altLang="en-US" dirty="0">
                <a:solidFill>
                  <a:schemeClr val="bg1"/>
                </a:solidFill>
              </a:rPr>
              <a:t>Leading and Implementing Workplace Change</a:t>
            </a:r>
          </a:p>
        </p:txBody>
      </p:sp>
      <p:sp>
        <p:nvSpPr>
          <p:cNvPr id="3" name="Subtitle 2">
            <a:extLst>
              <a:ext uri="{FF2B5EF4-FFF2-40B4-BE49-F238E27FC236}">
                <a16:creationId xmlns:a16="http://schemas.microsoft.com/office/drawing/2014/main" id="{C9904A05-6917-4ADA-A7B4-DA544BD88309}"/>
              </a:ext>
            </a:extLst>
          </p:cNvPr>
          <p:cNvSpPr>
            <a:spLocks noGrp="1"/>
          </p:cNvSpPr>
          <p:nvPr>
            <p:ph type="subTitle" idx="1"/>
          </p:nvPr>
        </p:nvSpPr>
        <p:spPr>
          <a:xfrm>
            <a:off x="1370013" y="3744913"/>
            <a:ext cx="6400800" cy="1752600"/>
          </a:xfrm>
        </p:spPr>
        <p:txBody>
          <a:bodyPr/>
          <a:lstStyle/>
          <a:p>
            <a:pPr eaLnBrk="1" hangingPunct="1">
              <a:defRPr/>
            </a:pPr>
            <a:endParaRPr lang="en-GB" dirty="0">
              <a:solidFill>
                <a:schemeClr val="bg1"/>
              </a:solidFill>
            </a:endParaRPr>
          </a:p>
        </p:txBody>
      </p:sp>
      <p:pic>
        <p:nvPicPr>
          <p:cNvPr id="15364" name="Picture 2">
            <a:extLst>
              <a:ext uri="{FF2B5EF4-FFF2-40B4-BE49-F238E27FC236}">
                <a16:creationId xmlns:a16="http://schemas.microsoft.com/office/drawing/2014/main" id="{FA89A6B4-D5F5-42D6-9672-5C6F5519BF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D30FDF-8F17-4944-99F0-0F6AD2B19F6E}"/>
              </a:ext>
            </a:extLst>
          </p:cNvPr>
          <p:cNvPicPr>
            <a:picLocks noChangeAspect="1"/>
          </p:cNvPicPr>
          <p:nvPr/>
        </p:nvPicPr>
        <p:blipFill>
          <a:blip r:embed="rId3"/>
          <a:stretch>
            <a:fillRect/>
          </a:stretch>
        </p:blipFill>
        <p:spPr>
          <a:xfrm>
            <a:off x="611560" y="116632"/>
            <a:ext cx="8220075" cy="5553075"/>
          </a:xfrm>
          <a:prstGeom prst="rect">
            <a:avLst/>
          </a:prstGeom>
        </p:spPr>
      </p:pic>
    </p:spTree>
    <p:extLst>
      <p:ext uri="{BB962C8B-B14F-4D97-AF65-F5344CB8AC3E}">
        <p14:creationId xmlns:p14="http://schemas.microsoft.com/office/powerpoint/2010/main" val="396312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BA5-3790-4248-8F18-4BEF333030E0}"/>
              </a:ext>
            </a:extLst>
          </p:cNvPr>
          <p:cNvSpPr>
            <a:spLocks noGrp="1"/>
          </p:cNvSpPr>
          <p:nvPr>
            <p:ph type="title"/>
          </p:nvPr>
        </p:nvSpPr>
        <p:spPr/>
        <p:txBody>
          <a:bodyPr/>
          <a:lstStyle/>
          <a:p>
            <a:r>
              <a:rPr lang="en-GB" dirty="0"/>
              <a:t>What type of people are there?</a:t>
            </a:r>
          </a:p>
        </p:txBody>
      </p:sp>
      <p:pic>
        <p:nvPicPr>
          <p:cNvPr id="5" name="Picture 4" descr="A close up of a womans face&#10;&#10;Description generated with very high confidence">
            <a:extLst>
              <a:ext uri="{FF2B5EF4-FFF2-40B4-BE49-F238E27FC236}">
                <a16:creationId xmlns:a16="http://schemas.microsoft.com/office/drawing/2014/main" id="{EF84E4F1-E493-4D32-8122-134C4BDFBC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268760"/>
            <a:ext cx="6945627" cy="3704334"/>
          </a:xfrm>
          <a:prstGeom prst="rect">
            <a:avLst/>
          </a:prstGeom>
        </p:spPr>
      </p:pic>
      <p:sp>
        <p:nvSpPr>
          <p:cNvPr id="10" name="TextBox 9">
            <a:extLst>
              <a:ext uri="{FF2B5EF4-FFF2-40B4-BE49-F238E27FC236}">
                <a16:creationId xmlns:a16="http://schemas.microsoft.com/office/drawing/2014/main" id="{93932C5C-1325-462B-A305-19501FE9BE87}"/>
              </a:ext>
            </a:extLst>
          </p:cNvPr>
          <p:cNvSpPr txBox="1"/>
          <p:nvPr/>
        </p:nvSpPr>
        <p:spPr>
          <a:xfrm>
            <a:off x="2415850" y="4973094"/>
            <a:ext cx="3888432" cy="646331"/>
          </a:xfrm>
          <a:prstGeom prst="rect">
            <a:avLst/>
          </a:prstGeom>
          <a:noFill/>
        </p:spPr>
        <p:txBody>
          <a:bodyPr wrap="square" rtlCol="0">
            <a:spAutoFit/>
          </a:bodyPr>
          <a:lstStyle/>
          <a:p>
            <a:r>
              <a:rPr lang="en-GB" sz="3600" dirty="0"/>
              <a:t>And many more…</a:t>
            </a:r>
          </a:p>
        </p:txBody>
      </p:sp>
    </p:spTree>
    <p:extLst>
      <p:ext uri="{BB962C8B-B14F-4D97-AF65-F5344CB8AC3E}">
        <p14:creationId xmlns:p14="http://schemas.microsoft.com/office/powerpoint/2010/main" val="27516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rgbClr val="FF9900"/>
                </a:solidFill>
              </a:rPr>
              <a:t>Apathetics feel completely disconnected from the change or unaffected by it</a:t>
            </a:r>
          </a:p>
          <a:p>
            <a:r>
              <a:rPr lang="en-GB" dirty="0">
                <a:solidFill>
                  <a:srgbClr val="FF0066"/>
                </a:solidFill>
              </a:rPr>
              <a:t>Incubators are thinking about how it affects them or how it will work in their environment</a:t>
            </a:r>
          </a:p>
          <a:p>
            <a:r>
              <a:rPr lang="en-GB" dirty="0">
                <a:solidFill>
                  <a:srgbClr val="00CC00"/>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p:txBody>
          <a:bodyPr/>
          <a:lstStyle/>
          <a:p>
            <a:r>
              <a:rPr lang="en-GB" sz="2400" dirty="0">
                <a:solidFill>
                  <a:srgbClr val="00CC00"/>
                </a:solidFill>
              </a:rPr>
              <a:t>An infectious attitude of enthusiasm toward the change spreads when Advocates come into contact with Apathetics</a:t>
            </a:r>
          </a:p>
          <a:p>
            <a:r>
              <a:rPr lang="en-GB" sz="2400" dirty="0">
                <a:solidFill>
                  <a:srgbClr val="0000FF"/>
                </a:solidFill>
              </a:rPr>
              <a:t>Some Apathetics will begin to incubate the new idea</a:t>
            </a:r>
          </a:p>
          <a:p>
            <a:r>
              <a:rPr lang="en-GB" sz="2400" dirty="0">
                <a:solidFill>
                  <a:srgbClr val="CC0099"/>
                </a:solidFill>
              </a:rPr>
              <a:t>Some Incubators will go on to becomes Advocates themselves</a:t>
            </a:r>
          </a:p>
          <a:p>
            <a:r>
              <a:rPr lang="en-GB" sz="2400" dirty="0">
                <a:solidFill>
                  <a:srgbClr val="FF9900"/>
                </a:solidFill>
              </a:rPr>
              <a:t>Others will remain unconvinced and return to the Apathetics pool</a:t>
            </a:r>
          </a:p>
          <a:p>
            <a:r>
              <a:rPr lang="en-GB" sz="2400" dirty="0">
                <a:solidFill>
                  <a:srgbClr val="FF0000"/>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381610" y="1295762"/>
            <a:ext cx="2380780" cy="954107"/>
          </a:xfrm>
          <a:prstGeom prst="rect">
            <a:avLst/>
          </a:prstGeom>
          <a:noFill/>
        </p:spPr>
        <p:txBody>
          <a:bodyPr wrap="none" rtlCol="0">
            <a:spAutoFit/>
          </a:bodyPr>
          <a:lstStyle/>
          <a:p>
            <a:pPr algn="ctr"/>
            <a:r>
              <a:rPr lang="en-GB" sz="2800" b="1" dirty="0">
                <a:solidFill>
                  <a:srgbClr val="00CC00"/>
                </a:solidFill>
              </a:rPr>
              <a:t>Energised</a:t>
            </a:r>
          </a:p>
          <a:p>
            <a:pPr algn="ctr"/>
            <a:r>
              <a:rPr lang="en-GB" sz="2800" b="1" dirty="0">
                <a:solidFill>
                  <a:srgbClr val="00CC0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rgbClr val="FF0000"/>
                </a:solidFill>
              </a:rPr>
              <a:t>Compelling</a:t>
            </a:r>
          </a:p>
          <a:p>
            <a:pPr algn="ctr"/>
            <a:r>
              <a:rPr lang="en-GB" sz="2800" b="1" dirty="0">
                <a:solidFill>
                  <a:srgbClr val="FF0000"/>
                </a:solidFill>
              </a:rPr>
              <a:t> Content</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b="1" dirty="0">
                <a:solidFill>
                  <a:srgbClr val="FF0000"/>
                </a:solidFill>
              </a:rPr>
              <a:t>Compelling Content </a:t>
            </a:r>
            <a:r>
              <a:rPr lang="en-GB" sz="2800" dirty="0">
                <a:solidFill>
                  <a:srgbClr val="FF0000"/>
                </a:solidFill>
              </a:rPr>
              <a:t>– An important change addressing a real problem, for which a clear case has been made</a:t>
            </a:r>
          </a:p>
          <a:p>
            <a:r>
              <a:rPr lang="en-GB" sz="2800" b="1" dirty="0">
                <a:solidFill>
                  <a:srgbClr val="00CC00"/>
                </a:solidFill>
              </a:rPr>
              <a:t>Energised Environment </a:t>
            </a:r>
            <a:r>
              <a:rPr lang="en-GB" sz="2800" dirty="0">
                <a:solidFill>
                  <a:srgbClr val="00CC00"/>
                </a:solidFill>
              </a:rPr>
              <a:t>– Tools, infrastructure, processes, leadership, and rewards aligned with the change</a:t>
            </a:r>
          </a:p>
          <a:p>
            <a:r>
              <a:rPr lang="en-GB" b="1" dirty="0">
                <a:solidFill>
                  <a:srgbClr val="0000FF"/>
                </a:solidFill>
              </a:rPr>
              <a:t>Appropriate Advocates </a:t>
            </a:r>
            <a:r>
              <a:rPr lang="en-GB" sz="2800" dirty="0">
                <a:solidFill>
                  <a:srgbClr val="0000FF"/>
                </a:solidFill>
              </a:rPr>
              <a:t>– Employees who understand the problem, have enthusiasm for the solution and can influence others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CC00"/>
                </a:solidFill>
              </a:rPr>
              <a:t>Advocates</a:t>
            </a:r>
            <a:r>
              <a:rPr lang="en-GB" sz="2400" dirty="0">
                <a:solidFill>
                  <a:srgbClr val="00CC00"/>
                </a:solidFill>
              </a:rPr>
              <a:t> are people whose experience in the change leads them to believe that it will make a positive difference.  They are interested in sharing their own expertise and enthusiasm with others – in the hope of making implementation of change successful</a:t>
            </a:r>
          </a:p>
          <a:p>
            <a:r>
              <a:rPr lang="en-GB" sz="2400" b="1" i="1" dirty="0">
                <a:solidFill>
                  <a:srgbClr val="FF0066"/>
                </a:solidFill>
              </a:rPr>
              <a:t>Incubators</a:t>
            </a:r>
            <a:r>
              <a:rPr lang="en-GB" sz="2400" dirty="0">
                <a:solidFill>
                  <a:srgbClr val="FF0066"/>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rgbClr val="FF9900"/>
                </a:solidFill>
              </a:rPr>
              <a:t>Apathetics</a:t>
            </a:r>
            <a:r>
              <a:rPr lang="en-GB" sz="2400" dirty="0">
                <a:solidFill>
                  <a:srgbClr val="FF9900"/>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FF0000"/>
                </a:solidFill>
              </a:rPr>
              <a:t>Resisters</a:t>
            </a:r>
            <a:r>
              <a:rPr lang="en-GB" sz="2400" dirty="0">
                <a:solidFill>
                  <a:srgbClr val="FF000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 -Shapiro. </a:t>
            </a:r>
            <a:r>
              <a:rPr lang="en-GB"/>
              <a:t>A (2010)</a:t>
            </a:r>
            <a:endParaRPr lang="en-GB" dirty="0"/>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rgbClr val="33CC33"/>
                </a:solidFill>
              </a:rPr>
              <a:t>Environmental-Support Levers</a:t>
            </a:r>
          </a:p>
          <a:p>
            <a:pPr lvl="1"/>
            <a:r>
              <a:rPr lang="en-GB" sz="2600" dirty="0">
                <a:solidFill>
                  <a:srgbClr val="33CC33"/>
                </a:solidFill>
              </a:rPr>
              <a:t>Infrastructure</a:t>
            </a:r>
          </a:p>
          <a:p>
            <a:pPr lvl="1"/>
            <a:r>
              <a:rPr lang="en-GB" sz="2600" dirty="0">
                <a:solidFill>
                  <a:srgbClr val="33CC33"/>
                </a:solidFill>
              </a:rPr>
              <a:t>Walk the Talk</a:t>
            </a:r>
          </a:p>
          <a:p>
            <a:pPr lvl="1"/>
            <a:r>
              <a:rPr lang="en-GB" sz="2600" dirty="0">
                <a:solidFill>
                  <a:srgbClr val="33CC33"/>
                </a:solidFill>
              </a:rPr>
              <a:t>Reward &amp; Recognition</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observations</a:t>
            </a:r>
          </a:p>
        </p:txBody>
      </p:sp>
      <p:sp>
        <p:nvSpPr>
          <p:cNvPr id="3" name="Content Placeholder 2"/>
          <p:cNvSpPr>
            <a:spLocks noGrp="1"/>
          </p:cNvSpPr>
          <p:nvPr>
            <p:ph idx="1"/>
          </p:nvPr>
        </p:nvSpPr>
        <p:spPr/>
        <p:txBody>
          <a:bodyPr/>
          <a:lstStyle/>
          <a:p>
            <a:r>
              <a:rPr lang="en-GB" dirty="0">
                <a:solidFill>
                  <a:srgbClr val="0000FF"/>
                </a:solidFill>
              </a:rPr>
              <a:t>Change is often challenging</a:t>
            </a:r>
          </a:p>
          <a:p>
            <a:r>
              <a:rPr lang="en-GB" dirty="0">
                <a:solidFill>
                  <a:srgbClr val="CC0099"/>
                </a:solidFill>
              </a:rPr>
              <a:t>“It is not necessary to change.  Survival is not mandatory.”         </a:t>
            </a:r>
            <a:r>
              <a:rPr lang="en-GB" sz="2400" dirty="0">
                <a:solidFill>
                  <a:srgbClr val="CC0099"/>
                </a:solidFill>
              </a:rPr>
              <a:t>W. Edwards Deming</a:t>
            </a:r>
          </a:p>
          <a:p>
            <a:r>
              <a:rPr lang="en-GB" dirty="0">
                <a:solidFill>
                  <a:srgbClr val="33CC33"/>
                </a:solidFill>
              </a:rPr>
              <a:t>It needs a ‘Systems approach!’</a:t>
            </a:r>
          </a:p>
          <a:p>
            <a:r>
              <a:rPr lang="en-GB" dirty="0">
                <a:solidFill>
                  <a:srgbClr val="FF0000"/>
                </a:solidFill>
              </a:rPr>
              <a:t>Culture is an obvious enabler or disabler</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6559</TotalTime>
  <Words>565</Words>
  <Application>Microsoft Office PowerPoint</Application>
  <PresentationFormat>On-screen Show (4:3)</PresentationFormat>
  <Paragraphs>73</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Myriad Pro</vt:lpstr>
      <vt:lpstr>Arial</vt:lpstr>
      <vt:lpstr>Corbel</vt:lpstr>
      <vt:lpstr>Times New Roman</vt:lpstr>
      <vt:lpstr>SftWP July 15</vt:lpstr>
      <vt:lpstr>Leading and Implementing Workplace Change</vt:lpstr>
      <vt:lpstr>PowerPoint Presentation</vt:lpstr>
      <vt:lpstr>What type of people are there?</vt:lpstr>
      <vt:lpstr>A Positive Epidemic</vt:lpstr>
      <vt:lpstr>A Positive Epidemic</vt:lpstr>
      <vt:lpstr>Which means…</vt:lpstr>
      <vt:lpstr>Good Leaders…</vt:lpstr>
      <vt:lpstr>Which means…</vt:lpstr>
      <vt:lpstr>Let’s look more closely…</vt:lpstr>
      <vt:lpstr>Looking at them…</vt:lpstr>
      <vt:lpstr>Looking at them…</vt:lpstr>
      <vt:lpstr>The Tipping Point’s Seven Levers of Change -Shapiro. A (2010)</vt:lpstr>
      <vt:lpstr>A final look…</vt:lpstr>
      <vt:lpstr>Some observations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Management Science Lecturer</dc:creator>
  <cp:lastModifiedBy>Maria Heffernan</cp:lastModifiedBy>
  <cp:revision>230</cp:revision>
  <cp:lastPrinted>2020-01-23T11:49:29Z</cp:lastPrinted>
  <dcterms:created xsi:type="dcterms:W3CDTF">2000-03-21T14:30:26Z</dcterms:created>
  <dcterms:modified xsi:type="dcterms:W3CDTF">2023-11-06T09:28:16Z</dcterms:modified>
</cp:coreProperties>
</file>