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8" r:id="rId3"/>
    <p:sldId id="259" r:id="rId4"/>
    <p:sldId id="257" r:id="rId5"/>
    <p:sldId id="260" r:id="rId6"/>
    <p:sldId id="261" r:id="rId7"/>
    <p:sldId id="262" r:id="rId8"/>
    <p:sldId id="263" r:id="rId9"/>
    <p:sldId id="264" r:id="rId10"/>
    <p:sldId id="267" r:id="rId11"/>
    <p:sldId id="265" r:id="rId12"/>
  </p:sldIdLst>
  <p:sldSz cx="18288000" cy="10287000"/>
  <p:notesSz cx="6858000" cy="9144000"/>
  <p:embeddedFontLst>
    <p:embeddedFont>
      <p:font typeface="Artifakt Element Heavy" panose="020B0B03050000020004" charset="0"/>
      <p:bold r:id="rId14"/>
      <p:boldItalic r:id="rId15"/>
    </p:embeddedFont>
    <p:embeddedFont>
      <p:font typeface="Zuume Rough 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844" autoAdjust="0"/>
    <p:restoredTop sz="80915" autoAdjust="0"/>
  </p:normalViewPr>
  <p:slideViewPr>
    <p:cSldViewPr>
      <p:cViewPr varScale="1">
        <p:scale>
          <a:sx n="39" d="100"/>
          <a:sy n="39" d="100"/>
        </p:scale>
        <p:origin x="1530" y="72"/>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F14E65-92BA-4FF6-9829-73C540ECB3BA}"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174300-AA83-475D-BD78-19FBB4F89E55}" type="slidenum">
              <a:rPr lang="en-GB" smtClean="0"/>
              <a:t>‹#›</a:t>
            </a:fld>
            <a:endParaRPr lang="en-GB"/>
          </a:p>
        </p:txBody>
      </p:sp>
    </p:spTree>
    <p:extLst>
      <p:ext uri="{BB962C8B-B14F-4D97-AF65-F5344CB8AC3E}">
        <p14:creationId xmlns:p14="http://schemas.microsoft.com/office/powerpoint/2010/main" val="3431590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Module Title: Psychology in Health and Social Care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Module Code: LCHS4010</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Assignment Title: Assignment 01- Individual Presentation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Lecturer Name: Rizwan Nadim</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Student Name: Laura nicolaescu</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Student ID: 2512067</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1</a:t>
            </a:fld>
            <a:endParaRPr lang="en-GB"/>
          </a:p>
        </p:txBody>
      </p:sp>
    </p:spTree>
    <p:extLst>
      <p:ext uri="{BB962C8B-B14F-4D97-AF65-F5344CB8AC3E}">
        <p14:creationId xmlns:p14="http://schemas.microsoft.com/office/powerpoint/2010/main" val="4123173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Lifespan development refers to scientific study of the way humans grow, change, and become stable from conception to death (</a:t>
            </a:r>
            <a:r>
              <a:rPr lang="en-GB" sz="1200" kern="1200" dirty="0" err="1">
                <a:solidFill>
                  <a:schemeClr val="tx1"/>
                </a:solidFill>
                <a:effectLst/>
                <a:latin typeface="+mn-lt"/>
                <a:ea typeface="+mn-ea"/>
                <a:cs typeface="+mn-cs"/>
              </a:rPr>
              <a:t>Sigelman</a:t>
            </a:r>
            <a:r>
              <a:rPr lang="en-GB" sz="1200" kern="1200" dirty="0">
                <a:solidFill>
                  <a:schemeClr val="tx1"/>
                </a:solidFill>
                <a:effectLst/>
                <a:latin typeface="+mn-lt"/>
                <a:ea typeface="+mn-ea"/>
                <a:cs typeface="+mn-cs"/>
              </a:rPr>
              <a:t> et al., 2021). The chosen lifespan psychological theory is Piaget’s cognitive development theory. The assignment will apply this theory to the scenario and propose practical strategies based on the theory.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2</a:t>
            </a:fld>
            <a:endParaRPr lang="en-GB"/>
          </a:p>
        </p:txBody>
      </p:sp>
    </p:spTree>
    <p:extLst>
      <p:ext uri="{BB962C8B-B14F-4D97-AF65-F5344CB8AC3E}">
        <p14:creationId xmlns:p14="http://schemas.microsoft.com/office/powerpoint/2010/main" val="884384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Piaget’s Theory of Cognitive Development and its Core Concepts</a:t>
            </a:r>
          </a:p>
          <a:p>
            <a:r>
              <a:rPr lang="en-GB" sz="1200" kern="1200" dirty="0">
                <a:solidFill>
                  <a:schemeClr val="tx1"/>
                </a:solidFill>
                <a:effectLst/>
                <a:latin typeface="+mn-lt"/>
                <a:ea typeface="+mn-ea"/>
                <a:cs typeface="+mn-cs"/>
              </a:rPr>
              <a:t>According to Waite-</a:t>
            </a:r>
            <a:r>
              <a:rPr lang="en-GB" sz="1200" kern="1200" dirty="0" err="1">
                <a:solidFill>
                  <a:schemeClr val="tx1"/>
                </a:solidFill>
                <a:effectLst/>
                <a:latin typeface="+mn-lt"/>
                <a:ea typeface="+mn-ea"/>
                <a:cs typeface="+mn-cs"/>
              </a:rPr>
              <a:t>Stupiansky</a:t>
            </a:r>
            <a:r>
              <a:rPr lang="en-GB" sz="1200" kern="1200" dirty="0">
                <a:solidFill>
                  <a:schemeClr val="tx1"/>
                </a:solidFill>
                <a:effectLst/>
                <a:latin typeface="+mn-lt"/>
                <a:ea typeface="+mn-ea"/>
                <a:cs typeface="+mn-cs"/>
              </a:rPr>
              <a:t> (2022), Piaget believed that kids take an active role in the learning process, where they make observations and learn about the world. Children constantly add new knowledge, build upon existing knowledge, and adapt previously held ideas to accommodate new information as they interact with the world around them. Core concepts of this theory involve many factors, such as schema, which is a building block of knowledge or mental framework used to organise and interpret information. Assimilation is the process of integrating new information into the existing schemas. Another part of adaptation is the ability to change existing schemas or create a new one when the new information does not fit with the old ways of thinking, this process is known as accommodation. The fourth step, equilibration, helps explain the way kids transition from one stage of thought to the next  (Main, 2021).  </a:t>
            </a:r>
          </a:p>
          <a:p>
            <a:r>
              <a:rPr lang="en-GB" sz="1200" kern="1200" dirty="0">
                <a:solidFill>
                  <a:schemeClr val="tx1"/>
                </a:solidFill>
                <a:effectLst/>
                <a:latin typeface="+mn-lt"/>
                <a:ea typeface="+mn-ea"/>
                <a:cs typeface="+mn-cs"/>
              </a:rPr>
              <a:t>Piaget’s theory of cognitive development is highly relevant to early years development as it frames children as active explorers who develop knowledge through hands-on interaction with their environment instead of passive receivers of information (</a:t>
            </a:r>
            <a:r>
              <a:rPr lang="en-GB" sz="1200" kern="1200" dirty="0" err="1">
                <a:solidFill>
                  <a:schemeClr val="tx1"/>
                </a:solidFill>
                <a:effectLst/>
                <a:latin typeface="+mn-lt"/>
                <a:ea typeface="+mn-ea"/>
                <a:cs typeface="+mn-cs"/>
              </a:rPr>
              <a:t>Speldewinde</a:t>
            </a:r>
            <a:r>
              <a:rPr lang="en-GB" sz="1200" kern="1200" dirty="0">
                <a:solidFill>
                  <a:schemeClr val="tx1"/>
                </a:solidFill>
                <a:effectLst/>
                <a:latin typeface="+mn-lt"/>
                <a:ea typeface="+mn-ea"/>
                <a:cs typeface="+mn-cs"/>
              </a:rPr>
              <a:t> et al., 2025). He demonstrated that kids learn best by touching, testing, and exploring materials instead of listening to lecturers. This underpins modern play-based childhood curricula. Additionally, kids use repeating actions such as banging and throwing to build and test mental models of the way the world works. Identifying schemas could help educators and parents respond constructively to their behaviour.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3</a:t>
            </a:fld>
            <a:endParaRPr lang="en-GB"/>
          </a:p>
        </p:txBody>
      </p:sp>
    </p:spTree>
    <p:extLst>
      <p:ext uri="{BB962C8B-B14F-4D97-AF65-F5344CB8AC3E}">
        <p14:creationId xmlns:p14="http://schemas.microsoft.com/office/powerpoint/2010/main" val="655664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Applying Piaget’s Theory of Cognitive Development to Shona’s Situation</a:t>
            </a:r>
          </a:p>
          <a:p>
            <a:r>
              <a:rPr lang="en-GB" sz="1200" kern="1200" dirty="0">
                <a:solidFill>
                  <a:schemeClr val="tx1"/>
                </a:solidFill>
                <a:effectLst/>
                <a:latin typeface="+mn-lt"/>
                <a:ea typeface="+mn-ea"/>
                <a:cs typeface="+mn-cs"/>
              </a:rPr>
              <a:t>Shona is three years old therefore she is navigating the Preoperational stage. According to McLeod (2024), in this stage, vocabulary expansion depends significantly on metaphorical thinking and ability to transfer idea to people. Shona might still be processing the community through direct movements (signs and hand gestures) rather than using words. Additionally, according to the theory, Preoperational children naturally display egocentrism, which means they struggle to view things from another person's perspective. According to </a:t>
            </a:r>
            <a:r>
              <a:rPr lang="en-GB" sz="1200" kern="1200" dirty="0" err="1">
                <a:solidFill>
                  <a:schemeClr val="tx1"/>
                </a:solidFill>
                <a:effectLst/>
                <a:latin typeface="+mn-lt"/>
                <a:ea typeface="+mn-ea"/>
                <a:cs typeface="+mn-cs"/>
              </a:rPr>
              <a:t>Veraksa</a:t>
            </a:r>
            <a:r>
              <a:rPr lang="en-GB" sz="1200" kern="1200" dirty="0">
                <a:solidFill>
                  <a:schemeClr val="tx1"/>
                </a:solidFill>
                <a:effectLst/>
                <a:latin typeface="+mn-lt"/>
                <a:ea typeface="+mn-ea"/>
                <a:cs typeface="+mn-cs"/>
              </a:rPr>
              <a:t> et al. (2022), group play requires a complicated cognitive skill like understanding that peers have different desires and intentions. Group play can feel overwhelming or confusing as she is still building this cognitive empathy, and it causes her to withdraw or struggle to engage. </a:t>
            </a:r>
          </a:p>
          <a:p>
            <a:r>
              <a:rPr lang="en-GB" sz="1200" b="1" u="sng" kern="1200" dirty="0">
                <a:solidFill>
                  <a:schemeClr val="tx1"/>
                </a:solidFill>
                <a:effectLst/>
                <a:latin typeface="+mn-lt"/>
                <a:ea typeface="+mn-ea"/>
                <a:cs typeface="+mn-cs"/>
              </a:rPr>
              <a:t>Developmental needs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Piaget’s theory of cognitive development shifts the focus from “fixing” her behaviour to supporting her cognitive growth through active, hands-on experiences. Her primary developmental needs include concrete and sensory materials, as abstract language is limited, she needs to learn by doing things. Concrete objects could help Shona to build schemas before she attaches words to them.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4</a:t>
            </a:fld>
            <a:endParaRPr lang="en-GB"/>
          </a:p>
        </p:txBody>
      </p:sp>
    </p:spTree>
    <p:extLst>
      <p:ext uri="{BB962C8B-B14F-4D97-AF65-F5344CB8AC3E}">
        <p14:creationId xmlns:p14="http://schemas.microsoft.com/office/powerpoint/2010/main" val="2767897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Practical Strategies and Interventions</a:t>
            </a:r>
          </a:p>
          <a:p>
            <a:r>
              <a:rPr lang="en-GB" sz="1200" kern="1200" dirty="0">
                <a:solidFill>
                  <a:schemeClr val="tx1"/>
                </a:solidFill>
                <a:effectLst/>
                <a:latin typeface="+mn-lt"/>
                <a:ea typeface="+mn-ea"/>
                <a:cs typeface="+mn-cs"/>
              </a:rPr>
              <a:t>Practitioners could use imaginative play and concrete, play-based activities such as sorting games, drawing, role play and construction tasks (Bonilla-Sánchez et al., 2022). These activities could motivate Shona to develop and modify schemas through assimilation and accommodation. To address her difficulties participating in group play, staff could initially introduce small group activities including familiar objects and gradually maximise social participation. This method would be appropriate as Skene et al. (2022)  have conducted a systematic review and meta-analysis of guided play and found evidence of benefits. Practitioners must observe Shona’s responses and adjust activities as per her developmental requirements instead of expecting all children to progress identically (Weston et al., 2021). Moreover, guided play might also support initial learning as it combines children’s active involvement with purposeful adult guidance. Regular observation and communication with Shona’s carers could help practitioners monitor progress and provide consistent support.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5</a:t>
            </a:fld>
            <a:endParaRPr lang="en-GB"/>
          </a:p>
        </p:txBody>
      </p:sp>
    </p:spTree>
    <p:extLst>
      <p:ext uri="{BB962C8B-B14F-4D97-AF65-F5344CB8AC3E}">
        <p14:creationId xmlns:p14="http://schemas.microsoft.com/office/powerpoint/2010/main" val="319297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and Nurture in Psychological Development </a:t>
            </a:r>
          </a:p>
          <a:p>
            <a:r>
              <a:rPr lang="en-GB" sz="1200" kern="1200" dirty="0">
                <a:solidFill>
                  <a:schemeClr val="tx1"/>
                </a:solidFill>
                <a:effectLst/>
                <a:latin typeface="+mn-lt"/>
                <a:ea typeface="+mn-ea"/>
                <a:cs typeface="+mn-cs"/>
              </a:rPr>
              <a:t>Biological factors might involve inherited characteristics, neurological development, temperament and individual differences in language or cognitive development (McAdams et al., 2023). McAdams et al. (2023) also mentioned that these characteristics could influence the way a child responds to new experiences. Although they also do not determine developmental outcomes within the nursery, play opportunities, or broader social, environmental, and communication elements. Cognitive development occurs as children encounter experiences that challenge existing schemas and respond through processes of assimilation and accommodation. Therefore, Shona's nursery environment could provide opportunities for exploration, problem-solving, and meaningful play that encourage cognitive development. However, contemporary developmental research indicates that cognitive development cannot be explained adequately through developmental stages alone (McLeod, 2026). Learning opportunities, experiences and social culture influences also contribute significantly.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6</a:t>
            </a:fld>
            <a:endParaRPr lang="en-GB"/>
          </a:p>
        </p:txBody>
      </p:sp>
    </p:spTree>
    <p:extLst>
      <p:ext uri="{BB962C8B-B14F-4D97-AF65-F5344CB8AC3E}">
        <p14:creationId xmlns:p14="http://schemas.microsoft.com/office/powerpoint/2010/main" val="1349281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Evaluation: Usefulness and Limitations </a:t>
            </a:r>
          </a:p>
          <a:p>
            <a:r>
              <a:rPr lang="en-GB" sz="1200" kern="1200" dirty="0">
                <a:solidFill>
                  <a:schemeClr val="tx1"/>
                </a:solidFill>
                <a:effectLst/>
                <a:latin typeface="+mn-lt"/>
                <a:ea typeface="+mn-ea"/>
                <a:cs typeface="+mn-cs"/>
              </a:rPr>
              <a:t>For Shona, identifying her as being within the preoperational period could encourage practitioners to utilise concrete experiences, symbolic play and activities which correspond with her developing cognitive abilities. The theory also supports observation of individuals' responses instead of depending solely on adult instruction (McLeod, 2024). Meanwhile, the theory has crucial limitations. Later research suggests that Piaget underestimated some cognitive capabilities in younger children and placed too much emphasis on a single developmental stage. Children could sometimes indicate more developed understanding when tasks are presented in familiar and supportive ways (Knell, 2022). The theory has also been criticised for insufficiently accounting for cultural and social influences on cognitive development. This is especially crucial when support is interpreted as evidence of delayed cognitive development. Practitioners must consider her individual circumstances, relationships, and experiences along with cognitive development (Cordeaux et al., 2025). Consequently, Piaget offers a useful framework; meanwhile, it must be applied flexibly instead of just treated as a definitive explanation of Shona's behaviour. </a:t>
            </a:r>
          </a:p>
          <a:p>
            <a:br>
              <a:rPr lang="en-GB" sz="1200" kern="1200" dirty="0">
                <a:solidFill>
                  <a:schemeClr val="tx1"/>
                </a:solidFill>
                <a:effectLst/>
                <a:latin typeface="+mn-lt"/>
                <a:ea typeface="+mn-ea"/>
                <a:cs typeface="+mn-cs"/>
              </a:rPr>
            </a:br>
            <a:endParaRPr lang="en-GB" dirty="0">
              <a:effectLst/>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C0174300-AA83-475D-BD78-19FBB4F89E55}" type="slidenum">
              <a:rPr lang="en-GB" smtClean="0"/>
              <a:t>7</a:t>
            </a:fld>
            <a:endParaRPr lang="en-GB"/>
          </a:p>
        </p:txBody>
      </p:sp>
    </p:spTree>
    <p:extLst>
      <p:ext uri="{BB962C8B-B14F-4D97-AF65-F5344CB8AC3E}">
        <p14:creationId xmlns:p14="http://schemas.microsoft.com/office/powerpoint/2010/main" val="2325342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Based on the findings it could be recommend to practitioner to focus on meaningful play-based activities. This could allow a child to develop imagination and creativity.  The play-based activities could be sorting games, drawing, role play, and construction tasks like playing with plastic blocks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0174300-AA83-475D-BD78-19FBB4F89E55}" type="slidenum">
              <a:rPr lang="en-GB" smtClean="0"/>
              <a:t>8</a:t>
            </a:fld>
            <a:endParaRPr lang="en-GB"/>
          </a:p>
        </p:txBody>
      </p:sp>
    </p:spTree>
    <p:extLst>
      <p:ext uri="{BB962C8B-B14F-4D97-AF65-F5344CB8AC3E}">
        <p14:creationId xmlns:p14="http://schemas.microsoft.com/office/powerpoint/2010/main" val="2060689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p>
          <a:p>
            <a:r>
              <a:rPr lang="en-GB" sz="1200" kern="1200" dirty="0">
                <a:solidFill>
                  <a:schemeClr val="tx1"/>
                </a:solidFill>
                <a:effectLst/>
                <a:latin typeface="+mn-lt"/>
                <a:ea typeface="+mn-ea"/>
                <a:cs typeface="+mn-cs"/>
              </a:rPr>
              <a:t>Bonilla-Sánchez, M.D.R., García-Flores, M.A., Méndez-Balbuena, I., Silva-González, J.G. and Ramírez-Arroyo, E.V. (2022) The benefits of role play in the development of drawing in preschool children.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p.1010512.</a:t>
            </a:r>
          </a:p>
          <a:p>
            <a:r>
              <a:rPr lang="en-GB" sz="1200" kern="1200" dirty="0">
                <a:solidFill>
                  <a:schemeClr val="tx1"/>
                </a:solidFill>
                <a:effectLst/>
                <a:latin typeface="+mn-lt"/>
                <a:ea typeface="+mn-ea"/>
                <a:cs typeface="+mn-cs"/>
              </a:rPr>
              <a:t>Cordeaux, E., </a:t>
            </a:r>
            <a:r>
              <a:rPr lang="en-GB" sz="1200" kern="1200" dirty="0" err="1">
                <a:solidFill>
                  <a:schemeClr val="tx1"/>
                </a:solidFill>
                <a:effectLst/>
                <a:latin typeface="+mn-lt"/>
                <a:ea typeface="+mn-ea"/>
                <a:cs typeface="+mn-cs"/>
              </a:rPr>
              <a:t>Marcinow</a:t>
            </a:r>
            <a:r>
              <a:rPr lang="en-GB" sz="1200" kern="1200" dirty="0">
                <a:solidFill>
                  <a:schemeClr val="tx1"/>
                </a:solidFill>
                <a:effectLst/>
                <a:latin typeface="+mn-lt"/>
                <a:ea typeface="+mn-ea"/>
                <a:cs typeface="+mn-cs"/>
              </a:rPr>
              <a:t>, M., Smith, K.M. and </a:t>
            </a:r>
            <a:r>
              <a:rPr lang="en-GB" sz="1200" kern="1200" dirty="0" err="1">
                <a:solidFill>
                  <a:schemeClr val="tx1"/>
                </a:solidFill>
                <a:effectLst/>
                <a:latin typeface="+mn-lt"/>
                <a:ea typeface="+mn-ea"/>
                <a:cs typeface="+mn-cs"/>
              </a:rPr>
              <a:t>Kuluski</a:t>
            </a:r>
            <a:r>
              <a:rPr lang="en-GB" sz="1200" kern="1200" dirty="0">
                <a:solidFill>
                  <a:schemeClr val="tx1"/>
                </a:solidFill>
                <a:effectLst/>
                <a:latin typeface="+mn-lt"/>
                <a:ea typeface="+mn-ea"/>
                <a:cs typeface="+mn-cs"/>
              </a:rPr>
              <a:t>, K. (2025) What does it take to learn from patient and caregiver experiences to improve healthcare? Key considerations from patients, caregivers, and healthcare professionals at a Canadian hospital. </a:t>
            </a:r>
            <a:r>
              <a:rPr lang="en-GB" sz="1200" i="1" kern="1200" dirty="0">
                <a:solidFill>
                  <a:schemeClr val="tx1"/>
                </a:solidFill>
                <a:effectLst/>
                <a:latin typeface="+mn-lt"/>
                <a:ea typeface="+mn-ea"/>
                <a:cs typeface="+mn-cs"/>
              </a:rPr>
              <a:t>SSM-Health Systems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 p.100091.</a:t>
            </a:r>
          </a:p>
          <a:p>
            <a:r>
              <a:rPr lang="en-GB" sz="1200" kern="1200" dirty="0">
                <a:solidFill>
                  <a:schemeClr val="tx1"/>
                </a:solidFill>
                <a:effectLst/>
                <a:latin typeface="+mn-lt"/>
                <a:ea typeface="+mn-ea"/>
                <a:cs typeface="+mn-cs"/>
              </a:rPr>
              <a:t>Knell, S.M. (2022) Cognitive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play therapy. In </a:t>
            </a:r>
            <a:r>
              <a:rPr lang="en-GB" sz="1200" i="1" kern="1200" dirty="0">
                <a:solidFill>
                  <a:schemeClr val="tx1"/>
                </a:solidFill>
                <a:effectLst/>
                <a:latin typeface="+mn-lt"/>
                <a:ea typeface="+mn-ea"/>
                <a:cs typeface="+mn-cs"/>
              </a:rPr>
              <a:t>Creative CBT with youth: Clinical applications using </a:t>
            </a:r>
            <a:r>
              <a:rPr lang="en-GB" sz="1200" i="1" kern="1200" dirty="0" err="1">
                <a:solidFill>
                  <a:schemeClr val="tx1"/>
                </a:solidFill>
                <a:effectLst/>
                <a:latin typeface="+mn-lt"/>
                <a:ea typeface="+mn-ea"/>
                <a:cs typeface="+mn-cs"/>
              </a:rPr>
              <a:t>humor</a:t>
            </a:r>
            <a:r>
              <a:rPr lang="en-GB" sz="1200" i="1" kern="1200" dirty="0">
                <a:solidFill>
                  <a:schemeClr val="tx1"/>
                </a:solidFill>
                <a:effectLst/>
                <a:latin typeface="+mn-lt"/>
                <a:ea typeface="+mn-ea"/>
                <a:cs typeface="+mn-cs"/>
              </a:rPr>
              <a:t>, play, superheroes, and improvisation</a:t>
            </a:r>
            <a:r>
              <a:rPr lang="en-GB" sz="1200" kern="1200" dirty="0">
                <a:solidFill>
                  <a:schemeClr val="tx1"/>
                </a:solidFill>
                <a:effectLst/>
                <a:latin typeface="+mn-lt"/>
                <a:ea typeface="+mn-ea"/>
                <a:cs typeface="+mn-cs"/>
              </a:rPr>
              <a:t> (pp. 65-82). Cham: Springer International Publishing.</a:t>
            </a:r>
          </a:p>
          <a:p>
            <a:r>
              <a:rPr lang="en-GB" sz="1200" kern="1200" dirty="0">
                <a:solidFill>
                  <a:schemeClr val="tx1"/>
                </a:solidFill>
                <a:effectLst/>
                <a:latin typeface="+mn-lt"/>
                <a:ea typeface="+mn-ea"/>
                <a:cs typeface="+mn-cs"/>
              </a:rPr>
              <a:t>Main, P. (2021) </a:t>
            </a:r>
            <a:r>
              <a:rPr lang="en-GB" sz="1200" i="1" kern="1200" dirty="0">
                <a:solidFill>
                  <a:schemeClr val="tx1"/>
                </a:solidFill>
                <a:effectLst/>
                <a:latin typeface="+mn-lt"/>
                <a:ea typeface="+mn-ea"/>
                <a:cs typeface="+mn-cs"/>
              </a:rPr>
              <a:t>Jean Piaget’s theory of cognitive development</a:t>
            </a:r>
            <a:r>
              <a:rPr lang="en-GB" sz="1200" kern="1200" dirty="0">
                <a:solidFill>
                  <a:schemeClr val="tx1"/>
                </a:solidFill>
                <a:effectLst/>
                <a:latin typeface="+mn-lt"/>
                <a:ea typeface="+mn-ea"/>
                <a:cs typeface="+mn-cs"/>
              </a:rPr>
              <a:t> [online] </a:t>
            </a:r>
          </a:p>
          <a:p>
            <a:r>
              <a:rPr lang="en-GB" sz="1200" kern="1200" dirty="0">
                <a:solidFill>
                  <a:schemeClr val="tx1"/>
                </a:solidFill>
                <a:effectLst/>
                <a:latin typeface="+mn-lt"/>
                <a:ea typeface="+mn-ea"/>
                <a:cs typeface="+mn-cs"/>
              </a:rPr>
              <a:t>McAdams, T.A., Cheesman, R. and Ahmadzadeh, Y.I. (2023) Annual research review: Towards a deeper understanding of nature and nurture: Combining family‐based quasi‐experimental methods with genomic data. </a:t>
            </a:r>
            <a:r>
              <a:rPr lang="en-GB" sz="1200" i="1" kern="1200" dirty="0">
                <a:solidFill>
                  <a:schemeClr val="tx1"/>
                </a:solidFill>
                <a:effectLst/>
                <a:latin typeface="+mn-lt"/>
                <a:ea typeface="+mn-ea"/>
                <a:cs typeface="+mn-cs"/>
              </a:rPr>
              <a:t>Journal of Child Psychology and Psychiatry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64</a:t>
            </a:r>
            <a:r>
              <a:rPr lang="en-GB" sz="1200" kern="1200" dirty="0">
                <a:solidFill>
                  <a:schemeClr val="tx1"/>
                </a:solidFill>
                <a:effectLst/>
                <a:latin typeface="+mn-lt"/>
                <a:ea typeface="+mn-ea"/>
                <a:cs typeface="+mn-cs"/>
              </a:rPr>
              <a:t>(4), pp.693-707.</a:t>
            </a:r>
          </a:p>
          <a:p>
            <a:r>
              <a:rPr lang="en-GB" sz="1200" kern="1200" dirty="0">
                <a:solidFill>
                  <a:schemeClr val="tx1"/>
                </a:solidFill>
                <a:effectLst/>
                <a:latin typeface="+mn-lt"/>
                <a:ea typeface="+mn-ea"/>
                <a:cs typeface="+mn-cs"/>
              </a:rPr>
              <a:t>McLeod, S. (2024) Piaget’s theory and stages of cognitive development. </a:t>
            </a:r>
            <a:r>
              <a:rPr lang="en-GB" sz="1200" i="1" kern="1200" dirty="0">
                <a:solidFill>
                  <a:schemeClr val="tx1"/>
                </a:solidFill>
                <a:effectLst/>
                <a:latin typeface="+mn-lt"/>
                <a:ea typeface="+mn-ea"/>
                <a:cs typeface="+mn-cs"/>
              </a:rPr>
              <a:t>Simply psychology</a:t>
            </a:r>
            <a:r>
              <a:rPr lang="en-GB" sz="1200" kern="1200" dirty="0">
                <a:solidFill>
                  <a:schemeClr val="tx1"/>
                </a:solidFill>
                <a:effectLst/>
                <a:latin typeface="+mn-lt"/>
                <a:ea typeface="+mn-ea"/>
                <a:cs typeface="+mn-cs"/>
              </a:rPr>
              <a:t>, pp.1-34.</a:t>
            </a:r>
          </a:p>
          <a:p>
            <a:r>
              <a:rPr lang="en-GB" sz="1200" kern="1200" dirty="0">
                <a:solidFill>
                  <a:schemeClr val="tx1"/>
                </a:solidFill>
                <a:effectLst/>
                <a:latin typeface="+mn-lt"/>
                <a:ea typeface="+mn-ea"/>
                <a:cs typeface="+mn-cs"/>
              </a:rPr>
              <a:t>Miller, P.H. (2022) Developmental theories: Past, present, and future. </a:t>
            </a:r>
            <a:r>
              <a:rPr lang="en-GB" sz="1200" i="1" kern="1200" dirty="0">
                <a:solidFill>
                  <a:schemeClr val="tx1"/>
                </a:solidFill>
                <a:effectLst/>
                <a:latin typeface="+mn-lt"/>
                <a:ea typeface="+mn-ea"/>
                <a:cs typeface="+mn-cs"/>
              </a:rPr>
              <a:t>Developmental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66</a:t>
            </a:r>
            <a:r>
              <a:rPr lang="en-GB" sz="1200" kern="1200" dirty="0">
                <a:solidFill>
                  <a:schemeClr val="tx1"/>
                </a:solidFill>
                <a:effectLst/>
                <a:latin typeface="+mn-lt"/>
                <a:ea typeface="+mn-ea"/>
                <a:cs typeface="+mn-cs"/>
              </a:rPr>
              <a:t>, p.101049.</a:t>
            </a:r>
          </a:p>
          <a:p>
            <a:r>
              <a:rPr lang="en-GB" sz="1200" kern="1200" dirty="0" err="1">
                <a:solidFill>
                  <a:schemeClr val="tx1"/>
                </a:solidFill>
                <a:effectLst/>
                <a:latin typeface="+mn-lt"/>
                <a:ea typeface="+mn-ea"/>
                <a:cs typeface="+mn-cs"/>
              </a:rPr>
              <a:t>Sigelman</a:t>
            </a:r>
            <a:r>
              <a:rPr lang="en-GB" sz="1200" kern="1200" dirty="0">
                <a:solidFill>
                  <a:schemeClr val="tx1"/>
                </a:solidFill>
                <a:effectLst/>
                <a:latin typeface="+mn-lt"/>
                <a:ea typeface="+mn-ea"/>
                <a:cs typeface="+mn-cs"/>
              </a:rPr>
              <a:t>, C.K., De George, L., </a:t>
            </a:r>
            <a:r>
              <a:rPr lang="en-GB" sz="1200" kern="1200" dirty="0" err="1">
                <a:solidFill>
                  <a:schemeClr val="tx1"/>
                </a:solidFill>
                <a:effectLst/>
                <a:latin typeface="+mn-lt"/>
                <a:ea typeface="+mn-ea"/>
                <a:cs typeface="+mn-cs"/>
              </a:rPr>
              <a:t>Cunial</a:t>
            </a:r>
            <a:r>
              <a:rPr lang="en-GB" sz="1200" kern="1200" dirty="0">
                <a:solidFill>
                  <a:schemeClr val="tx1"/>
                </a:solidFill>
                <a:effectLst/>
                <a:latin typeface="+mn-lt"/>
                <a:ea typeface="+mn-ea"/>
                <a:cs typeface="+mn-cs"/>
              </a:rPr>
              <a:t>, K., Kohler, M., Ballam, N. and Rider, E.A. (2021) </a:t>
            </a:r>
            <a:r>
              <a:rPr lang="en-GB" sz="1200" i="1" kern="1200" dirty="0">
                <a:solidFill>
                  <a:schemeClr val="tx1"/>
                </a:solidFill>
                <a:effectLst/>
                <a:latin typeface="+mn-lt"/>
                <a:ea typeface="+mn-ea"/>
                <a:cs typeface="+mn-cs"/>
              </a:rPr>
              <a:t>Life Span Human Development</a:t>
            </a:r>
            <a:r>
              <a:rPr lang="en-GB" sz="1200" kern="1200" dirty="0">
                <a:solidFill>
                  <a:schemeClr val="tx1"/>
                </a:solidFill>
                <a:effectLst/>
                <a:latin typeface="+mn-lt"/>
                <a:ea typeface="+mn-ea"/>
                <a:cs typeface="+mn-cs"/>
              </a:rPr>
              <a:t> 4e. Cengage AU. </a:t>
            </a:r>
          </a:p>
          <a:p>
            <a:r>
              <a:rPr lang="en-GB" sz="1200" kern="1200" dirty="0">
                <a:solidFill>
                  <a:schemeClr val="tx1"/>
                </a:solidFill>
                <a:effectLst/>
                <a:latin typeface="+mn-lt"/>
                <a:ea typeface="+mn-ea"/>
                <a:cs typeface="+mn-cs"/>
              </a:rPr>
              <a:t>Skene, K., </a:t>
            </a:r>
            <a:r>
              <a:rPr lang="en-GB" sz="1200" kern="1200" dirty="0" err="1">
                <a:solidFill>
                  <a:schemeClr val="tx1"/>
                </a:solidFill>
                <a:effectLst/>
                <a:latin typeface="+mn-lt"/>
                <a:ea typeface="+mn-ea"/>
                <a:cs typeface="+mn-cs"/>
              </a:rPr>
              <a:t>O’Farrelly</a:t>
            </a:r>
            <a:r>
              <a:rPr lang="en-GB" sz="1200" kern="1200" dirty="0">
                <a:solidFill>
                  <a:schemeClr val="tx1"/>
                </a:solidFill>
                <a:effectLst/>
                <a:latin typeface="+mn-lt"/>
                <a:ea typeface="+mn-ea"/>
                <a:cs typeface="+mn-cs"/>
              </a:rPr>
              <a:t>, C.M., Byrne, E.M., Kirby, N., Stevens, E.C. and Ramchandani, P.G. (2022) Can guidance during play enhance children’s learning and development in educational contexts? A systematic review and meta-analysis. </a:t>
            </a:r>
            <a:r>
              <a:rPr lang="en-GB" sz="1200" i="1" kern="1200" dirty="0">
                <a:solidFill>
                  <a:schemeClr val="tx1"/>
                </a:solidFill>
                <a:effectLst/>
                <a:latin typeface="+mn-lt"/>
                <a:ea typeface="+mn-ea"/>
                <a:cs typeface="+mn-cs"/>
              </a:rPr>
              <a:t>Child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93</a:t>
            </a:r>
            <a:r>
              <a:rPr lang="en-GB" sz="1200" kern="1200" dirty="0">
                <a:solidFill>
                  <a:schemeClr val="tx1"/>
                </a:solidFill>
                <a:effectLst/>
                <a:latin typeface="+mn-lt"/>
                <a:ea typeface="+mn-ea"/>
                <a:cs typeface="+mn-cs"/>
              </a:rPr>
              <a:t>(4), pp.1162-1180.</a:t>
            </a:r>
          </a:p>
          <a:p>
            <a:r>
              <a:rPr lang="en-GB" sz="1200" kern="1200" dirty="0" err="1">
                <a:solidFill>
                  <a:schemeClr val="tx1"/>
                </a:solidFill>
                <a:effectLst/>
                <a:latin typeface="+mn-lt"/>
                <a:ea typeface="+mn-ea"/>
                <a:cs typeface="+mn-cs"/>
              </a:rPr>
              <a:t>Speldewinde</a:t>
            </a:r>
            <a:r>
              <a:rPr lang="en-GB" sz="1200" kern="1200" dirty="0">
                <a:solidFill>
                  <a:schemeClr val="tx1"/>
                </a:solidFill>
                <a:effectLst/>
                <a:latin typeface="+mn-lt"/>
                <a:ea typeface="+mn-ea"/>
                <a:cs typeface="+mn-cs"/>
              </a:rPr>
              <a:t>, C., Infantino, S. and Campbell, C. (2025) Facilitated play in nature playgroups: An opportunity for early childhood science education. </a:t>
            </a:r>
            <a:r>
              <a:rPr lang="en-GB" sz="1200" i="1" kern="1200" dirty="0">
                <a:solidFill>
                  <a:schemeClr val="tx1"/>
                </a:solidFill>
                <a:effectLst/>
                <a:latin typeface="+mn-lt"/>
                <a:ea typeface="+mn-ea"/>
                <a:cs typeface="+mn-cs"/>
              </a:rPr>
              <a:t>Education Sciences</a:t>
            </a:r>
            <a:r>
              <a:rPr lang="en-GB" sz="1200" kern="1200" dirty="0">
                <a:solidFill>
                  <a:schemeClr val="tx1"/>
                </a:solidFill>
                <a:effectLst/>
                <a:latin typeface="+mn-lt"/>
                <a:ea typeface="+mn-ea"/>
                <a:cs typeface="+mn-cs"/>
              </a:rPr>
              <a:t>, 15(12), p.1634. </a:t>
            </a:r>
          </a:p>
          <a:p>
            <a:r>
              <a:rPr lang="en-GB" sz="1200" kern="1200" dirty="0" err="1">
                <a:solidFill>
                  <a:schemeClr val="tx1"/>
                </a:solidFill>
                <a:effectLst/>
                <a:latin typeface="+mn-lt"/>
                <a:ea typeface="+mn-ea"/>
                <a:cs typeface="+mn-cs"/>
              </a:rPr>
              <a:t>Veraksa</a:t>
            </a:r>
            <a:r>
              <a:rPr lang="en-GB" sz="1200" kern="1200" dirty="0">
                <a:solidFill>
                  <a:schemeClr val="tx1"/>
                </a:solidFill>
                <a:effectLst/>
                <a:latin typeface="+mn-lt"/>
                <a:ea typeface="+mn-ea"/>
                <a:cs typeface="+mn-cs"/>
              </a:rPr>
              <a:t>, N., Colliver, Y. and Sukhikh, V. (2022) Piaget and Vygotsky’s play theories: The profile of twenty-first-century evidence. In Piaget and Vygotsky in XXI century: </a:t>
            </a:r>
            <a:r>
              <a:rPr lang="en-GB" sz="1200" i="1" kern="1200" dirty="0">
                <a:solidFill>
                  <a:schemeClr val="tx1"/>
                </a:solidFill>
                <a:effectLst/>
                <a:latin typeface="+mn-lt"/>
                <a:ea typeface="+mn-ea"/>
                <a:cs typeface="+mn-cs"/>
              </a:rPr>
              <a:t>Discourse in early childhood education</a:t>
            </a:r>
            <a:r>
              <a:rPr lang="en-GB" sz="1200" kern="1200" dirty="0">
                <a:solidFill>
                  <a:schemeClr val="tx1"/>
                </a:solidFill>
                <a:effectLst/>
                <a:latin typeface="+mn-lt"/>
                <a:ea typeface="+mn-ea"/>
                <a:cs typeface="+mn-cs"/>
              </a:rPr>
              <a:t> (pp. 165-190). Cham: Springer International Publishing. </a:t>
            </a:r>
          </a:p>
          <a:p>
            <a:r>
              <a:rPr lang="en-GB" sz="1200" kern="1200" dirty="0">
                <a:solidFill>
                  <a:schemeClr val="tx1"/>
                </a:solidFill>
                <a:effectLst/>
                <a:latin typeface="+mn-lt"/>
                <a:ea typeface="+mn-ea"/>
                <a:cs typeface="+mn-cs"/>
              </a:rPr>
              <a:t>Waite-</a:t>
            </a:r>
            <a:r>
              <a:rPr lang="en-GB" sz="1200" kern="1200" dirty="0" err="1">
                <a:solidFill>
                  <a:schemeClr val="tx1"/>
                </a:solidFill>
                <a:effectLst/>
                <a:latin typeface="+mn-lt"/>
                <a:ea typeface="+mn-ea"/>
                <a:cs typeface="+mn-cs"/>
              </a:rPr>
              <a:t>Stupiansky</a:t>
            </a:r>
            <a:r>
              <a:rPr lang="en-GB" sz="1200" kern="1200" dirty="0">
                <a:solidFill>
                  <a:schemeClr val="tx1"/>
                </a:solidFill>
                <a:effectLst/>
                <a:latin typeface="+mn-lt"/>
                <a:ea typeface="+mn-ea"/>
                <a:cs typeface="+mn-cs"/>
              </a:rPr>
              <a:t>, S. (2022) Jean Piaget’s constructivist theory of learning. Theories of early childhood education: </a:t>
            </a:r>
            <a:r>
              <a:rPr lang="en-GB" sz="1200" i="1" kern="1200" dirty="0">
                <a:solidFill>
                  <a:schemeClr val="tx1"/>
                </a:solidFill>
                <a:effectLst/>
                <a:latin typeface="+mn-lt"/>
                <a:ea typeface="+mn-ea"/>
                <a:cs typeface="+mn-cs"/>
              </a:rPr>
              <a:t>Developmental, </a:t>
            </a:r>
            <a:r>
              <a:rPr lang="en-GB" sz="1200" i="1" kern="1200" dirty="0" err="1">
                <a:solidFill>
                  <a:schemeClr val="tx1"/>
                </a:solidFill>
                <a:effectLst/>
                <a:latin typeface="+mn-lt"/>
                <a:ea typeface="+mn-ea"/>
                <a:cs typeface="+mn-cs"/>
              </a:rPr>
              <a:t>behaviorist</a:t>
            </a:r>
            <a:r>
              <a:rPr lang="en-GB" sz="1200" i="1" kern="1200" dirty="0">
                <a:solidFill>
                  <a:schemeClr val="tx1"/>
                </a:solidFill>
                <a:effectLst/>
                <a:latin typeface="+mn-lt"/>
                <a:ea typeface="+mn-ea"/>
                <a:cs typeface="+mn-cs"/>
              </a:rPr>
              <a:t>, and critical</a:t>
            </a:r>
            <a:r>
              <a:rPr lang="en-GB" sz="1200" kern="1200" dirty="0">
                <a:solidFill>
                  <a:schemeClr val="tx1"/>
                </a:solidFill>
                <a:effectLst/>
                <a:latin typeface="+mn-lt"/>
                <a:ea typeface="+mn-ea"/>
                <a:cs typeface="+mn-cs"/>
              </a:rPr>
              <a:t>, pp.3-18. </a:t>
            </a:r>
          </a:p>
          <a:p>
            <a:r>
              <a:rPr lang="en-GB" sz="1200" kern="1200" dirty="0">
                <a:solidFill>
                  <a:schemeClr val="tx1"/>
                </a:solidFill>
                <a:effectLst/>
                <a:latin typeface="+mn-lt"/>
                <a:ea typeface="+mn-ea"/>
                <a:cs typeface="+mn-cs"/>
              </a:rPr>
              <a:t>Weston, L.E., Krein, S.L. and Harrod, M. (2021) Using observation to better understand the healthcare context. </a:t>
            </a:r>
            <a:r>
              <a:rPr lang="en-GB" sz="1200" i="1" kern="1200" dirty="0">
                <a:solidFill>
                  <a:schemeClr val="tx1"/>
                </a:solidFill>
                <a:effectLst/>
                <a:latin typeface="+mn-lt"/>
                <a:ea typeface="+mn-ea"/>
                <a:cs typeface="+mn-cs"/>
              </a:rPr>
              <a:t>Qualitative research in medicine &amp; healthcare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(3), p.9821.</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0174300-AA83-475D-BD78-19FBB4F89E55}" type="slidenum">
              <a:rPr lang="en-GB" smtClean="0"/>
              <a:t>9</a:t>
            </a:fld>
            <a:endParaRPr lang="en-GB"/>
          </a:p>
        </p:txBody>
      </p:sp>
    </p:spTree>
    <p:extLst>
      <p:ext uri="{BB962C8B-B14F-4D97-AF65-F5344CB8AC3E}">
        <p14:creationId xmlns:p14="http://schemas.microsoft.com/office/powerpoint/2010/main" val="3703295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and A</a:t>
            </a:r>
          </a:p>
        </p:txBody>
      </p:sp>
      <p:sp>
        <p:nvSpPr>
          <p:cNvPr id="4" name="Slide Number Placeholder 3"/>
          <p:cNvSpPr>
            <a:spLocks noGrp="1"/>
          </p:cNvSpPr>
          <p:nvPr>
            <p:ph type="sldNum" sz="quarter" idx="5"/>
          </p:nvPr>
        </p:nvSpPr>
        <p:spPr/>
        <p:txBody>
          <a:bodyPr/>
          <a:lstStyle/>
          <a:p>
            <a:fld id="{C0174300-AA83-475D-BD78-19FBB4F89E55}" type="slidenum">
              <a:rPr lang="en-GB" smtClean="0"/>
              <a:t>11</a:t>
            </a:fld>
            <a:endParaRPr lang="en-GB"/>
          </a:p>
        </p:txBody>
      </p:sp>
    </p:spTree>
    <p:extLst>
      <p:ext uri="{BB962C8B-B14F-4D97-AF65-F5344CB8AC3E}">
        <p14:creationId xmlns:p14="http://schemas.microsoft.com/office/powerpoint/2010/main" val="806901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33845"/>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576A548A-4686-5003-8530-11A6408C7CAE}"/>
              </a:ext>
            </a:extLst>
          </p:cNvPr>
          <p:cNvPicPr>
            <a:picLocks noChangeAspect="1"/>
          </p:cNvPicPr>
          <p:nvPr/>
        </p:nvPicPr>
        <p:blipFill>
          <a:blip r:embed="rId3"/>
          <a:stretch>
            <a:fillRect/>
          </a:stretch>
        </p:blipFill>
        <p:spPr>
          <a:xfrm>
            <a:off x="-33933" y="151836"/>
            <a:ext cx="18288000" cy="6370320"/>
          </a:xfrm>
          <a:prstGeom prst="rect">
            <a:avLst/>
          </a:prstGeom>
        </p:spPr>
      </p:pic>
      <p:sp>
        <p:nvSpPr>
          <p:cNvPr id="4" name="TextBox 4"/>
          <p:cNvSpPr txBox="1"/>
          <p:nvPr/>
        </p:nvSpPr>
        <p:spPr>
          <a:xfrm>
            <a:off x="0" y="-180826"/>
            <a:ext cx="18288000" cy="6550288"/>
          </a:xfrm>
          <a:prstGeom prst="rect">
            <a:avLst/>
          </a:prstGeom>
        </p:spPr>
        <p:txBody>
          <a:bodyPr lIns="50800" tIns="50800" rIns="50800" bIns="50800" rtlCol="0" anchor="ctr"/>
          <a:lstStyle/>
          <a:p>
            <a:pPr algn="ctr">
              <a:lnSpc>
                <a:spcPts val="2659"/>
              </a:lnSpc>
            </a:pPr>
            <a:endParaRPr/>
          </a:p>
        </p:txBody>
      </p:sp>
      <p:grpSp>
        <p:nvGrpSpPr>
          <p:cNvPr id="5" name="Group 5"/>
          <p:cNvGrpSpPr/>
          <p:nvPr/>
        </p:nvGrpSpPr>
        <p:grpSpPr>
          <a:xfrm>
            <a:off x="10406529" y="1668856"/>
            <a:ext cx="6852771" cy="6949289"/>
            <a:chOff x="0" y="0"/>
            <a:chExt cx="2137363" cy="2167467"/>
          </a:xfrm>
        </p:grpSpPr>
        <p:sp>
          <p:nvSpPr>
            <p:cNvPr id="6" name="Freeform 6"/>
            <p:cNvSpPr/>
            <p:nvPr/>
          </p:nvSpPr>
          <p:spPr>
            <a:xfrm>
              <a:off x="0" y="0"/>
              <a:ext cx="2137363" cy="2167467"/>
            </a:xfrm>
            <a:custGeom>
              <a:avLst/>
              <a:gdLst/>
              <a:ahLst/>
              <a:cxnLst/>
              <a:rect l="l" t="t" r="r" b="b"/>
              <a:pathLst>
                <a:path w="2137363" h="2167467">
                  <a:moveTo>
                    <a:pt x="0" y="0"/>
                  </a:moveTo>
                  <a:lnTo>
                    <a:pt x="2137363" y="0"/>
                  </a:lnTo>
                  <a:lnTo>
                    <a:pt x="2137363" y="2167467"/>
                  </a:lnTo>
                  <a:lnTo>
                    <a:pt x="0" y="2167467"/>
                  </a:lnTo>
                  <a:close/>
                </a:path>
              </a:pathLst>
            </a:custGeom>
            <a:solidFill>
              <a:srgbClr val="DE5353"/>
            </a:solidFill>
          </p:spPr>
        </p:sp>
        <p:sp>
          <p:nvSpPr>
            <p:cNvPr id="7" name="TextBox 7"/>
            <p:cNvSpPr txBox="1"/>
            <p:nvPr/>
          </p:nvSpPr>
          <p:spPr>
            <a:xfrm>
              <a:off x="0" y="-47625"/>
              <a:ext cx="2137363" cy="2215092"/>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7006955" y="6858710"/>
            <a:ext cx="1179088" cy="527033"/>
          </a:xfrm>
          <a:prstGeom prst="rect">
            <a:avLst/>
          </a:prstGeom>
        </p:spPr>
        <p:txBody>
          <a:bodyPr lIns="50800" tIns="50800" rIns="50800" bIns="50800" rtlCol="0" anchor="ctr"/>
          <a:lstStyle/>
          <a:p>
            <a:pPr algn="ctr">
              <a:lnSpc>
                <a:spcPts val="2659"/>
              </a:lnSpc>
            </a:pPr>
            <a:endParaRPr/>
          </a:p>
        </p:txBody>
      </p:sp>
      <p:pic>
        <p:nvPicPr>
          <p:cNvPr id="26" name="Picture 25">
            <a:extLst>
              <a:ext uri="{FF2B5EF4-FFF2-40B4-BE49-F238E27FC236}">
                <a16:creationId xmlns:a16="http://schemas.microsoft.com/office/drawing/2014/main" id="{254BB0DB-FCB7-FADC-E255-B47E88A4B351}"/>
              </a:ext>
            </a:extLst>
          </p:cNvPr>
          <p:cNvPicPr>
            <a:picLocks noChangeAspect="1"/>
          </p:cNvPicPr>
          <p:nvPr/>
        </p:nvPicPr>
        <p:blipFill>
          <a:blip r:embed="rId4"/>
          <a:stretch>
            <a:fillRect/>
          </a:stretch>
        </p:blipFill>
        <p:spPr>
          <a:xfrm>
            <a:off x="-4" y="9174079"/>
            <a:ext cx="18288000" cy="1112921"/>
          </a:xfrm>
          <a:prstGeom prst="rect">
            <a:avLst/>
          </a:prstGeom>
        </p:spPr>
      </p:pic>
      <p:pic>
        <p:nvPicPr>
          <p:cNvPr id="28" name="Picture 27">
            <a:extLst>
              <a:ext uri="{FF2B5EF4-FFF2-40B4-BE49-F238E27FC236}">
                <a16:creationId xmlns:a16="http://schemas.microsoft.com/office/drawing/2014/main" id="{B2BBFD42-8FFA-0327-4B7A-5BFA2E7ACF84}"/>
              </a:ext>
            </a:extLst>
          </p:cNvPr>
          <p:cNvPicPr>
            <a:picLocks noChangeAspect="1"/>
          </p:cNvPicPr>
          <p:nvPr/>
        </p:nvPicPr>
        <p:blipFill>
          <a:blip r:embed="rId5"/>
          <a:stretch>
            <a:fillRect/>
          </a:stretch>
        </p:blipFill>
        <p:spPr>
          <a:xfrm>
            <a:off x="10916618" y="2107052"/>
            <a:ext cx="5480779" cy="6511092"/>
          </a:xfrm>
          <a:prstGeom prst="rect">
            <a:avLst/>
          </a:prstGeom>
        </p:spPr>
      </p:pic>
      <p:pic>
        <p:nvPicPr>
          <p:cNvPr id="30" name="Picture 29">
            <a:extLst>
              <a:ext uri="{FF2B5EF4-FFF2-40B4-BE49-F238E27FC236}">
                <a16:creationId xmlns:a16="http://schemas.microsoft.com/office/drawing/2014/main" id="{4E3D22AC-9ECD-7F11-E001-1B7D6A196E45}"/>
              </a:ext>
            </a:extLst>
          </p:cNvPr>
          <p:cNvPicPr>
            <a:picLocks noChangeAspect="1"/>
          </p:cNvPicPr>
          <p:nvPr/>
        </p:nvPicPr>
        <p:blipFill>
          <a:blip r:embed="rId6"/>
          <a:stretch>
            <a:fillRect/>
          </a:stretch>
        </p:blipFill>
        <p:spPr>
          <a:xfrm>
            <a:off x="-50933" y="-276290"/>
            <a:ext cx="18288000" cy="780288"/>
          </a:xfrm>
          <a:prstGeom prst="rect">
            <a:avLst/>
          </a:prstGeom>
        </p:spPr>
      </p:pic>
      <p:sp>
        <p:nvSpPr>
          <p:cNvPr id="38" name="TextBox 37">
            <a:extLst>
              <a:ext uri="{FF2B5EF4-FFF2-40B4-BE49-F238E27FC236}">
                <a16:creationId xmlns:a16="http://schemas.microsoft.com/office/drawing/2014/main" id="{60655096-A125-C4BF-E20E-4514689B8440}"/>
              </a:ext>
            </a:extLst>
          </p:cNvPr>
          <p:cNvSpPr txBox="1"/>
          <p:nvPr/>
        </p:nvSpPr>
        <p:spPr>
          <a:xfrm>
            <a:off x="623645" y="780986"/>
            <a:ext cx="9159240" cy="5478423"/>
          </a:xfrm>
          <a:prstGeom prst="rect">
            <a:avLst/>
          </a:prstGeom>
          <a:noFill/>
        </p:spPr>
        <p:txBody>
          <a:bodyPr wrap="square">
            <a:spAutoFit/>
          </a:bodyPr>
          <a:lstStyle/>
          <a:p>
            <a:pPr>
              <a:lnSpc>
                <a:spcPct val="150000"/>
              </a:lnSpc>
            </a:pPr>
            <a:r>
              <a:rPr lang="en-GB" sz="3600" b="1" dirty="0">
                <a:latin typeface="Artifakt Element Heavy" panose="020B0B03050000020004" charset="0"/>
                <a:ea typeface="Artifakt Element Heavy" panose="020B0B03050000020004" charset="0"/>
              </a:rPr>
              <a:t>Module Title: Psychology in Health and Social Care</a:t>
            </a:r>
            <a:endParaRPr lang="en-GB" sz="3600" dirty="0">
              <a:latin typeface="Artifakt Element Heavy" panose="020B0B03050000020004" charset="0"/>
              <a:ea typeface="Artifakt Element Heavy" panose="020B0B03050000020004" charset="0"/>
            </a:endParaRPr>
          </a:p>
          <a:p>
            <a:pPr>
              <a:lnSpc>
                <a:spcPct val="150000"/>
              </a:lnSpc>
            </a:pPr>
            <a:r>
              <a:rPr lang="en-GB" sz="3600" b="1" dirty="0">
                <a:latin typeface="Artifakt Element Heavy" panose="020B0B03050000020004" charset="0"/>
                <a:ea typeface="Artifakt Element Heavy" panose="020B0B03050000020004" charset="0"/>
              </a:rPr>
              <a:t>Module Code: LCHS4010</a:t>
            </a:r>
            <a:endParaRPr lang="en-GB" sz="3600" dirty="0">
              <a:latin typeface="Artifakt Element Heavy" panose="020B0B03050000020004" charset="0"/>
              <a:ea typeface="Artifakt Element Heavy" panose="020B0B03050000020004" charset="0"/>
            </a:endParaRPr>
          </a:p>
          <a:p>
            <a:pPr algn="just">
              <a:lnSpc>
                <a:spcPct val="150000"/>
              </a:lnSpc>
              <a:buNone/>
            </a:pPr>
            <a:r>
              <a:rPr lang="en-GB" sz="3200" b="1" dirty="0">
                <a:solidFill>
                  <a:schemeClr val="tx2">
                    <a:lumMod val="50000"/>
                  </a:schemeClr>
                </a:solidFill>
                <a:effectLst/>
                <a:latin typeface="Artifakt Element Heavy" panose="020B0B03050000020004" charset="0"/>
                <a:ea typeface="Artifakt Element Heavy" panose="020B0B03050000020004" charset="0"/>
              </a:rPr>
              <a:t>Assignment 01- Individual Presentation</a:t>
            </a:r>
            <a:endParaRPr lang="en-GB" sz="3200" dirty="0">
              <a:solidFill>
                <a:schemeClr val="tx2">
                  <a:lumMod val="50000"/>
                </a:schemeClr>
              </a:solidFill>
              <a:effectLst/>
              <a:latin typeface="Artifakt Element Heavy" panose="020B0B03050000020004" charset="0"/>
              <a:ea typeface="Artifakt Element Heavy" panose="020B0B03050000020004" charset="0"/>
            </a:endParaRPr>
          </a:p>
          <a:p>
            <a:pPr algn="just">
              <a:lnSpc>
                <a:spcPct val="150000"/>
              </a:lnSpc>
              <a:buNone/>
            </a:pPr>
            <a:r>
              <a:rPr lang="en-GB" sz="3200" b="1" dirty="0">
                <a:solidFill>
                  <a:schemeClr val="tx2">
                    <a:lumMod val="50000"/>
                  </a:schemeClr>
                </a:solidFill>
                <a:effectLst/>
                <a:latin typeface="Artifakt Element Heavy" panose="020B0B03050000020004" charset="0"/>
                <a:ea typeface="Artifakt Element Heavy" panose="020B0B03050000020004" charset="0"/>
              </a:rPr>
              <a:t>Lecturer Name: Rizwan Nadim</a:t>
            </a:r>
            <a:endParaRPr lang="en-GB" sz="3200" dirty="0">
              <a:solidFill>
                <a:schemeClr val="tx2">
                  <a:lumMod val="50000"/>
                </a:schemeClr>
              </a:solidFill>
              <a:effectLst/>
              <a:latin typeface="Artifakt Element Heavy" panose="020B0B03050000020004" charset="0"/>
              <a:ea typeface="Artifakt Element Heavy" panose="020B0B03050000020004" charset="0"/>
            </a:endParaRPr>
          </a:p>
          <a:p>
            <a:pPr algn="just">
              <a:lnSpc>
                <a:spcPct val="150000"/>
              </a:lnSpc>
              <a:buNone/>
            </a:pPr>
            <a:r>
              <a:rPr lang="en-GB" sz="3200" b="1" dirty="0">
                <a:solidFill>
                  <a:schemeClr val="tx2">
                    <a:lumMod val="50000"/>
                  </a:schemeClr>
                </a:solidFill>
                <a:effectLst/>
                <a:latin typeface="Artifakt Element Heavy" panose="020B0B03050000020004" charset="0"/>
                <a:ea typeface="Artifakt Element Heavy" panose="020B0B03050000020004" charset="0"/>
              </a:rPr>
              <a:t>Student Name: Laura Nicolaescu</a:t>
            </a:r>
            <a:endParaRPr lang="en-GB" sz="3200" dirty="0">
              <a:solidFill>
                <a:schemeClr val="tx2">
                  <a:lumMod val="50000"/>
                </a:schemeClr>
              </a:solidFill>
              <a:effectLst/>
              <a:latin typeface="Artifakt Element Heavy" panose="020B0B03050000020004" charset="0"/>
              <a:ea typeface="Artifakt Element Heavy" panose="020B0B03050000020004" charset="0"/>
            </a:endParaRPr>
          </a:p>
          <a:p>
            <a:pPr algn="just">
              <a:lnSpc>
                <a:spcPct val="150000"/>
              </a:lnSpc>
              <a:buNone/>
            </a:pPr>
            <a:r>
              <a:rPr lang="en-GB" sz="3200" b="1" dirty="0">
                <a:solidFill>
                  <a:schemeClr val="tx2">
                    <a:lumMod val="50000"/>
                  </a:schemeClr>
                </a:solidFill>
                <a:effectLst/>
                <a:latin typeface="Artifakt Element Heavy" panose="020B0B03050000020004" charset="0"/>
                <a:ea typeface="Artifakt Element Heavy" panose="020B0B03050000020004" charset="0"/>
              </a:rPr>
              <a:t>Student ID: 2512067</a:t>
            </a:r>
            <a:endParaRPr lang="en-GB" sz="2000" dirty="0">
              <a:solidFill>
                <a:schemeClr val="tx2">
                  <a:lumMod val="50000"/>
                </a:schemeClr>
              </a:solidFill>
              <a:effectLst/>
              <a:latin typeface="Artifakt Element Heavy" panose="020B0B03050000020004" charset="0"/>
              <a:ea typeface="Artifakt Element Heavy" panose="020B0B03050000020004" charset="0"/>
            </a:endParaRPr>
          </a:p>
        </p:txBody>
      </p:sp>
      <p:pic>
        <p:nvPicPr>
          <p:cNvPr id="40" name="Picture 39">
            <a:extLst>
              <a:ext uri="{FF2B5EF4-FFF2-40B4-BE49-F238E27FC236}">
                <a16:creationId xmlns:a16="http://schemas.microsoft.com/office/drawing/2014/main" id="{F19DF77A-D632-6254-4481-C2BF18E1858F}"/>
              </a:ext>
            </a:extLst>
          </p:cNvPr>
          <p:cNvPicPr>
            <a:picLocks noChangeAspect="1"/>
          </p:cNvPicPr>
          <p:nvPr/>
        </p:nvPicPr>
        <p:blipFill>
          <a:blip r:embed="rId7"/>
          <a:stretch>
            <a:fillRect/>
          </a:stretch>
        </p:blipFill>
        <p:spPr>
          <a:xfrm>
            <a:off x="5967582" y="5551598"/>
            <a:ext cx="3328704" cy="385910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8D466496-77E1-2345-57F1-0464B52A673C}"/>
              </a:ext>
            </a:extLst>
          </p:cNvPr>
          <p:cNvPicPr>
            <a:picLocks noChangeAspect="1"/>
          </p:cNvPicPr>
          <p:nvPr/>
        </p:nvPicPr>
        <p:blipFill>
          <a:blip r:embed="rId3"/>
          <a:stretch>
            <a:fillRect/>
          </a:stretch>
        </p:blipFill>
        <p:spPr>
          <a:xfrm>
            <a:off x="0" y="-184872"/>
            <a:ext cx="18288000" cy="2717923"/>
          </a:xfrm>
          <a:prstGeom prst="rect">
            <a:avLst/>
          </a:prstGeom>
        </p:spPr>
      </p:pic>
      <p:pic>
        <p:nvPicPr>
          <p:cNvPr id="20" name="Picture 19">
            <a:extLst>
              <a:ext uri="{FF2B5EF4-FFF2-40B4-BE49-F238E27FC236}">
                <a16:creationId xmlns:a16="http://schemas.microsoft.com/office/drawing/2014/main" id="{B461CA73-28A4-3EA0-0A39-E24E55721C92}"/>
              </a:ext>
            </a:extLst>
          </p:cNvPr>
          <p:cNvPicPr>
            <a:picLocks noChangeAspect="1"/>
          </p:cNvPicPr>
          <p:nvPr/>
        </p:nvPicPr>
        <p:blipFill>
          <a:blip r:embed="rId4"/>
          <a:stretch>
            <a:fillRect/>
          </a:stretch>
        </p:blipFill>
        <p:spPr>
          <a:xfrm>
            <a:off x="0" y="8958072"/>
            <a:ext cx="18288000" cy="1328928"/>
          </a:xfrm>
          <a:prstGeom prst="rect">
            <a:avLst/>
          </a:prstGeom>
        </p:spPr>
      </p:pic>
      <p:sp>
        <p:nvSpPr>
          <p:cNvPr id="23" name="TextBox 19">
            <a:extLst>
              <a:ext uri="{FF2B5EF4-FFF2-40B4-BE49-F238E27FC236}">
                <a16:creationId xmlns:a16="http://schemas.microsoft.com/office/drawing/2014/main" id="{C7E414CA-FF37-48BA-6174-A5C20F8CB1D3}"/>
              </a:ext>
            </a:extLst>
          </p:cNvPr>
          <p:cNvSpPr txBox="1"/>
          <p:nvPr/>
        </p:nvSpPr>
        <p:spPr>
          <a:xfrm>
            <a:off x="3386816" y="3578427"/>
            <a:ext cx="3781818" cy="1276123"/>
          </a:xfrm>
          <a:prstGeom prst="rect">
            <a:avLst/>
          </a:prstGeom>
        </p:spPr>
        <p:txBody>
          <a:bodyPr lIns="50800" tIns="50800" rIns="50800" bIns="50800" rtlCol="0" anchor="ctr"/>
          <a:lstStyle/>
          <a:p>
            <a:pPr algn="ctr">
              <a:lnSpc>
                <a:spcPts val="2659"/>
              </a:lnSpc>
            </a:pPr>
            <a:endParaRPr/>
          </a:p>
        </p:txBody>
      </p:sp>
      <p:pic>
        <p:nvPicPr>
          <p:cNvPr id="25" name="Picture 24">
            <a:extLst>
              <a:ext uri="{FF2B5EF4-FFF2-40B4-BE49-F238E27FC236}">
                <a16:creationId xmlns:a16="http://schemas.microsoft.com/office/drawing/2014/main" id="{15F8BC93-E97F-46B8-3278-F62A0581D2DF}"/>
              </a:ext>
            </a:extLst>
          </p:cNvPr>
          <p:cNvPicPr>
            <a:picLocks noChangeAspect="1"/>
          </p:cNvPicPr>
          <p:nvPr/>
        </p:nvPicPr>
        <p:blipFill>
          <a:blip r:embed="rId5"/>
          <a:stretch>
            <a:fillRect/>
          </a:stretch>
        </p:blipFill>
        <p:spPr>
          <a:xfrm>
            <a:off x="-15240" y="1174089"/>
            <a:ext cx="8976524" cy="8470440"/>
          </a:xfrm>
          <a:prstGeom prst="rect">
            <a:avLst/>
          </a:prstGeom>
        </p:spPr>
      </p:pic>
      <p:sp>
        <p:nvSpPr>
          <p:cNvPr id="27" name="TextBox 26">
            <a:extLst>
              <a:ext uri="{FF2B5EF4-FFF2-40B4-BE49-F238E27FC236}">
                <a16:creationId xmlns:a16="http://schemas.microsoft.com/office/drawing/2014/main" id="{7B5B942A-CABD-7129-52C9-FA66CD96DC3D}"/>
              </a:ext>
            </a:extLst>
          </p:cNvPr>
          <p:cNvSpPr txBox="1"/>
          <p:nvPr/>
        </p:nvSpPr>
        <p:spPr>
          <a:xfrm>
            <a:off x="9326718" y="800100"/>
            <a:ext cx="9156700" cy="1323439"/>
          </a:xfrm>
          <a:prstGeom prst="rect">
            <a:avLst/>
          </a:prstGeom>
          <a:noFill/>
        </p:spPr>
        <p:txBody>
          <a:bodyPr wrap="square">
            <a:spAutoFit/>
          </a:bodyPr>
          <a:lstStyle/>
          <a:p>
            <a:r>
              <a:rPr lang="en-GB" sz="8000" b="1" kern="1200" dirty="0">
                <a:solidFill>
                  <a:schemeClr val="bg1"/>
                </a:solidFill>
                <a:effectLst/>
                <a:latin typeface="Artifakt Element Heavy" panose="020B0B03050000020004" pitchFamily="34" charset="0"/>
                <a:ea typeface="Artifakt Element Heavy" panose="020B0B03050000020004" pitchFamily="34" charset="0"/>
              </a:rPr>
              <a:t>Introduction</a:t>
            </a:r>
            <a:endParaRPr lang="en-GB" sz="11500" dirty="0">
              <a:solidFill>
                <a:schemeClr val="bg1"/>
              </a:solidFill>
              <a:latin typeface="Artifakt Element Heavy" panose="020B0B03050000020004" pitchFamily="34" charset="0"/>
              <a:ea typeface="Artifakt Element Heavy" panose="020B0B03050000020004" pitchFamily="34" charset="0"/>
            </a:endParaRPr>
          </a:p>
        </p:txBody>
      </p:sp>
      <p:sp>
        <p:nvSpPr>
          <p:cNvPr id="29" name="TextBox 28">
            <a:extLst>
              <a:ext uri="{FF2B5EF4-FFF2-40B4-BE49-F238E27FC236}">
                <a16:creationId xmlns:a16="http://schemas.microsoft.com/office/drawing/2014/main" id="{B3611F04-FA92-11E6-07A6-AB038F4A40C2}"/>
              </a:ext>
            </a:extLst>
          </p:cNvPr>
          <p:cNvSpPr txBox="1"/>
          <p:nvPr/>
        </p:nvSpPr>
        <p:spPr>
          <a:xfrm>
            <a:off x="9860833" y="3141956"/>
            <a:ext cx="7537450" cy="4369209"/>
          </a:xfrm>
          <a:prstGeom prst="rect">
            <a:avLst/>
          </a:prstGeom>
          <a:noFill/>
        </p:spPr>
        <p:txBody>
          <a:bodyPr wrap="square">
            <a:spAutoFit/>
          </a:bodyPr>
          <a:lstStyle/>
          <a:p>
            <a:pPr marL="571500" indent="-571500" algn="just">
              <a:lnSpc>
                <a:spcPct val="200000"/>
              </a:lnSpc>
              <a:buFont typeface="Wingdings" panose="05000000000000000000" pitchFamily="2" charset="2"/>
              <a:buChar char="ü"/>
            </a:pPr>
            <a:r>
              <a:rPr lang="en-GB" sz="3600" b="1" kern="1200" dirty="0">
                <a:solidFill>
                  <a:schemeClr val="tx2">
                    <a:lumMod val="50000"/>
                  </a:schemeClr>
                </a:solidFill>
                <a:effectLst/>
                <a:latin typeface="+mn-lt"/>
                <a:ea typeface="+mn-ea"/>
                <a:cs typeface="+mn-cs"/>
              </a:rPr>
              <a:t>The presentation aims to discuss the concepts and theoretical perspectives of human lifespan development. </a:t>
            </a:r>
          </a:p>
        </p:txBody>
      </p:sp>
      <p:pic>
        <p:nvPicPr>
          <p:cNvPr id="31" name="Picture 30">
            <a:extLst>
              <a:ext uri="{FF2B5EF4-FFF2-40B4-BE49-F238E27FC236}">
                <a16:creationId xmlns:a16="http://schemas.microsoft.com/office/drawing/2014/main" id="{A38A882A-61E9-2A08-870D-B1DFC274AD0A}"/>
              </a:ext>
            </a:extLst>
          </p:cNvPr>
          <p:cNvPicPr>
            <a:picLocks noChangeAspect="1"/>
          </p:cNvPicPr>
          <p:nvPr/>
        </p:nvPicPr>
        <p:blipFill>
          <a:blip r:embed="rId6"/>
          <a:srcRect l="10988" b="7778"/>
          <a:stretch>
            <a:fillRect/>
          </a:stretch>
        </p:blipFill>
        <p:spPr>
          <a:xfrm>
            <a:off x="-442" y="2123539"/>
            <a:ext cx="9144442" cy="7105650"/>
          </a:xfrm>
          <a:prstGeom prst="rect">
            <a:avLst/>
          </a:prstGeom>
        </p:spPr>
      </p:pic>
      <p:sp>
        <p:nvSpPr>
          <p:cNvPr id="33" name="TextBox 32">
            <a:extLst>
              <a:ext uri="{FF2B5EF4-FFF2-40B4-BE49-F238E27FC236}">
                <a16:creationId xmlns:a16="http://schemas.microsoft.com/office/drawing/2014/main" id="{E92D83D5-C854-C230-B88F-E6F48E2B8D8D}"/>
              </a:ext>
            </a:extLst>
          </p:cNvPr>
          <p:cNvSpPr txBox="1"/>
          <p:nvPr/>
        </p:nvSpPr>
        <p:spPr>
          <a:xfrm>
            <a:off x="2895600" y="9229189"/>
            <a:ext cx="9258300" cy="307777"/>
          </a:xfrm>
          <a:prstGeom prst="rect">
            <a:avLst/>
          </a:prstGeom>
          <a:noFill/>
        </p:spPr>
        <p:txBody>
          <a:bodyPr wrap="square">
            <a:spAutoFit/>
          </a:bodyPr>
          <a:lstStyle/>
          <a:p>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400" b="1" dirty="0" err="1">
                <a:effectLst/>
                <a:latin typeface="Times New Roman" panose="02020603050405020304" pitchFamily="18" charset="0"/>
                <a:ea typeface="Times New Roman" panose="02020603050405020304" pitchFamily="18" charset="0"/>
                <a:cs typeface="Times New Roman" panose="02020603050405020304" pitchFamily="18" charset="0"/>
              </a:rPr>
              <a:t>Sigelman</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 et al., 2021)</a:t>
            </a:r>
            <a:endParaRPr lang="en-GB" sz="1400" b="1" dirty="0">
              <a:latin typeface="Times New Roman" panose="02020603050405020304" pitchFamily="18" charset="0"/>
              <a:cs typeface="Times New Roman" panose="02020603050405020304" pitchFamily="18" charset="0"/>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EF15D0F5-E5D4-59D5-4937-ABB070E9A65D}"/>
              </a:ext>
            </a:extLst>
          </p:cNvPr>
          <p:cNvPicPr>
            <a:picLocks noChangeAspect="1"/>
          </p:cNvPicPr>
          <p:nvPr/>
        </p:nvPicPr>
        <p:blipFill>
          <a:blip r:embed="rId3"/>
          <a:stretch>
            <a:fillRect/>
          </a:stretch>
        </p:blipFill>
        <p:spPr>
          <a:xfrm>
            <a:off x="0" y="-194187"/>
            <a:ext cx="18288000" cy="2717923"/>
          </a:xfrm>
          <a:prstGeom prst="rect">
            <a:avLst/>
          </a:prstGeom>
        </p:spPr>
      </p:pic>
      <p:grpSp>
        <p:nvGrpSpPr>
          <p:cNvPr id="22" name="Group 14"/>
          <p:cNvGrpSpPr/>
          <p:nvPr/>
        </p:nvGrpSpPr>
        <p:grpSpPr>
          <a:xfrm>
            <a:off x="8485595" y="2324580"/>
            <a:ext cx="9802409" cy="6971924"/>
            <a:chOff x="0" y="-47625"/>
            <a:chExt cx="2581704" cy="727006"/>
          </a:xfrm>
        </p:grpSpPr>
        <p:sp>
          <p:nvSpPr>
            <p:cNvPr id="23" name="Freeform 15"/>
            <p:cNvSpPr/>
            <p:nvPr/>
          </p:nvSpPr>
          <p:spPr>
            <a:xfrm>
              <a:off x="253973" y="-26858"/>
              <a:ext cx="2327731" cy="706239"/>
            </a:xfrm>
            <a:custGeom>
              <a:avLst/>
              <a:gdLst/>
              <a:ahLst/>
              <a:cxnLst/>
              <a:rect l="l" t="t" r="r" b="b"/>
              <a:pathLst>
                <a:path w="2581703" h="573911">
                  <a:moveTo>
                    <a:pt x="0" y="0"/>
                  </a:moveTo>
                  <a:lnTo>
                    <a:pt x="2581703" y="0"/>
                  </a:lnTo>
                  <a:lnTo>
                    <a:pt x="2581703" y="573911"/>
                  </a:lnTo>
                  <a:lnTo>
                    <a:pt x="0" y="573911"/>
                  </a:lnTo>
                  <a:close/>
                </a:path>
              </a:pathLst>
            </a:custGeom>
            <a:solidFill>
              <a:srgbClr val="733845"/>
            </a:solidFill>
          </p:spPr>
        </p:sp>
        <p:sp>
          <p:nvSpPr>
            <p:cNvPr id="24" name="TextBox 16"/>
            <p:cNvSpPr txBox="1"/>
            <p:nvPr/>
          </p:nvSpPr>
          <p:spPr>
            <a:xfrm>
              <a:off x="0" y="-47625"/>
              <a:ext cx="2581703" cy="621536"/>
            </a:xfrm>
            <a:prstGeom prst="rect">
              <a:avLst/>
            </a:prstGeom>
          </p:spPr>
          <p:txBody>
            <a:bodyPr lIns="50800" tIns="50800" rIns="50800" bIns="50800" rtlCol="0" anchor="ctr"/>
            <a:lstStyle/>
            <a:p>
              <a:pPr algn="ctr">
                <a:lnSpc>
                  <a:spcPts val="2659"/>
                </a:lnSpc>
              </a:pPr>
              <a:endParaRPr/>
            </a:p>
          </p:txBody>
        </p:sp>
      </p:grpSp>
      <p:pic>
        <p:nvPicPr>
          <p:cNvPr id="26" name="Picture 25">
            <a:extLst>
              <a:ext uri="{FF2B5EF4-FFF2-40B4-BE49-F238E27FC236}">
                <a16:creationId xmlns:a16="http://schemas.microsoft.com/office/drawing/2014/main" id="{5432AB74-D581-6966-1C03-86C7219221F5}"/>
              </a:ext>
            </a:extLst>
          </p:cNvPr>
          <p:cNvPicPr>
            <a:picLocks noChangeAspect="1"/>
          </p:cNvPicPr>
          <p:nvPr/>
        </p:nvPicPr>
        <p:blipFill>
          <a:blip r:embed="rId4"/>
          <a:stretch>
            <a:fillRect/>
          </a:stretch>
        </p:blipFill>
        <p:spPr>
          <a:xfrm>
            <a:off x="0" y="8958072"/>
            <a:ext cx="18288000" cy="1328928"/>
          </a:xfrm>
          <a:prstGeom prst="rect">
            <a:avLst/>
          </a:prstGeom>
        </p:spPr>
      </p:pic>
      <p:sp>
        <p:nvSpPr>
          <p:cNvPr id="28" name="TextBox 27">
            <a:extLst>
              <a:ext uri="{FF2B5EF4-FFF2-40B4-BE49-F238E27FC236}">
                <a16:creationId xmlns:a16="http://schemas.microsoft.com/office/drawing/2014/main" id="{4EA13548-8C98-C4BB-200F-EDE7E24157E5}"/>
              </a:ext>
            </a:extLst>
          </p:cNvPr>
          <p:cNvSpPr txBox="1"/>
          <p:nvPr/>
        </p:nvSpPr>
        <p:spPr>
          <a:xfrm>
            <a:off x="304800" y="-76077"/>
            <a:ext cx="12725400" cy="2400657"/>
          </a:xfrm>
          <a:prstGeom prst="rect">
            <a:avLst/>
          </a:prstGeom>
          <a:noFill/>
        </p:spPr>
        <p:txBody>
          <a:bodyPr wrap="square">
            <a:spAutoFit/>
          </a:bodyPr>
          <a:lstStyle/>
          <a:p>
            <a:pPr algn="just">
              <a:lnSpc>
                <a:spcPct val="200000"/>
              </a:lnSpc>
            </a:pPr>
            <a:r>
              <a:rPr lang="en-GB" sz="4000" b="1" kern="1200" dirty="0">
                <a:solidFill>
                  <a:schemeClr val="bg1"/>
                </a:solidFill>
                <a:effectLst/>
                <a:latin typeface="Artifakt Element Heavy" panose="020B0B03050000020004" pitchFamily="34" charset="0"/>
                <a:ea typeface="Artifakt Element Heavy" panose="020B0B03050000020004" pitchFamily="34" charset="0"/>
              </a:rPr>
              <a:t>Piaget’s Theory of Cognitive Development and its Core Concepts</a:t>
            </a:r>
          </a:p>
        </p:txBody>
      </p:sp>
      <p:sp>
        <p:nvSpPr>
          <p:cNvPr id="30" name="TextBox 29">
            <a:extLst>
              <a:ext uri="{FF2B5EF4-FFF2-40B4-BE49-F238E27FC236}">
                <a16:creationId xmlns:a16="http://schemas.microsoft.com/office/drawing/2014/main" id="{7C8ADDE6-3BBC-9A3D-E488-DD0947410502}"/>
              </a:ext>
            </a:extLst>
          </p:cNvPr>
          <p:cNvSpPr txBox="1"/>
          <p:nvPr/>
        </p:nvSpPr>
        <p:spPr>
          <a:xfrm>
            <a:off x="9906000" y="2953401"/>
            <a:ext cx="8020049" cy="5898218"/>
          </a:xfrm>
          <a:prstGeom prst="rect">
            <a:avLst/>
          </a:prstGeom>
          <a:noFill/>
        </p:spPr>
        <p:txBody>
          <a:bodyPr wrap="square">
            <a:spAutoFit/>
          </a:bodyPr>
          <a:lstStyle/>
          <a:p>
            <a:pPr marL="342900" indent="-342900" algn="just">
              <a:lnSpc>
                <a:spcPct val="200000"/>
              </a:lnSpc>
              <a:buFont typeface="Wingdings" panose="05000000000000000000" pitchFamily="2" charset="2"/>
              <a:buChar char="ü"/>
            </a:pPr>
            <a:r>
              <a:rPr lang="en-GB" sz="2400" b="1" kern="1200" dirty="0">
                <a:solidFill>
                  <a:schemeClr val="bg1"/>
                </a:solidFill>
                <a:effectLst/>
                <a:latin typeface="+mn-lt"/>
                <a:ea typeface="+mn-ea"/>
                <a:cs typeface="+mn-cs"/>
              </a:rPr>
              <a:t>Jean Piaget’s theory of cognitive development describes the way children construct a mental model of the world as they grow through four primary universal stages (Main, 2021). </a:t>
            </a:r>
          </a:p>
          <a:p>
            <a:pPr marL="342900" indent="-342900" algn="just">
              <a:lnSpc>
                <a:spcPct val="200000"/>
              </a:lnSpc>
              <a:buFont typeface="Wingdings" panose="05000000000000000000" pitchFamily="2" charset="2"/>
              <a:buChar char="ü"/>
            </a:pPr>
            <a:r>
              <a:rPr lang="en-GB" sz="2400" b="1" kern="1200" dirty="0">
                <a:solidFill>
                  <a:schemeClr val="bg1"/>
                </a:solidFill>
                <a:effectLst/>
                <a:latin typeface="+mn-lt"/>
                <a:ea typeface="+mn-ea"/>
                <a:cs typeface="+mn-cs"/>
              </a:rPr>
              <a:t>The stages involve sensorimotor, preoperational, concrete operational, and formal operational. </a:t>
            </a:r>
          </a:p>
          <a:p>
            <a:pPr marL="342900" indent="-342900" algn="just">
              <a:lnSpc>
                <a:spcPct val="200000"/>
              </a:lnSpc>
              <a:buFont typeface="Wingdings" panose="05000000000000000000" pitchFamily="2" charset="2"/>
              <a:buChar char="ü"/>
            </a:pPr>
            <a:r>
              <a:rPr lang="en-GB" sz="2400" b="1" kern="1200" dirty="0">
                <a:solidFill>
                  <a:schemeClr val="bg1"/>
                </a:solidFill>
                <a:effectLst/>
                <a:latin typeface="+mn-lt"/>
                <a:ea typeface="+mn-ea"/>
                <a:cs typeface="+mn-cs"/>
              </a:rPr>
              <a:t>Children move from basic reflexes to complex reasoning through this process. </a:t>
            </a:r>
          </a:p>
        </p:txBody>
      </p:sp>
      <p:pic>
        <p:nvPicPr>
          <p:cNvPr id="32" name="Picture 31">
            <a:extLst>
              <a:ext uri="{FF2B5EF4-FFF2-40B4-BE49-F238E27FC236}">
                <a16:creationId xmlns:a16="http://schemas.microsoft.com/office/drawing/2014/main" id="{6B441D78-BF43-4012-8EFB-A5D37900B4AC}"/>
              </a:ext>
            </a:extLst>
          </p:cNvPr>
          <p:cNvPicPr>
            <a:picLocks noChangeAspect="1"/>
          </p:cNvPicPr>
          <p:nvPr/>
        </p:nvPicPr>
        <p:blipFill>
          <a:blip r:embed="rId5"/>
          <a:srcRect b="4739"/>
          <a:stretch>
            <a:fillRect/>
          </a:stretch>
        </p:blipFill>
        <p:spPr>
          <a:xfrm>
            <a:off x="152400" y="2953400"/>
            <a:ext cx="9141494" cy="5805515"/>
          </a:xfrm>
          <a:prstGeom prst="rect">
            <a:avLst/>
          </a:prstGeom>
          <a:ln w="38100" cap="sq">
            <a:solidFill>
              <a:srgbClr val="000000"/>
            </a:solidFill>
            <a:prstDash val="solid"/>
            <a:miter lim="800000"/>
          </a:ln>
          <a:effectLst/>
        </p:spPr>
      </p:pic>
      <p:sp>
        <p:nvSpPr>
          <p:cNvPr id="34" name="TextBox 33">
            <a:extLst>
              <a:ext uri="{FF2B5EF4-FFF2-40B4-BE49-F238E27FC236}">
                <a16:creationId xmlns:a16="http://schemas.microsoft.com/office/drawing/2014/main" id="{CCCD1E79-B04D-CCB1-F983-D962725F9E0A}"/>
              </a:ext>
            </a:extLst>
          </p:cNvPr>
          <p:cNvSpPr txBox="1"/>
          <p:nvPr/>
        </p:nvSpPr>
        <p:spPr>
          <a:xfrm>
            <a:off x="3852333" y="8788792"/>
            <a:ext cx="9144000" cy="276999"/>
          </a:xfrm>
          <a:prstGeom prst="rect">
            <a:avLst/>
          </a:prstGeom>
          <a:noFill/>
        </p:spPr>
        <p:txBody>
          <a:bodyPr wrap="square">
            <a:spAutoFit/>
          </a:bodyPr>
          <a:lstStyle/>
          <a:p>
            <a:r>
              <a:rPr lang="en-GB" sz="1200" b="1" kern="1200" dirty="0">
                <a:effectLst/>
                <a:latin typeface="Times New Roman" panose="02020603050405020304" pitchFamily="18" charset="0"/>
                <a:cs typeface="Times New Roman" panose="02020603050405020304" pitchFamily="18" charset="0"/>
              </a:rPr>
              <a:t>(Main, 2021)</a:t>
            </a:r>
            <a:endParaRPr lang="en-GB" sz="1050" b="1" dirty="0">
              <a:latin typeface="Times New Roman" panose="02020603050405020304" pitchFamily="18" charset="0"/>
              <a:cs typeface="Times New Roman" panose="02020603050405020304" pitchFamily="18" charset="0"/>
            </a:endParaRP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9B028F4-36EF-0A94-6AC4-0A5185CB39F0}"/>
              </a:ext>
            </a:extLst>
          </p:cNvPr>
          <p:cNvPicPr>
            <a:picLocks noChangeAspect="1"/>
          </p:cNvPicPr>
          <p:nvPr/>
        </p:nvPicPr>
        <p:blipFill>
          <a:blip r:embed="rId3"/>
          <a:stretch>
            <a:fillRect/>
          </a:stretch>
        </p:blipFill>
        <p:spPr>
          <a:xfrm>
            <a:off x="0" y="-190500"/>
            <a:ext cx="18288000" cy="2717923"/>
          </a:xfrm>
          <a:prstGeom prst="rect">
            <a:avLst/>
          </a:prstGeom>
        </p:spPr>
      </p:pic>
      <p:pic>
        <p:nvPicPr>
          <p:cNvPr id="17" name="Picture 16">
            <a:extLst>
              <a:ext uri="{FF2B5EF4-FFF2-40B4-BE49-F238E27FC236}">
                <a16:creationId xmlns:a16="http://schemas.microsoft.com/office/drawing/2014/main" id="{055CA1ED-4A69-1EA6-6329-2A4E558FE7C2}"/>
              </a:ext>
            </a:extLst>
          </p:cNvPr>
          <p:cNvPicPr>
            <a:picLocks noChangeAspect="1"/>
          </p:cNvPicPr>
          <p:nvPr/>
        </p:nvPicPr>
        <p:blipFill>
          <a:blip r:embed="rId4"/>
          <a:stretch>
            <a:fillRect/>
          </a:stretch>
        </p:blipFill>
        <p:spPr>
          <a:xfrm>
            <a:off x="0" y="9516148"/>
            <a:ext cx="18288000" cy="770852"/>
          </a:xfrm>
          <a:prstGeom prst="rect">
            <a:avLst/>
          </a:prstGeom>
        </p:spPr>
      </p:pic>
      <p:sp>
        <p:nvSpPr>
          <p:cNvPr id="19" name="TextBox 18">
            <a:extLst>
              <a:ext uri="{FF2B5EF4-FFF2-40B4-BE49-F238E27FC236}">
                <a16:creationId xmlns:a16="http://schemas.microsoft.com/office/drawing/2014/main" id="{E803BC38-8F4D-499B-F4CE-103FE3653D8B}"/>
              </a:ext>
            </a:extLst>
          </p:cNvPr>
          <p:cNvSpPr txBox="1"/>
          <p:nvPr/>
        </p:nvSpPr>
        <p:spPr>
          <a:xfrm>
            <a:off x="381000" y="159114"/>
            <a:ext cx="13716000" cy="2039020"/>
          </a:xfrm>
          <a:prstGeom prst="rect">
            <a:avLst/>
          </a:prstGeom>
          <a:noFill/>
        </p:spPr>
        <p:txBody>
          <a:bodyPr wrap="square">
            <a:spAutoFit/>
          </a:bodyPr>
          <a:lstStyle/>
          <a:p>
            <a:pPr algn="just">
              <a:lnSpc>
                <a:spcPct val="150000"/>
              </a:lnSpc>
            </a:pPr>
            <a:r>
              <a:rPr lang="en-GB" sz="4400" b="1" kern="1200" dirty="0">
                <a:solidFill>
                  <a:schemeClr val="bg1"/>
                </a:solidFill>
                <a:effectLst/>
                <a:latin typeface="Artifakt Element Heavy" panose="020B0B03050000020004" pitchFamily="34" charset="0"/>
                <a:ea typeface="Artifakt Element Heavy" panose="020B0B03050000020004" pitchFamily="34" charset="0"/>
              </a:rPr>
              <a:t>Applying Piaget’s Theory of Cognitive Development to Shona’s Situation</a:t>
            </a:r>
          </a:p>
        </p:txBody>
      </p:sp>
      <p:sp>
        <p:nvSpPr>
          <p:cNvPr id="21" name="TextBox 20">
            <a:extLst>
              <a:ext uri="{FF2B5EF4-FFF2-40B4-BE49-F238E27FC236}">
                <a16:creationId xmlns:a16="http://schemas.microsoft.com/office/drawing/2014/main" id="{3FBEDC2C-101D-0A47-5FBF-BE5A224047B5}"/>
              </a:ext>
            </a:extLst>
          </p:cNvPr>
          <p:cNvSpPr txBox="1"/>
          <p:nvPr/>
        </p:nvSpPr>
        <p:spPr>
          <a:xfrm>
            <a:off x="9151620" y="2877037"/>
            <a:ext cx="8305800" cy="6267550"/>
          </a:xfrm>
          <a:prstGeom prst="rect">
            <a:avLst/>
          </a:prstGeom>
          <a:noFill/>
        </p:spPr>
        <p:txBody>
          <a:bodyPr wrap="square">
            <a:spAutoFit/>
          </a:bodyPr>
          <a:lstStyle/>
          <a:p>
            <a:pPr algn="just">
              <a:lnSpc>
                <a:spcPct val="200000"/>
              </a:lnSpc>
            </a:pPr>
            <a:r>
              <a:rPr lang="en-GB" sz="3600" b="1" u="sng" kern="1200" dirty="0">
                <a:solidFill>
                  <a:schemeClr val="tx2">
                    <a:lumMod val="50000"/>
                  </a:schemeClr>
                </a:solidFill>
                <a:effectLst/>
                <a:latin typeface="+mn-lt"/>
                <a:ea typeface="+mn-ea"/>
                <a:cs typeface="+mn-cs"/>
              </a:rPr>
              <a:t>Shona’s current behaviour</a:t>
            </a:r>
            <a:endParaRPr lang="en-GB" sz="3600" b="1" kern="1200" dirty="0">
              <a:solidFill>
                <a:schemeClr val="tx2">
                  <a:lumMod val="50000"/>
                </a:schemeClr>
              </a:solidFill>
              <a:effectLst/>
              <a:latin typeface="+mn-lt"/>
              <a:ea typeface="+mn-ea"/>
              <a:cs typeface="+mn-cs"/>
            </a:endParaRPr>
          </a:p>
          <a:p>
            <a:pPr marL="342900" indent="-342900" algn="just">
              <a:lnSpc>
                <a:spcPct val="200000"/>
              </a:lnSpc>
              <a:buFont typeface="Wingdings" panose="05000000000000000000" pitchFamily="2" charset="2"/>
              <a:buChar char="ü"/>
            </a:pPr>
            <a:r>
              <a:rPr lang="en-GB" sz="2400" b="1" kern="1200" dirty="0">
                <a:solidFill>
                  <a:schemeClr val="tx2">
                    <a:lumMod val="50000"/>
                  </a:schemeClr>
                </a:solidFill>
                <a:effectLst/>
                <a:latin typeface="+mn-lt"/>
                <a:ea typeface="+mn-ea"/>
                <a:cs typeface="+mn-cs"/>
              </a:rPr>
              <a:t>Jean Piaget’s theory of cognitive development lays down a workable basis for understanding a child like Shona who has verbal limitations and suffers from difficulties in playing in a group (Main, 2021). </a:t>
            </a:r>
          </a:p>
          <a:p>
            <a:pPr marL="342900" indent="-342900" algn="just">
              <a:lnSpc>
                <a:spcPct val="200000"/>
              </a:lnSpc>
              <a:buFont typeface="Wingdings" panose="05000000000000000000" pitchFamily="2" charset="2"/>
              <a:buChar char="ü"/>
            </a:pPr>
            <a:r>
              <a:rPr lang="en-GB" sz="2400" b="1" kern="1200" dirty="0">
                <a:solidFill>
                  <a:schemeClr val="tx2">
                    <a:lumMod val="50000"/>
                  </a:schemeClr>
                </a:solidFill>
                <a:effectLst/>
                <a:latin typeface="+mn-lt"/>
                <a:ea typeface="+mn-ea"/>
                <a:cs typeface="+mn-cs"/>
              </a:rPr>
              <a:t>According to this theory the difficulties Shona has connected to people with her way of processing information, while then creating concepts.</a:t>
            </a:r>
          </a:p>
        </p:txBody>
      </p:sp>
      <p:pic>
        <p:nvPicPr>
          <p:cNvPr id="23" name="Picture 22">
            <a:extLst>
              <a:ext uri="{FF2B5EF4-FFF2-40B4-BE49-F238E27FC236}">
                <a16:creationId xmlns:a16="http://schemas.microsoft.com/office/drawing/2014/main" id="{32158C70-7D50-EBB9-E5FA-E91B80663ECD}"/>
              </a:ext>
            </a:extLst>
          </p:cNvPr>
          <p:cNvPicPr>
            <a:picLocks noChangeAspect="1"/>
          </p:cNvPicPr>
          <p:nvPr/>
        </p:nvPicPr>
        <p:blipFill>
          <a:blip r:embed="rId5"/>
          <a:srcRect b="7203"/>
          <a:stretch>
            <a:fillRect/>
          </a:stretch>
        </p:blipFill>
        <p:spPr>
          <a:xfrm>
            <a:off x="397933" y="3651969"/>
            <a:ext cx="8223082" cy="5492618"/>
          </a:xfrm>
          <a:prstGeom prst="rect">
            <a:avLst/>
          </a:prstGeom>
          <a:ln w="38100" cap="sq">
            <a:solidFill>
              <a:srgbClr val="000000"/>
            </a:solidFill>
            <a:prstDash val="solid"/>
            <a:miter lim="800000"/>
          </a:ln>
          <a:effectLst/>
        </p:spPr>
      </p:pic>
      <p:sp>
        <p:nvSpPr>
          <p:cNvPr id="25" name="TextBox 24">
            <a:extLst>
              <a:ext uri="{FF2B5EF4-FFF2-40B4-BE49-F238E27FC236}">
                <a16:creationId xmlns:a16="http://schemas.microsoft.com/office/drawing/2014/main" id="{518C6022-6F0C-E0E0-4921-DAD53DCAA9C6}"/>
              </a:ext>
            </a:extLst>
          </p:cNvPr>
          <p:cNvSpPr txBox="1"/>
          <p:nvPr/>
        </p:nvSpPr>
        <p:spPr>
          <a:xfrm>
            <a:off x="3810000" y="9224546"/>
            <a:ext cx="9144000" cy="307777"/>
          </a:xfrm>
          <a:prstGeom prst="rect">
            <a:avLst/>
          </a:prstGeom>
          <a:noFill/>
        </p:spPr>
        <p:txBody>
          <a:bodyPr wrap="square">
            <a:spAutoFit/>
          </a:bodyPr>
          <a:lstStyle/>
          <a:p>
            <a:r>
              <a:rPr lang="en-GB" sz="1400" b="1" kern="1200" dirty="0">
                <a:effectLst/>
                <a:latin typeface="Times New Roman" panose="02020603050405020304" pitchFamily="18" charset="0"/>
                <a:cs typeface="Times New Roman" panose="02020603050405020304" pitchFamily="18" charset="0"/>
              </a:rPr>
              <a:t>(Main, 2021)</a:t>
            </a:r>
            <a:endParaRPr lang="en-GB" sz="1100" b="1" dirty="0">
              <a:latin typeface="Times New Roman" panose="02020603050405020304" pitchFamily="18" charset="0"/>
              <a:cs typeface="Times New Roman" panose="02020603050405020304" pitchFamily="18" charset="0"/>
            </a:endParaRP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41DF925E-0E82-E3CD-32D1-E87BF00C1C80}"/>
              </a:ext>
            </a:extLst>
          </p:cNvPr>
          <p:cNvPicPr>
            <a:picLocks noChangeAspect="1"/>
          </p:cNvPicPr>
          <p:nvPr/>
        </p:nvPicPr>
        <p:blipFill>
          <a:blip r:embed="rId3"/>
          <a:stretch>
            <a:fillRect/>
          </a:stretch>
        </p:blipFill>
        <p:spPr>
          <a:xfrm>
            <a:off x="0" y="-190500"/>
            <a:ext cx="18288000" cy="2717923"/>
          </a:xfrm>
          <a:prstGeom prst="rect">
            <a:avLst/>
          </a:prstGeom>
        </p:spPr>
      </p:pic>
      <p:pic>
        <p:nvPicPr>
          <p:cNvPr id="21" name="Picture 20">
            <a:extLst>
              <a:ext uri="{FF2B5EF4-FFF2-40B4-BE49-F238E27FC236}">
                <a16:creationId xmlns:a16="http://schemas.microsoft.com/office/drawing/2014/main" id="{EF193A73-B804-F154-F124-9FEC80A41995}"/>
              </a:ext>
            </a:extLst>
          </p:cNvPr>
          <p:cNvPicPr>
            <a:picLocks noChangeAspect="1"/>
          </p:cNvPicPr>
          <p:nvPr/>
        </p:nvPicPr>
        <p:blipFill>
          <a:blip r:embed="rId4"/>
          <a:stretch>
            <a:fillRect/>
          </a:stretch>
        </p:blipFill>
        <p:spPr>
          <a:xfrm>
            <a:off x="0" y="8958072"/>
            <a:ext cx="18288000" cy="1328928"/>
          </a:xfrm>
          <a:prstGeom prst="rect">
            <a:avLst/>
          </a:prstGeom>
        </p:spPr>
      </p:pic>
      <p:pic>
        <p:nvPicPr>
          <p:cNvPr id="25" name="Picture 24">
            <a:extLst>
              <a:ext uri="{FF2B5EF4-FFF2-40B4-BE49-F238E27FC236}">
                <a16:creationId xmlns:a16="http://schemas.microsoft.com/office/drawing/2014/main" id="{7FF10E65-D883-6219-13B0-63BEF4DDBE24}"/>
              </a:ext>
            </a:extLst>
          </p:cNvPr>
          <p:cNvPicPr>
            <a:picLocks noChangeAspect="1"/>
          </p:cNvPicPr>
          <p:nvPr/>
        </p:nvPicPr>
        <p:blipFill>
          <a:blip r:embed="rId5"/>
          <a:stretch>
            <a:fillRect/>
          </a:stretch>
        </p:blipFill>
        <p:spPr>
          <a:xfrm>
            <a:off x="1" y="2779619"/>
            <a:ext cx="8229600" cy="6178453"/>
          </a:xfrm>
          <a:prstGeom prst="rect">
            <a:avLst/>
          </a:prstGeom>
        </p:spPr>
      </p:pic>
      <p:sp>
        <p:nvSpPr>
          <p:cNvPr id="27" name="TextBox 26">
            <a:extLst>
              <a:ext uri="{FF2B5EF4-FFF2-40B4-BE49-F238E27FC236}">
                <a16:creationId xmlns:a16="http://schemas.microsoft.com/office/drawing/2014/main" id="{A59CFD58-900D-8835-8777-F83E1C79D713}"/>
              </a:ext>
            </a:extLst>
          </p:cNvPr>
          <p:cNvSpPr txBox="1"/>
          <p:nvPr/>
        </p:nvSpPr>
        <p:spPr>
          <a:xfrm>
            <a:off x="792480" y="219099"/>
            <a:ext cx="17145000" cy="2308324"/>
          </a:xfrm>
          <a:prstGeom prst="rect">
            <a:avLst/>
          </a:prstGeom>
          <a:noFill/>
        </p:spPr>
        <p:txBody>
          <a:bodyPr wrap="square">
            <a:spAutoFit/>
          </a:bodyPr>
          <a:lstStyle/>
          <a:p>
            <a:r>
              <a:rPr lang="en-GB" sz="7200" b="1" kern="1200" dirty="0">
                <a:solidFill>
                  <a:schemeClr val="bg1"/>
                </a:solidFill>
                <a:effectLst/>
                <a:latin typeface="Artifakt Element Heavy" panose="020B0B03050000020004" pitchFamily="34" charset="0"/>
                <a:ea typeface="Artifakt Element Heavy" panose="020B0B03050000020004" pitchFamily="34" charset="0"/>
              </a:rPr>
              <a:t>Practical Strategies and Interventions</a:t>
            </a:r>
          </a:p>
        </p:txBody>
      </p:sp>
      <p:sp>
        <p:nvSpPr>
          <p:cNvPr id="29" name="TextBox 28">
            <a:extLst>
              <a:ext uri="{FF2B5EF4-FFF2-40B4-BE49-F238E27FC236}">
                <a16:creationId xmlns:a16="http://schemas.microsoft.com/office/drawing/2014/main" id="{E0CAC054-34A7-32FC-26F0-2B1BBA57D563}"/>
              </a:ext>
            </a:extLst>
          </p:cNvPr>
          <p:cNvSpPr txBox="1"/>
          <p:nvPr/>
        </p:nvSpPr>
        <p:spPr>
          <a:xfrm>
            <a:off x="8793480" y="2897286"/>
            <a:ext cx="9144000" cy="6004080"/>
          </a:xfrm>
          <a:prstGeom prst="rect">
            <a:avLst/>
          </a:prstGeom>
          <a:noFill/>
        </p:spPr>
        <p:txBody>
          <a:bodyPr wrap="square">
            <a:spAutoFit/>
          </a:bodyPr>
          <a:lstStyle/>
          <a:p>
            <a:pPr marL="342900" indent="-342900" algn="just">
              <a:lnSpc>
                <a:spcPct val="200000"/>
              </a:lnSpc>
              <a:buFont typeface="Wingdings" panose="05000000000000000000" pitchFamily="2" charset="2"/>
              <a:buChar char="ü"/>
            </a:pPr>
            <a:r>
              <a:rPr lang="en-GB" sz="2800" b="1" kern="1200" dirty="0">
                <a:solidFill>
                  <a:schemeClr val="tx2">
                    <a:lumMod val="50000"/>
                  </a:schemeClr>
                </a:solidFill>
                <a:effectLst/>
                <a:latin typeface="+mn-lt"/>
                <a:ea typeface="+mn-ea"/>
                <a:cs typeface="+mn-cs"/>
              </a:rPr>
              <a:t>Piaget’s cognitive development theory could inform nursery strategies which would allow Shona to learn through active exploration and developmentally appropriate experiences. </a:t>
            </a:r>
          </a:p>
          <a:p>
            <a:pPr marL="342900" indent="-342900" algn="just">
              <a:lnSpc>
                <a:spcPct val="200000"/>
              </a:lnSpc>
              <a:buFont typeface="Wingdings" panose="05000000000000000000" pitchFamily="2" charset="2"/>
              <a:buChar char="ü"/>
            </a:pPr>
            <a:r>
              <a:rPr lang="en-GB" sz="2800" b="1" kern="1200" dirty="0">
                <a:solidFill>
                  <a:schemeClr val="tx2">
                    <a:lumMod val="50000"/>
                  </a:schemeClr>
                </a:solidFill>
                <a:effectLst/>
                <a:latin typeface="+mn-lt"/>
                <a:ea typeface="+mn-ea"/>
                <a:cs typeface="+mn-cs"/>
              </a:rPr>
              <a:t>At the age of 3, Shona is within Piaget’s preoperational stage, where symbolic thinking, language and imaginative play are developing.  </a:t>
            </a:r>
          </a:p>
        </p:txBody>
      </p:sp>
      <p:sp>
        <p:nvSpPr>
          <p:cNvPr id="31" name="TextBox 30">
            <a:extLst>
              <a:ext uri="{FF2B5EF4-FFF2-40B4-BE49-F238E27FC236}">
                <a16:creationId xmlns:a16="http://schemas.microsoft.com/office/drawing/2014/main" id="{E39E4C0C-7CEA-F370-4BB4-3B898EE369D9}"/>
              </a:ext>
            </a:extLst>
          </p:cNvPr>
          <p:cNvSpPr txBox="1"/>
          <p:nvPr/>
        </p:nvSpPr>
        <p:spPr>
          <a:xfrm>
            <a:off x="3898054" y="8702240"/>
            <a:ext cx="9144000" cy="276999"/>
          </a:xfrm>
          <a:prstGeom prst="rect">
            <a:avLst/>
          </a:prstGeom>
          <a:noFill/>
        </p:spPr>
        <p:txBody>
          <a:bodyPr wrap="square">
            <a:spAutoFit/>
          </a:bodyPr>
          <a:lstStyle/>
          <a:p>
            <a:r>
              <a:rPr lang="en-GB" sz="1200" b="1" kern="1200" dirty="0">
                <a:solidFill>
                  <a:schemeClr val="tx1"/>
                </a:solidFill>
                <a:effectLst/>
                <a:latin typeface="+mn-lt"/>
                <a:ea typeface="+mn-ea"/>
                <a:cs typeface="+mn-cs"/>
              </a:rPr>
              <a:t>(Bonilla-Sánchez et al., 2022)</a:t>
            </a:r>
            <a:endParaRPr lang="en-GB" b="1" dirty="0"/>
          </a:p>
        </p:txBody>
      </p:sp>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72A2F36C-2531-6188-0E53-E969D06C62F8}"/>
              </a:ext>
            </a:extLst>
          </p:cNvPr>
          <p:cNvPicPr>
            <a:picLocks noChangeAspect="1"/>
          </p:cNvPicPr>
          <p:nvPr/>
        </p:nvPicPr>
        <p:blipFill>
          <a:blip r:embed="rId3"/>
          <a:stretch>
            <a:fillRect/>
          </a:stretch>
        </p:blipFill>
        <p:spPr>
          <a:xfrm>
            <a:off x="0" y="-194187"/>
            <a:ext cx="18288000" cy="3204087"/>
          </a:xfrm>
          <a:prstGeom prst="rect">
            <a:avLst/>
          </a:prstGeom>
        </p:spPr>
      </p:pic>
      <p:pic>
        <p:nvPicPr>
          <p:cNvPr id="29" name="Picture 28">
            <a:extLst>
              <a:ext uri="{FF2B5EF4-FFF2-40B4-BE49-F238E27FC236}">
                <a16:creationId xmlns:a16="http://schemas.microsoft.com/office/drawing/2014/main" id="{53F0E1CD-17AB-DB18-F2A9-FD0D5E9A84CC}"/>
              </a:ext>
            </a:extLst>
          </p:cNvPr>
          <p:cNvPicPr>
            <a:picLocks noChangeAspect="1"/>
          </p:cNvPicPr>
          <p:nvPr/>
        </p:nvPicPr>
        <p:blipFill>
          <a:blip r:embed="rId4"/>
          <a:stretch>
            <a:fillRect/>
          </a:stretch>
        </p:blipFill>
        <p:spPr>
          <a:xfrm>
            <a:off x="0" y="9516148"/>
            <a:ext cx="18288000" cy="770852"/>
          </a:xfrm>
          <a:prstGeom prst="rect">
            <a:avLst/>
          </a:prstGeom>
        </p:spPr>
      </p:pic>
      <p:pic>
        <p:nvPicPr>
          <p:cNvPr id="31" name="Picture 30">
            <a:extLst>
              <a:ext uri="{FF2B5EF4-FFF2-40B4-BE49-F238E27FC236}">
                <a16:creationId xmlns:a16="http://schemas.microsoft.com/office/drawing/2014/main" id="{A8F9172E-C16B-2209-500D-03DDD709B74C}"/>
              </a:ext>
            </a:extLst>
          </p:cNvPr>
          <p:cNvPicPr>
            <a:picLocks noChangeAspect="1"/>
          </p:cNvPicPr>
          <p:nvPr/>
        </p:nvPicPr>
        <p:blipFill>
          <a:blip r:embed="rId5"/>
          <a:stretch>
            <a:fillRect/>
          </a:stretch>
        </p:blipFill>
        <p:spPr>
          <a:xfrm>
            <a:off x="8915400" y="3137768"/>
            <a:ext cx="9166249" cy="6290086"/>
          </a:xfrm>
          <a:prstGeom prst="rect">
            <a:avLst/>
          </a:prstGeom>
        </p:spPr>
      </p:pic>
      <p:sp>
        <p:nvSpPr>
          <p:cNvPr id="33" name="TextBox 32">
            <a:extLst>
              <a:ext uri="{FF2B5EF4-FFF2-40B4-BE49-F238E27FC236}">
                <a16:creationId xmlns:a16="http://schemas.microsoft.com/office/drawing/2014/main" id="{51B5405A-2D30-F06B-B970-E887A2AB6152}"/>
              </a:ext>
            </a:extLst>
          </p:cNvPr>
          <p:cNvSpPr txBox="1"/>
          <p:nvPr/>
        </p:nvSpPr>
        <p:spPr>
          <a:xfrm>
            <a:off x="577745" y="260588"/>
            <a:ext cx="12420600" cy="2481449"/>
          </a:xfrm>
          <a:prstGeom prst="rect">
            <a:avLst/>
          </a:prstGeom>
          <a:noFill/>
        </p:spPr>
        <p:txBody>
          <a:bodyPr wrap="square">
            <a:spAutoFit/>
          </a:bodyPr>
          <a:lstStyle/>
          <a:p>
            <a:pPr>
              <a:lnSpc>
                <a:spcPct val="150000"/>
              </a:lnSpc>
            </a:pPr>
            <a:r>
              <a:rPr lang="en-GB" sz="5400" b="1" kern="1200" dirty="0">
                <a:solidFill>
                  <a:schemeClr val="bg1"/>
                </a:solidFill>
                <a:effectLst/>
                <a:latin typeface="Artifakt Element Heavy" panose="020B0B03050000020004" pitchFamily="34" charset="0"/>
                <a:ea typeface="Artifakt Element Heavy" panose="020B0B03050000020004" pitchFamily="34" charset="0"/>
              </a:rPr>
              <a:t>Nature and Nurture in Psychological Development </a:t>
            </a:r>
          </a:p>
        </p:txBody>
      </p:sp>
      <p:sp>
        <p:nvSpPr>
          <p:cNvPr id="35" name="TextBox 34">
            <a:extLst>
              <a:ext uri="{FF2B5EF4-FFF2-40B4-BE49-F238E27FC236}">
                <a16:creationId xmlns:a16="http://schemas.microsoft.com/office/drawing/2014/main" id="{608C9E4A-94BD-40EB-BCE1-FCC9D3306DA1}"/>
              </a:ext>
            </a:extLst>
          </p:cNvPr>
          <p:cNvSpPr txBox="1"/>
          <p:nvPr/>
        </p:nvSpPr>
        <p:spPr>
          <a:xfrm>
            <a:off x="9296400" y="4000500"/>
            <a:ext cx="7987135" cy="4878900"/>
          </a:xfrm>
          <a:prstGeom prst="rect">
            <a:avLst/>
          </a:prstGeom>
          <a:noFill/>
        </p:spPr>
        <p:txBody>
          <a:bodyPr wrap="square">
            <a:spAutoFit/>
          </a:bodyPr>
          <a:lstStyle/>
          <a:p>
            <a:pPr marL="571500" indent="-571500" algn="just">
              <a:lnSpc>
                <a:spcPct val="200000"/>
              </a:lnSpc>
              <a:buFont typeface="Wingdings" panose="05000000000000000000" pitchFamily="2" charset="2"/>
              <a:buChar char="ü"/>
            </a:pPr>
            <a:r>
              <a:rPr lang="en-GB" sz="3200" b="1" kern="1200" dirty="0">
                <a:solidFill>
                  <a:schemeClr val="bg1"/>
                </a:solidFill>
                <a:effectLst/>
                <a:latin typeface="+mn-lt"/>
                <a:ea typeface="+mn-ea"/>
                <a:cs typeface="+mn-cs"/>
              </a:rPr>
              <a:t>Shona's psychological development is likely to reflect an interaction among biological and environmental influences rather than being determined exclusively through either nature or nurture. </a:t>
            </a:r>
          </a:p>
        </p:txBody>
      </p:sp>
      <p:pic>
        <p:nvPicPr>
          <p:cNvPr id="39" name="Picture 38">
            <a:extLst>
              <a:ext uri="{FF2B5EF4-FFF2-40B4-BE49-F238E27FC236}">
                <a16:creationId xmlns:a16="http://schemas.microsoft.com/office/drawing/2014/main" id="{AE2D55B7-6820-17D4-3302-24F0472C0F79}"/>
              </a:ext>
            </a:extLst>
          </p:cNvPr>
          <p:cNvPicPr>
            <a:picLocks noChangeAspect="1"/>
          </p:cNvPicPr>
          <p:nvPr/>
        </p:nvPicPr>
        <p:blipFill>
          <a:blip r:embed="rId6"/>
          <a:stretch>
            <a:fillRect/>
          </a:stretch>
        </p:blipFill>
        <p:spPr>
          <a:xfrm>
            <a:off x="172484" y="3883446"/>
            <a:ext cx="8522782" cy="5326739"/>
          </a:xfrm>
          <a:prstGeom prst="rect">
            <a:avLst/>
          </a:prstGeom>
          <a:ln w="228600" cap="sq" cmpd="thickThin">
            <a:solidFill>
              <a:srgbClr val="000000"/>
            </a:solidFill>
            <a:prstDash val="solid"/>
            <a:miter lim="800000"/>
          </a:ln>
          <a:effectLst>
            <a:innerShdw blurRad="76200">
              <a:srgbClr val="000000"/>
            </a:innerShdw>
          </a:effectLst>
        </p:spPr>
      </p:pic>
      <p:sp>
        <p:nvSpPr>
          <p:cNvPr id="41" name="TextBox 40">
            <a:extLst>
              <a:ext uri="{FF2B5EF4-FFF2-40B4-BE49-F238E27FC236}">
                <a16:creationId xmlns:a16="http://schemas.microsoft.com/office/drawing/2014/main" id="{85151309-65C0-6D9B-C56D-CB8177489E90}"/>
              </a:ext>
            </a:extLst>
          </p:cNvPr>
          <p:cNvSpPr txBox="1"/>
          <p:nvPr/>
        </p:nvSpPr>
        <p:spPr>
          <a:xfrm>
            <a:off x="3505200" y="9494981"/>
            <a:ext cx="9144000" cy="276999"/>
          </a:xfrm>
          <a:prstGeom prst="rect">
            <a:avLst/>
          </a:prstGeom>
          <a:noFill/>
        </p:spPr>
        <p:txBody>
          <a:bodyPr wrap="square">
            <a:spAutoFit/>
          </a:bodyPr>
          <a:lstStyle/>
          <a:p>
            <a:r>
              <a:rPr lang="en-GB" sz="1200" b="1" kern="1200" dirty="0">
                <a:solidFill>
                  <a:schemeClr val="tx1"/>
                </a:solidFill>
                <a:effectLst/>
                <a:latin typeface="+mn-lt"/>
                <a:ea typeface="+mn-ea"/>
                <a:cs typeface="+mn-cs"/>
              </a:rPr>
              <a:t>(Bonilla-Sánchez et al., 2022)</a:t>
            </a:r>
            <a:endParaRPr lang="en-GB" b="1" dirty="0"/>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494F2B3E-ADD0-08EB-48BB-D1AB274CCDEA}"/>
              </a:ext>
            </a:extLst>
          </p:cNvPr>
          <p:cNvPicPr>
            <a:picLocks noChangeAspect="1"/>
          </p:cNvPicPr>
          <p:nvPr/>
        </p:nvPicPr>
        <p:blipFill>
          <a:blip r:embed="rId3"/>
          <a:stretch>
            <a:fillRect/>
          </a:stretch>
        </p:blipFill>
        <p:spPr>
          <a:xfrm>
            <a:off x="0" y="-190500"/>
            <a:ext cx="18288000" cy="2717923"/>
          </a:xfrm>
          <a:prstGeom prst="rect">
            <a:avLst/>
          </a:prstGeom>
        </p:spPr>
      </p:pic>
      <p:pic>
        <p:nvPicPr>
          <p:cNvPr id="31" name="Picture 30">
            <a:extLst>
              <a:ext uri="{FF2B5EF4-FFF2-40B4-BE49-F238E27FC236}">
                <a16:creationId xmlns:a16="http://schemas.microsoft.com/office/drawing/2014/main" id="{4ABF05F9-87C5-930F-2968-B602FC1DFED2}"/>
              </a:ext>
            </a:extLst>
          </p:cNvPr>
          <p:cNvPicPr>
            <a:picLocks noChangeAspect="1"/>
          </p:cNvPicPr>
          <p:nvPr/>
        </p:nvPicPr>
        <p:blipFill>
          <a:blip r:embed="rId4"/>
          <a:stretch>
            <a:fillRect/>
          </a:stretch>
        </p:blipFill>
        <p:spPr>
          <a:xfrm>
            <a:off x="0" y="8958072"/>
            <a:ext cx="18288000" cy="1328928"/>
          </a:xfrm>
          <a:prstGeom prst="rect">
            <a:avLst/>
          </a:prstGeom>
        </p:spPr>
      </p:pic>
      <p:sp>
        <p:nvSpPr>
          <p:cNvPr id="33" name="TextBox 32">
            <a:extLst>
              <a:ext uri="{FF2B5EF4-FFF2-40B4-BE49-F238E27FC236}">
                <a16:creationId xmlns:a16="http://schemas.microsoft.com/office/drawing/2014/main" id="{8AE57A67-6D3E-E9E4-8620-FCBAEB54AC48}"/>
              </a:ext>
            </a:extLst>
          </p:cNvPr>
          <p:cNvSpPr txBox="1"/>
          <p:nvPr/>
        </p:nvSpPr>
        <p:spPr>
          <a:xfrm>
            <a:off x="838200" y="60465"/>
            <a:ext cx="10896600" cy="2215991"/>
          </a:xfrm>
          <a:prstGeom prst="rect">
            <a:avLst/>
          </a:prstGeom>
          <a:noFill/>
        </p:spPr>
        <p:txBody>
          <a:bodyPr wrap="square">
            <a:spAutoFit/>
          </a:bodyPr>
          <a:lstStyle/>
          <a:p>
            <a:pPr algn="just">
              <a:lnSpc>
                <a:spcPct val="150000"/>
              </a:lnSpc>
            </a:pPr>
            <a:r>
              <a:rPr lang="en-GB" sz="4800" b="1" kern="1200" dirty="0">
                <a:solidFill>
                  <a:schemeClr val="bg1"/>
                </a:solidFill>
                <a:effectLst/>
                <a:latin typeface="Artifakt Element Heavy" panose="020B0B03050000020004" pitchFamily="34" charset="0"/>
                <a:ea typeface="Artifakt Element Heavy" panose="020B0B03050000020004" pitchFamily="34" charset="0"/>
              </a:rPr>
              <a:t>Critical Evaluation: </a:t>
            </a:r>
          </a:p>
          <a:p>
            <a:pPr algn="just">
              <a:lnSpc>
                <a:spcPct val="150000"/>
              </a:lnSpc>
            </a:pPr>
            <a:r>
              <a:rPr lang="en-GB" sz="4800" b="1" kern="1200" dirty="0">
                <a:solidFill>
                  <a:schemeClr val="bg1"/>
                </a:solidFill>
                <a:effectLst/>
                <a:latin typeface="Artifakt Element Heavy" panose="020B0B03050000020004" pitchFamily="34" charset="0"/>
                <a:ea typeface="Artifakt Element Heavy" panose="020B0B03050000020004" pitchFamily="34" charset="0"/>
              </a:rPr>
              <a:t>Usefulness and Limitations </a:t>
            </a:r>
          </a:p>
        </p:txBody>
      </p:sp>
      <p:sp>
        <p:nvSpPr>
          <p:cNvPr id="35" name="TextBox 34">
            <a:extLst>
              <a:ext uri="{FF2B5EF4-FFF2-40B4-BE49-F238E27FC236}">
                <a16:creationId xmlns:a16="http://schemas.microsoft.com/office/drawing/2014/main" id="{65E35653-8FD0-CEC1-F8DF-DE41149FCB7A}"/>
              </a:ext>
            </a:extLst>
          </p:cNvPr>
          <p:cNvSpPr txBox="1"/>
          <p:nvPr/>
        </p:nvSpPr>
        <p:spPr>
          <a:xfrm>
            <a:off x="7620000" y="2527421"/>
            <a:ext cx="10439400" cy="6636881"/>
          </a:xfrm>
          <a:prstGeom prst="rect">
            <a:avLst/>
          </a:prstGeom>
          <a:noFill/>
        </p:spPr>
        <p:txBody>
          <a:bodyPr wrap="square">
            <a:spAutoFit/>
          </a:bodyPr>
          <a:lstStyle/>
          <a:p>
            <a:pPr marL="342900" indent="-342900" algn="just">
              <a:lnSpc>
                <a:spcPct val="200000"/>
              </a:lnSpc>
              <a:buFont typeface="Wingdings" panose="05000000000000000000" pitchFamily="2" charset="2"/>
              <a:buChar char="ü"/>
            </a:pPr>
            <a:r>
              <a:rPr lang="en-GB" sz="2400" b="1" kern="1200" dirty="0">
                <a:solidFill>
                  <a:schemeClr val="tx2">
                    <a:lumMod val="50000"/>
                  </a:schemeClr>
                </a:solidFill>
                <a:effectLst/>
                <a:latin typeface="+mn-lt"/>
                <a:ea typeface="+mn-ea"/>
                <a:cs typeface="+mn-cs"/>
              </a:rPr>
              <a:t>Piaget's theory is useful in a health and social care context as it provides practitioners with a developmental framework for understanding the way young children construct knowledge through interaction with their environment (Lerner et al., 2022). </a:t>
            </a:r>
          </a:p>
          <a:p>
            <a:pPr marL="342900" indent="-342900" algn="just">
              <a:lnSpc>
                <a:spcPct val="200000"/>
              </a:lnSpc>
              <a:buFont typeface="Wingdings" panose="05000000000000000000" pitchFamily="2" charset="2"/>
              <a:buChar char="ü"/>
            </a:pPr>
            <a:r>
              <a:rPr lang="en-GB" sz="2400" b="1" kern="1200" dirty="0">
                <a:solidFill>
                  <a:schemeClr val="tx2">
                    <a:lumMod val="50000"/>
                  </a:schemeClr>
                </a:solidFill>
                <a:effectLst/>
                <a:latin typeface="+mn-lt"/>
                <a:ea typeface="+mn-ea"/>
                <a:cs typeface="+mn-cs"/>
              </a:rPr>
              <a:t>A recent review of development theories explains that contemporary developmental psychology increasingly recognises the crucialness of biological predisposition together with environmental and social cultural context. </a:t>
            </a:r>
          </a:p>
          <a:p>
            <a:pPr marL="342900" indent="-342900" algn="just">
              <a:lnSpc>
                <a:spcPct val="200000"/>
              </a:lnSpc>
              <a:buFont typeface="Wingdings" panose="05000000000000000000" pitchFamily="2" charset="2"/>
              <a:buChar char="ü"/>
            </a:pPr>
            <a:r>
              <a:rPr lang="en-GB" sz="2400" b="1" kern="1200" dirty="0">
                <a:solidFill>
                  <a:schemeClr val="tx2">
                    <a:lumMod val="50000"/>
                  </a:schemeClr>
                </a:solidFill>
                <a:effectLst/>
                <a:latin typeface="+mn-lt"/>
                <a:ea typeface="+mn-ea"/>
                <a:cs typeface="+mn-cs"/>
              </a:rPr>
              <a:t>This is useful for making a peer's nature-and-nurture discussion more balanced. </a:t>
            </a:r>
          </a:p>
        </p:txBody>
      </p:sp>
      <p:pic>
        <p:nvPicPr>
          <p:cNvPr id="37" name="Picture 36">
            <a:extLst>
              <a:ext uri="{FF2B5EF4-FFF2-40B4-BE49-F238E27FC236}">
                <a16:creationId xmlns:a16="http://schemas.microsoft.com/office/drawing/2014/main" id="{53B186A7-A16E-7218-E523-5177DE7B9F8A}"/>
              </a:ext>
            </a:extLst>
          </p:cNvPr>
          <p:cNvPicPr>
            <a:picLocks noChangeAspect="1"/>
          </p:cNvPicPr>
          <p:nvPr/>
        </p:nvPicPr>
        <p:blipFill>
          <a:blip r:embed="rId5"/>
          <a:stretch>
            <a:fillRect/>
          </a:stretch>
        </p:blipFill>
        <p:spPr>
          <a:xfrm>
            <a:off x="381000" y="3342016"/>
            <a:ext cx="6921829" cy="4776062"/>
          </a:xfrm>
          <a:prstGeom prst="rect">
            <a:avLst/>
          </a:prstGeom>
          <a:ln w="228600" cap="sq" cmpd="thickThin">
            <a:solidFill>
              <a:srgbClr val="000000"/>
            </a:solidFill>
            <a:prstDash val="solid"/>
            <a:miter lim="800000"/>
          </a:ln>
          <a:effectLst>
            <a:innerShdw blurRad="76200">
              <a:srgbClr val="000000"/>
            </a:innerShdw>
          </a:effectLst>
        </p:spPr>
      </p:pic>
      <p:sp>
        <p:nvSpPr>
          <p:cNvPr id="39" name="TextBox 38">
            <a:extLst>
              <a:ext uri="{FF2B5EF4-FFF2-40B4-BE49-F238E27FC236}">
                <a16:creationId xmlns:a16="http://schemas.microsoft.com/office/drawing/2014/main" id="{C4FC77DF-2C67-EBF3-8BBF-6DE6D4A76B89}"/>
              </a:ext>
            </a:extLst>
          </p:cNvPr>
          <p:cNvSpPr txBox="1"/>
          <p:nvPr/>
        </p:nvSpPr>
        <p:spPr>
          <a:xfrm>
            <a:off x="3200400" y="8417406"/>
            <a:ext cx="9144000" cy="276999"/>
          </a:xfrm>
          <a:prstGeom prst="rect">
            <a:avLst/>
          </a:prstGeom>
          <a:noFill/>
        </p:spPr>
        <p:txBody>
          <a:bodyPr wrap="square">
            <a:spAutoFit/>
          </a:bodyPr>
          <a:lstStyle/>
          <a:p>
            <a:r>
              <a:rPr lang="en-GB" sz="1200" b="1" kern="1200" dirty="0">
                <a:solidFill>
                  <a:schemeClr val="tx1"/>
                </a:solidFill>
                <a:effectLst/>
                <a:latin typeface="+mn-lt"/>
                <a:ea typeface="+mn-ea"/>
                <a:cs typeface="+mn-cs"/>
              </a:rPr>
              <a:t>(McLeod, 2026)</a:t>
            </a:r>
            <a:endParaRPr lang="en-GB" b="1" dirty="0"/>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03B5605-BEDD-E933-DCE2-26AFCF1A6C31}"/>
              </a:ext>
            </a:extLst>
          </p:cNvPr>
          <p:cNvPicPr>
            <a:picLocks noChangeAspect="1"/>
          </p:cNvPicPr>
          <p:nvPr/>
        </p:nvPicPr>
        <p:blipFill>
          <a:blip r:embed="rId3"/>
          <a:stretch>
            <a:fillRect/>
          </a:stretch>
        </p:blipFill>
        <p:spPr>
          <a:xfrm>
            <a:off x="0" y="-194187"/>
            <a:ext cx="18288000" cy="2717923"/>
          </a:xfrm>
          <a:prstGeom prst="rect">
            <a:avLst/>
          </a:prstGeom>
        </p:spPr>
      </p:pic>
      <p:pic>
        <p:nvPicPr>
          <p:cNvPr id="17" name="Picture 16">
            <a:extLst>
              <a:ext uri="{FF2B5EF4-FFF2-40B4-BE49-F238E27FC236}">
                <a16:creationId xmlns:a16="http://schemas.microsoft.com/office/drawing/2014/main" id="{A9CBF5C4-6EAA-1A77-2C13-635B1EB54D28}"/>
              </a:ext>
            </a:extLst>
          </p:cNvPr>
          <p:cNvPicPr>
            <a:picLocks noChangeAspect="1"/>
          </p:cNvPicPr>
          <p:nvPr/>
        </p:nvPicPr>
        <p:blipFill>
          <a:blip r:embed="rId4"/>
          <a:stretch>
            <a:fillRect/>
          </a:stretch>
        </p:blipFill>
        <p:spPr>
          <a:xfrm>
            <a:off x="0" y="9516148"/>
            <a:ext cx="18288000" cy="770852"/>
          </a:xfrm>
          <a:prstGeom prst="rect">
            <a:avLst/>
          </a:prstGeom>
        </p:spPr>
      </p:pic>
      <p:sp>
        <p:nvSpPr>
          <p:cNvPr id="19" name="TextBox 18">
            <a:extLst>
              <a:ext uri="{FF2B5EF4-FFF2-40B4-BE49-F238E27FC236}">
                <a16:creationId xmlns:a16="http://schemas.microsoft.com/office/drawing/2014/main" id="{8565BAF9-E5C0-A62B-A165-9C2C3637E7DC}"/>
              </a:ext>
            </a:extLst>
          </p:cNvPr>
          <p:cNvSpPr txBox="1"/>
          <p:nvPr/>
        </p:nvSpPr>
        <p:spPr>
          <a:xfrm>
            <a:off x="1828800" y="2864802"/>
            <a:ext cx="9144000" cy="5861156"/>
          </a:xfrm>
          <a:prstGeom prst="rect">
            <a:avLst/>
          </a:prstGeom>
          <a:noFill/>
        </p:spPr>
        <p:txBody>
          <a:bodyPr wrap="square">
            <a:spAutoFit/>
          </a:bodyPr>
          <a:lstStyle/>
          <a:p>
            <a:pPr marL="457200" indent="-457200" algn="just">
              <a:lnSpc>
                <a:spcPct val="200000"/>
              </a:lnSpc>
              <a:buFont typeface="Wingdings" panose="05000000000000000000" pitchFamily="2" charset="2"/>
              <a:buChar char="ü"/>
            </a:pPr>
            <a:r>
              <a:rPr lang="en-GB" sz="3200" b="1" dirty="0">
                <a:solidFill>
                  <a:schemeClr val="tx2">
                    <a:lumMod val="50000"/>
                  </a:schemeClr>
                </a:solidFill>
                <a:effectLst/>
                <a:latin typeface="+mn-lt"/>
                <a:ea typeface="Times New Roman" panose="02020603050405020304" pitchFamily="18" charset="0"/>
              </a:rPr>
              <a:t>Piaget’s theory of cognitive development has identified that the kid in the scenario is in the Preoperational stage. </a:t>
            </a:r>
          </a:p>
          <a:p>
            <a:pPr marL="457200" indent="-457200" algn="just">
              <a:lnSpc>
                <a:spcPct val="200000"/>
              </a:lnSpc>
              <a:buFont typeface="Wingdings" panose="05000000000000000000" pitchFamily="2" charset="2"/>
              <a:buChar char="ü"/>
            </a:pPr>
            <a:r>
              <a:rPr lang="en-GB" sz="3200" b="1" dirty="0">
                <a:solidFill>
                  <a:schemeClr val="tx2">
                    <a:lumMod val="50000"/>
                  </a:schemeClr>
                </a:solidFill>
                <a:effectLst/>
                <a:latin typeface="+mn-lt"/>
                <a:ea typeface="Times New Roman" panose="02020603050405020304" pitchFamily="18" charset="0"/>
              </a:rPr>
              <a:t>In this stage, language development depends heavily on symbolic thought such as the ability to transfer thoughts to listener. </a:t>
            </a:r>
            <a:endParaRPr lang="en-GB" sz="2000" b="1" dirty="0">
              <a:solidFill>
                <a:schemeClr val="tx2">
                  <a:lumMod val="50000"/>
                </a:schemeClr>
              </a:solidFill>
              <a:effectLst/>
              <a:latin typeface="Times New Roman" panose="02020603050405020304" pitchFamily="18" charset="0"/>
              <a:ea typeface="Times New Roman" panose="02020603050405020304" pitchFamily="18" charset="0"/>
            </a:endParaRPr>
          </a:p>
        </p:txBody>
      </p:sp>
      <p:sp>
        <p:nvSpPr>
          <p:cNvPr id="21" name="TextBox 20">
            <a:extLst>
              <a:ext uri="{FF2B5EF4-FFF2-40B4-BE49-F238E27FC236}">
                <a16:creationId xmlns:a16="http://schemas.microsoft.com/office/drawing/2014/main" id="{998E09A7-C03F-BF20-C575-F0129CE046C7}"/>
              </a:ext>
            </a:extLst>
          </p:cNvPr>
          <p:cNvSpPr txBox="1"/>
          <p:nvPr/>
        </p:nvSpPr>
        <p:spPr>
          <a:xfrm>
            <a:off x="685800" y="419100"/>
            <a:ext cx="9144000" cy="1862048"/>
          </a:xfrm>
          <a:prstGeom prst="rect">
            <a:avLst/>
          </a:prstGeom>
          <a:noFill/>
        </p:spPr>
        <p:txBody>
          <a:bodyPr wrap="square">
            <a:spAutoFit/>
          </a:bodyPr>
          <a:lstStyle/>
          <a:p>
            <a:pPr algn="just">
              <a:lnSpc>
                <a:spcPct val="100000"/>
              </a:lnSpc>
              <a:buNone/>
            </a:pPr>
            <a:r>
              <a:rPr lang="en-GB" sz="11500" b="1" kern="0" dirty="0">
                <a:solidFill>
                  <a:schemeClr val="bg1"/>
                </a:solidFill>
                <a:effectLst/>
                <a:latin typeface="Artifakt Element Heavy" panose="020B0B03050000020004" pitchFamily="34" charset="0"/>
                <a:ea typeface="Artifakt Element Heavy" panose="020B0B03050000020004" pitchFamily="34" charset="0"/>
              </a:rPr>
              <a:t>Conclusion </a:t>
            </a:r>
          </a:p>
        </p:txBody>
      </p:sp>
      <p:pic>
        <p:nvPicPr>
          <p:cNvPr id="23" name="Picture 22">
            <a:extLst>
              <a:ext uri="{FF2B5EF4-FFF2-40B4-BE49-F238E27FC236}">
                <a16:creationId xmlns:a16="http://schemas.microsoft.com/office/drawing/2014/main" id="{AEB3781E-29C5-DAF8-CF19-C15552F9070C}"/>
              </a:ext>
            </a:extLst>
          </p:cNvPr>
          <p:cNvPicPr>
            <a:picLocks noChangeAspect="1"/>
          </p:cNvPicPr>
          <p:nvPr/>
        </p:nvPicPr>
        <p:blipFill>
          <a:blip r:embed="rId5"/>
          <a:stretch>
            <a:fillRect/>
          </a:stretch>
        </p:blipFill>
        <p:spPr>
          <a:xfrm>
            <a:off x="11579226" y="0"/>
            <a:ext cx="6751107" cy="10287000"/>
          </a:xfrm>
          <a:prstGeom prst="rect">
            <a:avLst/>
          </a:prstGeom>
        </p:spPr>
      </p:pic>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AE6CBBC7-81CD-37C5-F58B-29183C399177}"/>
              </a:ext>
            </a:extLst>
          </p:cNvPr>
          <p:cNvPicPr>
            <a:picLocks noChangeAspect="1"/>
          </p:cNvPicPr>
          <p:nvPr/>
        </p:nvPicPr>
        <p:blipFill>
          <a:blip r:embed="rId3"/>
          <a:stretch>
            <a:fillRect/>
          </a:stretch>
        </p:blipFill>
        <p:spPr>
          <a:xfrm>
            <a:off x="0" y="-190500"/>
            <a:ext cx="18288000" cy="2717923"/>
          </a:xfrm>
          <a:prstGeom prst="rect">
            <a:avLst/>
          </a:prstGeom>
        </p:spPr>
      </p:pic>
      <p:pic>
        <p:nvPicPr>
          <p:cNvPr id="20" name="Picture 19">
            <a:extLst>
              <a:ext uri="{FF2B5EF4-FFF2-40B4-BE49-F238E27FC236}">
                <a16:creationId xmlns:a16="http://schemas.microsoft.com/office/drawing/2014/main" id="{0E83344D-0CCD-88E1-8097-BA9D75CE1181}"/>
              </a:ext>
            </a:extLst>
          </p:cNvPr>
          <p:cNvPicPr>
            <a:picLocks noChangeAspect="1"/>
          </p:cNvPicPr>
          <p:nvPr/>
        </p:nvPicPr>
        <p:blipFill>
          <a:blip r:embed="rId4"/>
          <a:stretch>
            <a:fillRect/>
          </a:stretch>
        </p:blipFill>
        <p:spPr>
          <a:xfrm>
            <a:off x="0" y="9516148"/>
            <a:ext cx="18288000" cy="770852"/>
          </a:xfrm>
          <a:prstGeom prst="rect">
            <a:avLst/>
          </a:prstGeom>
        </p:spPr>
      </p:pic>
      <p:sp>
        <p:nvSpPr>
          <p:cNvPr id="22" name="TextBox 21">
            <a:extLst>
              <a:ext uri="{FF2B5EF4-FFF2-40B4-BE49-F238E27FC236}">
                <a16:creationId xmlns:a16="http://schemas.microsoft.com/office/drawing/2014/main" id="{6FCB7195-E6E5-3B65-7BD8-A10FBC7D30DC}"/>
              </a:ext>
            </a:extLst>
          </p:cNvPr>
          <p:cNvSpPr txBox="1"/>
          <p:nvPr/>
        </p:nvSpPr>
        <p:spPr>
          <a:xfrm>
            <a:off x="1066800" y="792514"/>
            <a:ext cx="9144000" cy="1446550"/>
          </a:xfrm>
          <a:prstGeom prst="rect">
            <a:avLst/>
          </a:prstGeom>
          <a:noFill/>
        </p:spPr>
        <p:txBody>
          <a:bodyPr wrap="square">
            <a:spAutoFit/>
          </a:bodyPr>
          <a:lstStyle/>
          <a:p>
            <a:r>
              <a:rPr lang="en-GB" sz="8800" b="1" kern="1200" dirty="0">
                <a:solidFill>
                  <a:schemeClr val="bg1"/>
                </a:solidFill>
                <a:effectLst/>
                <a:latin typeface="Artifakt Element Heavy" panose="020B0B03050000020004" pitchFamily="34" charset="0"/>
                <a:ea typeface="Artifakt Element Heavy" panose="020B0B03050000020004" pitchFamily="34" charset="0"/>
              </a:rPr>
              <a:t>References </a:t>
            </a:r>
          </a:p>
        </p:txBody>
      </p:sp>
      <p:sp>
        <p:nvSpPr>
          <p:cNvPr id="24" name="TextBox 23">
            <a:extLst>
              <a:ext uri="{FF2B5EF4-FFF2-40B4-BE49-F238E27FC236}">
                <a16:creationId xmlns:a16="http://schemas.microsoft.com/office/drawing/2014/main" id="{39DE36B4-0C9A-884B-E78A-27DE945C02C1}"/>
              </a:ext>
            </a:extLst>
          </p:cNvPr>
          <p:cNvSpPr txBox="1"/>
          <p:nvPr/>
        </p:nvSpPr>
        <p:spPr>
          <a:xfrm>
            <a:off x="2514600" y="3196159"/>
            <a:ext cx="12954000" cy="5575052"/>
          </a:xfrm>
          <a:prstGeom prst="rect">
            <a:avLst/>
          </a:prstGeom>
          <a:noFill/>
        </p:spPr>
        <p:txBody>
          <a:bodyPr wrap="square">
            <a:spAutoFit/>
          </a:bodyPr>
          <a:lstStyle/>
          <a:p>
            <a:pPr marL="342900" indent="-342900" algn="just">
              <a:lnSpc>
                <a:spcPct val="150000"/>
              </a:lnSpc>
              <a:buFont typeface="Wingdings" panose="05000000000000000000" pitchFamily="2" charset="2"/>
              <a:buChar char="Ø"/>
            </a:pPr>
            <a:r>
              <a:rPr lang="en-GB" sz="2400" b="1" kern="1200" dirty="0">
                <a:solidFill>
                  <a:schemeClr val="tx2">
                    <a:lumMod val="50000"/>
                  </a:schemeClr>
                </a:solidFill>
                <a:effectLst/>
                <a:latin typeface="+mn-lt"/>
                <a:ea typeface="+mn-ea"/>
                <a:cs typeface="+mn-cs"/>
              </a:rPr>
              <a:t>Bonilla-Sánchez, M.D.R., García-Flores, M.A., Méndez-Balbuena, I., Silva-González, J.G. and Ramírez-Arroyo, E.V. (2022) The benefits of role play in the development of drawing in preschool children. </a:t>
            </a:r>
            <a:r>
              <a:rPr lang="en-GB" sz="2400" b="1" i="1" kern="1200" dirty="0">
                <a:solidFill>
                  <a:schemeClr val="tx2">
                    <a:lumMod val="50000"/>
                  </a:schemeClr>
                </a:solidFill>
                <a:effectLst/>
                <a:latin typeface="+mn-lt"/>
                <a:ea typeface="+mn-ea"/>
                <a:cs typeface="+mn-cs"/>
              </a:rPr>
              <a:t>Frontiers in psychology</a:t>
            </a:r>
            <a:r>
              <a:rPr lang="en-GB" sz="2400" b="1" kern="1200" dirty="0">
                <a:solidFill>
                  <a:schemeClr val="tx2">
                    <a:lumMod val="50000"/>
                  </a:schemeClr>
                </a:solidFill>
                <a:effectLst/>
                <a:latin typeface="+mn-lt"/>
                <a:ea typeface="+mn-ea"/>
                <a:cs typeface="+mn-cs"/>
              </a:rPr>
              <a:t>, </a:t>
            </a:r>
            <a:r>
              <a:rPr lang="en-GB" sz="2400" b="1" i="1" kern="1200" dirty="0">
                <a:solidFill>
                  <a:schemeClr val="tx2">
                    <a:lumMod val="50000"/>
                  </a:schemeClr>
                </a:solidFill>
                <a:effectLst/>
                <a:latin typeface="+mn-lt"/>
                <a:ea typeface="+mn-ea"/>
                <a:cs typeface="+mn-cs"/>
              </a:rPr>
              <a:t>13</a:t>
            </a:r>
            <a:r>
              <a:rPr lang="en-GB" sz="2400" b="1" kern="1200" dirty="0">
                <a:solidFill>
                  <a:schemeClr val="tx2">
                    <a:lumMod val="50000"/>
                  </a:schemeClr>
                </a:solidFill>
                <a:effectLst/>
                <a:latin typeface="+mn-lt"/>
                <a:ea typeface="+mn-ea"/>
                <a:cs typeface="+mn-cs"/>
              </a:rPr>
              <a:t>, p.1010512.</a:t>
            </a:r>
          </a:p>
          <a:p>
            <a:pPr marL="342900" indent="-342900" algn="just">
              <a:lnSpc>
                <a:spcPct val="150000"/>
              </a:lnSpc>
              <a:buFont typeface="Wingdings" panose="05000000000000000000" pitchFamily="2" charset="2"/>
              <a:buChar char="Ø"/>
            </a:pPr>
            <a:r>
              <a:rPr lang="en-GB" sz="2400" b="1" kern="1200" dirty="0">
                <a:solidFill>
                  <a:schemeClr val="tx2">
                    <a:lumMod val="50000"/>
                  </a:schemeClr>
                </a:solidFill>
                <a:effectLst/>
                <a:latin typeface="+mn-lt"/>
                <a:ea typeface="+mn-ea"/>
                <a:cs typeface="+mn-cs"/>
              </a:rPr>
              <a:t>Cordeaux, E., </a:t>
            </a:r>
            <a:r>
              <a:rPr lang="en-GB" sz="2400" b="1" kern="1200" dirty="0" err="1">
                <a:solidFill>
                  <a:schemeClr val="tx2">
                    <a:lumMod val="50000"/>
                  </a:schemeClr>
                </a:solidFill>
                <a:effectLst/>
                <a:latin typeface="+mn-lt"/>
                <a:ea typeface="+mn-ea"/>
                <a:cs typeface="+mn-cs"/>
              </a:rPr>
              <a:t>Marcinow</a:t>
            </a:r>
            <a:r>
              <a:rPr lang="en-GB" sz="2400" b="1" kern="1200" dirty="0">
                <a:solidFill>
                  <a:schemeClr val="tx2">
                    <a:lumMod val="50000"/>
                  </a:schemeClr>
                </a:solidFill>
                <a:effectLst/>
                <a:latin typeface="+mn-lt"/>
                <a:ea typeface="+mn-ea"/>
                <a:cs typeface="+mn-cs"/>
              </a:rPr>
              <a:t>, M., Smith, K.M. and </a:t>
            </a:r>
            <a:r>
              <a:rPr lang="en-GB" sz="2400" b="1" kern="1200" dirty="0" err="1">
                <a:solidFill>
                  <a:schemeClr val="tx2">
                    <a:lumMod val="50000"/>
                  </a:schemeClr>
                </a:solidFill>
                <a:effectLst/>
                <a:latin typeface="+mn-lt"/>
                <a:ea typeface="+mn-ea"/>
                <a:cs typeface="+mn-cs"/>
              </a:rPr>
              <a:t>Kuluski</a:t>
            </a:r>
            <a:r>
              <a:rPr lang="en-GB" sz="2400" b="1" kern="1200" dirty="0">
                <a:solidFill>
                  <a:schemeClr val="tx2">
                    <a:lumMod val="50000"/>
                  </a:schemeClr>
                </a:solidFill>
                <a:effectLst/>
                <a:latin typeface="+mn-lt"/>
                <a:ea typeface="+mn-ea"/>
                <a:cs typeface="+mn-cs"/>
              </a:rPr>
              <a:t>, K. (2025) What does it take to learn from patient and caregiver experiences to improve healthcare? Key considerations from patients, caregivers, and healthcare professionals at a Canadian hospital. </a:t>
            </a:r>
            <a:r>
              <a:rPr lang="en-GB" sz="2400" b="1" i="1" kern="1200" dirty="0">
                <a:solidFill>
                  <a:schemeClr val="tx2">
                    <a:lumMod val="50000"/>
                  </a:schemeClr>
                </a:solidFill>
                <a:effectLst/>
                <a:latin typeface="+mn-lt"/>
                <a:ea typeface="+mn-ea"/>
                <a:cs typeface="+mn-cs"/>
              </a:rPr>
              <a:t>SSM-Health Systems</a:t>
            </a:r>
            <a:r>
              <a:rPr lang="en-GB" sz="2400" b="1" kern="1200" dirty="0">
                <a:solidFill>
                  <a:schemeClr val="tx2">
                    <a:lumMod val="50000"/>
                  </a:schemeClr>
                </a:solidFill>
                <a:effectLst/>
                <a:latin typeface="+mn-lt"/>
                <a:ea typeface="+mn-ea"/>
                <a:cs typeface="+mn-cs"/>
              </a:rPr>
              <a:t>, </a:t>
            </a:r>
            <a:r>
              <a:rPr lang="en-GB" sz="2400" b="1" i="1" kern="1200" dirty="0">
                <a:solidFill>
                  <a:schemeClr val="tx2">
                    <a:lumMod val="50000"/>
                  </a:schemeClr>
                </a:solidFill>
                <a:effectLst/>
                <a:latin typeface="+mn-lt"/>
                <a:ea typeface="+mn-ea"/>
                <a:cs typeface="+mn-cs"/>
              </a:rPr>
              <a:t>5</a:t>
            </a:r>
            <a:r>
              <a:rPr lang="en-GB" sz="2400" b="1" kern="1200" dirty="0">
                <a:solidFill>
                  <a:schemeClr val="tx2">
                    <a:lumMod val="50000"/>
                  </a:schemeClr>
                </a:solidFill>
                <a:effectLst/>
                <a:latin typeface="+mn-lt"/>
                <a:ea typeface="+mn-ea"/>
                <a:cs typeface="+mn-cs"/>
              </a:rPr>
              <a:t>, p.100091.</a:t>
            </a:r>
          </a:p>
          <a:p>
            <a:pPr marL="342900" indent="-342900" algn="just">
              <a:lnSpc>
                <a:spcPct val="150000"/>
              </a:lnSpc>
              <a:buFont typeface="Wingdings" panose="05000000000000000000" pitchFamily="2" charset="2"/>
              <a:buChar char="Ø"/>
            </a:pPr>
            <a:r>
              <a:rPr lang="en-GB" sz="2400" b="1" kern="1200" dirty="0">
                <a:solidFill>
                  <a:schemeClr val="tx2">
                    <a:lumMod val="50000"/>
                  </a:schemeClr>
                </a:solidFill>
                <a:effectLst/>
                <a:latin typeface="+mn-lt"/>
                <a:ea typeface="+mn-ea"/>
                <a:cs typeface="+mn-cs"/>
              </a:rPr>
              <a:t>Knell, S.M. (2022) Cognitive </a:t>
            </a:r>
            <a:r>
              <a:rPr lang="en-GB" sz="2400" b="1" kern="1200" dirty="0" err="1">
                <a:solidFill>
                  <a:schemeClr val="tx2">
                    <a:lumMod val="50000"/>
                  </a:schemeClr>
                </a:solidFill>
                <a:effectLst/>
                <a:latin typeface="+mn-lt"/>
                <a:ea typeface="+mn-ea"/>
                <a:cs typeface="+mn-cs"/>
              </a:rPr>
              <a:t>behavioral</a:t>
            </a:r>
            <a:r>
              <a:rPr lang="en-GB" sz="2400" b="1" kern="1200" dirty="0">
                <a:solidFill>
                  <a:schemeClr val="tx2">
                    <a:lumMod val="50000"/>
                  </a:schemeClr>
                </a:solidFill>
                <a:effectLst/>
                <a:latin typeface="+mn-lt"/>
                <a:ea typeface="+mn-ea"/>
                <a:cs typeface="+mn-cs"/>
              </a:rPr>
              <a:t> play therapy. In </a:t>
            </a:r>
            <a:r>
              <a:rPr lang="en-GB" sz="2400" b="1" i="1" kern="1200" dirty="0">
                <a:solidFill>
                  <a:schemeClr val="tx2">
                    <a:lumMod val="50000"/>
                  </a:schemeClr>
                </a:solidFill>
                <a:effectLst/>
                <a:latin typeface="+mn-lt"/>
                <a:ea typeface="+mn-ea"/>
                <a:cs typeface="+mn-cs"/>
              </a:rPr>
              <a:t>Creative CBT with youth: Clinical applications using </a:t>
            </a:r>
            <a:r>
              <a:rPr lang="en-GB" sz="2400" b="1" i="1" kern="1200" dirty="0" err="1">
                <a:solidFill>
                  <a:schemeClr val="tx2">
                    <a:lumMod val="50000"/>
                  </a:schemeClr>
                </a:solidFill>
                <a:effectLst/>
                <a:latin typeface="+mn-lt"/>
                <a:ea typeface="+mn-ea"/>
                <a:cs typeface="+mn-cs"/>
              </a:rPr>
              <a:t>humor</a:t>
            </a:r>
            <a:r>
              <a:rPr lang="en-GB" sz="2400" b="1" i="1" kern="1200" dirty="0">
                <a:solidFill>
                  <a:schemeClr val="tx2">
                    <a:lumMod val="50000"/>
                  </a:schemeClr>
                </a:solidFill>
                <a:effectLst/>
                <a:latin typeface="+mn-lt"/>
                <a:ea typeface="+mn-ea"/>
                <a:cs typeface="+mn-cs"/>
              </a:rPr>
              <a:t>, play, superheroes, and improvisation</a:t>
            </a:r>
            <a:r>
              <a:rPr lang="en-GB" sz="2400" b="1" kern="1200" dirty="0">
                <a:solidFill>
                  <a:schemeClr val="tx2">
                    <a:lumMod val="50000"/>
                  </a:schemeClr>
                </a:solidFill>
                <a:effectLst/>
                <a:latin typeface="+mn-lt"/>
                <a:ea typeface="+mn-ea"/>
                <a:cs typeface="+mn-cs"/>
              </a:rPr>
              <a:t> (pp. 65-82). Cham: Springer International Publishing.</a:t>
            </a:r>
          </a:p>
          <a:p>
            <a:pPr marL="342900" indent="-342900" algn="just">
              <a:lnSpc>
                <a:spcPct val="150000"/>
              </a:lnSpc>
              <a:buFont typeface="Wingdings" panose="05000000000000000000" pitchFamily="2" charset="2"/>
              <a:buChar char="Ø"/>
            </a:pPr>
            <a:r>
              <a:rPr lang="en-GB" sz="2400" b="1" kern="1200" dirty="0">
                <a:solidFill>
                  <a:schemeClr val="tx2">
                    <a:lumMod val="50000"/>
                  </a:schemeClr>
                </a:solidFill>
                <a:effectLst/>
                <a:latin typeface="+mn-lt"/>
                <a:ea typeface="+mn-ea"/>
                <a:cs typeface="+mn-cs"/>
              </a:rPr>
              <a:t>Main, P. (2021) </a:t>
            </a:r>
            <a:r>
              <a:rPr lang="en-GB" sz="2400" b="1" i="1" kern="1200" dirty="0">
                <a:solidFill>
                  <a:schemeClr val="tx2">
                    <a:lumMod val="50000"/>
                  </a:schemeClr>
                </a:solidFill>
                <a:effectLst/>
                <a:latin typeface="+mn-lt"/>
                <a:ea typeface="+mn-ea"/>
                <a:cs typeface="+mn-cs"/>
              </a:rPr>
              <a:t>Jean Piaget’s theory of cognitive development</a:t>
            </a:r>
            <a:r>
              <a:rPr lang="en-GB" sz="2400" b="1" kern="1200" dirty="0">
                <a:solidFill>
                  <a:schemeClr val="tx2">
                    <a:lumMod val="50000"/>
                  </a:schemeClr>
                </a:solidFill>
                <a:effectLst/>
                <a:latin typeface="+mn-lt"/>
                <a:ea typeface="+mn-ea"/>
                <a:cs typeface="+mn-cs"/>
              </a:rPr>
              <a:t> [online]. </a:t>
            </a:r>
          </a:p>
        </p:txBody>
      </p:sp>
    </p:spTree>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33845"/>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7385743"/>
            <a:chOff x="0" y="0"/>
            <a:chExt cx="4816593" cy="1945216"/>
          </a:xfrm>
        </p:grpSpPr>
        <p:sp>
          <p:nvSpPr>
            <p:cNvPr id="3" name="Freeform 3"/>
            <p:cNvSpPr/>
            <p:nvPr/>
          </p:nvSpPr>
          <p:spPr>
            <a:xfrm>
              <a:off x="0" y="0"/>
              <a:ext cx="4816592" cy="1945216"/>
            </a:xfrm>
            <a:custGeom>
              <a:avLst/>
              <a:gdLst/>
              <a:ahLst/>
              <a:cxnLst/>
              <a:rect l="l" t="t" r="r" b="b"/>
              <a:pathLst>
                <a:path w="4816592" h="1945216">
                  <a:moveTo>
                    <a:pt x="0" y="0"/>
                  </a:moveTo>
                  <a:lnTo>
                    <a:pt x="4816592" y="0"/>
                  </a:lnTo>
                  <a:lnTo>
                    <a:pt x="4816592" y="1945216"/>
                  </a:lnTo>
                  <a:lnTo>
                    <a:pt x="0" y="1945216"/>
                  </a:lnTo>
                  <a:close/>
                </a:path>
              </a:pathLst>
            </a:custGeom>
            <a:solidFill>
              <a:srgbClr val="FFFFFF"/>
            </a:solidFill>
          </p:spPr>
        </p:sp>
        <p:sp>
          <p:nvSpPr>
            <p:cNvPr id="4" name="TextBox 4"/>
            <p:cNvSpPr txBox="1"/>
            <p:nvPr/>
          </p:nvSpPr>
          <p:spPr>
            <a:xfrm>
              <a:off x="0" y="-47625"/>
              <a:ext cx="4816593" cy="199284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406529" y="1668856"/>
            <a:ext cx="6852771" cy="6949289"/>
            <a:chOff x="0" y="0"/>
            <a:chExt cx="2137363" cy="2167467"/>
          </a:xfrm>
        </p:grpSpPr>
        <p:sp>
          <p:nvSpPr>
            <p:cNvPr id="6" name="Freeform 6"/>
            <p:cNvSpPr/>
            <p:nvPr/>
          </p:nvSpPr>
          <p:spPr>
            <a:xfrm>
              <a:off x="0" y="0"/>
              <a:ext cx="2137363" cy="2167467"/>
            </a:xfrm>
            <a:custGeom>
              <a:avLst/>
              <a:gdLst/>
              <a:ahLst/>
              <a:cxnLst/>
              <a:rect l="l" t="t" r="r" b="b"/>
              <a:pathLst>
                <a:path w="2137363" h="2167467">
                  <a:moveTo>
                    <a:pt x="0" y="0"/>
                  </a:moveTo>
                  <a:lnTo>
                    <a:pt x="2137363" y="0"/>
                  </a:lnTo>
                  <a:lnTo>
                    <a:pt x="2137363" y="2167467"/>
                  </a:lnTo>
                  <a:lnTo>
                    <a:pt x="0" y="2167467"/>
                  </a:lnTo>
                  <a:close/>
                </a:path>
              </a:pathLst>
            </a:custGeom>
            <a:solidFill>
              <a:srgbClr val="DE5353"/>
            </a:solidFill>
          </p:spPr>
        </p:sp>
        <p:sp>
          <p:nvSpPr>
            <p:cNvPr id="7" name="TextBox 7"/>
            <p:cNvSpPr txBox="1"/>
            <p:nvPr/>
          </p:nvSpPr>
          <p:spPr>
            <a:xfrm>
              <a:off x="0" y="-47625"/>
              <a:ext cx="2137363" cy="221509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0" y="-160826"/>
            <a:ext cx="9183970" cy="483889"/>
            <a:chOff x="0" y="0"/>
            <a:chExt cx="1614902" cy="85087"/>
          </a:xfrm>
        </p:grpSpPr>
        <p:sp>
          <p:nvSpPr>
            <p:cNvPr id="9" name="Freeform 9"/>
            <p:cNvSpPr/>
            <p:nvPr/>
          </p:nvSpPr>
          <p:spPr>
            <a:xfrm>
              <a:off x="0" y="0"/>
              <a:ext cx="1614902" cy="85087"/>
            </a:xfrm>
            <a:custGeom>
              <a:avLst/>
              <a:gdLst/>
              <a:ahLst/>
              <a:cxnLst/>
              <a:rect l="l" t="t" r="r" b="b"/>
              <a:pathLst>
                <a:path w="1614902" h="85087">
                  <a:moveTo>
                    <a:pt x="0" y="0"/>
                  </a:moveTo>
                  <a:lnTo>
                    <a:pt x="1614902" y="0"/>
                  </a:lnTo>
                  <a:lnTo>
                    <a:pt x="1614902" y="85087"/>
                  </a:lnTo>
                  <a:lnTo>
                    <a:pt x="0" y="85087"/>
                  </a:lnTo>
                  <a:close/>
                </a:path>
              </a:pathLst>
            </a:custGeom>
            <a:solidFill>
              <a:srgbClr val="EF9188"/>
            </a:solidFill>
          </p:spPr>
        </p:sp>
        <p:sp>
          <p:nvSpPr>
            <p:cNvPr id="10" name="TextBox 10"/>
            <p:cNvSpPr txBox="1"/>
            <p:nvPr/>
          </p:nvSpPr>
          <p:spPr>
            <a:xfrm>
              <a:off x="0" y="-47625"/>
              <a:ext cx="1614902" cy="132712"/>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7006955" y="-189164"/>
            <a:ext cx="11281045" cy="512228"/>
            <a:chOff x="0" y="0"/>
            <a:chExt cx="1983650" cy="90070"/>
          </a:xfrm>
        </p:grpSpPr>
        <p:sp>
          <p:nvSpPr>
            <p:cNvPr id="12" name="Freeform 12"/>
            <p:cNvSpPr/>
            <p:nvPr/>
          </p:nvSpPr>
          <p:spPr>
            <a:xfrm>
              <a:off x="0" y="0"/>
              <a:ext cx="1983650" cy="90070"/>
            </a:xfrm>
            <a:custGeom>
              <a:avLst/>
              <a:gdLst/>
              <a:ahLst/>
              <a:cxnLst/>
              <a:rect l="l" t="t" r="r" b="b"/>
              <a:pathLst>
                <a:path w="1983650" h="90070">
                  <a:moveTo>
                    <a:pt x="0" y="0"/>
                  </a:moveTo>
                  <a:lnTo>
                    <a:pt x="1983650" y="0"/>
                  </a:lnTo>
                  <a:lnTo>
                    <a:pt x="1983650" y="90070"/>
                  </a:lnTo>
                  <a:lnTo>
                    <a:pt x="0" y="90070"/>
                  </a:lnTo>
                  <a:close/>
                </a:path>
              </a:pathLst>
            </a:custGeom>
            <a:solidFill>
              <a:srgbClr val="733845"/>
            </a:solidFill>
          </p:spPr>
        </p:sp>
        <p:sp>
          <p:nvSpPr>
            <p:cNvPr id="13" name="TextBox 13"/>
            <p:cNvSpPr txBox="1"/>
            <p:nvPr/>
          </p:nvSpPr>
          <p:spPr>
            <a:xfrm>
              <a:off x="0" y="-47625"/>
              <a:ext cx="1983650" cy="137695"/>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1092207" y="2108795"/>
            <a:ext cx="5481414" cy="6509349"/>
          </a:xfrm>
          <a:custGeom>
            <a:avLst/>
            <a:gdLst/>
            <a:ahLst/>
            <a:cxnLst/>
            <a:rect l="l" t="t" r="r" b="b"/>
            <a:pathLst>
              <a:path w="5481414" h="6509349">
                <a:moveTo>
                  <a:pt x="0" y="0"/>
                </a:moveTo>
                <a:lnTo>
                  <a:pt x="5481415" y="0"/>
                </a:lnTo>
                <a:lnTo>
                  <a:pt x="5481415" y="6509349"/>
                </a:lnTo>
                <a:lnTo>
                  <a:pt x="0" y="6509349"/>
                </a:lnTo>
                <a:lnTo>
                  <a:pt x="0" y="0"/>
                </a:lnTo>
                <a:close/>
              </a:path>
            </a:pathLst>
          </a:custGeom>
          <a:blipFill>
            <a:blip r:embed="rId2"/>
            <a:stretch>
              <a:fillRect/>
            </a:stretch>
          </a:blipFill>
        </p:spPr>
      </p:sp>
      <p:grpSp>
        <p:nvGrpSpPr>
          <p:cNvPr id="15" name="Group 15"/>
          <p:cNvGrpSpPr/>
          <p:nvPr/>
        </p:nvGrpSpPr>
        <p:grpSpPr>
          <a:xfrm>
            <a:off x="12146510" y="4478308"/>
            <a:ext cx="624027" cy="504329"/>
            <a:chOff x="0" y="0"/>
            <a:chExt cx="129944" cy="105019"/>
          </a:xfrm>
        </p:grpSpPr>
        <p:sp>
          <p:nvSpPr>
            <p:cNvPr id="16" name="Freeform 16"/>
            <p:cNvSpPr/>
            <p:nvPr/>
          </p:nvSpPr>
          <p:spPr>
            <a:xfrm>
              <a:off x="0" y="0"/>
              <a:ext cx="129944" cy="105019"/>
            </a:xfrm>
            <a:custGeom>
              <a:avLst/>
              <a:gdLst/>
              <a:ahLst/>
              <a:cxnLst/>
              <a:rect l="l" t="t" r="r" b="b"/>
              <a:pathLst>
                <a:path w="129944" h="105019">
                  <a:moveTo>
                    <a:pt x="0" y="0"/>
                  </a:moveTo>
                  <a:lnTo>
                    <a:pt x="129944" y="0"/>
                  </a:lnTo>
                  <a:lnTo>
                    <a:pt x="129944" y="105019"/>
                  </a:lnTo>
                  <a:lnTo>
                    <a:pt x="0" y="105019"/>
                  </a:lnTo>
                  <a:close/>
                </a:path>
              </a:pathLst>
            </a:custGeom>
            <a:solidFill>
              <a:srgbClr val="F8CAA0"/>
            </a:solidFill>
          </p:spPr>
        </p:sp>
        <p:sp>
          <p:nvSpPr>
            <p:cNvPr id="17" name="TextBox 17"/>
            <p:cNvSpPr txBox="1"/>
            <p:nvPr/>
          </p:nvSpPr>
          <p:spPr>
            <a:xfrm>
              <a:off x="0" y="-47625"/>
              <a:ext cx="129944" cy="152644"/>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23894" y="9431570"/>
            <a:ext cx="18535788" cy="855430"/>
            <a:chOff x="0" y="0"/>
            <a:chExt cx="3259318" cy="150418"/>
          </a:xfrm>
        </p:grpSpPr>
        <p:sp>
          <p:nvSpPr>
            <p:cNvPr id="19" name="Freeform 19"/>
            <p:cNvSpPr/>
            <p:nvPr/>
          </p:nvSpPr>
          <p:spPr>
            <a:xfrm>
              <a:off x="0" y="0"/>
              <a:ext cx="3259318" cy="150418"/>
            </a:xfrm>
            <a:custGeom>
              <a:avLst/>
              <a:gdLst/>
              <a:ahLst/>
              <a:cxnLst/>
              <a:rect l="l" t="t" r="r" b="b"/>
              <a:pathLst>
                <a:path w="3259318" h="150418">
                  <a:moveTo>
                    <a:pt x="0" y="0"/>
                  </a:moveTo>
                  <a:lnTo>
                    <a:pt x="3259318" y="0"/>
                  </a:lnTo>
                  <a:lnTo>
                    <a:pt x="3259318" y="150418"/>
                  </a:lnTo>
                  <a:lnTo>
                    <a:pt x="0" y="150418"/>
                  </a:lnTo>
                  <a:close/>
                </a:path>
              </a:pathLst>
            </a:custGeom>
            <a:solidFill>
              <a:srgbClr val="DE5353"/>
            </a:solidFill>
          </p:spPr>
        </p:sp>
        <p:sp>
          <p:nvSpPr>
            <p:cNvPr id="20" name="TextBox 20"/>
            <p:cNvSpPr txBox="1"/>
            <p:nvPr/>
          </p:nvSpPr>
          <p:spPr>
            <a:xfrm>
              <a:off x="0" y="-47625"/>
              <a:ext cx="3259318" cy="198043"/>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5151937" y="4478308"/>
            <a:ext cx="4265996" cy="4953261"/>
          </a:xfrm>
          <a:custGeom>
            <a:avLst/>
            <a:gdLst/>
            <a:ahLst/>
            <a:cxnLst/>
            <a:rect l="l" t="t" r="r" b="b"/>
            <a:pathLst>
              <a:path w="4265996" h="4953261">
                <a:moveTo>
                  <a:pt x="0" y="0"/>
                </a:moveTo>
                <a:lnTo>
                  <a:pt x="4265996" y="0"/>
                </a:lnTo>
                <a:lnTo>
                  <a:pt x="4265996" y="4953262"/>
                </a:lnTo>
                <a:lnTo>
                  <a:pt x="0" y="4953262"/>
                </a:lnTo>
                <a:lnTo>
                  <a:pt x="0" y="0"/>
                </a:lnTo>
                <a:close/>
              </a:path>
            </a:pathLst>
          </a:custGeom>
          <a:blipFill>
            <a:blip r:embed="rId3"/>
            <a:stretch>
              <a:fillRect/>
            </a:stretch>
          </a:blipFill>
        </p:spPr>
      </p:sp>
      <p:sp>
        <p:nvSpPr>
          <p:cNvPr id="22" name="TextBox 22"/>
          <p:cNvSpPr txBox="1"/>
          <p:nvPr/>
        </p:nvSpPr>
        <p:spPr>
          <a:xfrm>
            <a:off x="1377633" y="973228"/>
            <a:ext cx="6581105" cy="6194426"/>
          </a:xfrm>
          <a:prstGeom prst="rect">
            <a:avLst/>
          </a:prstGeom>
        </p:spPr>
        <p:txBody>
          <a:bodyPr lIns="0" tIns="0" rIns="0" bIns="0" rtlCol="0" anchor="t">
            <a:spAutoFit/>
          </a:bodyPr>
          <a:lstStyle/>
          <a:p>
            <a:pPr algn="l">
              <a:lnSpc>
                <a:spcPts val="23000"/>
              </a:lnSpc>
            </a:pPr>
            <a:r>
              <a:rPr lang="en-US" sz="23000">
                <a:solidFill>
                  <a:srgbClr val="512730"/>
                </a:solidFill>
                <a:latin typeface="Zuume Rough Bold"/>
                <a:ea typeface="Zuume Rough Bold"/>
                <a:cs typeface="Zuume Rough Bold"/>
                <a:sym typeface="Zuume Rough Bold"/>
              </a:rPr>
              <a:t>THANK YOU</a:t>
            </a:r>
          </a:p>
        </p:txBody>
      </p:sp>
      <p:grpSp>
        <p:nvGrpSpPr>
          <p:cNvPr id="23" name="Group 23"/>
          <p:cNvGrpSpPr/>
          <p:nvPr/>
        </p:nvGrpSpPr>
        <p:grpSpPr>
          <a:xfrm>
            <a:off x="6325540" y="6478934"/>
            <a:ext cx="1512334" cy="328596"/>
            <a:chOff x="0" y="0"/>
            <a:chExt cx="207330" cy="45048"/>
          </a:xfrm>
        </p:grpSpPr>
        <p:sp>
          <p:nvSpPr>
            <p:cNvPr id="24" name="Freeform 24"/>
            <p:cNvSpPr/>
            <p:nvPr/>
          </p:nvSpPr>
          <p:spPr>
            <a:xfrm>
              <a:off x="0" y="0"/>
              <a:ext cx="207330" cy="45048"/>
            </a:xfrm>
            <a:custGeom>
              <a:avLst/>
              <a:gdLst/>
              <a:ahLst/>
              <a:cxnLst/>
              <a:rect l="l" t="t" r="r" b="b"/>
              <a:pathLst>
                <a:path w="207330" h="45048">
                  <a:moveTo>
                    <a:pt x="0" y="0"/>
                  </a:moveTo>
                  <a:lnTo>
                    <a:pt x="207330" y="0"/>
                  </a:lnTo>
                  <a:lnTo>
                    <a:pt x="207330" y="45048"/>
                  </a:lnTo>
                  <a:lnTo>
                    <a:pt x="0" y="45048"/>
                  </a:lnTo>
                  <a:close/>
                </a:path>
              </a:pathLst>
            </a:custGeom>
            <a:solidFill>
              <a:srgbClr val="FFB9CD"/>
            </a:solidFill>
          </p:spPr>
        </p:sp>
        <p:sp>
          <p:nvSpPr>
            <p:cNvPr id="25" name="TextBox 25"/>
            <p:cNvSpPr txBox="1"/>
            <p:nvPr/>
          </p:nvSpPr>
          <p:spPr>
            <a:xfrm>
              <a:off x="0" y="-47625"/>
              <a:ext cx="207330" cy="92673"/>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0" y="8846891"/>
            <a:ext cx="4287500" cy="411409"/>
            <a:chOff x="0" y="0"/>
            <a:chExt cx="753911" cy="72342"/>
          </a:xfrm>
        </p:grpSpPr>
        <p:sp>
          <p:nvSpPr>
            <p:cNvPr id="27" name="Freeform 27"/>
            <p:cNvSpPr/>
            <p:nvPr/>
          </p:nvSpPr>
          <p:spPr>
            <a:xfrm>
              <a:off x="0" y="0"/>
              <a:ext cx="753911" cy="72342"/>
            </a:xfrm>
            <a:custGeom>
              <a:avLst/>
              <a:gdLst/>
              <a:ahLst/>
              <a:cxnLst/>
              <a:rect l="l" t="t" r="r" b="b"/>
              <a:pathLst>
                <a:path w="753911" h="72342">
                  <a:moveTo>
                    <a:pt x="0" y="0"/>
                  </a:moveTo>
                  <a:lnTo>
                    <a:pt x="753911" y="0"/>
                  </a:lnTo>
                  <a:lnTo>
                    <a:pt x="753911" y="72342"/>
                  </a:lnTo>
                  <a:lnTo>
                    <a:pt x="0" y="72342"/>
                  </a:lnTo>
                  <a:close/>
                </a:path>
              </a:pathLst>
            </a:custGeom>
            <a:solidFill>
              <a:srgbClr val="F8CAA0"/>
            </a:solidFill>
          </p:spPr>
        </p:sp>
        <p:sp>
          <p:nvSpPr>
            <p:cNvPr id="28" name="TextBox 28"/>
            <p:cNvSpPr txBox="1"/>
            <p:nvPr/>
          </p:nvSpPr>
          <p:spPr>
            <a:xfrm>
              <a:off x="0" y="-47625"/>
              <a:ext cx="753911" cy="119967"/>
            </a:xfrm>
            <a:prstGeom prst="rect">
              <a:avLst/>
            </a:prstGeom>
          </p:spPr>
          <p:txBody>
            <a:bodyPr lIns="50800" tIns="50800" rIns="50800" bIns="50800" rtlCol="0" anchor="ctr"/>
            <a:lstStyle/>
            <a:p>
              <a:pPr algn="ctr">
                <a:lnSpc>
                  <a:spcPts val="2659"/>
                </a:lnSpc>
              </a:pPr>
              <a:endParaRPr/>
            </a:p>
          </p:txBody>
        </p:sp>
      </p:gr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8753475" y="404288"/>
            <a:ext cx="8505825" cy="9577912"/>
          </a:xfrm>
          <a:prstGeom prst="rect">
            <a:avLst/>
          </a:prstGeom>
        </p:spPr>
        <p:txBody>
          <a:bodyPr lIns="50800" tIns="50800" rIns="50800" bIns="50800" rtlCol="0" anchor="ctr"/>
          <a:lstStyle/>
          <a:p>
            <a:pPr algn="ctr">
              <a:lnSpc>
                <a:spcPts val="2659"/>
              </a:lnSpc>
            </a:pPr>
            <a:endParaRPr/>
          </a:p>
        </p:txBody>
      </p:sp>
      <p:pic>
        <p:nvPicPr>
          <p:cNvPr id="18" name="Picture 17">
            <a:extLst>
              <a:ext uri="{FF2B5EF4-FFF2-40B4-BE49-F238E27FC236}">
                <a16:creationId xmlns:a16="http://schemas.microsoft.com/office/drawing/2014/main" id="{55AE5722-EF99-FBF3-0827-793DF7E566EF}"/>
              </a:ext>
            </a:extLst>
          </p:cNvPr>
          <p:cNvPicPr>
            <a:picLocks noChangeAspect="1"/>
          </p:cNvPicPr>
          <p:nvPr/>
        </p:nvPicPr>
        <p:blipFill>
          <a:blip r:embed="rId3"/>
          <a:stretch>
            <a:fillRect/>
          </a:stretch>
        </p:blipFill>
        <p:spPr>
          <a:xfrm>
            <a:off x="0" y="-194187"/>
            <a:ext cx="18288000" cy="2717923"/>
          </a:xfrm>
          <a:prstGeom prst="rect">
            <a:avLst/>
          </a:prstGeom>
        </p:spPr>
      </p:pic>
      <p:pic>
        <p:nvPicPr>
          <p:cNvPr id="20" name="Picture 19">
            <a:extLst>
              <a:ext uri="{FF2B5EF4-FFF2-40B4-BE49-F238E27FC236}">
                <a16:creationId xmlns:a16="http://schemas.microsoft.com/office/drawing/2014/main" id="{FBEC09BF-ADC2-BE7D-B21B-56062AD8D22D}"/>
              </a:ext>
            </a:extLst>
          </p:cNvPr>
          <p:cNvPicPr>
            <a:picLocks noChangeAspect="1"/>
          </p:cNvPicPr>
          <p:nvPr/>
        </p:nvPicPr>
        <p:blipFill>
          <a:blip r:embed="rId4"/>
          <a:stretch>
            <a:fillRect/>
          </a:stretch>
        </p:blipFill>
        <p:spPr>
          <a:xfrm>
            <a:off x="0" y="9516148"/>
            <a:ext cx="18288000" cy="770852"/>
          </a:xfrm>
          <a:prstGeom prst="rect">
            <a:avLst/>
          </a:prstGeom>
        </p:spPr>
      </p:pic>
      <p:pic>
        <p:nvPicPr>
          <p:cNvPr id="24" name="Picture 23">
            <a:extLst>
              <a:ext uri="{FF2B5EF4-FFF2-40B4-BE49-F238E27FC236}">
                <a16:creationId xmlns:a16="http://schemas.microsoft.com/office/drawing/2014/main" id="{DF9452AC-2752-6A17-1962-0BDAB2A7622B}"/>
              </a:ext>
            </a:extLst>
          </p:cNvPr>
          <p:cNvPicPr>
            <a:picLocks noChangeAspect="1"/>
          </p:cNvPicPr>
          <p:nvPr/>
        </p:nvPicPr>
        <p:blipFill>
          <a:blip r:embed="rId5"/>
          <a:stretch>
            <a:fillRect/>
          </a:stretch>
        </p:blipFill>
        <p:spPr>
          <a:xfrm>
            <a:off x="-304800" y="2324100"/>
            <a:ext cx="8505825" cy="8496300"/>
          </a:xfrm>
          <a:prstGeom prst="rect">
            <a:avLst/>
          </a:prstGeom>
        </p:spPr>
      </p:pic>
      <p:pic>
        <p:nvPicPr>
          <p:cNvPr id="26" name="Picture 25">
            <a:extLst>
              <a:ext uri="{FF2B5EF4-FFF2-40B4-BE49-F238E27FC236}">
                <a16:creationId xmlns:a16="http://schemas.microsoft.com/office/drawing/2014/main" id="{3B459780-AE2F-AB6B-638F-35BD8421645A}"/>
              </a:ext>
            </a:extLst>
          </p:cNvPr>
          <p:cNvPicPr>
            <a:picLocks noChangeAspect="1"/>
          </p:cNvPicPr>
          <p:nvPr/>
        </p:nvPicPr>
        <p:blipFill>
          <a:blip r:embed="rId6"/>
          <a:stretch>
            <a:fillRect/>
          </a:stretch>
        </p:blipFill>
        <p:spPr>
          <a:xfrm>
            <a:off x="9144001" y="1379918"/>
            <a:ext cx="9144000" cy="8498561"/>
          </a:xfrm>
          <a:prstGeom prst="rect">
            <a:avLst/>
          </a:prstGeom>
        </p:spPr>
      </p:pic>
      <p:sp>
        <p:nvSpPr>
          <p:cNvPr id="28" name="TextBox 27">
            <a:extLst>
              <a:ext uri="{FF2B5EF4-FFF2-40B4-BE49-F238E27FC236}">
                <a16:creationId xmlns:a16="http://schemas.microsoft.com/office/drawing/2014/main" id="{87F0B7C2-B237-44E4-0A75-1223DD53F6A9}"/>
              </a:ext>
            </a:extLst>
          </p:cNvPr>
          <p:cNvSpPr txBox="1"/>
          <p:nvPr/>
        </p:nvSpPr>
        <p:spPr>
          <a:xfrm>
            <a:off x="10225087" y="1751213"/>
            <a:ext cx="5562600" cy="7755969"/>
          </a:xfrm>
          <a:prstGeom prst="rect">
            <a:avLst/>
          </a:prstGeom>
          <a:noFill/>
        </p:spPr>
        <p:txBody>
          <a:bodyPr wrap="square">
            <a:spAutoFit/>
          </a:bodyPr>
          <a:lstStyle/>
          <a:p>
            <a:r>
              <a:rPr lang="en-GB" sz="16600" dirty="0">
                <a:solidFill>
                  <a:schemeClr val="bg1"/>
                </a:solidFill>
                <a:latin typeface="Artifakt Element Heavy" panose="020B0B03050000020004" pitchFamily="34" charset="0"/>
                <a:ea typeface="Artifakt Element Heavy" panose="020B0B03050000020004" pitchFamily="34" charset="0"/>
              </a:rPr>
              <a:t>Q and A</a:t>
            </a:r>
          </a:p>
        </p:txBody>
      </p:sp>
    </p:spTree>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2329</Words>
  <Application>Microsoft Office PowerPoint</Application>
  <PresentationFormat>Custom</PresentationFormat>
  <Paragraphs>93</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Artifakt Element Heavy</vt:lpstr>
      <vt:lpstr>Arial</vt:lpstr>
      <vt:lpstr>Calibri</vt:lpstr>
      <vt:lpstr>Wingdings</vt:lpstr>
      <vt:lpstr>Times New Roman</vt:lpstr>
      <vt:lpstr>Zuume Rough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Laura Nicolaescu (2512067)</cp:lastModifiedBy>
  <cp:revision>1</cp:revision>
  <dcterms:created xsi:type="dcterms:W3CDTF">2006-08-16T00:00:00Z</dcterms:created>
  <dcterms:modified xsi:type="dcterms:W3CDTF">2026-10-12T19:44:50Z</dcterms:modified>
  <dc:identifier>DAHXPflVV9g</dc:identifier>
</cp:coreProperties>
</file>