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y="10287000" cx="18288000"/>
  <p:notesSz cx="6858000" cy="9144000"/>
  <p:embeddedFontLst>
    <p:embeddedFont>
      <p:font typeface="Pacifico"/>
      <p:regular r:id="rId20"/>
    </p:embeddedFont>
    <p:embeddedFont>
      <p:font typeface="Playwrite GB J"/>
      <p:regular r:id="rId21"/>
      <p:italic r:id="rId22"/>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GoogleSlidesCustomDataVersion2">
      <go:slidesCustomData xmlns:go="http://customooxmlschemas.google.com/" r:id="rId23" roundtripDataSignature="AMtx7mgCoo+Mri4e3v4Oj1qQEQC5OUA4Xw=="/>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Pacifico-regular.fntdata"/><Relationship Id="rId11" Type="http://schemas.openxmlformats.org/officeDocument/2006/relationships/slide" Target="slides/slide6.xml"/><Relationship Id="rId22" Type="http://schemas.openxmlformats.org/officeDocument/2006/relationships/font" Target="fonts/PlaywriteGBJ-italic.fntdata"/><Relationship Id="rId10" Type="http://schemas.openxmlformats.org/officeDocument/2006/relationships/slide" Target="slides/slide5.xml"/><Relationship Id="rId21" Type="http://schemas.openxmlformats.org/officeDocument/2006/relationships/font" Target="fonts/PlaywriteGBJ-regular.fntdata"/><Relationship Id="rId13" Type="http://schemas.openxmlformats.org/officeDocument/2006/relationships/slide" Target="slides/slide8.xml"/><Relationship Id="rId12" Type="http://schemas.openxmlformats.org/officeDocument/2006/relationships/slide" Target="slides/slide7.xml"/><Relationship Id="rId23" Type="http://customschemas.google.com/relationships/presentationmetadata" Target="meta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1" name="Shape 91"/>
        <p:cNvGrpSpPr/>
        <p:nvPr/>
      </p:nvGrpSpPr>
      <p:grpSpPr>
        <a:xfrm>
          <a:off x="0" y="0"/>
          <a:ext cx="0" cy="0"/>
          <a:chOff x="0" y="0"/>
          <a:chExt cx="0" cy="0"/>
        </a:xfrm>
      </p:grpSpPr>
      <p:sp>
        <p:nvSpPr>
          <p:cNvPr id="92" name="Google Shape;92;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3" name="Google Shape;93;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1" name="Shape 111"/>
        <p:cNvGrpSpPr/>
        <p:nvPr/>
      </p:nvGrpSpPr>
      <p:grpSpPr>
        <a:xfrm>
          <a:off x="0" y="0"/>
          <a:ext cx="0" cy="0"/>
          <a:chOff x="0" y="0"/>
          <a:chExt cx="0" cy="0"/>
        </a:xfrm>
      </p:grpSpPr>
      <p:sp>
        <p:nvSpPr>
          <p:cNvPr id="112" name="Google Shape;112;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6" name="Google Shape;146;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6" name="Google Shape;156;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6" name="Google Shape;166;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6" name="Google Shape;176;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g324f2635b46_0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g324f2635b46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9" name="Shape 189"/>
        <p:cNvGrpSpPr/>
        <p:nvPr/>
      </p:nvGrpSpPr>
      <p:grpSpPr>
        <a:xfrm>
          <a:off x="0" y="0"/>
          <a:ext cx="0" cy="0"/>
          <a:chOff x="0" y="0"/>
          <a:chExt cx="0" cy="0"/>
        </a:xfrm>
      </p:grpSpPr>
      <p:sp>
        <p:nvSpPr>
          <p:cNvPr id="190" name="Google Shape;190;g324f2635b46_0_4: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91" name="Google Shape;191;g324f2635b46_0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g324f2635b46_0_8: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196" name="Google Shape;196;g324f2635b46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g324f2635b46_0_12: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201" name="Google Shape;201;g324f2635b46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1" name="Shape 11"/>
        <p:cNvGrpSpPr/>
        <p:nvPr/>
      </p:nvGrpSpPr>
      <p:grpSpPr>
        <a:xfrm>
          <a:off x="0" y="0"/>
          <a:ext cx="0" cy="0"/>
          <a:chOff x="0" y="0"/>
          <a:chExt cx="0" cy="0"/>
        </a:xfrm>
      </p:grpSpPr>
      <p:sp>
        <p:nvSpPr>
          <p:cNvPr id="12" name="Google Shape;12;p1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 name="Google Shape;13;p1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 name="Google Shape;14;p1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5" name="Shape 15"/>
        <p:cNvGrpSpPr/>
        <p:nvPr/>
      </p:nvGrpSpPr>
      <p:grpSpPr>
        <a:xfrm>
          <a:off x="0" y="0"/>
          <a:ext cx="0" cy="0"/>
          <a:chOff x="0" y="0"/>
          <a:chExt cx="0" cy="0"/>
        </a:xfrm>
      </p:grpSpPr>
      <p:sp>
        <p:nvSpPr>
          <p:cNvPr id="16" name="Google Shape;16;p13"/>
          <p:cNvSpPr txBox="1"/>
          <p:nvPr>
            <p:ph type="ctrTitle"/>
          </p:nvPr>
        </p:nvSpPr>
        <p:spPr>
          <a:xfrm>
            <a:off x="685800" y="2130425"/>
            <a:ext cx="7772400" cy="147002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7" name="Google Shape;17;p13"/>
          <p:cNvSpPr txBox="1"/>
          <p:nvPr>
            <p:ph idx="1" type="subTitle"/>
          </p:nvPr>
        </p:nvSpPr>
        <p:spPr>
          <a:xfrm>
            <a:off x="1371600" y="3886200"/>
            <a:ext cx="6400800" cy="1752600"/>
          </a:xfrm>
          <a:prstGeom prst="rect">
            <a:avLst/>
          </a:prstGeom>
          <a:noFill/>
          <a:ln>
            <a:noFill/>
          </a:ln>
        </p:spPr>
        <p:txBody>
          <a:bodyPr anchorCtr="0" anchor="t" bIns="45700" lIns="91425" spcFirstLastPara="1" rIns="91425" wrap="square" tIns="45700">
            <a:norm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p:txBody>
      </p:sp>
      <p:sp>
        <p:nvSpPr>
          <p:cNvPr id="18" name="Google Shape;18;p13"/>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9" name="Google Shape;19;p13"/>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0" name="Google Shape;20;p13"/>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1" name="Shape 21"/>
        <p:cNvGrpSpPr/>
        <p:nvPr/>
      </p:nvGrpSpPr>
      <p:grpSpPr>
        <a:xfrm>
          <a:off x="0" y="0"/>
          <a:ext cx="0" cy="0"/>
          <a:chOff x="0" y="0"/>
          <a:chExt cx="0" cy="0"/>
        </a:xfrm>
      </p:grpSpPr>
      <p:sp>
        <p:nvSpPr>
          <p:cNvPr id="22" name="Google Shape;22;p14"/>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14"/>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24" name="Google Shape;24;p14"/>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14"/>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14"/>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7" name="Shape 27"/>
        <p:cNvGrpSpPr/>
        <p:nvPr/>
      </p:nvGrpSpPr>
      <p:grpSpPr>
        <a:xfrm>
          <a:off x="0" y="0"/>
          <a:ext cx="0" cy="0"/>
          <a:chOff x="0" y="0"/>
          <a:chExt cx="0" cy="0"/>
        </a:xfrm>
      </p:grpSpPr>
      <p:sp>
        <p:nvSpPr>
          <p:cNvPr id="28" name="Google Shape;28;p15"/>
          <p:cNvSpPr txBox="1"/>
          <p:nvPr>
            <p:ph type="title"/>
          </p:nvPr>
        </p:nvSpPr>
        <p:spPr>
          <a:xfrm>
            <a:off x="722313" y="4406900"/>
            <a:ext cx="7772400" cy="1362075"/>
          </a:xfrm>
          <a:prstGeom prst="rect">
            <a:avLst/>
          </a:prstGeom>
          <a:noFill/>
          <a:ln>
            <a:noFill/>
          </a:ln>
        </p:spPr>
        <p:txBody>
          <a:bodyPr anchorCtr="0" anchor="t" bIns="45700" lIns="91425" spcFirstLastPara="1" rIns="91425" wrap="square" tIns="45700">
            <a:normAutofit/>
          </a:bodyPr>
          <a:lstStyle>
            <a:lvl1pPr lvl="0" algn="l">
              <a:spcBef>
                <a:spcPts val="0"/>
              </a:spcBef>
              <a:spcAft>
                <a:spcPts val="0"/>
              </a:spcAft>
              <a:buClr>
                <a:schemeClr val="dk1"/>
              </a:buClr>
              <a:buSzPts val="4000"/>
              <a:buFont typeface="Calibri"/>
              <a:buNone/>
              <a:defRPr b="1" sz="400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5"/>
          <p:cNvSpPr txBox="1"/>
          <p:nvPr>
            <p:ph idx="1" type="body"/>
          </p:nvPr>
        </p:nvSpPr>
        <p:spPr>
          <a:xfrm>
            <a:off x="722313" y="2906713"/>
            <a:ext cx="7772400" cy="1500187"/>
          </a:xfrm>
          <a:prstGeom prst="rect">
            <a:avLst/>
          </a:prstGeom>
          <a:noFill/>
          <a:ln>
            <a:noFill/>
          </a:ln>
        </p:spPr>
        <p:txBody>
          <a:bodyPr anchorCtr="0" anchor="b" bIns="45700" lIns="91425" spcFirstLastPara="1" rIns="91425" wrap="square" tIns="45700">
            <a:normAutofit/>
          </a:bodyPr>
          <a:lstStyle>
            <a:lvl1pPr indent="-228600" lvl="0" marL="457200" algn="l">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0" name="Google Shape;30;p15"/>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5"/>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5"/>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3" name="Shape 33"/>
        <p:cNvGrpSpPr/>
        <p:nvPr/>
      </p:nvGrpSpPr>
      <p:grpSpPr>
        <a:xfrm>
          <a:off x="0" y="0"/>
          <a:ext cx="0" cy="0"/>
          <a:chOff x="0" y="0"/>
          <a:chExt cx="0" cy="0"/>
        </a:xfrm>
      </p:grpSpPr>
      <p:sp>
        <p:nvSpPr>
          <p:cNvPr id="34" name="Google Shape;34;p16"/>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16"/>
          <p:cNvSpPr txBox="1"/>
          <p:nvPr>
            <p:ph idx="1" type="body"/>
          </p:nvPr>
        </p:nvSpPr>
        <p:spPr>
          <a:xfrm>
            <a:off x="457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6" name="Google Shape;36;p16"/>
          <p:cNvSpPr txBox="1"/>
          <p:nvPr>
            <p:ph idx="2"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406400" lvl="0" marL="457200" algn="l">
              <a:spcBef>
                <a:spcPts val="560"/>
              </a:spcBef>
              <a:spcAft>
                <a:spcPts val="0"/>
              </a:spcAft>
              <a:buClr>
                <a:schemeClr val="dk1"/>
              </a:buClr>
              <a:buSzPts val="2800"/>
              <a:buChar char="•"/>
              <a:defRPr sz="2800"/>
            </a:lvl1pPr>
            <a:lvl2pPr indent="-381000" lvl="1" marL="914400" algn="l">
              <a:spcBef>
                <a:spcPts val="480"/>
              </a:spcBef>
              <a:spcAft>
                <a:spcPts val="0"/>
              </a:spcAft>
              <a:buClr>
                <a:schemeClr val="dk1"/>
              </a:buClr>
              <a:buSzPts val="2400"/>
              <a:buChar char="–"/>
              <a:defRPr sz="2400"/>
            </a:lvl2pPr>
            <a:lvl3pPr indent="-355600" lvl="2" marL="1371600" algn="l">
              <a:spcBef>
                <a:spcPts val="400"/>
              </a:spcBef>
              <a:spcAft>
                <a:spcPts val="0"/>
              </a:spcAft>
              <a:buClr>
                <a:schemeClr val="dk1"/>
              </a:buClr>
              <a:buSzPts val="2000"/>
              <a:buChar char="•"/>
              <a:defRPr sz="2000"/>
            </a:lvl3pPr>
            <a:lvl4pPr indent="-342900" lvl="3" marL="1828800" algn="l">
              <a:spcBef>
                <a:spcPts val="360"/>
              </a:spcBef>
              <a:spcAft>
                <a:spcPts val="0"/>
              </a:spcAft>
              <a:buClr>
                <a:schemeClr val="dk1"/>
              </a:buClr>
              <a:buSzPts val="1800"/>
              <a:buChar char="–"/>
              <a:defRPr sz="1800"/>
            </a:lvl4pPr>
            <a:lvl5pPr indent="-342900" lvl="4" marL="2286000" algn="l">
              <a:spcBef>
                <a:spcPts val="360"/>
              </a:spcBef>
              <a:spcAft>
                <a:spcPts val="0"/>
              </a:spcAft>
              <a:buClr>
                <a:schemeClr val="dk1"/>
              </a:buClr>
              <a:buSzPts val="1800"/>
              <a:buChar char="»"/>
              <a:defRPr sz="1800"/>
            </a:lvl5pPr>
            <a:lvl6pPr indent="-342900" lvl="5" marL="2743200" algn="l">
              <a:spcBef>
                <a:spcPts val="360"/>
              </a:spcBef>
              <a:spcAft>
                <a:spcPts val="0"/>
              </a:spcAft>
              <a:buClr>
                <a:schemeClr val="dk1"/>
              </a:buClr>
              <a:buSzPts val="1800"/>
              <a:buChar char="•"/>
              <a:defRPr sz="1800"/>
            </a:lvl6pPr>
            <a:lvl7pPr indent="-342900" lvl="6" marL="3200400" algn="l">
              <a:spcBef>
                <a:spcPts val="360"/>
              </a:spcBef>
              <a:spcAft>
                <a:spcPts val="0"/>
              </a:spcAft>
              <a:buClr>
                <a:schemeClr val="dk1"/>
              </a:buClr>
              <a:buSzPts val="1800"/>
              <a:buChar char="•"/>
              <a:defRPr sz="1800"/>
            </a:lvl7pPr>
            <a:lvl8pPr indent="-342900" lvl="7" marL="3657600" algn="l">
              <a:spcBef>
                <a:spcPts val="360"/>
              </a:spcBef>
              <a:spcAft>
                <a:spcPts val="0"/>
              </a:spcAft>
              <a:buClr>
                <a:schemeClr val="dk1"/>
              </a:buClr>
              <a:buSzPts val="1800"/>
              <a:buChar char="•"/>
              <a:defRPr sz="1800"/>
            </a:lvl8pPr>
            <a:lvl9pPr indent="-342900" lvl="8" marL="4114800" algn="l">
              <a:spcBef>
                <a:spcPts val="360"/>
              </a:spcBef>
              <a:spcAft>
                <a:spcPts val="0"/>
              </a:spcAft>
              <a:buClr>
                <a:schemeClr val="dk1"/>
              </a:buClr>
              <a:buSzPts val="1800"/>
              <a:buChar char="•"/>
              <a:defRPr sz="1800"/>
            </a:lvl9pPr>
          </a:lstStyle>
          <a:p/>
        </p:txBody>
      </p:sp>
      <p:sp>
        <p:nvSpPr>
          <p:cNvPr id="37" name="Google Shape;37;p16"/>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6"/>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6"/>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0" name="Shape 40"/>
        <p:cNvGrpSpPr/>
        <p:nvPr/>
      </p:nvGrpSpPr>
      <p:grpSpPr>
        <a:xfrm>
          <a:off x="0" y="0"/>
          <a:ext cx="0" cy="0"/>
          <a:chOff x="0" y="0"/>
          <a:chExt cx="0" cy="0"/>
        </a:xfrm>
      </p:grpSpPr>
      <p:sp>
        <p:nvSpPr>
          <p:cNvPr id="41" name="Google Shape;41;p17"/>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44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7"/>
          <p:cNvSpPr txBox="1"/>
          <p:nvPr>
            <p:ph idx="1" type="body"/>
          </p:nvPr>
        </p:nvSpPr>
        <p:spPr>
          <a:xfrm>
            <a:off x="457200" y="1535113"/>
            <a:ext cx="4040188"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3" name="Google Shape;43;p17"/>
          <p:cNvSpPr txBox="1"/>
          <p:nvPr>
            <p:ph idx="2" type="body"/>
          </p:nvPr>
        </p:nvSpPr>
        <p:spPr>
          <a:xfrm>
            <a:off x="457200" y="2174875"/>
            <a:ext cx="4040188"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4" name="Google Shape;44;p17"/>
          <p:cNvSpPr txBox="1"/>
          <p:nvPr>
            <p:ph idx="3" type="body"/>
          </p:nvPr>
        </p:nvSpPr>
        <p:spPr>
          <a:xfrm>
            <a:off x="4645025" y="1535113"/>
            <a:ext cx="4041775" cy="639762"/>
          </a:xfrm>
          <a:prstGeom prst="rect">
            <a:avLst/>
          </a:prstGeom>
          <a:noFill/>
          <a:ln>
            <a:noFill/>
          </a:ln>
        </p:spPr>
        <p:txBody>
          <a:bodyPr anchorCtr="0" anchor="b" bIns="45700" lIns="91425" spcFirstLastPara="1" rIns="91425" wrap="square" tIns="45700">
            <a:normAutofit/>
          </a:bodyPr>
          <a:lstStyle>
            <a:lvl1pPr indent="-228600" lvl="0" marL="457200" algn="l">
              <a:spcBef>
                <a:spcPts val="480"/>
              </a:spcBef>
              <a:spcAft>
                <a:spcPts val="0"/>
              </a:spcAft>
              <a:buClr>
                <a:schemeClr val="dk1"/>
              </a:buClr>
              <a:buSzPts val="2400"/>
              <a:buNone/>
              <a:defRPr b="1" sz="2400"/>
            </a:lvl1pPr>
            <a:lvl2pPr indent="-228600" lvl="1" marL="914400" algn="l">
              <a:spcBef>
                <a:spcPts val="400"/>
              </a:spcBef>
              <a:spcAft>
                <a:spcPts val="0"/>
              </a:spcAft>
              <a:buClr>
                <a:schemeClr val="dk1"/>
              </a:buClr>
              <a:buSzPts val="2000"/>
              <a:buNone/>
              <a:defRPr b="1" sz="2000"/>
            </a:lvl2pPr>
            <a:lvl3pPr indent="-228600" lvl="2" marL="1371600" algn="l">
              <a:spcBef>
                <a:spcPts val="360"/>
              </a:spcBef>
              <a:spcAft>
                <a:spcPts val="0"/>
              </a:spcAft>
              <a:buClr>
                <a:schemeClr val="dk1"/>
              </a:buClr>
              <a:buSzPts val="1800"/>
              <a:buNone/>
              <a:defRPr b="1" sz="1800"/>
            </a:lvl3pPr>
            <a:lvl4pPr indent="-228600" lvl="3" marL="1828800" algn="l">
              <a:spcBef>
                <a:spcPts val="320"/>
              </a:spcBef>
              <a:spcAft>
                <a:spcPts val="0"/>
              </a:spcAft>
              <a:buClr>
                <a:schemeClr val="dk1"/>
              </a:buClr>
              <a:buSzPts val="1600"/>
              <a:buNone/>
              <a:defRPr b="1" sz="1600"/>
            </a:lvl4pPr>
            <a:lvl5pPr indent="-228600" lvl="4" marL="2286000" algn="l">
              <a:spcBef>
                <a:spcPts val="320"/>
              </a:spcBef>
              <a:spcAft>
                <a:spcPts val="0"/>
              </a:spcAft>
              <a:buClr>
                <a:schemeClr val="dk1"/>
              </a:buClr>
              <a:buSzPts val="1600"/>
              <a:buNone/>
              <a:defRPr b="1" sz="1600"/>
            </a:lvl5pPr>
            <a:lvl6pPr indent="-228600" lvl="5" marL="2743200" algn="l">
              <a:spcBef>
                <a:spcPts val="320"/>
              </a:spcBef>
              <a:spcAft>
                <a:spcPts val="0"/>
              </a:spcAft>
              <a:buClr>
                <a:schemeClr val="dk1"/>
              </a:buClr>
              <a:buSzPts val="1600"/>
              <a:buNone/>
              <a:defRPr b="1" sz="1600"/>
            </a:lvl6pPr>
            <a:lvl7pPr indent="-228600" lvl="6" marL="3200400" algn="l">
              <a:spcBef>
                <a:spcPts val="320"/>
              </a:spcBef>
              <a:spcAft>
                <a:spcPts val="0"/>
              </a:spcAft>
              <a:buClr>
                <a:schemeClr val="dk1"/>
              </a:buClr>
              <a:buSzPts val="1600"/>
              <a:buNone/>
              <a:defRPr b="1" sz="1600"/>
            </a:lvl7pPr>
            <a:lvl8pPr indent="-228600" lvl="7" marL="3657600" algn="l">
              <a:spcBef>
                <a:spcPts val="320"/>
              </a:spcBef>
              <a:spcAft>
                <a:spcPts val="0"/>
              </a:spcAft>
              <a:buClr>
                <a:schemeClr val="dk1"/>
              </a:buClr>
              <a:buSzPts val="1600"/>
              <a:buNone/>
              <a:defRPr b="1" sz="1600"/>
            </a:lvl8pPr>
            <a:lvl9pPr indent="-228600" lvl="8" marL="4114800" algn="l">
              <a:spcBef>
                <a:spcPts val="320"/>
              </a:spcBef>
              <a:spcAft>
                <a:spcPts val="0"/>
              </a:spcAft>
              <a:buClr>
                <a:schemeClr val="dk1"/>
              </a:buClr>
              <a:buSzPts val="1600"/>
              <a:buNone/>
              <a:defRPr b="1" sz="1600"/>
            </a:lvl9pPr>
          </a:lstStyle>
          <a:p/>
        </p:txBody>
      </p:sp>
      <p:sp>
        <p:nvSpPr>
          <p:cNvPr id="45" name="Google Shape;45;p17"/>
          <p:cNvSpPr txBox="1"/>
          <p:nvPr>
            <p:ph idx="4" type="body"/>
          </p:nvPr>
        </p:nvSpPr>
        <p:spPr>
          <a:xfrm>
            <a:off x="4645025" y="2174875"/>
            <a:ext cx="4041775" cy="3951288"/>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chemeClr val="dk1"/>
              </a:buClr>
              <a:buSzPts val="2400"/>
              <a:buChar char="•"/>
              <a:defRPr sz="2400"/>
            </a:lvl1pPr>
            <a:lvl2pPr indent="-355600" lvl="1" marL="914400" algn="l">
              <a:spcBef>
                <a:spcPts val="400"/>
              </a:spcBef>
              <a:spcAft>
                <a:spcPts val="0"/>
              </a:spcAft>
              <a:buClr>
                <a:schemeClr val="dk1"/>
              </a:buClr>
              <a:buSzPts val="2000"/>
              <a:buChar char="–"/>
              <a:defRPr sz="2000"/>
            </a:lvl2pPr>
            <a:lvl3pPr indent="-342900" lvl="2" marL="1371600" algn="l">
              <a:spcBef>
                <a:spcPts val="360"/>
              </a:spcBef>
              <a:spcAft>
                <a:spcPts val="0"/>
              </a:spcAft>
              <a:buClr>
                <a:schemeClr val="dk1"/>
              </a:buClr>
              <a:buSzPts val="1800"/>
              <a:buChar char="•"/>
              <a:defRPr sz="1800"/>
            </a:lvl3pPr>
            <a:lvl4pPr indent="-330200" lvl="3" marL="1828800" algn="l">
              <a:spcBef>
                <a:spcPts val="320"/>
              </a:spcBef>
              <a:spcAft>
                <a:spcPts val="0"/>
              </a:spcAft>
              <a:buClr>
                <a:schemeClr val="dk1"/>
              </a:buClr>
              <a:buSzPts val="1600"/>
              <a:buChar char="–"/>
              <a:defRPr sz="1600"/>
            </a:lvl4pPr>
            <a:lvl5pPr indent="-330200" lvl="4" marL="2286000" algn="l">
              <a:spcBef>
                <a:spcPts val="320"/>
              </a:spcBef>
              <a:spcAft>
                <a:spcPts val="0"/>
              </a:spcAft>
              <a:buClr>
                <a:schemeClr val="dk1"/>
              </a:buClr>
              <a:buSzPts val="1600"/>
              <a:buChar char="»"/>
              <a:defRPr sz="1600"/>
            </a:lvl5pPr>
            <a:lvl6pPr indent="-330200" lvl="5" marL="2743200" algn="l">
              <a:spcBef>
                <a:spcPts val="320"/>
              </a:spcBef>
              <a:spcAft>
                <a:spcPts val="0"/>
              </a:spcAft>
              <a:buClr>
                <a:schemeClr val="dk1"/>
              </a:buClr>
              <a:buSzPts val="1600"/>
              <a:buChar char="•"/>
              <a:defRPr sz="1600"/>
            </a:lvl6pPr>
            <a:lvl7pPr indent="-330200" lvl="6" marL="3200400" algn="l">
              <a:spcBef>
                <a:spcPts val="320"/>
              </a:spcBef>
              <a:spcAft>
                <a:spcPts val="0"/>
              </a:spcAft>
              <a:buClr>
                <a:schemeClr val="dk1"/>
              </a:buClr>
              <a:buSzPts val="1600"/>
              <a:buChar char="•"/>
              <a:defRPr sz="1600"/>
            </a:lvl7pPr>
            <a:lvl8pPr indent="-330200" lvl="7" marL="3657600" algn="l">
              <a:spcBef>
                <a:spcPts val="320"/>
              </a:spcBef>
              <a:spcAft>
                <a:spcPts val="0"/>
              </a:spcAft>
              <a:buClr>
                <a:schemeClr val="dk1"/>
              </a:buClr>
              <a:buSzPts val="1600"/>
              <a:buChar char="•"/>
              <a:defRPr sz="1600"/>
            </a:lvl8pPr>
            <a:lvl9pPr indent="-330200" lvl="8" marL="4114800" algn="l">
              <a:spcBef>
                <a:spcPts val="320"/>
              </a:spcBef>
              <a:spcAft>
                <a:spcPts val="0"/>
              </a:spcAft>
              <a:buClr>
                <a:schemeClr val="dk1"/>
              </a:buClr>
              <a:buSzPts val="1600"/>
              <a:buChar char="•"/>
              <a:defRPr sz="1600"/>
            </a:lvl9pPr>
          </a:lstStyle>
          <a:p/>
        </p:txBody>
      </p:sp>
      <p:sp>
        <p:nvSpPr>
          <p:cNvPr id="46" name="Google Shape;46;p17"/>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17"/>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7"/>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49" name="Shape 49"/>
        <p:cNvGrpSpPr/>
        <p:nvPr/>
      </p:nvGrpSpPr>
      <p:grpSpPr>
        <a:xfrm>
          <a:off x="0" y="0"/>
          <a:ext cx="0" cy="0"/>
          <a:chOff x="0" y="0"/>
          <a:chExt cx="0" cy="0"/>
        </a:xfrm>
      </p:grpSpPr>
      <p:sp>
        <p:nvSpPr>
          <p:cNvPr id="50" name="Google Shape;50;p18"/>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18"/>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18"/>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18"/>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4" name="Shape 54"/>
        <p:cNvGrpSpPr/>
        <p:nvPr/>
      </p:nvGrpSpPr>
      <p:grpSpPr>
        <a:xfrm>
          <a:off x="0" y="0"/>
          <a:ext cx="0" cy="0"/>
          <a:chOff x="0" y="0"/>
          <a:chExt cx="0" cy="0"/>
        </a:xfrm>
      </p:grpSpPr>
      <p:sp>
        <p:nvSpPr>
          <p:cNvPr id="55" name="Google Shape;55;p19"/>
          <p:cNvSpPr txBox="1"/>
          <p:nvPr>
            <p:ph type="title"/>
          </p:nvPr>
        </p:nvSpPr>
        <p:spPr>
          <a:xfrm>
            <a:off x="457200" y="273050"/>
            <a:ext cx="3008313" cy="116205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19"/>
          <p:cNvSpPr txBox="1"/>
          <p:nvPr>
            <p:ph idx="1" type="body"/>
          </p:nvPr>
        </p:nvSpPr>
        <p:spPr>
          <a:xfrm>
            <a:off x="3575050" y="273050"/>
            <a:ext cx="5111750"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chemeClr val="dk1"/>
              </a:buClr>
              <a:buSzPts val="3200"/>
              <a:buChar char="•"/>
              <a:defRPr sz="3200"/>
            </a:lvl1pPr>
            <a:lvl2pPr indent="-406400" lvl="1" marL="914400" algn="l">
              <a:spcBef>
                <a:spcPts val="560"/>
              </a:spcBef>
              <a:spcAft>
                <a:spcPts val="0"/>
              </a:spcAft>
              <a:buClr>
                <a:schemeClr val="dk1"/>
              </a:buClr>
              <a:buSzPts val="2800"/>
              <a:buChar char="–"/>
              <a:defRPr sz="2800"/>
            </a:lvl2pPr>
            <a:lvl3pPr indent="-381000" lvl="2" marL="1371600" algn="l">
              <a:spcBef>
                <a:spcPts val="480"/>
              </a:spcBef>
              <a:spcAft>
                <a:spcPts val="0"/>
              </a:spcAft>
              <a:buClr>
                <a:schemeClr val="dk1"/>
              </a:buClr>
              <a:buSzPts val="2400"/>
              <a:buChar char="•"/>
              <a:defRPr sz="2400"/>
            </a:lvl3pPr>
            <a:lvl4pPr indent="-355600" lvl="3" marL="1828800" algn="l">
              <a:spcBef>
                <a:spcPts val="400"/>
              </a:spcBef>
              <a:spcAft>
                <a:spcPts val="0"/>
              </a:spcAft>
              <a:buClr>
                <a:schemeClr val="dk1"/>
              </a:buClr>
              <a:buSzPts val="2000"/>
              <a:buChar char="–"/>
              <a:defRPr sz="2000"/>
            </a:lvl4pPr>
            <a:lvl5pPr indent="-355600" lvl="4" marL="2286000" algn="l">
              <a:spcBef>
                <a:spcPts val="400"/>
              </a:spcBef>
              <a:spcAft>
                <a:spcPts val="0"/>
              </a:spcAft>
              <a:buClr>
                <a:schemeClr val="dk1"/>
              </a:buClr>
              <a:buSzPts val="2000"/>
              <a:buChar char="»"/>
              <a:defRPr sz="2000"/>
            </a:lvl5pPr>
            <a:lvl6pPr indent="-355600" lvl="5" marL="2743200" algn="l">
              <a:spcBef>
                <a:spcPts val="400"/>
              </a:spcBef>
              <a:spcAft>
                <a:spcPts val="0"/>
              </a:spcAft>
              <a:buClr>
                <a:schemeClr val="dk1"/>
              </a:buClr>
              <a:buSzPts val="2000"/>
              <a:buChar char="•"/>
              <a:defRPr sz="2000"/>
            </a:lvl6pPr>
            <a:lvl7pPr indent="-355600" lvl="6" marL="3200400" algn="l">
              <a:spcBef>
                <a:spcPts val="400"/>
              </a:spcBef>
              <a:spcAft>
                <a:spcPts val="0"/>
              </a:spcAft>
              <a:buClr>
                <a:schemeClr val="dk1"/>
              </a:buClr>
              <a:buSzPts val="2000"/>
              <a:buChar char="•"/>
              <a:defRPr sz="2000"/>
            </a:lvl7pPr>
            <a:lvl8pPr indent="-355600" lvl="7" marL="3657600" algn="l">
              <a:spcBef>
                <a:spcPts val="400"/>
              </a:spcBef>
              <a:spcAft>
                <a:spcPts val="0"/>
              </a:spcAft>
              <a:buClr>
                <a:schemeClr val="dk1"/>
              </a:buClr>
              <a:buSzPts val="2000"/>
              <a:buChar char="•"/>
              <a:defRPr sz="2000"/>
            </a:lvl8pPr>
            <a:lvl9pPr indent="-355600" lvl="8" marL="4114800" algn="l">
              <a:spcBef>
                <a:spcPts val="400"/>
              </a:spcBef>
              <a:spcAft>
                <a:spcPts val="0"/>
              </a:spcAft>
              <a:buClr>
                <a:schemeClr val="dk1"/>
              </a:buClr>
              <a:buSzPts val="2000"/>
              <a:buChar char="•"/>
              <a:defRPr sz="2000"/>
            </a:lvl9pPr>
          </a:lstStyle>
          <a:p/>
        </p:txBody>
      </p:sp>
      <p:sp>
        <p:nvSpPr>
          <p:cNvPr id="57" name="Google Shape;57;p19"/>
          <p:cNvSpPr txBox="1"/>
          <p:nvPr>
            <p:ph idx="2" type="body"/>
          </p:nvPr>
        </p:nvSpPr>
        <p:spPr>
          <a:xfrm>
            <a:off x="457200" y="1435100"/>
            <a:ext cx="3008313" cy="4691063"/>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58" name="Google Shape;58;p19"/>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9"/>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9"/>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1" name="Shape 61"/>
        <p:cNvGrpSpPr/>
        <p:nvPr/>
      </p:nvGrpSpPr>
      <p:grpSpPr>
        <a:xfrm>
          <a:off x="0" y="0"/>
          <a:ext cx="0" cy="0"/>
          <a:chOff x="0" y="0"/>
          <a:chExt cx="0" cy="0"/>
        </a:xfrm>
      </p:grpSpPr>
      <p:sp>
        <p:nvSpPr>
          <p:cNvPr id="62" name="Google Shape;62;p20"/>
          <p:cNvSpPr txBox="1"/>
          <p:nvPr>
            <p:ph type="title"/>
          </p:nvPr>
        </p:nvSpPr>
        <p:spPr>
          <a:xfrm>
            <a:off x="1792288" y="4800600"/>
            <a:ext cx="5486400" cy="566738"/>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1"/>
              </a:buClr>
              <a:buSzPts val="2000"/>
              <a:buFont typeface="Calibri"/>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3" name="Google Shape;63;p20"/>
          <p:cNvSpPr/>
          <p:nvPr>
            <p:ph idx="2" type="pic"/>
          </p:nvPr>
        </p:nvSpPr>
        <p:spPr>
          <a:xfrm>
            <a:off x="1792288" y="612775"/>
            <a:ext cx="5486400" cy="4114800"/>
          </a:xfrm>
          <a:prstGeom prst="rect">
            <a:avLst/>
          </a:prstGeom>
          <a:noFill/>
          <a:ln>
            <a:noFill/>
          </a:ln>
        </p:spPr>
      </p:sp>
      <p:sp>
        <p:nvSpPr>
          <p:cNvPr id="64" name="Google Shape;64;p20"/>
          <p:cNvSpPr txBox="1"/>
          <p:nvPr>
            <p:ph idx="1" type="body"/>
          </p:nvPr>
        </p:nvSpPr>
        <p:spPr>
          <a:xfrm>
            <a:off x="1792288" y="5367338"/>
            <a:ext cx="5486400" cy="804862"/>
          </a:xfrm>
          <a:prstGeom prst="rect">
            <a:avLst/>
          </a:prstGeom>
          <a:noFill/>
          <a:ln>
            <a:noFill/>
          </a:ln>
        </p:spPr>
        <p:txBody>
          <a:bodyPr anchorCtr="0" anchor="t" bIns="45700" lIns="91425" spcFirstLastPara="1" rIns="91425" wrap="square" tIns="45700">
            <a:normAutofit/>
          </a:bodyPr>
          <a:lstStyle>
            <a:lvl1pPr indent="-228600" lvl="0" marL="457200" algn="l">
              <a:spcBef>
                <a:spcPts val="280"/>
              </a:spcBef>
              <a:spcAft>
                <a:spcPts val="0"/>
              </a:spcAft>
              <a:buClr>
                <a:schemeClr val="dk1"/>
              </a:buClr>
              <a:buSzPts val="1400"/>
              <a:buNone/>
              <a:defRPr sz="1400"/>
            </a:lvl1pPr>
            <a:lvl2pPr indent="-228600" lvl="1" marL="914400" algn="l">
              <a:spcBef>
                <a:spcPts val="240"/>
              </a:spcBef>
              <a:spcAft>
                <a:spcPts val="0"/>
              </a:spcAft>
              <a:buClr>
                <a:schemeClr val="dk1"/>
              </a:buClr>
              <a:buSzPts val="1200"/>
              <a:buNone/>
              <a:defRPr sz="1200"/>
            </a:lvl2pPr>
            <a:lvl3pPr indent="-228600" lvl="2" marL="1371600" algn="l">
              <a:spcBef>
                <a:spcPts val="200"/>
              </a:spcBef>
              <a:spcAft>
                <a:spcPts val="0"/>
              </a:spcAft>
              <a:buClr>
                <a:schemeClr val="dk1"/>
              </a:buClr>
              <a:buSzPts val="1000"/>
              <a:buNone/>
              <a:defRPr sz="1000"/>
            </a:lvl3pPr>
            <a:lvl4pPr indent="-228600" lvl="3" marL="1828800" algn="l">
              <a:spcBef>
                <a:spcPts val="180"/>
              </a:spcBef>
              <a:spcAft>
                <a:spcPts val="0"/>
              </a:spcAft>
              <a:buClr>
                <a:schemeClr val="dk1"/>
              </a:buClr>
              <a:buSzPts val="900"/>
              <a:buNone/>
              <a:defRPr sz="900"/>
            </a:lvl4pPr>
            <a:lvl5pPr indent="-228600" lvl="4" marL="2286000" algn="l">
              <a:spcBef>
                <a:spcPts val="180"/>
              </a:spcBef>
              <a:spcAft>
                <a:spcPts val="0"/>
              </a:spcAft>
              <a:buClr>
                <a:schemeClr val="dk1"/>
              </a:buClr>
              <a:buSzPts val="900"/>
              <a:buNone/>
              <a:defRPr sz="900"/>
            </a:lvl5pPr>
            <a:lvl6pPr indent="-228600" lvl="5" marL="2743200" algn="l">
              <a:spcBef>
                <a:spcPts val="180"/>
              </a:spcBef>
              <a:spcAft>
                <a:spcPts val="0"/>
              </a:spcAft>
              <a:buClr>
                <a:schemeClr val="dk1"/>
              </a:buClr>
              <a:buSzPts val="900"/>
              <a:buNone/>
              <a:defRPr sz="900"/>
            </a:lvl6pPr>
            <a:lvl7pPr indent="-228600" lvl="6" marL="3200400" algn="l">
              <a:spcBef>
                <a:spcPts val="180"/>
              </a:spcBef>
              <a:spcAft>
                <a:spcPts val="0"/>
              </a:spcAft>
              <a:buClr>
                <a:schemeClr val="dk1"/>
              </a:buClr>
              <a:buSzPts val="900"/>
              <a:buNone/>
              <a:defRPr sz="900"/>
            </a:lvl7pPr>
            <a:lvl8pPr indent="-228600" lvl="7" marL="3657600" algn="l">
              <a:spcBef>
                <a:spcPts val="180"/>
              </a:spcBef>
              <a:spcAft>
                <a:spcPts val="0"/>
              </a:spcAft>
              <a:buClr>
                <a:schemeClr val="dk1"/>
              </a:buClr>
              <a:buSzPts val="900"/>
              <a:buNone/>
              <a:defRPr sz="900"/>
            </a:lvl8pPr>
            <a:lvl9pPr indent="-228600" lvl="8" marL="4114800" algn="l">
              <a:spcBef>
                <a:spcPts val="180"/>
              </a:spcBef>
              <a:spcAft>
                <a:spcPts val="0"/>
              </a:spcAft>
              <a:buClr>
                <a:schemeClr val="dk1"/>
              </a:buClr>
              <a:buSzPts val="900"/>
              <a:buNone/>
              <a:defRPr sz="900"/>
            </a:lvl9pPr>
          </a:lstStyle>
          <a:p/>
        </p:txBody>
      </p:sp>
      <p:sp>
        <p:nvSpPr>
          <p:cNvPr id="65" name="Google Shape;65;p20"/>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0"/>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20"/>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68" name="Shape 68"/>
        <p:cNvGrpSpPr/>
        <p:nvPr/>
      </p:nvGrpSpPr>
      <p:grpSpPr>
        <a:xfrm>
          <a:off x="0" y="0"/>
          <a:ext cx="0" cy="0"/>
          <a:chOff x="0" y="0"/>
          <a:chExt cx="0" cy="0"/>
        </a:xfrm>
      </p:grpSpPr>
      <p:sp>
        <p:nvSpPr>
          <p:cNvPr id="69" name="Google Shape;69;p2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0" name="Google Shape;70;p21"/>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1" name="Google Shape;71;p2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4" name="Shape 74"/>
        <p:cNvGrpSpPr/>
        <p:nvPr/>
      </p:nvGrpSpPr>
      <p:grpSpPr>
        <a:xfrm>
          <a:off x="0" y="0"/>
          <a:ext cx="0" cy="0"/>
          <a:chOff x="0" y="0"/>
          <a:chExt cx="0" cy="0"/>
        </a:xfrm>
      </p:grpSpPr>
      <p:sp>
        <p:nvSpPr>
          <p:cNvPr id="75" name="Google Shape;75;p22"/>
          <p:cNvSpPr txBox="1"/>
          <p:nvPr>
            <p:ph type="title"/>
          </p:nvPr>
        </p:nvSpPr>
        <p:spPr>
          <a:xfrm rot="5400000">
            <a:off x="4732338" y="2171701"/>
            <a:ext cx="5851525" cy="2057400"/>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6" name="Google Shape;76;p2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chemeClr val="dk1"/>
              </a:buClr>
              <a:buSzPts val="1800"/>
              <a:buChar char="•"/>
              <a:defRPr/>
            </a:lvl1pPr>
            <a:lvl2pPr indent="-342900" lvl="1" marL="914400" algn="l">
              <a:spcBef>
                <a:spcPts val="360"/>
              </a:spcBef>
              <a:spcAft>
                <a:spcPts val="0"/>
              </a:spcAft>
              <a:buClr>
                <a:schemeClr val="dk1"/>
              </a:buClr>
              <a:buSzPts val="1800"/>
              <a:buChar char="–"/>
              <a:defRPr/>
            </a:lvl2pPr>
            <a:lvl3pPr indent="-342900" lvl="2" marL="1371600" algn="l">
              <a:spcBef>
                <a:spcPts val="360"/>
              </a:spcBef>
              <a:spcAft>
                <a:spcPts val="0"/>
              </a:spcAft>
              <a:buClr>
                <a:schemeClr val="dk1"/>
              </a:buClr>
              <a:buSzPts val="1800"/>
              <a:buChar char="•"/>
              <a:defRPr/>
            </a:lvl3pPr>
            <a:lvl4pPr indent="-342900" lvl="3" marL="1828800" algn="l">
              <a:spcBef>
                <a:spcPts val="360"/>
              </a:spcBef>
              <a:spcAft>
                <a:spcPts val="0"/>
              </a:spcAft>
              <a:buClr>
                <a:schemeClr val="dk1"/>
              </a:buClr>
              <a:buSzPts val="1800"/>
              <a:buChar char="–"/>
              <a:defRPr/>
            </a:lvl4pPr>
            <a:lvl5pPr indent="-342900" lvl="4" marL="2286000" algn="l">
              <a:spcBef>
                <a:spcPts val="360"/>
              </a:spcBef>
              <a:spcAft>
                <a:spcPts val="0"/>
              </a:spcAft>
              <a:buClr>
                <a:schemeClr val="dk1"/>
              </a:buClr>
              <a:buSzPts val="1800"/>
              <a:buChar char="»"/>
              <a:defRPr/>
            </a:lvl5pPr>
            <a:lvl6pPr indent="-342900" lvl="5" marL="2743200" algn="l">
              <a:spcBef>
                <a:spcPts val="360"/>
              </a:spcBef>
              <a:spcAft>
                <a:spcPts val="0"/>
              </a:spcAft>
              <a:buClr>
                <a:schemeClr val="dk1"/>
              </a:buClr>
              <a:buSzPts val="1800"/>
              <a:buChar char="•"/>
              <a:defRPr/>
            </a:lvl6pPr>
            <a:lvl7pPr indent="-342900" lvl="6" marL="3200400" algn="l">
              <a:spcBef>
                <a:spcPts val="360"/>
              </a:spcBef>
              <a:spcAft>
                <a:spcPts val="0"/>
              </a:spcAft>
              <a:buClr>
                <a:schemeClr val="dk1"/>
              </a:buClr>
              <a:buSzPts val="1800"/>
              <a:buChar char="•"/>
              <a:defRPr/>
            </a:lvl7pPr>
            <a:lvl8pPr indent="-342900" lvl="7" marL="3657600" algn="l">
              <a:spcBef>
                <a:spcPts val="360"/>
              </a:spcBef>
              <a:spcAft>
                <a:spcPts val="0"/>
              </a:spcAft>
              <a:buClr>
                <a:schemeClr val="dk1"/>
              </a:buClr>
              <a:buSzPts val="1800"/>
              <a:buChar char="•"/>
              <a:defRPr/>
            </a:lvl8pPr>
            <a:lvl9pPr indent="-342900" lvl="8" marL="4114800" algn="l">
              <a:spcBef>
                <a:spcPts val="360"/>
              </a:spcBef>
              <a:spcAft>
                <a:spcPts val="0"/>
              </a:spcAft>
              <a:buClr>
                <a:schemeClr val="dk1"/>
              </a:buClr>
              <a:buSzPts val="1800"/>
              <a:buChar char="•"/>
              <a:defRPr/>
            </a:lvl9pPr>
          </a:lstStyle>
          <a:p/>
        </p:txBody>
      </p:sp>
      <p:sp>
        <p:nvSpPr>
          <p:cNvPr id="77" name="Google Shape;77;p22"/>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2"/>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2"/>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 name="Shape 5"/>
        <p:cNvGrpSpPr/>
        <p:nvPr/>
      </p:nvGrpSpPr>
      <p:grpSpPr>
        <a:xfrm>
          <a:off x="0" y="0"/>
          <a:ext cx="0" cy="0"/>
          <a:chOff x="0" y="0"/>
          <a:chExt cx="0" cy="0"/>
        </a:xfrm>
      </p:grpSpPr>
      <p:sp>
        <p:nvSpPr>
          <p:cNvPr id="6" name="Google Shape;6;p11"/>
          <p:cNvSpPr txBox="1"/>
          <p:nvPr>
            <p:ph type="title"/>
          </p:nvPr>
        </p:nvSpPr>
        <p:spPr>
          <a:xfrm>
            <a:off x="457200" y="274638"/>
            <a:ext cx="8229600" cy="1143000"/>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chemeClr val="dk1"/>
              </a:buClr>
              <a:buSzPts val="4400"/>
              <a:buFont typeface="Calibri"/>
              <a:buNone/>
              <a:defRPr b="0" i="0" sz="4400" u="none" cap="none" strike="noStrik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1"/>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431800" lvl="0" marL="457200" marR="0" rtl="0" algn="l">
              <a:spcBef>
                <a:spcPts val="640"/>
              </a:spcBef>
              <a:spcAft>
                <a:spcPts val="0"/>
              </a:spcAft>
              <a:buClr>
                <a:schemeClr val="dk1"/>
              </a:buClr>
              <a:buSzPts val="3200"/>
              <a:buFont typeface="Arial"/>
              <a:buChar char="•"/>
              <a:defRPr b="0" i="0" sz="3200" u="none" cap="none" strike="noStrike">
                <a:solidFill>
                  <a:schemeClr val="dk1"/>
                </a:solidFill>
                <a:latin typeface="Calibri"/>
                <a:ea typeface="Calibri"/>
                <a:cs typeface="Calibri"/>
                <a:sym typeface="Calibri"/>
              </a:defRPr>
            </a:lvl1pPr>
            <a:lvl2pPr indent="-406400" lvl="1" marL="914400" marR="0" rtl="0" algn="l">
              <a:spcBef>
                <a:spcPts val="560"/>
              </a:spcBef>
              <a:spcAft>
                <a:spcPts val="0"/>
              </a:spcAft>
              <a:buClr>
                <a:schemeClr val="dk1"/>
              </a:buClr>
              <a:buSzPts val="2800"/>
              <a:buFont typeface="Arial"/>
              <a:buChar char="–"/>
              <a:defRPr b="0" i="0" sz="2800" u="none" cap="none" strike="noStrike">
                <a:solidFill>
                  <a:schemeClr val="dk1"/>
                </a:solidFill>
                <a:latin typeface="Calibri"/>
                <a:ea typeface="Calibri"/>
                <a:cs typeface="Calibri"/>
                <a:sym typeface="Calibri"/>
              </a:defRPr>
            </a:lvl2pPr>
            <a:lvl3pPr indent="-381000" lvl="2" marL="1371600" marR="0" rtl="0" algn="l">
              <a:spcBef>
                <a:spcPts val="480"/>
              </a:spcBef>
              <a:spcAft>
                <a:spcPts val="0"/>
              </a:spcAft>
              <a:buClr>
                <a:schemeClr val="dk1"/>
              </a:buClr>
              <a:buSzPts val="2400"/>
              <a:buFont typeface="Arial"/>
              <a:buChar char="•"/>
              <a:defRPr b="0" i="0" sz="2400" u="none" cap="none" strike="noStrike">
                <a:solidFill>
                  <a:schemeClr val="dk1"/>
                </a:solidFill>
                <a:latin typeface="Calibri"/>
                <a:ea typeface="Calibri"/>
                <a:cs typeface="Calibri"/>
                <a:sym typeface="Calibri"/>
              </a:defRPr>
            </a:lvl3pPr>
            <a:lvl4pPr indent="-355600" lvl="3" marL="1828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4pPr>
            <a:lvl5pPr indent="-355600" lvl="4" marL="22860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5pPr>
            <a:lvl6pPr indent="-355600" lvl="5" marL="27432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6pPr>
            <a:lvl7pPr indent="-355600" lvl="6" marL="32004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7pPr>
            <a:lvl8pPr indent="-355600" lvl="7" marL="36576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8pPr>
            <a:lvl9pPr indent="-355600" lvl="8" marL="4114800" marR="0" rtl="0" algn="l">
              <a:spcBef>
                <a:spcPts val="400"/>
              </a:spcBef>
              <a:spcAft>
                <a:spcPts val="0"/>
              </a:spcAft>
              <a:buClr>
                <a:schemeClr val="dk1"/>
              </a:buClr>
              <a:buSzPts val="2000"/>
              <a:buFont typeface="Arial"/>
              <a:buChar char="•"/>
              <a:defRPr b="0" i="0" sz="2000" u="none" cap="none" strike="noStrike">
                <a:solidFill>
                  <a:schemeClr val="dk1"/>
                </a:solidFill>
                <a:latin typeface="Calibri"/>
                <a:ea typeface="Calibri"/>
                <a:cs typeface="Calibri"/>
                <a:sym typeface="Calibri"/>
              </a:defRPr>
            </a:lvl9pPr>
          </a:lstStyle>
          <a:p/>
        </p:txBody>
      </p:sp>
      <p:sp>
        <p:nvSpPr>
          <p:cNvPr id="8" name="Google Shape;8;p11"/>
          <p:cNvSpPr txBox="1"/>
          <p:nvPr>
            <p:ph idx="10" type="dt"/>
          </p:nvPr>
        </p:nvSpPr>
        <p:spPr>
          <a:xfrm>
            <a:off x="457200" y="6356350"/>
            <a:ext cx="21336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9" name="Google Shape;9;p11"/>
          <p:cNvSpPr txBox="1"/>
          <p:nvPr>
            <p:ph idx="11" type="ftr"/>
          </p:nvPr>
        </p:nvSpPr>
        <p:spPr>
          <a:xfrm>
            <a:off x="3124200" y="6356350"/>
            <a:ext cx="2895600" cy="365125"/>
          </a:xfrm>
          <a:prstGeom prst="rect">
            <a:avLst/>
          </a:prstGeom>
          <a:noFill/>
          <a:ln>
            <a:noFill/>
          </a:ln>
        </p:spPr>
        <p:txBody>
          <a:bodyPr anchorCtr="0" anchor="ctr" bIns="45700" lIns="91425" spcFirstLastPara="1" rIns="91425" wrap="square" tIns="45700">
            <a:noAutofit/>
          </a:bodyPr>
          <a:lstStyle>
            <a:lvl1pPr lvl="0" marR="0" rtl="0" algn="ctr">
              <a:spcBef>
                <a:spcPts val="0"/>
              </a:spcBef>
              <a:spcAft>
                <a:spcPts val="0"/>
              </a:spcAft>
              <a:buSzPts val="1400"/>
              <a:buNone/>
              <a:defRPr b="0" i="0" sz="1200" u="none" cap="none" strike="noStrike">
                <a:solidFill>
                  <a:srgbClr val="888888"/>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10" name="Google Shape;10;p11"/>
          <p:cNvSpPr txBox="1"/>
          <p:nvPr>
            <p:ph idx="12" type="sldNum"/>
          </p:nvPr>
        </p:nvSpPr>
        <p:spPr>
          <a:xfrm>
            <a:off x="6553200" y="6356350"/>
            <a:ext cx="2133600"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200" u="none" cap="none" strike="noStrike">
                <a:solidFill>
                  <a:srgbClr val="888888"/>
                </a:solidFill>
                <a:latin typeface="Calibri"/>
                <a:ea typeface="Calibri"/>
                <a:cs typeface="Calibri"/>
                <a:sym typeface="Calibri"/>
              </a:defRPr>
            </a:lvl1pPr>
            <a:lvl2pPr indent="0" lvl="1" marL="0" marR="0" rtl="0" algn="r">
              <a:spcBef>
                <a:spcPts val="0"/>
              </a:spcBef>
              <a:buNone/>
              <a:defRPr b="0" i="0" sz="1200" u="none" cap="none" strike="noStrike">
                <a:solidFill>
                  <a:srgbClr val="888888"/>
                </a:solidFill>
                <a:latin typeface="Calibri"/>
                <a:ea typeface="Calibri"/>
                <a:cs typeface="Calibri"/>
                <a:sym typeface="Calibri"/>
              </a:defRPr>
            </a:lvl2pPr>
            <a:lvl3pPr indent="0" lvl="2" marL="0" marR="0" rtl="0" algn="r">
              <a:spcBef>
                <a:spcPts val="0"/>
              </a:spcBef>
              <a:buNone/>
              <a:defRPr b="0" i="0" sz="1200" u="none" cap="none" strike="noStrike">
                <a:solidFill>
                  <a:srgbClr val="888888"/>
                </a:solidFill>
                <a:latin typeface="Calibri"/>
                <a:ea typeface="Calibri"/>
                <a:cs typeface="Calibri"/>
                <a:sym typeface="Calibri"/>
              </a:defRPr>
            </a:lvl3pPr>
            <a:lvl4pPr indent="0" lvl="3" marL="0" marR="0" rtl="0" algn="r">
              <a:spcBef>
                <a:spcPts val="0"/>
              </a:spcBef>
              <a:buNone/>
              <a:defRPr b="0" i="0" sz="1200" u="none" cap="none" strike="noStrike">
                <a:solidFill>
                  <a:srgbClr val="888888"/>
                </a:solidFill>
                <a:latin typeface="Calibri"/>
                <a:ea typeface="Calibri"/>
                <a:cs typeface="Calibri"/>
                <a:sym typeface="Calibri"/>
              </a:defRPr>
            </a:lvl4pPr>
            <a:lvl5pPr indent="0" lvl="4" marL="0" marR="0" rtl="0" algn="r">
              <a:spcBef>
                <a:spcPts val="0"/>
              </a:spcBef>
              <a:buNone/>
              <a:defRPr b="0" i="0" sz="1200" u="none" cap="none" strike="noStrike">
                <a:solidFill>
                  <a:srgbClr val="888888"/>
                </a:solidFill>
                <a:latin typeface="Calibri"/>
                <a:ea typeface="Calibri"/>
                <a:cs typeface="Calibri"/>
                <a:sym typeface="Calibri"/>
              </a:defRPr>
            </a:lvl5pPr>
            <a:lvl6pPr indent="0" lvl="5" marL="0" marR="0" rtl="0" algn="r">
              <a:spcBef>
                <a:spcPts val="0"/>
              </a:spcBef>
              <a:buNone/>
              <a:defRPr b="0" i="0" sz="1200" u="none" cap="none" strike="noStrike">
                <a:solidFill>
                  <a:srgbClr val="888888"/>
                </a:solidFill>
                <a:latin typeface="Calibri"/>
                <a:ea typeface="Calibri"/>
                <a:cs typeface="Calibri"/>
                <a:sym typeface="Calibri"/>
              </a:defRPr>
            </a:lvl6pPr>
            <a:lvl7pPr indent="0" lvl="6" marL="0" marR="0" rtl="0" algn="r">
              <a:spcBef>
                <a:spcPts val="0"/>
              </a:spcBef>
              <a:buNone/>
              <a:defRPr b="0" i="0" sz="1200" u="none" cap="none" strike="noStrike">
                <a:solidFill>
                  <a:srgbClr val="888888"/>
                </a:solidFill>
                <a:latin typeface="Calibri"/>
                <a:ea typeface="Calibri"/>
                <a:cs typeface="Calibri"/>
                <a:sym typeface="Calibri"/>
              </a:defRPr>
            </a:lvl7pPr>
            <a:lvl8pPr indent="0" lvl="7" marL="0" marR="0" rtl="0" algn="r">
              <a:spcBef>
                <a:spcPts val="0"/>
              </a:spcBef>
              <a:buNone/>
              <a:defRPr b="0" i="0" sz="1200" u="none" cap="none" strike="noStrike">
                <a:solidFill>
                  <a:srgbClr val="888888"/>
                </a:solidFill>
                <a:latin typeface="Calibri"/>
                <a:ea typeface="Calibri"/>
                <a:cs typeface="Calibri"/>
                <a:sym typeface="Calibri"/>
              </a:defRPr>
            </a:lvl8pPr>
            <a:lvl9pPr indent="0" lvl="8" marL="0" marR="0" rtl="0" algn="r">
              <a:spcBef>
                <a:spcPts val="0"/>
              </a:spcBef>
              <a:buNone/>
              <a:defRPr b="0" i="0" sz="12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4.jpg"/><Relationship Id="rId4" Type="http://schemas.openxmlformats.org/officeDocument/2006/relationships/image" Target="../media/image7.jpg"/><Relationship Id="rId5" Type="http://schemas.openxmlformats.org/officeDocument/2006/relationships/image" Target="../media/image5.png"/><Relationship Id="rId6" Type="http://schemas.openxmlformats.org/officeDocument/2006/relationships/image" Target="../media/image2.png"/><Relationship Id="rId7" Type="http://schemas.openxmlformats.org/officeDocument/2006/relationships/image" Target="../media/image1.png"/><Relationship Id="rId8" Type="http://schemas.openxmlformats.org/officeDocument/2006/relationships/image" Target="../media/image1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14.jpg"/><Relationship Id="rId4" Type="http://schemas.openxmlformats.org/officeDocument/2006/relationships/image" Target="../media/image7.jpg"/><Relationship Id="rId5" Type="http://schemas.openxmlformats.org/officeDocument/2006/relationships/image" Target="../media/image5.png"/><Relationship Id="rId6"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 Id="rId3" Type="http://schemas.openxmlformats.org/officeDocument/2006/relationships/image" Target="../media/image14.jpg"/><Relationship Id="rId4" Type="http://schemas.openxmlformats.org/officeDocument/2006/relationships/image" Target="../media/image7.jpg"/><Relationship Id="rId5" Type="http://schemas.openxmlformats.org/officeDocument/2006/relationships/image" Target="../media/image5.png"/><Relationship Id="rId6"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 Id="rId3" Type="http://schemas.openxmlformats.org/officeDocument/2006/relationships/image" Target="../media/image14.jpg"/><Relationship Id="rId4" Type="http://schemas.openxmlformats.org/officeDocument/2006/relationships/image" Target="../media/image7.jpg"/><Relationship Id="rId5" Type="http://schemas.openxmlformats.org/officeDocument/2006/relationships/image" Target="../media/image11.png"/><Relationship Id="rId6" Type="http://schemas.openxmlformats.org/officeDocument/2006/relationships/image" Target="../media/image5.png"/><Relationship Id="rId7"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 Id="rId3" Type="http://schemas.openxmlformats.org/officeDocument/2006/relationships/image" Target="../media/image14.jpg"/><Relationship Id="rId4" Type="http://schemas.openxmlformats.org/officeDocument/2006/relationships/image" Target="../media/image7.jpg"/><Relationship Id="rId5" Type="http://schemas.openxmlformats.org/officeDocument/2006/relationships/image" Target="../media/image11.png"/><Relationship Id="rId6" Type="http://schemas.openxmlformats.org/officeDocument/2006/relationships/image" Target="../media/image2.png"/><Relationship Id="rId7" Type="http://schemas.openxmlformats.org/officeDocument/2006/relationships/image" Target="../media/image12.png"/><Relationship Id="rId8"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 Id="rId3" Type="http://schemas.openxmlformats.org/officeDocument/2006/relationships/image" Target="../media/image14.jpg"/><Relationship Id="rId4" Type="http://schemas.openxmlformats.org/officeDocument/2006/relationships/image" Target="../media/image7.jpg"/><Relationship Id="rId5" Type="http://schemas.openxmlformats.org/officeDocument/2006/relationships/image" Target="../media/image11.png"/><Relationship Id="rId6"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 Id="rId3" Type="http://schemas.openxmlformats.org/officeDocument/2006/relationships/image" Target="../media/image14.jpg"/><Relationship Id="rId4" Type="http://schemas.openxmlformats.org/officeDocument/2006/relationships/image" Target="../media/image7.jpg"/><Relationship Id="rId5" Type="http://schemas.openxmlformats.org/officeDocument/2006/relationships/image" Target="../media/image11.png"/><Relationship Id="rId6"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 Id="rId3" Type="http://schemas.openxmlformats.org/officeDocument/2006/relationships/image" Target="../media/image14.jpg"/><Relationship Id="rId4" Type="http://schemas.openxmlformats.org/officeDocument/2006/relationships/image" Target="../media/image7.jpg"/><Relationship Id="rId5" Type="http://schemas.openxmlformats.org/officeDocument/2006/relationships/image" Target="../media/image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 Id="rId3" Type="http://schemas.openxmlformats.org/officeDocument/2006/relationships/image" Target="../media/image14.jpg"/><Relationship Id="rId4" Type="http://schemas.openxmlformats.org/officeDocument/2006/relationships/image" Target="../media/image7.jpg"/><Relationship Id="rId5" Type="http://schemas.openxmlformats.org/officeDocument/2006/relationships/image" Target="../media/image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 Id="rId3" Type="http://schemas.openxmlformats.org/officeDocument/2006/relationships/image" Target="../media/image14.jpg"/><Relationship Id="rId4" Type="http://schemas.openxmlformats.org/officeDocument/2006/relationships/image" Target="../media/image7.jpg"/><Relationship Id="rId5" Type="http://schemas.openxmlformats.org/officeDocument/2006/relationships/image" Target="../media/image11.png"/><Relationship Id="rId6" Type="http://schemas.openxmlformats.org/officeDocument/2006/relationships/image" Target="../media/image5.png"/><Relationship Id="rId7"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 Id="rId3" Type="http://schemas.openxmlformats.org/officeDocument/2006/relationships/hyperlink" Target="https://livrepository.liverpool.ac.uk/3009723/1/Greaves%20PTSD%202013.pdf" TargetMode="External"/><Relationship Id="rId4" Type="http://schemas.openxmlformats.org/officeDocument/2006/relationships/hyperlink" Target="https://ebookcentral.proquest.com/lib/trinity/detail.action?docID=1069474" TargetMode="External"/><Relationship Id="rId9" Type="http://schemas.openxmlformats.org/officeDocument/2006/relationships/hyperlink" Target="https://doi.org/10.1177/0957154X20909306" TargetMode="External"/><Relationship Id="rId5" Type="http://schemas.openxmlformats.org/officeDocument/2006/relationships/hyperlink" Target="https://thegreatthinkers.org/xenophon/biography/" TargetMode="External"/><Relationship Id="rId6" Type="http://schemas.openxmlformats.org/officeDocument/2006/relationships/hyperlink" Target="https://books.google.co.uk/books?hl=en&amp;lr=&amp;id=vNw9Kb7swxIC&amp;oi=fnd&amp;pg=PA325&amp;dq=xenophon%27s+anabasis+ptsd&amp;ots=-9LLmzPx0T&amp;sig=q5jaeqYheb0xconnQSAesKBzSb0&amp;redir_esc=y#v=onepage&amp;q=xenophon's%20anabasis%20ptsd&amp;f=false" TargetMode="External"/><Relationship Id="rId7" Type="http://schemas.openxmlformats.org/officeDocument/2006/relationships/hyperlink" Target="https://www.britannica.com/biography/Xenophon" TargetMode="External"/><Relationship Id="rId8" Type="http://schemas.openxmlformats.org/officeDocument/2006/relationships/hyperlink" Target="https://www.southampton.ac.uk/courses/modules/hist2109"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 Id="rId3" Type="http://schemas.openxmlformats.org/officeDocument/2006/relationships/hyperlink" Target="https://research-ebsco-com.ezproxy.uwtsd.ac.uk/c/onvpsy/viewer/pdf/ipus77wogv?route=details" TargetMode="External"/><Relationship Id="rId4" Type="http://schemas.openxmlformats.org/officeDocument/2006/relationships/hyperlink" Target="https://www.worldhistory.org/timeline/Greek_Warfare/#:~:text=Macedonian%20general%20Perdiccas%20III%20successfully%20defends%20Amphipolis%20against%20Athenian%20attack.&amp;text=Theban%20general%20Pelopidas%20is%20victorious%20but%20killed%20at%20the%20Battle%20of%20Kynoskephalai.&amp;text=Indecisive%20Battle%20of%20Matinea%20where,Theban%20general%20Epaminondas%20is%20killed.&amp;text=Phocion%20leads%20an%20Athenian%20campaign%20in%20Euboea.&amp;text=Phocion%20defeats%20Philip%20II%20of%20Macedon%20at%20Byzantium.&amp;text=Philip%20of%20Macedonia%20defeats%20the,in%20the%20Battle%20of%20Chaironeia.&amp;text=Alexander%20the%20Great%20invades%20the%20Persian%20Achaemenid%20Empire.&amp;text=The%20argyraspides%2C%20a%20special%20unit%20of%20hypaspist%2C%20is%20formed.&amp;text=Lysimachus%20drives%20Pyrrhus%20out%20of%20Macedon.&amp;text=King%20Pyrrhus%20of%20Epirus%20wages,of%20Tarentum%20being%20the%20pretext.&amp;text=Pyrrhus%20defeats%20the%20Romans%20at%20the%20Battle%20of%20Heraclea.&amp;text=Pyrrhus%20defeats%20the%20Romans%20at%20the%20Battle%20of%20Asculum.&amp;text=The%20Romans%20defeat%20Pyrrhus%20of%20Epirus%20at%20the%20Battle%20of%20Maleventum.&amp;text=Pyrrhus%20of%20Epirus%20attacks%20Macedon%20and%20Sparta.&amp;text=Corcyra%20is%20captured%20by%20the%20Illyrians.&amp;text=Macedonians%20bring%20an%20army%20across,force%20trying%20to%20take%20Corinth.&amp;text=Philip%20V%20of%20Macedon%20take%20Samos.&amp;text=Rome%20sacks%20Corinth%20and%20dissolves,Greece%20is%20ruled%20by%20Rome"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3" name="Shape 83"/>
        <p:cNvGrpSpPr/>
        <p:nvPr/>
      </p:nvGrpSpPr>
      <p:grpSpPr>
        <a:xfrm>
          <a:off x="0" y="0"/>
          <a:ext cx="0" cy="0"/>
          <a:chOff x="0" y="0"/>
          <a:chExt cx="0" cy="0"/>
        </a:xfrm>
      </p:grpSpPr>
      <p:sp>
        <p:nvSpPr>
          <p:cNvPr id="84" name="Google Shape;84;p1"/>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0" l="0" r="0" t="-24331"/>
            </a:stretch>
          </a:blipFill>
          <a:ln>
            <a:noFill/>
          </a:ln>
        </p:spPr>
      </p:sp>
      <p:sp>
        <p:nvSpPr>
          <p:cNvPr id="85" name="Google Shape;85;p1"/>
          <p:cNvSpPr/>
          <p:nvPr/>
        </p:nvSpPr>
        <p:spPr>
          <a:xfrm>
            <a:off x="2164884" y="589250"/>
            <a:ext cx="13916185" cy="9045520"/>
          </a:xfrm>
          <a:custGeom>
            <a:rect b="b" l="l" r="r" t="t"/>
            <a:pathLst>
              <a:path extrusionOk="0" h="9045520" w="13916185">
                <a:moveTo>
                  <a:pt x="0" y="0"/>
                </a:moveTo>
                <a:lnTo>
                  <a:pt x="13916184" y="0"/>
                </a:lnTo>
                <a:lnTo>
                  <a:pt x="13916184" y="9045520"/>
                </a:lnTo>
                <a:lnTo>
                  <a:pt x="0" y="9045520"/>
                </a:lnTo>
                <a:lnTo>
                  <a:pt x="0" y="0"/>
                </a:lnTo>
                <a:close/>
              </a:path>
            </a:pathLst>
          </a:custGeom>
          <a:blipFill rotWithShape="1">
            <a:blip r:embed="rId4">
              <a:alphaModFix/>
            </a:blip>
            <a:stretch>
              <a:fillRect b="0" l="0" r="0" t="0"/>
            </a:stretch>
          </a:blipFill>
          <a:ln>
            <a:noFill/>
          </a:ln>
        </p:spPr>
      </p:sp>
      <p:sp>
        <p:nvSpPr>
          <p:cNvPr id="86" name="Google Shape;86;p1"/>
          <p:cNvSpPr/>
          <p:nvPr/>
        </p:nvSpPr>
        <p:spPr>
          <a:xfrm>
            <a:off x="2164884" y="499991"/>
            <a:ext cx="2357090" cy="3428494"/>
          </a:xfrm>
          <a:custGeom>
            <a:rect b="b" l="l" r="r" t="t"/>
            <a:pathLst>
              <a:path extrusionOk="0" h="3428494" w="2357090">
                <a:moveTo>
                  <a:pt x="0" y="0"/>
                </a:moveTo>
                <a:lnTo>
                  <a:pt x="2357089" y="0"/>
                </a:lnTo>
                <a:lnTo>
                  <a:pt x="2357089" y="3428494"/>
                </a:lnTo>
                <a:lnTo>
                  <a:pt x="0" y="3428494"/>
                </a:lnTo>
                <a:lnTo>
                  <a:pt x="0" y="0"/>
                </a:lnTo>
                <a:close/>
              </a:path>
            </a:pathLst>
          </a:custGeom>
          <a:blipFill rotWithShape="1">
            <a:blip r:embed="rId5">
              <a:alphaModFix/>
            </a:blip>
            <a:stretch>
              <a:fillRect b="0" l="0" r="0" t="0"/>
            </a:stretch>
          </a:blipFill>
          <a:ln>
            <a:noFill/>
          </a:ln>
        </p:spPr>
      </p:sp>
      <p:sp>
        <p:nvSpPr>
          <p:cNvPr id="87" name="Google Shape;87;p1"/>
          <p:cNvSpPr/>
          <p:nvPr/>
        </p:nvSpPr>
        <p:spPr>
          <a:xfrm rot="1093572">
            <a:off x="12330939" y="1736524"/>
            <a:ext cx="3779597" cy="1483492"/>
          </a:xfrm>
          <a:custGeom>
            <a:rect b="b" l="l" r="r" t="t"/>
            <a:pathLst>
              <a:path extrusionOk="0" h="1483492" w="3779597">
                <a:moveTo>
                  <a:pt x="0" y="0"/>
                </a:moveTo>
                <a:lnTo>
                  <a:pt x="3779597" y="0"/>
                </a:lnTo>
                <a:lnTo>
                  <a:pt x="3779597" y="1483492"/>
                </a:lnTo>
                <a:lnTo>
                  <a:pt x="0" y="1483492"/>
                </a:lnTo>
                <a:lnTo>
                  <a:pt x="0" y="0"/>
                </a:lnTo>
                <a:close/>
              </a:path>
            </a:pathLst>
          </a:custGeom>
          <a:blipFill rotWithShape="1">
            <a:blip r:embed="rId6">
              <a:alphaModFix/>
            </a:blip>
            <a:stretch>
              <a:fillRect b="0" l="0" r="0" t="0"/>
            </a:stretch>
          </a:blipFill>
          <a:ln>
            <a:noFill/>
          </a:ln>
        </p:spPr>
      </p:sp>
      <p:sp>
        <p:nvSpPr>
          <p:cNvPr id="88" name="Google Shape;88;p1"/>
          <p:cNvSpPr/>
          <p:nvPr/>
        </p:nvSpPr>
        <p:spPr>
          <a:xfrm rot="-4820948">
            <a:off x="14029704" y="6023171"/>
            <a:ext cx="1445823" cy="4211133"/>
          </a:xfrm>
          <a:custGeom>
            <a:rect b="b" l="l" r="r" t="t"/>
            <a:pathLst>
              <a:path extrusionOk="0" h="4214757" w="1447067">
                <a:moveTo>
                  <a:pt x="0" y="0"/>
                </a:moveTo>
                <a:lnTo>
                  <a:pt x="1447067" y="0"/>
                </a:lnTo>
                <a:lnTo>
                  <a:pt x="1447067" y="4214757"/>
                </a:lnTo>
                <a:lnTo>
                  <a:pt x="0" y="4214757"/>
                </a:lnTo>
                <a:lnTo>
                  <a:pt x="0" y="0"/>
                </a:lnTo>
                <a:close/>
              </a:path>
            </a:pathLst>
          </a:custGeom>
          <a:blipFill rotWithShape="1">
            <a:blip r:embed="rId7">
              <a:alphaModFix/>
            </a:blip>
            <a:stretch>
              <a:fillRect b="0" l="0" r="0" t="0"/>
            </a:stretch>
          </a:blipFill>
          <a:ln>
            <a:noFill/>
          </a:ln>
        </p:spPr>
      </p:sp>
      <p:sp>
        <p:nvSpPr>
          <p:cNvPr id="89" name="Google Shape;89;p1"/>
          <p:cNvSpPr txBox="1"/>
          <p:nvPr/>
        </p:nvSpPr>
        <p:spPr>
          <a:xfrm>
            <a:off x="2883009" y="2233288"/>
            <a:ext cx="12299700" cy="6465000"/>
          </a:xfrm>
          <a:prstGeom prst="rect">
            <a:avLst/>
          </a:prstGeom>
          <a:noFill/>
          <a:ln>
            <a:noFill/>
          </a:ln>
        </p:spPr>
        <p:txBody>
          <a:bodyPr anchorCtr="0" anchor="t" bIns="0" lIns="0" spcFirstLastPara="1" rIns="0" wrap="square" tIns="0">
            <a:spAutoFit/>
          </a:bodyPr>
          <a:lstStyle/>
          <a:p>
            <a:pPr indent="0" lvl="0" marL="0" marR="0" rtl="0" algn="ctr">
              <a:lnSpc>
                <a:spcPct val="118002"/>
              </a:lnSpc>
              <a:spcBef>
                <a:spcPts val="0"/>
              </a:spcBef>
              <a:spcAft>
                <a:spcPts val="0"/>
              </a:spcAft>
              <a:buNone/>
            </a:pPr>
            <a:r>
              <a:rPr i="0" lang="en-US" sz="12500" cap="none" strike="noStrike">
                <a:solidFill>
                  <a:schemeClr val="dk1"/>
                </a:solidFill>
                <a:latin typeface="Pacifico"/>
                <a:ea typeface="Pacifico"/>
                <a:cs typeface="Pacifico"/>
                <a:sym typeface="Pacifico"/>
              </a:rPr>
              <a:t>Ancient Treatment of</a:t>
            </a:r>
            <a:endParaRPr sz="12500">
              <a:solidFill>
                <a:schemeClr val="dk1"/>
              </a:solidFill>
              <a:latin typeface="Pacifico"/>
              <a:ea typeface="Pacifico"/>
              <a:cs typeface="Pacifico"/>
              <a:sym typeface="Pacifico"/>
            </a:endParaRPr>
          </a:p>
          <a:p>
            <a:pPr indent="0" lvl="0" marL="0" marR="0" rtl="0" algn="ctr">
              <a:lnSpc>
                <a:spcPct val="118002"/>
              </a:lnSpc>
              <a:spcBef>
                <a:spcPts val="0"/>
              </a:spcBef>
              <a:spcAft>
                <a:spcPts val="0"/>
              </a:spcAft>
              <a:buNone/>
            </a:pPr>
            <a:r>
              <a:rPr i="0" lang="en-US" sz="12500" cap="none" strike="noStrike">
                <a:solidFill>
                  <a:schemeClr val="dk1"/>
                </a:solidFill>
                <a:latin typeface="Pacifico"/>
                <a:ea typeface="Pacifico"/>
                <a:cs typeface="Pacifico"/>
                <a:sym typeface="Pacifico"/>
              </a:rPr>
              <a:t>PTSD</a:t>
            </a:r>
            <a:endParaRPr sz="12500">
              <a:solidFill>
                <a:schemeClr val="dk1"/>
              </a:solidFill>
              <a:latin typeface="Pacifico"/>
              <a:ea typeface="Pacifico"/>
              <a:cs typeface="Pacifico"/>
              <a:sym typeface="Pacifico"/>
            </a:endParaRPr>
          </a:p>
        </p:txBody>
      </p:sp>
      <p:sp>
        <p:nvSpPr>
          <p:cNvPr id="90" name="Google Shape;90;p1"/>
          <p:cNvSpPr/>
          <p:nvPr/>
        </p:nvSpPr>
        <p:spPr>
          <a:xfrm rot="-1317420">
            <a:off x="2823964" y="6308819"/>
            <a:ext cx="1998841" cy="3063358"/>
          </a:xfrm>
          <a:custGeom>
            <a:rect b="b" l="l" r="r" t="t"/>
            <a:pathLst>
              <a:path extrusionOk="0" h="3063358" w="1998841">
                <a:moveTo>
                  <a:pt x="0" y="0"/>
                </a:moveTo>
                <a:lnTo>
                  <a:pt x="1998841" y="0"/>
                </a:lnTo>
                <a:lnTo>
                  <a:pt x="1998841" y="3063358"/>
                </a:lnTo>
                <a:lnTo>
                  <a:pt x="0" y="3063358"/>
                </a:lnTo>
                <a:lnTo>
                  <a:pt x="0" y="0"/>
                </a:lnTo>
                <a:close/>
              </a:path>
            </a:pathLst>
          </a:custGeom>
          <a:blipFill rotWithShape="1">
            <a:blip r:embed="rId8">
              <a:alphaModFix/>
            </a:blip>
            <a:stretch>
              <a:fillRect b="0" l="0" r="0" t="0"/>
            </a:stretch>
          </a:blipFill>
          <a:ln>
            <a:noFill/>
          </a:ln>
        </p:spPr>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4" name="Shape 94"/>
        <p:cNvGrpSpPr/>
        <p:nvPr/>
      </p:nvGrpSpPr>
      <p:grpSpPr>
        <a:xfrm>
          <a:off x="0" y="0"/>
          <a:ext cx="0" cy="0"/>
          <a:chOff x="0" y="0"/>
          <a:chExt cx="0" cy="0"/>
        </a:xfrm>
      </p:grpSpPr>
      <p:sp>
        <p:nvSpPr>
          <p:cNvPr id="95" name="Google Shape;95;p2"/>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0" l="0" r="0" t="-24331"/>
            </a:stretch>
          </a:blipFill>
          <a:ln>
            <a:noFill/>
          </a:ln>
        </p:spPr>
      </p:sp>
      <p:sp>
        <p:nvSpPr>
          <p:cNvPr id="96" name="Google Shape;96;p2"/>
          <p:cNvSpPr/>
          <p:nvPr/>
        </p:nvSpPr>
        <p:spPr>
          <a:xfrm>
            <a:off x="826587" y="141615"/>
            <a:ext cx="16721029" cy="9948480"/>
          </a:xfrm>
          <a:custGeom>
            <a:rect b="b" l="l" r="r" t="t"/>
            <a:pathLst>
              <a:path extrusionOk="0" h="9948480" w="16721029">
                <a:moveTo>
                  <a:pt x="0" y="0"/>
                </a:moveTo>
                <a:lnTo>
                  <a:pt x="16721029" y="0"/>
                </a:lnTo>
                <a:lnTo>
                  <a:pt x="16721029" y="9948480"/>
                </a:lnTo>
                <a:lnTo>
                  <a:pt x="0" y="9948480"/>
                </a:lnTo>
                <a:lnTo>
                  <a:pt x="0" y="0"/>
                </a:lnTo>
                <a:close/>
              </a:path>
            </a:pathLst>
          </a:custGeom>
          <a:blipFill rotWithShape="1">
            <a:blip r:embed="rId4">
              <a:alphaModFix/>
            </a:blip>
            <a:stretch>
              <a:fillRect b="-5145" l="0" r="0" t="-4102"/>
            </a:stretch>
          </a:blipFill>
          <a:ln>
            <a:noFill/>
          </a:ln>
        </p:spPr>
      </p:sp>
      <p:sp>
        <p:nvSpPr>
          <p:cNvPr id="97" name="Google Shape;97;p2"/>
          <p:cNvSpPr/>
          <p:nvPr/>
        </p:nvSpPr>
        <p:spPr>
          <a:xfrm>
            <a:off x="369847" y="167323"/>
            <a:ext cx="1702998" cy="2802794"/>
          </a:xfrm>
          <a:custGeom>
            <a:rect b="b" l="l" r="r" t="t"/>
            <a:pathLst>
              <a:path extrusionOk="0" h="3428494" w="2357090">
                <a:moveTo>
                  <a:pt x="0" y="0"/>
                </a:moveTo>
                <a:lnTo>
                  <a:pt x="2357090" y="0"/>
                </a:lnTo>
                <a:lnTo>
                  <a:pt x="2357090" y="3428494"/>
                </a:lnTo>
                <a:lnTo>
                  <a:pt x="0" y="3428494"/>
                </a:lnTo>
                <a:lnTo>
                  <a:pt x="0" y="0"/>
                </a:lnTo>
                <a:close/>
              </a:path>
            </a:pathLst>
          </a:custGeom>
          <a:blipFill rotWithShape="1">
            <a:blip r:embed="rId5">
              <a:alphaModFix/>
            </a:blip>
            <a:stretch>
              <a:fillRect b="0" l="0" r="0" t="0"/>
            </a:stretch>
          </a:blipFill>
          <a:ln>
            <a:noFill/>
          </a:ln>
        </p:spPr>
      </p:sp>
      <p:sp>
        <p:nvSpPr>
          <p:cNvPr id="98" name="Google Shape;98;p2"/>
          <p:cNvSpPr/>
          <p:nvPr/>
        </p:nvSpPr>
        <p:spPr>
          <a:xfrm rot="-4822816">
            <a:off x="15388554" y="-494214"/>
            <a:ext cx="1082432" cy="3462792"/>
          </a:xfrm>
          <a:custGeom>
            <a:rect b="b" l="l" r="r" t="t"/>
            <a:pathLst>
              <a:path extrusionOk="0" h="4214757" w="1447067">
                <a:moveTo>
                  <a:pt x="0" y="0"/>
                </a:moveTo>
                <a:lnTo>
                  <a:pt x="1447067" y="0"/>
                </a:lnTo>
                <a:lnTo>
                  <a:pt x="1447067" y="4214758"/>
                </a:lnTo>
                <a:lnTo>
                  <a:pt x="0" y="4214758"/>
                </a:lnTo>
                <a:lnTo>
                  <a:pt x="0" y="0"/>
                </a:lnTo>
                <a:close/>
              </a:path>
            </a:pathLst>
          </a:custGeom>
          <a:blipFill rotWithShape="1">
            <a:blip r:embed="rId6">
              <a:alphaModFix/>
            </a:blip>
            <a:stretch>
              <a:fillRect b="0" l="0" r="0" t="0"/>
            </a:stretch>
          </a:blipFill>
          <a:ln>
            <a:noFill/>
          </a:ln>
        </p:spPr>
      </p:sp>
      <p:sp>
        <p:nvSpPr>
          <p:cNvPr id="99" name="Google Shape;99;p2"/>
          <p:cNvSpPr txBox="1"/>
          <p:nvPr/>
        </p:nvSpPr>
        <p:spPr>
          <a:xfrm>
            <a:off x="4578459" y="683075"/>
            <a:ext cx="9131100" cy="1108200"/>
          </a:xfrm>
          <a:prstGeom prst="rect">
            <a:avLst/>
          </a:prstGeom>
          <a:noFill/>
          <a:ln>
            <a:noFill/>
          </a:ln>
        </p:spPr>
        <p:txBody>
          <a:bodyPr anchorCtr="0" anchor="t" bIns="0" lIns="0" spcFirstLastPara="1" rIns="0" wrap="square" tIns="0">
            <a:spAutoFit/>
          </a:bodyPr>
          <a:lstStyle/>
          <a:p>
            <a:pPr indent="0" lvl="0" marL="0" marR="0" rtl="0" algn="ctr">
              <a:lnSpc>
                <a:spcPct val="117999"/>
              </a:lnSpc>
              <a:spcBef>
                <a:spcPts val="0"/>
              </a:spcBef>
              <a:spcAft>
                <a:spcPts val="0"/>
              </a:spcAft>
              <a:buNone/>
            </a:pPr>
            <a:r>
              <a:rPr i="0" lang="en-US" sz="7200" u="none" cap="none" strike="noStrike">
                <a:solidFill>
                  <a:schemeClr val="dk1"/>
                </a:solidFill>
                <a:latin typeface="Pacifico"/>
                <a:ea typeface="Pacifico"/>
                <a:cs typeface="Pacifico"/>
                <a:sym typeface="Pacifico"/>
              </a:rPr>
              <a:t>Introduction</a:t>
            </a:r>
            <a:endParaRPr>
              <a:solidFill>
                <a:schemeClr val="dk1"/>
              </a:solidFill>
              <a:latin typeface="Pacifico"/>
              <a:ea typeface="Pacifico"/>
              <a:cs typeface="Pacifico"/>
              <a:sym typeface="Pacifico"/>
            </a:endParaRPr>
          </a:p>
        </p:txBody>
      </p:sp>
      <p:sp>
        <p:nvSpPr>
          <p:cNvPr id="100" name="Google Shape;100;p2"/>
          <p:cNvSpPr txBox="1"/>
          <p:nvPr/>
        </p:nvSpPr>
        <p:spPr>
          <a:xfrm>
            <a:off x="1837046" y="1945149"/>
            <a:ext cx="14613900" cy="8262300"/>
          </a:xfrm>
          <a:prstGeom prst="rect">
            <a:avLst/>
          </a:prstGeom>
          <a:noFill/>
          <a:ln>
            <a:noFill/>
          </a:ln>
        </p:spPr>
        <p:txBody>
          <a:bodyPr anchorCtr="0" anchor="t" bIns="0" lIns="0" spcFirstLastPara="1" rIns="0" wrap="square" tIns="0">
            <a:spAutoFit/>
          </a:bodyPr>
          <a:lstStyle/>
          <a:p>
            <a:pPr indent="-313752" lvl="1" marL="690879" marR="0" rtl="0" algn="l">
              <a:lnSpc>
                <a:spcPct val="118005"/>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The term ‘Post Traumatic Stress Disorder’ (PTSD) was first coined in 1980, however, the origins of the word ‘trauma’ derives from the Greek word ‘τραύμα’ (trávma) meaning ‘trauma’ or ‘wound’.</a:t>
            </a:r>
            <a:endParaRPr b="1" sz="2700">
              <a:solidFill>
                <a:schemeClr val="dk1"/>
              </a:solidFill>
              <a:latin typeface="Playwrite GB J"/>
              <a:ea typeface="Playwrite GB J"/>
              <a:cs typeface="Playwrite GB J"/>
              <a:sym typeface="Playwrite GB J"/>
            </a:endParaRPr>
          </a:p>
          <a:p>
            <a:pPr indent="0" lvl="0" marL="0" marR="0" rtl="0" algn="l">
              <a:lnSpc>
                <a:spcPct val="118005"/>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752" lvl="1" marL="690879" marR="0" rtl="0" algn="l">
              <a:lnSpc>
                <a:spcPct val="118005"/>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The ancient Greek origins of the word suggests a physical trauma or wound, as opposed to the modern conceptualisation of ‘trauma’ being an emotional response.</a:t>
            </a:r>
            <a:endParaRPr b="1" sz="2700">
              <a:solidFill>
                <a:schemeClr val="dk1"/>
              </a:solidFill>
              <a:latin typeface="Playwrite GB J"/>
              <a:ea typeface="Playwrite GB J"/>
              <a:cs typeface="Playwrite GB J"/>
              <a:sym typeface="Playwrite GB J"/>
            </a:endParaRPr>
          </a:p>
          <a:p>
            <a:pPr indent="0" lvl="0" marL="0" marR="0" rtl="0" algn="l">
              <a:lnSpc>
                <a:spcPct val="118005"/>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752" lvl="1" marL="690879" marR="0" rtl="0" algn="l">
              <a:lnSpc>
                <a:spcPct val="118005"/>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The origins of the term ‘panic’ also has Greek origins, from the Greek word ‘paneia’ meaning ‘groundless fear’, believed to have come from the Greek god ‘Pan’ (Ustinova and Cardeña, 2014).</a:t>
            </a:r>
            <a:endParaRPr b="1" sz="2700">
              <a:solidFill>
                <a:schemeClr val="dk1"/>
              </a:solidFill>
              <a:latin typeface="Playwrite GB J"/>
              <a:ea typeface="Playwrite GB J"/>
              <a:cs typeface="Playwrite GB J"/>
              <a:sym typeface="Playwrite GB J"/>
            </a:endParaRPr>
          </a:p>
          <a:p>
            <a:pPr indent="0" lvl="0" marL="0" marR="0" rtl="0" algn="l">
              <a:lnSpc>
                <a:spcPct val="118005"/>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752" lvl="1" marL="690879" marR="0" rtl="0" algn="l">
              <a:lnSpc>
                <a:spcPct val="118005"/>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However over the 2,000 years or so that has passed since the collapse of ancient Greece and Rome, what is known today under the alias of ‘PTSD’ was once referred to by a plethora of descriptions, including: Nostalgia, Soldier’s heart, shell shock and battle fatigue (Melchior, 2011).</a:t>
            </a:r>
            <a:endParaRPr b="1" sz="2700">
              <a:solidFill>
                <a:schemeClr val="dk1"/>
              </a:solidFill>
              <a:latin typeface="Playwrite GB J"/>
              <a:ea typeface="Playwrite GB J"/>
              <a:cs typeface="Playwrite GB J"/>
              <a:sym typeface="Playwrite GB J"/>
            </a:endParaRPr>
          </a:p>
          <a:p>
            <a:pPr indent="0" lvl="0" marL="0" marR="0" rtl="0" algn="l">
              <a:lnSpc>
                <a:spcPct val="125070"/>
              </a:lnSpc>
              <a:spcBef>
                <a:spcPts val="0"/>
              </a:spcBef>
              <a:spcAft>
                <a:spcPts val="0"/>
              </a:spcAft>
              <a:buNone/>
            </a:pPr>
            <a:r>
              <a:t/>
            </a:r>
            <a:endParaRPr i="0" sz="2700" u="none" cap="none" strike="noStrike">
              <a:solidFill>
                <a:srgbClr val="4D2815"/>
              </a:solidFill>
              <a:latin typeface="Playwrite GB J"/>
              <a:ea typeface="Playwrite GB J"/>
              <a:cs typeface="Playwrite GB J"/>
              <a:sym typeface="Playwrite GB J"/>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4" name="Shape 104"/>
        <p:cNvGrpSpPr/>
        <p:nvPr/>
      </p:nvGrpSpPr>
      <p:grpSpPr>
        <a:xfrm>
          <a:off x="0" y="0"/>
          <a:ext cx="0" cy="0"/>
          <a:chOff x="0" y="0"/>
          <a:chExt cx="0" cy="0"/>
        </a:xfrm>
      </p:grpSpPr>
      <p:sp>
        <p:nvSpPr>
          <p:cNvPr id="105" name="Google Shape;105;p3"/>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0" l="0" r="0" t="-24331"/>
            </a:stretch>
          </a:blipFill>
          <a:ln>
            <a:noFill/>
          </a:ln>
        </p:spPr>
      </p:sp>
      <p:sp>
        <p:nvSpPr>
          <p:cNvPr id="106" name="Google Shape;106;p3"/>
          <p:cNvSpPr/>
          <p:nvPr/>
        </p:nvSpPr>
        <p:spPr>
          <a:xfrm>
            <a:off x="1893947" y="373574"/>
            <a:ext cx="14466737" cy="9539852"/>
          </a:xfrm>
          <a:custGeom>
            <a:rect b="b" l="l" r="r" t="t"/>
            <a:pathLst>
              <a:path extrusionOk="0" h="9539852" w="14466737">
                <a:moveTo>
                  <a:pt x="0" y="0"/>
                </a:moveTo>
                <a:lnTo>
                  <a:pt x="14466738" y="0"/>
                </a:lnTo>
                <a:lnTo>
                  <a:pt x="14466738" y="9539852"/>
                </a:lnTo>
                <a:lnTo>
                  <a:pt x="0" y="9539852"/>
                </a:lnTo>
                <a:lnTo>
                  <a:pt x="0" y="0"/>
                </a:lnTo>
                <a:close/>
              </a:path>
            </a:pathLst>
          </a:custGeom>
          <a:blipFill rotWithShape="1">
            <a:blip r:embed="rId4">
              <a:alphaModFix/>
            </a:blip>
            <a:stretch>
              <a:fillRect b="-5902" l="-7219" r="-6210" t="-5903"/>
            </a:stretch>
          </a:blipFill>
          <a:ln>
            <a:noFill/>
          </a:ln>
        </p:spPr>
      </p:sp>
      <p:sp>
        <p:nvSpPr>
          <p:cNvPr id="107" name="Google Shape;107;p3"/>
          <p:cNvSpPr/>
          <p:nvPr/>
        </p:nvSpPr>
        <p:spPr>
          <a:xfrm>
            <a:off x="15462069" y="393785"/>
            <a:ext cx="1797231" cy="2614154"/>
          </a:xfrm>
          <a:custGeom>
            <a:rect b="b" l="l" r="r" t="t"/>
            <a:pathLst>
              <a:path extrusionOk="0" h="2614154" w="1797231">
                <a:moveTo>
                  <a:pt x="0" y="0"/>
                </a:moveTo>
                <a:lnTo>
                  <a:pt x="1797231" y="0"/>
                </a:lnTo>
                <a:lnTo>
                  <a:pt x="1797231" y="2614153"/>
                </a:lnTo>
                <a:lnTo>
                  <a:pt x="0" y="2614153"/>
                </a:lnTo>
                <a:lnTo>
                  <a:pt x="0" y="0"/>
                </a:lnTo>
                <a:close/>
              </a:path>
            </a:pathLst>
          </a:custGeom>
          <a:blipFill rotWithShape="1">
            <a:blip r:embed="rId5">
              <a:alphaModFix/>
            </a:blip>
            <a:stretch>
              <a:fillRect b="0" l="0" r="0" t="0"/>
            </a:stretch>
          </a:blipFill>
          <a:ln>
            <a:noFill/>
          </a:ln>
        </p:spPr>
      </p:sp>
      <p:sp>
        <p:nvSpPr>
          <p:cNvPr id="108" name="Google Shape;108;p3"/>
          <p:cNvSpPr/>
          <p:nvPr/>
        </p:nvSpPr>
        <p:spPr>
          <a:xfrm rot="-1492588">
            <a:off x="1127600" y="1051032"/>
            <a:ext cx="2734801" cy="1073409"/>
          </a:xfrm>
          <a:custGeom>
            <a:rect b="b" l="l" r="r" t="t"/>
            <a:pathLst>
              <a:path extrusionOk="0" h="1073409" w="2734801">
                <a:moveTo>
                  <a:pt x="0" y="0"/>
                </a:moveTo>
                <a:lnTo>
                  <a:pt x="2734801" y="0"/>
                </a:lnTo>
                <a:lnTo>
                  <a:pt x="2734801" y="1073410"/>
                </a:lnTo>
                <a:lnTo>
                  <a:pt x="0" y="1073410"/>
                </a:lnTo>
                <a:lnTo>
                  <a:pt x="0" y="0"/>
                </a:lnTo>
                <a:close/>
              </a:path>
            </a:pathLst>
          </a:custGeom>
          <a:blipFill rotWithShape="1">
            <a:blip r:embed="rId6">
              <a:alphaModFix/>
            </a:blip>
            <a:stretch>
              <a:fillRect b="0" l="0" r="0" t="0"/>
            </a:stretch>
          </a:blipFill>
          <a:ln>
            <a:noFill/>
          </a:ln>
        </p:spPr>
      </p:sp>
      <p:sp>
        <p:nvSpPr>
          <p:cNvPr id="109" name="Google Shape;109;p3"/>
          <p:cNvSpPr txBox="1"/>
          <p:nvPr/>
        </p:nvSpPr>
        <p:spPr>
          <a:xfrm>
            <a:off x="3856258" y="859655"/>
            <a:ext cx="10895400" cy="1108200"/>
          </a:xfrm>
          <a:prstGeom prst="rect">
            <a:avLst/>
          </a:prstGeom>
          <a:noFill/>
          <a:ln>
            <a:noFill/>
          </a:ln>
        </p:spPr>
        <p:txBody>
          <a:bodyPr anchorCtr="0" anchor="t" bIns="0" lIns="0" spcFirstLastPara="1" rIns="0" wrap="square" tIns="0">
            <a:spAutoFit/>
          </a:bodyPr>
          <a:lstStyle/>
          <a:p>
            <a:pPr indent="0" lvl="0" marL="0" marR="0" rtl="0" algn="ctr">
              <a:lnSpc>
                <a:spcPct val="118002"/>
              </a:lnSpc>
              <a:spcBef>
                <a:spcPts val="0"/>
              </a:spcBef>
              <a:spcAft>
                <a:spcPts val="0"/>
              </a:spcAft>
              <a:buNone/>
            </a:pPr>
            <a:r>
              <a:rPr i="0" lang="en-US" sz="7199" u="none" cap="none" strike="noStrike">
                <a:solidFill>
                  <a:schemeClr val="dk1"/>
                </a:solidFill>
                <a:latin typeface="Pacifico"/>
                <a:ea typeface="Pacifico"/>
                <a:cs typeface="Pacifico"/>
                <a:sym typeface="Pacifico"/>
              </a:rPr>
              <a:t>Background</a:t>
            </a:r>
            <a:endParaRPr>
              <a:solidFill>
                <a:schemeClr val="dk1"/>
              </a:solidFill>
              <a:latin typeface="Pacifico"/>
              <a:ea typeface="Pacifico"/>
              <a:cs typeface="Pacifico"/>
              <a:sym typeface="Pacifico"/>
            </a:endParaRPr>
          </a:p>
        </p:txBody>
      </p:sp>
      <p:sp>
        <p:nvSpPr>
          <p:cNvPr id="110" name="Google Shape;110;p3"/>
          <p:cNvSpPr txBox="1"/>
          <p:nvPr/>
        </p:nvSpPr>
        <p:spPr>
          <a:xfrm>
            <a:off x="2494876" y="2381083"/>
            <a:ext cx="12967200" cy="7000500"/>
          </a:xfrm>
          <a:prstGeom prst="rect">
            <a:avLst/>
          </a:prstGeom>
          <a:noFill/>
          <a:ln>
            <a:noFill/>
          </a:ln>
        </p:spPr>
        <p:txBody>
          <a:bodyPr anchorCtr="0" anchor="t" bIns="0" lIns="0" spcFirstLastPara="1" rIns="0" wrap="square" tIns="0">
            <a:spAutoFit/>
          </a:bodyPr>
          <a:lstStyle/>
          <a:p>
            <a:pPr indent="-332739" lvl="1" marL="690881" marR="0" rtl="0" algn="just">
              <a:lnSpc>
                <a:spcPct val="117999"/>
              </a:lnSpc>
              <a:spcBef>
                <a:spcPts val="0"/>
              </a:spcBef>
              <a:spcAft>
                <a:spcPts val="0"/>
              </a:spcAft>
              <a:buClr>
                <a:schemeClr val="dk1"/>
              </a:buClr>
              <a:buSzPts val="3000"/>
              <a:buFont typeface="Playwrite GB J"/>
              <a:buChar char="•"/>
            </a:pPr>
            <a:r>
              <a:rPr b="1" i="0" lang="en-US" sz="3000" cap="none" strike="noStrike">
                <a:solidFill>
                  <a:schemeClr val="dk1"/>
                </a:solidFill>
                <a:latin typeface="Playwrite GB J"/>
                <a:ea typeface="Playwrite GB J"/>
                <a:cs typeface="Playwrite GB J"/>
                <a:sym typeface="Playwrite GB J"/>
              </a:rPr>
              <a:t>Ancient Greece and Rome would often go to war, not only did they battle each other in three wars, but also practised ambushes, raids and conquests, on land and at sea amongst other nations (Rawlings, 2007).</a:t>
            </a:r>
            <a:endParaRPr b="1" sz="30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3000" cap="none" strike="noStrike">
              <a:solidFill>
                <a:schemeClr val="dk1"/>
              </a:solidFill>
              <a:latin typeface="Playwrite GB J"/>
              <a:ea typeface="Playwrite GB J"/>
              <a:cs typeface="Playwrite GB J"/>
              <a:sym typeface="Playwrite GB J"/>
            </a:endParaRPr>
          </a:p>
          <a:p>
            <a:pPr indent="-332739" lvl="1" marL="690881" marR="0" rtl="0" algn="just">
              <a:lnSpc>
                <a:spcPct val="117999"/>
              </a:lnSpc>
              <a:spcBef>
                <a:spcPts val="0"/>
              </a:spcBef>
              <a:spcAft>
                <a:spcPts val="0"/>
              </a:spcAft>
              <a:buClr>
                <a:schemeClr val="dk1"/>
              </a:buClr>
              <a:buSzPts val="3000"/>
              <a:buFont typeface="Playwrite GB J"/>
              <a:buChar char="•"/>
            </a:pPr>
            <a:r>
              <a:rPr b="1" i="0" lang="en-US" sz="3000" cap="none" strike="noStrike">
                <a:solidFill>
                  <a:schemeClr val="dk1"/>
                </a:solidFill>
                <a:latin typeface="Playwrite GB J"/>
                <a:ea typeface="Playwrite GB J"/>
                <a:cs typeface="Playwrite GB J"/>
                <a:sym typeface="Playwrite GB J"/>
              </a:rPr>
              <a:t>The Ancient Greeks fought the Persians in many wars spanning 499-449 BC and were eventually victorious under Alexander the Great (University of Southampton, 2024).</a:t>
            </a:r>
            <a:endParaRPr b="1" sz="30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3000" cap="none" strike="noStrike">
              <a:solidFill>
                <a:schemeClr val="dk1"/>
              </a:solidFill>
              <a:latin typeface="Playwrite GB J"/>
              <a:ea typeface="Playwrite GB J"/>
              <a:cs typeface="Playwrite GB J"/>
              <a:sym typeface="Playwrite GB J"/>
            </a:endParaRPr>
          </a:p>
          <a:p>
            <a:pPr indent="-332739" lvl="1" marL="690881" marR="0" rtl="0" algn="just">
              <a:lnSpc>
                <a:spcPct val="117999"/>
              </a:lnSpc>
              <a:spcBef>
                <a:spcPts val="0"/>
              </a:spcBef>
              <a:spcAft>
                <a:spcPts val="0"/>
              </a:spcAft>
              <a:buClr>
                <a:schemeClr val="dk1"/>
              </a:buClr>
              <a:buSzPts val="3000"/>
              <a:buFont typeface="Playwrite GB J"/>
              <a:buChar char="•"/>
            </a:pPr>
            <a:r>
              <a:rPr b="1" i="0" lang="en-US" sz="3000" cap="none" strike="noStrike">
                <a:solidFill>
                  <a:schemeClr val="dk1"/>
                </a:solidFill>
                <a:latin typeface="Playwrite GB J"/>
                <a:ea typeface="Playwrite GB J"/>
                <a:cs typeface="Playwrite GB J"/>
                <a:sym typeface="Playwrite GB J"/>
              </a:rPr>
              <a:t>The Romans also fought in many wars such as the Gallic wars between 58 and 50 BC and were eventually victorious against the Greeks at the Battle of Maleventum in 275 BC and ruled Greece by 146 BC (World History Encyclopedia).</a:t>
            </a:r>
            <a:endParaRPr b="1" sz="3000">
              <a:solidFill>
                <a:schemeClr val="dk1"/>
              </a:solidFill>
              <a:latin typeface="Playwrite GB J"/>
              <a:ea typeface="Playwrite GB J"/>
              <a:cs typeface="Playwrite GB J"/>
              <a:sym typeface="Playwrite GB J"/>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4" name="Shape 114"/>
        <p:cNvGrpSpPr/>
        <p:nvPr/>
      </p:nvGrpSpPr>
      <p:grpSpPr>
        <a:xfrm>
          <a:off x="0" y="0"/>
          <a:ext cx="0" cy="0"/>
          <a:chOff x="0" y="0"/>
          <a:chExt cx="0" cy="0"/>
        </a:xfrm>
      </p:grpSpPr>
      <p:sp>
        <p:nvSpPr>
          <p:cNvPr id="115" name="Google Shape;115;p4"/>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0" l="0" r="0" t="-24331"/>
            </a:stretch>
          </a:blipFill>
          <a:ln>
            <a:noFill/>
          </a:ln>
        </p:spPr>
      </p:sp>
      <p:sp>
        <p:nvSpPr>
          <p:cNvPr id="116" name="Google Shape;116;p4"/>
          <p:cNvSpPr/>
          <p:nvPr/>
        </p:nvSpPr>
        <p:spPr>
          <a:xfrm>
            <a:off x="1028700" y="373574"/>
            <a:ext cx="16230600" cy="9539852"/>
          </a:xfrm>
          <a:custGeom>
            <a:rect b="b" l="l" r="r" t="t"/>
            <a:pathLst>
              <a:path extrusionOk="0" h="9539852" w="16230600">
                <a:moveTo>
                  <a:pt x="0" y="0"/>
                </a:moveTo>
                <a:lnTo>
                  <a:pt x="16230600" y="0"/>
                </a:lnTo>
                <a:lnTo>
                  <a:pt x="16230600" y="9539852"/>
                </a:lnTo>
                <a:lnTo>
                  <a:pt x="0" y="9539852"/>
                </a:lnTo>
                <a:lnTo>
                  <a:pt x="0" y="0"/>
                </a:lnTo>
                <a:close/>
              </a:path>
            </a:pathLst>
          </a:custGeom>
          <a:blipFill rotWithShape="1">
            <a:blip r:embed="rId4">
              <a:alphaModFix/>
            </a:blip>
            <a:stretch>
              <a:fillRect b="-5292" l="0" r="0" t="-5292"/>
            </a:stretch>
          </a:blipFill>
          <a:ln>
            <a:noFill/>
          </a:ln>
        </p:spPr>
      </p:sp>
      <p:sp>
        <p:nvSpPr>
          <p:cNvPr id="117" name="Google Shape;117;p4"/>
          <p:cNvSpPr/>
          <p:nvPr/>
        </p:nvSpPr>
        <p:spPr>
          <a:xfrm>
            <a:off x="16115610" y="373571"/>
            <a:ext cx="1733367" cy="2656501"/>
          </a:xfrm>
          <a:custGeom>
            <a:rect b="b" l="l" r="r" t="t"/>
            <a:pathLst>
              <a:path extrusionOk="0" h="2649876" w="1729044">
                <a:moveTo>
                  <a:pt x="0" y="0"/>
                </a:moveTo>
                <a:lnTo>
                  <a:pt x="1729044" y="0"/>
                </a:lnTo>
                <a:lnTo>
                  <a:pt x="1729044" y="2649876"/>
                </a:lnTo>
                <a:lnTo>
                  <a:pt x="0" y="2649876"/>
                </a:lnTo>
                <a:lnTo>
                  <a:pt x="0" y="0"/>
                </a:lnTo>
                <a:close/>
              </a:path>
            </a:pathLst>
          </a:custGeom>
          <a:blipFill rotWithShape="1">
            <a:blip r:embed="rId5">
              <a:alphaModFix/>
            </a:blip>
            <a:stretch>
              <a:fillRect b="0" l="0" r="0" t="0"/>
            </a:stretch>
          </a:blipFill>
          <a:ln>
            <a:noFill/>
          </a:ln>
        </p:spPr>
      </p:sp>
      <p:sp>
        <p:nvSpPr>
          <p:cNvPr id="118" name="Google Shape;118;p4"/>
          <p:cNvSpPr/>
          <p:nvPr/>
        </p:nvSpPr>
        <p:spPr>
          <a:xfrm>
            <a:off x="130085" y="7299272"/>
            <a:ext cx="1797231" cy="2614154"/>
          </a:xfrm>
          <a:custGeom>
            <a:rect b="b" l="l" r="r" t="t"/>
            <a:pathLst>
              <a:path extrusionOk="0" h="2614154" w="1797231">
                <a:moveTo>
                  <a:pt x="0" y="0"/>
                </a:moveTo>
                <a:lnTo>
                  <a:pt x="1797230" y="0"/>
                </a:lnTo>
                <a:lnTo>
                  <a:pt x="1797230" y="2614154"/>
                </a:lnTo>
                <a:lnTo>
                  <a:pt x="0" y="2614154"/>
                </a:lnTo>
                <a:lnTo>
                  <a:pt x="0" y="0"/>
                </a:lnTo>
                <a:close/>
              </a:path>
            </a:pathLst>
          </a:custGeom>
          <a:blipFill rotWithShape="1">
            <a:blip r:embed="rId6">
              <a:alphaModFix/>
            </a:blip>
            <a:stretch>
              <a:fillRect b="0" l="0" r="0" t="0"/>
            </a:stretch>
          </a:blipFill>
          <a:ln>
            <a:noFill/>
          </a:ln>
        </p:spPr>
      </p:sp>
      <p:sp>
        <p:nvSpPr>
          <p:cNvPr id="119" name="Google Shape;119;p4"/>
          <p:cNvSpPr/>
          <p:nvPr/>
        </p:nvSpPr>
        <p:spPr>
          <a:xfrm rot="-1492588">
            <a:off x="948241" y="525418"/>
            <a:ext cx="2734801" cy="1073409"/>
          </a:xfrm>
          <a:custGeom>
            <a:rect b="b" l="l" r="r" t="t"/>
            <a:pathLst>
              <a:path extrusionOk="0" h="1073409" w="2734801">
                <a:moveTo>
                  <a:pt x="0" y="0"/>
                </a:moveTo>
                <a:lnTo>
                  <a:pt x="2734801" y="0"/>
                </a:lnTo>
                <a:lnTo>
                  <a:pt x="2734801" y="1073410"/>
                </a:lnTo>
                <a:lnTo>
                  <a:pt x="0" y="1073410"/>
                </a:lnTo>
                <a:lnTo>
                  <a:pt x="0" y="0"/>
                </a:lnTo>
                <a:close/>
              </a:path>
            </a:pathLst>
          </a:custGeom>
          <a:blipFill rotWithShape="1">
            <a:blip r:embed="rId7">
              <a:alphaModFix/>
            </a:blip>
            <a:stretch>
              <a:fillRect b="0" l="0" r="0" t="0"/>
            </a:stretch>
          </a:blipFill>
          <a:ln>
            <a:noFill/>
          </a:ln>
        </p:spPr>
      </p:sp>
      <p:sp>
        <p:nvSpPr>
          <p:cNvPr id="120" name="Google Shape;120;p4"/>
          <p:cNvSpPr txBox="1"/>
          <p:nvPr/>
        </p:nvSpPr>
        <p:spPr>
          <a:xfrm>
            <a:off x="3397399" y="964666"/>
            <a:ext cx="11121600" cy="1108200"/>
          </a:xfrm>
          <a:prstGeom prst="rect">
            <a:avLst/>
          </a:prstGeom>
          <a:noFill/>
          <a:ln>
            <a:noFill/>
          </a:ln>
        </p:spPr>
        <p:txBody>
          <a:bodyPr anchorCtr="0" anchor="t" bIns="0" lIns="0" spcFirstLastPara="1" rIns="0" wrap="square" tIns="0">
            <a:spAutoFit/>
          </a:bodyPr>
          <a:lstStyle/>
          <a:p>
            <a:pPr indent="0" lvl="0" marL="0" marR="0" rtl="0" algn="ctr">
              <a:lnSpc>
                <a:spcPct val="117999"/>
              </a:lnSpc>
              <a:spcBef>
                <a:spcPts val="0"/>
              </a:spcBef>
              <a:spcAft>
                <a:spcPts val="0"/>
              </a:spcAft>
              <a:buNone/>
            </a:pPr>
            <a:r>
              <a:rPr i="0" lang="en-US" sz="7200" u="none" cap="none" strike="noStrike">
                <a:solidFill>
                  <a:schemeClr val="dk1"/>
                </a:solidFill>
                <a:latin typeface="Pacifico"/>
                <a:ea typeface="Pacifico"/>
                <a:cs typeface="Pacifico"/>
                <a:sym typeface="Pacifico"/>
              </a:rPr>
              <a:t>Possible cause of PTSD</a:t>
            </a:r>
            <a:endParaRPr>
              <a:solidFill>
                <a:schemeClr val="dk1"/>
              </a:solidFill>
              <a:latin typeface="Pacifico"/>
              <a:ea typeface="Pacifico"/>
              <a:cs typeface="Pacifico"/>
              <a:sym typeface="Pacifico"/>
            </a:endParaRPr>
          </a:p>
        </p:txBody>
      </p:sp>
      <p:sp>
        <p:nvSpPr>
          <p:cNvPr id="121" name="Google Shape;121;p4"/>
          <p:cNvSpPr txBox="1"/>
          <p:nvPr/>
        </p:nvSpPr>
        <p:spPr>
          <a:xfrm>
            <a:off x="1898893" y="2124238"/>
            <a:ext cx="14118600" cy="7042200"/>
          </a:xfrm>
          <a:prstGeom prst="rect">
            <a:avLst/>
          </a:prstGeom>
          <a:noFill/>
          <a:ln>
            <a:noFill/>
          </a:ln>
        </p:spPr>
        <p:txBody>
          <a:bodyPr anchorCtr="0" anchor="t" bIns="0" lIns="0" spcFirstLastPara="1" rIns="0" wrap="square" tIns="0">
            <a:spAutoFit/>
          </a:bodyPr>
          <a:lstStyle/>
          <a:p>
            <a:pPr indent="-320039" lvl="1" marL="690881" marR="0" rtl="0" algn="just">
              <a:lnSpc>
                <a:spcPct val="117999"/>
              </a:lnSpc>
              <a:spcBef>
                <a:spcPts val="0"/>
              </a:spcBef>
              <a:spcAft>
                <a:spcPts val="0"/>
              </a:spcAft>
              <a:buClr>
                <a:schemeClr val="dk1"/>
              </a:buClr>
              <a:buSzPts val="2800"/>
              <a:buFont typeface="Playwrite GB J"/>
              <a:buChar char="•"/>
            </a:pPr>
            <a:r>
              <a:rPr b="1" i="0" lang="en-US" sz="2800" u="none" cap="none" strike="noStrike">
                <a:solidFill>
                  <a:schemeClr val="dk1"/>
                </a:solidFill>
                <a:latin typeface="Playwrite GB J"/>
                <a:ea typeface="Playwrite GB J"/>
                <a:cs typeface="Playwrite GB J"/>
                <a:sym typeface="Playwrite GB J"/>
              </a:rPr>
              <a:t>War and battle were a significant feature of this era of human history, although feared, war was considered a way of life and was to be respected, as were the soldiers who fought (Rawlings, 2007).</a:t>
            </a:r>
            <a:endParaRPr b="1" sz="28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800" u="none" cap="none" strike="noStrike">
              <a:solidFill>
                <a:schemeClr val="dk1"/>
              </a:solidFill>
              <a:latin typeface="Playwrite GB J"/>
              <a:ea typeface="Playwrite GB J"/>
              <a:cs typeface="Playwrite GB J"/>
              <a:sym typeface="Playwrite GB J"/>
            </a:endParaRPr>
          </a:p>
          <a:p>
            <a:pPr indent="-320039" lvl="1" marL="690881" marR="0" rtl="0" algn="just">
              <a:lnSpc>
                <a:spcPct val="117999"/>
              </a:lnSpc>
              <a:spcBef>
                <a:spcPts val="0"/>
              </a:spcBef>
              <a:spcAft>
                <a:spcPts val="0"/>
              </a:spcAft>
              <a:buClr>
                <a:schemeClr val="dk1"/>
              </a:buClr>
              <a:buSzPts val="2800"/>
              <a:buFont typeface="Playwrite GB J"/>
              <a:buChar char="•"/>
            </a:pPr>
            <a:r>
              <a:rPr b="1" i="0" lang="en-US" sz="2800" u="none" cap="none" strike="noStrike">
                <a:solidFill>
                  <a:schemeClr val="dk1"/>
                </a:solidFill>
                <a:latin typeface="Playwrite GB J"/>
                <a:ea typeface="Playwrite GB J"/>
                <a:cs typeface="Playwrite GB J"/>
                <a:sym typeface="Playwrite GB J"/>
              </a:rPr>
              <a:t>On their return from war the soldiers were considered worthy men, held in high esteem in society and becoming leading men of their cities, with their battle scars considered marks of outstanding character (Melchior, 2011).</a:t>
            </a:r>
            <a:endParaRPr b="1" sz="28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800" u="none" cap="none" strike="noStrike">
              <a:solidFill>
                <a:schemeClr val="dk1"/>
              </a:solidFill>
              <a:latin typeface="Playwrite GB J"/>
              <a:ea typeface="Playwrite GB J"/>
              <a:cs typeface="Playwrite GB J"/>
              <a:sym typeface="Playwrite GB J"/>
            </a:endParaRPr>
          </a:p>
          <a:p>
            <a:pPr indent="-320039" lvl="1" marL="690881" marR="0" rtl="0" algn="just">
              <a:lnSpc>
                <a:spcPct val="117999"/>
              </a:lnSpc>
              <a:spcBef>
                <a:spcPts val="0"/>
              </a:spcBef>
              <a:spcAft>
                <a:spcPts val="0"/>
              </a:spcAft>
              <a:buClr>
                <a:schemeClr val="dk1"/>
              </a:buClr>
              <a:buSzPts val="2800"/>
              <a:buFont typeface="Playwrite GB J"/>
              <a:buChar char="•"/>
            </a:pPr>
            <a:r>
              <a:rPr b="1" i="0" lang="en-US" sz="2800" u="none" cap="none" strike="noStrike">
                <a:solidFill>
                  <a:schemeClr val="dk1"/>
                </a:solidFill>
                <a:latin typeface="Playwrite GB J"/>
                <a:ea typeface="Playwrite GB J"/>
                <a:cs typeface="Playwrite GB J"/>
                <a:sym typeface="Playwrite GB J"/>
              </a:rPr>
              <a:t>However, the accolades were only one of the consequences of surviving war.</a:t>
            </a:r>
            <a:endParaRPr b="1" sz="28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800" u="none" cap="none" strike="noStrike">
              <a:solidFill>
                <a:schemeClr val="dk1"/>
              </a:solidFill>
              <a:latin typeface="Playwrite GB J"/>
              <a:ea typeface="Playwrite GB J"/>
              <a:cs typeface="Playwrite GB J"/>
              <a:sym typeface="Playwrite GB J"/>
            </a:endParaRPr>
          </a:p>
          <a:p>
            <a:pPr indent="-320039" lvl="1" marL="690881" marR="0" rtl="0" algn="just">
              <a:lnSpc>
                <a:spcPct val="117999"/>
              </a:lnSpc>
              <a:spcBef>
                <a:spcPts val="0"/>
              </a:spcBef>
              <a:spcAft>
                <a:spcPts val="0"/>
              </a:spcAft>
              <a:buClr>
                <a:schemeClr val="dk1"/>
              </a:buClr>
              <a:buSzPts val="2800"/>
              <a:buFont typeface="Playwrite GB J"/>
              <a:buChar char="•"/>
            </a:pPr>
            <a:r>
              <a:rPr b="1" i="0" lang="en-US" sz="2800" u="none" cap="none" strike="noStrike">
                <a:solidFill>
                  <a:schemeClr val="dk1"/>
                </a:solidFill>
                <a:latin typeface="Playwrite GB J"/>
                <a:ea typeface="Playwrite GB J"/>
                <a:cs typeface="Playwrite GB J"/>
                <a:sym typeface="Playwrite GB J"/>
              </a:rPr>
              <a:t>Little is known today surrounding the mental and emotional side effects of war during this time in history, including the validity of attempting a diagnosis in reference to the modern conceptualisation of PTSD.</a:t>
            </a:r>
            <a:endParaRPr b="1" sz="2800">
              <a:solidFill>
                <a:schemeClr val="dk1"/>
              </a:solidFill>
              <a:latin typeface="Playwrite GB J"/>
              <a:ea typeface="Playwrite GB J"/>
              <a:cs typeface="Playwrite GB J"/>
              <a:sym typeface="Playwrite GB J"/>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5"/>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0" l="0" r="0" t="-24331"/>
            </a:stretch>
          </a:blipFill>
          <a:ln>
            <a:noFill/>
          </a:ln>
        </p:spPr>
      </p:sp>
      <p:sp>
        <p:nvSpPr>
          <p:cNvPr id="127" name="Google Shape;127;p5"/>
          <p:cNvSpPr/>
          <p:nvPr/>
        </p:nvSpPr>
        <p:spPr>
          <a:xfrm>
            <a:off x="1418025" y="254325"/>
            <a:ext cx="15043612" cy="9778348"/>
          </a:xfrm>
          <a:custGeom>
            <a:rect b="b" l="l" r="r" t="t"/>
            <a:pathLst>
              <a:path extrusionOk="0" h="9539852" w="14676695">
                <a:moveTo>
                  <a:pt x="0" y="0"/>
                </a:moveTo>
                <a:lnTo>
                  <a:pt x="14676694" y="0"/>
                </a:lnTo>
                <a:lnTo>
                  <a:pt x="14676694" y="9539852"/>
                </a:lnTo>
                <a:lnTo>
                  <a:pt x="0" y="9539852"/>
                </a:lnTo>
                <a:lnTo>
                  <a:pt x="0" y="0"/>
                </a:lnTo>
                <a:close/>
              </a:path>
            </a:pathLst>
          </a:custGeom>
          <a:blipFill rotWithShape="1">
            <a:blip r:embed="rId4">
              <a:alphaModFix/>
            </a:blip>
            <a:stretch>
              <a:fillRect b="0" l="0" r="0" t="0"/>
            </a:stretch>
          </a:blipFill>
          <a:ln>
            <a:noFill/>
          </a:ln>
        </p:spPr>
      </p:sp>
      <p:sp>
        <p:nvSpPr>
          <p:cNvPr id="128" name="Google Shape;128;p5"/>
          <p:cNvSpPr/>
          <p:nvPr/>
        </p:nvSpPr>
        <p:spPr>
          <a:xfrm rot="1017686">
            <a:off x="16210040" y="7442552"/>
            <a:ext cx="1729044" cy="2649876"/>
          </a:xfrm>
          <a:custGeom>
            <a:rect b="b" l="l" r="r" t="t"/>
            <a:pathLst>
              <a:path extrusionOk="0" h="2649876" w="1729044">
                <a:moveTo>
                  <a:pt x="0" y="0"/>
                </a:moveTo>
                <a:lnTo>
                  <a:pt x="1729044" y="0"/>
                </a:lnTo>
                <a:lnTo>
                  <a:pt x="1729044" y="2649876"/>
                </a:lnTo>
                <a:lnTo>
                  <a:pt x="0" y="2649876"/>
                </a:lnTo>
                <a:lnTo>
                  <a:pt x="0" y="0"/>
                </a:lnTo>
                <a:close/>
              </a:path>
            </a:pathLst>
          </a:custGeom>
          <a:blipFill rotWithShape="1">
            <a:blip r:embed="rId5">
              <a:alphaModFix/>
            </a:blip>
            <a:stretch>
              <a:fillRect b="0" l="0" r="0" t="0"/>
            </a:stretch>
          </a:blipFill>
          <a:ln>
            <a:noFill/>
          </a:ln>
        </p:spPr>
      </p:sp>
      <p:sp>
        <p:nvSpPr>
          <p:cNvPr id="129" name="Google Shape;129;p5"/>
          <p:cNvSpPr/>
          <p:nvPr/>
        </p:nvSpPr>
        <p:spPr>
          <a:xfrm rot="-1492588">
            <a:off x="948241" y="525418"/>
            <a:ext cx="2734801" cy="1073409"/>
          </a:xfrm>
          <a:custGeom>
            <a:rect b="b" l="l" r="r" t="t"/>
            <a:pathLst>
              <a:path extrusionOk="0" h="1073409" w="2734801">
                <a:moveTo>
                  <a:pt x="0" y="0"/>
                </a:moveTo>
                <a:lnTo>
                  <a:pt x="2734801" y="0"/>
                </a:lnTo>
                <a:lnTo>
                  <a:pt x="2734801" y="1073410"/>
                </a:lnTo>
                <a:lnTo>
                  <a:pt x="0" y="1073410"/>
                </a:lnTo>
                <a:lnTo>
                  <a:pt x="0" y="0"/>
                </a:lnTo>
                <a:close/>
              </a:path>
            </a:pathLst>
          </a:custGeom>
          <a:blipFill rotWithShape="1">
            <a:blip r:embed="rId6">
              <a:alphaModFix/>
            </a:blip>
            <a:stretch>
              <a:fillRect b="0" l="0" r="0" t="0"/>
            </a:stretch>
          </a:blipFill>
          <a:ln>
            <a:noFill/>
          </a:ln>
        </p:spPr>
      </p:sp>
      <p:sp>
        <p:nvSpPr>
          <p:cNvPr id="130" name="Google Shape;130;p5"/>
          <p:cNvSpPr/>
          <p:nvPr/>
        </p:nvSpPr>
        <p:spPr>
          <a:xfrm>
            <a:off x="14703296" y="0"/>
            <a:ext cx="3558102" cy="5307601"/>
          </a:xfrm>
          <a:custGeom>
            <a:rect b="b" l="l" r="r" t="t"/>
            <a:pathLst>
              <a:path extrusionOk="0" h="5307601" w="3558102">
                <a:moveTo>
                  <a:pt x="0" y="0"/>
                </a:moveTo>
                <a:lnTo>
                  <a:pt x="3558103" y="0"/>
                </a:lnTo>
                <a:lnTo>
                  <a:pt x="3558103" y="5307601"/>
                </a:lnTo>
                <a:lnTo>
                  <a:pt x="0" y="5307601"/>
                </a:lnTo>
                <a:lnTo>
                  <a:pt x="0" y="0"/>
                </a:lnTo>
                <a:close/>
              </a:path>
            </a:pathLst>
          </a:custGeom>
          <a:blipFill rotWithShape="1">
            <a:blip r:embed="rId7">
              <a:alphaModFix/>
            </a:blip>
            <a:stretch>
              <a:fillRect b="0" l="0" r="0" t="0"/>
            </a:stretch>
          </a:blipFill>
          <a:ln>
            <a:noFill/>
          </a:ln>
        </p:spPr>
      </p:sp>
      <p:sp>
        <p:nvSpPr>
          <p:cNvPr id="131" name="Google Shape;131;p5"/>
          <p:cNvSpPr/>
          <p:nvPr/>
        </p:nvSpPr>
        <p:spPr>
          <a:xfrm>
            <a:off x="0" y="5623783"/>
            <a:ext cx="3633775" cy="4644784"/>
          </a:xfrm>
          <a:custGeom>
            <a:rect b="b" l="l" r="r" t="t"/>
            <a:pathLst>
              <a:path extrusionOk="0" h="4644784" w="3633775">
                <a:moveTo>
                  <a:pt x="0" y="0"/>
                </a:moveTo>
                <a:lnTo>
                  <a:pt x="3633775" y="0"/>
                </a:lnTo>
                <a:lnTo>
                  <a:pt x="3633775" y="4644784"/>
                </a:lnTo>
                <a:lnTo>
                  <a:pt x="0" y="4644784"/>
                </a:lnTo>
                <a:lnTo>
                  <a:pt x="0" y="0"/>
                </a:lnTo>
                <a:close/>
              </a:path>
            </a:pathLst>
          </a:custGeom>
          <a:blipFill rotWithShape="1">
            <a:blip r:embed="rId8">
              <a:alphaModFix/>
            </a:blip>
            <a:stretch>
              <a:fillRect b="0" l="0" r="0" t="0"/>
            </a:stretch>
          </a:blipFill>
          <a:ln>
            <a:noFill/>
          </a:ln>
        </p:spPr>
      </p:sp>
      <p:sp>
        <p:nvSpPr>
          <p:cNvPr id="132" name="Google Shape;132;p5"/>
          <p:cNvSpPr txBox="1"/>
          <p:nvPr/>
        </p:nvSpPr>
        <p:spPr>
          <a:xfrm>
            <a:off x="4049336" y="661851"/>
            <a:ext cx="10386600" cy="1108200"/>
          </a:xfrm>
          <a:prstGeom prst="rect">
            <a:avLst/>
          </a:prstGeom>
          <a:noFill/>
          <a:ln>
            <a:noFill/>
          </a:ln>
        </p:spPr>
        <p:txBody>
          <a:bodyPr anchorCtr="0" anchor="t" bIns="0" lIns="0" spcFirstLastPara="1" rIns="0" wrap="square" tIns="0">
            <a:spAutoFit/>
          </a:bodyPr>
          <a:lstStyle/>
          <a:p>
            <a:pPr indent="0" lvl="0" marL="0" marR="0" rtl="0" algn="ctr">
              <a:lnSpc>
                <a:spcPct val="117999"/>
              </a:lnSpc>
              <a:spcBef>
                <a:spcPts val="0"/>
              </a:spcBef>
              <a:spcAft>
                <a:spcPts val="0"/>
              </a:spcAft>
              <a:buNone/>
            </a:pPr>
            <a:r>
              <a:rPr i="0" lang="en-US" sz="7200" u="none" cap="none" strike="noStrike">
                <a:solidFill>
                  <a:schemeClr val="dk1"/>
                </a:solidFill>
                <a:latin typeface="Pacifico"/>
                <a:ea typeface="Pacifico"/>
                <a:cs typeface="Pacifico"/>
                <a:sym typeface="Pacifico"/>
              </a:rPr>
              <a:t>Xenophon</a:t>
            </a:r>
            <a:endParaRPr sz="7200">
              <a:solidFill>
                <a:schemeClr val="dk1"/>
              </a:solidFill>
              <a:latin typeface="Pacifico"/>
              <a:ea typeface="Pacifico"/>
              <a:cs typeface="Pacifico"/>
              <a:sym typeface="Pacifico"/>
            </a:endParaRPr>
          </a:p>
        </p:txBody>
      </p:sp>
      <p:sp>
        <p:nvSpPr>
          <p:cNvPr id="133" name="Google Shape;133;p5"/>
          <p:cNvSpPr txBox="1"/>
          <p:nvPr/>
        </p:nvSpPr>
        <p:spPr>
          <a:xfrm>
            <a:off x="3633775" y="2124252"/>
            <a:ext cx="10881300" cy="7771500"/>
          </a:xfrm>
          <a:prstGeom prst="rect">
            <a:avLst/>
          </a:prstGeom>
          <a:noFill/>
          <a:ln>
            <a:noFill/>
          </a:ln>
        </p:spPr>
        <p:txBody>
          <a:bodyPr anchorCtr="0" anchor="t" bIns="0" lIns="0" spcFirstLastPara="1" rIns="0" wrap="square" tIns="0">
            <a:spAutoFit/>
          </a:bodyPr>
          <a:lstStyle/>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Xenophon was a Greek military leader, historian and philosopher</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Was a disciple of Socrates; from whom it is likely he learned his ironic style of writing.</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Xenophon wrote a book titled ‘Anabasis’ which in Greek means ‘march inland from the coast’.</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However, ironically the book describes the march of the Greek mercenaries (known as the 10 thousand) from inland to the coast, in an attempt to seize the Persian throne.</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Anabasis is considered to be an incredibly rare and unique piece of historical work; especially in the field of psychology.</a:t>
            </a:r>
            <a:endParaRPr b="1" sz="2700">
              <a:solidFill>
                <a:schemeClr val="dk1"/>
              </a:solidFill>
              <a:latin typeface="Playwrite GB J"/>
              <a:ea typeface="Playwrite GB J"/>
              <a:cs typeface="Playwrite GB J"/>
              <a:sym typeface="Playwrite GB J"/>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id="138" name="Google Shape;138;p6"/>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0" l="0" r="0" t="-24331"/>
            </a:stretch>
          </a:blipFill>
          <a:ln>
            <a:noFill/>
          </a:ln>
        </p:spPr>
      </p:sp>
      <p:sp>
        <p:nvSpPr>
          <p:cNvPr id="139" name="Google Shape;139;p6"/>
          <p:cNvSpPr/>
          <p:nvPr/>
        </p:nvSpPr>
        <p:spPr>
          <a:xfrm>
            <a:off x="1180740" y="373574"/>
            <a:ext cx="15934070" cy="9539852"/>
          </a:xfrm>
          <a:custGeom>
            <a:rect b="b" l="l" r="r" t="t"/>
            <a:pathLst>
              <a:path extrusionOk="0" h="9539852" w="15934070">
                <a:moveTo>
                  <a:pt x="0" y="0"/>
                </a:moveTo>
                <a:lnTo>
                  <a:pt x="15934070" y="0"/>
                </a:lnTo>
                <a:lnTo>
                  <a:pt x="15934070" y="9539852"/>
                </a:lnTo>
                <a:lnTo>
                  <a:pt x="0" y="9539852"/>
                </a:lnTo>
                <a:lnTo>
                  <a:pt x="0" y="0"/>
                </a:lnTo>
                <a:close/>
              </a:path>
            </a:pathLst>
          </a:custGeom>
          <a:blipFill rotWithShape="1">
            <a:blip r:embed="rId4">
              <a:alphaModFix/>
            </a:blip>
            <a:stretch>
              <a:fillRect b="-4281" l="0" r="0" t="-4282"/>
            </a:stretch>
          </a:blipFill>
          <a:ln>
            <a:noFill/>
          </a:ln>
        </p:spPr>
      </p:sp>
      <p:sp>
        <p:nvSpPr>
          <p:cNvPr id="140" name="Google Shape;140;p6"/>
          <p:cNvSpPr/>
          <p:nvPr/>
        </p:nvSpPr>
        <p:spPr>
          <a:xfrm rot="1017686">
            <a:off x="15495829" y="194572"/>
            <a:ext cx="1729044" cy="2649876"/>
          </a:xfrm>
          <a:custGeom>
            <a:rect b="b" l="l" r="r" t="t"/>
            <a:pathLst>
              <a:path extrusionOk="0" h="2649876" w="1729044">
                <a:moveTo>
                  <a:pt x="0" y="0"/>
                </a:moveTo>
                <a:lnTo>
                  <a:pt x="1729044" y="0"/>
                </a:lnTo>
                <a:lnTo>
                  <a:pt x="1729044" y="2649876"/>
                </a:lnTo>
                <a:lnTo>
                  <a:pt x="0" y="2649876"/>
                </a:lnTo>
                <a:lnTo>
                  <a:pt x="0" y="0"/>
                </a:lnTo>
                <a:close/>
              </a:path>
            </a:pathLst>
          </a:custGeom>
          <a:blipFill rotWithShape="1">
            <a:blip r:embed="rId5">
              <a:alphaModFix/>
            </a:blip>
            <a:stretch>
              <a:fillRect b="0" l="0" r="0" t="0"/>
            </a:stretch>
          </a:blipFill>
          <a:ln>
            <a:noFill/>
          </a:ln>
        </p:spPr>
      </p:sp>
      <p:sp>
        <p:nvSpPr>
          <p:cNvPr id="141" name="Google Shape;141;p6"/>
          <p:cNvSpPr/>
          <p:nvPr/>
        </p:nvSpPr>
        <p:spPr>
          <a:xfrm>
            <a:off x="642065" y="7348352"/>
            <a:ext cx="1797231" cy="2614154"/>
          </a:xfrm>
          <a:custGeom>
            <a:rect b="b" l="l" r="r" t="t"/>
            <a:pathLst>
              <a:path extrusionOk="0" h="2614154" w="1797231">
                <a:moveTo>
                  <a:pt x="0" y="0"/>
                </a:moveTo>
                <a:lnTo>
                  <a:pt x="1797230" y="0"/>
                </a:lnTo>
                <a:lnTo>
                  <a:pt x="1797230" y="2614153"/>
                </a:lnTo>
                <a:lnTo>
                  <a:pt x="0" y="2614153"/>
                </a:lnTo>
                <a:lnTo>
                  <a:pt x="0" y="0"/>
                </a:lnTo>
                <a:close/>
              </a:path>
            </a:pathLst>
          </a:custGeom>
          <a:blipFill rotWithShape="1">
            <a:blip r:embed="rId6">
              <a:alphaModFix/>
            </a:blip>
            <a:stretch>
              <a:fillRect b="0" l="0" r="0" t="0"/>
            </a:stretch>
          </a:blipFill>
          <a:ln>
            <a:noFill/>
          </a:ln>
        </p:spPr>
      </p:sp>
      <p:sp>
        <p:nvSpPr>
          <p:cNvPr id="142" name="Google Shape;142;p6"/>
          <p:cNvSpPr txBox="1"/>
          <p:nvPr/>
        </p:nvSpPr>
        <p:spPr>
          <a:xfrm>
            <a:off x="3953049" y="671351"/>
            <a:ext cx="10386600" cy="1108200"/>
          </a:xfrm>
          <a:prstGeom prst="rect">
            <a:avLst/>
          </a:prstGeom>
          <a:noFill/>
          <a:ln>
            <a:noFill/>
          </a:ln>
        </p:spPr>
        <p:txBody>
          <a:bodyPr anchorCtr="0" anchor="t" bIns="0" lIns="0" spcFirstLastPara="1" rIns="0" wrap="square" tIns="0">
            <a:spAutoFit/>
          </a:bodyPr>
          <a:lstStyle/>
          <a:p>
            <a:pPr indent="0" lvl="0" marL="0" marR="0" rtl="0" algn="ctr">
              <a:lnSpc>
                <a:spcPct val="117999"/>
              </a:lnSpc>
              <a:spcBef>
                <a:spcPts val="0"/>
              </a:spcBef>
              <a:spcAft>
                <a:spcPts val="0"/>
              </a:spcAft>
              <a:buNone/>
            </a:pPr>
            <a:r>
              <a:rPr i="0" lang="en-US" sz="7200" u="none" cap="none" strike="noStrike">
                <a:solidFill>
                  <a:schemeClr val="dk1"/>
                </a:solidFill>
                <a:latin typeface="Pacifico"/>
                <a:ea typeface="Pacifico"/>
                <a:cs typeface="Pacifico"/>
                <a:sym typeface="Pacifico"/>
              </a:rPr>
              <a:t>Xenophon’s Anabasis</a:t>
            </a:r>
            <a:endParaRPr>
              <a:solidFill>
                <a:schemeClr val="dk1"/>
              </a:solidFill>
              <a:latin typeface="Pacifico"/>
              <a:ea typeface="Pacifico"/>
              <a:cs typeface="Pacifico"/>
              <a:sym typeface="Pacifico"/>
            </a:endParaRPr>
          </a:p>
        </p:txBody>
      </p:sp>
      <p:sp>
        <p:nvSpPr>
          <p:cNvPr id="143" name="Google Shape;143;p6"/>
          <p:cNvSpPr txBox="1"/>
          <p:nvPr/>
        </p:nvSpPr>
        <p:spPr>
          <a:xfrm>
            <a:off x="2439295" y="2030520"/>
            <a:ext cx="12819300" cy="7771500"/>
          </a:xfrm>
          <a:prstGeom prst="rect">
            <a:avLst/>
          </a:prstGeom>
          <a:noFill/>
          <a:ln>
            <a:noFill/>
          </a:ln>
        </p:spPr>
        <p:txBody>
          <a:bodyPr anchorCtr="0" anchor="t" bIns="0" lIns="0" spcFirstLastPara="1" rIns="0" wrap="square" tIns="0">
            <a:spAutoFit/>
          </a:bodyPr>
          <a:lstStyle/>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Anabasis is a book of Xenophon recounting true stories of their incredible journeys and describing what many psychologists believe to be a depiction of post traumatic stress disorder.</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This depiction is said to be charactarised by a character in the book: Clearchus a Spartan soldier.</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In the book Xenophon describes Clearchus as a ‘lover of war’; a potentially common response to PTSD following not only the desensitisation of violence but interestingly the attraction to it (Tuplin and Azoulay, 2004).</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Tuplin and Azoulay (2004) argue that this obsession with war and battle derives from something akin to a ‘trance’ or ‘rush’ that could possibly be attributed today as the ‘fight, flight or freeze’ response and post traumatic stress disorder.</a:t>
            </a:r>
            <a:endParaRPr b="1" sz="2700">
              <a:solidFill>
                <a:schemeClr val="dk1"/>
              </a:solidFill>
              <a:latin typeface="Playwrite GB J"/>
              <a:ea typeface="Playwrite GB J"/>
              <a:cs typeface="Playwrite GB J"/>
              <a:sym typeface="Playwrite GB J"/>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7"/>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0" l="0" r="0" t="-24331"/>
            </a:stretch>
          </a:blipFill>
          <a:ln>
            <a:noFill/>
          </a:ln>
        </p:spPr>
      </p:sp>
      <p:sp>
        <p:nvSpPr>
          <p:cNvPr id="149" name="Google Shape;149;p7"/>
          <p:cNvSpPr/>
          <p:nvPr/>
        </p:nvSpPr>
        <p:spPr>
          <a:xfrm>
            <a:off x="1805653" y="373574"/>
            <a:ext cx="14676695" cy="9539852"/>
          </a:xfrm>
          <a:custGeom>
            <a:rect b="b" l="l" r="r" t="t"/>
            <a:pathLst>
              <a:path extrusionOk="0" h="9539852" w="14676695">
                <a:moveTo>
                  <a:pt x="0" y="0"/>
                </a:moveTo>
                <a:lnTo>
                  <a:pt x="14676694" y="0"/>
                </a:lnTo>
                <a:lnTo>
                  <a:pt x="14676694" y="9539852"/>
                </a:lnTo>
                <a:lnTo>
                  <a:pt x="0" y="9539852"/>
                </a:lnTo>
                <a:lnTo>
                  <a:pt x="0" y="0"/>
                </a:lnTo>
                <a:close/>
              </a:path>
            </a:pathLst>
          </a:custGeom>
          <a:blipFill rotWithShape="1">
            <a:blip r:embed="rId4">
              <a:alphaModFix/>
            </a:blip>
            <a:stretch>
              <a:fillRect b="0" l="0" r="0" t="0"/>
            </a:stretch>
          </a:blipFill>
          <a:ln>
            <a:noFill/>
          </a:ln>
        </p:spPr>
      </p:sp>
      <p:sp>
        <p:nvSpPr>
          <p:cNvPr id="150" name="Google Shape;150;p7"/>
          <p:cNvSpPr/>
          <p:nvPr/>
        </p:nvSpPr>
        <p:spPr>
          <a:xfrm rot="1017686">
            <a:off x="16210040" y="7442552"/>
            <a:ext cx="1729044" cy="2649876"/>
          </a:xfrm>
          <a:custGeom>
            <a:rect b="b" l="l" r="r" t="t"/>
            <a:pathLst>
              <a:path extrusionOk="0" h="2649876" w="1729044">
                <a:moveTo>
                  <a:pt x="0" y="0"/>
                </a:moveTo>
                <a:lnTo>
                  <a:pt x="1729044" y="0"/>
                </a:lnTo>
                <a:lnTo>
                  <a:pt x="1729044" y="2649876"/>
                </a:lnTo>
                <a:lnTo>
                  <a:pt x="0" y="2649876"/>
                </a:lnTo>
                <a:lnTo>
                  <a:pt x="0" y="0"/>
                </a:lnTo>
                <a:close/>
              </a:path>
            </a:pathLst>
          </a:custGeom>
          <a:blipFill rotWithShape="1">
            <a:blip r:embed="rId5">
              <a:alphaModFix/>
            </a:blip>
            <a:stretch>
              <a:fillRect b="0" l="0" r="0" t="0"/>
            </a:stretch>
          </a:blipFill>
          <a:ln>
            <a:noFill/>
          </a:ln>
        </p:spPr>
      </p:sp>
      <p:sp>
        <p:nvSpPr>
          <p:cNvPr id="151" name="Google Shape;151;p7"/>
          <p:cNvSpPr/>
          <p:nvPr/>
        </p:nvSpPr>
        <p:spPr>
          <a:xfrm rot="-1492588">
            <a:off x="948241" y="525418"/>
            <a:ext cx="2734801" cy="1073409"/>
          </a:xfrm>
          <a:custGeom>
            <a:rect b="b" l="l" r="r" t="t"/>
            <a:pathLst>
              <a:path extrusionOk="0" h="1073409" w="2734801">
                <a:moveTo>
                  <a:pt x="0" y="0"/>
                </a:moveTo>
                <a:lnTo>
                  <a:pt x="2734801" y="0"/>
                </a:lnTo>
                <a:lnTo>
                  <a:pt x="2734801" y="1073410"/>
                </a:lnTo>
                <a:lnTo>
                  <a:pt x="0" y="1073410"/>
                </a:lnTo>
                <a:lnTo>
                  <a:pt x="0" y="0"/>
                </a:lnTo>
                <a:close/>
              </a:path>
            </a:pathLst>
          </a:custGeom>
          <a:blipFill rotWithShape="1">
            <a:blip r:embed="rId6">
              <a:alphaModFix/>
            </a:blip>
            <a:stretch>
              <a:fillRect b="0" l="0" r="0" t="0"/>
            </a:stretch>
          </a:blipFill>
          <a:ln>
            <a:noFill/>
          </a:ln>
        </p:spPr>
      </p:sp>
      <p:sp>
        <p:nvSpPr>
          <p:cNvPr id="152" name="Google Shape;152;p7"/>
          <p:cNvSpPr txBox="1"/>
          <p:nvPr/>
        </p:nvSpPr>
        <p:spPr>
          <a:xfrm>
            <a:off x="2978850" y="1258600"/>
            <a:ext cx="12882300" cy="1108200"/>
          </a:xfrm>
          <a:prstGeom prst="rect">
            <a:avLst/>
          </a:prstGeom>
          <a:noFill/>
          <a:ln>
            <a:noFill/>
          </a:ln>
        </p:spPr>
        <p:txBody>
          <a:bodyPr anchorCtr="0" anchor="t" bIns="0" lIns="0" spcFirstLastPara="1" rIns="0" wrap="square" tIns="0">
            <a:spAutoFit/>
          </a:bodyPr>
          <a:lstStyle/>
          <a:p>
            <a:pPr indent="0" lvl="0" marL="0" marR="0" rtl="0" algn="ctr">
              <a:lnSpc>
                <a:spcPct val="117999"/>
              </a:lnSpc>
              <a:spcBef>
                <a:spcPts val="0"/>
              </a:spcBef>
              <a:spcAft>
                <a:spcPts val="0"/>
              </a:spcAft>
              <a:buNone/>
            </a:pPr>
            <a:r>
              <a:rPr i="0" lang="en-US" sz="7200" u="none" cap="none" strike="noStrike">
                <a:solidFill>
                  <a:schemeClr val="dk1"/>
                </a:solidFill>
                <a:latin typeface="Pacifico"/>
                <a:ea typeface="Pacifico"/>
                <a:cs typeface="Pacifico"/>
                <a:sym typeface="Pacifico"/>
              </a:rPr>
              <a:t>Societal attitudes in Antiquity</a:t>
            </a:r>
            <a:endParaRPr>
              <a:solidFill>
                <a:schemeClr val="dk1"/>
              </a:solidFill>
              <a:latin typeface="Pacifico"/>
              <a:ea typeface="Pacifico"/>
              <a:cs typeface="Pacifico"/>
              <a:sym typeface="Pacifico"/>
            </a:endParaRPr>
          </a:p>
        </p:txBody>
      </p:sp>
      <p:sp>
        <p:nvSpPr>
          <p:cNvPr id="153" name="Google Shape;153;p7"/>
          <p:cNvSpPr txBox="1"/>
          <p:nvPr/>
        </p:nvSpPr>
        <p:spPr>
          <a:xfrm>
            <a:off x="2978849" y="3181588"/>
            <a:ext cx="12330300" cy="5886900"/>
          </a:xfrm>
          <a:prstGeom prst="rect">
            <a:avLst/>
          </a:prstGeom>
          <a:noFill/>
          <a:ln>
            <a:noFill/>
          </a:ln>
        </p:spPr>
        <p:txBody>
          <a:bodyPr anchorCtr="0" anchor="t" bIns="0" lIns="0" spcFirstLastPara="1" rIns="0" wrap="square" tIns="0">
            <a:spAutoFit/>
          </a:bodyPr>
          <a:lstStyle/>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Surprisingly, a shift in </a:t>
            </a:r>
            <a:r>
              <a:rPr b="1" lang="en-US" sz="2700">
                <a:solidFill>
                  <a:schemeClr val="dk1"/>
                </a:solidFill>
                <a:latin typeface="Playwrite GB J"/>
                <a:ea typeface="Playwrite GB J"/>
                <a:cs typeface="Playwrite GB J"/>
                <a:sym typeface="Playwrite GB J"/>
              </a:rPr>
              <a:t>one's</a:t>
            </a:r>
            <a:r>
              <a:rPr b="1" i="0" lang="en-US" sz="2700" u="none" cap="none" strike="noStrike">
                <a:solidFill>
                  <a:schemeClr val="dk1"/>
                </a:solidFill>
                <a:latin typeface="Playwrite GB J"/>
                <a:ea typeface="Playwrite GB J"/>
                <a:cs typeface="Playwrite GB J"/>
                <a:sym typeface="Playwrite GB J"/>
              </a:rPr>
              <a:t> consciousness in ancient Greece was considered divine and sacred (Ustinova, 2020).</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Plato’s book ‘Phaedrus’, which is structured as a dialogue between Socrates and Phaedrus; Socrates explains that mania is not a demonic possession; in fact the greatest blessings are derived from mania (Ustinova, 2020).</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Average citizens were also sympathetic to those affected by the violence of war, feeling an obligation to somehow ease their pain (Ustinova and Cardeña, 2014).</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0" i="0" sz="3200" u="none" cap="none" strike="noStrike">
              <a:solidFill>
                <a:srgbClr val="4D2815"/>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7" name="Shape 157"/>
        <p:cNvGrpSpPr/>
        <p:nvPr/>
      </p:nvGrpSpPr>
      <p:grpSpPr>
        <a:xfrm>
          <a:off x="0" y="0"/>
          <a:ext cx="0" cy="0"/>
          <a:chOff x="0" y="0"/>
          <a:chExt cx="0" cy="0"/>
        </a:xfrm>
      </p:grpSpPr>
      <p:sp>
        <p:nvSpPr>
          <p:cNvPr id="158" name="Google Shape;158;p8"/>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0" l="0" r="0" t="-24331"/>
            </a:stretch>
          </a:blipFill>
          <a:ln>
            <a:noFill/>
          </a:ln>
        </p:spPr>
      </p:sp>
      <p:sp>
        <p:nvSpPr>
          <p:cNvPr id="159" name="Google Shape;159;p8"/>
          <p:cNvSpPr/>
          <p:nvPr/>
        </p:nvSpPr>
        <p:spPr>
          <a:xfrm>
            <a:off x="0" y="60075"/>
            <a:ext cx="18302010" cy="10231491"/>
          </a:xfrm>
          <a:custGeom>
            <a:rect b="b" l="l" r="r" t="t"/>
            <a:pathLst>
              <a:path extrusionOk="0" h="9539852" w="17430486">
                <a:moveTo>
                  <a:pt x="0" y="0"/>
                </a:moveTo>
                <a:lnTo>
                  <a:pt x="17430486" y="0"/>
                </a:lnTo>
                <a:lnTo>
                  <a:pt x="17430486" y="9539852"/>
                </a:lnTo>
                <a:lnTo>
                  <a:pt x="0" y="9539852"/>
                </a:lnTo>
                <a:lnTo>
                  <a:pt x="0" y="0"/>
                </a:lnTo>
                <a:close/>
              </a:path>
            </a:pathLst>
          </a:custGeom>
          <a:blipFill rotWithShape="1">
            <a:blip r:embed="rId4">
              <a:alphaModFix/>
            </a:blip>
            <a:stretch>
              <a:fillRect b="-9378" l="0" r="0" t="-9379"/>
            </a:stretch>
          </a:blipFill>
          <a:ln>
            <a:noFill/>
          </a:ln>
        </p:spPr>
      </p:sp>
      <p:sp>
        <p:nvSpPr>
          <p:cNvPr id="160" name="Google Shape;160;p8"/>
          <p:cNvSpPr/>
          <p:nvPr/>
        </p:nvSpPr>
        <p:spPr>
          <a:xfrm rot="1566986">
            <a:off x="14587800" y="606947"/>
            <a:ext cx="2733579" cy="1072929"/>
          </a:xfrm>
          <a:custGeom>
            <a:rect b="b" l="l" r="r" t="t"/>
            <a:pathLst>
              <a:path extrusionOk="0" h="1073409" w="2734801">
                <a:moveTo>
                  <a:pt x="0" y="0"/>
                </a:moveTo>
                <a:lnTo>
                  <a:pt x="2734801" y="0"/>
                </a:lnTo>
                <a:lnTo>
                  <a:pt x="2734801" y="1073410"/>
                </a:lnTo>
                <a:lnTo>
                  <a:pt x="0" y="1073410"/>
                </a:lnTo>
                <a:lnTo>
                  <a:pt x="0" y="0"/>
                </a:lnTo>
                <a:close/>
              </a:path>
            </a:pathLst>
          </a:custGeom>
          <a:blipFill rotWithShape="1">
            <a:blip r:embed="rId5">
              <a:alphaModFix/>
            </a:blip>
            <a:stretch>
              <a:fillRect b="0" l="0" r="0" t="0"/>
            </a:stretch>
          </a:blipFill>
          <a:ln>
            <a:noFill/>
          </a:ln>
        </p:spPr>
      </p:sp>
      <p:sp>
        <p:nvSpPr>
          <p:cNvPr id="161" name="Google Shape;161;p8"/>
          <p:cNvSpPr txBox="1"/>
          <p:nvPr/>
        </p:nvSpPr>
        <p:spPr>
          <a:xfrm>
            <a:off x="3950711" y="589625"/>
            <a:ext cx="10386600" cy="1108200"/>
          </a:xfrm>
          <a:prstGeom prst="rect">
            <a:avLst/>
          </a:prstGeom>
          <a:noFill/>
          <a:ln>
            <a:noFill/>
          </a:ln>
        </p:spPr>
        <p:txBody>
          <a:bodyPr anchorCtr="0" anchor="t" bIns="0" lIns="0" spcFirstLastPara="1" rIns="0" wrap="square" tIns="0">
            <a:spAutoFit/>
          </a:bodyPr>
          <a:lstStyle/>
          <a:p>
            <a:pPr indent="0" lvl="0" marL="0" marR="0" rtl="0" algn="ctr">
              <a:lnSpc>
                <a:spcPct val="117999"/>
              </a:lnSpc>
              <a:spcBef>
                <a:spcPts val="0"/>
              </a:spcBef>
              <a:spcAft>
                <a:spcPts val="0"/>
              </a:spcAft>
              <a:buNone/>
            </a:pPr>
            <a:r>
              <a:rPr i="0" lang="en-US" sz="7200" u="none" cap="none" strike="noStrike">
                <a:solidFill>
                  <a:schemeClr val="dk1"/>
                </a:solidFill>
                <a:latin typeface="Pacifico"/>
                <a:ea typeface="Pacifico"/>
                <a:cs typeface="Pacifico"/>
                <a:sym typeface="Pacifico"/>
              </a:rPr>
              <a:t>Treatment of P</a:t>
            </a:r>
            <a:r>
              <a:rPr lang="en-US" sz="7200">
                <a:solidFill>
                  <a:schemeClr val="dk1"/>
                </a:solidFill>
                <a:latin typeface="Pacifico"/>
                <a:ea typeface="Pacifico"/>
                <a:cs typeface="Pacifico"/>
                <a:sym typeface="Pacifico"/>
              </a:rPr>
              <a:t>T</a:t>
            </a:r>
            <a:r>
              <a:rPr i="0" lang="en-US" sz="7200" u="none" cap="none" strike="noStrike">
                <a:solidFill>
                  <a:schemeClr val="dk1"/>
                </a:solidFill>
                <a:latin typeface="Pacifico"/>
                <a:ea typeface="Pacifico"/>
                <a:cs typeface="Pacifico"/>
                <a:sym typeface="Pacifico"/>
              </a:rPr>
              <a:t>SD</a:t>
            </a:r>
            <a:endParaRPr>
              <a:solidFill>
                <a:schemeClr val="dk1"/>
              </a:solidFill>
              <a:latin typeface="Pacifico"/>
              <a:ea typeface="Pacifico"/>
              <a:cs typeface="Pacifico"/>
              <a:sym typeface="Pacifico"/>
            </a:endParaRPr>
          </a:p>
        </p:txBody>
      </p:sp>
      <p:sp>
        <p:nvSpPr>
          <p:cNvPr id="162" name="Google Shape;162;p8"/>
          <p:cNvSpPr txBox="1"/>
          <p:nvPr/>
        </p:nvSpPr>
        <p:spPr>
          <a:xfrm>
            <a:off x="922442" y="2104729"/>
            <a:ext cx="16457100" cy="8339100"/>
          </a:xfrm>
          <a:prstGeom prst="rect">
            <a:avLst/>
          </a:prstGeom>
          <a:noFill/>
          <a:ln>
            <a:noFill/>
          </a:ln>
        </p:spPr>
        <p:txBody>
          <a:bodyPr anchorCtr="0" anchor="t" bIns="0" lIns="0" spcFirstLastPara="1" rIns="0" wrap="square" tIns="0">
            <a:spAutoFit/>
          </a:bodyPr>
          <a:lstStyle/>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When soldiers of war presented with symptoms of possible PTSD, Hippocratic physicians frequently disregarded them due to little understanding of the conditions and their possible treatments and therefore were for the most part rejected (Ustinova and Cardeña, 2014).</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However the soldiers understood the psychological consequence of war all too well and took preventative measures e.g. war leaders kept soldiers incredibly busy, especially at night to prevent night terrors when asleep; However, predictably this method was not sustainable.</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The Spartans would often preach especially to their young soldiers to not let terror take over, however would then ridicule cowardliness.</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689" lvl="1" marL="690881" marR="0" rtl="0" algn="just">
              <a:lnSpc>
                <a:spcPct val="117999"/>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It is clear that the treatment of PTSD or conditions of the like were next to non-existent, however, one could argue that the accolades on the return of the soldiers in society may be for that very reason, as war is the most difficult test of endurance. </a:t>
            </a:r>
            <a:endParaRPr b="1" sz="2700">
              <a:solidFill>
                <a:schemeClr val="dk1"/>
              </a:solidFill>
              <a:latin typeface="Playwrite GB J"/>
              <a:ea typeface="Playwrite GB J"/>
              <a:cs typeface="Playwrite GB J"/>
              <a:sym typeface="Playwrite GB J"/>
            </a:endParaRPr>
          </a:p>
          <a:p>
            <a:pPr indent="0" lvl="0" marL="0" marR="0" rtl="0" algn="just">
              <a:lnSpc>
                <a:spcPct val="117999"/>
              </a:lnSpc>
              <a:spcBef>
                <a:spcPts val="0"/>
              </a:spcBef>
              <a:spcAft>
                <a:spcPts val="0"/>
              </a:spcAft>
              <a:buNone/>
            </a:pPr>
            <a:r>
              <a:t/>
            </a:r>
            <a:endParaRPr b="0" i="0" sz="3200" u="none" cap="none" strike="noStrike">
              <a:solidFill>
                <a:srgbClr val="4D2815"/>
              </a:solidFill>
              <a:latin typeface="Arial"/>
              <a:ea typeface="Arial"/>
              <a:cs typeface="Arial"/>
              <a:sym typeface="Arial"/>
            </a:endParaRPr>
          </a:p>
        </p:txBody>
      </p:sp>
      <p:sp>
        <p:nvSpPr>
          <p:cNvPr id="163" name="Google Shape;163;p8"/>
          <p:cNvSpPr/>
          <p:nvPr/>
        </p:nvSpPr>
        <p:spPr>
          <a:xfrm rot="-1490110">
            <a:off x="725620" y="608296"/>
            <a:ext cx="2734741" cy="1073386"/>
          </a:xfrm>
          <a:custGeom>
            <a:rect b="b" l="l" r="r" t="t"/>
            <a:pathLst>
              <a:path extrusionOk="0" h="1073409" w="2734801">
                <a:moveTo>
                  <a:pt x="0" y="0"/>
                </a:moveTo>
                <a:lnTo>
                  <a:pt x="2734801" y="0"/>
                </a:lnTo>
                <a:lnTo>
                  <a:pt x="2734801" y="1073410"/>
                </a:lnTo>
                <a:lnTo>
                  <a:pt x="0" y="1073410"/>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7" name="Shape 167"/>
        <p:cNvGrpSpPr/>
        <p:nvPr/>
      </p:nvGrpSpPr>
      <p:grpSpPr>
        <a:xfrm>
          <a:off x="0" y="0"/>
          <a:ext cx="0" cy="0"/>
          <a:chOff x="0" y="0"/>
          <a:chExt cx="0" cy="0"/>
        </a:xfrm>
      </p:grpSpPr>
      <p:sp>
        <p:nvSpPr>
          <p:cNvPr id="168" name="Google Shape;168;p9"/>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0" l="0" r="0" t="-24331"/>
            </a:stretch>
          </a:blipFill>
          <a:ln>
            <a:noFill/>
          </a:ln>
        </p:spPr>
      </p:sp>
      <p:sp>
        <p:nvSpPr>
          <p:cNvPr id="169" name="Google Shape;169;p9"/>
          <p:cNvSpPr/>
          <p:nvPr/>
        </p:nvSpPr>
        <p:spPr>
          <a:xfrm>
            <a:off x="896025" y="373575"/>
            <a:ext cx="16511282" cy="9539852"/>
          </a:xfrm>
          <a:custGeom>
            <a:rect b="b" l="l" r="r" t="t"/>
            <a:pathLst>
              <a:path extrusionOk="0" h="9539852" w="14676695">
                <a:moveTo>
                  <a:pt x="0" y="0"/>
                </a:moveTo>
                <a:lnTo>
                  <a:pt x="14676694" y="0"/>
                </a:lnTo>
                <a:lnTo>
                  <a:pt x="14676694" y="9539852"/>
                </a:lnTo>
                <a:lnTo>
                  <a:pt x="0" y="9539852"/>
                </a:lnTo>
                <a:lnTo>
                  <a:pt x="0" y="0"/>
                </a:lnTo>
                <a:close/>
              </a:path>
            </a:pathLst>
          </a:custGeom>
          <a:blipFill rotWithShape="1">
            <a:blip r:embed="rId4">
              <a:alphaModFix/>
            </a:blip>
            <a:stretch>
              <a:fillRect b="0" l="0" r="0" t="0"/>
            </a:stretch>
          </a:blipFill>
          <a:ln>
            <a:noFill/>
          </a:ln>
        </p:spPr>
      </p:sp>
      <p:sp>
        <p:nvSpPr>
          <p:cNvPr id="170" name="Google Shape;170;p9"/>
          <p:cNvSpPr/>
          <p:nvPr/>
        </p:nvSpPr>
        <p:spPr>
          <a:xfrm rot="-1490110">
            <a:off x="1718172" y="857667"/>
            <a:ext cx="2514520" cy="986949"/>
          </a:xfrm>
          <a:custGeom>
            <a:rect b="b" l="l" r="r" t="t"/>
            <a:pathLst>
              <a:path extrusionOk="0" h="986971" w="2514575">
                <a:moveTo>
                  <a:pt x="0" y="0"/>
                </a:moveTo>
                <a:lnTo>
                  <a:pt x="2514576" y="0"/>
                </a:lnTo>
                <a:lnTo>
                  <a:pt x="2514576" y="986971"/>
                </a:lnTo>
                <a:lnTo>
                  <a:pt x="0" y="986971"/>
                </a:lnTo>
                <a:lnTo>
                  <a:pt x="0" y="0"/>
                </a:lnTo>
                <a:close/>
              </a:path>
            </a:pathLst>
          </a:custGeom>
          <a:blipFill rotWithShape="1">
            <a:blip r:embed="rId5">
              <a:alphaModFix/>
            </a:blip>
            <a:stretch>
              <a:fillRect b="0" l="0" r="0" t="0"/>
            </a:stretch>
          </a:blipFill>
          <a:ln>
            <a:noFill/>
          </a:ln>
        </p:spPr>
      </p:sp>
      <p:sp>
        <p:nvSpPr>
          <p:cNvPr id="171" name="Google Shape;171;p9"/>
          <p:cNvSpPr txBox="1"/>
          <p:nvPr/>
        </p:nvSpPr>
        <p:spPr>
          <a:xfrm>
            <a:off x="3958374" y="812738"/>
            <a:ext cx="10386600" cy="1108200"/>
          </a:xfrm>
          <a:prstGeom prst="rect">
            <a:avLst/>
          </a:prstGeom>
          <a:noFill/>
          <a:ln>
            <a:noFill/>
          </a:ln>
        </p:spPr>
        <p:txBody>
          <a:bodyPr anchorCtr="0" anchor="t" bIns="0" lIns="0" spcFirstLastPara="1" rIns="0" wrap="square" tIns="0">
            <a:spAutoFit/>
          </a:bodyPr>
          <a:lstStyle/>
          <a:p>
            <a:pPr indent="0" lvl="0" marL="0" marR="0" rtl="0" algn="ctr">
              <a:lnSpc>
                <a:spcPct val="117999"/>
              </a:lnSpc>
              <a:spcBef>
                <a:spcPts val="0"/>
              </a:spcBef>
              <a:spcAft>
                <a:spcPts val="0"/>
              </a:spcAft>
              <a:buNone/>
            </a:pPr>
            <a:r>
              <a:rPr i="0" lang="en-US" sz="7200" u="none" cap="none" strike="noStrike">
                <a:solidFill>
                  <a:schemeClr val="dk1"/>
                </a:solidFill>
                <a:latin typeface="Pacifico"/>
                <a:ea typeface="Pacifico"/>
                <a:cs typeface="Pacifico"/>
                <a:sym typeface="Pacifico"/>
              </a:rPr>
              <a:t>Conclusion</a:t>
            </a:r>
            <a:endParaRPr>
              <a:solidFill>
                <a:schemeClr val="dk1"/>
              </a:solidFill>
              <a:latin typeface="Pacifico"/>
              <a:ea typeface="Pacifico"/>
              <a:cs typeface="Pacifico"/>
              <a:sym typeface="Pacifico"/>
            </a:endParaRPr>
          </a:p>
        </p:txBody>
      </p:sp>
      <p:sp>
        <p:nvSpPr>
          <p:cNvPr id="172" name="Google Shape;172;p9"/>
          <p:cNvSpPr txBox="1"/>
          <p:nvPr/>
        </p:nvSpPr>
        <p:spPr>
          <a:xfrm>
            <a:off x="2444426" y="2066086"/>
            <a:ext cx="13414500" cy="7281600"/>
          </a:xfrm>
          <a:prstGeom prst="rect">
            <a:avLst/>
          </a:prstGeom>
          <a:noFill/>
          <a:ln>
            <a:noFill/>
          </a:ln>
        </p:spPr>
        <p:txBody>
          <a:bodyPr anchorCtr="0" anchor="t" bIns="0" lIns="0" spcFirstLastPara="1" rIns="0" wrap="square" tIns="0">
            <a:spAutoFit/>
          </a:bodyPr>
          <a:lstStyle/>
          <a:p>
            <a:pPr indent="-313752" lvl="1" marL="690877" marR="0" rtl="0" algn="just">
              <a:lnSpc>
                <a:spcPct val="118005"/>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War is one of the most consistent </a:t>
            </a:r>
            <a:r>
              <a:rPr b="1" lang="en-US" sz="2700">
                <a:solidFill>
                  <a:schemeClr val="dk1"/>
                </a:solidFill>
                <a:latin typeface="Playwrite GB J"/>
                <a:ea typeface="Playwrite GB J"/>
                <a:cs typeface="Playwrite GB J"/>
                <a:sym typeface="Playwrite GB J"/>
              </a:rPr>
              <a:t>recurring</a:t>
            </a:r>
            <a:r>
              <a:rPr b="1" i="0" lang="en-US" sz="2700" u="none" cap="none" strike="noStrike">
                <a:solidFill>
                  <a:schemeClr val="dk1"/>
                </a:solidFill>
                <a:latin typeface="Playwrite GB J"/>
                <a:ea typeface="Playwrite GB J"/>
                <a:cs typeface="Playwrite GB J"/>
                <a:sym typeface="Playwrite GB J"/>
              </a:rPr>
              <a:t> events spanning human history and many historians and psychologists alike are at odds on whether our modern conceptualisation of PTSD can be prescribed to ancient times.</a:t>
            </a:r>
            <a:endParaRPr b="1" sz="2700">
              <a:solidFill>
                <a:schemeClr val="dk1"/>
              </a:solidFill>
              <a:latin typeface="Playwrite GB J"/>
              <a:ea typeface="Playwrite GB J"/>
              <a:cs typeface="Playwrite GB J"/>
              <a:sym typeface="Playwrite GB J"/>
            </a:endParaRPr>
          </a:p>
          <a:p>
            <a:pPr indent="0" lvl="0" marL="0" marR="0" rtl="0" algn="just">
              <a:lnSpc>
                <a:spcPct val="118005"/>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752" lvl="1" marL="690877" marR="0" rtl="0" algn="just">
              <a:lnSpc>
                <a:spcPct val="118005"/>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Although PTSD as we know it today could convincingly be attributed to the recorded symptoms of soldiers from Ancient Greece and Rome, it may not be possible to apply </a:t>
            </a:r>
            <a:r>
              <a:rPr b="1" i="0" lang="en-US" sz="2700" u="none" cap="none" strike="noStrike">
                <a:solidFill>
                  <a:schemeClr val="dk1"/>
                </a:solidFill>
                <a:latin typeface="Playwrite GB J"/>
                <a:ea typeface="Playwrite GB J"/>
                <a:cs typeface="Playwrite GB J"/>
                <a:sym typeface="Playwrite GB J"/>
              </a:rPr>
              <a:t>the </a:t>
            </a:r>
            <a:r>
              <a:rPr b="1" i="0" lang="en-US" sz="2700" u="none" cap="none" strike="noStrike">
                <a:solidFill>
                  <a:schemeClr val="dk1"/>
                </a:solidFill>
                <a:latin typeface="Playwrite GB J"/>
                <a:ea typeface="Playwrite GB J"/>
                <a:cs typeface="Playwrite GB J"/>
                <a:sym typeface="Playwrite GB J"/>
              </a:rPr>
              <a:t>twenty-first century </a:t>
            </a:r>
            <a:r>
              <a:rPr b="1" i="0" lang="en-US" sz="2700" u="none" cap="none" strike="noStrike">
                <a:solidFill>
                  <a:schemeClr val="dk1"/>
                </a:solidFill>
                <a:latin typeface="Playwrite GB J"/>
                <a:ea typeface="Playwrite GB J"/>
                <a:cs typeface="Playwrite GB J"/>
                <a:sym typeface="Playwrite GB J"/>
              </a:rPr>
              <a:t>eye</a:t>
            </a:r>
            <a:r>
              <a:rPr b="1" i="0" lang="en-US" sz="2700" u="none" cap="none" strike="noStrike">
                <a:solidFill>
                  <a:schemeClr val="dk1"/>
                </a:solidFill>
                <a:latin typeface="Playwrite GB J"/>
                <a:ea typeface="Playwrite GB J"/>
                <a:cs typeface="Playwrite GB J"/>
                <a:sym typeface="Playwrite GB J"/>
              </a:rPr>
              <a:t> appropriately to the norms of antiquity due to the changing diagnostic criteria (Greaves, 20</a:t>
            </a:r>
            <a:r>
              <a:rPr b="1" lang="en-US" sz="2700">
                <a:solidFill>
                  <a:schemeClr val="dk1"/>
                </a:solidFill>
                <a:latin typeface="Playwrite GB J"/>
                <a:ea typeface="Playwrite GB J"/>
                <a:cs typeface="Playwrite GB J"/>
                <a:sym typeface="Playwrite GB J"/>
              </a:rPr>
              <a:t>13</a:t>
            </a:r>
            <a:r>
              <a:rPr b="1" i="0" lang="en-US" sz="2700" u="none" cap="none" strike="noStrike">
                <a:solidFill>
                  <a:schemeClr val="dk1"/>
                </a:solidFill>
                <a:latin typeface="Playwrite GB J"/>
                <a:ea typeface="Playwrite GB J"/>
                <a:cs typeface="Playwrite GB J"/>
                <a:sym typeface="Playwrite GB J"/>
              </a:rPr>
              <a:t>). </a:t>
            </a:r>
            <a:endParaRPr b="1" sz="2700">
              <a:solidFill>
                <a:schemeClr val="dk1"/>
              </a:solidFill>
              <a:latin typeface="Playwrite GB J"/>
              <a:ea typeface="Playwrite GB J"/>
              <a:cs typeface="Playwrite GB J"/>
              <a:sym typeface="Playwrite GB J"/>
            </a:endParaRPr>
          </a:p>
          <a:p>
            <a:pPr indent="0" lvl="0" marL="0" marR="0" rtl="0" algn="just">
              <a:lnSpc>
                <a:spcPct val="118005"/>
              </a:lnSpc>
              <a:spcBef>
                <a:spcPts val="0"/>
              </a:spcBef>
              <a:spcAft>
                <a:spcPts val="0"/>
              </a:spcAft>
              <a:buNone/>
            </a:pPr>
            <a:r>
              <a:t/>
            </a:r>
            <a:endParaRPr b="1" i="0" sz="2700" u="none" cap="none" strike="noStrike">
              <a:solidFill>
                <a:schemeClr val="dk1"/>
              </a:solidFill>
              <a:latin typeface="Playwrite GB J"/>
              <a:ea typeface="Playwrite GB J"/>
              <a:cs typeface="Playwrite GB J"/>
              <a:sym typeface="Playwrite GB J"/>
            </a:endParaRPr>
          </a:p>
          <a:p>
            <a:pPr indent="-313752" lvl="1" marL="690877" marR="0" rtl="0" algn="just">
              <a:lnSpc>
                <a:spcPct val="118005"/>
              </a:lnSpc>
              <a:spcBef>
                <a:spcPts val="0"/>
              </a:spcBef>
              <a:spcAft>
                <a:spcPts val="0"/>
              </a:spcAft>
              <a:buClr>
                <a:schemeClr val="dk1"/>
              </a:buClr>
              <a:buSzPts val="2700"/>
              <a:buFont typeface="Playwrite GB J"/>
              <a:buChar char="•"/>
            </a:pPr>
            <a:r>
              <a:rPr b="1" i="0" lang="en-US" sz="2700" u="none" cap="none" strike="noStrike">
                <a:solidFill>
                  <a:schemeClr val="dk1"/>
                </a:solidFill>
                <a:latin typeface="Playwrite GB J"/>
                <a:ea typeface="Playwrite GB J"/>
                <a:cs typeface="Playwrite GB J"/>
                <a:sym typeface="Playwrite GB J"/>
              </a:rPr>
              <a:t>With that being said most of what we understand today about conditions such as PTSD were derived from history which could just as effectively question the effectiveness of potentially dated treatments of modern medicine in the new age of technology.</a:t>
            </a:r>
            <a:endParaRPr b="1" sz="2700">
              <a:solidFill>
                <a:schemeClr val="dk1"/>
              </a:solidFill>
              <a:latin typeface="Playwrite GB J"/>
              <a:ea typeface="Playwrite GB J"/>
              <a:cs typeface="Playwrite GB J"/>
              <a:sym typeface="Playwrite GB J"/>
            </a:endParaRPr>
          </a:p>
        </p:txBody>
      </p:sp>
      <p:sp>
        <p:nvSpPr>
          <p:cNvPr id="173" name="Google Shape;173;p9"/>
          <p:cNvSpPr/>
          <p:nvPr/>
        </p:nvSpPr>
        <p:spPr>
          <a:xfrm rot="1528540">
            <a:off x="13959424" y="855382"/>
            <a:ext cx="2523047" cy="990296"/>
          </a:xfrm>
          <a:custGeom>
            <a:rect b="b" l="l" r="r" t="t"/>
            <a:pathLst>
              <a:path extrusionOk="0" h="990590" w="2523796">
                <a:moveTo>
                  <a:pt x="0" y="0"/>
                </a:moveTo>
                <a:lnTo>
                  <a:pt x="2523796" y="0"/>
                </a:lnTo>
                <a:lnTo>
                  <a:pt x="2523796" y="990590"/>
                </a:lnTo>
                <a:lnTo>
                  <a:pt x="0" y="990590"/>
                </a:lnTo>
                <a:lnTo>
                  <a:pt x="0" y="0"/>
                </a:lnTo>
                <a:close/>
              </a:path>
            </a:pathLst>
          </a:custGeom>
          <a:blipFill rotWithShape="1">
            <a:blip r:embed="rId5">
              <a:alphaModFix/>
            </a:blip>
            <a:stretch>
              <a:fillRect b="0" l="0" r="0" t="0"/>
            </a:stretch>
          </a:blipFill>
          <a:ln>
            <a:noFill/>
          </a:ln>
        </p:spPr>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7" name="Shape 177"/>
        <p:cNvGrpSpPr/>
        <p:nvPr/>
      </p:nvGrpSpPr>
      <p:grpSpPr>
        <a:xfrm>
          <a:off x="0" y="0"/>
          <a:ext cx="0" cy="0"/>
          <a:chOff x="0" y="0"/>
          <a:chExt cx="0" cy="0"/>
        </a:xfrm>
      </p:grpSpPr>
      <p:sp>
        <p:nvSpPr>
          <p:cNvPr id="178" name="Google Shape;178;p10"/>
          <p:cNvSpPr/>
          <p:nvPr/>
        </p:nvSpPr>
        <p:spPr>
          <a:xfrm>
            <a:off x="0" y="0"/>
            <a:ext cx="18288000" cy="10287000"/>
          </a:xfrm>
          <a:custGeom>
            <a:rect b="b" l="l" r="r" t="t"/>
            <a:pathLst>
              <a:path extrusionOk="0" h="10287000" w="18288000">
                <a:moveTo>
                  <a:pt x="0" y="0"/>
                </a:moveTo>
                <a:lnTo>
                  <a:pt x="18288000" y="0"/>
                </a:lnTo>
                <a:lnTo>
                  <a:pt x="18288000" y="10287000"/>
                </a:lnTo>
                <a:lnTo>
                  <a:pt x="0" y="10287000"/>
                </a:lnTo>
                <a:lnTo>
                  <a:pt x="0" y="0"/>
                </a:lnTo>
                <a:close/>
              </a:path>
            </a:pathLst>
          </a:custGeom>
          <a:blipFill rotWithShape="1">
            <a:blip r:embed="rId3">
              <a:alphaModFix/>
            </a:blip>
            <a:stretch>
              <a:fillRect b="0" l="0" r="0" t="-24331"/>
            </a:stretch>
          </a:blipFill>
          <a:ln>
            <a:noFill/>
          </a:ln>
        </p:spPr>
      </p:sp>
      <p:sp>
        <p:nvSpPr>
          <p:cNvPr id="179" name="Google Shape;179;p10"/>
          <p:cNvSpPr/>
          <p:nvPr/>
        </p:nvSpPr>
        <p:spPr>
          <a:xfrm>
            <a:off x="2883009" y="1028700"/>
            <a:ext cx="12521983" cy="8139289"/>
          </a:xfrm>
          <a:custGeom>
            <a:rect b="b" l="l" r="r" t="t"/>
            <a:pathLst>
              <a:path extrusionOk="0" h="8139289" w="12521983">
                <a:moveTo>
                  <a:pt x="0" y="0"/>
                </a:moveTo>
                <a:lnTo>
                  <a:pt x="12521982" y="0"/>
                </a:lnTo>
                <a:lnTo>
                  <a:pt x="12521982" y="8139289"/>
                </a:lnTo>
                <a:lnTo>
                  <a:pt x="0" y="8139289"/>
                </a:lnTo>
                <a:lnTo>
                  <a:pt x="0" y="0"/>
                </a:lnTo>
                <a:close/>
              </a:path>
            </a:pathLst>
          </a:custGeom>
          <a:blipFill rotWithShape="1">
            <a:blip r:embed="rId4">
              <a:alphaModFix/>
            </a:blip>
            <a:stretch>
              <a:fillRect b="0" l="0" r="0" t="0"/>
            </a:stretch>
          </a:blipFill>
          <a:ln>
            <a:noFill/>
          </a:ln>
        </p:spPr>
      </p:sp>
      <p:sp>
        <p:nvSpPr>
          <p:cNvPr id="180" name="Google Shape;180;p10"/>
          <p:cNvSpPr/>
          <p:nvPr/>
        </p:nvSpPr>
        <p:spPr>
          <a:xfrm rot="1019221">
            <a:off x="13704504" y="6041015"/>
            <a:ext cx="2001201" cy="3066974"/>
          </a:xfrm>
          <a:custGeom>
            <a:rect b="b" l="l" r="r" t="t"/>
            <a:pathLst>
              <a:path extrusionOk="0" h="3063358" w="1998841">
                <a:moveTo>
                  <a:pt x="0" y="0"/>
                </a:moveTo>
                <a:lnTo>
                  <a:pt x="1998841" y="0"/>
                </a:lnTo>
                <a:lnTo>
                  <a:pt x="1998841" y="3063358"/>
                </a:lnTo>
                <a:lnTo>
                  <a:pt x="0" y="3063358"/>
                </a:lnTo>
                <a:lnTo>
                  <a:pt x="0" y="0"/>
                </a:lnTo>
                <a:close/>
              </a:path>
            </a:pathLst>
          </a:custGeom>
          <a:blipFill rotWithShape="1">
            <a:blip r:embed="rId5">
              <a:alphaModFix/>
            </a:blip>
            <a:stretch>
              <a:fillRect b="0" l="0" r="0" t="0"/>
            </a:stretch>
          </a:blipFill>
          <a:ln>
            <a:noFill/>
          </a:ln>
        </p:spPr>
      </p:sp>
      <p:sp>
        <p:nvSpPr>
          <p:cNvPr id="181" name="Google Shape;181;p10"/>
          <p:cNvSpPr/>
          <p:nvPr/>
        </p:nvSpPr>
        <p:spPr>
          <a:xfrm>
            <a:off x="2534609" y="860854"/>
            <a:ext cx="2357090" cy="3428494"/>
          </a:xfrm>
          <a:custGeom>
            <a:rect b="b" l="l" r="r" t="t"/>
            <a:pathLst>
              <a:path extrusionOk="0" h="3428494" w="2357090">
                <a:moveTo>
                  <a:pt x="0" y="0"/>
                </a:moveTo>
                <a:lnTo>
                  <a:pt x="2357089" y="0"/>
                </a:lnTo>
                <a:lnTo>
                  <a:pt x="2357089" y="3428494"/>
                </a:lnTo>
                <a:lnTo>
                  <a:pt x="0" y="3428494"/>
                </a:lnTo>
                <a:lnTo>
                  <a:pt x="0" y="0"/>
                </a:lnTo>
                <a:close/>
              </a:path>
            </a:pathLst>
          </a:custGeom>
          <a:blipFill rotWithShape="1">
            <a:blip r:embed="rId6">
              <a:alphaModFix/>
            </a:blip>
            <a:stretch>
              <a:fillRect b="0" l="0" r="0" t="0"/>
            </a:stretch>
          </a:blipFill>
          <a:ln>
            <a:noFill/>
          </a:ln>
        </p:spPr>
      </p:sp>
      <p:sp>
        <p:nvSpPr>
          <p:cNvPr id="182" name="Google Shape;182;p10"/>
          <p:cNvSpPr/>
          <p:nvPr/>
        </p:nvSpPr>
        <p:spPr>
          <a:xfrm rot="-4820948">
            <a:off x="12881878" y="469533"/>
            <a:ext cx="1445823" cy="4211133"/>
          </a:xfrm>
          <a:custGeom>
            <a:rect b="b" l="l" r="r" t="t"/>
            <a:pathLst>
              <a:path extrusionOk="0" h="4214757" w="1447067">
                <a:moveTo>
                  <a:pt x="0" y="0"/>
                </a:moveTo>
                <a:lnTo>
                  <a:pt x="1447067" y="0"/>
                </a:lnTo>
                <a:lnTo>
                  <a:pt x="1447067" y="4214758"/>
                </a:lnTo>
                <a:lnTo>
                  <a:pt x="0" y="4214758"/>
                </a:lnTo>
                <a:lnTo>
                  <a:pt x="0" y="0"/>
                </a:lnTo>
                <a:close/>
              </a:path>
            </a:pathLst>
          </a:custGeom>
          <a:blipFill rotWithShape="1">
            <a:blip r:embed="rId7">
              <a:alphaModFix/>
            </a:blip>
            <a:stretch>
              <a:fillRect b="0" l="0" r="0" t="0"/>
            </a:stretch>
          </a:blipFill>
          <a:ln>
            <a:noFill/>
          </a:ln>
        </p:spPr>
      </p:sp>
      <p:sp>
        <p:nvSpPr>
          <p:cNvPr id="183" name="Google Shape;183;p10"/>
          <p:cNvSpPr txBox="1"/>
          <p:nvPr/>
        </p:nvSpPr>
        <p:spPr>
          <a:xfrm>
            <a:off x="3655386" y="3174485"/>
            <a:ext cx="10386600" cy="4194300"/>
          </a:xfrm>
          <a:prstGeom prst="rect">
            <a:avLst/>
          </a:prstGeom>
          <a:noFill/>
          <a:ln>
            <a:noFill/>
          </a:ln>
        </p:spPr>
        <p:txBody>
          <a:bodyPr anchorCtr="0" anchor="t" bIns="0" lIns="0" spcFirstLastPara="1" rIns="0" wrap="square" tIns="0">
            <a:spAutoFit/>
          </a:bodyPr>
          <a:lstStyle/>
          <a:p>
            <a:pPr indent="0" lvl="0" marL="0" marR="0" rtl="0" algn="ctr">
              <a:lnSpc>
                <a:spcPct val="117999"/>
              </a:lnSpc>
              <a:spcBef>
                <a:spcPts val="0"/>
              </a:spcBef>
              <a:spcAft>
                <a:spcPts val="0"/>
              </a:spcAft>
              <a:buNone/>
            </a:pPr>
            <a:r>
              <a:rPr i="0" lang="en-US" sz="12500" u="none" cap="none" strike="noStrike">
                <a:solidFill>
                  <a:schemeClr val="dk1"/>
                </a:solidFill>
                <a:latin typeface="Pacifico"/>
                <a:ea typeface="Pacifico"/>
                <a:cs typeface="Pacifico"/>
                <a:sym typeface="Pacifico"/>
              </a:rPr>
              <a:t>Diolch</a:t>
            </a:r>
            <a:endParaRPr sz="12500">
              <a:solidFill>
                <a:schemeClr val="dk1"/>
              </a:solidFill>
              <a:latin typeface="Pacifico"/>
              <a:ea typeface="Pacifico"/>
              <a:cs typeface="Pacifico"/>
              <a:sym typeface="Pacifico"/>
            </a:endParaRPr>
          </a:p>
          <a:p>
            <a:pPr indent="0" lvl="0" marL="0" marR="0" rtl="0" algn="ctr">
              <a:lnSpc>
                <a:spcPct val="117999"/>
              </a:lnSpc>
              <a:spcBef>
                <a:spcPts val="0"/>
              </a:spcBef>
              <a:spcAft>
                <a:spcPts val="0"/>
              </a:spcAft>
              <a:buNone/>
            </a:pPr>
            <a:r>
              <a:rPr i="0" lang="en-US" sz="12500" u="none" cap="none" strike="noStrike">
                <a:solidFill>
                  <a:schemeClr val="dk1"/>
                </a:solidFill>
                <a:latin typeface="Pacifico"/>
                <a:ea typeface="Pacifico"/>
                <a:cs typeface="Pacifico"/>
                <a:sym typeface="Pacifico"/>
              </a:rPr>
              <a:t>Thank you</a:t>
            </a:r>
            <a:endParaRPr sz="12500">
              <a:solidFill>
                <a:schemeClr val="dk1"/>
              </a:solidFill>
              <a:latin typeface="Pacifico"/>
              <a:ea typeface="Pacifico"/>
              <a:cs typeface="Pacifico"/>
              <a:sym typeface="Pacifico"/>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7" name="Shape 187"/>
        <p:cNvGrpSpPr/>
        <p:nvPr/>
      </p:nvGrpSpPr>
      <p:grpSpPr>
        <a:xfrm>
          <a:off x="0" y="0"/>
          <a:ext cx="0" cy="0"/>
          <a:chOff x="0" y="0"/>
          <a:chExt cx="0" cy="0"/>
        </a:xfrm>
      </p:grpSpPr>
      <p:sp>
        <p:nvSpPr>
          <p:cNvPr id="188" name="Google Shape;188;g324f2635b46_0_0"/>
          <p:cNvSpPr txBox="1"/>
          <p:nvPr/>
        </p:nvSpPr>
        <p:spPr>
          <a:xfrm>
            <a:off x="371850" y="308850"/>
            <a:ext cx="17544300" cy="9669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US" sz="3000">
                <a:solidFill>
                  <a:schemeClr val="dk1"/>
                </a:solidFill>
              </a:rPr>
              <a:t>Reference List:</a:t>
            </a:r>
            <a:endParaRPr b="1" sz="3000">
              <a:solidFill>
                <a:schemeClr val="dk1"/>
              </a:solidFill>
            </a:endParaRPr>
          </a:p>
          <a:p>
            <a:pPr indent="0" lvl="0" marL="0" rtl="0" algn="l">
              <a:lnSpc>
                <a:spcPct val="115000"/>
              </a:lnSpc>
              <a:spcBef>
                <a:spcPts val="0"/>
              </a:spcBef>
              <a:spcAft>
                <a:spcPts val="0"/>
              </a:spcAft>
              <a:buNone/>
            </a:pPr>
            <a:r>
              <a:t/>
            </a:r>
            <a:endParaRPr sz="3200">
              <a:solidFill>
                <a:schemeClr val="dk1"/>
              </a:solidFill>
            </a:endParaRPr>
          </a:p>
          <a:p>
            <a:pPr indent="0" lvl="0" marL="0" rtl="0" algn="l">
              <a:lnSpc>
                <a:spcPct val="115000"/>
              </a:lnSpc>
              <a:spcBef>
                <a:spcPts val="0"/>
              </a:spcBef>
              <a:spcAft>
                <a:spcPts val="0"/>
              </a:spcAft>
              <a:buNone/>
            </a:pPr>
            <a:r>
              <a:rPr lang="en-US" sz="2000">
                <a:solidFill>
                  <a:schemeClr val="dk1"/>
                </a:solidFill>
              </a:rPr>
              <a:t>Greaves, A. M. (2013). Post-Traumatic Stress Disorder (PTSD) in Ancient Greece: A Methodological Review. </a:t>
            </a:r>
            <a:r>
              <a:rPr i="1" lang="en-US" sz="2000">
                <a:solidFill>
                  <a:schemeClr val="dk1"/>
                </a:solidFill>
              </a:rPr>
              <a:t>Warfare and Society in the Ancient Eastern Mediterranean. Papers arising from a colloquium held at the University of Liverpool, 13th June 2008, </a:t>
            </a:r>
            <a:r>
              <a:rPr lang="en-US" sz="2000">
                <a:solidFill>
                  <a:schemeClr val="dk1"/>
                </a:solidFill>
              </a:rPr>
              <a:t>89-98. </a:t>
            </a:r>
            <a:r>
              <a:rPr lang="en-US" sz="2000" u="sng">
                <a:solidFill>
                  <a:srgbClr val="1155CC"/>
                </a:solidFill>
                <a:hlinkClick r:id="rId3">
                  <a:extLst>
                    <a:ext uri="{A12FA001-AC4F-418D-AE19-62706E023703}">
                      <ahyp:hlinkClr val="tx"/>
                    </a:ext>
                  </a:extLst>
                </a:hlinkClick>
              </a:rPr>
              <a:t>https://livrepository.liverpool.ac.uk/3009723/1/Greaves%20PTSD%202013.pdf</a:t>
            </a:r>
            <a:r>
              <a:rPr lang="en-US" sz="2000">
                <a:solidFill>
                  <a:schemeClr val="dk1"/>
                </a:solidFill>
              </a:rPr>
              <a:t> </a:t>
            </a:r>
            <a:endParaRPr sz="2000">
              <a:solidFill>
                <a:schemeClr val="dk1"/>
              </a:solidFill>
            </a:endParaRPr>
          </a:p>
          <a:p>
            <a:pPr indent="0" lvl="0" marL="0" rtl="0" algn="l">
              <a:lnSpc>
                <a:spcPct val="115000"/>
              </a:lnSpc>
              <a:spcBef>
                <a:spcPts val="0"/>
              </a:spcBef>
              <a:spcAft>
                <a:spcPts val="0"/>
              </a:spcAft>
              <a:buNone/>
            </a:pPr>
            <a:r>
              <a:t/>
            </a:r>
            <a:endParaRPr sz="2000">
              <a:solidFill>
                <a:schemeClr val="dk1"/>
              </a:solidFill>
            </a:endParaRPr>
          </a:p>
          <a:p>
            <a:pPr indent="0" lvl="0" marL="0" rtl="0" algn="l">
              <a:lnSpc>
                <a:spcPct val="115000"/>
              </a:lnSpc>
              <a:spcBef>
                <a:spcPts val="0"/>
              </a:spcBef>
              <a:spcAft>
                <a:spcPts val="0"/>
              </a:spcAft>
              <a:buNone/>
            </a:pPr>
            <a:r>
              <a:rPr lang="en-US" sz="2000">
                <a:solidFill>
                  <a:schemeClr val="dk1"/>
                </a:solidFill>
              </a:rPr>
              <a:t>Melchior, A. (2011). CAESAR IN VIETNAM: DID ROMAN SOLDIERS SUFFER FROM POST-TRAUMATIC STRESS DISORDER?*. </a:t>
            </a:r>
            <a:r>
              <a:rPr i="1" lang="en-US" sz="2000">
                <a:solidFill>
                  <a:schemeClr val="dk1"/>
                </a:solidFill>
              </a:rPr>
              <a:t>Greece &amp; Rome, 58</a:t>
            </a:r>
            <a:r>
              <a:rPr lang="en-US" sz="2000">
                <a:solidFill>
                  <a:schemeClr val="dk1"/>
                </a:solidFill>
              </a:rPr>
              <a:t>(2nd ed.). 209-223.</a:t>
            </a:r>
            <a:r>
              <a:rPr i="1" lang="en-US" sz="2000">
                <a:solidFill>
                  <a:schemeClr val="dk1"/>
                </a:solidFill>
              </a:rPr>
              <a:t> </a:t>
            </a:r>
            <a:r>
              <a:rPr lang="en-US" sz="2000">
                <a:solidFill>
                  <a:schemeClr val="dk1"/>
                </a:solidFill>
              </a:rPr>
              <a:t>10.1017/S0017383511000052</a:t>
            </a:r>
            <a:endParaRPr sz="2000">
              <a:solidFill>
                <a:schemeClr val="dk1"/>
              </a:solidFill>
            </a:endParaRPr>
          </a:p>
          <a:p>
            <a:pPr indent="0" lvl="0" marL="0" rtl="0" algn="l">
              <a:lnSpc>
                <a:spcPct val="115000"/>
              </a:lnSpc>
              <a:spcBef>
                <a:spcPts val="0"/>
              </a:spcBef>
              <a:spcAft>
                <a:spcPts val="0"/>
              </a:spcAft>
              <a:buNone/>
            </a:pPr>
            <a:r>
              <a:t/>
            </a:r>
            <a:endParaRPr sz="2000">
              <a:solidFill>
                <a:schemeClr val="dk1"/>
              </a:solidFill>
            </a:endParaRPr>
          </a:p>
          <a:p>
            <a:pPr indent="0" lvl="0" marL="0" rtl="0" algn="l">
              <a:lnSpc>
                <a:spcPct val="115000"/>
              </a:lnSpc>
              <a:spcBef>
                <a:spcPts val="0"/>
              </a:spcBef>
              <a:spcAft>
                <a:spcPts val="0"/>
              </a:spcAft>
              <a:buNone/>
            </a:pPr>
            <a:r>
              <a:rPr lang="en-US" sz="2000">
                <a:solidFill>
                  <a:schemeClr val="dk1"/>
                </a:solidFill>
              </a:rPr>
              <a:t>Rawlings, L. (2007). </a:t>
            </a:r>
            <a:r>
              <a:rPr i="1" lang="en-US" sz="2000">
                <a:solidFill>
                  <a:schemeClr val="dk1"/>
                </a:solidFill>
              </a:rPr>
              <a:t>The Ancient Greeks at War </a:t>
            </a:r>
            <a:r>
              <a:rPr lang="en-US" sz="2000">
                <a:solidFill>
                  <a:schemeClr val="dk1"/>
                </a:solidFill>
              </a:rPr>
              <a:t>(1st ed.). Manchester University Press. </a:t>
            </a:r>
            <a:r>
              <a:rPr lang="en-US" sz="2000" u="sng">
                <a:solidFill>
                  <a:srgbClr val="1155CC"/>
                </a:solidFill>
                <a:hlinkClick r:id="rId4">
                  <a:extLst>
                    <a:ext uri="{A12FA001-AC4F-418D-AE19-62706E023703}">
                      <ahyp:hlinkClr val="tx"/>
                    </a:ext>
                  </a:extLst>
                </a:hlinkClick>
              </a:rPr>
              <a:t>https://ebookcentral.proquest.com/lib/trinity/detail.action?docID=1069474</a:t>
            </a:r>
            <a:endParaRPr sz="2900">
              <a:solidFill>
                <a:schemeClr val="dk1"/>
              </a:solidFill>
            </a:endParaRPr>
          </a:p>
          <a:p>
            <a:pPr indent="0" lvl="0" marL="0" rtl="0" algn="l">
              <a:lnSpc>
                <a:spcPct val="115000"/>
              </a:lnSpc>
              <a:spcBef>
                <a:spcPts val="0"/>
              </a:spcBef>
              <a:spcAft>
                <a:spcPts val="0"/>
              </a:spcAft>
              <a:buNone/>
            </a:pPr>
            <a:r>
              <a:t/>
            </a:r>
            <a:endParaRPr sz="2900">
              <a:solidFill>
                <a:schemeClr val="dk1"/>
              </a:solidFill>
            </a:endParaRPr>
          </a:p>
          <a:p>
            <a:pPr indent="0" lvl="0" marL="0" rtl="0" algn="l">
              <a:lnSpc>
                <a:spcPct val="115000"/>
              </a:lnSpc>
              <a:spcBef>
                <a:spcPts val="0"/>
              </a:spcBef>
              <a:spcAft>
                <a:spcPts val="0"/>
              </a:spcAft>
              <a:buNone/>
            </a:pPr>
            <a:r>
              <a:rPr lang="en-US" sz="2000">
                <a:solidFill>
                  <a:schemeClr val="dk1"/>
                </a:solidFill>
              </a:rPr>
              <a:t>The Great Thinkers. </a:t>
            </a:r>
            <a:r>
              <a:rPr i="1" lang="en-US" sz="2000">
                <a:solidFill>
                  <a:schemeClr val="dk1"/>
                </a:solidFill>
              </a:rPr>
              <a:t>Great Thinkers Xenophon. </a:t>
            </a:r>
            <a:r>
              <a:rPr lang="en-US" sz="2000" u="sng">
                <a:solidFill>
                  <a:srgbClr val="1155CC"/>
                </a:solidFill>
                <a:hlinkClick r:id="rId5">
                  <a:extLst>
                    <a:ext uri="{A12FA001-AC4F-418D-AE19-62706E023703}">
                      <ahyp:hlinkClr val="tx"/>
                    </a:ext>
                  </a:extLst>
                </a:hlinkClick>
              </a:rPr>
              <a:t>https://thegreatthinkers.org/xenophon/biography/</a:t>
            </a:r>
            <a:r>
              <a:rPr lang="en-US" sz="2000">
                <a:solidFill>
                  <a:schemeClr val="dk1"/>
                </a:solidFill>
              </a:rPr>
              <a:t> </a:t>
            </a:r>
            <a:endParaRPr sz="2000">
              <a:solidFill>
                <a:schemeClr val="dk1"/>
              </a:solidFill>
            </a:endParaRPr>
          </a:p>
          <a:p>
            <a:pPr indent="0" lvl="0" marL="0" rtl="0" algn="l">
              <a:lnSpc>
                <a:spcPct val="115000"/>
              </a:lnSpc>
              <a:spcBef>
                <a:spcPts val="0"/>
              </a:spcBef>
              <a:spcAft>
                <a:spcPts val="0"/>
              </a:spcAft>
              <a:buNone/>
            </a:pPr>
            <a:r>
              <a:t/>
            </a:r>
            <a:endParaRPr sz="2000">
              <a:solidFill>
                <a:schemeClr val="dk1"/>
              </a:solidFill>
            </a:endParaRPr>
          </a:p>
          <a:p>
            <a:pPr indent="0" lvl="0" marL="0" rtl="0" algn="l">
              <a:lnSpc>
                <a:spcPct val="115000"/>
              </a:lnSpc>
              <a:spcBef>
                <a:spcPts val="0"/>
              </a:spcBef>
              <a:spcAft>
                <a:spcPts val="0"/>
              </a:spcAft>
              <a:buNone/>
            </a:pPr>
            <a:r>
              <a:rPr lang="en-US" sz="2000">
                <a:solidFill>
                  <a:schemeClr val="dk1"/>
                </a:solidFill>
              </a:rPr>
              <a:t>Tuplin, C., Azoulay, V. (2004). </a:t>
            </a:r>
            <a:r>
              <a:rPr i="1" lang="en-US" sz="2000">
                <a:solidFill>
                  <a:schemeClr val="dk1"/>
                </a:solidFill>
              </a:rPr>
              <a:t>Xenophon And His World: Papers From a Conference Held In Liverpool In July 1999 </a:t>
            </a:r>
            <a:r>
              <a:rPr lang="en-US" sz="2000">
                <a:solidFill>
                  <a:schemeClr val="dk1"/>
                </a:solidFill>
              </a:rPr>
              <a:t>(1st ed.). Steiner, Stuttgart. </a:t>
            </a:r>
            <a:r>
              <a:rPr lang="en-US" sz="2000" u="sng">
                <a:solidFill>
                  <a:srgbClr val="1155CC"/>
                </a:solidFill>
                <a:hlinkClick r:id="rId6">
                  <a:extLst>
                    <a:ext uri="{A12FA001-AC4F-418D-AE19-62706E023703}">
                      <ahyp:hlinkClr val="tx"/>
                    </a:ext>
                  </a:extLst>
                </a:hlinkClick>
              </a:rPr>
              <a:t>https://books.google.co.uk/books?hl=en&amp;lr=&amp;id=vNw9Kb7swxIC&amp;oi=fnd&amp;pg=PA325&amp;dq=xenophon%27s+anabasis+ptsd&amp;ots=-9LLmzPx0T&amp;sig=q5jaeqYheb0xconnQSAesKBzSb0&amp;redir_esc=y#v=onepage&amp;q=xenophon's%20anabasis%20ptsd&amp;f=false</a:t>
            </a:r>
            <a:r>
              <a:rPr lang="en-US" sz="2000">
                <a:solidFill>
                  <a:schemeClr val="dk1"/>
                </a:solidFill>
              </a:rPr>
              <a:t> </a:t>
            </a:r>
            <a:endParaRPr sz="2000">
              <a:solidFill>
                <a:schemeClr val="dk1"/>
              </a:solidFill>
            </a:endParaRPr>
          </a:p>
          <a:p>
            <a:pPr indent="0" lvl="0" marL="0" rtl="0" algn="l">
              <a:lnSpc>
                <a:spcPct val="115000"/>
              </a:lnSpc>
              <a:spcBef>
                <a:spcPts val="0"/>
              </a:spcBef>
              <a:spcAft>
                <a:spcPts val="0"/>
              </a:spcAft>
              <a:buNone/>
            </a:pPr>
            <a:r>
              <a:t/>
            </a:r>
            <a:endParaRPr sz="2000">
              <a:solidFill>
                <a:schemeClr val="dk1"/>
              </a:solidFill>
            </a:endParaRPr>
          </a:p>
          <a:p>
            <a:pPr indent="0" lvl="0" marL="0" rtl="0" algn="l">
              <a:lnSpc>
                <a:spcPct val="115000"/>
              </a:lnSpc>
              <a:spcBef>
                <a:spcPts val="0"/>
              </a:spcBef>
              <a:spcAft>
                <a:spcPts val="0"/>
              </a:spcAft>
              <a:buNone/>
            </a:pPr>
            <a:r>
              <a:rPr lang="en-US" sz="2000">
                <a:solidFill>
                  <a:schemeClr val="dk1"/>
                </a:solidFill>
              </a:rPr>
              <a:t>Tuplin, J. C. (2024). </a:t>
            </a:r>
            <a:r>
              <a:rPr i="1" lang="en-US" sz="2000">
                <a:solidFill>
                  <a:schemeClr val="dk1"/>
                </a:solidFill>
              </a:rPr>
              <a:t>Xenophon, Statue in Front of the Parliament Building in Vienna</a:t>
            </a:r>
            <a:r>
              <a:rPr lang="en-US" sz="2000">
                <a:solidFill>
                  <a:schemeClr val="dk1"/>
                </a:solidFill>
              </a:rPr>
              <a:t>. </a:t>
            </a:r>
            <a:r>
              <a:rPr lang="en-US" sz="2000" u="sng">
                <a:solidFill>
                  <a:srgbClr val="1155CC"/>
                </a:solidFill>
                <a:hlinkClick r:id="rId7">
                  <a:extLst>
                    <a:ext uri="{A12FA001-AC4F-418D-AE19-62706E023703}">
                      <ahyp:hlinkClr val="tx"/>
                    </a:ext>
                  </a:extLst>
                </a:hlinkClick>
              </a:rPr>
              <a:t>https://www.britannica.com/biography/Xenophon</a:t>
            </a:r>
            <a:endParaRPr sz="2900">
              <a:solidFill>
                <a:schemeClr val="dk1"/>
              </a:solidFill>
            </a:endParaRPr>
          </a:p>
          <a:p>
            <a:pPr indent="0" lvl="0" marL="0" rtl="0" algn="l">
              <a:lnSpc>
                <a:spcPct val="115000"/>
              </a:lnSpc>
              <a:spcBef>
                <a:spcPts val="0"/>
              </a:spcBef>
              <a:spcAft>
                <a:spcPts val="0"/>
              </a:spcAft>
              <a:buNone/>
            </a:pPr>
            <a:r>
              <a:t/>
            </a:r>
            <a:endParaRPr sz="2900">
              <a:solidFill>
                <a:schemeClr val="dk1"/>
              </a:solidFill>
            </a:endParaRPr>
          </a:p>
          <a:p>
            <a:pPr indent="0" lvl="0" marL="0" rtl="0" algn="l">
              <a:lnSpc>
                <a:spcPct val="115000"/>
              </a:lnSpc>
              <a:spcBef>
                <a:spcPts val="0"/>
              </a:spcBef>
              <a:spcAft>
                <a:spcPts val="0"/>
              </a:spcAft>
              <a:buNone/>
            </a:pPr>
            <a:r>
              <a:rPr lang="en-US" sz="2000">
                <a:solidFill>
                  <a:schemeClr val="dk1"/>
                </a:solidFill>
              </a:rPr>
              <a:t>University of Southampton. (2024). </a:t>
            </a:r>
            <a:r>
              <a:rPr i="1" lang="en-US" sz="2000">
                <a:solidFill>
                  <a:schemeClr val="dk1"/>
                </a:solidFill>
              </a:rPr>
              <a:t>Ancient Greeks at War. </a:t>
            </a:r>
            <a:r>
              <a:rPr lang="en-US" sz="2000" u="sng">
                <a:solidFill>
                  <a:srgbClr val="1155CC"/>
                </a:solidFill>
                <a:hlinkClick r:id="rId8">
                  <a:extLst>
                    <a:ext uri="{A12FA001-AC4F-418D-AE19-62706E023703}">
                      <ahyp:hlinkClr val="tx"/>
                    </a:ext>
                  </a:extLst>
                </a:hlinkClick>
              </a:rPr>
              <a:t>https://www.southampton.ac.uk/courses/modules/hist2109</a:t>
            </a:r>
            <a:r>
              <a:rPr lang="en-US" sz="2000">
                <a:solidFill>
                  <a:schemeClr val="dk1"/>
                </a:solidFill>
              </a:rPr>
              <a:t> </a:t>
            </a:r>
            <a:endParaRPr sz="2000">
              <a:solidFill>
                <a:schemeClr val="dk1"/>
              </a:solidFill>
            </a:endParaRPr>
          </a:p>
          <a:p>
            <a:pPr indent="0" lvl="0" marL="0" rtl="0" algn="l">
              <a:lnSpc>
                <a:spcPct val="115000"/>
              </a:lnSpc>
              <a:spcBef>
                <a:spcPts val="0"/>
              </a:spcBef>
              <a:spcAft>
                <a:spcPts val="0"/>
              </a:spcAft>
              <a:buNone/>
            </a:pPr>
            <a:r>
              <a:t/>
            </a:r>
            <a:endParaRPr sz="2000">
              <a:solidFill>
                <a:schemeClr val="dk1"/>
              </a:solidFill>
            </a:endParaRPr>
          </a:p>
          <a:p>
            <a:pPr indent="0" lvl="0" marL="0" rtl="0" algn="l">
              <a:lnSpc>
                <a:spcPct val="115000"/>
              </a:lnSpc>
              <a:spcBef>
                <a:spcPts val="0"/>
              </a:spcBef>
              <a:spcAft>
                <a:spcPts val="0"/>
              </a:spcAft>
              <a:buNone/>
            </a:pPr>
            <a:r>
              <a:rPr lang="en-US" sz="2000">
                <a:solidFill>
                  <a:schemeClr val="dk1"/>
                </a:solidFill>
              </a:rPr>
              <a:t>Ustinova, Y. (2020). Alteration of Consciousness in Ancient Greece: Divine Mania. </a:t>
            </a:r>
            <a:r>
              <a:rPr i="1" lang="en-US" sz="2000">
                <a:solidFill>
                  <a:schemeClr val="dk1"/>
                </a:solidFill>
              </a:rPr>
              <a:t>History of Psychiatry, 31</a:t>
            </a:r>
            <a:r>
              <a:rPr lang="en-US" sz="2000">
                <a:solidFill>
                  <a:schemeClr val="dk1"/>
                </a:solidFill>
              </a:rPr>
              <a:t>(3), 257-273. </a:t>
            </a:r>
            <a:r>
              <a:rPr lang="en-US" sz="2000" u="sng">
                <a:solidFill>
                  <a:srgbClr val="1155CC"/>
                </a:solidFill>
                <a:highlight>
                  <a:srgbClr val="FFFFFF"/>
                </a:highlight>
                <a:hlinkClick r:id="rId9">
                  <a:extLst>
                    <a:ext uri="{A12FA001-AC4F-418D-AE19-62706E023703}">
                      <ahyp:hlinkClr val="tx"/>
                    </a:ext>
                  </a:extLst>
                </a:hlinkClick>
              </a:rPr>
              <a:t>https://doi.org/10.1177/0957154X20909306</a:t>
            </a:r>
            <a:r>
              <a:rPr lang="en-US" sz="2000">
                <a:solidFill>
                  <a:schemeClr val="dk1"/>
                </a:solidFill>
                <a:highlight>
                  <a:srgbClr val="FFFFFF"/>
                </a:highlight>
              </a:rPr>
              <a:t> </a:t>
            </a:r>
            <a:endParaRPr sz="2000">
              <a:solidFill>
                <a:schemeClr val="dk1"/>
              </a:solidFill>
            </a:endParaRPr>
          </a:p>
          <a:p>
            <a:pPr indent="0" lvl="0" marL="0" rtl="0" algn="l">
              <a:lnSpc>
                <a:spcPct val="115000"/>
              </a:lnSpc>
              <a:spcBef>
                <a:spcPts val="0"/>
              </a:spcBef>
              <a:spcAft>
                <a:spcPts val="0"/>
              </a:spcAft>
              <a:buNone/>
            </a:pPr>
            <a:r>
              <a:t/>
            </a:r>
            <a:endParaRPr sz="2000">
              <a:solidFill>
                <a:schemeClr val="dk1"/>
              </a:solidFill>
            </a:endParaRPr>
          </a:p>
          <a:p>
            <a:pPr indent="0" lvl="0" marL="0" rtl="0" algn="l">
              <a:lnSpc>
                <a:spcPct val="115000"/>
              </a:lnSpc>
              <a:spcBef>
                <a:spcPts val="0"/>
              </a:spcBef>
              <a:spcAft>
                <a:spcPts val="0"/>
              </a:spcAft>
              <a:buClr>
                <a:schemeClr val="dk1"/>
              </a:buClr>
              <a:buSzPts val="1100"/>
              <a:buFont typeface="Arial"/>
              <a:buNone/>
            </a:pPr>
            <a:r>
              <a:t/>
            </a:r>
            <a:endParaRPr sz="2000">
              <a:solidFill>
                <a:schemeClr val="dk1"/>
              </a:solidFill>
            </a:endParaRPr>
          </a:p>
          <a:p>
            <a:pPr indent="0" lvl="0" marL="0" rtl="0" algn="l">
              <a:spcBef>
                <a:spcPts val="0"/>
              </a:spcBef>
              <a:spcAft>
                <a:spcPts val="0"/>
              </a:spcAft>
              <a:buNone/>
            </a:pPr>
            <a:r>
              <a:t/>
            </a:r>
            <a:endParaRPr sz="3200">
              <a:solidFill>
                <a:schemeClr val="dk1"/>
              </a:solidFill>
            </a:endParaRPr>
          </a:p>
          <a:p>
            <a:pPr indent="0" lvl="0" marL="0" rtl="0" algn="l">
              <a:spcBef>
                <a:spcPts val="0"/>
              </a:spcBef>
              <a:spcAft>
                <a:spcPts val="0"/>
              </a:spcAft>
              <a:buNone/>
            </a:pPr>
            <a:r>
              <a:t/>
            </a:r>
            <a:endParaRPr sz="3200">
              <a:solidFill>
                <a:schemeClr val="dk1"/>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g324f2635b46_0_4"/>
          <p:cNvSpPr txBox="1"/>
          <p:nvPr/>
        </p:nvSpPr>
        <p:spPr>
          <a:xfrm>
            <a:off x="352325" y="356675"/>
            <a:ext cx="17529300" cy="95694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None/>
            </a:pPr>
            <a:r>
              <a:rPr lang="en-US" sz="2000">
                <a:solidFill>
                  <a:schemeClr val="dk1"/>
                </a:solidFill>
                <a:highlight>
                  <a:srgbClr val="FFFFFF"/>
                </a:highlight>
              </a:rPr>
              <a:t>Ustinova, Y., Cardeña, E. (2014). Combat Stress Disorders and Their Treatment in Ancient Greece. </a:t>
            </a:r>
            <a:r>
              <a:rPr i="1" lang="en-US" sz="2000">
                <a:solidFill>
                  <a:schemeClr val="dk1"/>
                </a:solidFill>
                <a:highlight>
                  <a:srgbClr val="FFFFFF"/>
                </a:highlight>
              </a:rPr>
              <a:t>Educational Publishing Foundation; Psychological Trauma, 6</a:t>
            </a:r>
            <a:r>
              <a:rPr lang="en-US" sz="2000">
                <a:solidFill>
                  <a:schemeClr val="dk1"/>
                </a:solidFill>
                <a:highlight>
                  <a:srgbClr val="FFFFFF"/>
                </a:highlight>
              </a:rPr>
              <a:t>(6), 739-748. </a:t>
            </a:r>
            <a:r>
              <a:rPr lang="en-US" sz="2000" u="sng">
                <a:solidFill>
                  <a:srgbClr val="1155CC"/>
                </a:solidFill>
                <a:highlight>
                  <a:srgbClr val="FFFFFF"/>
                </a:highlight>
                <a:hlinkClick r:id="rId3">
                  <a:extLst>
                    <a:ext uri="{A12FA001-AC4F-418D-AE19-62706E023703}">
                      <ahyp:hlinkClr val="tx"/>
                    </a:ext>
                  </a:extLst>
                </a:hlinkClick>
              </a:rPr>
              <a:t>https://research-ebsco-com.ezproxy.uwtsd.ac.uk/c/onvpsy/viewer/pdf/ipus77wogv?route=details</a:t>
            </a:r>
            <a:endParaRPr sz="2000">
              <a:solidFill>
                <a:schemeClr val="dk1"/>
              </a:solidFill>
              <a:latin typeface="Calibri"/>
              <a:ea typeface="Calibri"/>
              <a:cs typeface="Calibri"/>
              <a:sym typeface="Calibri"/>
            </a:endParaRPr>
          </a:p>
          <a:p>
            <a:pPr indent="0" lvl="0" marL="0" rtl="0" algn="l">
              <a:lnSpc>
                <a:spcPct val="115000"/>
              </a:lnSpc>
              <a:spcBef>
                <a:spcPts val="0"/>
              </a:spcBef>
              <a:spcAft>
                <a:spcPts val="0"/>
              </a:spcAft>
              <a:buNone/>
            </a:pPr>
            <a:r>
              <a:t/>
            </a:r>
            <a:endParaRPr sz="2000">
              <a:solidFill>
                <a:schemeClr val="dk1"/>
              </a:solidFill>
              <a:latin typeface="Calibri"/>
              <a:ea typeface="Calibri"/>
              <a:cs typeface="Calibri"/>
              <a:sym typeface="Calibri"/>
            </a:endParaRPr>
          </a:p>
          <a:p>
            <a:pPr indent="0" lvl="0" marL="0" rtl="0" algn="l">
              <a:lnSpc>
                <a:spcPct val="115000"/>
              </a:lnSpc>
              <a:spcBef>
                <a:spcPts val="0"/>
              </a:spcBef>
              <a:spcAft>
                <a:spcPts val="0"/>
              </a:spcAft>
              <a:buClr>
                <a:schemeClr val="dk1"/>
              </a:buClr>
              <a:buSzPts val="1100"/>
              <a:buFont typeface="Arial"/>
              <a:buNone/>
            </a:pPr>
            <a:r>
              <a:rPr lang="en-US" sz="2000">
                <a:solidFill>
                  <a:schemeClr val="dk1"/>
                </a:solidFill>
              </a:rPr>
              <a:t>World History Encyclopedia. </a:t>
            </a:r>
            <a:r>
              <a:rPr i="1" lang="en-US" sz="2000">
                <a:solidFill>
                  <a:schemeClr val="dk1"/>
                </a:solidFill>
              </a:rPr>
              <a:t>Ancient Greek Warfare</a:t>
            </a:r>
            <a:r>
              <a:rPr lang="en-US" sz="2000">
                <a:solidFill>
                  <a:schemeClr val="dk1"/>
                </a:solidFill>
              </a:rPr>
              <a:t>. </a:t>
            </a:r>
            <a:r>
              <a:rPr lang="en-US" sz="2000" u="sng">
                <a:solidFill>
                  <a:srgbClr val="1155CC"/>
                </a:solidFill>
                <a:hlinkClick r:id="rId4">
                  <a:extLst>
                    <a:ext uri="{A12FA001-AC4F-418D-AE19-62706E023703}">
                      <ahyp:hlinkClr val="tx"/>
                    </a:ext>
                  </a:extLst>
                </a:hlinkClick>
              </a:rPr>
              <a:t>https://www.worldhistory.org/timeline/Greek_Warfare/#:~:text=Macedonian%20general%20Perdiccas%20III%20successfully%20defends%20Amphipolis%20against%20Athenian%20attack.&amp;text=Theban%20general%20Pelopidas%20is%20victorious%20but%20killed%20at%20the%20Battle%20of%20Kynoskephalai.&amp;text=Indecisive%20Battle%20of%20Matinea%20where,Theban%20general%20Epaminondas%20is%20killed.&amp;text=Phocion%20leads%20an%20Athenian%20campaign%20in%20Euboea.&amp;text=Phocion%20defeats%20Philip%20II%20of%20Macedon%20at%20Byzantium.&amp;text=Philip%20of%20Macedonia%20defeats%20the,in%20the%20Battle%20of%20Chaironeia.&amp;text=Alexander%20the%20Great%20invades%20the%20Persian%20Achaemenid%20Empire.&amp;text=The%20argyraspides%2C%20a%20special%20unit%20of%20hypaspist%2C%20is%20formed.&amp;text=Lysimachus%20drives%20Pyrrhus%20out%20of%20Macedon.&amp;text=King%20Pyrrhus%20of%20Epirus%20wages,of%20Tarentum%20being%20the%20pretext.&amp;text=Pyrrhus%20defeats%20the%20Romans%20at%20the%20Battle%20of%20Heraclea.&amp;text=Pyrrhus%20defeats%20the%20Romans%20at%20the%20Battle%20of%20Asculum.&amp;text=The%20Romans%20defeat%20Pyrrhus%20of%20Epirus%20at%20the%20Battle%20of%20Maleventum.&amp;text=Pyrrhus%20of%20Epirus%20attacks%20Macedon%20and%20Sparta.&amp;text=Corcyra%20is%20captured%20by%20the%20Illyrians.&amp;text=Macedonians%20bring%20an%20army%20across,force%20trying%20to%20take%20Corinth.&amp;text=Philip%20V%20of%20Macedon%20take%20Samos.&amp;text=Rome%20sacks%20Corinth%20and%20dissolves,Greece%20is%20ruled%20by%20Rome</a:t>
            </a:r>
            <a:r>
              <a:rPr lang="en-US" sz="2000">
                <a:solidFill>
                  <a:schemeClr val="dk1"/>
                </a:solidFill>
              </a:rPr>
              <a:t>. </a:t>
            </a:r>
            <a:endParaRPr sz="2900">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g324f2635b46_0_8"/>
          <p:cNvSpPr txBox="1"/>
          <p:nvPr/>
        </p:nvSpPr>
        <p:spPr>
          <a:xfrm>
            <a:off x="439325" y="421925"/>
            <a:ext cx="17311800" cy="9417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US" sz="3000" u="sng">
                <a:solidFill>
                  <a:schemeClr val="dk1"/>
                </a:solidFill>
              </a:rPr>
              <a:t>Notes</a:t>
            </a:r>
            <a:endParaRPr b="1" sz="3000" u="sng">
              <a:solidFill>
                <a:schemeClr val="dk1"/>
              </a:solidFill>
            </a:endParaRPr>
          </a:p>
          <a:p>
            <a:pPr indent="0" lvl="0" marL="0" rtl="0" algn="l">
              <a:spcBef>
                <a:spcPts val="0"/>
              </a:spcBef>
              <a:spcAft>
                <a:spcPts val="0"/>
              </a:spcAft>
              <a:buNone/>
            </a:pPr>
            <a:r>
              <a:t/>
            </a:r>
            <a:endParaRPr b="1" sz="3000">
              <a:solidFill>
                <a:schemeClr val="dk1"/>
              </a:solidFill>
            </a:endParaRPr>
          </a:p>
          <a:p>
            <a:pPr indent="0" lvl="0" marL="0" rtl="0" algn="l">
              <a:spcBef>
                <a:spcPts val="0"/>
              </a:spcBef>
              <a:spcAft>
                <a:spcPts val="0"/>
              </a:spcAft>
              <a:buNone/>
            </a:pPr>
            <a:r>
              <a:rPr b="1" lang="en-US" sz="3000">
                <a:solidFill>
                  <a:schemeClr val="dk1"/>
                </a:solidFill>
              </a:rPr>
              <a:t>Introduction:</a:t>
            </a:r>
            <a:endParaRPr b="1" sz="3000">
              <a:solidFill>
                <a:schemeClr val="dk1"/>
              </a:solidFill>
            </a:endParaRPr>
          </a:p>
          <a:p>
            <a:pPr indent="-412750" lvl="0" marL="457200" rtl="0" algn="l">
              <a:spcBef>
                <a:spcPts val="0"/>
              </a:spcBef>
              <a:spcAft>
                <a:spcPts val="0"/>
              </a:spcAft>
              <a:buClr>
                <a:schemeClr val="dk1"/>
              </a:buClr>
              <a:buSzPts val="2900"/>
              <a:buChar char="●"/>
            </a:pPr>
            <a:r>
              <a:rPr lang="en-US" sz="2900">
                <a:solidFill>
                  <a:schemeClr val="dk1"/>
                </a:solidFill>
              </a:rPr>
              <a:t>What is important to note is that along with these changing terms, the diagnostic criteria also changed over time.</a:t>
            </a:r>
            <a:endParaRPr sz="2900">
              <a:solidFill>
                <a:schemeClr val="dk1"/>
              </a:solidFill>
            </a:endParaRPr>
          </a:p>
          <a:p>
            <a:pPr indent="0" lvl="0" marL="0" rtl="0" algn="l">
              <a:spcBef>
                <a:spcPts val="0"/>
              </a:spcBef>
              <a:spcAft>
                <a:spcPts val="0"/>
              </a:spcAft>
              <a:buNone/>
            </a:pPr>
            <a:r>
              <a:t/>
            </a:r>
            <a:endParaRPr b="1" sz="3000">
              <a:solidFill>
                <a:schemeClr val="dk1"/>
              </a:solidFill>
            </a:endParaRPr>
          </a:p>
          <a:p>
            <a:pPr indent="0" lvl="0" marL="0" rtl="0" algn="l">
              <a:spcBef>
                <a:spcPts val="0"/>
              </a:spcBef>
              <a:spcAft>
                <a:spcPts val="0"/>
              </a:spcAft>
              <a:buNone/>
            </a:pPr>
            <a:r>
              <a:rPr b="1" lang="en-US" sz="3000">
                <a:solidFill>
                  <a:schemeClr val="dk1"/>
                </a:solidFill>
              </a:rPr>
              <a:t>Background:</a:t>
            </a:r>
            <a:endParaRPr b="1" sz="3000">
              <a:solidFill>
                <a:schemeClr val="dk1"/>
              </a:solidFill>
            </a:endParaRPr>
          </a:p>
          <a:p>
            <a:pPr indent="-412750" lvl="0" marL="457200" rtl="0" algn="l">
              <a:spcBef>
                <a:spcPts val="0"/>
              </a:spcBef>
              <a:spcAft>
                <a:spcPts val="0"/>
              </a:spcAft>
              <a:buClr>
                <a:schemeClr val="dk1"/>
              </a:buClr>
              <a:buSzPts val="2900"/>
              <a:buChar char="●"/>
            </a:pPr>
            <a:r>
              <a:rPr lang="en-US" sz="2900">
                <a:solidFill>
                  <a:schemeClr val="dk1"/>
                </a:solidFill>
              </a:rPr>
              <a:t>And as we know following the collapse of the Greek Empire, marked the beginning of the Roman Empire.</a:t>
            </a:r>
            <a:endParaRPr sz="2900">
              <a:solidFill>
                <a:schemeClr val="dk1"/>
              </a:solidFill>
            </a:endParaRPr>
          </a:p>
          <a:p>
            <a:pPr indent="0" lvl="0" marL="0" rtl="0" algn="l">
              <a:spcBef>
                <a:spcPts val="0"/>
              </a:spcBef>
              <a:spcAft>
                <a:spcPts val="0"/>
              </a:spcAft>
              <a:buNone/>
            </a:pPr>
            <a:r>
              <a:t/>
            </a:r>
            <a:endParaRPr b="1" sz="3000">
              <a:solidFill>
                <a:schemeClr val="dk1"/>
              </a:solidFill>
            </a:endParaRPr>
          </a:p>
          <a:p>
            <a:pPr indent="0" lvl="0" marL="0" rtl="0" algn="l">
              <a:spcBef>
                <a:spcPts val="0"/>
              </a:spcBef>
              <a:spcAft>
                <a:spcPts val="0"/>
              </a:spcAft>
              <a:buNone/>
            </a:pPr>
            <a:r>
              <a:rPr b="1" lang="en-US" sz="3000">
                <a:solidFill>
                  <a:schemeClr val="dk1"/>
                </a:solidFill>
              </a:rPr>
              <a:t>Possible Cause of PTSD:</a:t>
            </a:r>
            <a:endParaRPr b="1" sz="3000">
              <a:solidFill>
                <a:schemeClr val="dk1"/>
              </a:solidFill>
            </a:endParaRPr>
          </a:p>
          <a:p>
            <a:pPr indent="-412750" lvl="0" marL="457200" rtl="0" algn="l">
              <a:spcBef>
                <a:spcPts val="0"/>
              </a:spcBef>
              <a:spcAft>
                <a:spcPts val="0"/>
              </a:spcAft>
              <a:buClr>
                <a:schemeClr val="dk1"/>
              </a:buClr>
              <a:buSzPts val="2900"/>
              <a:buChar char="●"/>
            </a:pPr>
            <a:r>
              <a:rPr lang="en-US" sz="2900">
                <a:solidFill>
                  <a:schemeClr val="dk1"/>
                </a:solidFill>
              </a:rPr>
              <a:t>The heroes welcome and celebration of soldiers upon their return perfectly displays the societal norms of it’s time as well as the importance anchored in the honour of fighting in battle, not only for power but as a mark of one’s character.</a:t>
            </a:r>
            <a:endParaRPr sz="2900">
              <a:solidFill>
                <a:schemeClr val="dk1"/>
              </a:solidFill>
            </a:endParaRPr>
          </a:p>
          <a:p>
            <a:pPr indent="-412750" lvl="0" marL="457200" rtl="0" algn="l">
              <a:spcBef>
                <a:spcPts val="0"/>
              </a:spcBef>
              <a:spcAft>
                <a:spcPts val="0"/>
              </a:spcAft>
              <a:buClr>
                <a:schemeClr val="dk1"/>
              </a:buClr>
              <a:buSzPts val="2900"/>
              <a:buChar char="●"/>
            </a:pPr>
            <a:r>
              <a:rPr lang="en-US" sz="2900">
                <a:solidFill>
                  <a:schemeClr val="dk1"/>
                </a:solidFill>
              </a:rPr>
              <a:t>This explains why many ancient Greek philosophers were also esteemed leaders of war.</a:t>
            </a:r>
            <a:endParaRPr sz="2900">
              <a:solidFill>
                <a:schemeClr val="dk1"/>
              </a:solidFill>
            </a:endParaRPr>
          </a:p>
          <a:p>
            <a:pPr indent="0" lvl="0" marL="0" rtl="0" algn="l">
              <a:spcBef>
                <a:spcPts val="0"/>
              </a:spcBef>
              <a:spcAft>
                <a:spcPts val="0"/>
              </a:spcAft>
              <a:buNone/>
            </a:pPr>
            <a:r>
              <a:t/>
            </a:r>
            <a:endParaRPr b="1" sz="3000">
              <a:solidFill>
                <a:schemeClr val="dk1"/>
              </a:solidFill>
            </a:endParaRPr>
          </a:p>
          <a:p>
            <a:pPr indent="0" lvl="0" marL="0" rtl="0" algn="l">
              <a:spcBef>
                <a:spcPts val="0"/>
              </a:spcBef>
              <a:spcAft>
                <a:spcPts val="0"/>
              </a:spcAft>
              <a:buClr>
                <a:schemeClr val="dk1"/>
              </a:buClr>
              <a:buSzPts val="1100"/>
              <a:buFont typeface="Arial"/>
              <a:buNone/>
            </a:pPr>
            <a:r>
              <a:rPr b="1" lang="en-US" sz="3000">
                <a:solidFill>
                  <a:schemeClr val="dk1"/>
                </a:solidFill>
              </a:rPr>
              <a:t>Xenophon  (zen. uh. fun):</a:t>
            </a:r>
            <a:endParaRPr b="1" sz="3000">
              <a:solidFill>
                <a:schemeClr val="dk1"/>
              </a:solidFill>
            </a:endParaRPr>
          </a:p>
          <a:p>
            <a:pPr indent="-412750" lvl="0" marL="457200" rtl="0" algn="l">
              <a:spcBef>
                <a:spcPts val="0"/>
              </a:spcBef>
              <a:spcAft>
                <a:spcPts val="0"/>
              </a:spcAft>
              <a:buClr>
                <a:schemeClr val="dk1"/>
              </a:buClr>
              <a:buSzPts val="2900"/>
              <a:buChar char="●"/>
            </a:pPr>
            <a:r>
              <a:rPr lang="en-US" sz="2900">
                <a:solidFill>
                  <a:schemeClr val="dk1"/>
                </a:solidFill>
              </a:rPr>
              <a:t>It is believed that Xenophon wrote his book ‘Anabasis’ twenty years post battle, in which the book entails, however the detail in which he recounts the march of 10 thousand implies that even in a civilisation where war is normalised, it is still an event hard to forget.</a:t>
            </a:r>
            <a:endParaRPr b="1" sz="3100">
              <a:solidFill>
                <a:schemeClr val="dk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2" name="Shape 202"/>
        <p:cNvGrpSpPr/>
        <p:nvPr/>
      </p:nvGrpSpPr>
      <p:grpSpPr>
        <a:xfrm>
          <a:off x="0" y="0"/>
          <a:ext cx="0" cy="0"/>
          <a:chOff x="0" y="0"/>
          <a:chExt cx="0" cy="0"/>
        </a:xfrm>
      </p:grpSpPr>
      <p:sp>
        <p:nvSpPr>
          <p:cNvPr id="203" name="Google Shape;203;g324f2635b46_0_12"/>
          <p:cNvSpPr txBox="1"/>
          <p:nvPr/>
        </p:nvSpPr>
        <p:spPr>
          <a:xfrm>
            <a:off x="417575" y="182675"/>
            <a:ext cx="17398800" cy="9939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US" sz="3000">
                <a:solidFill>
                  <a:schemeClr val="dk1"/>
                </a:solidFill>
              </a:rPr>
              <a:t>Xenophon’s Anabasis:</a:t>
            </a:r>
            <a:endParaRPr b="1" sz="3000">
              <a:solidFill>
                <a:schemeClr val="dk1"/>
              </a:solidFill>
            </a:endParaRPr>
          </a:p>
          <a:p>
            <a:pPr indent="-412750" lvl="0" marL="457200" rtl="0" algn="l">
              <a:spcBef>
                <a:spcPts val="0"/>
              </a:spcBef>
              <a:spcAft>
                <a:spcPts val="0"/>
              </a:spcAft>
              <a:buClr>
                <a:schemeClr val="dk1"/>
              </a:buClr>
              <a:buSzPts val="2900"/>
              <a:buChar char="●"/>
            </a:pPr>
            <a:r>
              <a:rPr lang="en-US" sz="2900">
                <a:solidFill>
                  <a:schemeClr val="dk1"/>
                </a:solidFill>
              </a:rPr>
              <a:t>In his book Xenophon describes Clearchus as a harsh punisher and someone willing to spend his very last penny on the chance to go to war.</a:t>
            </a:r>
            <a:endParaRPr sz="2900">
              <a:solidFill>
                <a:schemeClr val="dk1"/>
              </a:solidFill>
            </a:endParaRPr>
          </a:p>
          <a:p>
            <a:pPr indent="0" lvl="0" marL="0" rtl="0" algn="l">
              <a:spcBef>
                <a:spcPts val="0"/>
              </a:spcBef>
              <a:spcAft>
                <a:spcPts val="0"/>
              </a:spcAft>
              <a:buClr>
                <a:schemeClr val="dk1"/>
              </a:buClr>
              <a:buSzPts val="1100"/>
              <a:buFont typeface="Arial"/>
              <a:buNone/>
            </a:pPr>
            <a:r>
              <a:t/>
            </a:r>
            <a:endParaRPr b="1" sz="3000">
              <a:solidFill>
                <a:schemeClr val="dk1"/>
              </a:solidFill>
            </a:endParaRPr>
          </a:p>
          <a:p>
            <a:pPr indent="0" lvl="0" marL="0" rtl="0" algn="l">
              <a:spcBef>
                <a:spcPts val="0"/>
              </a:spcBef>
              <a:spcAft>
                <a:spcPts val="0"/>
              </a:spcAft>
              <a:buClr>
                <a:schemeClr val="dk1"/>
              </a:buClr>
              <a:buSzPts val="1100"/>
              <a:buFont typeface="Arial"/>
              <a:buNone/>
            </a:pPr>
            <a:r>
              <a:rPr b="1" lang="en-US" sz="3000">
                <a:solidFill>
                  <a:schemeClr val="dk1"/>
                </a:solidFill>
              </a:rPr>
              <a:t>Societal Attitudes in Antiquity:</a:t>
            </a:r>
            <a:endParaRPr b="1" sz="3000">
              <a:solidFill>
                <a:schemeClr val="dk1"/>
              </a:solidFill>
            </a:endParaRPr>
          </a:p>
          <a:p>
            <a:pPr indent="-412750" lvl="0" marL="457200" rtl="0" algn="l">
              <a:spcBef>
                <a:spcPts val="0"/>
              </a:spcBef>
              <a:spcAft>
                <a:spcPts val="0"/>
              </a:spcAft>
              <a:buClr>
                <a:schemeClr val="dk1"/>
              </a:buClr>
              <a:buSzPts val="2900"/>
              <a:buChar char="●"/>
            </a:pPr>
            <a:r>
              <a:rPr lang="en-US" sz="2900">
                <a:solidFill>
                  <a:schemeClr val="dk1"/>
                </a:solidFill>
              </a:rPr>
              <a:t>Could almost be described as a consensual and controlled glimpse into madness.</a:t>
            </a:r>
            <a:endParaRPr sz="2900">
              <a:solidFill>
                <a:schemeClr val="dk1"/>
              </a:solidFill>
            </a:endParaRPr>
          </a:p>
          <a:p>
            <a:pPr indent="-412750" lvl="0" marL="457200" rtl="0" algn="l">
              <a:spcBef>
                <a:spcPts val="0"/>
              </a:spcBef>
              <a:spcAft>
                <a:spcPts val="0"/>
              </a:spcAft>
              <a:buClr>
                <a:schemeClr val="dk1"/>
              </a:buClr>
              <a:buSzPts val="2900"/>
              <a:buChar char="●"/>
            </a:pPr>
            <a:r>
              <a:rPr lang="en-US" sz="2900">
                <a:solidFill>
                  <a:schemeClr val="dk1"/>
                </a:solidFill>
              </a:rPr>
              <a:t>Socrates describes mania here in an almost fanciful manner which is thematic of the book focus on love.</a:t>
            </a:r>
            <a:endParaRPr sz="2900">
              <a:solidFill>
                <a:schemeClr val="dk1"/>
              </a:solidFill>
            </a:endParaRPr>
          </a:p>
          <a:p>
            <a:pPr indent="0" lvl="0" marL="0" rtl="0" algn="l">
              <a:spcBef>
                <a:spcPts val="0"/>
              </a:spcBef>
              <a:spcAft>
                <a:spcPts val="0"/>
              </a:spcAft>
              <a:buNone/>
            </a:pPr>
            <a:r>
              <a:t/>
            </a:r>
            <a:endParaRPr sz="3000">
              <a:solidFill>
                <a:schemeClr val="dk1"/>
              </a:solidFill>
            </a:endParaRPr>
          </a:p>
          <a:p>
            <a:pPr indent="0" lvl="0" marL="0" rtl="0" algn="l">
              <a:spcBef>
                <a:spcPts val="0"/>
              </a:spcBef>
              <a:spcAft>
                <a:spcPts val="0"/>
              </a:spcAft>
              <a:buClr>
                <a:schemeClr val="dk1"/>
              </a:buClr>
              <a:buSzPts val="1100"/>
              <a:buFont typeface="Arial"/>
              <a:buNone/>
            </a:pPr>
            <a:r>
              <a:rPr b="1" lang="en-US" sz="3000">
                <a:solidFill>
                  <a:schemeClr val="dk1"/>
                </a:solidFill>
              </a:rPr>
              <a:t>Treatment of PTSD:</a:t>
            </a:r>
            <a:endParaRPr b="1" sz="3000">
              <a:solidFill>
                <a:schemeClr val="dk1"/>
              </a:solidFill>
            </a:endParaRPr>
          </a:p>
          <a:p>
            <a:pPr indent="-412750" lvl="0" marL="457200" rtl="0" algn="l">
              <a:spcBef>
                <a:spcPts val="0"/>
              </a:spcBef>
              <a:spcAft>
                <a:spcPts val="0"/>
              </a:spcAft>
              <a:buClr>
                <a:schemeClr val="dk1"/>
              </a:buClr>
              <a:buSzPts val="2900"/>
              <a:buChar char="●"/>
            </a:pPr>
            <a:r>
              <a:rPr lang="en-US" sz="2900">
                <a:solidFill>
                  <a:schemeClr val="dk1"/>
                </a:solidFill>
              </a:rPr>
              <a:t>Hippocratic medicine at this time was the focus on the four humors, primarily if not exclusively treating the physically ill.</a:t>
            </a:r>
            <a:endParaRPr sz="2900">
              <a:solidFill>
                <a:schemeClr val="dk1"/>
              </a:solidFill>
            </a:endParaRPr>
          </a:p>
          <a:p>
            <a:pPr indent="-412750" lvl="0" marL="457200" rtl="0" algn="l">
              <a:spcBef>
                <a:spcPts val="0"/>
              </a:spcBef>
              <a:spcAft>
                <a:spcPts val="0"/>
              </a:spcAft>
              <a:buClr>
                <a:schemeClr val="dk1"/>
              </a:buClr>
              <a:buSzPts val="2900"/>
              <a:buChar char="●"/>
            </a:pPr>
            <a:r>
              <a:rPr lang="en-US" sz="2900">
                <a:solidFill>
                  <a:schemeClr val="dk1"/>
                </a:solidFill>
              </a:rPr>
              <a:t>Night terrors is an incredibly strong argument for the prevalence of some form of post-traumatic stress disorder amongst soldiers at the time.</a:t>
            </a:r>
            <a:endParaRPr sz="2900">
              <a:solidFill>
                <a:schemeClr val="dk1"/>
              </a:solidFill>
            </a:endParaRPr>
          </a:p>
          <a:p>
            <a:pPr indent="0" lvl="0" marL="0" rtl="0" algn="l">
              <a:spcBef>
                <a:spcPts val="0"/>
              </a:spcBef>
              <a:spcAft>
                <a:spcPts val="0"/>
              </a:spcAft>
              <a:buNone/>
            </a:pPr>
            <a:r>
              <a:t/>
            </a:r>
            <a:endParaRPr sz="2800">
              <a:solidFill>
                <a:schemeClr val="dk1"/>
              </a:solidFill>
            </a:endParaRPr>
          </a:p>
          <a:p>
            <a:pPr indent="0" lvl="0" marL="0" rtl="0" algn="l">
              <a:spcBef>
                <a:spcPts val="0"/>
              </a:spcBef>
              <a:spcAft>
                <a:spcPts val="0"/>
              </a:spcAft>
              <a:buClr>
                <a:schemeClr val="dk1"/>
              </a:buClr>
              <a:buSzPts val="1100"/>
              <a:buFont typeface="Arial"/>
              <a:buNone/>
            </a:pPr>
            <a:r>
              <a:rPr b="1" lang="en-US" sz="3000">
                <a:solidFill>
                  <a:schemeClr val="dk1"/>
                </a:solidFill>
              </a:rPr>
              <a:t>Conclusion:</a:t>
            </a:r>
            <a:endParaRPr b="1" sz="3000">
              <a:solidFill>
                <a:schemeClr val="dk1"/>
              </a:solidFill>
            </a:endParaRPr>
          </a:p>
          <a:p>
            <a:pPr indent="-431800" lvl="0" marL="457200" rtl="0" algn="l">
              <a:spcBef>
                <a:spcPts val="0"/>
              </a:spcBef>
              <a:spcAft>
                <a:spcPts val="0"/>
              </a:spcAft>
              <a:buClr>
                <a:schemeClr val="dk1"/>
              </a:buClr>
              <a:buSzPts val="3200"/>
              <a:buFont typeface="Calibri"/>
              <a:buChar char="●"/>
            </a:pPr>
            <a:r>
              <a:rPr lang="en-US" sz="3200">
                <a:solidFill>
                  <a:schemeClr val="dk1"/>
                </a:solidFill>
                <a:latin typeface="Calibri"/>
                <a:ea typeface="Calibri"/>
                <a:cs typeface="Calibri"/>
                <a:sym typeface="Calibri"/>
              </a:rPr>
              <a:t>Ancient civilisation norms are *surprisingly* not the norms in the modern world, is it fair to apply todays diagnostic criterias on a civilisation so different from ours in order to validate its relevance in today's medicine?</a:t>
            </a:r>
            <a:endParaRPr sz="3200">
              <a:solidFill>
                <a:schemeClr val="dk1"/>
              </a:solidFill>
              <a:latin typeface="Calibri"/>
              <a:ea typeface="Calibri"/>
              <a:cs typeface="Calibri"/>
              <a:sym typeface="Calibri"/>
            </a:endParaRPr>
          </a:p>
          <a:p>
            <a:pPr indent="-431800" lvl="0" marL="457200" rtl="0" algn="l">
              <a:spcBef>
                <a:spcPts val="0"/>
              </a:spcBef>
              <a:spcAft>
                <a:spcPts val="0"/>
              </a:spcAft>
              <a:buClr>
                <a:schemeClr val="dk1"/>
              </a:buClr>
              <a:buSzPts val="3200"/>
              <a:buFont typeface="Calibri"/>
              <a:buChar char="●"/>
            </a:pPr>
            <a:r>
              <a:rPr lang="en-US" sz="3200">
                <a:solidFill>
                  <a:schemeClr val="dk1"/>
                </a:solidFill>
                <a:latin typeface="Calibri"/>
                <a:ea typeface="Calibri"/>
                <a:cs typeface="Calibri"/>
                <a:sym typeface="Calibri"/>
              </a:rPr>
              <a:t>Or is it the case that in some ways we should consider embracing the natural remedies and treatments used in the Ancient world as opposed to over reliance on pharmacology?</a:t>
            </a:r>
            <a:endParaRPr sz="3200">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cp:coreProperties>
</file>