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256" r:id="rId5"/>
    <p:sldId id="270" r:id="rId6"/>
    <p:sldId id="259" r:id="rId7"/>
    <p:sldId id="260" r:id="rId8"/>
    <p:sldId id="271" r:id="rId9"/>
    <p:sldId id="272" r:id="rId10"/>
    <p:sldId id="276" r:id="rId11"/>
    <p:sldId id="273" r:id="rId12"/>
    <p:sldId id="293" r:id="rId13"/>
    <p:sldId id="274" r:id="rId14"/>
    <p:sldId id="287" r:id="rId15"/>
    <p:sldId id="257" r:id="rId16"/>
    <p:sldId id="265" r:id="rId17"/>
    <p:sldId id="263" r:id="rId18"/>
    <p:sldId id="286" r:id="rId19"/>
    <p:sldId id="283" r:id="rId20"/>
    <p:sldId id="284" r:id="rId21"/>
    <p:sldId id="285" r:id="rId22"/>
    <p:sldId id="258" r:id="rId23"/>
    <p:sldId id="292" r:id="rId24"/>
    <p:sldId id="289" r:id="rId25"/>
    <p:sldId id="261" r:id="rId26"/>
    <p:sldId id="262" r:id="rId27"/>
    <p:sldId id="264" r:id="rId28"/>
    <p:sldId id="280" r:id="rId29"/>
    <p:sldId id="281" r:id="rId30"/>
    <p:sldId id="278" r:id="rId31"/>
    <p:sldId id="267" r:id="rId32"/>
    <p:sldId id="294" r:id="rId33"/>
    <p:sldId id="275" r:id="rId34"/>
    <p:sldId id="268" r:id="rId35"/>
    <p:sldId id="266" r:id="rId36"/>
    <p:sldId id="277" r:id="rId37"/>
    <p:sldId id="279" r:id="rId38"/>
    <p:sldId id="282" r:id="rId39"/>
    <p:sldId id="288" r:id="rId40"/>
    <p:sldId id="269" r:id="rId4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9" autoAdjust="0"/>
    <p:restoredTop sz="76498" autoAdjust="0"/>
  </p:normalViewPr>
  <p:slideViewPr>
    <p:cSldViewPr>
      <p:cViewPr varScale="1">
        <p:scale>
          <a:sx n="88" d="100"/>
          <a:sy n="88" d="100"/>
        </p:scale>
        <p:origin x="2022" y="90"/>
      </p:cViewPr>
      <p:guideLst>
        <p:guide orient="horz" pos="2160"/>
        <p:guide pos="2880"/>
      </p:guideLst>
    </p:cSldViewPr>
  </p:slideViewPr>
  <p:notesTextViewPr>
    <p:cViewPr>
      <p:scale>
        <a:sx n="1" d="1"/>
        <a:sy n="1" d="1"/>
      </p:scale>
      <p:origin x="0" y="0"/>
    </p:cViewPr>
  </p:notesTextViewPr>
  <p:sorterViewPr>
    <p:cViewPr>
      <p:scale>
        <a:sx n="100" d="100"/>
        <a:sy n="100" d="100"/>
      </p:scale>
      <p:origin x="0" y="-1398"/>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40F895-F5D1-45C7-8FE5-1AED6E5D425B}" type="doc">
      <dgm:prSet loTypeId="urn:microsoft.com/office/officeart/2005/8/layout/rings+Icon" loCatId="relationship" qsTypeId="urn:microsoft.com/office/officeart/2005/8/quickstyle/simple1" qsCatId="simple" csTypeId="urn:microsoft.com/office/officeart/2005/8/colors/colorful2" csCatId="colorful" phldr="1"/>
      <dgm:spPr/>
    </dgm:pt>
    <dgm:pt modelId="{849AAB44-E4B8-424D-A5DA-845AD725A651}">
      <dgm:prSet phldrT="[Text]"/>
      <dgm:spPr/>
      <dgm:t>
        <a:bodyPr/>
        <a:lstStyle/>
        <a:p>
          <a:r>
            <a:rPr lang="en-GB" dirty="0"/>
            <a:t>Ability</a:t>
          </a:r>
        </a:p>
      </dgm:t>
    </dgm:pt>
    <dgm:pt modelId="{CE8658B3-9003-4213-A86E-659CF598AE8D}" type="parTrans" cxnId="{989E4173-448B-464E-ABE1-EF722FAB1B2A}">
      <dgm:prSet/>
      <dgm:spPr/>
      <dgm:t>
        <a:bodyPr/>
        <a:lstStyle/>
        <a:p>
          <a:endParaRPr lang="en-GB"/>
        </a:p>
      </dgm:t>
    </dgm:pt>
    <dgm:pt modelId="{E517184F-2A0C-460A-9BFE-1B4EEF145F0A}" type="sibTrans" cxnId="{989E4173-448B-464E-ABE1-EF722FAB1B2A}">
      <dgm:prSet/>
      <dgm:spPr/>
      <dgm:t>
        <a:bodyPr/>
        <a:lstStyle/>
        <a:p>
          <a:endParaRPr lang="en-GB"/>
        </a:p>
      </dgm:t>
    </dgm:pt>
    <dgm:pt modelId="{61BF6B0A-EE54-42F3-9A2D-0327EAB93F05}">
      <dgm:prSet phldrT="[Text]"/>
      <dgm:spPr/>
      <dgm:t>
        <a:bodyPr/>
        <a:lstStyle/>
        <a:p>
          <a:r>
            <a:rPr lang="en-GB" dirty="0"/>
            <a:t>Opportunity</a:t>
          </a:r>
        </a:p>
      </dgm:t>
    </dgm:pt>
    <dgm:pt modelId="{30E70D46-2DE7-41E0-9577-ABD53F6E8858}" type="parTrans" cxnId="{A1A5264D-DDC8-417F-85B8-D5775E9ECB28}">
      <dgm:prSet/>
      <dgm:spPr/>
      <dgm:t>
        <a:bodyPr/>
        <a:lstStyle/>
        <a:p>
          <a:endParaRPr lang="en-GB"/>
        </a:p>
      </dgm:t>
    </dgm:pt>
    <dgm:pt modelId="{C63EB732-09D3-4DBB-9304-C662559830D9}" type="sibTrans" cxnId="{A1A5264D-DDC8-417F-85B8-D5775E9ECB28}">
      <dgm:prSet/>
      <dgm:spPr/>
      <dgm:t>
        <a:bodyPr/>
        <a:lstStyle/>
        <a:p>
          <a:endParaRPr lang="en-GB"/>
        </a:p>
      </dgm:t>
    </dgm:pt>
    <dgm:pt modelId="{B3B78D6F-72E7-42A7-9394-8E495C0FA402}">
      <dgm:prSet phldrT="[Text]"/>
      <dgm:spPr/>
      <dgm:t>
        <a:bodyPr/>
        <a:lstStyle/>
        <a:p>
          <a:r>
            <a:rPr lang="en-GB" dirty="0"/>
            <a:t>Motivation</a:t>
          </a:r>
        </a:p>
      </dgm:t>
    </dgm:pt>
    <dgm:pt modelId="{846BC87B-46A5-4ECD-9107-D51A040684C5}" type="parTrans" cxnId="{59D01DE7-CC0A-413A-A160-BE433297A9B4}">
      <dgm:prSet/>
      <dgm:spPr/>
      <dgm:t>
        <a:bodyPr/>
        <a:lstStyle/>
        <a:p>
          <a:endParaRPr lang="en-GB"/>
        </a:p>
      </dgm:t>
    </dgm:pt>
    <dgm:pt modelId="{63A06D2C-9143-4435-81B9-EFE6805EDD77}" type="sibTrans" cxnId="{59D01DE7-CC0A-413A-A160-BE433297A9B4}">
      <dgm:prSet/>
      <dgm:spPr/>
      <dgm:t>
        <a:bodyPr/>
        <a:lstStyle/>
        <a:p>
          <a:endParaRPr lang="en-GB"/>
        </a:p>
      </dgm:t>
    </dgm:pt>
    <dgm:pt modelId="{EC9B20F3-BE77-4460-9B7C-25F9E6447096}" type="pres">
      <dgm:prSet presAssocID="{9B40F895-F5D1-45C7-8FE5-1AED6E5D425B}" presName="Name0" presStyleCnt="0">
        <dgm:presLayoutVars>
          <dgm:chMax val="7"/>
          <dgm:dir/>
          <dgm:resizeHandles val="exact"/>
        </dgm:presLayoutVars>
      </dgm:prSet>
      <dgm:spPr/>
    </dgm:pt>
    <dgm:pt modelId="{3F67B0AE-5803-4722-8199-8E5776715373}" type="pres">
      <dgm:prSet presAssocID="{9B40F895-F5D1-45C7-8FE5-1AED6E5D425B}" presName="ellipse1" presStyleLbl="vennNode1" presStyleIdx="0" presStyleCnt="3" custLinFactNeighborX="11453" custLinFactNeighborY="6183">
        <dgm:presLayoutVars>
          <dgm:bulletEnabled val="1"/>
        </dgm:presLayoutVars>
      </dgm:prSet>
      <dgm:spPr/>
      <dgm:t>
        <a:bodyPr/>
        <a:lstStyle/>
        <a:p>
          <a:endParaRPr lang="en-US"/>
        </a:p>
      </dgm:t>
    </dgm:pt>
    <dgm:pt modelId="{7D9B12A4-0BC5-49FF-BCAB-C282F973548C}" type="pres">
      <dgm:prSet presAssocID="{9B40F895-F5D1-45C7-8FE5-1AED6E5D425B}" presName="ellipse2" presStyleLbl="vennNode1" presStyleIdx="1" presStyleCnt="3">
        <dgm:presLayoutVars>
          <dgm:bulletEnabled val="1"/>
        </dgm:presLayoutVars>
      </dgm:prSet>
      <dgm:spPr/>
      <dgm:t>
        <a:bodyPr/>
        <a:lstStyle/>
        <a:p>
          <a:endParaRPr lang="en-US"/>
        </a:p>
      </dgm:t>
    </dgm:pt>
    <dgm:pt modelId="{0795AD4C-F7CA-4F07-9705-6300B5EA88D5}" type="pres">
      <dgm:prSet presAssocID="{9B40F895-F5D1-45C7-8FE5-1AED6E5D425B}" presName="ellipse3" presStyleLbl="vennNode1" presStyleIdx="2" presStyleCnt="3" custLinFactNeighborX="-12861" custLinFactNeighborY="6183">
        <dgm:presLayoutVars>
          <dgm:bulletEnabled val="1"/>
        </dgm:presLayoutVars>
      </dgm:prSet>
      <dgm:spPr/>
      <dgm:t>
        <a:bodyPr/>
        <a:lstStyle/>
        <a:p>
          <a:endParaRPr lang="en-US"/>
        </a:p>
      </dgm:t>
    </dgm:pt>
  </dgm:ptLst>
  <dgm:cxnLst>
    <dgm:cxn modelId="{21F35198-9F1A-4C50-A2EC-8895F4F4A91F}" type="presOf" srcId="{B3B78D6F-72E7-42A7-9394-8E495C0FA402}" destId="{0795AD4C-F7CA-4F07-9705-6300B5EA88D5}" srcOrd="0" destOrd="0" presId="urn:microsoft.com/office/officeart/2005/8/layout/rings+Icon"/>
    <dgm:cxn modelId="{989E4173-448B-464E-ABE1-EF722FAB1B2A}" srcId="{9B40F895-F5D1-45C7-8FE5-1AED6E5D425B}" destId="{849AAB44-E4B8-424D-A5DA-845AD725A651}" srcOrd="0" destOrd="0" parTransId="{CE8658B3-9003-4213-A86E-659CF598AE8D}" sibTransId="{E517184F-2A0C-460A-9BFE-1B4EEF145F0A}"/>
    <dgm:cxn modelId="{4E2BE4B5-173D-425F-815E-C15C0C31E390}" type="presOf" srcId="{61BF6B0A-EE54-42F3-9A2D-0327EAB93F05}" destId="{7D9B12A4-0BC5-49FF-BCAB-C282F973548C}" srcOrd="0" destOrd="0" presId="urn:microsoft.com/office/officeart/2005/8/layout/rings+Icon"/>
    <dgm:cxn modelId="{6FEEEB51-6EDF-49EB-9E1E-B5991A6D3135}" type="presOf" srcId="{9B40F895-F5D1-45C7-8FE5-1AED6E5D425B}" destId="{EC9B20F3-BE77-4460-9B7C-25F9E6447096}" srcOrd="0" destOrd="0" presId="urn:microsoft.com/office/officeart/2005/8/layout/rings+Icon"/>
    <dgm:cxn modelId="{59D01DE7-CC0A-413A-A160-BE433297A9B4}" srcId="{9B40F895-F5D1-45C7-8FE5-1AED6E5D425B}" destId="{B3B78D6F-72E7-42A7-9394-8E495C0FA402}" srcOrd="2" destOrd="0" parTransId="{846BC87B-46A5-4ECD-9107-D51A040684C5}" sibTransId="{63A06D2C-9143-4435-81B9-EFE6805EDD77}"/>
    <dgm:cxn modelId="{F752366B-F951-499F-9157-9FD9E0A25FA3}" type="presOf" srcId="{849AAB44-E4B8-424D-A5DA-845AD725A651}" destId="{3F67B0AE-5803-4722-8199-8E5776715373}" srcOrd="0" destOrd="0" presId="urn:microsoft.com/office/officeart/2005/8/layout/rings+Icon"/>
    <dgm:cxn modelId="{A1A5264D-DDC8-417F-85B8-D5775E9ECB28}" srcId="{9B40F895-F5D1-45C7-8FE5-1AED6E5D425B}" destId="{61BF6B0A-EE54-42F3-9A2D-0327EAB93F05}" srcOrd="1" destOrd="0" parTransId="{30E70D46-2DE7-41E0-9577-ABD53F6E8858}" sibTransId="{C63EB732-09D3-4DBB-9304-C662559830D9}"/>
    <dgm:cxn modelId="{D8A225D3-0B19-437F-ACBF-C275A5203554}" type="presParOf" srcId="{EC9B20F3-BE77-4460-9B7C-25F9E6447096}" destId="{3F67B0AE-5803-4722-8199-8E5776715373}" srcOrd="0" destOrd="0" presId="urn:microsoft.com/office/officeart/2005/8/layout/rings+Icon"/>
    <dgm:cxn modelId="{22C8D727-2014-46D6-9BCD-D9364EB824DE}" type="presParOf" srcId="{EC9B20F3-BE77-4460-9B7C-25F9E6447096}" destId="{7D9B12A4-0BC5-49FF-BCAB-C282F973548C}" srcOrd="1" destOrd="0" presId="urn:microsoft.com/office/officeart/2005/8/layout/rings+Icon"/>
    <dgm:cxn modelId="{1C09952A-7A60-4C4D-817F-62B6D01890A6}" type="presParOf" srcId="{EC9B20F3-BE77-4460-9B7C-25F9E6447096}" destId="{0795AD4C-F7CA-4F07-9705-6300B5EA88D5}"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7B0AE-5803-4722-8199-8E5776715373}">
      <dsp:nvSpPr>
        <dsp:cNvPr id="0" name=""/>
        <dsp:cNvSpPr/>
      </dsp:nvSpPr>
      <dsp:spPr>
        <a:xfrm>
          <a:off x="192390" y="264420"/>
          <a:ext cx="1679822" cy="1679798"/>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t>Ability</a:t>
          </a:r>
        </a:p>
      </dsp:txBody>
      <dsp:txXfrm>
        <a:off x="438394" y="510421"/>
        <a:ext cx="1187814" cy="1187796"/>
      </dsp:txXfrm>
    </dsp:sp>
    <dsp:sp modelId="{7D9B12A4-0BC5-49FF-BCAB-C282F973548C}">
      <dsp:nvSpPr>
        <dsp:cNvPr id="0" name=""/>
        <dsp:cNvSpPr/>
      </dsp:nvSpPr>
      <dsp:spPr>
        <a:xfrm>
          <a:off x="864619" y="1280890"/>
          <a:ext cx="1679822" cy="1679798"/>
        </a:xfrm>
        <a:prstGeom prst="ellipse">
          <a:avLst/>
        </a:prstGeom>
        <a:solidFill>
          <a:schemeClr val="accent2">
            <a:alpha val="50000"/>
            <a:hueOff val="587745"/>
            <a:satOff val="-290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t>Opportunity</a:t>
          </a:r>
        </a:p>
      </dsp:txBody>
      <dsp:txXfrm>
        <a:off x="1110623" y="1526891"/>
        <a:ext cx="1187814" cy="1187796"/>
      </dsp:txXfrm>
    </dsp:sp>
    <dsp:sp modelId="{0795AD4C-F7CA-4F07-9705-6300B5EA88D5}">
      <dsp:nvSpPr>
        <dsp:cNvPr id="0" name=""/>
        <dsp:cNvSpPr/>
      </dsp:nvSpPr>
      <dsp:spPr>
        <a:xfrm>
          <a:off x="1512175" y="264420"/>
          <a:ext cx="1679822" cy="1679798"/>
        </a:xfrm>
        <a:prstGeom prst="ellipse">
          <a:avLst/>
        </a:prstGeom>
        <a:solidFill>
          <a:schemeClr val="accent2">
            <a:alpha val="50000"/>
            <a:hueOff val="1175490"/>
            <a:satOff val="-58120"/>
            <a:lumOff val="41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t>Motivation</a:t>
          </a:r>
        </a:p>
      </dsp:txBody>
      <dsp:txXfrm>
        <a:off x="1758179" y="510421"/>
        <a:ext cx="1187814" cy="1187796"/>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06/12/2018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0171BA5-E2B9-40D8-A207-4DE0746DC05D}" type="datetimeFigureOut">
              <a:rPr lang="en-GB" smtClean="0"/>
              <a:t>06/12/2018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153B431-3B6E-4840-86C0-9079EB9077A1}" type="slidenum">
              <a:rPr lang="en-GB" smtClean="0"/>
              <a:t>‹#›</a:t>
            </a:fld>
            <a:endParaRPr lang="en-GB"/>
          </a:p>
        </p:txBody>
      </p:sp>
    </p:spTree>
    <p:extLst>
      <p:ext uri="{BB962C8B-B14F-4D97-AF65-F5344CB8AC3E}">
        <p14:creationId xmlns:p14="http://schemas.microsoft.com/office/powerpoint/2010/main" val="365368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1</a:t>
            </a:fld>
            <a:endParaRPr lang="en-GB"/>
          </a:p>
        </p:txBody>
      </p:sp>
    </p:spTree>
    <p:extLst>
      <p:ext uri="{BB962C8B-B14F-4D97-AF65-F5344CB8AC3E}">
        <p14:creationId xmlns:p14="http://schemas.microsoft.com/office/powerpoint/2010/main" val="2484221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2</a:t>
            </a:fld>
            <a:endParaRPr lang="en-GB"/>
          </a:p>
        </p:txBody>
      </p:sp>
    </p:spTree>
    <p:extLst>
      <p:ext uri="{BB962C8B-B14F-4D97-AF65-F5344CB8AC3E}">
        <p14:creationId xmlns:p14="http://schemas.microsoft.com/office/powerpoint/2010/main" val="3615116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Rational/Classical – senior managers undertake a continual appraisal of both the external and internal environments using tools such as SWOT and use this information to formulate goals, aims or objectives for the organisation. Then gather together resources (raw materials, technology, capital, people). They appraise different strategic courses of action, evaluate them and then make a choice. </a:t>
            </a:r>
          </a:p>
          <a:p>
            <a:r>
              <a:rPr lang="en-GB" dirty="0"/>
              <a:t>Emergent/logical incrementalism – strategy can be influenced by external factors as time goes on which influence its direction (Quinn, 1980 – idea of emergent strategies).</a:t>
            </a:r>
          </a:p>
          <a:p>
            <a:r>
              <a:rPr lang="en-GB" dirty="0"/>
              <a:t>Symbolic/radical – try things first before formulating strategy. A symbolic action designed to give an organisation gravitas and credibility. </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3</a:t>
            </a:fld>
            <a:endParaRPr lang="en-GB"/>
          </a:p>
        </p:txBody>
      </p:sp>
    </p:spTree>
    <p:extLst>
      <p:ext uri="{BB962C8B-B14F-4D97-AF65-F5344CB8AC3E}">
        <p14:creationId xmlns:p14="http://schemas.microsoft.com/office/powerpoint/2010/main" val="18959002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Organisations are becoming increasingly complex and environments increasingly fast-changing, hence greater uncertainty and ‘discontinuity’; hence the fall of traditional, rational approaches to strategy formation. </a:t>
            </a:r>
          </a:p>
        </p:txBody>
      </p:sp>
      <p:sp>
        <p:nvSpPr>
          <p:cNvPr id="4" name="Slide Number Placeholder 3"/>
          <p:cNvSpPr>
            <a:spLocks noGrp="1"/>
          </p:cNvSpPr>
          <p:nvPr>
            <p:ph type="sldNum" sz="quarter" idx="10"/>
          </p:nvPr>
        </p:nvSpPr>
        <p:spPr/>
        <p:txBody>
          <a:bodyPr/>
          <a:lstStyle/>
          <a:p>
            <a:fld id="{E153B431-3B6E-4840-86C0-9079EB9077A1}" type="slidenum">
              <a:rPr lang="en-GB" smtClean="0"/>
              <a:t>4</a:t>
            </a:fld>
            <a:endParaRPr lang="en-GB"/>
          </a:p>
        </p:txBody>
      </p:sp>
    </p:spTree>
    <p:extLst>
      <p:ext uri="{BB962C8B-B14F-4D97-AF65-F5344CB8AC3E}">
        <p14:creationId xmlns:p14="http://schemas.microsoft.com/office/powerpoint/2010/main" val="42308936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5</a:t>
            </a:fld>
            <a:endParaRPr lang="en-GB"/>
          </a:p>
        </p:txBody>
      </p:sp>
    </p:spTree>
    <p:extLst>
      <p:ext uri="{BB962C8B-B14F-4D97-AF65-F5344CB8AC3E}">
        <p14:creationId xmlns:p14="http://schemas.microsoft.com/office/powerpoint/2010/main" val="6914950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Top-down approach – senior managers</a:t>
            </a:r>
          </a:p>
          <a:p>
            <a:r>
              <a:rPr lang="en-GB" dirty="0"/>
              <a:t>Bottom up approach – from business units and approved by senior managers</a:t>
            </a:r>
          </a:p>
          <a:p>
            <a:r>
              <a:rPr lang="en-GB" dirty="0"/>
              <a:t>Interactive approach – formulated together</a:t>
            </a:r>
          </a:p>
          <a:p>
            <a:r>
              <a:rPr lang="en-GB" dirty="0"/>
              <a:t>Semi-autonomous approach – formulated separately</a:t>
            </a:r>
          </a:p>
        </p:txBody>
      </p:sp>
      <p:sp>
        <p:nvSpPr>
          <p:cNvPr id="4" name="Slide Number Placeholder 3"/>
          <p:cNvSpPr>
            <a:spLocks noGrp="1"/>
          </p:cNvSpPr>
          <p:nvPr>
            <p:ph type="sldNum" sz="quarter" idx="10"/>
          </p:nvPr>
        </p:nvSpPr>
        <p:spPr/>
        <p:txBody>
          <a:bodyPr/>
          <a:lstStyle/>
          <a:p>
            <a:fld id="{E153B431-3B6E-4840-86C0-9079EB9077A1}" type="slidenum">
              <a:rPr lang="en-GB" smtClean="0"/>
              <a:t>6</a:t>
            </a:fld>
            <a:endParaRPr lang="en-GB"/>
          </a:p>
        </p:txBody>
      </p:sp>
    </p:spTree>
    <p:extLst>
      <p:ext uri="{BB962C8B-B14F-4D97-AF65-F5344CB8AC3E}">
        <p14:creationId xmlns:p14="http://schemas.microsoft.com/office/powerpoint/2010/main" val="28069007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7</a:t>
            </a:fld>
            <a:endParaRPr lang="en-GB"/>
          </a:p>
        </p:txBody>
      </p:sp>
    </p:spTree>
    <p:extLst>
      <p:ext uri="{BB962C8B-B14F-4D97-AF65-F5344CB8AC3E}">
        <p14:creationId xmlns:p14="http://schemas.microsoft.com/office/powerpoint/2010/main" val="21678977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8</a:t>
            </a:fld>
            <a:endParaRPr lang="en-GB"/>
          </a:p>
        </p:txBody>
      </p:sp>
    </p:spTree>
    <p:extLst>
      <p:ext uri="{BB962C8B-B14F-4D97-AF65-F5344CB8AC3E}">
        <p14:creationId xmlns:p14="http://schemas.microsoft.com/office/powerpoint/2010/main" val="2766702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External constraints set by company law, reports, regulatory bodies such as the FSA, targets and controls set by government such as best value for local authorities.</a:t>
            </a:r>
          </a:p>
          <a:p>
            <a:r>
              <a:rPr lang="en-GB" dirty="0"/>
              <a:t>Stakeholders – power/interest</a:t>
            </a:r>
          </a:p>
          <a:p>
            <a:r>
              <a:rPr lang="en-GB" dirty="0"/>
              <a:t>Ethics – general policy/how it interprets its CSR, behaviour of employees.</a:t>
            </a:r>
          </a:p>
          <a:p>
            <a:r>
              <a:rPr lang="en-GB" dirty="0"/>
              <a:t>Culture – values, beliefs (policies) and assumptions (way things are done around here, which may conflict with values expressed higher up). </a:t>
            </a:r>
          </a:p>
        </p:txBody>
      </p:sp>
      <p:sp>
        <p:nvSpPr>
          <p:cNvPr id="4" name="Slide Number Placeholder 3"/>
          <p:cNvSpPr>
            <a:spLocks noGrp="1"/>
          </p:cNvSpPr>
          <p:nvPr>
            <p:ph type="sldNum" sz="quarter" idx="5"/>
          </p:nvPr>
        </p:nvSpPr>
        <p:spPr/>
        <p:txBody>
          <a:bodyPr/>
          <a:lstStyle/>
          <a:p>
            <a:fld id="{E153B431-3B6E-4840-86C0-9079EB9077A1}" type="slidenum">
              <a:rPr lang="en-GB" smtClean="0"/>
              <a:t>9</a:t>
            </a:fld>
            <a:endParaRPr lang="en-GB"/>
          </a:p>
        </p:txBody>
      </p:sp>
    </p:spTree>
    <p:extLst>
      <p:ext uri="{BB962C8B-B14F-4D97-AF65-F5344CB8AC3E}">
        <p14:creationId xmlns:p14="http://schemas.microsoft.com/office/powerpoint/2010/main" val="42576975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of information on labour markets and other benchmarking data plus internal information (HR metrics) regarding human resources to determine feasibility of vision, mission and goals.</a:t>
            </a:r>
          </a:p>
          <a:p>
            <a:r>
              <a:rPr lang="en-GB" dirty="0"/>
              <a:t>Use of tools (PESTLE, SWOT, Porter’s Five forces) to assist with determination of objectives and strategy formulation. Workforce planning – demand forecasting, supply forecasting, analysing the gap. Providing information on current skills and capability of workforce. Influencing approach to talent and knowledge management. Assist with consultation of workforce regarding future strategy. Promote ethics and accountability. </a:t>
            </a:r>
          </a:p>
          <a:p>
            <a:r>
              <a:rPr lang="en-GB" dirty="0"/>
              <a:t>Assist with communication, consultation and involvement at implementation stage. Develop policies to assist with implementation.</a:t>
            </a:r>
          </a:p>
          <a:p>
            <a:r>
              <a:rPr lang="en-GB" dirty="0"/>
              <a:t>Use HR metrics to assist with evaluation and control. </a:t>
            </a:r>
          </a:p>
          <a:p>
            <a:endParaRPr lang="en-GB" dirty="0"/>
          </a:p>
          <a:p>
            <a:r>
              <a:rPr lang="en-GB" dirty="0"/>
              <a:t>See previous lecture on managing change – training and development, multi-skilling – enhancing organisation’s ability to adapt to change, encourage a culture that accepts change. HR as a change agent – modelling and communicating the change, engaging others and providing support. </a:t>
            </a:r>
          </a:p>
        </p:txBody>
      </p:sp>
      <p:sp>
        <p:nvSpPr>
          <p:cNvPr id="4" name="Slide Number Placeholder 3"/>
          <p:cNvSpPr>
            <a:spLocks noGrp="1"/>
          </p:cNvSpPr>
          <p:nvPr>
            <p:ph type="sldNum" sz="quarter" idx="10"/>
          </p:nvPr>
        </p:nvSpPr>
        <p:spPr/>
        <p:txBody>
          <a:bodyPr/>
          <a:lstStyle/>
          <a:p>
            <a:fld id="{E153B431-3B6E-4840-86C0-9079EB9077A1}" type="slidenum">
              <a:rPr lang="en-GB" smtClean="0"/>
              <a:t>10</a:t>
            </a:fld>
            <a:endParaRPr lang="en-GB"/>
          </a:p>
        </p:txBody>
      </p:sp>
    </p:spTree>
    <p:extLst>
      <p:ext uri="{BB962C8B-B14F-4D97-AF65-F5344CB8AC3E}">
        <p14:creationId xmlns:p14="http://schemas.microsoft.com/office/powerpoint/2010/main" val="17265946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11</a:t>
            </a:fld>
            <a:endParaRPr lang="en-GB"/>
          </a:p>
        </p:txBody>
      </p:sp>
    </p:spTree>
    <p:extLst>
      <p:ext uri="{BB962C8B-B14F-4D97-AF65-F5344CB8AC3E}">
        <p14:creationId xmlns:p14="http://schemas.microsoft.com/office/powerpoint/2010/main" val="16007341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12</a:t>
            </a:fld>
            <a:endParaRPr lang="en-GB"/>
          </a:p>
        </p:txBody>
      </p:sp>
    </p:spTree>
    <p:extLst>
      <p:ext uri="{BB962C8B-B14F-4D97-AF65-F5344CB8AC3E}">
        <p14:creationId xmlns:p14="http://schemas.microsoft.com/office/powerpoint/2010/main" val="11700330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13</a:t>
            </a:fld>
            <a:endParaRPr lang="en-GB"/>
          </a:p>
        </p:txBody>
      </p:sp>
    </p:spTree>
    <p:extLst>
      <p:ext uri="{BB962C8B-B14F-4D97-AF65-F5344CB8AC3E}">
        <p14:creationId xmlns:p14="http://schemas.microsoft.com/office/powerpoint/2010/main" val="13373771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14</a:t>
            </a:fld>
            <a:endParaRPr lang="en-GB"/>
          </a:p>
        </p:txBody>
      </p:sp>
    </p:spTree>
    <p:extLst>
      <p:ext uri="{BB962C8B-B14F-4D97-AF65-F5344CB8AC3E}">
        <p14:creationId xmlns:p14="http://schemas.microsoft.com/office/powerpoint/2010/main" val="37074025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Brainstorm</a:t>
            </a:r>
            <a:r>
              <a:rPr lang="en-GB" baseline="0" dirty="0"/>
              <a:t> in groups.</a:t>
            </a:r>
            <a:endParaRPr lang="en-GB" dirty="0"/>
          </a:p>
          <a:p>
            <a:r>
              <a:rPr lang="en-GB" dirty="0"/>
              <a:t>Different studies</a:t>
            </a:r>
            <a:r>
              <a:rPr lang="en-GB" baseline="0" dirty="0"/>
              <a:t> have identified different practices. This is just one example of possibilities. Others have identified 16 (</a:t>
            </a:r>
            <a:r>
              <a:rPr lang="en-GB" baseline="0" dirty="0" err="1"/>
              <a:t>Pfeffer</a:t>
            </a:r>
            <a:r>
              <a:rPr lang="en-GB" baseline="0" dirty="0"/>
              <a:t> 1994) and the CIPD 11 that are most likely to be important.</a:t>
            </a:r>
          </a:p>
          <a:p>
            <a:endParaRPr lang="en-GB" baseline="0" dirty="0"/>
          </a:p>
          <a:p>
            <a:r>
              <a:rPr lang="en-GB" baseline="0" dirty="0"/>
              <a:t>You can see that there is no consensus!</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15</a:t>
            </a:fld>
            <a:endParaRPr lang="en-GB"/>
          </a:p>
        </p:txBody>
      </p:sp>
    </p:spTree>
    <p:extLst>
      <p:ext uri="{BB962C8B-B14F-4D97-AF65-F5344CB8AC3E}">
        <p14:creationId xmlns:p14="http://schemas.microsoft.com/office/powerpoint/2010/main" val="11378515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fundamental model asserts that</a:t>
            </a:r>
            <a:r>
              <a:rPr lang="en-GB" baseline="0" dirty="0"/>
              <a:t> performance is a function of Ability + Motivation + Opportunity</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a:p>
        </p:txBody>
      </p:sp>
    </p:spTree>
    <p:extLst>
      <p:ext uri="{BB962C8B-B14F-4D97-AF65-F5344CB8AC3E}">
        <p14:creationId xmlns:p14="http://schemas.microsoft.com/office/powerpoint/2010/main" val="35407236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The assumption in A (Ability) is that people will want to apply for jobs in an organisation (recruitment), have their attributes recognised (selection) and be willing to learn new skills and behaviours (training and development).</a:t>
            </a:r>
          </a:p>
          <a:p>
            <a:r>
              <a:rPr lang="en-GB" sz="1200" b="0" i="0" u="none" strike="noStrike" kern="1200" baseline="0" dirty="0">
                <a:solidFill>
                  <a:schemeClr val="tx1"/>
                </a:solidFill>
                <a:latin typeface="+mn-lt"/>
                <a:ea typeface="+mn-ea"/>
                <a:cs typeface="+mn-cs"/>
              </a:rPr>
              <a:t>= In M (Motivation) the assumption is that people can be motivated to use their ability in a productive manner because they will respond to various extrinsic and intrinsic rewards and stimuli.</a:t>
            </a:r>
          </a:p>
          <a:p>
            <a:r>
              <a:rPr lang="en-GB" sz="1200" b="0" i="0" u="none" strike="noStrike" kern="1200" baseline="0" dirty="0">
                <a:solidFill>
                  <a:schemeClr val="tx1"/>
                </a:solidFill>
                <a:latin typeface="+mn-lt"/>
                <a:ea typeface="+mn-ea"/>
                <a:cs typeface="+mn-cs"/>
              </a:rPr>
              <a:t>= In O (Opportunity) the assumption is that people will provide good customer service, or high-quality work beyond the satisfactory level, and will wish to engage in problem-solving or wider involvement schemes, given the opportunities to do so. They need the opportunity both to use or practise their skills and to contribute to collective efforts at the team, section and organisation level. In other words, to have the opportunity to participate in these efforts both in doing their job and in the organisation.</a:t>
            </a:r>
          </a:p>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17</a:t>
            </a:fld>
            <a:endParaRPr lang="en-GB"/>
          </a:p>
        </p:txBody>
      </p:sp>
    </p:spTree>
    <p:extLst>
      <p:ext uri="{BB962C8B-B14F-4D97-AF65-F5344CB8AC3E}">
        <p14:creationId xmlns:p14="http://schemas.microsoft.com/office/powerpoint/2010/main" val="38118410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Some obvious first thoughts draw attention to recruitment, selection and training linked to ability; rewards (a complex area) for motivation; and</a:t>
            </a:r>
          </a:p>
          <a:p>
            <a:r>
              <a:rPr lang="en-GB" sz="1200" b="0" i="0" u="none" strike="noStrike" kern="1200" baseline="0" dirty="0">
                <a:solidFill>
                  <a:schemeClr val="tx1"/>
                </a:solidFill>
                <a:latin typeface="+mn-lt"/>
                <a:ea typeface="+mn-ea"/>
                <a:cs typeface="+mn-cs"/>
              </a:rPr>
              <a:t>involvement in the job and beyond it for opportunity. </a:t>
            </a:r>
          </a:p>
          <a:p>
            <a:r>
              <a:rPr lang="en-GB" sz="1200" b="0" i="0" u="none" strike="noStrike" kern="1200" baseline="0" dirty="0">
                <a:solidFill>
                  <a:schemeClr val="tx1"/>
                </a:solidFill>
                <a:latin typeface="+mn-lt"/>
                <a:ea typeface="+mn-ea"/>
                <a:cs typeface="+mn-cs"/>
              </a:rPr>
              <a:t>Employers thus need to have some basic AMO policies in order to meet minimum industry standards for survival, but effective firms have a</a:t>
            </a:r>
          </a:p>
          <a:p>
            <a:r>
              <a:rPr lang="en-GB" sz="1200" b="0" i="0" u="none" strike="noStrike" kern="1200" baseline="0" dirty="0">
                <a:solidFill>
                  <a:schemeClr val="tx1"/>
                </a:solidFill>
                <a:latin typeface="+mn-lt"/>
                <a:ea typeface="+mn-ea"/>
                <a:cs typeface="+mn-cs"/>
              </a:rPr>
              <a:t>level of sophistication in their approach to people management which helps induce discretionary behaviour and above-average performance.</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But this listing of policies is not enough and gets more complex once we recognise that a whole variety of different policies can be used under these generic headings and that people vary in their response to policy initiatives.</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18</a:t>
            </a:fld>
            <a:endParaRPr lang="en-GB"/>
          </a:p>
        </p:txBody>
      </p:sp>
    </p:spTree>
    <p:extLst>
      <p:ext uri="{BB962C8B-B14F-4D97-AF65-F5344CB8AC3E}">
        <p14:creationId xmlns:p14="http://schemas.microsoft.com/office/powerpoint/2010/main" val="40962819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you recruit someone as they are self motivated and expect pay for performance, the reward system must be performance related to be effective. </a:t>
            </a:r>
          </a:p>
          <a:p>
            <a:r>
              <a:rPr lang="en-GB" dirty="0"/>
              <a:t>Critics of this approach say it may cause an organisation to be inflexible – for example promoting certain culture which prevents employees adopting different behaviours  in response to changing market demands. </a:t>
            </a:r>
          </a:p>
        </p:txBody>
      </p:sp>
      <p:sp>
        <p:nvSpPr>
          <p:cNvPr id="4" name="Slide Number Placeholder 3"/>
          <p:cNvSpPr>
            <a:spLocks noGrp="1"/>
          </p:cNvSpPr>
          <p:nvPr>
            <p:ph type="sldNum" sz="quarter" idx="10"/>
          </p:nvPr>
        </p:nvSpPr>
        <p:spPr/>
        <p:txBody>
          <a:bodyPr/>
          <a:lstStyle/>
          <a:p>
            <a:fld id="{E153B431-3B6E-4840-86C0-9079EB9077A1}" type="slidenum">
              <a:rPr lang="en-GB" smtClean="0"/>
              <a:t>19</a:t>
            </a:fld>
            <a:endParaRPr lang="en-GB"/>
          </a:p>
        </p:txBody>
      </p:sp>
    </p:spTree>
    <p:extLst>
      <p:ext uri="{BB962C8B-B14F-4D97-AF65-F5344CB8AC3E}">
        <p14:creationId xmlns:p14="http://schemas.microsoft.com/office/powerpoint/2010/main" val="21898656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20</a:t>
            </a:fld>
            <a:endParaRPr lang="en-GB"/>
          </a:p>
        </p:txBody>
      </p:sp>
    </p:spTree>
    <p:extLst>
      <p:ext uri="{BB962C8B-B14F-4D97-AF65-F5344CB8AC3E}">
        <p14:creationId xmlns:p14="http://schemas.microsoft.com/office/powerpoint/2010/main" val="24543132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21</a:t>
            </a:fld>
            <a:endParaRPr lang="en-GB"/>
          </a:p>
        </p:txBody>
      </p:sp>
    </p:spTree>
    <p:extLst>
      <p:ext uri="{BB962C8B-B14F-4D97-AF65-F5344CB8AC3E}">
        <p14:creationId xmlns:p14="http://schemas.microsoft.com/office/powerpoint/2010/main" val="10143097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Porter argues that an organisation has a choice of three major strategies to use in order to compete effectively: it can produce goods and services that are cheaper or higher quality or that are more innovative.</a:t>
            </a:r>
          </a:p>
          <a:p>
            <a:r>
              <a:rPr lang="en-GB" dirty="0"/>
              <a:t>There is evidence that hybrid policies work (Amazon – cost leadership and differentiation). </a:t>
            </a:r>
          </a:p>
          <a:p>
            <a:r>
              <a:rPr lang="en-GB" dirty="0"/>
              <a:t>HR policies:</a:t>
            </a:r>
          </a:p>
          <a:p>
            <a:r>
              <a:rPr lang="en-GB" dirty="0"/>
              <a:t>Cost leadership – keep wage bill low. Paying below market rates and managing the implications for morale, retention, recruitment. Or paying above, but requiring high productivity. Tends to be associated with bureaucracy, low levels of involvement and a lack of sophisticated HR practices. </a:t>
            </a:r>
          </a:p>
          <a:p>
            <a:r>
              <a:rPr lang="en-GB" dirty="0"/>
              <a:t>Differentiation – innovation - recruit those with specialist skills and encourage risk taking, share ideas and think creatively. Quality – high pay, genuine involvement, good training and development, consultative management style – to enable employees to meet highest customer expectations. </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22</a:t>
            </a:fld>
            <a:endParaRPr lang="en-GB"/>
          </a:p>
        </p:txBody>
      </p:sp>
    </p:spTree>
    <p:extLst>
      <p:ext uri="{BB962C8B-B14F-4D97-AF65-F5344CB8AC3E}">
        <p14:creationId xmlns:p14="http://schemas.microsoft.com/office/powerpoint/2010/main" val="4577218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Boston Consulting Model (Purcell, 1989) – suggests how HR practices should vary depending on an organisation’s relative market share and whether or not its markets are growing or in decline.</a:t>
            </a:r>
          </a:p>
          <a:p>
            <a:r>
              <a:rPr lang="en-GB" dirty="0"/>
              <a:t>Miles and Snow (1978) – model identifies the appropriate HR practices for different types of competitive strategy – defensive, prospecting or analysing.</a:t>
            </a:r>
          </a:p>
          <a:p>
            <a:endParaRPr lang="en-GB" dirty="0"/>
          </a:p>
        </p:txBody>
      </p:sp>
      <p:sp>
        <p:nvSpPr>
          <p:cNvPr id="4" name="Slide Number Placeholder 3"/>
          <p:cNvSpPr>
            <a:spLocks noGrp="1"/>
          </p:cNvSpPr>
          <p:nvPr>
            <p:ph type="sldNum" sz="quarter" idx="5"/>
          </p:nvPr>
        </p:nvSpPr>
        <p:spPr/>
        <p:txBody>
          <a:bodyPr/>
          <a:lstStyle/>
          <a:p>
            <a:fld id="{E153B431-3B6E-4840-86C0-9079EB9077A1}" type="slidenum">
              <a:rPr lang="en-GB" smtClean="0"/>
              <a:t>23</a:t>
            </a:fld>
            <a:endParaRPr lang="en-GB"/>
          </a:p>
        </p:txBody>
      </p:sp>
    </p:spTree>
    <p:extLst>
      <p:ext uri="{BB962C8B-B14F-4D97-AF65-F5344CB8AC3E}">
        <p14:creationId xmlns:p14="http://schemas.microsoft.com/office/powerpoint/2010/main" val="29565336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24</a:t>
            </a:fld>
            <a:endParaRPr lang="en-GB"/>
          </a:p>
        </p:txBody>
      </p:sp>
    </p:spTree>
    <p:extLst>
      <p:ext uri="{BB962C8B-B14F-4D97-AF65-F5344CB8AC3E}">
        <p14:creationId xmlns:p14="http://schemas.microsoft.com/office/powerpoint/2010/main" val="5191556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25</a:t>
            </a:fld>
            <a:endParaRPr lang="en-GB"/>
          </a:p>
        </p:txBody>
      </p:sp>
    </p:spTree>
    <p:extLst>
      <p:ext uri="{BB962C8B-B14F-4D97-AF65-F5344CB8AC3E}">
        <p14:creationId xmlns:p14="http://schemas.microsoft.com/office/powerpoint/2010/main" val="20691693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26</a:t>
            </a:fld>
            <a:endParaRPr lang="en-GB"/>
          </a:p>
        </p:txBody>
      </p:sp>
    </p:spTree>
    <p:extLst>
      <p:ext uri="{BB962C8B-B14F-4D97-AF65-F5344CB8AC3E}">
        <p14:creationId xmlns:p14="http://schemas.microsoft.com/office/powerpoint/2010/main" val="21859884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27</a:t>
            </a:fld>
            <a:endParaRPr lang="en-GB"/>
          </a:p>
        </p:txBody>
      </p:sp>
    </p:spTree>
    <p:extLst>
      <p:ext uri="{BB962C8B-B14F-4D97-AF65-F5344CB8AC3E}">
        <p14:creationId xmlns:p14="http://schemas.microsoft.com/office/powerpoint/2010/main" val="35806254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28</a:t>
            </a:fld>
            <a:endParaRPr lang="en-GB"/>
          </a:p>
        </p:txBody>
      </p:sp>
    </p:spTree>
    <p:extLst>
      <p:ext uri="{BB962C8B-B14F-4D97-AF65-F5344CB8AC3E}">
        <p14:creationId xmlns:p14="http://schemas.microsoft.com/office/powerpoint/2010/main" val="36386455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29</a:t>
            </a:fld>
            <a:endParaRPr lang="en-GB"/>
          </a:p>
        </p:txBody>
      </p:sp>
    </p:spTree>
    <p:extLst>
      <p:ext uri="{BB962C8B-B14F-4D97-AF65-F5344CB8AC3E}">
        <p14:creationId xmlns:p14="http://schemas.microsoft.com/office/powerpoint/2010/main" val="25523399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30</a:t>
            </a:fld>
            <a:endParaRPr lang="en-GB"/>
          </a:p>
        </p:txBody>
      </p:sp>
    </p:spTree>
    <p:extLst>
      <p:ext uri="{BB962C8B-B14F-4D97-AF65-F5344CB8AC3E}">
        <p14:creationId xmlns:p14="http://schemas.microsoft.com/office/powerpoint/2010/main" val="17837205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31</a:t>
            </a:fld>
            <a:endParaRPr lang="en-GB"/>
          </a:p>
        </p:txBody>
      </p:sp>
    </p:spTree>
    <p:extLst>
      <p:ext uri="{BB962C8B-B14F-4D97-AF65-F5344CB8AC3E}">
        <p14:creationId xmlns:p14="http://schemas.microsoft.com/office/powerpoint/2010/main" val="11909380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32</a:t>
            </a:fld>
            <a:endParaRPr lang="en-GB"/>
          </a:p>
        </p:txBody>
      </p:sp>
    </p:spTree>
    <p:extLst>
      <p:ext uri="{BB962C8B-B14F-4D97-AF65-F5344CB8AC3E}">
        <p14:creationId xmlns:p14="http://schemas.microsoft.com/office/powerpoint/2010/main" val="316099049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Fairness – everyone able to agree to it</a:t>
            </a:r>
          </a:p>
          <a:p>
            <a:r>
              <a:rPr lang="en-GB" dirty="0"/>
              <a:t>Merit – jobs and rewards should track talent and hard work</a:t>
            </a:r>
          </a:p>
          <a:p>
            <a:r>
              <a:rPr lang="en-GB" dirty="0"/>
              <a:t>Markets – jobs and rewards should follow from voluntary market exchanges</a:t>
            </a:r>
          </a:p>
          <a:p>
            <a:r>
              <a:rPr lang="en-GB" dirty="0"/>
              <a:t>Democracy – no one should be subject to a regime in which they have no say</a:t>
            </a:r>
          </a:p>
          <a:p>
            <a:r>
              <a:rPr lang="en-GB" dirty="0"/>
              <a:t>Well-being – work should be good for us</a:t>
            </a:r>
          </a:p>
          <a:p>
            <a:r>
              <a:rPr lang="en-GB" dirty="0"/>
              <a:t>Rights and Duties – everyone has rights to do some things and to be free of some things, and everyone has duties not to violate others’ rights</a:t>
            </a:r>
          </a:p>
          <a:p>
            <a:r>
              <a:rPr lang="en-GB" dirty="0"/>
              <a:t>Character – each of us should work to develop the best ethical character for our roles</a:t>
            </a:r>
          </a:p>
          <a:p>
            <a:r>
              <a:rPr lang="en-GB" dirty="0"/>
              <a:t>Handing down – responsible for conserving and maintaining what we have stewardship over, pass it on undamaged to our descendants</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33</a:t>
            </a:fld>
            <a:endParaRPr lang="en-GB"/>
          </a:p>
        </p:txBody>
      </p:sp>
    </p:spTree>
    <p:extLst>
      <p:ext uri="{BB962C8B-B14F-4D97-AF65-F5344CB8AC3E}">
        <p14:creationId xmlns:p14="http://schemas.microsoft.com/office/powerpoint/2010/main" val="425278451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34</a:t>
            </a:fld>
            <a:endParaRPr lang="en-GB"/>
          </a:p>
        </p:txBody>
      </p:sp>
    </p:spTree>
    <p:extLst>
      <p:ext uri="{BB962C8B-B14F-4D97-AF65-F5344CB8AC3E}">
        <p14:creationId xmlns:p14="http://schemas.microsoft.com/office/powerpoint/2010/main" val="22482322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35</a:t>
            </a:fld>
            <a:endParaRPr lang="en-GB"/>
          </a:p>
        </p:txBody>
      </p:sp>
    </p:spTree>
    <p:extLst>
      <p:ext uri="{BB962C8B-B14F-4D97-AF65-F5344CB8AC3E}">
        <p14:creationId xmlns:p14="http://schemas.microsoft.com/office/powerpoint/2010/main" val="328932525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36</a:t>
            </a:fld>
            <a:endParaRPr lang="en-GB"/>
          </a:p>
        </p:txBody>
      </p:sp>
    </p:spTree>
    <p:extLst>
      <p:ext uri="{BB962C8B-B14F-4D97-AF65-F5344CB8AC3E}">
        <p14:creationId xmlns:p14="http://schemas.microsoft.com/office/powerpoint/2010/main" val="228472837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153B431-3B6E-4840-86C0-9079EB9077A1}" type="slidenum">
              <a:rPr lang="en-GB" smtClean="0"/>
              <a:t>37</a:t>
            </a:fld>
            <a:endParaRPr lang="en-GB"/>
          </a:p>
        </p:txBody>
      </p:sp>
    </p:spTree>
    <p:extLst>
      <p:ext uri="{BB962C8B-B14F-4D97-AF65-F5344CB8AC3E}">
        <p14:creationId xmlns:p14="http://schemas.microsoft.com/office/powerpoint/2010/main" val="32472938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C37F3C2D-B267-443E-8C7F-A2B097378AAE}" type="datetime1">
              <a:rPr lang="en-GB" smtClean="0"/>
              <a:t>06/12/2018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7C562C-6F55-4F10-807D-9170AE8D4500}" type="datetime1">
              <a:rPr lang="en-GB" smtClean="0"/>
              <a:t>06/12/2018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E5DB09-0354-435B-A42E-D8D46FE82277}" type="datetime1">
              <a:rPr lang="en-GB" smtClean="0"/>
              <a:t>06/12/2018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01AC11A-6D3A-4AF4-976E-2DC4B119DBE4}" type="datetime1">
              <a:rPr lang="en-GB" smtClean="0"/>
              <a:t>06/12/2018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2E4E516-9394-475C-844D-2949215C298D}" type="datetime1">
              <a:rPr lang="en-GB" smtClean="0"/>
              <a:t>06/12/2018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E99EF58-F314-4FDF-89E6-FDCFE883A7DF}" type="datetime1">
              <a:rPr lang="en-GB" smtClean="0"/>
              <a:t>06/12/2018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D5B03E-176C-4366-8B33-FFD8772C2768}" type="datetime1">
              <a:rPr lang="en-GB" smtClean="0"/>
              <a:t>06/12/2018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12F95C-B8AE-48BF-9597-6230A8383B9F}" type="datetime1">
              <a:rPr lang="en-GB" smtClean="0"/>
              <a:t>06/12/2018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60A4BD-2EC6-4054-BA09-8CFC098F1FFA}" type="datetime1">
              <a:rPr lang="en-GB" smtClean="0"/>
              <a:t>06/12/2018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D20CF9C-5B9B-4F02-AB3D-1385859501D1}" type="datetime1">
              <a:rPr lang="en-GB" smtClean="0"/>
              <a:t>06/12/2018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A536C-AD19-406A-AA11-F7EB6BF80EA6}" type="datetime1">
              <a:rPr lang="en-GB" smtClean="0"/>
              <a:t>06/12/2018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935155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C22F6EB-3D4E-4FA0-8FB2-212218017BDB}" type="datetime1">
              <a:rPr lang="en-GB" smtClean="0"/>
              <a:t>06/12/2018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cipd.co.uk/podcasts/look-ahead-2018"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cipd.co.uk/knowledge/culture/ethics/role-hr-factsheet"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cipd.co.uk/podcasts/hr-business-ethics"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a:solidFill>
                  <a:schemeClr val="bg1"/>
                </a:solidFill>
              </a:rPr>
              <a:t>Business Issues and the Contexts of Human Resources – Strategy and Ethics</a:t>
            </a:r>
            <a:br>
              <a:rPr lang="en-GB" i="1" dirty="0">
                <a:solidFill>
                  <a:schemeClr val="bg1"/>
                </a:solidFill>
              </a:rPr>
            </a:br>
            <a:r>
              <a:rPr lang="en-GB" i="1" dirty="0">
                <a:solidFill>
                  <a:schemeClr val="bg1"/>
                </a:solidFill>
              </a:rPr>
              <a:t/>
            </a:r>
            <a:br>
              <a:rPr lang="en-GB" i="1" dirty="0">
                <a:solidFill>
                  <a:schemeClr val="bg1"/>
                </a:solidFill>
              </a:rPr>
            </a:br>
            <a:r>
              <a:rPr lang="en-GB" i="1" dirty="0">
                <a:solidFill>
                  <a:schemeClr val="bg1"/>
                </a:solidFill>
              </a:rPr>
              <a:t>Julie Thomas</a:t>
            </a:r>
            <a:endParaRPr lang="en-GB" dirty="0">
              <a:solidFill>
                <a:schemeClr val="bg1"/>
              </a:solidFill>
            </a:endParaRPr>
          </a:p>
        </p:txBody>
      </p:sp>
      <p:sp>
        <p:nvSpPr>
          <p:cNvPr id="3" name="Slide Number Placeholder 2"/>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Strategy?</a:t>
            </a:r>
          </a:p>
        </p:txBody>
      </p:sp>
      <p:sp>
        <p:nvSpPr>
          <p:cNvPr id="3" name="Content Placeholder 2"/>
          <p:cNvSpPr>
            <a:spLocks noGrp="1"/>
          </p:cNvSpPr>
          <p:nvPr>
            <p:ph idx="1"/>
          </p:nvPr>
        </p:nvSpPr>
        <p:spPr>
          <a:xfrm>
            <a:off x="457200" y="1268760"/>
            <a:ext cx="8229600" cy="4248473"/>
          </a:xfrm>
        </p:spPr>
        <p:txBody>
          <a:bodyPr>
            <a:normAutofit fontScale="70000" lnSpcReduction="20000"/>
          </a:bodyPr>
          <a:lstStyle/>
          <a:p>
            <a:pPr marL="0" indent="0">
              <a:buNone/>
            </a:pPr>
            <a:r>
              <a:rPr lang="en-GB" dirty="0"/>
              <a:t>Quinn (1980):</a:t>
            </a:r>
          </a:p>
          <a:p>
            <a:pPr marL="0" indent="0">
              <a:buNone/>
            </a:pPr>
            <a:endParaRPr lang="en-GB" dirty="0"/>
          </a:p>
          <a:p>
            <a:pPr marL="0" indent="0">
              <a:buNone/>
            </a:pPr>
            <a:r>
              <a:rPr lang="en-GB" dirty="0"/>
              <a:t>A strategy is the pattern or plan that integrates an organisation’s major goals, policies and actions into a coherent whole. </a:t>
            </a:r>
          </a:p>
          <a:p>
            <a:pPr marL="0" indent="0">
              <a:buNone/>
            </a:pPr>
            <a:endParaRPr lang="en-GB" dirty="0"/>
          </a:p>
          <a:p>
            <a:pPr marL="0" indent="0">
              <a:buNone/>
            </a:pPr>
            <a:r>
              <a:rPr lang="en-GB" dirty="0"/>
              <a:t>Formal strategies contain 3 main elements:</a:t>
            </a:r>
          </a:p>
          <a:p>
            <a:pPr>
              <a:buFont typeface="Wingdings" panose="05000000000000000000" pitchFamily="2" charset="2"/>
              <a:buChar char="Ø"/>
            </a:pPr>
            <a:r>
              <a:rPr lang="en-GB" dirty="0"/>
              <a:t>Most important goals to be achieved, policy guidelines for action and programmes to accomplish defined goals</a:t>
            </a:r>
          </a:p>
          <a:p>
            <a:pPr>
              <a:buFont typeface="Wingdings" panose="05000000000000000000" pitchFamily="2" charset="2"/>
              <a:buChar char="Ø"/>
            </a:pPr>
            <a:endParaRPr lang="en-GB" dirty="0"/>
          </a:p>
          <a:p>
            <a:r>
              <a:rPr lang="en-GB" dirty="0"/>
              <a:t>Effective strategies develop around a few key concepts</a:t>
            </a:r>
          </a:p>
          <a:p>
            <a:r>
              <a:rPr lang="en-GB" dirty="0"/>
              <a:t>They deal with the unpredictable and unknowable</a:t>
            </a:r>
          </a:p>
          <a:p>
            <a:r>
              <a:rPr lang="en-GB" dirty="0"/>
              <a:t>Organisations have a number of hierarchic and mutually related supporting strategies</a:t>
            </a:r>
          </a:p>
          <a:p>
            <a:pPr marL="0" indent="0">
              <a:buNone/>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2980617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9036496" cy="1143000"/>
          </a:xfrm>
        </p:spPr>
        <p:txBody>
          <a:bodyPr>
            <a:normAutofit/>
          </a:bodyPr>
          <a:lstStyle/>
          <a:p>
            <a:r>
              <a:rPr lang="en-GB" sz="3200" dirty="0"/>
              <a:t>Approaches to Formulating Business Strategy</a:t>
            </a:r>
          </a:p>
        </p:txBody>
      </p:sp>
      <p:sp>
        <p:nvSpPr>
          <p:cNvPr id="3" name="Content Placeholder 2"/>
          <p:cNvSpPr>
            <a:spLocks noGrp="1"/>
          </p:cNvSpPr>
          <p:nvPr>
            <p:ph idx="1"/>
          </p:nvPr>
        </p:nvSpPr>
        <p:spPr>
          <a:xfrm>
            <a:off x="457200" y="2132855"/>
            <a:ext cx="8229600" cy="3384377"/>
          </a:xfrm>
        </p:spPr>
        <p:txBody>
          <a:bodyPr/>
          <a:lstStyle/>
          <a:p>
            <a:r>
              <a:rPr lang="en-GB" dirty="0"/>
              <a:t>Rational/Classical</a:t>
            </a:r>
          </a:p>
          <a:p>
            <a:r>
              <a:rPr lang="en-GB" dirty="0"/>
              <a:t>Emergent/logical incrementalism</a:t>
            </a:r>
          </a:p>
          <a:p>
            <a:r>
              <a:rPr lang="en-GB" dirty="0"/>
              <a:t>Symbolic/radical</a:t>
            </a:r>
          </a:p>
        </p:txBody>
      </p:sp>
      <p:sp>
        <p:nvSpPr>
          <p:cNvPr id="4" name="Slide Number Placeholder 3"/>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505015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Mintzberg</a:t>
            </a:r>
            <a:r>
              <a:rPr lang="en-GB" dirty="0"/>
              <a:t> (1994)</a:t>
            </a:r>
          </a:p>
        </p:txBody>
      </p:sp>
      <p:sp>
        <p:nvSpPr>
          <p:cNvPr id="3" name="Content Placeholder 2"/>
          <p:cNvSpPr>
            <a:spLocks noGrp="1"/>
          </p:cNvSpPr>
          <p:nvPr>
            <p:ph idx="1"/>
          </p:nvPr>
        </p:nvSpPr>
        <p:spPr/>
        <p:txBody>
          <a:bodyPr>
            <a:normAutofit fontScale="92500" lnSpcReduction="20000"/>
          </a:bodyPr>
          <a:lstStyle/>
          <a:p>
            <a:r>
              <a:rPr lang="en-GB" dirty="0"/>
              <a:t>Most influential thinker in this area.</a:t>
            </a:r>
          </a:p>
          <a:p>
            <a:r>
              <a:rPr lang="en-GB" dirty="0"/>
              <a:t>Formulated a contingency model which sets out the circumstances when the types of strategy formulation process are appropriate.</a:t>
            </a:r>
          </a:p>
          <a:p>
            <a:r>
              <a:rPr lang="en-GB" dirty="0"/>
              <a:t>The key variables are the complexity of the organisation and its environment and the rate of change in that environment. </a:t>
            </a:r>
          </a:p>
          <a:p>
            <a:r>
              <a:rPr lang="en-GB" dirty="0"/>
              <a:t>These can be different for different organisations at different times.</a:t>
            </a:r>
          </a:p>
        </p:txBody>
      </p:sp>
      <p:sp>
        <p:nvSpPr>
          <p:cNvPr id="4" name="Slide Number Placeholder 3"/>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2421523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76420"/>
          </a:xfrm>
        </p:spPr>
        <p:txBody>
          <a:bodyPr>
            <a:normAutofit fontScale="90000"/>
          </a:bodyPr>
          <a:lstStyle/>
          <a:p>
            <a:r>
              <a:rPr lang="en-GB" dirty="0"/>
              <a:t>Linear, Sequential View</a:t>
            </a:r>
          </a:p>
        </p:txBody>
      </p:sp>
      <p:sp>
        <p:nvSpPr>
          <p:cNvPr id="3" name="Content Placeholder 2"/>
          <p:cNvSpPr>
            <a:spLocks noGrp="1"/>
          </p:cNvSpPr>
          <p:nvPr>
            <p:ph idx="1"/>
          </p:nvPr>
        </p:nvSpPr>
        <p:spPr>
          <a:xfrm>
            <a:off x="457200" y="764704"/>
            <a:ext cx="8229600" cy="4968552"/>
          </a:xfrm>
        </p:spPr>
        <p:txBody>
          <a:bodyPr>
            <a:normAutofit fontScale="62500" lnSpcReduction="20000"/>
          </a:bodyPr>
          <a:lstStyle/>
          <a:p>
            <a:pPr marL="0" indent="0">
              <a:buNone/>
            </a:pPr>
            <a:r>
              <a:rPr lang="en-GB" dirty="0"/>
              <a:t>Higgins and </a:t>
            </a:r>
            <a:r>
              <a:rPr lang="en-GB" dirty="0" err="1"/>
              <a:t>Vincze</a:t>
            </a:r>
            <a:r>
              <a:rPr lang="en-GB" dirty="0"/>
              <a:t>, 1993 – five stage model of strategic management for determining objectives and formulating strategy:</a:t>
            </a:r>
          </a:p>
          <a:p>
            <a:pPr marL="0" indent="0">
              <a:buNone/>
            </a:pPr>
            <a:endParaRPr lang="en-GB" dirty="0"/>
          </a:p>
          <a:p>
            <a:r>
              <a:rPr lang="en-GB" dirty="0"/>
              <a:t>Formulation of </a:t>
            </a:r>
            <a:r>
              <a:rPr lang="en-GB" b="1" dirty="0"/>
              <a:t>vision</a:t>
            </a:r>
            <a:r>
              <a:rPr lang="en-GB" dirty="0"/>
              <a:t> statement</a:t>
            </a:r>
            <a:r>
              <a:rPr lang="en-GB" b="1" dirty="0"/>
              <a:t>, mission </a:t>
            </a:r>
            <a:r>
              <a:rPr lang="en-GB" dirty="0"/>
              <a:t>statement and </a:t>
            </a:r>
            <a:r>
              <a:rPr lang="en-GB" b="1" dirty="0"/>
              <a:t>goals</a:t>
            </a:r>
          </a:p>
          <a:p>
            <a:r>
              <a:rPr lang="en-GB" dirty="0"/>
              <a:t>Determination of strategic </a:t>
            </a:r>
            <a:r>
              <a:rPr lang="en-GB" b="1" dirty="0"/>
              <a:t>objectives</a:t>
            </a:r>
          </a:p>
          <a:p>
            <a:r>
              <a:rPr lang="en-GB" b="1" dirty="0"/>
              <a:t>Formulation</a:t>
            </a:r>
            <a:r>
              <a:rPr lang="en-GB" dirty="0"/>
              <a:t> of strategies</a:t>
            </a:r>
          </a:p>
          <a:p>
            <a:r>
              <a:rPr lang="en-GB" b="1" dirty="0"/>
              <a:t>Implementation</a:t>
            </a:r>
            <a:r>
              <a:rPr lang="en-GB" dirty="0"/>
              <a:t> of strategies</a:t>
            </a:r>
          </a:p>
          <a:p>
            <a:r>
              <a:rPr lang="en-GB" b="1" dirty="0"/>
              <a:t>Evaluation and control </a:t>
            </a:r>
            <a:r>
              <a:rPr lang="en-GB" dirty="0"/>
              <a:t>of strategies</a:t>
            </a:r>
          </a:p>
          <a:p>
            <a:pPr marL="0" indent="0">
              <a:buNone/>
            </a:pPr>
            <a:endParaRPr lang="en-GB" dirty="0"/>
          </a:p>
          <a:p>
            <a:pPr marL="0" indent="0">
              <a:buNone/>
            </a:pPr>
            <a:r>
              <a:rPr lang="en-GB" dirty="0"/>
              <a:t>Involves taking account of mission, internal and external analyses and assessment of organisation’s strengths, weaknesses, opportunities and threats.</a:t>
            </a:r>
          </a:p>
          <a:p>
            <a:pPr marL="0" indent="0">
              <a:buNone/>
            </a:pPr>
            <a:endParaRPr lang="en-GB" dirty="0"/>
          </a:p>
          <a:p>
            <a:pPr marL="0" indent="0">
              <a:buNone/>
            </a:pPr>
            <a:r>
              <a:rPr lang="en-GB" dirty="0"/>
              <a:t>David, 2013 – three stages in strategic management process – formulation, implementation and evaluation. Takes place at corporate, divisional or strategic business unit and functional levels in large organisations. </a:t>
            </a:r>
          </a:p>
          <a:p>
            <a:pPr marL="0" indent="0">
              <a:buNone/>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2669170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Formulation</a:t>
            </a:r>
          </a:p>
        </p:txBody>
      </p:sp>
      <p:sp>
        <p:nvSpPr>
          <p:cNvPr id="3" name="Content Placeholder 2"/>
          <p:cNvSpPr>
            <a:spLocks noGrp="1"/>
          </p:cNvSpPr>
          <p:nvPr>
            <p:ph idx="1"/>
          </p:nvPr>
        </p:nvSpPr>
        <p:spPr>
          <a:xfrm>
            <a:off x="457200" y="1268760"/>
            <a:ext cx="8229600" cy="4248473"/>
          </a:xfrm>
        </p:spPr>
        <p:txBody>
          <a:bodyPr>
            <a:normAutofit lnSpcReduction="10000"/>
          </a:bodyPr>
          <a:lstStyle/>
          <a:p>
            <a:pPr marL="0" indent="0">
              <a:buNone/>
            </a:pPr>
            <a:r>
              <a:rPr lang="en-GB" dirty="0"/>
              <a:t>Organisations approach the task of strategy formulation differently depending on the type of markets they operate in, their culture, management style, external context etc.</a:t>
            </a:r>
          </a:p>
          <a:p>
            <a:r>
              <a:rPr lang="en-GB" dirty="0"/>
              <a:t>Top-down approach</a:t>
            </a:r>
          </a:p>
          <a:p>
            <a:r>
              <a:rPr lang="en-GB" dirty="0"/>
              <a:t>Bottom up approach </a:t>
            </a:r>
          </a:p>
          <a:p>
            <a:r>
              <a:rPr lang="en-GB" dirty="0"/>
              <a:t>Interactive approach</a:t>
            </a:r>
          </a:p>
          <a:p>
            <a:r>
              <a:rPr lang="en-GB" dirty="0"/>
              <a:t>Semi-autonomous approach</a:t>
            </a:r>
          </a:p>
        </p:txBody>
      </p:sp>
      <p:sp>
        <p:nvSpPr>
          <p:cNvPr id="4" name="Slide Number Placeholder 3"/>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4007268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 of Choice of Strategy</a:t>
            </a:r>
          </a:p>
        </p:txBody>
      </p:sp>
      <p:sp>
        <p:nvSpPr>
          <p:cNvPr id="3" name="Content Placeholder 2"/>
          <p:cNvSpPr>
            <a:spLocks noGrp="1"/>
          </p:cNvSpPr>
          <p:nvPr>
            <p:ph idx="1"/>
          </p:nvPr>
        </p:nvSpPr>
        <p:spPr/>
        <p:txBody>
          <a:bodyPr/>
          <a:lstStyle/>
          <a:p>
            <a:r>
              <a:rPr lang="en-GB" dirty="0"/>
              <a:t>Suitability – outcome of SWOT analysis</a:t>
            </a:r>
          </a:p>
          <a:p>
            <a:r>
              <a:rPr lang="en-GB" dirty="0"/>
              <a:t>Acceptability – to internal and external stakeholders</a:t>
            </a:r>
          </a:p>
          <a:p>
            <a:r>
              <a:rPr lang="en-GB" dirty="0"/>
              <a:t>Feasibility – given resources</a:t>
            </a:r>
          </a:p>
        </p:txBody>
      </p:sp>
      <p:sp>
        <p:nvSpPr>
          <p:cNvPr id="4" name="Slide Number Placeholder 3"/>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2177633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Implementing Strategy</a:t>
            </a:r>
          </a:p>
        </p:txBody>
      </p:sp>
      <p:sp>
        <p:nvSpPr>
          <p:cNvPr id="3" name="Content Placeholder 2"/>
          <p:cNvSpPr>
            <a:spLocks noGrp="1"/>
          </p:cNvSpPr>
          <p:nvPr>
            <p:ph idx="1"/>
          </p:nvPr>
        </p:nvSpPr>
        <p:spPr>
          <a:xfrm>
            <a:off x="457200" y="1600200"/>
            <a:ext cx="8229600" cy="4061047"/>
          </a:xfrm>
        </p:spPr>
        <p:txBody>
          <a:bodyPr>
            <a:normAutofit fontScale="85000" lnSpcReduction="20000"/>
          </a:bodyPr>
          <a:lstStyle/>
          <a:p>
            <a:pPr marL="0" indent="0">
              <a:buNone/>
            </a:pPr>
            <a:r>
              <a:rPr lang="en-GB" dirty="0"/>
              <a:t>Use of Budget – HR can advise regarding individual and group needs so that the budget aids motivation</a:t>
            </a:r>
          </a:p>
          <a:p>
            <a:endParaRPr lang="en-GB" dirty="0"/>
          </a:p>
          <a:p>
            <a:pPr marL="0" indent="0">
              <a:buNone/>
            </a:pPr>
            <a:r>
              <a:rPr lang="en-GB" dirty="0"/>
              <a:t>Alexander (1985) identifies 5 main features of successful strategy implementation:</a:t>
            </a:r>
          </a:p>
          <a:p>
            <a:r>
              <a:rPr lang="en-GB" dirty="0"/>
              <a:t>Communicating</a:t>
            </a:r>
          </a:p>
          <a:p>
            <a:r>
              <a:rPr lang="en-GB" dirty="0"/>
              <a:t>Starting with a good idea</a:t>
            </a:r>
          </a:p>
          <a:p>
            <a:r>
              <a:rPr lang="en-GB" dirty="0"/>
              <a:t>Gaining employee commitment and involvement</a:t>
            </a:r>
          </a:p>
          <a:p>
            <a:r>
              <a:rPr lang="en-GB" dirty="0"/>
              <a:t>Providing sufficient resources</a:t>
            </a:r>
          </a:p>
          <a:p>
            <a:r>
              <a:rPr lang="en-GB" dirty="0"/>
              <a:t>Developing an implementation plan</a:t>
            </a:r>
          </a:p>
        </p:txBody>
      </p:sp>
      <p:sp>
        <p:nvSpPr>
          <p:cNvPr id="4" name="Slide Number Placeholder 3"/>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1162116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78452-1C60-4276-970A-BDAB55B4E0A4}"/>
              </a:ext>
            </a:extLst>
          </p:cNvPr>
          <p:cNvSpPr>
            <a:spLocks noGrp="1"/>
          </p:cNvSpPr>
          <p:nvPr>
            <p:ph type="title"/>
          </p:nvPr>
        </p:nvSpPr>
        <p:spPr>
          <a:xfrm>
            <a:off x="457200" y="274638"/>
            <a:ext cx="8229600" cy="1930226"/>
          </a:xfrm>
        </p:spPr>
        <p:txBody>
          <a:bodyPr>
            <a:normAutofit fontScale="90000"/>
          </a:bodyPr>
          <a:lstStyle/>
          <a:p>
            <a:r>
              <a:rPr lang="en-GB" sz="4000" dirty="0"/>
              <a:t>Constraints on Strategy </a:t>
            </a:r>
            <a:r>
              <a:rPr lang="en-GB" sz="3600" dirty="0"/>
              <a:t/>
            </a:r>
            <a:br>
              <a:rPr lang="en-GB" sz="3600" dirty="0"/>
            </a:br>
            <a:r>
              <a:rPr lang="en-GB" sz="3600" dirty="0"/>
              <a:t/>
            </a:r>
            <a:br>
              <a:rPr lang="en-GB" sz="3600" dirty="0"/>
            </a:br>
            <a:r>
              <a:rPr lang="en-GB" sz="2400" dirty="0"/>
              <a:t>(Johnson et al, 2011, cited in Kew and </a:t>
            </a:r>
            <a:r>
              <a:rPr lang="en-GB" sz="2400" dirty="0" err="1"/>
              <a:t>Stredwick</a:t>
            </a:r>
            <a:r>
              <a:rPr lang="en-GB" sz="2400" dirty="0"/>
              <a:t>, 2016, p.431)</a:t>
            </a:r>
          </a:p>
        </p:txBody>
      </p:sp>
      <p:sp>
        <p:nvSpPr>
          <p:cNvPr id="3" name="Content Placeholder 2">
            <a:extLst>
              <a:ext uri="{FF2B5EF4-FFF2-40B4-BE49-F238E27FC236}">
                <a16:creationId xmlns:a16="http://schemas.microsoft.com/office/drawing/2014/main" id="{7EE02A7E-7D0B-4F64-84E1-A391DD17E691}"/>
              </a:ext>
            </a:extLst>
          </p:cNvPr>
          <p:cNvSpPr>
            <a:spLocks noGrp="1"/>
          </p:cNvSpPr>
          <p:nvPr>
            <p:ph idx="1"/>
          </p:nvPr>
        </p:nvSpPr>
        <p:spPr>
          <a:xfrm>
            <a:off x="323528" y="2348880"/>
            <a:ext cx="8229600" cy="4364992"/>
          </a:xfrm>
        </p:spPr>
        <p:txBody>
          <a:bodyPr/>
          <a:lstStyle/>
          <a:p>
            <a:r>
              <a:rPr lang="en-GB" dirty="0"/>
              <a:t>Corporate Governance</a:t>
            </a:r>
          </a:p>
          <a:p>
            <a:r>
              <a:rPr lang="en-GB" dirty="0"/>
              <a:t>Stakeholders</a:t>
            </a:r>
          </a:p>
          <a:p>
            <a:r>
              <a:rPr lang="en-GB" dirty="0"/>
              <a:t>Business Ethics</a:t>
            </a:r>
          </a:p>
          <a:p>
            <a:r>
              <a:rPr lang="en-GB" dirty="0"/>
              <a:t>Culture</a:t>
            </a:r>
          </a:p>
        </p:txBody>
      </p:sp>
      <p:sp>
        <p:nvSpPr>
          <p:cNvPr id="4" name="Slide Number Placeholder 3">
            <a:extLst>
              <a:ext uri="{FF2B5EF4-FFF2-40B4-BE49-F238E27FC236}">
                <a16:creationId xmlns:a16="http://schemas.microsoft.com/office/drawing/2014/main" id="{7066899E-F378-43EE-B030-537D3C4E259C}"/>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480068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normAutofit fontScale="90000"/>
          </a:bodyPr>
          <a:lstStyle/>
          <a:p>
            <a:r>
              <a:rPr lang="en-GB" dirty="0"/>
              <a:t>Activity</a:t>
            </a:r>
          </a:p>
        </p:txBody>
      </p:sp>
      <p:sp>
        <p:nvSpPr>
          <p:cNvPr id="3" name="Content Placeholder 2"/>
          <p:cNvSpPr>
            <a:spLocks noGrp="1"/>
          </p:cNvSpPr>
          <p:nvPr>
            <p:ph idx="1"/>
          </p:nvPr>
        </p:nvSpPr>
        <p:spPr>
          <a:xfrm>
            <a:off x="466215" y="908720"/>
            <a:ext cx="8229600" cy="4968552"/>
          </a:xfrm>
        </p:spPr>
        <p:txBody>
          <a:bodyPr>
            <a:normAutofit fontScale="77500" lnSpcReduction="20000"/>
          </a:bodyPr>
          <a:lstStyle/>
          <a:p>
            <a:pPr marL="0" indent="0">
              <a:buNone/>
            </a:pPr>
            <a:r>
              <a:rPr lang="en-GB" dirty="0"/>
              <a:t>In your groups discuss and agree on the role of HR in each of the following stages of strategy formulation:</a:t>
            </a:r>
          </a:p>
          <a:p>
            <a:pPr marL="0" indent="0">
              <a:buNone/>
            </a:pPr>
            <a:endParaRPr lang="en-GB" dirty="0"/>
          </a:p>
          <a:p>
            <a:pPr marL="0" indent="0">
              <a:buNone/>
            </a:pPr>
            <a:r>
              <a:rPr lang="en-GB" dirty="0"/>
              <a:t>Formulation of vision (future direction), mission (purpose), values</a:t>
            </a:r>
          </a:p>
          <a:p>
            <a:pPr marL="0" indent="0">
              <a:buNone/>
            </a:pPr>
            <a:r>
              <a:rPr lang="en-GB" dirty="0"/>
              <a:t>Determination of strategic objectives (financial, marketing, customer service, investment in HR, operational costs)</a:t>
            </a:r>
          </a:p>
          <a:p>
            <a:pPr marL="0" indent="0">
              <a:buNone/>
            </a:pPr>
            <a:r>
              <a:rPr lang="en-GB" dirty="0"/>
              <a:t>Formulation of strategies</a:t>
            </a:r>
          </a:p>
          <a:p>
            <a:pPr marL="0" indent="0">
              <a:buNone/>
            </a:pPr>
            <a:r>
              <a:rPr lang="en-GB" dirty="0"/>
              <a:t>Implementation of strategies</a:t>
            </a:r>
          </a:p>
          <a:p>
            <a:pPr marL="0" indent="0">
              <a:buNone/>
            </a:pPr>
            <a:r>
              <a:rPr lang="en-GB" dirty="0"/>
              <a:t>Evaluation and control of strategies</a:t>
            </a:r>
          </a:p>
          <a:p>
            <a:pPr marL="0" indent="0">
              <a:buNone/>
            </a:pPr>
            <a:endParaRPr lang="en-GB" dirty="0"/>
          </a:p>
          <a:p>
            <a:pPr marL="0" indent="0">
              <a:buNone/>
            </a:pPr>
            <a:r>
              <a:rPr lang="en-GB" dirty="0"/>
              <a:t> (20 minutes, then feedback)</a:t>
            </a:r>
          </a:p>
        </p:txBody>
      </p:sp>
      <p:sp>
        <p:nvSpPr>
          <p:cNvPr id="4" name="Slide Number Placeholder 3"/>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3221187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3C21F-DC02-41B2-A32D-1A8047DEDBFB}"/>
              </a:ext>
            </a:extLst>
          </p:cNvPr>
          <p:cNvSpPr>
            <a:spLocks noGrp="1"/>
          </p:cNvSpPr>
          <p:nvPr>
            <p:ph type="title"/>
          </p:nvPr>
        </p:nvSpPr>
        <p:spPr/>
        <p:txBody>
          <a:bodyPr>
            <a:normAutofit fontScale="90000"/>
          </a:bodyPr>
          <a:lstStyle/>
          <a:p>
            <a:r>
              <a:rPr lang="en-GB" dirty="0"/>
              <a:t>How HR can contribute to formulating organisational strategy</a:t>
            </a:r>
          </a:p>
        </p:txBody>
      </p:sp>
      <p:sp>
        <p:nvSpPr>
          <p:cNvPr id="3" name="Content Placeholder 2">
            <a:extLst>
              <a:ext uri="{FF2B5EF4-FFF2-40B4-BE49-F238E27FC236}">
                <a16:creationId xmlns:a16="http://schemas.microsoft.com/office/drawing/2014/main" id="{566D7CE5-522F-4105-983E-40D4D6E7E69F}"/>
              </a:ext>
            </a:extLst>
          </p:cNvPr>
          <p:cNvSpPr>
            <a:spLocks noGrp="1"/>
          </p:cNvSpPr>
          <p:nvPr>
            <p:ph idx="1"/>
          </p:nvPr>
        </p:nvSpPr>
        <p:spPr/>
        <p:txBody>
          <a:bodyPr>
            <a:normAutofit fontScale="85000" lnSpcReduction="20000"/>
          </a:bodyPr>
          <a:lstStyle/>
          <a:p>
            <a:r>
              <a:rPr lang="en-GB" dirty="0"/>
              <a:t>Participation at different levels (board member, facilitator, adviser)</a:t>
            </a:r>
          </a:p>
          <a:p>
            <a:r>
              <a:rPr lang="en-GB" dirty="0"/>
              <a:t>Provision of organisational insights and hard information.</a:t>
            </a:r>
          </a:p>
          <a:p>
            <a:r>
              <a:rPr lang="en-GB" dirty="0"/>
              <a:t>Analysing and interpreting business and performance data.</a:t>
            </a:r>
          </a:p>
          <a:p>
            <a:r>
              <a:rPr lang="en-GB" dirty="0"/>
              <a:t>Identifying obstacles and risks.</a:t>
            </a:r>
          </a:p>
          <a:p>
            <a:r>
              <a:rPr lang="en-GB" dirty="0"/>
              <a:t>Preparing position and policy papers</a:t>
            </a:r>
          </a:p>
          <a:p>
            <a:r>
              <a:rPr lang="en-GB" dirty="0"/>
              <a:t>Communicating with senior, middle managers and staff</a:t>
            </a:r>
          </a:p>
        </p:txBody>
      </p:sp>
      <p:sp>
        <p:nvSpPr>
          <p:cNvPr id="4" name="Slide Number Placeholder 3">
            <a:extLst>
              <a:ext uri="{FF2B5EF4-FFF2-40B4-BE49-F238E27FC236}">
                <a16:creationId xmlns:a16="http://schemas.microsoft.com/office/drawing/2014/main" id="{2070F72E-6992-41E7-8B88-066E82B0428E}"/>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19898835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What is HR Strategy?</a:t>
            </a:r>
          </a:p>
        </p:txBody>
      </p:sp>
      <p:sp>
        <p:nvSpPr>
          <p:cNvPr id="3" name="Content Placeholder 2"/>
          <p:cNvSpPr>
            <a:spLocks noGrp="1"/>
          </p:cNvSpPr>
          <p:nvPr>
            <p:ph idx="1"/>
          </p:nvPr>
        </p:nvSpPr>
        <p:spPr>
          <a:xfrm>
            <a:off x="796752" y="1988840"/>
            <a:ext cx="7550496" cy="3240360"/>
          </a:xfrm>
        </p:spPr>
        <p:txBody>
          <a:bodyPr>
            <a:normAutofit fontScale="77500" lnSpcReduction="20000"/>
          </a:bodyPr>
          <a:lstStyle/>
          <a:p>
            <a:pPr marL="0" indent="0">
              <a:buNone/>
            </a:pPr>
            <a:r>
              <a:rPr lang="en-GB" dirty="0"/>
              <a:t>‘A set of ideas, policies and practices which management adopt in order to achieve a people management objective.’ (Tyson, 1995)</a:t>
            </a:r>
          </a:p>
          <a:p>
            <a:pPr marL="0" indent="0">
              <a:buNone/>
            </a:pPr>
            <a:endParaRPr lang="en-GB" dirty="0"/>
          </a:p>
          <a:p>
            <a:r>
              <a:rPr lang="en-GB" dirty="0"/>
              <a:t>Seen as an incremental process rather than a detailed document</a:t>
            </a:r>
          </a:p>
          <a:p>
            <a:r>
              <a:rPr lang="en-GB" dirty="0"/>
              <a:t>Aimed at influencing practices promoting improved performance and competitive advantage at work</a:t>
            </a:r>
          </a:p>
        </p:txBody>
      </p:sp>
      <p:sp>
        <p:nvSpPr>
          <p:cNvPr id="4" name="Slide Number Placeholder 3"/>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1947463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Approaches to Formation of HR Strategy</a:t>
            </a:r>
          </a:p>
        </p:txBody>
      </p:sp>
      <p:sp>
        <p:nvSpPr>
          <p:cNvPr id="3" name="Content Placeholder 2"/>
          <p:cNvSpPr>
            <a:spLocks noGrp="1"/>
          </p:cNvSpPr>
          <p:nvPr>
            <p:ph idx="1"/>
          </p:nvPr>
        </p:nvSpPr>
        <p:spPr>
          <a:xfrm>
            <a:off x="457200" y="1988839"/>
            <a:ext cx="8229600" cy="3528393"/>
          </a:xfrm>
        </p:spPr>
        <p:txBody>
          <a:bodyPr/>
          <a:lstStyle/>
          <a:p>
            <a:r>
              <a:rPr lang="en-GB" dirty="0"/>
              <a:t>Best fit/Contingency</a:t>
            </a:r>
          </a:p>
          <a:p>
            <a:r>
              <a:rPr lang="en-GB" dirty="0"/>
              <a:t>Best Practice/High Commitment</a:t>
            </a:r>
          </a:p>
          <a:p>
            <a:r>
              <a:rPr lang="en-GB" dirty="0"/>
              <a:t>Resource Based thinking</a:t>
            </a:r>
          </a:p>
        </p:txBody>
      </p:sp>
      <p:sp>
        <p:nvSpPr>
          <p:cNvPr id="4" name="Slide Number Placeholder 3"/>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34499597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Best Practice Model</a:t>
            </a:r>
          </a:p>
        </p:txBody>
      </p:sp>
      <p:sp>
        <p:nvSpPr>
          <p:cNvPr id="3" name="Content Placeholder 2"/>
          <p:cNvSpPr>
            <a:spLocks noGrp="1"/>
          </p:cNvSpPr>
          <p:nvPr>
            <p:ph idx="1"/>
          </p:nvPr>
        </p:nvSpPr>
        <p:spPr/>
        <p:txBody>
          <a:bodyPr/>
          <a:lstStyle/>
          <a:p>
            <a:pPr marL="0" indent="0">
              <a:buNone/>
            </a:pPr>
            <a:r>
              <a:rPr lang="en-GB" dirty="0"/>
              <a:t>Whatever the strategy an organisation adopts, the same basic bundles of HR practices need to be adopted to enhance its chances of success (</a:t>
            </a:r>
            <a:r>
              <a:rPr lang="en-GB" dirty="0" err="1"/>
              <a:t>Pfeffer</a:t>
            </a:r>
            <a:r>
              <a:rPr lang="en-GB" dirty="0"/>
              <a:t>, 1994, </a:t>
            </a:r>
            <a:r>
              <a:rPr lang="en-GB" dirty="0" err="1"/>
              <a:t>Huselid</a:t>
            </a:r>
            <a:r>
              <a:rPr lang="en-GB" dirty="0"/>
              <a:t>, 1995, Purcell et al 2003). </a:t>
            </a:r>
          </a:p>
          <a:p>
            <a:pPr marL="0" indent="0">
              <a:buNone/>
            </a:pPr>
            <a:endParaRPr lang="en-GB" dirty="0"/>
          </a:p>
          <a:p>
            <a:pPr marL="0" indent="0">
              <a:buNone/>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491205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orient="vert" idx="1"/>
          </p:nvPr>
        </p:nvSpPr>
        <p:spPr>
          <a:xfrm>
            <a:off x="405584" y="1340769"/>
            <a:ext cx="8318832" cy="4176464"/>
          </a:xfrm>
        </p:spPr>
        <p:txBody>
          <a:bodyPr>
            <a:normAutofit fontScale="70000" lnSpcReduction="20000"/>
          </a:bodyPr>
          <a:lstStyle/>
          <a:p>
            <a:pPr marL="0" indent="0">
              <a:buNone/>
            </a:pPr>
            <a:r>
              <a:rPr lang="en-GB" dirty="0">
                <a:latin typeface="Arial" panose="020B0604020202020204" pitchFamily="34" charset="0"/>
                <a:cs typeface="Arial" panose="020B0604020202020204" pitchFamily="34" charset="0"/>
              </a:rPr>
              <a:t>Kew and Stredwick (2016) identified 10 ‘best practices’ as being linked to high levels of employee commitment/involvement:</a:t>
            </a:r>
          </a:p>
          <a:p>
            <a:pPr>
              <a:buFontTx/>
              <a:buChar char="-"/>
            </a:pPr>
            <a:r>
              <a:rPr lang="en-GB" dirty="0">
                <a:latin typeface="Arial" panose="020B0604020202020204" pitchFamily="34" charset="0"/>
                <a:cs typeface="Arial" panose="020B0604020202020204" pitchFamily="34" charset="0"/>
              </a:rPr>
              <a:t>Flexibility/team working</a:t>
            </a:r>
          </a:p>
          <a:p>
            <a:pPr>
              <a:buFontTx/>
              <a:buChar char="-"/>
            </a:pPr>
            <a:r>
              <a:rPr lang="en-GB" dirty="0">
                <a:latin typeface="Arial" panose="020B0604020202020204" pitchFamily="34" charset="0"/>
                <a:cs typeface="Arial" panose="020B0604020202020204" pitchFamily="34" charset="0"/>
              </a:rPr>
              <a:t>Employee involvement</a:t>
            </a:r>
          </a:p>
          <a:p>
            <a:pPr>
              <a:buFontTx/>
              <a:buChar char="-"/>
            </a:pPr>
            <a:r>
              <a:rPr lang="en-GB" dirty="0">
                <a:latin typeface="Arial" panose="020B0604020202020204" pitchFamily="34" charset="0"/>
                <a:cs typeface="Arial" panose="020B0604020202020204" pitchFamily="34" charset="0"/>
              </a:rPr>
              <a:t>Employee voice</a:t>
            </a:r>
          </a:p>
          <a:p>
            <a:pPr>
              <a:buFontTx/>
              <a:buChar char="-"/>
            </a:pPr>
            <a:r>
              <a:rPr lang="en-GB" dirty="0">
                <a:latin typeface="Arial" panose="020B0604020202020204" pitchFamily="34" charset="0"/>
                <a:cs typeface="Arial" panose="020B0604020202020204" pitchFamily="34" charset="0"/>
              </a:rPr>
              <a:t>Performance related reward</a:t>
            </a:r>
          </a:p>
          <a:p>
            <a:pPr>
              <a:buFontTx/>
              <a:buChar char="-"/>
            </a:pPr>
            <a:r>
              <a:rPr lang="en-GB" dirty="0">
                <a:latin typeface="Arial" panose="020B0604020202020204" pitchFamily="34" charset="0"/>
                <a:cs typeface="Arial" panose="020B0604020202020204" pitchFamily="34" charset="0"/>
              </a:rPr>
              <a:t>Employee ownership</a:t>
            </a:r>
          </a:p>
          <a:p>
            <a:pPr>
              <a:buFontTx/>
              <a:buChar char="-"/>
            </a:pPr>
            <a:r>
              <a:rPr lang="en-GB" dirty="0">
                <a:latin typeface="Arial" panose="020B0604020202020204" pitchFamily="34" charset="0"/>
                <a:cs typeface="Arial" panose="020B0604020202020204" pitchFamily="34" charset="0"/>
              </a:rPr>
              <a:t>Sophisticated selection</a:t>
            </a:r>
          </a:p>
          <a:p>
            <a:pPr>
              <a:buFontTx/>
              <a:buChar char="-"/>
            </a:pPr>
            <a:r>
              <a:rPr lang="en-GB" dirty="0">
                <a:latin typeface="Arial" panose="020B0604020202020204" pitchFamily="34" charset="0"/>
                <a:cs typeface="Arial" panose="020B0604020202020204" pitchFamily="34" charset="0"/>
              </a:rPr>
              <a:t>Internal promotion</a:t>
            </a:r>
          </a:p>
          <a:p>
            <a:pPr>
              <a:buFontTx/>
              <a:buChar char="-"/>
            </a:pPr>
            <a:r>
              <a:rPr lang="en-GB" dirty="0">
                <a:latin typeface="Arial" panose="020B0604020202020204" pitchFamily="34" charset="0"/>
                <a:cs typeface="Arial" panose="020B0604020202020204" pitchFamily="34" charset="0"/>
              </a:rPr>
              <a:t>Employment security</a:t>
            </a:r>
          </a:p>
          <a:p>
            <a:pPr>
              <a:buFontTx/>
              <a:buChar char="-"/>
            </a:pPr>
            <a:r>
              <a:rPr lang="en-GB" dirty="0">
                <a:latin typeface="Arial" panose="020B0604020202020204" pitchFamily="34" charset="0"/>
                <a:cs typeface="Arial" panose="020B0604020202020204" pitchFamily="34" charset="0"/>
              </a:rPr>
              <a:t>Commitment to learning</a:t>
            </a:r>
          </a:p>
          <a:p>
            <a:pPr>
              <a:buFontTx/>
              <a:buChar char="-"/>
            </a:pPr>
            <a:r>
              <a:rPr lang="en-GB" dirty="0">
                <a:latin typeface="Arial" panose="020B0604020202020204" pitchFamily="34" charset="0"/>
                <a:cs typeface="Arial" panose="020B0604020202020204" pitchFamily="34" charset="0"/>
              </a:rPr>
              <a:t>Harmonisation of terms and conditions</a:t>
            </a:r>
          </a:p>
        </p:txBody>
      </p:sp>
      <p:sp>
        <p:nvSpPr>
          <p:cNvPr id="2" name="Vertical Text Placeholder 1"/>
          <p:cNvSpPr>
            <a:spLocks noGrp="1"/>
          </p:cNvSpPr>
          <p:nvPr>
            <p:ph type="body" orient="vert" idx="13"/>
          </p:nvPr>
        </p:nvSpPr>
        <p:spPr>
          <a:xfrm>
            <a:off x="427298" y="548680"/>
            <a:ext cx="8317230" cy="369741"/>
          </a:xfrm>
        </p:spPr>
        <p:txBody>
          <a:bodyPr/>
          <a:lstStyle/>
          <a:p>
            <a:pPr marL="0" indent="0">
              <a:buNone/>
            </a:pPr>
            <a:r>
              <a:rPr lang="en-GB" dirty="0"/>
              <a:t>What are the best practices?</a:t>
            </a:r>
          </a:p>
        </p:txBody>
      </p:sp>
    </p:spTree>
    <p:extLst>
      <p:ext uri="{BB962C8B-B14F-4D97-AF65-F5344CB8AC3E}">
        <p14:creationId xmlns:p14="http://schemas.microsoft.com/office/powerpoint/2010/main" val="28373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The link to performance</a:t>
            </a:r>
          </a:p>
        </p:txBody>
      </p:sp>
      <p:sp>
        <p:nvSpPr>
          <p:cNvPr id="3" name="Content Placeholder 2"/>
          <p:cNvSpPr>
            <a:spLocks noGrp="1"/>
          </p:cNvSpPr>
          <p:nvPr>
            <p:ph type="body" orient="vert" idx="1"/>
          </p:nvPr>
        </p:nvSpPr>
        <p:spPr>
          <a:xfrm>
            <a:off x="410302" y="1196752"/>
            <a:ext cx="5097802" cy="3930559"/>
          </a:xfrm>
        </p:spPr>
        <p:txBody>
          <a:bodyPr>
            <a:normAutofit/>
          </a:bodyPr>
          <a:lstStyle/>
          <a:p>
            <a:r>
              <a:rPr lang="en-GB" sz="2400" dirty="0">
                <a:latin typeface="Arial" panose="020B0604020202020204" pitchFamily="34" charset="0"/>
                <a:cs typeface="Arial" panose="020B0604020202020204" pitchFamily="34" charset="0"/>
              </a:rPr>
              <a:t>Key research conducted by John Purcell et al (2003) identified the ‘AMO’ model</a:t>
            </a:r>
          </a:p>
          <a:p>
            <a:r>
              <a:rPr lang="en-GB" sz="2400" dirty="0">
                <a:latin typeface="Arial" panose="020B0604020202020204" pitchFamily="34" charset="0"/>
                <a:cs typeface="Arial" panose="020B0604020202020204" pitchFamily="34" charset="0"/>
              </a:rPr>
              <a:t>For employees individually and collectively to engage in discretionary/engaged behaviour that is beneficial to business performance 3 conditions must apply. </a:t>
            </a:r>
          </a:p>
        </p:txBody>
      </p:sp>
      <p:graphicFrame>
        <p:nvGraphicFramePr>
          <p:cNvPr id="6" name="Diagram 5"/>
          <p:cNvGraphicFramePr/>
          <p:nvPr>
            <p:extLst/>
          </p:nvPr>
        </p:nvGraphicFramePr>
        <p:xfrm>
          <a:off x="5483772" y="1484784"/>
          <a:ext cx="3408040" cy="3121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1247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The link to performance</a:t>
            </a:r>
          </a:p>
        </p:txBody>
      </p:sp>
      <p:sp>
        <p:nvSpPr>
          <p:cNvPr id="3" name="Content Placeholder 2"/>
          <p:cNvSpPr>
            <a:spLocks noGrp="1"/>
          </p:cNvSpPr>
          <p:nvPr>
            <p:ph type="body" orient="vert" idx="1"/>
          </p:nvPr>
        </p:nvSpPr>
        <p:spPr/>
        <p:txBody>
          <a:bodyPr>
            <a:normAutofit fontScale="92500" lnSpcReduction="20000"/>
          </a:bodyPr>
          <a:lstStyle/>
          <a:p>
            <a:r>
              <a:rPr lang="en-GB" b="1" u="sng" dirty="0">
                <a:latin typeface="Arial" panose="020B0604020202020204" pitchFamily="34" charset="0"/>
                <a:cs typeface="Arial" panose="020B0604020202020204" pitchFamily="34" charset="0"/>
              </a:rPr>
              <a:t>Ability</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employees must have the necessary skills, knowledge and experience to do current and future jobs</a:t>
            </a:r>
          </a:p>
          <a:p>
            <a:r>
              <a:rPr lang="en-GB" b="1" u="sng" dirty="0">
                <a:latin typeface="Arial" panose="020B0604020202020204" pitchFamily="34" charset="0"/>
                <a:cs typeface="Arial" panose="020B0604020202020204" pitchFamily="34" charset="0"/>
              </a:rPr>
              <a:t>Motivation</a:t>
            </a:r>
            <a:r>
              <a:rPr lang="en-GB" dirty="0">
                <a:latin typeface="Arial" panose="020B0604020202020204" pitchFamily="34" charset="0"/>
                <a:cs typeface="Arial" panose="020B0604020202020204" pitchFamily="34" charset="0"/>
              </a:rPr>
              <a:t> – there must be adequate motivation for employees to apply their abilities e.g. pay and recognition</a:t>
            </a:r>
          </a:p>
          <a:p>
            <a:r>
              <a:rPr lang="en-GB" b="1" u="sng" dirty="0">
                <a:latin typeface="Arial" panose="020B0604020202020204" pitchFamily="34" charset="0"/>
                <a:cs typeface="Arial" panose="020B0604020202020204" pitchFamily="34" charset="0"/>
              </a:rPr>
              <a:t>Opportunity</a:t>
            </a:r>
            <a:r>
              <a:rPr lang="en-GB" dirty="0">
                <a:latin typeface="Arial" panose="020B0604020202020204" pitchFamily="34" charset="0"/>
                <a:cs typeface="Arial" panose="020B0604020202020204" pitchFamily="34" charset="0"/>
              </a:rPr>
              <a:t> – employees must be given the opportunity to demonstrate skills, knowledge and discretionary behaviour</a:t>
            </a:r>
          </a:p>
        </p:txBody>
      </p:sp>
    </p:spTree>
    <p:extLst>
      <p:ext uri="{BB962C8B-B14F-4D97-AF65-F5344CB8AC3E}">
        <p14:creationId xmlns:p14="http://schemas.microsoft.com/office/powerpoint/2010/main" val="801073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The link to Performance</a:t>
            </a:r>
          </a:p>
        </p:txBody>
      </p:sp>
      <p:sp>
        <p:nvSpPr>
          <p:cNvPr id="3" name="Content Placeholder 2"/>
          <p:cNvSpPr>
            <a:spLocks noGrp="1"/>
          </p:cNvSpPr>
          <p:nvPr>
            <p:ph type="body" orient="vert" idx="1"/>
          </p:nvPr>
        </p:nvSpPr>
        <p:spPr/>
        <p:txBody>
          <a:bodyPr>
            <a:normAutofit fontScale="85000" lnSpcReduction="20000"/>
          </a:bodyPr>
          <a:lstStyle/>
          <a:p>
            <a:pPr marL="0" indent="0">
              <a:buNone/>
            </a:pPr>
            <a:r>
              <a:rPr lang="en-GB" dirty="0"/>
              <a:t>Generally agreed ‘bundle’ of HR practices across the research include:</a:t>
            </a:r>
          </a:p>
          <a:p>
            <a:pPr>
              <a:buFontTx/>
              <a:buChar char="-"/>
            </a:pPr>
            <a:r>
              <a:rPr lang="en-GB" dirty="0"/>
              <a:t>Sophisticated recruitment &amp; selection processes</a:t>
            </a:r>
          </a:p>
          <a:p>
            <a:pPr>
              <a:buFontTx/>
              <a:buChar char="-"/>
            </a:pPr>
            <a:r>
              <a:rPr lang="en-GB" dirty="0"/>
              <a:t>A serious commitment to employee involvement</a:t>
            </a:r>
          </a:p>
          <a:p>
            <a:pPr>
              <a:buFontTx/>
              <a:buChar char="-"/>
            </a:pPr>
            <a:r>
              <a:rPr lang="en-GB" dirty="0"/>
              <a:t>Substantial investment in talent &amp; development</a:t>
            </a:r>
          </a:p>
          <a:p>
            <a:pPr>
              <a:buFontTx/>
              <a:buChar char="-"/>
            </a:pPr>
            <a:r>
              <a:rPr lang="en-GB" dirty="0"/>
              <a:t>Individualised reward systems</a:t>
            </a:r>
          </a:p>
          <a:p>
            <a:pPr>
              <a:buFontTx/>
              <a:buChar char="-"/>
            </a:pPr>
            <a:r>
              <a:rPr lang="en-GB" dirty="0"/>
              <a:t>Harmonised Terms &amp; Conditions between different employee groups</a:t>
            </a:r>
          </a:p>
          <a:p>
            <a:pPr marL="0" indent="0">
              <a:buNone/>
            </a:pPr>
            <a:endParaRPr lang="en-GB" dirty="0"/>
          </a:p>
          <a:p>
            <a:pPr marL="0" indent="0">
              <a:buNone/>
            </a:pPr>
            <a:r>
              <a:rPr lang="en-GB" sz="1500" dirty="0"/>
              <a:t>(Taylor and Woodhams, 2016. Studying Human Resource Management. London: CIPD.)</a:t>
            </a:r>
          </a:p>
        </p:txBody>
      </p:sp>
    </p:spTree>
    <p:extLst>
      <p:ext uri="{BB962C8B-B14F-4D97-AF65-F5344CB8AC3E}">
        <p14:creationId xmlns:p14="http://schemas.microsoft.com/office/powerpoint/2010/main" val="902739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Horizontal and Vertical Integration (Best Fit Approach)</a:t>
            </a:r>
          </a:p>
        </p:txBody>
      </p:sp>
      <p:sp>
        <p:nvSpPr>
          <p:cNvPr id="3" name="Content Placeholder 2"/>
          <p:cNvSpPr>
            <a:spLocks noGrp="1"/>
          </p:cNvSpPr>
          <p:nvPr>
            <p:ph idx="1"/>
          </p:nvPr>
        </p:nvSpPr>
        <p:spPr>
          <a:xfrm>
            <a:off x="457200" y="1600200"/>
            <a:ext cx="8229600" cy="3989039"/>
          </a:xfrm>
        </p:spPr>
        <p:txBody>
          <a:bodyPr>
            <a:normAutofit fontScale="85000" lnSpcReduction="20000"/>
          </a:bodyPr>
          <a:lstStyle/>
          <a:p>
            <a:r>
              <a:rPr lang="en-GB" dirty="0"/>
              <a:t>Main characteristic of HR strategy is its integration with business strategy</a:t>
            </a:r>
          </a:p>
          <a:p>
            <a:r>
              <a:rPr lang="en-GB" dirty="0"/>
              <a:t>HR Strategies need to have external fit with business strategies and be vertically integrated with them</a:t>
            </a:r>
          </a:p>
          <a:p>
            <a:r>
              <a:rPr lang="en-GB" dirty="0"/>
              <a:t>There needs to be horizontal integration with all aspects of HR strategy (internal fit). HR practices must support each other</a:t>
            </a:r>
          </a:p>
          <a:p>
            <a:r>
              <a:rPr lang="en-GB" dirty="0"/>
              <a:t>The greater the degree of vertical and horizontal integration within an organisation, the more effective HR strategy will be</a:t>
            </a:r>
          </a:p>
        </p:txBody>
      </p:sp>
      <p:sp>
        <p:nvSpPr>
          <p:cNvPr id="4" name="Slide Number Placeholder 3"/>
          <p:cNvSpPr>
            <a:spLocks noGrp="1"/>
          </p:cNvSpPr>
          <p:nvPr>
            <p:ph type="sldNum" sz="quarter" idx="12"/>
          </p:nvPr>
        </p:nvSpPr>
        <p:spPr/>
        <p:txBody>
          <a:bodyPr/>
          <a:lstStyle/>
          <a:p>
            <a:fld id="{AC82685A-BD3A-4230-8D85-804689F67293}" type="slidenum">
              <a:rPr lang="en-GB" smtClean="0"/>
              <a:t>19</a:t>
            </a:fld>
            <a:endParaRPr lang="en-GB"/>
          </a:p>
        </p:txBody>
      </p:sp>
    </p:spTree>
    <p:extLst>
      <p:ext uri="{BB962C8B-B14F-4D97-AF65-F5344CB8AC3E}">
        <p14:creationId xmlns:p14="http://schemas.microsoft.com/office/powerpoint/2010/main" val="42283894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BE5D7E61-FA7E-4846-90D1-B14953277106}"/>
              </a:ext>
            </a:extLst>
          </p:cNvPr>
          <p:cNvSpPr>
            <a:spLocks noGrp="1"/>
          </p:cNvSpPr>
          <p:nvPr>
            <p:ph type="title"/>
          </p:nvPr>
        </p:nvSpPr>
        <p:spPr>
          <a:xfrm>
            <a:off x="176213" y="0"/>
            <a:ext cx="8772400" cy="781399"/>
          </a:xfrm>
        </p:spPr>
        <p:txBody>
          <a:bodyPr>
            <a:normAutofit fontScale="90000"/>
          </a:bodyPr>
          <a:lstStyle/>
          <a:p>
            <a:pPr eaLnBrk="1" hangingPunct="1"/>
            <a:r>
              <a:rPr lang="en-GB" altLang="en-US" sz="4000" dirty="0"/>
              <a:t>The horizontal-vertical alignment model </a:t>
            </a:r>
          </a:p>
        </p:txBody>
      </p:sp>
      <p:sp>
        <p:nvSpPr>
          <p:cNvPr id="15363" name="Content Placeholder 2">
            <a:extLst>
              <a:ext uri="{FF2B5EF4-FFF2-40B4-BE49-F238E27FC236}">
                <a16:creationId xmlns:a16="http://schemas.microsoft.com/office/drawing/2014/main" id="{C040FAA7-AD18-426F-A9B2-2108D1EF341B}"/>
              </a:ext>
            </a:extLst>
          </p:cNvPr>
          <p:cNvSpPr>
            <a:spLocks noGrp="1"/>
          </p:cNvSpPr>
          <p:nvPr>
            <p:ph idx="1"/>
          </p:nvPr>
        </p:nvSpPr>
        <p:spPr>
          <a:xfrm>
            <a:off x="841375" y="548680"/>
            <a:ext cx="7886700" cy="5642570"/>
          </a:xfrm>
        </p:spPr>
        <p:txBody>
          <a:bodyPr>
            <a:normAutofit/>
          </a:bodyPr>
          <a:lstStyle/>
          <a:p>
            <a:pPr eaLnBrk="1" hangingPunct="1">
              <a:buFont typeface="Arial" panose="020B0604020202020204" pitchFamily="34" charset="0"/>
              <a:buNone/>
            </a:pPr>
            <a:r>
              <a:rPr lang="en-GB" altLang="en-US" sz="1600" dirty="0"/>
              <a:t> </a:t>
            </a:r>
            <a:endParaRPr lang="en-GB" altLang="en-US" sz="1600" dirty="0">
              <a:solidFill>
                <a:schemeClr val="tx1"/>
              </a:solidFill>
            </a:endParaRPr>
          </a:p>
          <a:p>
            <a:pPr eaLnBrk="1" hangingPunct="1">
              <a:spcBef>
                <a:spcPts val="600"/>
              </a:spcBef>
              <a:buFont typeface="Arial" panose="020B0604020202020204" pitchFamily="34" charset="0"/>
              <a:buNone/>
            </a:pPr>
            <a:r>
              <a:rPr lang="en-GB" altLang="en-US" sz="1600" dirty="0">
                <a:solidFill>
                  <a:schemeClr val="tx1"/>
                </a:solidFill>
              </a:rPr>
              <a:t>							</a:t>
            </a:r>
            <a:r>
              <a:rPr lang="en-GB" altLang="en-US" sz="1800" dirty="0">
                <a:solidFill>
                  <a:schemeClr val="tx1"/>
                </a:solidFill>
              </a:rPr>
              <a:t>Strategy and</a:t>
            </a:r>
          </a:p>
          <a:p>
            <a:pPr eaLnBrk="1" hangingPunct="1">
              <a:spcBef>
                <a:spcPts val="600"/>
              </a:spcBef>
              <a:buFont typeface="Arial" panose="020B0604020202020204" pitchFamily="34" charset="0"/>
              <a:buNone/>
            </a:pPr>
            <a:r>
              <a:rPr lang="en-GB" altLang="en-US" sz="1800" dirty="0">
                <a:solidFill>
                  <a:schemeClr val="tx1"/>
                </a:solidFill>
              </a:rPr>
              <a:t>		Strong		Strategy			 process</a:t>
            </a:r>
          </a:p>
          <a:p>
            <a:pPr eaLnBrk="1" hangingPunct="1">
              <a:spcBef>
                <a:spcPts val="600"/>
              </a:spcBef>
              <a:buFont typeface="Arial" panose="020B0604020202020204" pitchFamily="34" charset="0"/>
              <a:buNone/>
            </a:pPr>
            <a:r>
              <a:rPr lang="en-GB" altLang="en-US" sz="1800" dirty="0">
                <a:solidFill>
                  <a:schemeClr val="tx1"/>
                </a:solidFill>
              </a:rPr>
              <a:t>				driven			 driven</a:t>
            </a:r>
          </a:p>
          <a:p>
            <a:pPr eaLnBrk="1" hangingPunct="1">
              <a:spcBef>
                <a:spcPts val="600"/>
              </a:spcBef>
              <a:buFont typeface="Arial" panose="020B0604020202020204" pitchFamily="34" charset="0"/>
              <a:buNone/>
            </a:pPr>
            <a:r>
              <a:rPr lang="en-GB" altLang="en-US" sz="1800" dirty="0">
                <a:solidFill>
                  <a:schemeClr val="tx1"/>
                </a:solidFill>
              </a:rPr>
              <a:t>		</a:t>
            </a:r>
          </a:p>
          <a:p>
            <a:pPr eaLnBrk="1" hangingPunct="1">
              <a:spcBef>
                <a:spcPts val="600"/>
              </a:spcBef>
              <a:buFont typeface="Arial" panose="020B0604020202020204" pitchFamily="34" charset="0"/>
              <a:buNone/>
            </a:pPr>
            <a:r>
              <a:rPr lang="en-GB" altLang="en-US" sz="1800" dirty="0">
                <a:solidFill>
                  <a:schemeClr val="tx1"/>
                </a:solidFill>
              </a:rPr>
              <a:t>		Vertical</a:t>
            </a:r>
          </a:p>
          <a:p>
            <a:pPr eaLnBrk="1" hangingPunct="1">
              <a:spcBef>
                <a:spcPts val="600"/>
              </a:spcBef>
              <a:buFont typeface="Arial" panose="020B0604020202020204" pitchFamily="34" charset="0"/>
              <a:buNone/>
            </a:pPr>
            <a:r>
              <a:rPr lang="en-GB" altLang="en-US" sz="1800" dirty="0">
                <a:solidFill>
                  <a:schemeClr val="tx1"/>
                </a:solidFill>
              </a:rPr>
              <a:t>		alignment</a:t>
            </a:r>
          </a:p>
          <a:p>
            <a:pPr eaLnBrk="1" hangingPunct="1">
              <a:spcBef>
                <a:spcPts val="600"/>
              </a:spcBef>
              <a:buFont typeface="Arial" panose="020B0604020202020204" pitchFamily="34" charset="0"/>
              <a:buNone/>
            </a:pPr>
            <a:r>
              <a:rPr lang="en-GB" altLang="en-US" dirty="0">
                <a:solidFill>
                  <a:schemeClr val="tx1"/>
                </a:solidFill>
              </a:rPr>
              <a:t>				</a:t>
            </a:r>
            <a:r>
              <a:rPr lang="en-GB" altLang="en-US" sz="1800" dirty="0">
                <a:solidFill>
                  <a:schemeClr val="tx1"/>
                </a:solidFill>
              </a:rPr>
              <a:t>Tactics			Process</a:t>
            </a:r>
          </a:p>
          <a:p>
            <a:pPr eaLnBrk="1" hangingPunct="1">
              <a:spcBef>
                <a:spcPts val="600"/>
              </a:spcBef>
              <a:buFont typeface="Arial" panose="020B0604020202020204" pitchFamily="34" charset="0"/>
              <a:buNone/>
            </a:pPr>
            <a:r>
              <a:rPr lang="en-GB" altLang="en-US" sz="1800" dirty="0">
                <a:solidFill>
                  <a:schemeClr val="tx1"/>
                </a:solidFill>
              </a:rPr>
              <a:t>				driven			driven</a:t>
            </a:r>
          </a:p>
          <a:p>
            <a:pPr eaLnBrk="1" hangingPunct="1">
              <a:spcBef>
                <a:spcPts val="600"/>
              </a:spcBef>
              <a:buFont typeface="Arial" panose="020B0604020202020204" pitchFamily="34" charset="0"/>
              <a:buNone/>
            </a:pPr>
            <a:r>
              <a:rPr lang="en-GB" altLang="en-US" sz="1800" dirty="0">
                <a:solidFill>
                  <a:schemeClr val="tx1"/>
                </a:solidFill>
              </a:rPr>
              <a:t>		Weak</a:t>
            </a:r>
          </a:p>
          <a:p>
            <a:pPr eaLnBrk="1" hangingPunct="1">
              <a:spcBef>
                <a:spcPts val="600"/>
              </a:spcBef>
              <a:buFont typeface="Arial" panose="020B0604020202020204" pitchFamily="34" charset="0"/>
              <a:buNone/>
            </a:pPr>
            <a:endParaRPr lang="en-GB" altLang="en-US" sz="1800" dirty="0">
              <a:solidFill>
                <a:schemeClr val="tx1"/>
              </a:solidFill>
            </a:endParaRPr>
          </a:p>
          <a:p>
            <a:pPr eaLnBrk="1" hangingPunct="1">
              <a:spcBef>
                <a:spcPts val="600"/>
              </a:spcBef>
              <a:buFont typeface="Arial" panose="020B0604020202020204" pitchFamily="34" charset="0"/>
              <a:buNone/>
            </a:pPr>
            <a:r>
              <a:rPr lang="en-GB" altLang="en-US" sz="1800" dirty="0">
                <a:solidFill>
                  <a:schemeClr val="tx1"/>
                </a:solidFill>
              </a:rPr>
              <a:t>				Weak			Strong</a:t>
            </a:r>
          </a:p>
          <a:p>
            <a:pPr eaLnBrk="1" hangingPunct="1">
              <a:spcBef>
                <a:spcPts val="600"/>
              </a:spcBef>
              <a:buFont typeface="Arial" panose="020B0604020202020204" pitchFamily="34" charset="0"/>
              <a:buNone/>
            </a:pPr>
            <a:endParaRPr lang="en-GB" altLang="en-US" sz="1800" dirty="0">
              <a:solidFill>
                <a:schemeClr val="tx1"/>
              </a:solidFill>
            </a:endParaRPr>
          </a:p>
          <a:p>
            <a:pPr eaLnBrk="1" hangingPunct="1">
              <a:spcBef>
                <a:spcPts val="600"/>
              </a:spcBef>
              <a:buFont typeface="Arial" panose="020B0604020202020204" pitchFamily="34" charset="0"/>
              <a:buNone/>
            </a:pPr>
            <a:r>
              <a:rPr lang="en-GB" altLang="en-US" sz="1800" dirty="0">
                <a:solidFill>
                  <a:schemeClr val="tx1"/>
                </a:solidFill>
              </a:rPr>
              <a:t>				   Horizontal alignment</a:t>
            </a:r>
            <a:endParaRPr lang="en-GB" altLang="en-US" dirty="0">
              <a:solidFill>
                <a:schemeClr val="tx1"/>
              </a:solidFill>
            </a:endParaRPr>
          </a:p>
        </p:txBody>
      </p:sp>
      <p:cxnSp>
        <p:nvCxnSpPr>
          <p:cNvPr id="5" name="Straight Connector 4">
            <a:extLst>
              <a:ext uri="{FF2B5EF4-FFF2-40B4-BE49-F238E27FC236}">
                <a16:creationId xmlns:a16="http://schemas.microsoft.com/office/drawing/2014/main" id="{96C29F63-08B3-443B-9C95-8B92E163894F}"/>
              </a:ext>
            </a:extLst>
          </p:cNvPr>
          <p:cNvCxnSpPr/>
          <p:nvPr/>
        </p:nvCxnSpPr>
        <p:spPr>
          <a:xfrm>
            <a:off x="3145196" y="781399"/>
            <a:ext cx="46482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25AC8D3-09A0-4E04-9B0A-FA4D3D58B37D}"/>
              </a:ext>
            </a:extLst>
          </p:cNvPr>
          <p:cNvCxnSpPr/>
          <p:nvPr/>
        </p:nvCxnSpPr>
        <p:spPr>
          <a:xfrm>
            <a:off x="3133214" y="783552"/>
            <a:ext cx="30162" cy="3840162"/>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6700E10-96F9-40D2-8C4B-4216068B39D8}"/>
              </a:ext>
            </a:extLst>
          </p:cNvPr>
          <p:cNvCxnSpPr/>
          <p:nvPr/>
        </p:nvCxnSpPr>
        <p:spPr>
          <a:xfrm>
            <a:off x="3215710" y="4623148"/>
            <a:ext cx="4587875" cy="142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6F13C0D-9472-41D6-8E88-00A41E2795A9}"/>
              </a:ext>
            </a:extLst>
          </p:cNvPr>
          <p:cNvCxnSpPr/>
          <p:nvPr/>
        </p:nvCxnSpPr>
        <p:spPr>
          <a:xfrm flipH="1" flipV="1">
            <a:off x="7803585" y="781399"/>
            <a:ext cx="15875" cy="3856037"/>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9007404-E715-4F12-9EB0-6F9CA6C73491}"/>
              </a:ext>
            </a:extLst>
          </p:cNvPr>
          <p:cNvCxnSpPr/>
          <p:nvPr/>
        </p:nvCxnSpPr>
        <p:spPr>
          <a:xfrm>
            <a:off x="5478690" y="768470"/>
            <a:ext cx="61913" cy="3870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3A4FA2F-247D-442B-8BC5-3CE082809561}"/>
              </a:ext>
            </a:extLst>
          </p:cNvPr>
          <p:cNvCxnSpPr>
            <a:cxnSpLocks/>
          </p:cNvCxnSpPr>
          <p:nvPr/>
        </p:nvCxnSpPr>
        <p:spPr>
          <a:xfrm>
            <a:off x="3145196" y="2564904"/>
            <a:ext cx="4690181"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ED446-2CD5-4F7E-B790-AB416998DD6E}"/>
              </a:ext>
            </a:extLst>
          </p:cNvPr>
          <p:cNvSpPr>
            <a:spLocks noGrp="1"/>
          </p:cNvSpPr>
          <p:nvPr>
            <p:ph type="title"/>
          </p:nvPr>
        </p:nvSpPr>
        <p:spPr/>
        <p:txBody>
          <a:bodyPr/>
          <a:lstStyle/>
          <a:p>
            <a:r>
              <a:rPr lang="en-GB" dirty="0"/>
              <a:t>Activity (15 mins)</a:t>
            </a:r>
          </a:p>
        </p:txBody>
      </p:sp>
      <p:sp>
        <p:nvSpPr>
          <p:cNvPr id="3" name="Content Placeholder 2">
            <a:extLst>
              <a:ext uri="{FF2B5EF4-FFF2-40B4-BE49-F238E27FC236}">
                <a16:creationId xmlns:a16="http://schemas.microsoft.com/office/drawing/2014/main" id="{7FBBC329-8420-42C8-85C1-4D784F368FE0}"/>
              </a:ext>
            </a:extLst>
          </p:cNvPr>
          <p:cNvSpPr>
            <a:spLocks noGrp="1"/>
          </p:cNvSpPr>
          <p:nvPr>
            <p:ph idx="1"/>
          </p:nvPr>
        </p:nvSpPr>
        <p:spPr/>
        <p:txBody>
          <a:bodyPr/>
          <a:lstStyle/>
          <a:p>
            <a:r>
              <a:rPr lang="en-GB" dirty="0"/>
              <a:t>Where would you position your own organisation on Gratton and Truss’s three-dimensional model (vertical alignment, horizontal alignment and action)? What actions would you propose to strengthen any weaknesses which you have identified?</a:t>
            </a:r>
          </a:p>
        </p:txBody>
      </p:sp>
      <p:sp>
        <p:nvSpPr>
          <p:cNvPr id="4" name="Slide Number Placeholder 3">
            <a:extLst>
              <a:ext uri="{FF2B5EF4-FFF2-40B4-BE49-F238E27FC236}">
                <a16:creationId xmlns:a16="http://schemas.microsoft.com/office/drawing/2014/main" id="{787F8BDA-C28D-4CFF-8933-83DA3C0655D6}"/>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39124589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Contingency Thinking</a:t>
            </a:r>
          </a:p>
        </p:txBody>
      </p:sp>
      <p:sp>
        <p:nvSpPr>
          <p:cNvPr id="3" name="Content Placeholder 2"/>
          <p:cNvSpPr>
            <a:spLocks noGrp="1"/>
          </p:cNvSpPr>
          <p:nvPr>
            <p:ph idx="1"/>
          </p:nvPr>
        </p:nvSpPr>
        <p:spPr>
          <a:xfrm>
            <a:off x="457200" y="1417638"/>
            <a:ext cx="8229600" cy="4315618"/>
          </a:xfrm>
        </p:spPr>
        <p:txBody>
          <a:bodyPr>
            <a:normAutofit fontScale="70000" lnSpcReduction="20000"/>
          </a:bodyPr>
          <a:lstStyle/>
          <a:p>
            <a:pPr marL="0" indent="0">
              <a:buNone/>
            </a:pPr>
            <a:r>
              <a:rPr lang="en-GB" dirty="0"/>
              <a:t>For many years managers have used contingency thinking and models to help them align HR strategies with business strategies</a:t>
            </a:r>
          </a:p>
          <a:p>
            <a:pPr marL="0" indent="0">
              <a:buNone/>
            </a:pPr>
            <a:endParaRPr lang="en-GB" dirty="0"/>
          </a:p>
          <a:p>
            <a:pPr marL="0" indent="0">
              <a:buNone/>
            </a:pPr>
            <a:r>
              <a:rPr lang="en-GB" dirty="0"/>
              <a:t>Porter’s model (1985) – identified three core alternative strategies that firms follow: </a:t>
            </a:r>
          </a:p>
          <a:p>
            <a:pPr marL="0" indent="0">
              <a:buNone/>
            </a:pPr>
            <a:endParaRPr lang="en-GB" dirty="0"/>
          </a:p>
          <a:p>
            <a:r>
              <a:rPr lang="en-GB" dirty="0"/>
              <a:t>Cost leadership (value for money)</a:t>
            </a:r>
          </a:p>
          <a:p>
            <a:r>
              <a:rPr lang="en-GB" dirty="0"/>
              <a:t>Differentiation (via quality enhancement or innovation)</a:t>
            </a:r>
          </a:p>
          <a:p>
            <a:r>
              <a:rPr lang="en-GB" dirty="0"/>
              <a:t>Focus (using cost leadership or differentiation in a niche market)</a:t>
            </a:r>
          </a:p>
          <a:p>
            <a:pPr marL="0" indent="0">
              <a:buNone/>
            </a:pPr>
            <a:endParaRPr lang="en-GB" dirty="0"/>
          </a:p>
          <a:p>
            <a:pPr marL="0" indent="0">
              <a:buNone/>
            </a:pPr>
            <a:r>
              <a:rPr lang="en-GB" dirty="0"/>
              <a:t>The kinds of HR policies and practices that need to be in place in order to effectively support the three will be different. </a:t>
            </a:r>
          </a:p>
        </p:txBody>
      </p:sp>
      <p:sp>
        <p:nvSpPr>
          <p:cNvPr id="4" name="Slide Number Placeholder 3"/>
          <p:cNvSpPr>
            <a:spLocks noGrp="1"/>
          </p:cNvSpPr>
          <p:nvPr>
            <p:ph type="sldNum" sz="quarter" idx="12"/>
          </p:nvPr>
        </p:nvSpPr>
        <p:spPr/>
        <p:txBody>
          <a:bodyPr/>
          <a:lstStyle/>
          <a:p>
            <a:fld id="{AC82685A-BD3A-4230-8D85-804689F67293}" type="slidenum">
              <a:rPr lang="en-GB" smtClean="0"/>
              <a:t>22</a:t>
            </a:fld>
            <a:endParaRPr lang="en-GB"/>
          </a:p>
        </p:txBody>
      </p:sp>
    </p:spTree>
    <p:extLst>
      <p:ext uri="{BB962C8B-B14F-4D97-AF65-F5344CB8AC3E}">
        <p14:creationId xmlns:p14="http://schemas.microsoft.com/office/powerpoint/2010/main" val="7586098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Contingency Models</a:t>
            </a:r>
          </a:p>
        </p:txBody>
      </p:sp>
      <p:sp>
        <p:nvSpPr>
          <p:cNvPr id="3" name="Content Placeholder 2"/>
          <p:cNvSpPr>
            <a:spLocks noGrp="1"/>
          </p:cNvSpPr>
          <p:nvPr>
            <p:ph idx="1"/>
          </p:nvPr>
        </p:nvSpPr>
        <p:spPr/>
        <p:txBody>
          <a:bodyPr>
            <a:normAutofit fontScale="77500" lnSpcReduction="20000"/>
          </a:bodyPr>
          <a:lstStyle/>
          <a:p>
            <a:r>
              <a:rPr lang="en-GB" dirty="0"/>
              <a:t>Boston Consulting Model (Purcell, 1989)</a:t>
            </a:r>
          </a:p>
          <a:p>
            <a:pPr marL="0" indent="0">
              <a:buNone/>
            </a:pPr>
            <a:r>
              <a:rPr lang="en-GB" dirty="0"/>
              <a:t> </a:t>
            </a:r>
          </a:p>
          <a:p>
            <a:r>
              <a:rPr lang="en-GB" dirty="0"/>
              <a:t>Miles and Snow (1978) </a:t>
            </a:r>
          </a:p>
          <a:p>
            <a:pPr marL="0" indent="0">
              <a:buNone/>
            </a:pPr>
            <a:endParaRPr lang="en-GB" dirty="0"/>
          </a:p>
          <a:p>
            <a:pPr marL="0" indent="0">
              <a:buNone/>
            </a:pPr>
            <a:r>
              <a:rPr lang="en-GB" dirty="0"/>
              <a:t>These models are effective guides that help HR function to think strategically about their activities and how best to add value but do not take account of variables that may make a different strategic approach more appropriate – for example when there is a tight labour market (Taylor and Woodhams, 2016)</a:t>
            </a:r>
          </a:p>
        </p:txBody>
      </p:sp>
      <p:sp>
        <p:nvSpPr>
          <p:cNvPr id="4" name="Slide Number Placeholder 3"/>
          <p:cNvSpPr>
            <a:spLocks noGrp="1"/>
          </p:cNvSpPr>
          <p:nvPr>
            <p:ph type="sldNum" sz="quarter" idx="12"/>
          </p:nvPr>
        </p:nvSpPr>
        <p:spPr/>
        <p:txBody>
          <a:bodyPr/>
          <a:lstStyle/>
          <a:p>
            <a:fld id="{AC82685A-BD3A-4230-8D85-804689F67293}" type="slidenum">
              <a:rPr lang="en-GB" smtClean="0"/>
              <a:t>23</a:t>
            </a:fld>
            <a:endParaRPr lang="en-GB"/>
          </a:p>
        </p:txBody>
      </p:sp>
    </p:spTree>
    <p:extLst>
      <p:ext uri="{BB962C8B-B14F-4D97-AF65-F5344CB8AC3E}">
        <p14:creationId xmlns:p14="http://schemas.microsoft.com/office/powerpoint/2010/main" val="5686807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 Based Thinking</a:t>
            </a:r>
          </a:p>
        </p:txBody>
      </p:sp>
      <p:sp>
        <p:nvSpPr>
          <p:cNvPr id="3" name="Content Placeholder 2"/>
          <p:cNvSpPr>
            <a:spLocks noGrp="1"/>
          </p:cNvSpPr>
          <p:nvPr>
            <p:ph idx="1"/>
          </p:nvPr>
        </p:nvSpPr>
        <p:spPr/>
        <p:txBody>
          <a:bodyPr>
            <a:normAutofit fontScale="85000" lnSpcReduction="20000"/>
          </a:bodyPr>
          <a:lstStyle/>
          <a:p>
            <a:r>
              <a:rPr lang="en-GB" dirty="0"/>
              <a:t>‘inside out’ thinking (contingency = ‘outside-in’)</a:t>
            </a:r>
          </a:p>
          <a:p>
            <a:r>
              <a:rPr lang="en-GB" dirty="0"/>
              <a:t>Starts with audit of existing resources in terms of their key competitive strengths. Examples – certain individuals, culture, knowledge, reputation, skills</a:t>
            </a:r>
          </a:p>
          <a:p>
            <a:r>
              <a:rPr lang="en-GB" dirty="0"/>
              <a:t>Strategy to protect, enhance and reinforce strengths, in order to build towards sustained competitive strength over time</a:t>
            </a:r>
          </a:p>
          <a:p>
            <a:r>
              <a:rPr lang="en-GB" dirty="0"/>
              <a:t>Focus on which resources are most valuable, rare, hard to imitate, non-substitutable (Barney, 1991)</a:t>
            </a:r>
          </a:p>
        </p:txBody>
      </p:sp>
      <p:sp>
        <p:nvSpPr>
          <p:cNvPr id="4" name="Slide Number Placeholder 3"/>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1310846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a:t>Workforce Planning</a:t>
            </a:r>
          </a:p>
        </p:txBody>
      </p:sp>
      <p:sp>
        <p:nvSpPr>
          <p:cNvPr id="3" name="Content Placeholder 2"/>
          <p:cNvSpPr>
            <a:spLocks noGrp="1"/>
          </p:cNvSpPr>
          <p:nvPr>
            <p:ph idx="1"/>
          </p:nvPr>
        </p:nvSpPr>
        <p:spPr>
          <a:xfrm>
            <a:off x="457200" y="1268760"/>
            <a:ext cx="8229600" cy="4248473"/>
          </a:xfrm>
        </p:spPr>
        <p:txBody>
          <a:bodyPr>
            <a:normAutofit fontScale="70000" lnSpcReduction="20000"/>
          </a:bodyPr>
          <a:lstStyle/>
          <a:p>
            <a:pPr marL="0" indent="0">
              <a:buNone/>
            </a:pPr>
            <a:r>
              <a:rPr lang="en-GB" dirty="0"/>
              <a:t>‘Workforce planning is getting the right number of people with the right skills employed in the right place at the right time to deliver an organisation’s short- and long-term objectives. </a:t>
            </a:r>
          </a:p>
          <a:p>
            <a:pPr marL="0" indent="0">
              <a:buNone/>
            </a:pPr>
            <a:endParaRPr lang="en-GB" dirty="0"/>
          </a:p>
          <a:p>
            <a:pPr marL="0" indent="0">
              <a:buNone/>
            </a:pPr>
            <a:r>
              <a:rPr lang="en-GB" dirty="0"/>
              <a:t>It covers a diverse range of activities, such as succession planning, flexible working, job design, and many more. </a:t>
            </a:r>
          </a:p>
          <a:p>
            <a:pPr marL="0" indent="0">
              <a:buNone/>
            </a:pPr>
            <a:endParaRPr lang="en-GB" dirty="0"/>
          </a:p>
          <a:p>
            <a:pPr marL="0" indent="0">
              <a:buNone/>
            </a:pPr>
            <a:r>
              <a:rPr lang="en-GB" dirty="0"/>
              <a:t>Whatever its precise form, workforce planning should be linked to strategic business goals and viewed as an important part of the strategic business planning process.’ (CIPD Factsheet, 2016)</a:t>
            </a:r>
          </a:p>
        </p:txBody>
      </p:sp>
      <p:sp>
        <p:nvSpPr>
          <p:cNvPr id="4" name="Slide Number Placeholder 3"/>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26343607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dirty="0"/>
              <a:t>Workforce Planning Activities</a:t>
            </a:r>
          </a:p>
        </p:txBody>
      </p:sp>
      <p:sp>
        <p:nvSpPr>
          <p:cNvPr id="3" name="Content Placeholder 2"/>
          <p:cNvSpPr>
            <a:spLocks noGrp="1"/>
          </p:cNvSpPr>
          <p:nvPr>
            <p:ph idx="1"/>
          </p:nvPr>
        </p:nvSpPr>
        <p:spPr>
          <a:xfrm>
            <a:off x="457200" y="1052736"/>
            <a:ext cx="8229600" cy="4824536"/>
          </a:xfrm>
        </p:spPr>
        <p:txBody>
          <a:bodyPr>
            <a:normAutofit fontScale="77500" lnSpcReduction="20000"/>
          </a:bodyPr>
          <a:lstStyle/>
          <a:p>
            <a:r>
              <a:rPr lang="en-GB" dirty="0"/>
              <a:t>succession planning</a:t>
            </a:r>
          </a:p>
          <a:p>
            <a:r>
              <a:rPr lang="en-GB" dirty="0"/>
              <a:t>flexible working</a:t>
            </a:r>
          </a:p>
          <a:p>
            <a:r>
              <a:rPr lang="en-GB" dirty="0"/>
              <a:t>labour demand and supply forecasting</a:t>
            </a:r>
          </a:p>
          <a:p>
            <a:r>
              <a:rPr lang="en-GB" dirty="0"/>
              <a:t>recruitment and retention planning</a:t>
            </a:r>
          </a:p>
          <a:p>
            <a:r>
              <a:rPr lang="en-GB" dirty="0"/>
              <a:t>skills audit gap analysis</a:t>
            </a:r>
          </a:p>
          <a:p>
            <a:r>
              <a:rPr lang="en-GB" dirty="0"/>
              <a:t>talent management</a:t>
            </a:r>
          </a:p>
          <a:p>
            <a:r>
              <a:rPr lang="en-GB" dirty="0"/>
              <a:t>multi-skilling</a:t>
            </a:r>
          </a:p>
          <a:p>
            <a:r>
              <a:rPr lang="en-GB" dirty="0"/>
              <a:t>job design</a:t>
            </a:r>
          </a:p>
          <a:p>
            <a:r>
              <a:rPr lang="en-GB" dirty="0"/>
              <a:t>risk management</a:t>
            </a:r>
          </a:p>
          <a:p>
            <a:r>
              <a:rPr lang="en-GB" dirty="0"/>
              <a:t>outsourcing</a:t>
            </a:r>
          </a:p>
          <a:p>
            <a:r>
              <a:rPr lang="en-GB" dirty="0"/>
              <a:t>career planning</a:t>
            </a:r>
          </a:p>
          <a:p>
            <a:r>
              <a:rPr lang="en-GB" dirty="0"/>
              <a:t>scenario planning.</a:t>
            </a:r>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26</a:t>
            </a:fld>
            <a:endParaRPr lang="en-GB"/>
          </a:p>
        </p:txBody>
      </p:sp>
    </p:spTree>
    <p:extLst>
      <p:ext uri="{BB962C8B-B14F-4D97-AF65-F5344CB8AC3E}">
        <p14:creationId xmlns:p14="http://schemas.microsoft.com/office/powerpoint/2010/main" val="33158280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Podcast January 2018</a:t>
            </a:r>
          </a:p>
        </p:txBody>
      </p:sp>
      <p:sp>
        <p:nvSpPr>
          <p:cNvPr id="3" name="Content Placeholder 2"/>
          <p:cNvSpPr>
            <a:spLocks noGrp="1"/>
          </p:cNvSpPr>
          <p:nvPr>
            <p:ph idx="1"/>
          </p:nvPr>
        </p:nvSpPr>
        <p:spPr/>
        <p:txBody>
          <a:bodyPr/>
          <a:lstStyle/>
          <a:p>
            <a:r>
              <a:rPr lang="en-GB" dirty="0">
                <a:hlinkClick r:id="rId3"/>
              </a:rPr>
              <a:t>https://www.cipd.co.uk/podcasts/look-ahead-2018</a:t>
            </a:r>
            <a:endParaRPr lang="en-GB" dirty="0"/>
          </a:p>
          <a:p>
            <a:r>
              <a:rPr lang="en-GB" dirty="0"/>
              <a:t>What are the factors shaping the HR agenda in 2018?</a:t>
            </a:r>
          </a:p>
        </p:txBody>
      </p:sp>
      <p:sp>
        <p:nvSpPr>
          <p:cNvPr id="4" name="Slide Number Placeholder 3"/>
          <p:cNvSpPr>
            <a:spLocks noGrp="1"/>
          </p:cNvSpPr>
          <p:nvPr>
            <p:ph type="sldNum" sz="quarter" idx="12"/>
          </p:nvPr>
        </p:nvSpPr>
        <p:spPr/>
        <p:txBody>
          <a:bodyPr/>
          <a:lstStyle/>
          <a:p>
            <a:fld id="{AC82685A-BD3A-4230-8D85-804689F67293}" type="slidenum">
              <a:rPr lang="en-GB" smtClean="0"/>
              <a:t>27</a:t>
            </a:fld>
            <a:endParaRPr lang="en-GB"/>
          </a:p>
        </p:txBody>
      </p:sp>
    </p:spTree>
    <p:extLst>
      <p:ext uri="{BB962C8B-B14F-4D97-AF65-F5344CB8AC3E}">
        <p14:creationId xmlns:p14="http://schemas.microsoft.com/office/powerpoint/2010/main" val="22043201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Business Ethics</a:t>
            </a:r>
          </a:p>
        </p:txBody>
      </p:sp>
      <p:sp>
        <p:nvSpPr>
          <p:cNvPr id="3" name="Content Placeholder 2"/>
          <p:cNvSpPr>
            <a:spLocks noGrp="1"/>
          </p:cNvSpPr>
          <p:nvPr>
            <p:ph idx="1"/>
          </p:nvPr>
        </p:nvSpPr>
        <p:spPr>
          <a:xfrm>
            <a:off x="457200" y="1417638"/>
            <a:ext cx="8229600" cy="4099595"/>
          </a:xfrm>
        </p:spPr>
        <p:txBody>
          <a:bodyPr>
            <a:normAutofit fontScale="85000" lnSpcReduction="20000"/>
          </a:bodyPr>
          <a:lstStyle/>
          <a:p>
            <a:r>
              <a:rPr lang="en-GB" dirty="0"/>
              <a:t>Most businesses traditionally driven by economic, not ethical goals</a:t>
            </a:r>
          </a:p>
          <a:p>
            <a:r>
              <a:rPr lang="en-GB" dirty="0"/>
              <a:t>Idea that organisations are responsible for their decisions (</a:t>
            </a:r>
            <a:r>
              <a:rPr lang="en-GB" dirty="0" err="1"/>
              <a:t>Kaptein</a:t>
            </a:r>
            <a:r>
              <a:rPr lang="en-GB" dirty="0"/>
              <a:t> and </a:t>
            </a:r>
            <a:r>
              <a:rPr lang="en-GB" dirty="0" err="1"/>
              <a:t>Wempe</a:t>
            </a:r>
            <a:r>
              <a:rPr lang="en-GB" dirty="0"/>
              <a:t>, 2002) </a:t>
            </a:r>
          </a:p>
          <a:p>
            <a:r>
              <a:rPr lang="en-GB" dirty="0"/>
              <a:t>Some corporate responsibility stems from legal requirements – health and safety (duty of care), employment law, consumer protection</a:t>
            </a:r>
          </a:p>
          <a:p>
            <a:r>
              <a:rPr lang="en-GB" dirty="0"/>
              <a:t>Also responsibility to be moral/ethical – rise in ethical investment and ethical consumerism</a:t>
            </a:r>
          </a:p>
          <a:p>
            <a:r>
              <a:rPr lang="en-GB" dirty="0"/>
              <a:t>HR – many decisions pose ethical questions since they deal with people issues</a:t>
            </a:r>
          </a:p>
        </p:txBody>
      </p:sp>
      <p:sp>
        <p:nvSpPr>
          <p:cNvPr id="4" name="Slide Number Placeholder 3"/>
          <p:cNvSpPr>
            <a:spLocks noGrp="1"/>
          </p:cNvSpPr>
          <p:nvPr>
            <p:ph type="sldNum" sz="quarter" idx="12"/>
          </p:nvPr>
        </p:nvSpPr>
        <p:spPr/>
        <p:txBody>
          <a:bodyPr/>
          <a:lstStyle/>
          <a:p>
            <a:fld id="{AC82685A-BD3A-4230-8D85-804689F67293}" type="slidenum">
              <a:rPr lang="en-GB" smtClean="0"/>
              <a:t>28</a:t>
            </a:fld>
            <a:endParaRPr lang="en-GB"/>
          </a:p>
        </p:txBody>
      </p:sp>
    </p:spTree>
    <p:extLst>
      <p:ext uri="{BB962C8B-B14F-4D97-AF65-F5344CB8AC3E}">
        <p14:creationId xmlns:p14="http://schemas.microsoft.com/office/powerpoint/2010/main" val="30694775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9B6B5-5FFD-4F40-9823-0073AFF28511}"/>
              </a:ext>
            </a:extLst>
          </p:cNvPr>
          <p:cNvSpPr>
            <a:spLocks noGrp="1"/>
          </p:cNvSpPr>
          <p:nvPr>
            <p:ph type="title"/>
          </p:nvPr>
        </p:nvSpPr>
        <p:spPr/>
        <p:txBody>
          <a:bodyPr/>
          <a:lstStyle/>
          <a:p>
            <a:r>
              <a:rPr lang="en-GB" dirty="0"/>
              <a:t>What is Business Ethics?</a:t>
            </a:r>
          </a:p>
        </p:txBody>
      </p:sp>
      <p:sp>
        <p:nvSpPr>
          <p:cNvPr id="3" name="Content Placeholder 2">
            <a:extLst>
              <a:ext uri="{FF2B5EF4-FFF2-40B4-BE49-F238E27FC236}">
                <a16:creationId xmlns:a16="http://schemas.microsoft.com/office/drawing/2014/main" id="{493F5402-E460-4FD3-B8F5-E93C9AE6CF76}"/>
              </a:ext>
            </a:extLst>
          </p:cNvPr>
          <p:cNvSpPr>
            <a:spLocks noGrp="1"/>
          </p:cNvSpPr>
          <p:nvPr>
            <p:ph idx="1"/>
          </p:nvPr>
        </p:nvSpPr>
        <p:spPr/>
        <p:txBody>
          <a:bodyPr/>
          <a:lstStyle/>
          <a:p>
            <a:pPr marL="0" indent="0">
              <a:buNone/>
            </a:pPr>
            <a:endParaRPr lang="en-GB" dirty="0">
              <a:hlinkClick r:id="rId3"/>
            </a:endParaRPr>
          </a:p>
          <a:p>
            <a:r>
              <a:rPr lang="en-GB" dirty="0">
                <a:hlinkClick r:id="rId3"/>
              </a:rPr>
              <a:t>https://www.cipd.co.uk/knowledge/culture/ethics/role-hr-factsheet</a:t>
            </a:r>
            <a:endParaRPr lang="en-GB" dirty="0"/>
          </a:p>
          <a:p>
            <a:r>
              <a:rPr lang="en-GB" dirty="0"/>
              <a:t>Video, podcast extract</a:t>
            </a:r>
          </a:p>
          <a:p>
            <a:endParaRPr lang="en-GB" dirty="0"/>
          </a:p>
        </p:txBody>
      </p:sp>
      <p:sp>
        <p:nvSpPr>
          <p:cNvPr id="4" name="Slide Number Placeholder 3">
            <a:extLst>
              <a:ext uri="{FF2B5EF4-FFF2-40B4-BE49-F238E27FC236}">
                <a16:creationId xmlns:a16="http://schemas.microsoft.com/office/drawing/2014/main" id="{1AB8D209-40DD-40BC-8D39-701E9AF70CC3}"/>
              </a:ext>
            </a:extLst>
          </p:cNvPr>
          <p:cNvSpPr>
            <a:spLocks noGrp="1"/>
          </p:cNvSpPr>
          <p:nvPr>
            <p:ph type="sldNum" sz="quarter" idx="12"/>
          </p:nvPr>
        </p:nvSpPr>
        <p:spPr/>
        <p:txBody>
          <a:bodyPr/>
          <a:lstStyle/>
          <a:p>
            <a:fld id="{AC82685A-BD3A-4230-8D85-804689F67293}" type="slidenum">
              <a:rPr lang="en-GB" smtClean="0"/>
              <a:t>29</a:t>
            </a:fld>
            <a:endParaRPr lang="en-GB"/>
          </a:p>
        </p:txBody>
      </p:sp>
    </p:spTree>
    <p:extLst>
      <p:ext uri="{BB962C8B-B14F-4D97-AF65-F5344CB8AC3E}">
        <p14:creationId xmlns:p14="http://schemas.microsoft.com/office/powerpoint/2010/main" val="30964586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8204" y="-10910"/>
            <a:ext cx="8229600" cy="1228998"/>
          </a:xfrm>
        </p:spPr>
        <p:txBody>
          <a:bodyPr/>
          <a:lstStyle/>
          <a:p>
            <a:r>
              <a:rPr lang="en-GB" dirty="0"/>
              <a:t>Business Ethics</a:t>
            </a:r>
          </a:p>
        </p:txBody>
      </p:sp>
      <p:sp>
        <p:nvSpPr>
          <p:cNvPr id="3" name="Content Placeholder 2"/>
          <p:cNvSpPr>
            <a:spLocks noGrp="1"/>
          </p:cNvSpPr>
          <p:nvPr>
            <p:ph idx="1"/>
          </p:nvPr>
        </p:nvSpPr>
        <p:spPr>
          <a:xfrm>
            <a:off x="457200" y="1052736"/>
            <a:ext cx="8229600" cy="4752528"/>
          </a:xfrm>
        </p:spPr>
        <p:txBody>
          <a:bodyPr>
            <a:normAutofit fontScale="77500" lnSpcReduction="20000"/>
          </a:bodyPr>
          <a:lstStyle/>
          <a:p>
            <a:pPr marL="0" indent="0">
              <a:buNone/>
            </a:pPr>
            <a:r>
              <a:rPr lang="en-GB" dirty="0"/>
              <a:t>Two aspects (</a:t>
            </a:r>
            <a:r>
              <a:rPr lang="en-GB" dirty="0" err="1"/>
              <a:t>Chryssides</a:t>
            </a:r>
            <a:r>
              <a:rPr lang="en-GB" dirty="0"/>
              <a:t> and </a:t>
            </a:r>
            <a:r>
              <a:rPr lang="en-GB" dirty="0" err="1"/>
              <a:t>Kaler</a:t>
            </a:r>
            <a:r>
              <a:rPr lang="en-GB" dirty="0"/>
              <a:t>, 1993):</a:t>
            </a:r>
          </a:p>
          <a:p>
            <a:pPr marL="514350" indent="-514350">
              <a:buAutoNum type="arabicPeriod"/>
            </a:pPr>
            <a:r>
              <a:rPr lang="en-GB" dirty="0"/>
              <a:t>Specific situations in which ethical controversy arises</a:t>
            </a:r>
          </a:p>
          <a:p>
            <a:pPr marL="514350" indent="-514350">
              <a:buAutoNum type="arabicPeriod"/>
            </a:pPr>
            <a:r>
              <a:rPr lang="en-GB" dirty="0"/>
              <a:t>The principals of behaviour by which it is appropriate to abide</a:t>
            </a:r>
          </a:p>
          <a:p>
            <a:pPr marL="0" indent="0">
              <a:buNone/>
            </a:pPr>
            <a:endParaRPr lang="en-GB" dirty="0"/>
          </a:p>
          <a:p>
            <a:pPr marL="0" indent="0">
              <a:buNone/>
            </a:pPr>
            <a:r>
              <a:rPr lang="en-GB" dirty="0"/>
              <a:t>Principles include:</a:t>
            </a:r>
          </a:p>
          <a:p>
            <a:pPr marL="0" indent="0">
              <a:buNone/>
            </a:pPr>
            <a:endParaRPr lang="en-GB" dirty="0"/>
          </a:p>
          <a:p>
            <a:r>
              <a:rPr lang="en-GB" dirty="0"/>
              <a:t>Ethics of employment – pay, unions, worker’s rights, equal opportunities, non-discrimination, whistle-blowing</a:t>
            </a:r>
          </a:p>
          <a:p>
            <a:r>
              <a:rPr lang="en-GB" dirty="0"/>
              <a:t>Ethics of accounting, finance, restructuring and investing</a:t>
            </a:r>
          </a:p>
          <a:p>
            <a:r>
              <a:rPr lang="en-GB" dirty="0"/>
              <a:t>Ethics of information</a:t>
            </a:r>
          </a:p>
        </p:txBody>
      </p:sp>
      <p:sp>
        <p:nvSpPr>
          <p:cNvPr id="4" name="Slide Number Placeholder 3"/>
          <p:cNvSpPr>
            <a:spLocks noGrp="1"/>
          </p:cNvSpPr>
          <p:nvPr>
            <p:ph type="sldNum" sz="quarter" idx="12"/>
          </p:nvPr>
        </p:nvSpPr>
        <p:spPr/>
        <p:txBody>
          <a:bodyPr/>
          <a:lstStyle/>
          <a:p>
            <a:fld id="{AC82685A-BD3A-4230-8D85-804689F67293}" type="slidenum">
              <a:rPr lang="en-GB" smtClean="0"/>
              <a:t>30</a:t>
            </a:fld>
            <a:endParaRPr lang="en-GB"/>
          </a:p>
        </p:txBody>
      </p:sp>
    </p:spTree>
    <p:extLst>
      <p:ext uri="{BB962C8B-B14F-4D97-AF65-F5344CB8AC3E}">
        <p14:creationId xmlns:p14="http://schemas.microsoft.com/office/powerpoint/2010/main" val="1787228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normAutofit fontScale="90000"/>
          </a:bodyPr>
          <a:lstStyle/>
          <a:p>
            <a:r>
              <a:rPr lang="en-GB" dirty="0"/>
              <a:t>Ethical Frameworks</a:t>
            </a:r>
          </a:p>
        </p:txBody>
      </p:sp>
      <p:sp>
        <p:nvSpPr>
          <p:cNvPr id="3" name="Content Placeholder 2"/>
          <p:cNvSpPr>
            <a:spLocks noGrp="1"/>
          </p:cNvSpPr>
          <p:nvPr>
            <p:ph idx="1"/>
          </p:nvPr>
        </p:nvSpPr>
        <p:spPr>
          <a:xfrm>
            <a:off x="457200" y="980728"/>
            <a:ext cx="8229600" cy="4353942"/>
          </a:xfrm>
        </p:spPr>
        <p:txBody>
          <a:bodyPr>
            <a:normAutofit fontScale="77500" lnSpcReduction="20000"/>
          </a:bodyPr>
          <a:lstStyle/>
          <a:p>
            <a:pPr marL="0" indent="0">
              <a:buNone/>
            </a:pPr>
            <a:r>
              <a:rPr lang="en-GB" dirty="0" err="1"/>
              <a:t>Winstanley</a:t>
            </a:r>
            <a:r>
              <a:rPr lang="en-GB" dirty="0"/>
              <a:t> et al (1996) identify the following frameworks to analyse HRM:</a:t>
            </a:r>
          </a:p>
          <a:p>
            <a:pPr marL="0" indent="0">
              <a:buNone/>
            </a:pPr>
            <a:endParaRPr lang="en-GB" dirty="0"/>
          </a:p>
          <a:p>
            <a:r>
              <a:rPr lang="en-GB" dirty="0"/>
              <a:t>Basic human, civil and employment rights</a:t>
            </a:r>
          </a:p>
          <a:p>
            <a:r>
              <a:rPr lang="en-GB" dirty="0"/>
              <a:t>Social and organisational justice</a:t>
            </a:r>
          </a:p>
          <a:p>
            <a:r>
              <a:rPr lang="en-GB" dirty="0"/>
              <a:t>Universalism – treating individuals as ends in themselves, not just means to an end</a:t>
            </a:r>
          </a:p>
          <a:p>
            <a:r>
              <a:rPr lang="en-GB" dirty="0"/>
              <a:t>Community of purpose – employees as stakeholders</a:t>
            </a:r>
          </a:p>
          <a:p>
            <a:endParaRPr lang="en-GB" dirty="0"/>
          </a:p>
          <a:p>
            <a:pPr marL="0" indent="0">
              <a:buNone/>
            </a:pPr>
            <a:r>
              <a:rPr lang="en-GB" dirty="0"/>
              <a:t>HR’s role – </a:t>
            </a:r>
            <a:r>
              <a:rPr lang="en-GB" dirty="0" err="1"/>
              <a:t>Winstanley</a:t>
            </a:r>
            <a:r>
              <a:rPr lang="en-GB" dirty="0"/>
              <a:t> et al recommend – employment charters, legal regulation, innovation in good practice, challenge inevitability of demise of job security</a:t>
            </a:r>
          </a:p>
        </p:txBody>
      </p:sp>
      <p:sp>
        <p:nvSpPr>
          <p:cNvPr id="4" name="Slide Number Placeholder 3"/>
          <p:cNvSpPr>
            <a:spLocks noGrp="1"/>
          </p:cNvSpPr>
          <p:nvPr>
            <p:ph type="sldNum" sz="quarter" idx="12"/>
          </p:nvPr>
        </p:nvSpPr>
        <p:spPr/>
        <p:txBody>
          <a:bodyPr/>
          <a:lstStyle/>
          <a:p>
            <a:fld id="{AC82685A-BD3A-4230-8D85-804689F67293}" type="slidenum">
              <a:rPr lang="en-GB" smtClean="0"/>
              <a:t>31</a:t>
            </a:fld>
            <a:endParaRPr lang="en-GB"/>
          </a:p>
        </p:txBody>
      </p:sp>
    </p:spTree>
    <p:extLst>
      <p:ext uri="{BB962C8B-B14F-4D97-AF65-F5344CB8AC3E}">
        <p14:creationId xmlns:p14="http://schemas.microsoft.com/office/powerpoint/2010/main" val="31008988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Code of Conduct</a:t>
            </a:r>
          </a:p>
        </p:txBody>
      </p:sp>
      <p:sp>
        <p:nvSpPr>
          <p:cNvPr id="3" name="Content Placeholder 2"/>
          <p:cNvSpPr>
            <a:spLocks noGrp="1"/>
          </p:cNvSpPr>
          <p:nvPr>
            <p:ph idx="1"/>
          </p:nvPr>
        </p:nvSpPr>
        <p:spPr/>
        <p:txBody>
          <a:bodyPr/>
          <a:lstStyle/>
          <a:p>
            <a:pPr marL="0" indent="0">
              <a:buNone/>
            </a:pPr>
            <a:r>
              <a:rPr lang="en-GB" dirty="0"/>
              <a:t>Ethics and need to observe high standards of conduct – part of being a professional.</a:t>
            </a:r>
          </a:p>
          <a:p>
            <a:pPr marL="0" indent="0">
              <a:buNone/>
            </a:pPr>
            <a:endParaRPr lang="en-GB" dirty="0"/>
          </a:p>
          <a:p>
            <a:pPr marL="0" indent="0">
              <a:buNone/>
            </a:pPr>
            <a:r>
              <a:rPr lang="en-GB" dirty="0"/>
              <a:t>CIPD Code of Conduct includes ethical standards and integrity. </a:t>
            </a:r>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32</a:t>
            </a:fld>
            <a:endParaRPr lang="en-GB"/>
          </a:p>
        </p:txBody>
      </p:sp>
    </p:spTree>
    <p:extLst>
      <p:ext uri="{BB962C8B-B14F-4D97-AF65-F5344CB8AC3E}">
        <p14:creationId xmlns:p14="http://schemas.microsoft.com/office/powerpoint/2010/main" val="5611069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 Eight Ethical Lenses</a:t>
            </a:r>
          </a:p>
        </p:txBody>
      </p:sp>
      <p:sp>
        <p:nvSpPr>
          <p:cNvPr id="3" name="Content Placeholder 2"/>
          <p:cNvSpPr>
            <a:spLocks noGrp="1"/>
          </p:cNvSpPr>
          <p:nvPr>
            <p:ph idx="1"/>
          </p:nvPr>
        </p:nvSpPr>
        <p:spPr>
          <a:xfrm>
            <a:off x="457200" y="1417638"/>
            <a:ext cx="8229600" cy="4099595"/>
          </a:xfrm>
        </p:spPr>
        <p:txBody>
          <a:bodyPr>
            <a:normAutofit fontScale="70000" lnSpcReduction="20000"/>
          </a:bodyPr>
          <a:lstStyle/>
          <a:p>
            <a:pPr marL="0" indent="0">
              <a:buNone/>
            </a:pPr>
            <a:r>
              <a:rPr lang="en-GB" dirty="0"/>
              <a:t>Eight ethical perspectives for navigating workplace dilemmas. Specific workplace situations will require decision makers to decide which choice is right for them. </a:t>
            </a:r>
          </a:p>
          <a:p>
            <a:pPr marL="0" indent="0">
              <a:buNone/>
            </a:pPr>
            <a:endParaRPr lang="en-GB" dirty="0"/>
          </a:p>
          <a:p>
            <a:r>
              <a:rPr lang="en-GB" dirty="0"/>
              <a:t>Fairness</a:t>
            </a:r>
          </a:p>
          <a:p>
            <a:r>
              <a:rPr lang="en-GB" dirty="0"/>
              <a:t>Merit </a:t>
            </a:r>
          </a:p>
          <a:p>
            <a:r>
              <a:rPr lang="en-GB" dirty="0"/>
              <a:t>Markets</a:t>
            </a:r>
          </a:p>
          <a:p>
            <a:r>
              <a:rPr lang="en-GB" dirty="0"/>
              <a:t>Democracy </a:t>
            </a:r>
          </a:p>
          <a:p>
            <a:r>
              <a:rPr lang="en-GB" dirty="0"/>
              <a:t>Well-being  </a:t>
            </a:r>
          </a:p>
          <a:p>
            <a:r>
              <a:rPr lang="en-GB" dirty="0"/>
              <a:t>Rights and Duties</a:t>
            </a:r>
          </a:p>
          <a:p>
            <a:r>
              <a:rPr lang="en-GB" dirty="0"/>
              <a:t>Character </a:t>
            </a:r>
          </a:p>
          <a:p>
            <a:r>
              <a:rPr lang="en-GB" dirty="0"/>
              <a:t>Handing down</a:t>
            </a:r>
          </a:p>
        </p:txBody>
      </p:sp>
      <p:sp>
        <p:nvSpPr>
          <p:cNvPr id="4" name="Slide Number Placeholder 3"/>
          <p:cNvSpPr>
            <a:spLocks noGrp="1"/>
          </p:cNvSpPr>
          <p:nvPr>
            <p:ph type="sldNum" sz="quarter" idx="12"/>
          </p:nvPr>
        </p:nvSpPr>
        <p:spPr/>
        <p:txBody>
          <a:bodyPr/>
          <a:lstStyle/>
          <a:p>
            <a:fld id="{AC82685A-BD3A-4230-8D85-804689F67293}" type="slidenum">
              <a:rPr lang="en-GB" smtClean="0"/>
              <a:t>33</a:t>
            </a:fld>
            <a:endParaRPr lang="en-GB"/>
          </a:p>
        </p:txBody>
      </p:sp>
    </p:spTree>
    <p:extLst>
      <p:ext uri="{BB962C8B-B14F-4D97-AF65-F5344CB8AC3E}">
        <p14:creationId xmlns:p14="http://schemas.microsoft.com/office/powerpoint/2010/main" val="15143898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Podcast 108 (1/12/15)</a:t>
            </a:r>
          </a:p>
        </p:txBody>
      </p:sp>
      <p:sp>
        <p:nvSpPr>
          <p:cNvPr id="3" name="Content Placeholder 2"/>
          <p:cNvSpPr>
            <a:spLocks noGrp="1"/>
          </p:cNvSpPr>
          <p:nvPr>
            <p:ph idx="1"/>
          </p:nvPr>
        </p:nvSpPr>
        <p:spPr/>
        <p:txBody>
          <a:bodyPr/>
          <a:lstStyle/>
          <a:p>
            <a:pPr marL="0" indent="0">
              <a:buNone/>
            </a:pPr>
            <a:r>
              <a:rPr lang="en-GB" dirty="0">
                <a:hlinkClick r:id="rId3"/>
              </a:rPr>
              <a:t>https://www.cipd.co.uk/podcasts/hr-business-ethics</a:t>
            </a:r>
            <a:endParaRPr lang="en-GB" dirty="0"/>
          </a:p>
          <a:p>
            <a:pPr marL="0" indent="0">
              <a:buNone/>
            </a:pPr>
            <a:endParaRPr lang="en-GB" dirty="0"/>
          </a:p>
          <a:p>
            <a:pPr marL="0" indent="0">
              <a:buNone/>
            </a:pPr>
            <a:r>
              <a:rPr lang="en-GB" dirty="0"/>
              <a:t>What is HR’s role in promoting and/or enforcing ethical responsibility in business?</a:t>
            </a:r>
          </a:p>
        </p:txBody>
      </p:sp>
      <p:sp>
        <p:nvSpPr>
          <p:cNvPr id="4" name="Slide Number Placeholder 3"/>
          <p:cNvSpPr>
            <a:spLocks noGrp="1"/>
          </p:cNvSpPr>
          <p:nvPr>
            <p:ph type="sldNum" sz="quarter" idx="12"/>
          </p:nvPr>
        </p:nvSpPr>
        <p:spPr/>
        <p:txBody>
          <a:bodyPr/>
          <a:lstStyle/>
          <a:p>
            <a:fld id="{AC82685A-BD3A-4230-8D85-804689F67293}" type="slidenum">
              <a:rPr lang="en-GB" smtClean="0"/>
              <a:t>34</a:t>
            </a:fld>
            <a:endParaRPr lang="en-GB"/>
          </a:p>
        </p:txBody>
      </p:sp>
    </p:spTree>
    <p:extLst>
      <p:ext uri="{BB962C8B-B14F-4D97-AF65-F5344CB8AC3E}">
        <p14:creationId xmlns:p14="http://schemas.microsoft.com/office/powerpoint/2010/main" val="7099405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a:xfrm>
            <a:off x="457200" y="1417638"/>
            <a:ext cx="8229600" cy="4099595"/>
          </a:xfrm>
        </p:spPr>
        <p:txBody>
          <a:bodyPr>
            <a:normAutofit/>
          </a:bodyPr>
          <a:lstStyle/>
          <a:p>
            <a:pPr marL="0" indent="0">
              <a:buNone/>
            </a:pPr>
            <a:r>
              <a:rPr lang="en-GB" dirty="0"/>
              <a:t>CIPD Factsheets on:</a:t>
            </a:r>
          </a:p>
          <a:p>
            <a:r>
              <a:rPr lang="en-GB" dirty="0"/>
              <a:t>Strategic HRM</a:t>
            </a:r>
          </a:p>
          <a:p>
            <a:r>
              <a:rPr lang="en-GB" dirty="0"/>
              <a:t>Workforce Planning</a:t>
            </a:r>
          </a:p>
          <a:p>
            <a:r>
              <a:rPr lang="en-GB" dirty="0"/>
              <a:t>Human Capital</a:t>
            </a:r>
          </a:p>
          <a:p>
            <a:r>
              <a:rPr lang="en-GB" dirty="0"/>
              <a:t>Corporate Responsibility</a:t>
            </a:r>
          </a:p>
          <a:p>
            <a:r>
              <a:rPr lang="en-GB" dirty="0"/>
              <a:t>Corporate Governance</a:t>
            </a:r>
          </a:p>
          <a:p>
            <a:endParaRPr lang="en-GB" dirty="0"/>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35</a:t>
            </a:fld>
            <a:endParaRPr lang="en-GB"/>
          </a:p>
        </p:txBody>
      </p:sp>
    </p:spTree>
    <p:extLst>
      <p:ext uri="{BB962C8B-B14F-4D97-AF65-F5344CB8AC3E}">
        <p14:creationId xmlns:p14="http://schemas.microsoft.com/office/powerpoint/2010/main" val="23892467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FEAA6-CD21-4A8F-82BD-EEBBCBB56834}"/>
              </a:ext>
            </a:extLst>
          </p:cNvPr>
          <p:cNvSpPr>
            <a:spLocks noGrp="1"/>
          </p:cNvSpPr>
          <p:nvPr>
            <p:ph type="title"/>
          </p:nvPr>
        </p:nvSpPr>
        <p:spPr/>
        <p:txBody>
          <a:bodyPr/>
          <a:lstStyle/>
          <a:p>
            <a:r>
              <a:rPr lang="en-GB" dirty="0"/>
              <a:t>Activity (30 minutes)</a:t>
            </a:r>
          </a:p>
        </p:txBody>
      </p:sp>
      <p:sp>
        <p:nvSpPr>
          <p:cNvPr id="3" name="Content Placeholder 2">
            <a:extLst>
              <a:ext uri="{FF2B5EF4-FFF2-40B4-BE49-F238E27FC236}">
                <a16:creationId xmlns:a16="http://schemas.microsoft.com/office/drawing/2014/main" id="{3FA91AF4-87B1-4C88-8606-7B3F818F6EDC}"/>
              </a:ext>
            </a:extLst>
          </p:cNvPr>
          <p:cNvSpPr>
            <a:spLocks noGrp="1"/>
          </p:cNvSpPr>
          <p:nvPr>
            <p:ph idx="1"/>
          </p:nvPr>
        </p:nvSpPr>
        <p:spPr/>
        <p:txBody>
          <a:bodyPr/>
          <a:lstStyle/>
          <a:p>
            <a:r>
              <a:rPr lang="en-GB" dirty="0"/>
              <a:t>In groups, read your allocated factsheet. Prepare a presentation that summarises the main points for the rest of the class.  </a:t>
            </a:r>
          </a:p>
        </p:txBody>
      </p:sp>
      <p:sp>
        <p:nvSpPr>
          <p:cNvPr id="4" name="Slide Number Placeholder 3">
            <a:extLst>
              <a:ext uri="{FF2B5EF4-FFF2-40B4-BE49-F238E27FC236}">
                <a16:creationId xmlns:a16="http://schemas.microsoft.com/office/drawing/2014/main" id="{E5C2C3E3-876E-4E8A-98B0-62FECA535C05}"/>
              </a:ext>
            </a:extLst>
          </p:cNvPr>
          <p:cNvSpPr>
            <a:spLocks noGrp="1"/>
          </p:cNvSpPr>
          <p:nvPr>
            <p:ph type="sldNum" sz="quarter" idx="12"/>
          </p:nvPr>
        </p:nvSpPr>
        <p:spPr/>
        <p:txBody>
          <a:bodyPr/>
          <a:lstStyle/>
          <a:p>
            <a:fld id="{AC82685A-BD3A-4230-8D85-804689F67293}" type="slidenum">
              <a:rPr lang="en-GB" smtClean="0"/>
              <a:t>36</a:t>
            </a:fld>
            <a:endParaRPr lang="en-GB"/>
          </a:p>
        </p:txBody>
      </p:sp>
    </p:spTree>
    <p:extLst>
      <p:ext uri="{BB962C8B-B14F-4D97-AF65-F5344CB8AC3E}">
        <p14:creationId xmlns:p14="http://schemas.microsoft.com/office/powerpoint/2010/main" val="28724398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a:xfrm>
            <a:off x="457200" y="1417638"/>
            <a:ext cx="8229600" cy="4099595"/>
          </a:xfrm>
        </p:spPr>
        <p:txBody>
          <a:bodyPr>
            <a:normAutofit fontScale="92500" lnSpcReduction="10000"/>
          </a:bodyPr>
          <a:lstStyle/>
          <a:p>
            <a:r>
              <a:rPr lang="en-GB" dirty="0"/>
              <a:t>Corporate and HR strategies are shaped by the business and external contexts</a:t>
            </a:r>
          </a:p>
          <a:p>
            <a:r>
              <a:rPr lang="en-GB" dirty="0"/>
              <a:t>HR strategy must be vertically aligned with business strategy and horizontally aligned with HR practices</a:t>
            </a:r>
          </a:p>
          <a:p>
            <a:r>
              <a:rPr lang="en-GB" dirty="0"/>
              <a:t>HR has a role to play in each stage of strategy formulation and implementation</a:t>
            </a:r>
          </a:p>
          <a:p>
            <a:r>
              <a:rPr lang="en-GB" dirty="0"/>
              <a:t>HR also has a role to play in promoting business ethics and accountability</a:t>
            </a:r>
          </a:p>
        </p:txBody>
      </p:sp>
      <p:sp>
        <p:nvSpPr>
          <p:cNvPr id="4" name="Slide Number Placeholder 3"/>
          <p:cNvSpPr>
            <a:spLocks noGrp="1"/>
          </p:cNvSpPr>
          <p:nvPr>
            <p:ph type="sldNum" sz="quarter" idx="12"/>
          </p:nvPr>
        </p:nvSpPr>
        <p:spPr/>
        <p:txBody>
          <a:bodyPr/>
          <a:lstStyle/>
          <a:p>
            <a:fld id="{AC82685A-BD3A-4230-8D85-804689F67293}" type="slidenum">
              <a:rPr lang="en-GB" smtClean="0"/>
              <a:t>37</a:t>
            </a:fld>
            <a:endParaRPr lang="en-GB"/>
          </a:p>
        </p:txBody>
      </p:sp>
    </p:spTree>
    <p:extLst>
      <p:ext uri="{BB962C8B-B14F-4D97-AF65-F5344CB8AC3E}">
        <p14:creationId xmlns:p14="http://schemas.microsoft.com/office/powerpoint/2010/main" val="356951921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5732D71A-37C9-42EA-B509-0EE4A65CAB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4915B3B-5E8F-4712-8FCC-4126269CC8EF}">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documentManagement/types"/>
    <ds:schemaRef ds:uri="303dbf9b-b85b-46a0-94f1-894078c07ecd"/>
    <ds:schemaRef ds:uri="http://purl.org/dc/term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119</TotalTime>
  <Words>2988</Words>
  <Application>Microsoft Office PowerPoint</Application>
  <PresentationFormat>On-screen Show (4:3)</PresentationFormat>
  <Paragraphs>365</Paragraphs>
  <Slides>37</Slides>
  <Notes>37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Myriad Pro</vt:lpstr>
      <vt:lpstr>Wingdings</vt:lpstr>
      <vt:lpstr>20140311PresentationUWTSDTemplate</vt:lpstr>
      <vt:lpstr>Business Issues and the Contexts of Human Resources – Strategy and Ethics  Julie Thomas</vt:lpstr>
      <vt:lpstr>What is Strategy?</vt:lpstr>
      <vt:lpstr>Approaches to Formulating Business Strategy</vt:lpstr>
      <vt:lpstr>Mintzberg (1994)</vt:lpstr>
      <vt:lpstr>Linear, Sequential View</vt:lpstr>
      <vt:lpstr> Formulation</vt:lpstr>
      <vt:lpstr>Evaluation of Choice of Strategy</vt:lpstr>
      <vt:lpstr>Implementing Strategy</vt:lpstr>
      <vt:lpstr>Constraints on Strategy   (Johnson et al, 2011, cited in Kew and Stredwick, 2016, p.431)</vt:lpstr>
      <vt:lpstr>Activity</vt:lpstr>
      <vt:lpstr>How HR can contribute to formulating organisational strategy</vt:lpstr>
      <vt:lpstr>What is HR Strategy?</vt:lpstr>
      <vt:lpstr>Approaches to Formation of HR Strategy</vt:lpstr>
      <vt:lpstr>Best Practice Model</vt:lpstr>
      <vt:lpstr>PowerPoint Presentation</vt:lpstr>
      <vt:lpstr>1. The link to performance</vt:lpstr>
      <vt:lpstr>The link to performance</vt:lpstr>
      <vt:lpstr>The link to Performance</vt:lpstr>
      <vt:lpstr>Horizontal and Vertical Integration (Best Fit Approach)</vt:lpstr>
      <vt:lpstr>The horizontal-vertical alignment model </vt:lpstr>
      <vt:lpstr>Activity (15 mins)</vt:lpstr>
      <vt:lpstr>Contingency Thinking</vt:lpstr>
      <vt:lpstr>Other Contingency Models</vt:lpstr>
      <vt:lpstr>Resource Based Thinking</vt:lpstr>
      <vt:lpstr>Workforce Planning</vt:lpstr>
      <vt:lpstr>Workforce Planning Activities</vt:lpstr>
      <vt:lpstr>CIPD Podcast January 2018</vt:lpstr>
      <vt:lpstr>Business Ethics</vt:lpstr>
      <vt:lpstr>What is Business Ethics?</vt:lpstr>
      <vt:lpstr>Business Ethics</vt:lpstr>
      <vt:lpstr>Ethical Frameworks</vt:lpstr>
      <vt:lpstr>CIPD Code of Conduct</vt:lpstr>
      <vt:lpstr>CIPD – Eight Ethical Lenses</vt:lpstr>
      <vt:lpstr>CIPD Podcast 108 (1/12/15)</vt:lpstr>
      <vt:lpstr>Resources</vt:lpstr>
      <vt:lpstr>Activity (30 minutes)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Issues and the Contexts of Human Resources – Strategy and Ethics  Julie Thomas</dc:title>
  <dc:creator>Julie</dc:creator>
  <cp:lastModifiedBy>Julie Thomas</cp:lastModifiedBy>
  <cp:revision>13</cp:revision>
  <cp:lastPrinted>2018-12-06T08:26:08Z</cp:lastPrinted>
  <dcterms:modified xsi:type="dcterms:W3CDTF">2018-12-06T08:55:29Z</dcterms:modified>
</cp:coreProperties>
</file>