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1"/>
  </p:sldMasterIdLst>
  <p:notesMasterIdLst>
    <p:notesMasterId r:id="rId25"/>
  </p:notesMasterIdLst>
  <p:handoutMasterIdLst>
    <p:handoutMasterId r:id="rId26"/>
  </p:handoutMasterIdLst>
  <p:sldIdLst>
    <p:sldId id="256" r:id="rId2"/>
    <p:sldId id="257" r:id="rId3"/>
    <p:sldId id="284" r:id="rId4"/>
    <p:sldId id="285" r:id="rId5"/>
    <p:sldId id="288" r:id="rId6"/>
    <p:sldId id="287" r:id="rId7"/>
    <p:sldId id="286" r:id="rId8"/>
    <p:sldId id="277" r:id="rId9"/>
    <p:sldId id="283" r:id="rId10"/>
    <p:sldId id="289" r:id="rId11"/>
    <p:sldId id="290" r:id="rId12"/>
    <p:sldId id="291" r:id="rId13"/>
    <p:sldId id="293" r:id="rId14"/>
    <p:sldId id="280" r:id="rId15"/>
    <p:sldId id="281" r:id="rId16"/>
    <p:sldId id="282" r:id="rId17"/>
    <p:sldId id="262" r:id="rId18"/>
    <p:sldId id="295" r:id="rId19"/>
    <p:sldId id="296" r:id="rId20"/>
    <p:sldId id="278" r:id="rId21"/>
    <p:sldId id="271" r:id="rId22"/>
    <p:sldId id="272" r:id="rId23"/>
    <p:sldId id="294" r:id="rId2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51430" autoAdjust="0"/>
  </p:normalViewPr>
  <p:slideViewPr>
    <p:cSldViewPr snapToGrid="0">
      <p:cViewPr varScale="1">
        <p:scale>
          <a:sx n="46" d="100"/>
          <a:sy n="46" d="100"/>
        </p:scale>
        <p:origin x="1548" y="30"/>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18/12/2025</a:t>
            </a:fld>
            <a:endParaRPr lang="en-GB" dirty="0"/>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18/12/2025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8DB08D-32FE-4C56-95DB-2741485080A6}" type="slidenum">
              <a:rPr lang="en-GB" smtClean="0"/>
              <a:t>1</a:t>
            </a:fld>
            <a:endParaRPr lang="en-GB"/>
          </a:p>
        </p:txBody>
      </p:sp>
    </p:spTree>
    <p:extLst>
      <p:ext uri="{BB962C8B-B14F-4D97-AF65-F5344CB8AC3E}">
        <p14:creationId xmlns:p14="http://schemas.microsoft.com/office/powerpoint/2010/main" val="782588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a:t>
            </a:fld>
            <a:endParaRPr lang="en-GB" noProof="0"/>
          </a:p>
        </p:txBody>
      </p:sp>
    </p:spTree>
    <p:extLst>
      <p:ext uri="{BB962C8B-B14F-4D97-AF65-F5344CB8AC3E}">
        <p14:creationId xmlns:p14="http://schemas.microsoft.com/office/powerpoint/2010/main" val="3213317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3</a:t>
            </a:fld>
            <a:endParaRPr lang="en-GB" noProof="0"/>
          </a:p>
        </p:txBody>
      </p:sp>
    </p:spTree>
    <p:extLst>
      <p:ext uri="{BB962C8B-B14F-4D97-AF65-F5344CB8AC3E}">
        <p14:creationId xmlns:p14="http://schemas.microsoft.com/office/powerpoint/2010/main" val="36368707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4</a:t>
            </a:fld>
            <a:endParaRPr lang="en-GB" noProof="0"/>
          </a:p>
        </p:txBody>
      </p:sp>
    </p:spTree>
    <p:extLst>
      <p:ext uri="{BB962C8B-B14F-4D97-AF65-F5344CB8AC3E}">
        <p14:creationId xmlns:p14="http://schemas.microsoft.com/office/powerpoint/2010/main" val="1689573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5</a:t>
            </a:fld>
            <a:endParaRPr lang="en-GB" noProof="0"/>
          </a:p>
        </p:txBody>
      </p:sp>
    </p:spTree>
    <p:extLst>
      <p:ext uri="{BB962C8B-B14F-4D97-AF65-F5344CB8AC3E}">
        <p14:creationId xmlns:p14="http://schemas.microsoft.com/office/powerpoint/2010/main" val="1049477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6</a:t>
            </a:fld>
            <a:endParaRPr lang="en-GB" noProof="0"/>
          </a:p>
        </p:txBody>
      </p:sp>
    </p:spTree>
    <p:extLst>
      <p:ext uri="{BB962C8B-B14F-4D97-AF65-F5344CB8AC3E}">
        <p14:creationId xmlns:p14="http://schemas.microsoft.com/office/powerpoint/2010/main" val="5077194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7</a:t>
            </a:fld>
            <a:endParaRPr lang="en-GB" noProof="0"/>
          </a:p>
        </p:txBody>
      </p:sp>
    </p:spTree>
    <p:extLst>
      <p:ext uri="{BB962C8B-B14F-4D97-AF65-F5344CB8AC3E}">
        <p14:creationId xmlns:p14="http://schemas.microsoft.com/office/powerpoint/2010/main" val="1438961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9</a:t>
            </a:fld>
            <a:endParaRPr lang="en-GB" noProof="0"/>
          </a:p>
        </p:txBody>
      </p:sp>
    </p:spTree>
    <p:extLst>
      <p:ext uri="{BB962C8B-B14F-4D97-AF65-F5344CB8AC3E}">
        <p14:creationId xmlns:p14="http://schemas.microsoft.com/office/powerpoint/2010/main" val="13437080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11</a:t>
            </a:fld>
            <a:endParaRPr lang="en-GB" noProof="0"/>
          </a:p>
        </p:txBody>
      </p:sp>
    </p:spTree>
    <p:extLst>
      <p:ext uri="{BB962C8B-B14F-4D97-AF65-F5344CB8AC3E}">
        <p14:creationId xmlns:p14="http://schemas.microsoft.com/office/powerpoint/2010/main" val="16268688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12</a:t>
            </a:fld>
            <a:endParaRPr lang="en-GB" noProof="0"/>
          </a:p>
        </p:txBody>
      </p:sp>
    </p:spTree>
    <p:extLst>
      <p:ext uri="{BB962C8B-B14F-4D97-AF65-F5344CB8AC3E}">
        <p14:creationId xmlns:p14="http://schemas.microsoft.com/office/powerpoint/2010/main" val="32283218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16</a:t>
            </a:fld>
            <a:endParaRPr lang="en-GB" noProof="0"/>
          </a:p>
        </p:txBody>
      </p:sp>
    </p:spTree>
    <p:extLst>
      <p:ext uri="{BB962C8B-B14F-4D97-AF65-F5344CB8AC3E}">
        <p14:creationId xmlns:p14="http://schemas.microsoft.com/office/powerpoint/2010/main" val="24952019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17</a:t>
            </a:fld>
            <a:endParaRPr lang="en-GB" noProof="0"/>
          </a:p>
        </p:txBody>
      </p:sp>
    </p:spTree>
    <p:extLst>
      <p:ext uri="{BB962C8B-B14F-4D97-AF65-F5344CB8AC3E}">
        <p14:creationId xmlns:p14="http://schemas.microsoft.com/office/powerpoint/2010/main" val="34298462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18</a:t>
            </a:fld>
            <a:endParaRPr lang="en-GB" noProof="0"/>
          </a:p>
        </p:txBody>
      </p:sp>
    </p:spTree>
    <p:extLst>
      <p:ext uri="{BB962C8B-B14F-4D97-AF65-F5344CB8AC3E}">
        <p14:creationId xmlns:p14="http://schemas.microsoft.com/office/powerpoint/2010/main" val="7270963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23</a:t>
            </a:fld>
            <a:endParaRPr lang="en-GB" noProof="0"/>
          </a:p>
        </p:txBody>
      </p:sp>
    </p:spTree>
    <p:extLst>
      <p:ext uri="{BB962C8B-B14F-4D97-AF65-F5344CB8AC3E}">
        <p14:creationId xmlns:p14="http://schemas.microsoft.com/office/powerpoint/2010/main" val="2028736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12/18/2025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8244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12/18/2025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00608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12/18/2025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03588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12/18/2025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91275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12/18/2025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08108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12/18/2025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73001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12/18/2025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99674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12/18/2025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8568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12/18/2025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29649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12/18/2025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43175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12/18/2025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79037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12/18/2025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63445434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1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13.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11.jpe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image" Target="../media/image11.jpeg"/></Relationships>
</file>

<file path=ppt/slides/_rels/slide23.xml.rels><?xml version="1.0" encoding="UTF-8" standalone="yes"?>
<Relationships xmlns="http://schemas.openxmlformats.org/package/2006/relationships"><Relationship Id="rId8" Type="http://schemas.openxmlformats.org/officeDocument/2006/relationships/hyperlink" Target="https://journals.sagepub.com/doi/10.1177/2158244018794224" TargetMode="External"/><Relationship Id="rId3" Type="http://schemas.openxmlformats.org/officeDocument/2006/relationships/slideLayout" Target="../slideLayouts/slideLayout2.xml"/><Relationship Id="rId7" Type="http://schemas.openxmlformats.org/officeDocument/2006/relationships/hyperlink" Target="https://www.cipd.org/globalassets/media/knowledge/knowledge-hub/reports/creating-learning-cultures-1_tcm18-75606.pdf" TargetMode="Externa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hyperlink" Target="https://www.cipd.org/uk/knowledge/guides/learning-and-development/#developing-a-learning-strategy" TargetMode="External"/><Relationship Id="rId11" Type="http://schemas.openxmlformats.org/officeDocument/2006/relationships/image" Target="../media/image2.png"/><Relationship Id="rId5" Type="http://schemas.openxmlformats.org/officeDocument/2006/relationships/hyperlink" Target="https://www.cipd.org/uk/knowledge/factsheets/learning-theories/" TargetMode="External"/><Relationship Id="rId10" Type="http://schemas.openxmlformats.org/officeDocument/2006/relationships/hyperlink" Target="https://www.linkedin.com/pulse/insights-3-learning-individuals-organizations-oliver-meili" TargetMode="External"/><Relationship Id="rId4" Type="http://schemas.openxmlformats.org/officeDocument/2006/relationships/notesSlide" Target="../notesSlides/notesSlide14.xml"/><Relationship Id="rId9" Type="http://schemas.openxmlformats.org/officeDocument/2006/relationships/hyperlink" Target="https://warwick.ac.uk/fac/soc/wbs/conf/olkc/archive/olkc1/papers/177_kay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A65A1A9-3E66-782E-4EC6-400809A59935}"/>
              </a:ext>
            </a:extLst>
          </p:cNvPr>
          <p:cNvPicPr>
            <a:picLocks noChangeAspect="1"/>
          </p:cNvPicPr>
          <p:nvPr/>
        </p:nvPicPr>
        <p:blipFill rotWithShape="1">
          <a:blip r:embed="rId5"/>
          <a:srcRect t="17420" r="-2" b="-2"/>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04553" y="3091928"/>
            <a:ext cx="9078562" cy="2387600"/>
          </a:xfrm>
        </p:spPr>
        <p:txBody>
          <a:bodyPr rtlCol="0">
            <a:normAutofit/>
          </a:bodyPr>
          <a:lstStyle/>
          <a:p>
            <a:r>
              <a:rPr lang="en-GB" sz="6600">
                <a:solidFill>
                  <a:schemeClr val="bg1"/>
                </a:solidFill>
              </a:rPr>
              <a:t>Individual and Collective Learning</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04553" y="5624945"/>
            <a:ext cx="9078562" cy="592975"/>
          </a:xfrm>
        </p:spPr>
        <p:txBody>
          <a:bodyPr rtlCol="0" anchor="ctr">
            <a:normAutofit/>
          </a:bodyPr>
          <a:lstStyle/>
          <a:p>
            <a:r>
              <a:rPr lang="en-GB">
                <a:solidFill>
                  <a:schemeClr val="bg1"/>
                </a:solidFill>
              </a:rPr>
              <a:t>WEEK 3</a:t>
            </a:r>
            <a:endParaRPr lang="en-US">
              <a:solidFill>
                <a:schemeClr val="bg1"/>
              </a:solidFill>
            </a:endParaRPr>
          </a:p>
        </p:txBody>
      </p:sp>
      <p:pic>
        <p:nvPicPr>
          <p:cNvPr id="7" name="Audio 6">
            <a:hlinkClick r:id="" action="ppaction://media"/>
            <a:extLst>
              <a:ext uri="{FF2B5EF4-FFF2-40B4-BE49-F238E27FC236}">
                <a16:creationId xmlns:a16="http://schemas.microsoft.com/office/drawing/2014/main" id="{268CBC49-CFE1-F1A8-F1F9-2E2A3A1CB2E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326839"/>
      </p:ext>
    </p:extLst>
  </p:cSld>
  <p:clrMapOvr>
    <a:masterClrMapping/>
  </p:clrMapOvr>
  <mc:AlternateContent xmlns:mc="http://schemas.openxmlformats.org/markup-compatibility/2006" xmlns:p14="http://schemas.microsoft.com/office/powerpoint/2010/main">
    <mc:Choice Requires="p14">
      <p:transition spd="slow" p14:dur="2000" advTm="10630"/>
    </mc:Choice>
    <mc:Fallback xmlns="">
      <p:transition spd="slow" advTm="10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D6964B-700B-52EE-0CB5-A03865279DC7}"/>
              </a:ext>
            </a:extLst>
          </p:cNvPr>
          <p:cNvSpPr>
            <a:spLocks noGrp="1"/>
          </p:cNvSpPr>
          <p:nvPr>
            <p:ph type="title"/>
          </p:nvPr>
        </p:nvSpPr>
        <p:spPr>
          <a:xfrm>
            <a:off x="5080216" y="1076324"/>
            <a:ext cx="6272784" cy="1535051"/>
          </a:xfrm>
        </p:spPr>
        <p:txBody>
          <a:bodyPr anchor="b">
            <a:normAutofit/>
          </a:bodyPr>
          <a:lstStyle/>
          <a:p>
            <a:r>
              <a:rPr lang="en-GB" sz="5200"/>
              <a:t>Learning Outcomes</a:t>
            </a:r>
          </a:p>
        </p:txBody>
      </p:sp>
      <p:pic>
        <p:nvPicPr>
          <p:cNvPr id="5" name="Picture 4" descr="A person reaching for a paper on a table full of paper and sticky notes">
            <a:extLst>
              <a:ext uri="{FF2B5EF4-FFF2-40B4-BE49-F238E27FC236}">
                <a16:creationId xmlns:a16="http://schemas.microsoft.com/office/drawing/2014/main" id="{30265366-F0D9-0905-A566-34DDC79E0687}"/>
              </a:ext>
            </a:extLst>
          </p:cNvPr>
          <p:cNvPicPr>
            <a:picLocks noChangeAspect="1"/>
          </p:cNvPicPr>
          <p:nvPr/>
        </p:nvPicPr>
        <p:blipFill rotWithShape="1">
          <a:blip r:embed="rId5"/>
          <a:srcRect l="26689" r="29463" b="4"/>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00428DC-96D5-3468-67F6-E3A0F2BB0262}"/>
              </a:ext>
            </a:extLst>
          </p:cNvPr>
          <p:cNvSpPr>
            <a:spLocks noGrp="1"/>
          </p:cNvSpPr>
          <p:nvPr>
            <p:ph idx="1"/>
          </p:nvPr>
        </p:nvSpPr>
        <p:spPr>
          <a:xfrm>
            <a:off x="5080216" y="3351276"/>
            <a:ext cx="6272784" cy="2825686"/>
          </a:xfrm>
        </p:spPr>
        <p:txBody>
          <a:bodyPr vert="horz" lIns="91440" tIns="45720" rIns="91440" bIns="45720" rtlCol="0">
            <a:normAutofit/>
          </a:bodyPr>
          <a:lstStyle/>
          <a:p>
            <a:pPr>
              <a:lnSpc>
                <a:spcPct val="100000"/>
              </a:lnSpc>
            </a:pPr>
            <a:r>
              <a:rPr lang="en-GB" sz="1400" dirty="0">
                <a:ea typeface="+mn-lt"/>
                <a:cs typeface="+mn-lt"/>
              </a:rPr>
              <a:t>At the end of this session you will be able to:</a:t>
            </a:r>
            <a:br>
              <a:rPr lang="en-US" sz="1400" dirty="0"/>
            </a:br>
            <a:endParaRPr lang="en-US" sz="1400" dirty="0"/>
          </a:p>
          <a:p>
            <a:pPr lvl="1">
              <a:lnSpc>
                <a:spcPct val="100000"/>
              </a:lnSpc>
            </a:pPr>
            <a:r>
              <a:rPr lang="en-GB" sz="1400" dirty="0">
                <a:ea typeface="+mn-lt"/>
                <a:cs typeface="+mn-lt"/>
              </a:rPr>
              <a:t>explain and critically evaluate a range of learning theories and models</a:t>
            </a:r>
            <a:endParaRPr lang="en-GB" sz="1400" dirty="0"/>
          </a:p>
          <a:p>
            <a:pPr lvl="1">
              <a:lnSpc>
                <a:spcPct val="100000"/>
              </a:lnSpc>
            </a:pPr>
            <a:r>
              <a:rPr lang="en-GB" sz="1400" dirty="0">
                <a:ea typeface="+mn-lt"/>
                <a:cs typeface="+mn-lt"/>
              </a:rPr>
              <a:t>demonstrate understanding of the relevance and application of learning theories in instructional design</a:t>
            </a:r>
            <a:endParaRPr lang="en-GB" sz="1400" dirty="0"/>
          </a:p>
          <a:p>
            <a:pPr lvl="1">
              <a:lnSpc>
                <a:spcPct val="100000"/>
              </a:lnSpc>
            </a:pPr>
            <a:r>
              <a:rPr lang="en-GB" sz="1400" dirty="0">
                <a:ea typeface="+mn-lt"/>
                <a:cs typeface="+mn-lt"/>
              </a:rPr>
              <a:t>analyse and assess the principles deriving from learning theories to support effective practice in design and delivery of learning and development interventions </a:t>
            </a:r>
            <a:endParaRPr lang="en-GB" sz="1400" dirty="0"/>
          </a:p>
          <a:p>
            <a:pPr marL="0" indent="0">
              <a:lnSpc>
                <a:spcPct val="100000"/>
              </a:lnSpc>
              <a:buNone/>
            </a:pPr>
            <a:endParaRPr lang="en-GB" sz="1400" dirty="0"/>
          </a:p>
        </p:txBody>
      </p:sp>
      <p:pic>
        <p:nvPicPr>
          <p:cNvPr id="10" name="Audio 9">
            <a:hlinkClick r:id="" action="ppaction://media"/>
            <a:extLst>
              <a:ext uri="{FF2B5EF4-FFF2-40B4-BE49-F238E27FC236}">
                <a16:creationId xmlns:a16="http://schemas.microsoft.com/office/drawing/2014/main" id="{3193A6AA-1350-A0F5-23C4-A2C92269555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28531818"/>
      </p:ext>
    </p:extLst>
  </p:cSld>
  <p:clrMapOvr>
    <a:masterClrMapping/>
  </p:clrMapOvr>
  <mc:AlternateContent xmlns:mc="http://schemas.openxmlformats.org/markup-compatibility/2006" xmlns:p14="http://schemas.microsoft.com/office/powerpoint/2010/main">
    <mc:Choice Requires="p14">
      <p:transition spd="slow" p14:dur="2000" advTm="36332"/>
    </mc:Choice>
    <mc:Fallback xmlns="">
      <p:transition spd="slow" advTm="363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F928B1-085B-40B9-AF08-B7F7703696F4}"/>
              </a:ext>
            </a:extLst>
          </p:cNvPr>
          <p:cNvSpPr>
            <a:spLocks noGrp="1"/>
          </p:cNvSpPr>
          <p:nvPr>
            <p:ph type="title"/>
          </p:nvPr>
        </p:nvSpPr>
        <p:spPr>
          <a:xfrm>
            <a:off x="5080216" y="1076324"/>
            <a:ext cx="6272784" cy="1535051"/>
          </a:xfrm>
        </p:spPr>
        <p:txBody>
          <a:bodyPr anchor="b">
            <a:normAutofit/>
          </a:bodyPr>
          <a:lstStyle/>
          <a:p>
            <a:r>
              <a:rPr lang="en-GB" sz="5200"/>
              <a:t>LEARNING CULTURES</a:t>
            </a:r>
          </a:p>
        </p:txBody>
      </p:sp>
      <p:pic>
        <p:nvPicPr>
          <p:cNvPr id="5" name="Picture 4" descr="Geometric shapes on a wooden background">
            <a:extLst>
              <a:ext uri="{FF2B5EF4-FFF2-40B4-BE49-F238E27FC236}">
                <a16:creationId xmlns:a16="http://schemas.microsoft.com/office/drawing/2014/main" id="{4D46225F-9460-2B23-9881-D06BDD12B1B6}"/>
              </a:ext>
            </a:extLst>
          </p:cNvPr>
          <p:cNvPicPr>
            <a:picLocks noChangeAspect="1"/>
          </p:cNvPicPr>
          <p:nvPr/>
        </p:nvPicPr>
        <p:blipFill rotWithShape="1">
          <a:blip r:embed="rId5"/>
          <a:srcRect l="21212" r="35001" b="-3"/>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6459AAF-CD36-287D-4B2F-75893B120C1F}"/>
              </a:ext>
            </a:extLst>
          </p:cNvPr>
          <p:cNvSpPr>
            <a:spLocks noGrp="1"/>
          </p:cNvSpPr>
          <p:nvPr>
            <p:ph idx="1"/>
          </p:nvPr>
        </p:nvSpPr>
        <p:spPr>
          <a:xfrm>
            <a:off x="5080216" y="3351276"/>
            <a:ext cx="6272784" cy="2825686"/>
          </a:xfrm>
        </p:spPr>
        <p:txBody>
          <a:bodyPr vert="horz" lIns="91440" tIns="45720" rIns="91440" bIns="45720" rtlCol="0">
            <a:normAutofit/>
          </a:bodyPr>
          <a:lstStyle/>
          <a:p>
            <a:pPr marL="0" indent="0">
              <a:lnSpc>
                <a:spcPct val="100000"/>
              </a:lnSpc>
              <a:buNone/>
            </a:pPr>
            <a:r>
              <a:rPr lang="en-GB" sz="1800" b="1" dirty="0"/>
              <a:t>Several definitions of a learning culture – some common themes:</a:t>
            </a:r>
          </a:p>
          <a:p>
            <a:pPr>
              <a:lnSpc>
                <a:spcPct val="100000"/>
              </a:lnSpc>
            </a:pPr>
            <a:r>
              <a:rPr lang="en-GB" sz="1800" dirty="0"/>
              <a:t>Supporting individual learning and transformation, and allowing this knowledge to shape strategy and process</a:t>
            </a:r>
          </a:p>
          <a:p>
            <a:pPr>
              <a:lnSpc>
                <a:spcPct val="100000"/>
              </a:lnSpc>
            </a:pPr>
            <a:r>
              <a:rPr lang="en-GB" sz="1800" dirty="0"/>
              <a:t>Encouraging teams to learn and reflect on their work and proactively influence strategy and process change</a:t>
            </a:r>
          </a:p>
          <a:p>
            <a:pPr>
              <a:lnSpc>
                <a:spcPct val="100000"/>
              </a:lnSpc>
            </a:pPr>
            <a:r>
              <a:rPr lang="en-GB" sz="1800" dirty="0"/>
              <a:t>A willingness to learn and improve from the wider organisation and key decision-makers (CIPD, 2020)</a:t>
            </a:r>
          </a:p>
          <a:p>
            <a:pPr marL="0" indent="0">
              <a:lnSpc>
                <a:spcPct val="100000"/>
              </a:lnSpc>
              <a:buNone/>
            </a:pPr>
            <a:endParaRPr lang="en-GB" sz="1800" dirty="0"/>
          </a:p>
        </p:txBody>
      </p:sp>
      <p:pic>
        <p:nvPicPr>
          <p:cNvPr id="7" name="Audio 6">
            <a:hlinkClick r:id="" action="ppaction://media"/>
            <a:extLst>
              <a:ext uri="{FF2B5EF4-FFF2-40B4-BE49-F238E27FC236}">
                <a16:creationId xmlns:a16="http://schemas.microsoft.com/office/drawing/2014/main" id="{F8611E37-7782-4EB5-AB60-B8F0EA95CEE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1216999"/>
      </p:ext>
    </p:extLst>
  </p:cSld>
  <p:clrMapOvr>
    <a:masterClrMapping/>
  </p:clrMapOvr>
  <mc:AlternateContent xmlns:mc="http://schemas.openxmlformats.org/markup-compatibility/2006" xmlns:p14="http://schemas.microsoft.com/office/powerpoint/2010/main">
    <mc:Choice Requires="p14">
      <p:transition spd="slow" p14:dur="2000" advTm="91748"/>
    </mc:Choice>
    <mc:Fallback xmlns="">
      <p:transition spd="slow" advTm="917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CA9E23-CA2E-B397-DA00-1882C4E886FF}"/>
              </a:ext>
            </a:extLst>
          </p:cNvPr>
          <p:cNvSpPr>
            <a:spLocks noGrp="1"/>
          </p:cNvSpPr>
          <p:nvPr>
            <p:ph type="title"/>
          </p:nvPr>
        </p:nvSpPr>
        <p:spPr>
          <a:xfrm>
            <a:off x="5080216" y="1076324"/>
            <a:ext cx="6272784" cy="1535051"/>
          </a:xfrm>
        </p:spPr>
        <p:txBody>
          <a:bodyPr anchor="b">
            <a:normAutofit/>
          </a:bodyPr>
          <a:lstStyle/>
          <a:p>
            <a:r>
              <a:rPr lang="en-GB" sz="5200"/>
              <a:t>CIPD – learning culture</a:t>
            </a:r>
          </a:p>
        </p:txBody>
      </p:sp>
      <p:pic>
        <p:nvPicPr>
          <p:cNvPr id="5" name="Picture 4" descr="Light bulb on yellow background with sketched light beams and cord">
            <a:extLst>
              <a:ext uri="{FF2B5EF4-FFF2-40B4-BE49-F238E27FC236}">
                <a16:creationId xmlns:a16="http://schemas.microsoft.com/office/drawing/2014/main" id="{F5B5A6E5-5E71-8B06-8C72-AC7CA53AAEB2}"/>
              </a:ext>
            </a:extLst>
          </p:cNvPr>
          <p:cNvPicPr>
            <a:picLocks noChangeAspect="1"/>
          </p:cNvPicPr>
          <p:nvPr/>
        </p:nvPicPr>
        <p:blipFill rotWithShape="1">
          <a:blip r:embed="rId5"/>
          <a:srcRect l="50954" r="8630" b="3"/>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1ED36EC-2BBE-4124-50C8-FEF9E3EB1B02}"/>
              </a:ext>
            </a:extLst>
          </p:cNvPr>
          <p:cNvSpPr>
            <a:spLocks noGrp="1"/>
          </p:cNvSpPr>
          <p:nvPr>
            <p:ph idx="1"/>
          </p:nvPr>
        </p:nvSpPr>
        <p:spPr>
          <a:xfrm>
            <a:off x="5080216" y="3351276"/>
            <a:ext cx="6272784" cy="2825686"/>
          </a:xfrm>
        </p:spPr>
        <p:txBody>
          <a:bodyPr vert="horz" lIns="91440" tIns="45720" rIns="91440" bIns="45720" rtlCol="0">
            <a:normAutofit/>
          </a:bodyPr>
          <a:lstStyle/>
          <a:p>
            <a:r>
              <a:rPr lang="en-GB" sz="1800" dirty="0"/>
              <a:t>Reframe "learning culture" as the "environment" for learning</a:t>
            </a:r>
          </a:p>
          <a:p>
            <a:r>
              <a:rPr lang="en-GB" sz="1800"/>
              <a:t>L&amp;D professionals should evaluate the current learning environment in place for their organisation and consider taking action at an organisational, team and individual level</a:t>
            </a:r>
          </a:p>
        </p:txBody>
      </p:sp>
      <p:pic>
        <p:nvPicPr>
          <p:cNvPr id="7" name="Audio 6">
            <a:hlinkClick r:id="" action="ppaction://media"/>
            <a:extLst>
              <a:ext uri="{FF2B5EF4-FFF2-40B4-BE49-F238E27FC236}">
                <a16:creationId xmlns:a16="http://schemas.microsoft.com/office/drawing/2014/main" id="{927B8E1E-A623-763B-24DA-9C395AB8B3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25806182"/>
      </p:ext>
    </p:extLst>
  </p:cSld>
  <p:clrMapOvr>
    <a:masterClrMapping/>
  </p:clrMapOvr>
  <mc:AlternateContent xmlns:mc="http://schemas.openxmlformats.org/markup-compatibility/2006" xmlns:p14="http://schemas.microsoft.com/office/powerpoint/2010/main">
    <mc:Choice Requires="p14">
      <p:transition spd="slow" p14:dur="2000" advTm="141149"/>
    </mc:Choice>
    <mc:Fallback xmlns="">
      <p:transition spd="slow" advTm="141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8546A-5D15-94F8-D142-2B5D47E96F3F}"/>
              </a:ext>
            </a:extLst>
          </p:cNvPr>
          <p:cNvSpPr>
            <a:spLocks noGrp="1"/>
          </p:cNvSpPr>
          <p:nvPr>
            <p:ph type="title"/>
          </p:nvPr>
        </p:nvSpPr>
        <p:spPr/>
        <p:txBody>
          <a:bodyPr/>
          <a:lstStyle/>
          <a:p>
            <a:r>
              <a:rPr lang="en-GB" dirty="0"/>
              <a:t>Individual Learning</a:t>
            </a:r>
          </a:p>
        </p:txBody>
      </p:sp>
      <p:sp>
        <p:nvSpPr>
          <p:cNvPr id="3" name="Content Placeholder 2">
            <a:extLst>
              <a:ext uri="{FF2B5EF4-FFF2-40B4-BE49-F238E27FC236}">
                <a16:creationId xmlns:a16="http://schemas.microsoft.com/office/drawing/2014/main" id="{AF2DF23D-9566-F1BE-72F8-F51A9632DF66}"/>
              </a:ext>
            </a:extLst>
          </p:cNvPr>
          <p:cNvSpPr>
            <a:spLocks noGrp="1"/>
          </p:cNvSpPr>
          <p:nvPr>
            <p:ph idx="1"/>
          </p:nvPr>
        </p:nvSpPr>
        <p:spPr/>
        <p:txBody>
          <a:bodyPr vert="horz" lIns="91440" tIns="45720" rIns="91440" bIns="45720" rtlCol="0" anchor="t">
            <a:normAutofit fontScale="92500" lnSpcReduction="20000"/>
          </a:bodyPr>
          <a:lstStyle/>
          <a:p>
            <a:r>
              <a:rPr lang="en-GB" dirty="0"/>
              <a:t>Learning must take place in a supportive environment that allows employees to apply their learning.  L&amp;D engage with employees to:</a:t>
            </a:r>
          </a:p>
          <a:p>
            <a:r>
              <a:rPr lang="en-GB" dirty="0"/>
              <a:t>Consistently communicate learning </a:t>
            </a:r>
            <a:r>
              <a:rPr lang="en-GB"/>
              <a:t>opportunities across the organisation</a:t>
            </a:r>
          </a:p>
          <a:p>
            <a:r>
              <a:rPr lang="en-GB" dirty="0"/>
              <a:t>Highlight everyone's role in organisational and team learning – how does individual continuous learning benefit individuals, their team, </a:t>
            </a:r>
            <a:r>
              <a:rPr lang="en-GB"/>
              <a:t>and the wider organisation?</a:t>
            </a:r>
          </a:p>
          <a:p>
            <a:r>
              <a:rPr lang="en-GB" dirty="0"/>
              <a:t>Consider how opportunities to reflect and share on learning can be used to </a:t>
            </a:r>
            <a:r>
              <a:rPr lang="en-GB"/>
              <a:t>follow up formal training</a:t>
            </a:r>
          </a:p>
          <a:p>
            <a:r>
              <a:rPr lang="en-GB" dirty="0"/>
              <a:t>Provide different types of learning that appeal to a range of learners and allow learners to build their own learning pathway</a:t>
            </a:r>
          </a:p>
        </p:txBody>
      </p:sp>
      <p:pic>
        <p:nvPicPr>
          <p:cNvPr id="6" name="Audio 5">
            <a:hlinkClick r:id="" action="ppaction://media"/>
            <a:extLst>
              <a:ext uri="{FF2B5EF4-FFF2-40B4-BE49-F238E27FC236}">
                <a16:creationId xmlns:a16="http://schemas.microsoft.com/office/drawing/2014/main" id="{988E385A-266E-4741-5305-CF6B12B44AE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88908248"/>
      </p:ext>
    </p:extLst>
  </p:cSld>
  <p:clrMapOvr>
    <a:masterClrMapping/>
  </p:clrMapOvr>
  <mc:AlternateContent xmlns:mc="http://schemas.openxmlformats.org/markup-compatibility/2006" xmlns:p14="http://schemas.microsoft.com/office/powerpoint/2010/main">
    <mc:Choice Requires="p14">
      <p:transition spd="slow" p14:dur="2000" advTm="157732"/>
    </mc:Choice>
    <mc:Fallback xmlns="">
      <p:transition spd="slow" advTm="1577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FCEBE-DBB9-545C-D522-2C8CD94B2786}"/>
              </a:ext>
            </a:extLst>
          </p:cNvPr>
          <p:cNvSpPr>
            <a:spLocks noGrp="1"/>
          </p:cNvSpPr>
          <p:nvPr>
            <p:ph type="title"/>
          </p:nvPr>
        </p:nvSpPr>
        <p:spPr/>
        <p:txBody>
          <a:bodyPr/>
          <a:lstStyle/>
          <a:p>
            <a:r>
              <a:rPr lang="en-GB" dirty="0"/>
              <a:t>Team Learning</a:t>
            </a:r>
          </a:p>
        </p:txBody>
      </p:sp>
      <p:sp>
        <p:nvSpPr>
          <p:cNvPr id="3" name="Content Placeholder 2">
            <a:extLst>
              <a:ext uri="{FF2B5EF4-FFF2-40B4-BE49-F238E27FC236}">
                <a16:creationId xmlns:a16="http://schemas.microsoft.com/office/drawing/2014/main" id="{FA477E83-683F-1FDE-DEFA-926665B05446}"/>
              </a:ext>
            </a:extLst>
          </p:cNvPr>
          <p:cNvSpPr>
            <a:spLocks noGrp="1"/>
          </p:cNvSpPr>
          <p:nvPr>
            <p:ph idx="1"/>
          </p:nvPr>
        </p:nvSpPr>
        <p:spPr/>
        <p:txBody>
          <a:bodyPr vert="horz" lIns="91440" tIns="45720" rIns="91440" bIns="45720" rtlCol="0" anchor="t">
            <a:normAutofit fontScale="92500"/>
          </a:bodyPr>
          <a:lstStyle/>
          <a:p>
            <a:r>
              <a:rPr lang="en-GB" dirty="0"/>
              <a:t>Help line managers understand the key role they play in supporting learning, whether formal or informal</a:t>
            </a:r>
          </a:p>
          <a:p>
            <a:r>
              <a:rPr lang="en-GB"/>
              <a:t>Support managers to prioritise time and resources for formal and informal learning</a:t>
            </a:r>
          </a:p>
          <a:p>
            <a:r>
              <a:rPr lang="en-GB" dirty="0"/>
              <a:t>Build support for learning and development into management </a:t>
            </a:r>
            <a:r>
              <a:rPr lang="en-GB"/>
              <a:t>objectives</a:t>
            </a:r>
          </a:p>
          <a:p>
            <a:r>
              <a:rPr lang="en-GB" dirty="0"/>
              <a:t>Encourage line managers to be role models, to demonstrate how learning is part of everyone's role, and share their learnings in team training or encourage reflection of project evaluation</a:t>
            </a:r>
          </a:p>
        </p:txBody>
      </p:sp>
      <p:pic>
        <p:nvPicPr>
          <p:cNvPr id="6" name="Audio 5">
            <a:hlinkClick r:id="" action="ppaction://media"/>
            <a:extLst>
              <a:ext uri="{FF2B5EF4-FFF2-40B4-BE49-F238E27FC236}">
                <a16:creationId xmlns:a16="http://schemas.microsoft.com/office/drawing/2014/main" id="{8D2CE2E5-B197-9828-4B90-84BEB574914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25283106"/>
      </p:ext>
    </p:extLst>
  </p:cSld>
  <p:clrMapOvr>
    <a:masterClrMapping/>
  </p:clrMapOvr>
  <mc:AlternateContent xmlns:mc="http://schemas.openxmlformats.org/markup-compatibility/2006" xmlns:p14="http://schemas.microsoft.com/office/powerpoint/2010/main">
    <mc:Choice Requires="p14">
      <p:transition spd="slow" p14:dur="2000" advTm="126763"/>
    </mc:Choice>
    <mc:Fallback xmlns="">
      <p:transition spd="slow" advTm="126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4432-A17D-625D-C1CC-AB6FF5B0A704}"/>
              </a:ext>
            </a:extLst>
          </p:cNvPr>
          <p:cNvSpPr>
            <a:spLocks noGrp="1"/>
          </p:cNvSpPr>
          <p:nvPr>
            <p:ph type="title"/>
          </p:nvPr>
        </p:nvSpPr>
        <p:spPr/>
        <p:txBody>
          <a:bodyPr/>
          <a:lstStyle/>
          <a:p>
            <a:r>
              <a:rPr lang="en-GB" dirty="0"/>
              <a:t>Organisational Learning</a:t>
            </a:r>
          </a:p>
        </p:txBody>
      </p:sp>
      <p:sp>
        <p:nvSpPr>
          <p:cNvPr id="3" name="Content Placeholder 2">
            <a:extLst>
              <a:ext uri="{FF2B5EF4-FFF2-40B4-BE49-F238E27FC236}">
                <a16:creationId xmlns:a16="http://schemas.microsoft.com/office/drawing/2014/main" id="{3A699019-29AA-BDFC-B350-23F62B38E981}"/>
              </a:ext>
            </a:extLst>
          </p:cNvPr>
          <p:cNvSpPr>
            <a:spLocks noGrp="1"/>
          </p:cNvSpPr>
          <p:nvPr>
            <p:ph idx="1"/>
          </p:nvPr>
        </p:nvSpPr>
        <p:spPr/>
        <p:txBody>
          <a:bodyPr vert="horz" lIns="91440" tIns="45720" rIns="91440" bIns="45720" rtlCol="0" anchor="t">
            <a:normAutofit fontScale="77500" lnSpcReduction="20000"/>
          </a:bodyPr>
          <a:lstStyle/>
          <a:p>
            <a:r>
              <a:rPr lang="en-GB" dirty="0"/>
              <a:t>Businesses need structures and systems in place to support learning, as well as a shared vision for learning</a:t>
            </a:r>
          </a:p>
          <a:p>
            <a:r>
              <a:rPr lang="en-GB" dirty="0"/>
              <a:t>L&amp;D professionals should work with leaders to define and communicate a vision, clearly linked to organisational objectives</a:t>
            </a:r>
          </a:p>
          <a:p>
            <a:r>
              <a:rPr lang="en-GB" dirty="0">
                <a:ea typeface="+mn-lt"/>
                <a:cs typeface="+mn-lt"/>
              </a:rPr>
              <a:t>L&amp;D professionals should evaluate current systems for knowledge management and learning</a:t>
            </a:r>
            <a:endParaRPr lang="en-GB" dirty="0"/>
          </a:p>
          <a:p>
            <a:r>
              <a:rPr lang="en-GB" dirty="0">
                <a:ea typeface="+mn-lt"/>
                <a:cs typeface="+mn-lt"/>
              </a:rPr>
              <a:t>L&amp;D professionals should consider whether there are appropriate channels in place to allow individual and team learning and reflection to feed into organisational decision-making</a:t>
            </a:r>
            <a:endParaRPr lang="en-GB" dirty="0"/>
          </a:p>
          <a:p>
            <a:r>
              <a:rPr lang="en-GB"/>
              <a:t>Consider whether dialogue, challenge and reflection are embedded and </a:t>
            </a:r>
            <a:endParaRPr lang="en-GB" dirty="0"/>
          </a:p>
          <a:p>
            <a:r>
              <a:rPr lang="en-GB" dirty="0"/>
              <a:t>Examine whether individuals have an appropriate degree of voice and autonomy</a:t>
            </a:r>
          </a:p>
          <a:p>
            <a:endParaRPr lang="en-GB" dirty="0"/>
          </a:p>
        </p:txBody>
      </p:sp>
      <p:pic>
        <p:nvPicPr>
          <p:cNvPr id="6" name="Audio 5">
            <a:hlinkClick r:id="" action="ppaction://media"/>
            <a:extLst>
              <a:ext uri="{FF2B5EF4-FFF2-40B4-BE49-F238E27FC236}">
                <a16:creationId xmlns:a16="http://schemas.microsoft.com/office/drawing/2014/main" id="{326B80C7-D3AC-D36B-5913-2584D9446B1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2539525"/>
      </p:ext>
    </p:extLst>
  </p:cSld>
  <p:clrMapOvr>
    <a:masterClrMapping/>
  </p:clrMapOvr>
  <mc:AlternateContent xmlns:mc="http://schemas.openxmlformats.org/markup-compatibility/2006" xmlns:p14="http://schemas.microsoft.com/office/powerpoint/2010/main">
    <mc:Choice Requires="p14">
      <p:transition spd="slow" p14:dur="2000" advTm="79143"/>
    </mc:Choice>
    <mc:Fallback xmlns="">
      <p:transition spd="slow" advTm="791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D88B5-A0FC-6E82-9674-2895C2E16917}"/>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400"/>
              <a:t>Chapter 2 – Individual and Collective Learning</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close-up of several spotlights&#10;&#10;Description automatically generated">
            <a:extLst>
              <a:ext uri="{FF2B5EF4-FFF2-40B4-BE49-F238E27FC236}">
                <a16:creationId xmlns:a16="http://schemas.microsoft.com/office/drawing/2014/main" id="{43BFFF5B-2B0F-423D-9C4F-BDA629E28549}"/>
              </a:ext>
            </a:extLst>
          </p:cNvPr>
          <p:cNvPicPr>
            <a:picLocks noGrp="1" noChangeAspect="1"/>
          </p:cNvPicPr>
          <p:nvPr>
            <p:ph idx="1"/>
          </p:nvPr>
        </p:nvPicPr>
        <p:blipFill>
          <a:blip r:embed="rId4"/>
          <a:stretch>
            <a:fillRect/>
          </a:stretch>
        </p:blipFill>
        <p:spPr>
          <a:xfrm>
            <a:off x="6160191" y="625683"/>
            <a:ext cx="4255196" cy="5455380"/>
          </a:xfrm>
          <a:prstGeom prst="rect">
            <a:avLst/>
          </a:prstGeom>
        </p:spPr>
      </p:pic>
      <p:pic>
        <p:nvPicPr>
          <p:cNvPr id="6" name="Audio 5">
            <a:hlinkClick r:id="" action="ppaction://media"/>
            <a:extLst>
              <a:ext uri="{FF2B5EF4-FFF2-40B4-BE49-F238E27FC236}">
                <a16:creationId xmlns:a16="http://schemas.microsoft.com/office/drawing/2014/main" id="{25F74935-1A63-5660-6460-761412B1E69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54236823"/>
      </p:ext>
    </p:extLst>
  </p:cSld>
  <p:clrMapOvr>
    <a:masterClrMapping/>
  </p:clrMapOvr>
  <mc:AlternateContent xmlns:mc="http://schemas.openxmlformats.org/markup-compatibility/2006" xmlns:p14="http://schemas.microsoft.com/office/powerpoint/2010/main">
    <mc:Choice Requires="p14">
      <p:transition spd="slow" p14:dur="2000" advTm="42339"/>
    </mc:Choice>
    <mc:Fallback xmlns="">
      <p:transition spd="slow" advTm="42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CBF32-E087-2A22-09C0-2FE07FF1861C}"/>
              </a:ext>
            </a:extLst>
          </p:cNvPr>
          <p:cNvSpPr>
            <a:spLocks noGrp="1"/>
          </p:cNvSpPr>
          <p:nvPr>
            <p:ph type="title"/>
          </p:nvPr>
        </p:nvSpPr>
        <p:spPr/>
        <p:txBody>
          <a:bodyPr/>
          <a:lstStyle/>
          <a:p>
            <a:r>
              <a:rPr lang="en-GB" dirty="0"/>
              <a:t>CIPD</a:t>
            </a:r>
          </a:p>
        </p:txBody>
      </p:sp>
      <p:sp>
        <p:nvSpPr>
          <p:cNvPr id="3" name="Content Placeholder 2">
            <a:extLst>
              <a:ext uri="{FF2B5EF4-FFF2-40B4-BE49-F238E27FC236}">
                <a16:creationId xmlns:a16="http://schemas.microsoft.com/office/drawing/2014/main" id="{73C3EF75-E908-47ED-7CA5-19B857F7DB1C}"/>
              </a:ext>
            </a:extLst>
          </p:cNvPr>
          <p:cNvSpPr>
            <a:spLocks noGrp="1"/>
          </p:cNvSpPr>
          <p:nvPr>
            <p:ph idx="1"/>
          </p:nvPr>
        </p:nvSpPr>
        <p:spPr/>
        <p:txBody>
          <a:bodyPr vert="horz" lIns="91440" tIns="45720" rIns="91440" bIns="45720" rtlCol="0" anchor="t">
            <a:normAutofit/>
          </a:bodyPr>
          <a:lstStyle/>
          <a:p>
            <a:r>
              <a:rPr lang="en-GB" dirty="0"/>
              <a:t>Identify a need for L&amp;D practitioners to apply learning theory </a:t>
            </a:r>
          </a:p>
          <a:p>
            <a:r>
              <a:rPr lang="en-GB" dirty="0"/>
              <a:t>Using theories and models gives opportunities to improve learning effectiveness </a:t>
            </a:r>
          </a:p>
        </p:txBody>
      </p:sp>
      <p:pic>
        <p:nvPicPr>
          <p:cNvPr id="6" name="Audio 5">
            <a:hlinkClick r:id="" action="ppaction://media"/>
            <a:extLst>
              <a:ext uri="{FF2B5EF4-FFF2-40B4-BE49-F238E27FC236}">
                <a16:creationId xmlns:a16="http://schemas.microsoft.com/office/drawing/2014/main" id="{F646FDFA-FF65-6CA8-4D41-B141F03AC72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2143934"/>
      </p:ext>
    </p:extLst>
  </p:cSld>
  <p:clrMapOvr>
    <a:masterClrMapping/>
  </p:clrMapOvr>
  <mc:AlternateContent xmlns:mc="http://schemas.openxmlformats.org/markup-compatibility/2006" xmlns:p14="http://schemas.microsoft.com/office/powerpoint/2010/main">
    <mc:Choice Requires="p14">
      <p:transition spd="slow" p14:dur="2000" advTm="126922"/>
    </mc:Choice>
    <mc:Fallback xmlns="">
      <p:transition spd="slow" advTm="126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7E778-321C-EE53-E09E-2F31542E76E6}"/>
              </a:ext>
            </a:extLst>
          </p:cNvPr>
          <p:cNvSpPr>
            <a:spLocks noGrp="1"/>
          </p:cNvSpPr>
          <p:nvPr>
            <p:ph type="title"/>
          </p:nvPr>
        </p:nvSpPr>
        <p:spPr/>
        <p:txBody>
          <a:bodyPr/>
          <a:lstStyle/>
          <a:p>
            <a:r>
              <a:rPr lang="en-GB" dirty="0"/>
              <a:t>Peer Teaching</a:t>
            </a:r>
          </a:p>
        </p:txBody>
      </p:sp>
      <p:sp>
        <p:nvSpPr>
          <p:cNvPr id="3" name="Content Placeholder 2">
            <a:extLst>
              <a:ext uri="{FF2B5EF4-FFF2-40B4-BE49-F238E27FC236}">
                <a16:creationId xmlns:a16="http://schemas.microsoft.com/office/drawing/2014/main" id="{100E41DB-74E8-DEA2-B92F-247A07D227EB}"/>
              </a:ext>
            </a:extLst>
          </p:cNvPr>
          <p:cNvSpPr>
            <a:spLocks noGrp="1"/>
          </p:cNvSpPr>
          <p:nvPr>
            <p:ph idx="1"/>
          </p:nvPr>
        </p:nvSpPr>
        <p:spPr/>
        <p:txBody>
          <a:bodyPr vert="horz" lIns="91440" tIns="45720" rIns="91440" bIns="45720" rtlCol="0" anchor="t">
            <a:normAutofit/>
          </a:bodyPr>
          <a:lstStyle/>
          <a:p>
            <a:r>
              <a:rPr lang="en-GB" dirty="0"/>
              <a:t>In short, peer teaching occurs where students, by design, teach other students.</a:t>
            </a:r>
            <a:endParaRPr lang="en-US" dirty="0"/>
          </a:p>
          <a:p>
            <a:r>
              <a:rPr lang="en-GB" dirty="0"/>
              <a:t>To teach is to learn twice – Do you agree? </a:t>
            </a:r>
          </a:p>
          <a:p>
            <a:r>
              <a:rPr lang="en-GB" dirty="0"/>
              <a:t>There is a wealth of evidence that peer teaching is extremely effective for a wide range of goals, content, and students of different levels and personalities.</a:t>
            </a:r>
          </a:p>
        </p:txBody>
      </p:sp>
      <p:pic>
        <p:nvPicPr>
          <p:cNvPr id="6" name="Audio 5">
            <a:hlinkClick r:id="" action="ppaction://media"/>
            <a:extLst>
              <a:ext uri="{FF2B5EF4-FFF2-40B4-BE49-F238E27FC236}">
                <a16:creationId xmlns:a16="http://schemas.microsoft.com/office/drawing/2014/main" id="{ADA8A97F-7E04-44B1-2B65-3F0E662E187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3016795"/>
      </p:ext>
    </p:extLst>
  </p:cSld>
  <p:clrMapOvr>
    <a:masterClrMapping/>
  </p:clrMapOvr>
  <mc:AlternateContent xmlns:mc="http://schemas.openxmlformats.org/markup-compatibility/2006" xmlns:p14="http://schemas.microsoft.com/office/powerpoint/2010/main">
    <mc:Choice Requires="p14">
      <p:transition spd="slow" p14:dur="2000" advTm="72159"/>
    </mc:Choice>
    <mc:Fallback xmlns="">
      <p:transition spd="slow" advTm="72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5" name="Rectangle 4104">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07" name="Rectangle 4106">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60ECD2-B230-D61D-6424-D6B48C19D45F}"/>
              </a:ext>
            </a:extLst>
          </p:cNvPr>
          <p:cNvSpPr>
            <a:spLocks noGrp="1"/>
          </p:cNvSpPr>
          <p:nvPr>
            <p:ph type="title"/>
          </p:nvPr>
        </p:nvSpPr>
        <p:spPr>
          <a:xfrm>
            <a:off x="1115568" y="548640"/>
            <a:ext cx="10168128" cy="1179576"/>
          </a:xfrm>
        </p:spPr>
        <p:txBody>
          <a:bodyPr>
            <a:normAutofit/>
          </a:bodyPr>
          <a:lstStyle/>
          <a:p>
            <a:r>
              <a:rPr lang="en-GB" dirty="0"/>
              <a:t>Peer Learning at Work</a:t>
            </a:r>
          </a:p>
        </p:txBody>
      </p:sp>
      <p:sp>
        <p:nvSpPr>
          <p:cNvPr id="4109" name="Rectangle 4108">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Peer Learning: Meaning, Importance ...">
            <a:extLst>
              <a:ext uri="{FF2B5EF4-FFF2-40B4-BE49-F238E27FC236}">
                <a16:creationId xmlns:a16="http://schemas.microsoft.com/office/drawing/2014/main" id="{5B340CCB-21F2-640C-5381-FBB6186019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2" b="11575"/>
          <a:stretch/>
        </p:blipFill>
        <p:spPr bwMode="auto">
          <a:xfrm>
            <a:off x="908304" y="2478024"/>
            <a:ext cx="6009855" cy="36941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8072454-6A67-E4A0-0BDB-6F4FC911CF03}"/>
              </a:ext>
            </a:extLst>
          </p:cNvPr>
          <p:cNvSpPr>
            <a:spLocks noGrp="1"/>
          </p:cNvSpPr>
          <p:nvPr>
            <p:ph idx="1"/>
          </p:nvPr>
        </p:nvSpPr>
        <p:spPr>
          <a:xfrm>
            <a:off x="7411453" y="2478024"/>
            <a:ext cx="3872243" cy="3694176"/>
          </a:xfrm>
        </p:spPr>
        <p:txBody>
          <a:bodyPr vert="horz" lIns="91440" tIns="45720" rIns="91440" bIns="45720" rtlCol="0" anchor="ctr">
            <a:normAutofit/>
          </a:bodyPr>
          <a:lstStyle/>
          <a:p>
            <a:pPr>
              <a:lnSpc>
                <a:spcPct val="100000"/>
              </a:lnSpc>
            </a:pPr>
            <a:r>
              <a:rPr lang="en-GB" sz="1500"/>
              <a:t>Encouraging employees to share knowledge improves skill sets in teams, cultivates collaboration, encourages social connection (HBR, 2018)</a:t>
            </a:r>
          </a:p>
          <a:p>
            <a:pPr>
              <a:lnSpc>
                <a:spcPct val="100000"/>
              </a:lnSpc>
            </a:pPr>
            <a:r>
              <a:rPr lang="en-GB" sz="1500"/>
              <a:t>Examples:</a:t>
            </a:r>
          </a:p>
          <a:p>
            <a:pPr lvl="1">
              <a:lnSpc>
                <a:spcPct val="100000"/>
              </a:lnSpc>
              <a:buFont typeface="Courier New" panose="020B0604020202020204" pitchFamily="34" charset="0"/>
              <a:buChar char="o"/>
            </a:pPr>
            <a:r>
              <a:rPr lang="en-GB" sz="1500"/>
              <a:t>Action Learning Groups</a:t>
            </a:r>
          </a:p>
          <a:p>
            <a:pPr lvl="1">
              <a:lnSpc>
                <a:spcPct val="100000"/>
              </a:lnSpc>
              <a:buFont typeface="Courier New" panose="020B0604020202020204" pitchFamily="34" charset="0"/>
              <a:buChar char="o"/>
            </a:pPr>
            <a:r>
              <a:rPr lang="en-GB" sz="1500"/>
              <a:t>Debates/Discussion</a:t>
            </a:r>
          </a:p>
          <a:p>
            <a:pPr lvl="1">
              <a:lnSpc>
                <a:spcPct val="100000"/>
              </a:lnSpc>
              <a:buFont typeface="Courier New" panose="020B0604020202020204" pitchFamily="34" charset="0"/>
              <a:buChar char="o"/>
            </a:pPr>
            <a:r>
              <a:rPr lang="en-GB" sz="1500"/>
              <a:t>Coaching</a:t>
            </a:r>
          </a:p>
          <a:p>
            <a:pPr lvl="1">
              <a:lnSpc>
                <a:spcPct val="100000"/>
              </a:lnSpc>
              <a:buFont typeface="Courier New" panose="020B0604020202020204" pitchFamily="34" charset="0"/>
              <a:buChar char="o"/>
            </a:pPr>
            <a:r>
              <a:rPr lang="en-GB" sz="1500"/>
              <a:t>Peer mentor</a:t>
            </a:r>
          </a:p>
          <a:p>
            <a:pPr lvl="1">
              <a:lnSpc>
                <a:spcPct val="100000"/>
              </a:lnSpc>
              <a:buFont typeface="Courier New" panose="020B0604020202020204" pitchFamily="34" charset="0"/>
              <a:buChar char="o"/>
            </a:pPr>
            <a:r>
              <a:rPr lang="en-GB" sz="1500"/>
              <a:t>Lunch and Learns</a:t>
            </a:r>
          </a:p>
          <a:p>
            <a:pPr lvl="1">
              <a:lnSpc>
                <a:spcPct val="100000"/>
              </a:lnSpc>
              <a:buFont typeface="Courier New" panose="020B0604020202020204" pitchFamily="34" charset="0"/>
              <a:buChar char="o"/>
            </a:pPr>
            <a:r>
              <a:rPr lang="en-GB" sz="1500"/>
              <a:t>Peer performance reviews</a:t>
            </a:r>
          </a:p>
          <a:p>
            <a:pPr lvl="1">
              <a:lnSpc>
                <a:spcPct val="100000"/>
              </a:lnSpc>
              <a:buFont typeface="Courier New" panose="020B0604020202020204" pitchFamily="34" charset="0"/>
              <a:buChar char="o"/>
            </a:pPr>
            <a:endParaRPr lang="en-GB" sz="1500"/>
          </a:p>
          <a:p>
            <a:pPr>
              <a:lnSpc>
                <a:spcPct val="100000"/>
              </a:lnSpc>
            </a:pPr>
            <a:endParaRPr lang="en-GB" sz="1500"/>
          </a:p>
        </p:txBody>
      </p:sp>
      <p:pic>
        <p:nvPicPr>
          <p:cNvPr id="6" name="Audio 5">
            <a:hlinkClick r:id="" action="ppaction://media"/>
            <a:extLst>
              <a:ext uri="{FF2B5EF4-FFF2-40B4-BE49-F238E27FC236}">
                <a16:creationId xmlns:a16="http://schemas.microsoft.com/office/drawing/2014/main" id="{F52EF5C0-F722-0450-B962-22849CCDF9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71819116"/>
      </p:ext>
    </p:extLst>
  </p:cSld>
  <p:clrMapOvr>
    <a:masterClrMapping/>
  </p:clrMapOvr>
  <mc:AlternateContent xmlns:mc="http://schemas.openxmlformats.org/markup-compatibility/2006" xmlns:p14="http://schemas.microsoft.com/office/powerpoint/2010/main">
    <mc:Choice Requires="p14">
      <p:transition spd="slow" p14:dur="2000" advTm="93933"/>
    </mc:Choice>
    <mc:Fallback xmlns="">
      <p:transition spd="slow" advTm="93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2CB58-E670-A0AD-367A-22822FEFAF8E}"/>
              </a:ext>
            </a:extLst>
          </p:cNvPr>
          <p:cNvSpPr>
            <a:spLocks noGrp="1"/>
          </p:cNvSpPr>
          <p:nvPr>
            <p:ph type="title"/>
          </p:nvPr>
        </p:nvSpPr>
        <p:spPr/>
        <p:txBody>
          <a:bodyPr/>
          <a:lstStyle/>
          <a:p>
            <a:r>
              <a:rPr lang="en-GB" dirty="0"/>
              <a:t>Benefits</a:t>
            </a:r>
          </a:p>
        </p:txBody>
      </p:sp>
      <p:sp>
        <p:nvSpPr>
          <p:cNvPr id="3" name="Content Placeholder 2">
            <a:extLst>
              <a:ext uri="{FF2B5EF4-FFF2-40B4-BE49-F238E27FC236}">
                <a16:creationId xmlns:a16="http://schemas.microsoft.com/office/drawing/2014/main" id="{32EB4A31-FEB7-1DCD-C7D9-F59F5ACC2E53}"/>
              </a:ext>
            </a:extLst>
          </p:cNvPr>
          <p:cNvSpPr>
            <a:spLocks noGrp="1"/>
          </p:cNvSpPr>
          <p:nvPr>
            <p:ph idx="1"/>
          </p:nvPr>
        </p:nvSpPr>
        <p:spPr/>
        <p:txBody>
          <a:bodyPr vert="horz" lIns="91440" tIns="45720" rIns="91440" bIns="45720" rtlCol="0" anchor="t">
            <a:normAutofit/>
          </a:bodyPr>
          <a:lstStyle/>
          <a:p>
            <a:r>
              <a:rPr lang="en-GB" dirty="0"/>
              <a:t>Teamwork/collaboration</a:t>
            </a:r>
            <a:endParaRPr lang="en-US" dirty="0"/>
          </a:p>
          <a:p>
            <a:r>
              <a:rPr lang="en-GB" dirty="0"/>
              <a:t>Engagement/productivity</a:t>
            </a:r>
          </a:p>
          <a:p>
            <a:r>
              <a:rPr lang="en-GB" dirty="0"/>
              <a:t>Knowledge sharing and upskilling</a:t>
            </a:r>
          </a:p>
          <a:p>
            <a:r>
              <a:rPr lang="en-GB" dirty="0"/>
              <a:t>Develops well-rounded employees</a:t>
            </a:r>
          </a:p>
          <a:p>
            <a:r>
              <a:rPr lang="en-GB" dirty="0"/>
              <a:t>Gain new perspectives</a:t>
            </a:r>
          </a:p>
          <a:p>
            <a:r>
              <a:rPr lang="en-GB" dirty="0"/>
              <a:t>Cost-effective</a:t>
            </a:r>
          </a:p>
        </p:txBody>
      </p:sp>
      <p:pic>
        <p:nvPicPr>
          <p:cNvPr id="3074" name="Picture 2" descr="Benefits A-Z - Childrens">
            <a:extLst>
              <a:ext uri="{FF2B5EF4-FFF2-40B4-BE49-F238E27FC236}">
                <a16:creationId xmlns:a16="http://schemas.microsoft.com/office/drawing/2014/main" id="{22A617DF-47E2-0199-44D8-311A28A366D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6897" y="2923804"/>
            <a:ext cx="4439535" cy="2305143"/>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DDF09C3C-F47E-BACD-9A1B-607B2336A6A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51222115"/>
      </p:ext>
    </p:extLst>
  </p:cSld>
  <p:clrMapOvr>
    <a:masterClrMapping/>
  </p:clrMapOvr>
  <mc:AlternateContent xmlns:mc="http://schemas.openxmlformats.org/markup-compatibility/2006" xmlns:p14="http://schemas.microsoft.com/office/powerpoint/2010/main">
    <mc:Choice Requires="p14">
      <p:transition spd="slow" p14:dur="2000" advTm="79188"/>
    </mc:Choice>
    <mc:Fallback xmlns="">
      <p:transition spd="slow" advTm="79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86E40-29B0-8502-5472-0502768E14AB}"/>
              </a:ext>
            </a:extLst>
          </p:cNvPr>
          <p:cNvSpPr>
            <a:spLocks noGrp="1"/>
          </p:cNvSpPr>
          <p:nvPr>
            <p:ph type="title"/>
          </p:nvPr>
        </p:nvSpPr>
        <p:spPr/>
        <p:txBody>
          <a:bodyPr/>
          <a:lstStyle/>
          <a:p>
            <a:r>
              <a:rPr lang="en-GB" dirty="0"/>
              <a:t>Learning theory – key concepts</a:t>
            </a:r>
          </a:p>
        </p:txBody>
      </p:sp>
      <p:sp>
        <p:nvSpPr>
          <p:cNvPr id="3" name="Content Placeholder 2">
            <a:extLst>
              <a:ext uri="{FF2B5EF4-FFF2-40B4-BE49-F238E27FC236}">
                <a16:creationId xmlns:a16="http://schemas.microsoft.com/office/drawing/2014/main" id="{580EE961-A9B1-FBD5-1CFF-4140D42986EE}"/>
              </a:ext>
            </a:extLst>
          </p:cNvPr>
          <p:cNvSpPr>
            <a:spLocks noGrp="1"/>
          </p:cNvSpPr>
          <p:nvPr>
            <p:ph idx="1"/>
          </p:nvPr>
        </p:nvSpPr>
        <p:spPr/>
        <p:txBody>
          <a:bodyPr>
            <a:normAutofit fontScale="77500" lnSpcReduction="20000"/>
          </a:bodyPr>
          <a:lstStyle/>
          <a:p>
            <a:r>
              <a:rPr lang="en-GB" dirty="0"/>
              <a:t>Behaviourism – Key theorists include Guthrie, Hull, Pavlov, Skinner, Thorndike, Tolman and Watson.</a:t>
            </a:r>
          </a:p>
          <a:p>
            <a:r>
              <a:rPr lang="en-GB" dirty="0">
                <a:ea typeface="+mn-lt"/>
                <a:cs typeface="+mn-lt"/>
              </a:rPr>
              <a:t>Cognitivism – Key theorists include </a:t>
            </a:r>
            <a:r>
              <a:rPr lang="en-GB" dirty="0" err="1"/>
              <a:t>Ausubel</a:t>
            </a:r>
            <a:r>
              <a:rPr lang="en-GB" dirty="0"/>
              <a:t>, Bruner, Gagne, </a:t>
            </a:r>
            <a:r>
              <a:rPr lang="en-GB" dirty="0" err="1"/>
              <a:t>Koffka</a:t>
            </a:r>
            <a:r>
              <a:rPr lang="en-GB" dirty="0"/>
              <a:t>, Kohler, Lewin.</a:t>
            </a:r>
          </a:p>
          <a:p>
            <a:r>
              <a:rPr lang="en-GB" dirty="0"/>
              <a:t>Humanism – Key theorists include Bloom, Maslow, Rogers.</a:t>
            </a:r>
          </a:p>
          <a:p>
            <a:r>
              <a:rPr lang="en-GB" dirty="0"/>
              <a:t>Social learning – Key theorists include Bandura, Rotter, </a:t>
            </a:r>
            <a:r>
              <a:rPr lang="en-GB" dirty="0" err="1"/>
              <a:t>Engestrom</a:t>
            </a:r>
            <a:r>
              <a:rPr lang="en-GB" dirty="0"/>
              <a:t>, </a:t>
            </a:r>
            <a:r>
              <a:rPr lang="en-GB" dirty="0" err="1"/>
              <a:t>Eraut</a:t>
            </a:r>
            <a:r>
              <a:rPr lang="en-GB" dirty="0"/>
              <a:t>, Lave and Wenger, Salomon.</a:t>
            </a:r>
          </a:p>
          <a:p>
            <a:r>
              <a:rPr lang="en-GB" dirty="0"/>
              <a:t>Constructivist – Key theorists include Candy, Dewey, Piaget, Rogoff, </a:t>
            </a:r>
            <a:r>
              <a:rPr lang="en-GB" dirty="0" err="1"/>
              <a:t>vonGlaserfield</a:t>
            </a:r>
            <a:r>
              <a:rPr lang="en-GB" dirty="0"/>
              <a:t>, Vygotsky, </a:t>
            </a:r>
            <a:r>
              <a:rPr lang="en-GB" dirty="0" err="1"/>
              <a:t>Boud</a:t>
            </a:r>
            <a:r>
              <a:rPr lang="en-GB" dirty="0"/>
              <a:t>. </a:t>
            </a:r>
          </a:p>
          <a:p>
            <a:pPr marL="0" indent="0">
              <a:buNone/>
            </a:pPr>
            <a:r>
              <a:rPr lang="en-GB" dirty="0"/>
              <a:t>ACTIVITY – In pairs, research one of the theories above and present a summary of your findings to the group. When preparing your presentation consider it as a learning activity for both you and the wider group. </a:t>
            </a:r>
          </a:p>
        </p:txBody>
      </p:sp>
      <p:pic>
        <p:nvPicPr>
          <p:cNvPr id="6" name="Audio 5">
            <a:hlinkClick r:id="" action="ppaction://media"/>
            <a:extLst>
              <a:ext uri="{FF2B5EF4-FFF2-40B4-BE49-F238E27FC236}">
                <a16:creationId xmlns:a16="http://schemas.microsoft.com/office/drawing/2014/main" id="{CD28DC3B-043A-FF62-0DD8-59D0BBAB5C7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80472393"/>
      </p:ext>
    </p:extLst>
  </p:cSld>
  <p:clrMapOvr>
    <a:masterClrMapping/>
  </p:clrMapOvr>
  <mc:AlternateContent xmlns:mc="http://schemas.openxmlformats.org/markup-compatibility/2006" xmlns:p14="http://schemas.microsoft.com/office/powerpoint/2010/main">
    <mc:Choice Requires="p14">
      <p:transition spd="slow" p14:dur="2000" advTm="70902"/>
    </mc:Choice>
    <mc:Fallback xmlns="">
      <p:transition spd="slow" advTm="70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F7E32-FA7B-593F-ECED-8497AAD382C0}"/>
              </a:ext>
            </a:extLst>
          </p:cNvPr>
          <p:cNvSpPr>
            <a:spLocks noGrp="1"/>
          </p:cNvSpPr>
          <p:nvPr>
            <p:ph type="title"/>
          </p:nvPr>
        </p:nvSpPr>
        <p:spPr/>
        <p:txBody>
          <a:bodyPr/>
          <a:lstStyle/>
          <a:p>
            <a:r>
              <a:rPr lang="en-GB" dirty="0"/>
              <a:t>Key concepts in Learning Theory</a:t>
            </a:r>
          </a:p>
        </p:txBody>
      </p:sp>
      <p:sp>
        <p:nvSpPr>
          <p:cNvPr id="3" name="Text Placeholder 2">
            <a:extLst>
              <a:ext uri="{FF2B5EF4-FFF2-40B4-BE49-F238E27FC236}">
                <a16:creationId xmlns:a16="http://schemas.microsoft.com/office/drawing/2014/main" id="{BC90BE28-9289-5D13-9164-23A3EC45E2DE}"/>
              </a:ext>
            </a:extLst>
          </p:cNvPr>
          <p:cNvSpPr>
            <a:spLocks noGrp="1"/>
          </p:cNvSpPr>
          <p:nvPr>
            <p:ph type="body" idx="1"/>
          </p:nvPr>
        </p:nvSpPr>
        <p:spPr/>
        <p:txBody>
          <a:bodyPr>
            <a:normAutofit fontScale="85000" lnSpcReduction="10000"/>
          </a:bodyPr>
          <a:lstStyle/>
          <a:p>
            <a:r>
              <a:rPr lang="en-GB" dirty="0"/>
              <a:t>Behaviourism (Guthrie, Hull, Pavlov, Skinner, Thorndike, Tolman, Watson)</a:t>
            </a:r>
          </a:p>
        </p:txBody>
      </p:sp>
      <p:sp>
        <p:nvSpPr>
          <p:cNvPr id="4" name="Content Placeholder 3">
            <a:extLst>
              <a:ext uri="{FF2B5EF4-FFF2-40B4-BE49-F238E27FC236}">
                <a16:creationId xmlns:a16="http://schemas.microsoft.com/office/drawing/2014/main" id="{1E64E091-6BDD-F66C-B0F1-2FF291050F4F}"/>
              </a:ext>
            </a:extLst>
          </p:cNvPr>
          <p:cNvSpPr>
            <a:spLocks noGrp="1"/>
          </p:cNvSpPr>
          <p:nvPr>
            <p:ph sz="half" idx="2"/>
          </p:nvPr>
        </p:nvSpPr>
        <p:spPr/>
        <p:txBody>
          <a:bodyPr vert="horz" lIns="91440" tIns="45720" rIns="91440" bIns="45720" rtlCol="0" anchor="t">
            <a:normAutofit fontScale="92500"/>
          </a:bodyPr>
          <a:lstStyle/>
          <a:p>
            <a:pPr marL="0" indent="0">
              <a:buNone/>
            </a:pPr>
            <a:r>
              <a:rPr lang="en-GB" dirty="0"/>
              <a:t>Through stimuli in the learner's external environment, a change in behaviour can be brought about through training and education</a:t>
            </a:r>
            <a:endParaRPr lang="en-US"/>
          </a:p>
        </p:txBody>
      </p:sp>
      <p:sp>
        <p:nvSpPr>
          <p:cNvPr id="5" name="Text Placeholder 4">
            <a:extLst>
              <a:ext uri="{FF2B5EF4-FFF2-40B4-BE49-F238E27FC236}">
                <a16:creationId xmlns:a16="http://schemas.microsoft.com/office/drawing/2014/main" id="{E8FBFAFD-2E22-5923-521A-306A32078DEF}"/>
              </a:ext>
            </a:extLst>
          </p:cNvPr>
          <p:cNvSpPr>
            <a:spLocks noGrp="1"/>
          </p:cNvSpPr>
          <p:nvPr>
            <p:ph type="body" sz="quarter" idx="3"/>
          </p:nvPr>
        </p:nvSpPr>
        <p:spPr/>
        <p:txBody>
          <a:bodyPr>
            <a:normAutofit fontScale="85000" lnSpcReduction="10000"/>
          </a:bodyPr>
          <a:lstStyle/>
          <a:p>
            <a:r>
              <a:rPr lang="en-GB" dirty="0"/>
              <a:t>Cognitivism (Ausubel, Bruner, Gagne, </a:t>
            </a:r>
            <a:r>
              <a:rPr lang="en-GB" dirty="0" err="1"/>
              <a:t>Koffka</a:t>
            </a:r>
            <a:r>
              <a:rPr lang="en-GB" dirty="0"/>
              <a:t>, Kohler, Lewin)</a:t>
            </a:r>
          </a:p>
        </p:txBody>
      </p:sp>
      <p:sp>
        <p:nvSpPr>
          <p:cNvPr id="6" name="Content Placeholder 5">
            <a:extLst>
              <a:ext uri="{FF2B5EF4-FFF2-40B4-BE49-F238E27FC236}">
                <a16:creationId xmlns:a16="http://schemas.microsoft.com/office/drawing/2014/main" id="{04CD5A65-170B-FA88-669C-C8D1636A8B3A}"/>
              </a:ext>
            </a:extLst>
          </p:cNvPr>
          <p:cNvSpPr>
            <a:spLocks noGrp="1"/>
          </p:cNvSpPr>
          <p:nvPr>
            <p:ph sz="quarter" idx="4"/>
          </p:nvPr>
        </p:nvSpPr>
        <p:spPr/>
        <p:txBody>
          <a:bodyPr vert="horz" lIns="91440" tIns="45720" rIns="91440" bIns="45720" rtlCol="0" anchor="t">
            <a:normAutofit fontScale="92500"/>
          </a:bodyPr>
          <a:lstStyle/>
          <a:p>
            <a:pPr marL="0" indent="0">
              <a:buNone/>
            </a:pPr>
            <a:r>
              <a:rPr lang="en-GB" dirty="0"/>
              <a:t>Grew out Gestalt theory to develop knowledge already gained and to interpret new knowledge through cognitive processes.  It's also about developing capacity and the skills to learn better.  Places importance on experience insights.</a:t>
            </a:r>
          </a:p>
        </p:txBody>
      </p:sp>
      <p:pic>
        <p:nvPicPr>
          <p:cNvPr id="9" name="Audio 8">
            <a:hlinkClick r:id="" action="ppaction://media"/>
            <a:extLst>
              <a:ext uri="{FF2B5EF4-FFF2-40B4-BE49-F238E27FC236}">
                <a16:creationId xmlns:a16="http://schemas.microsoft.com/office/drawing/2014/main" id="{EDB11C6D-8478-A5BD-D5F0-293B488CAF1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62159716"/>
      </p:ext>
    </p:extLst>
  </p:cSld>
  <p:clrMapOvr>
    <a:masterClrMapping/>
  </p:clrMapOvr>
  <mc:AlternateContent xmlns:mc="http://schemas.openxmlformats.org/markup-compatibility/2006" xmlns:p14="http://schemas.microsoft.com/office/powerpoint/2010/main">
    <mc:Choice Requires="p14">
      <p:transition spd="slow" p14:dur="2000" advTm="60612"/>
    </mc:Choice>
    <mc:Fallback xmlns="">
      <p:transition spd="slow" advTm="60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E82AC-FD33-3DBE-9848-A253376AA44F}"/>
              </a:ext>
            </a:extLst>
          </p:cNvPr>
          <p:cNvSpPr>
            <a:spLocks noGrp="1"/>
          </p:cNvSpPr>
          <p:nvPr>
            <p:ph type="title"/>
          </p:nvPr>
        </p:nvSpPr>
        <p:spPr/>
        <p:txBody>
          <a:bodyPr/>
          <a:lstStyle/>
          <a:p>
            <a:r>
              <a:rPr lang="en-GB" dirty="0"/>
              <a:t>Key concepts in Learning Theory</a:t>
            </a:r>
          </a:p>
        </p:txBody>
      </p:sp>
      <p:sp>
        <p:nvSpPr>
          <p:cNvPr id="3" name="Content Placeholder 2">
            <a:extLst>
              <a:ext uri="{FF2B5EF4-FFF2-40B4-BE49-F238E27FC236}">
                <a16:creationId xmlns:a16="http://schemas.microsoft.com/office/drawing/2014/main" id="{42D014E1-EDE4-02D8-99FB-A0985C1CAF64}"/>
              </a:ext>
            </a:extLst>
          </p:cNvPr>
          <p:cNvSpPr>
            <a:spLocks noGrp="1"/>
          </p:cNvSpPr>
          <p:nvPr>
            <p:ph sz="half" idx="1"/>
          </p:nvPr>
        </p:nvSpPr>
        <p:spPr/>
        <p:txBody>
          <a:bodyPr vert="horz" lIns="91440" tIns="45720" rIns="91440" bIns="45720" rtlCol="0" anchor="t">
            <a:normAutofit fontScale="92500" lnSpcReduction="10000"/>
          </a:bodyPr>
          <a:lstStyle/>
          <a:p>
            <a:pPr marL="0" indent="0">
              <a:buNone/>
            </a:pPr>
            <a:r>
              <a:rPr lang="en-GB" b="1" dirty="0"/>
              <a:t>Humanism (Bloom, Maslow, Rogers)</a:t>
            </a:r>
          </a:p>
          <a:p>
            <a:pPr marL="0" indent="0">
              <a:buNone/>
            </a:pPr>
            <a:r>
              <a:rPr lang="en-GB" dirty="0"/>
              <a:t>Learning is a personal act and a self-actualising process, focusing on affective and cognitive learning needs.</a:t>
            </a:r>
            <a:r>
              <a:rPr lang="en-GB" b="1" dirty="0"/>
              <a:t> Bloom's Taxonomy of Learning Domains</a:t>
            </a:r>
          </a:p>
        </p:txBody>
      </p:sp>
      <p:sp>
        <p:nvSpPr>
          <p:cNvPr id="4" name="Content Placeholder 3">
            <a:extLst>
              <a:ext uri="{FF2B5EF4-FFF2-40B4-BE49-F238E27FC236}">
                <a16:creationId xmlns:a16="http://schemas.microsoft.com/office/drawing/2014/main" id="{25E338D1-A669-24EB-EB7E-180DF55109E7}"/>
              </a:ext>
            </a:extLst>
          </p:cNvPr>
          <p:cNvSpPr>
            <a:spLocks noGrp="1"/>
          </p:cNvSpPr>
          <p:nvPr>
            <p:ph sz="half" idx="2"/>
          </p:nvPr>
        </p:nvSpPr>
        <p:spPr/>
        <p:txBody>
          <a:bodyPr vert="horz" lIns="91440" tIns="45720" rIns="91440" bIns="45720" rtlCol="0" anchor="t">
            <a:normAutofit fontScale="92500" lnSpcReduction="10000"/>
          </a:bodyPr>
          <a:lstStyle/>
          <a:p>
            <a:pPr marL="0" indent="0">
              <a:buNone/>
            </a:pPr>
            <a:r>
              <a:rPr lang="en-GB" b="1" dirty="0"/>
              <a:t>Social Learning (Bandura, Rotter, </a:t>
            </a:r>
            <a:r>
              <a:rPr lang="en-GB" b="1" err="1"/>
              <a:t>Engestrom</a:t>
            </a:r>
            <a:r>
              <a:rPr lang="en-GB" b="1" dirty="0"/>
              <a:t>, Eraut, Lave and Wenger, Salomon </a:t>
            </a:r>
            <a:r>
              <a:rPr lang="en-GB" dirty="0"/>
              <a:t>Learning takes place through interaction with others in a social context. It includes observation of others.  This forms the basis of learning through communities of practice and situated learning such as project groups and action learning</a:t>
            </a:r>
          </a:p>
        </p:txBody>
      </p:sp>
      <p:pic>
        <p:nvPicPr>
          <p:cNvPr id="7" name="Audio 6">
            <a:hlinkClick r:id="" action="ppaction://media"/>
            <a:extLst>
              <a:ext uri="{FF2B5EF4-FFF2-40B4-BE49-F238E27FC236}">
                <a16:creationId xmlns:a16="http://schemas.microsoft.com/office/drawing/2014/main" id="{822100FD-02E0-A10B-C3C3-5AC087C9A1C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368115"/>
      </p:ext>
    </p:extLst>
  </p:cSld>
  <p:clrMapOvr>
    <a:masterClrMapping/>
  </p:clrMapOvr>
  <mc:AlternateContent xmlns:mc="http://schemas.openxmlformats.org/markup-compatibility/2006" xmlns:p14="http://schemas.microsoft.com/office/powerpoint/2010/main">
    <mc:Choice Requires="p14">
      <p:transition spd="slow" p14:dur="2000" advTm="79501"/>
    </mc:Choice>
    <mc:Fallback xmlns="">
      <p:transition spd="slow" advTm="79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EB549-5FEE-7C2C-A76A-78843BF395AF}"/>
              </a:ext>
            </a:extLst>
          </p:cNvPr>
          <p:cNvSpPr>
            <a:spLocks noGrp="1"/>
          </p:cNvSpPr>
          <p:nvPr>
            <p:ph type="title"/>
          </p:nvPr>
        </p:nvSpPr>
        <p:spPr/>
        <p:txBody>
          <a:bodyPr/>
          <a:lstStyle/>
          <a:p>
            <a:r>
              <a:rPr lang="en-GB" dirty="0"/>
              <a:t>Key concepts in Learning Theory</a:t>
            </a:r>
          </a:p>
        </p:txBody>
      </p:sp>
      <p:sp>
        <p:nvSpPr>
          <p:cNvPr id="3" name="Content Placeholder 2">
            <a:extLst>
              <a:ext uri="{FF2B5EF4-FFF2-40B4-BE49-F238E27FC236}">
                <a16:creationId xmlns:a16="http://schemas.microsoft.com/office/drawing/2014/main" id="{D4F3AB8F-C6DD-D3F2-80CB-A371F8BA3C36}"/>
              </a:ext>
            </a:extLst>
          </p:cNvPr>
          <p:cNvSpPr>
            <a:spLocks noGrp="1"/>
          </p:cNvSpPr>
          <p:nvPr>
            <p:ph sz="half" idx="1"/>
          </p:nvPr>
        </p:nvSpPr>
        <p:spPr/>
        <p:txBody>
          <a:bodyPr vert="horz" lIns="91440" tIns="45720" rIns="91440" bIns="45720" rtlCol="0" anchor="t">
            <a:normAutofit/>
          </a:bodyPr>
          <a:lstStyle/>
          <a:p>
            <a:pPr marL="0" indent="0">
              <a:buNone/>
            </a:pPr>
            <a:r>
              <a:rPr lang="en-GB" b="1" dirty="0"/>
              <a:t>Constructivist (Candy, Dewey, Piaget, Rogoff, </a:t>
            </a:r>
            <a:r>
              <a:rPr lang="en-GB" b="1" dirty="0" err="1"/>
              <a:t>vonGlasereld</a:t>
            </a:r>
            <a:r>
              <a:rPr lang="en-GB" b="1" dirty="0"/>
              <a:t>, Vygotsky, Boud) </a:t>
            </a:r>
            <a:r>
              <a:rPr lang="en-GB" dirty="0"/>
              <a:t>Requires active participation from the learner.  The learner constructs meaning and knowledge through experiences and reflection.  </a:t>
            </a:r>
          </a:p>
        </p:txBody>
      </p:sp>
      <p:pic>
        <p:nvPicPr>
          <p:cNvPr id="7" name="Audio 6">
            <a:hlinkClick r:id="" action="ppaction://media"/>
            <a:extLst>
              <a:ext uri="{FF2B5EF4-FFF2-40B4-BE49-F238E27FC236}">
                <a16:creationId xmlns:a16="http://schemas.microsoft.com/office/drawing/2014/main" id="{5E5135B5-CE1E-E33D-CF2F-788EA157E31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34868096"/>
      </p:ext>
    </p:extLst>
  </p:cSld>
  <p:clrMapOvr>
    <a:masterClrMapping/>
  </p:clrMapOvr>
  <mc:AlternateContent xmlns:mc="http://schemas.openxmlformats.org/markup-compatibility/2006" xmlns:p14="http://schemas.microsoft.com/office/powerpoint/2010/main">
    <mc:Choice Requires="p14">
      <p:transition spd="slow" p14:dur="2000" advTm="42563"/>
    </mc:Choice>
    <mc:Fallback xmlns="">
      <p:transition spd="slow" advTm="42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06C3B3-971E-0437-BBFF-BE24B44B78B2}"/>
              </a:ext>
            </a:extLst>
          </p:cNvPr>
          <p:cNvSpPr>
            <a:spLocks noGrp="1"/>
          </p:cNvSpPr>
          <p:nvPr>
            <p:ph type="title"/>
          </p:nvPr>
        </p:nvSpPr>
        <p:spPr>
          <a:xfrm>
            <a:off x="7255564" y="834888"/>
            <a:ext cx="4314645" cy="1268958"/>
          </a:xfrm>
        </p:spPr>
        <p:txBody>
          <a:bodyPr anchor="b">
            <a:normAutofit/>
          </a:bodyPr>
          <a:lstStyle/>
          <a:p>
            <a:r>
              <a:rPr lang="en-GB" sz="3200"/>
              <a:t>Learning styles (CIPD, 2024)</a:t>
            </a:r>
          </a:p>
        </p:txBody>
      </p:sp>
      <p:pic>
        <p:nvPicPr>
          <p:cNvPr id="1028" name="Picture 4" descr="simplypsychology.org">
            <a:extLst>
              <a:ext uri="{FF2B5EF4-FFF2-40B4-BE49-F238E27FC236}">
                <a16:creationId xmlns:a16="http://schemas.microsoft.com/office/drawing/2014/main" id="{6F6F1FCD-EB9F-D570-3F69-54A287FE26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539" r="-1" b="-1"/>
          <a:stretch/>
        </p:blipFill>
        <p:spPr bwMode="auto">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noFill/>
          <a:effectLst>
            <a:outerShdw blurRad="50800" dist="38100" algn="l" rotWithShape="0">
              <a:schemeClr val="bg1">
                <a:lumMod val="85000"/>
                <a:alpha val="30000"/>
              </a:schemeClr>
            </a:outerShdw>
          </a:effectLst>
          <a:extLst>
            <a:ext uri="{909E8E84-426E-40DD-AFC4-6F175D3DCCD1}">
              <a14:hiddenFill xmlns:a14="http://schemas.microsoft.com/office/drawing/2010/main">
                <a:solidFill>
                  <a:srgbClr val="FFFFFF"/>
                </a:solidFill>
              </a14:hiddenFill>
            </a:ext>
          </a:extLst>
        </p:spPr>
      </p:pic>
      <p:sp>
        <p:nvSpPr>
          <p:cNvPr id="1042" name="Rectangle 1041">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44" name="Rectangle 1043">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2287147-50FB-88F9-4071-0740DBD30DA7}"/>
              </a:ext>
            </a:extLst>
          </p:cNvPr>
          <p:cNvSpPr>
            <a:spLocks noGrp="1"/>
          </p:cNvSpPr>
          <p:nvPr>
            <p:ph idx="1"/>
          </p:nvPr>
        </p:nvSpPr>
        <p:spPr>
          <a:xfrm>
            <a:off x="7255563" y="2557587"/>
            <a:ext cx="4314645" cy="3717317"/>
          </a:xfrm>
        </p:spPr>
        <p:txBody>
          <a:bodyPr vert="horz" lIns="91440" tIns="45720" rIns="91440" bIns="45720" rtlCol="0" anchor="t">
            <a:normAutofit lnSpcReduction="10000"/>
          </a:bodyPr>
          <a:lstStyle/>
          <a:p>
            <a:pPr marL="971550" lvl="1" indent="-285750">
              <a:buFont typeface="Arial"/>
              <a:buChar char="•"/>
            </a:pPr>
            <a:r>
              <a:rPr lang="en-GB" sz="1700" dirty="0">
                <a:ea typeface="+mn-lt"/>
                <a:cs typeface="+mn-lt"/>
              </a:rPr>
              <a:t>Kolb and Honey &amp; Mumford suggested learners have ‘preferred ways of learning’.</a:t>
            </a:r>
          </a:p>
          <a:p>
            <a:pPr marL="971550" lvl="1" indent="-285750">
              <a:buFont typeface="Arial"/>
              <a:buChar char="•"/>
            </a:pPr>
            <a:r>
              <a:rPr lang="en-GB" sz="1700" dirty="0">
                <a:ea typeface="+mn-lt"/>
                <a:cs typeface="+mn-lt"/>
              </a:rPr>
              <a:t>Kolb’s theory is outlined on the left. </a:t>
            </a:r>
          </a:p>
          <a:p>
            <a:pPr marL="971550" lvl="1" indent="-285750">
              <a:buFont typeface="Arial"/>
              <a:buChar char="•"/>
            </a:pPr>
            <a:r>
              <a:rPr lang="en-GB" sz="1700" dirty="0">
                <a:ea typeface="+mn-lt"/>
                <a:cs typeface="+mn-lt"/>
              </a:rPr>
              <a:t>Honey &amp; Mumford identified four distinct approaches (Activists, Reflectors, Theorists, Pragmatists) </a:t>
            </a:r>
          </a:p>
          <a:p>
            <a:pPr marL="971550" lvl="1" indent="-285750">
              <a:buFont typeface="Arial"/>
              <a:buChar char="•"/>
            </a:pPr>
            <a:r>
              <a:rPr lang="en-GB" sz="1700" dirty="0"/>
              <a:t>Strong criticism due to a lack of supporting evidence. </a:t>
            </a:r>
          </a:p>
          <a:p>
            <a:pPr marL="971550" lvl="1" indent="-285750">
              <a:buFont typeface="Arial"/>
              <a:buChar char="•"/>
            </a:pPr>
            <a:r>
              <a:rPr lang="en-GB" sz="1700" dirty="0"/>
              <a:t>What are your thoughts on these as concepts? </a:t>
            </a:r>
          </a:p>
          <a:p>
            <a:pPr marL="0" indent="0">
              <a:buNone/>
            </a:pPr>
            <a:endParaRPr lang="en-GB" sz="1700" dirty="0"/>
          </a:p>
        </p:txBody>
      </p:sp>
      <p:pic>
        <p:nvPicPr>
          <p:cNvPr id="6" name="Audio 5">
            <a:hlinkClick r:id="" action="ppaction://media"/>
            <a:extLst>
              <a:ext uri="{FF2B5EF4-FFF2-40B4-BE49-F238E27FC236}">
                <a16:creationId xmlns:a16="http://schemas.microsoft.com/office/drawing/2014/main" id="{1E24E4A0-4CDB-9AFB-8E30-7E1A035EA39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33215288"/>
      </p:ext>
    </p:extLst>
  </p:cSld>
  <p:clrMapOvr>
    <a:masterClrMapping/>
  </p:clrMapOvr>
  <mc:AlternateContent xmlns:mc="http://schemas.openxmlformats.org/markup-compatibility/2006" xmlns:p14="http://schemas.microsoft.com/office/powerpoint/2010/main">
    <mc:Choice Requires="p14">
      <p:transition spd="slow" p14:dur="2000" advTm="161513"/>
    </mc:Choice>
    <mc:Fallback xmlns="">
      <p:transition spd="slow" advTm="161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1EB5A-4CC5-A0BF-A451-40510A2A857A}"/>
              </a:ext>
            </a:extLst>
          </p:cNvPr>
          <p:cNvSpPr>
            <a:spLocks noGrp="1"/>
          </p:cNvSpPr>
          <p:nvPr>
            <p:ph type="title"/>
          </p:nvPr>
        </p:nvSpPr>
        <p:spPr/>
        <p:txBody>
          <a:bodyPr/>
          <a:lstStyle/>
          <a:p>
            <a:r>
              <a:rPr lang="en-GB" dirty="0"/>
              <a:t>Neuroscience and learning</a:t>
            </a:r>
          </a:p>
        </p:txBody>
      </p:sp>
      <p:sp>
        <p:nvSpPr>
          <p:cNvPr id="3" name="Content Placeholder 2">
            <a:extLst>
              <a:ext uri="{FF2B5EF4-FFF2-40B4-BE49-F238E27FC236}">
                <a16:creationId xmlns:a16="http://schemas.microsoft.com/office/drawing/2014/main" id="{3EC0D383-3516-B161-854D-D70DB245A3B0}"/>
              </a:ext>
            </a:extLst>
          </p:cNvPr>
          <p:cNvSpPr>
            <a:spLocks noGrp="1"/>
          </p:cNvSpPr>
          <p:nvPr>
            <p:ph idx="1"/>
          </p:nvPr>
        </p:nvSpPr>
        <p:spPr>
          <a:xfrm>
            <a:off x="1115568" y="2478024"/>
            <a:ext cx="3420921" cy="3532159"/>
          </a:xfrm>
        </p:spPr>
        <p:txBody>
          <a:bodyPr>
            <a:normAutofit fontScale="70000" lnSpcReduction="20000"/>
          </a:bodyPr>
          <a:lstStyle/>
          <a:p>
            <a:pPr marL="0" indent="0">
              <a:buNone/>
            </a:pPr>
            <a:endParaRPr lang="en-GB" dirty="0"/>
          </a:p>
          <a:p>
            <a:r>
              <a:rPr lang="en-GB" dirty="0"/>
              <a:t>SCARF model (status, certainty, autonomy, relatedness, fairness). </a:t>
            </a:r>
          </a:p>
          <a:p>
            <a:r>
              <a:rPr lang="en-GB" dirty="0"/>
              <a:t>AGES model (attention, generation, emotion, spacing). </a:t>
            </a:r>
          </a:p>
          <a:p>
            <a:r>
              <a:rPr lang="en-GB" dirty="0"/>
              <a:t>Are elements of these models considered through learning practices within your organisation? If so, how? If no, why do you think this is?</a:t>
            </a:r>
          </a:p>
          <a:p>
            <a:endParaRPr lang="en-GB" dirty="0"/>
          </a:p>
        </p:txBody>
      </p:sp>
      <p:pic>
        <p:nvPicPr>
          <p:cNvPr id="2050" name="Picture 2" descr="Complete Cellular Mapping ...">
            <a:extLst>
              <a:ext uri="{FF2B5EF4-FFF2-40B4-BE49-F238E27FC236}">
                <a16:creationId xmlns:a16="http://schemas.microsoft.com/office/drawing/2014/main" id="{3901F300-1269-16D2-9533-161600DA1C3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86313" y="2557463"/>
            <a:ext cx="5573928" cy="3709196"/>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F6D0150A-BF7A-0B00-E511-67D9552CFC8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48465196"/>
      </p:ext>
    </p:extLst>
  </p:cSld>
  <p:clrMapOvr>
    <a:masterClrMapping/>
  </p:clrMapOvr>
  <mc:AlternateContent xmlns:mc="http://schemas.openxmlformats.org/markup-compatibility/2006" xmlns:p14="http://schemas.microsoft.com/office/powerpoint/2010/main">
    <mc:Choice Requires="p14">
      <p:transition spd="slow" p14:dur="2000" advTm="72155"/>
    </mc:Choice>
    <mc:Fallback xmlns="">
      <p:transition spd="slow" advTm="721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29D1D-C0FE-0D3D-D0DA-03551B54E43E}"/>
              </a:ext>
            </a:extLst>
          </p:cNvPr>
          <p:cNvSpPr>
            <a:spLocks noGrp="1"/>
          </p:cNvSpPr>
          <p:nvPr>
            <p:ph type="title"/>
          </p:nvPr>
        </p:nvSpPr>
        <p:spPr/>
        <p:txBody>
          <a:bodyPr/>
          <a:lstStyle/>
          <a:p>
            <a:r>
              <a:rPr lang="en-GB" dirty="0"/>
              <a:t>Neuroplasticity in learning (CIPD, 2024)</a:t>
            </a:r>
          </a:p>
        </p:txBody>
      </p:sp>
      <p:sp>
        <p:nvSpPr>
          <p:cNvPr id="3" name="Content Placeholder 2">
            <a:extLst>
              <a:ext uri="{FF2B5EF4-FFF2-40B4-BE49-F238E27FC236}">
                <a16:creationId xmlns:a16="http://schemas.microsoft.com/office/drawing/2014/main" id="{6AD1CD78-C36B-F538-5862-269E4813B188}"/>
              </a:ext>
            </a:extLst>
          </p:cNvPr>
          <p:cNvSpPr>
            <a:spLocks noGrp="1"/>
          </p:cNvSpPr>
          <p:nvPr>
            <p:ph idx="1"/>
          </p:nvPr>
        </p:nvSpPr>
        <p:spPr/>
        <p:txBody>
          <a:bodyPr>
            <a:normAutofit fontScale="92500" lnSpcReduction="10000"/>
          </a:bodyPr>
          <a:lstStyle/>
          <a:p>
            <a:pPr algn="l"/>
            <a:r>
              <a:rPr lang="en-GB" b="0" i="0" dirty="0">
                <a:solidFill>
                  <a:srgbClr val="202020"/>
                </a:solidFill>
                <a:effectLst/>
                <a:latin typeface="Neue Haas Grotesk Text Pro" panose="020B0504020202020204" pitchFamily="34" charset="0"/>
              </a:rPr>
              <a:t>Neuroplasticity suggests that the brain is able to keep developing and changing. This is a direct challenge to the belief that humans are entrenched in certain thought processes and skills.</a:t>
            </a:r>
          </a:p>
          <a:p>
            <a:pPr algn="l"/>
            <a:r>
              <a:rPr lang="en-GB" dirty="0">
                <a:solidFill>
                  <a:srgbClr val="202020"/>
                </a:solidFill>
                <a:latin typeface="Neue Haas Grotesk Text Pro" panose="020B0504020202020204" pitchFamily="34" charset="0"/>
              </a:rPr>
              <a:t>The London Taxi Driver Case study is an example of this. </a:t>
            </a:r>
          </a:p>
          <a:p>
            <a:pPr algn="l"/>
            <a:r>
              <a:rPr lang="en-GB" b="0" i="0" dirty="0">
                <a:solidFill>
                  <a:srgbClr val="202020"/>
                </a:solidFill>
                <a:effectLst/>
                <a:latin typeface="Neue Haas Grotesk Text Pro" panose="020B0504020202020204" pitchFamily="34" charset="0"/>
              </a:rPr>
              <a:t>Their intense learning of routes (‘the knowledge’) caused measurable brain development. </a:t>
            </a:r>
          </a:p>
          <a:p>
            <a:pPr algn="l"/>
            <a:r>
              <a:rPr lang="en-GB" b="0" i="0" dirty="0">
                <a:solidFill>
                  <a:srgbClr val="202020"/>
                </a:solidFill>
                <a:effectLst/>
                <a:latin typeface="Neue Haas Grotesk Text Pro" panose="020B0504020202020204" pitchFamily="34" charset="0"/>
              </a:rPr>
              <a:t>For L&amp;D practitioners, neuroplasticity provides an empowering message that learning can take place for those who are willing to engage, regardless of age, background or culture.</a:t>
            </a:r>
          </a:p>
          <a:p>
            <a:endParaRPr lang="en-GB" dirty="0"/>
          </a:p>
        </p:txBody>
      </p:sp>
      <p:pic>
        <p:nvPicPr>
          <p:cNvPr id="6" name="Audio 5">
            <a:hlinkClick r:id="" action="ppaction://media"/>
            <a:extLst>
              <a:ext uri="{FF2B5EF4-FFF2-40B4-BE49-F238E27FC236}">
                <a16:creationId xmlns:a16="http://schemas.microsoft.com/office/drawing/2014/main" id="{E1BB50C7-DEB0-7ECA-0B42-FA089565495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6257264"/>
      </p:ext>
    </p:extLst>
  </p:cSld>
  <p:clrMapOvr>
    <a:masterClrMapping/>
  </p:clrMapOvr>
  <mc:AlternateContent xmlns:mc="http://schemas.openxmlformats.org/markup-compatibility/2006" xmlns:p14="http://schemas.microsoft.com/office/powerpoint/2010/main">
    <mc:Choice Requires="p14">
      <p:transition spd="slow" p14:dur="2000" advTm="89005"/>
    </mc:Choice>
    <mc:Fallback xmlns="">
      <p:transition spd="slow" advTm="89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98C44-CD44-6B79-F095-9F54B19F3812}"/>
              </a:ext>
            </a:extLst>
          </p:cNvPr>
          <p:cNvSpPr>
            <a:spLocks noGrp="1"/>
          </p:cNvSpPr>
          <p:nvPr>
            <p:ph type="title"/>
          </p:nvPr>
        </p:nvSpPr>
        <p:spPr/>
        <p:txBody>
          <a:bodyPr/>
          <a:lstStyle/>
          <a:p>
            <a:r>
              <a:rPr lang="en-GB" dirty="0"/>
              <a:t>Reflective Activity – 20 minutes</a:t>
            </a:r>
          </a:p>
        </p:txBody>
      </p:sp>
      <p:sp>
        <p:nvSpPr>
          <p:cNvPr id="3" name="Content Placeholder 2">
            <a:extLst>
              <a:ext uri="{FF2B5EF4-FFF2-40B4-BE49-F238E27FC236}">
                <a16:creationId xmlns:a16="http://schemas.microsoft.com/office/drawing/2014/main" id="{28EBF5DB-1390-5365-4AED-1A5B6E316FB8}"/>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dirty="0"/>
              <a:t>Think about a learning experience you have had recently, for example, a driving lesson, a new task at work, finding a route to a destination, getting to know a new friend or colleague.</a:t>
            </a:r>
          </a:p>
          <a:p>
            <a:pPr marL="0" indent="0">
              <a:buNone/>
            </a:pPr>
            <a:r>
              <a:rPr lang="en-GB" dirty="0"/>
              <a:t>What prompted you to learn?  What did you do in order to learn?  What happened as you learned?  How did you establish if you were successful or not?  </a:t>
            </a:r>
          </a:p>
          <a:p>
            <a:pPr marL="0" indent="0">
              <a:buNone/>
            </a:pPr>
            <a:r>
              <a:rPr lang="en-GB" dirty="0"/>
              <a:t>Based on your answers to these questions, what is your personal theory of how people learn?</a:t>
            </a:r>
          </a:p>
          <a:p>
            <a:pPr marL="0" indent="0">
              <a:buNone/>
            </a:pPr>
            <a:r>
              <a:rPr lang="en-GB" b="1" dirty="0"/>
              <a:t>Share with your group – can one person from each group feed back to the class.</a:t>
            </a:r>
          </a:p>
        </p:txBody>
      </p:sp>
      <p:pic>
        <p:nvPicPr>
          <p:cNvPr id="6" name="Audio 5">
            <a:hlinkClick r:id="" action="ppaction://media"/>
            <a:extLst>
              <a:ext uri="{FF2B5EF4-FFF2-40B4-BE49-F238E27FC236}">
                <a16:creationId xmlns:a16="http://schemas.microsoft.com/office/drawing/2014/main" id="{4A46380F-9407-3833-F378-86B4B9EC49C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39349689"/>
      </p:ext>
    </p:extLst>
  </p:cSld>
  <p:clrMapOvr>
    <a:masterClrMapping/>
  </p:clrMapOvr>
  <mc:AlternateContent xmlns:mc="http://schemas.openxmlformats.org/markup-compatibility/2006" xmlns:p14="http://schemas.microsoft.com/office/powerpoint/2010/main">
    <mc:Choice Requires="p14">
      <p:transition spd="slow" p14:dur="2000" advTm="16754"/>
    </mc:Choice>
    <mc:Fallback xmlns="">
      <p:transition spd="slow" advTm="16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AD188-9050-F427-BB50-383BE71479A8}"/>
              </a:ext>
            </a:extLst>
          </p:cNvPr>
          <p:cNvSpPr>
            <a:spLocks noGrp="1"/>
          </p:cNvSpPr>
          <p:nvPr>
            <p:ph type="title"/>
          </p:nvPr>
        </p:nvSpPr>
        <p:spPr>
          <a:xfrm>
            <a:off x="5080216" y="1076324"/>
            <a:ext cx="6272784" cy="1535051"/>
          </a:xfrm>
        </p:spPr>
        <p:txBody>
          <a:bodyPr anchor="b">
            <a:normAutofit/>
          </a:bodyPr>
          <a:lstStyle/>
          <a:p>
            <a:r>
              <a:rPr lang="en-GB" sz="5200">
                <a:ea typeface="+mj-lt"/>
                <a:cs typeface="+mj-lt"/>
              </a:rPr>
              <a:t>Conclusion (1)</a:t>
            </a:r>
            <a:endParaRPr lang="en-US" sz="5200"/>
          </a:p>
          <a:p>
            <a:endParaRPr lang="en-GB" sz="5200"/>
          </a:p>
        </p:txBody>
      </p:sp>
      <p:pic>
        <p:nvPicPr>
          <p:cNvPr id="5" name="Picture 4" descr="White bulbs with a yellow one standing out">
            <a:extLst>
              <a:ext uri="{FF2B5EF4-FFF2-40B4-BE49-F238E27FC236}">
                <a16:creationId xmlns:a16="http://schemas.microsoft.com/office/drawing/2014/main" id="{E80B7843-951A-424C-560A-5D577CAF0508}"/>
              </a:ext>
            </a:extLst>
          </p:cNvPr>
          <p:cNvPicPr>
            <a:picLocks noChangeAspect="1"/>
          </p:cNvPicPr>
          <p:nvPr/>
        </p:nvPicPr>
        <p:blipFill rotWithShape="1">
          <a:blip r:embed="rId4"/>
          <a:srcRect l="38062" r="18151" b="-3"/>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7DE30C7-59F2-299D-9C0A-E98E2BD3DB96}"/>
              </a:ext>
            </a:extLst>
          </p:cNvPr>
          <p:cNvSpPr>
            <a:spLocks noGrp="1"/>
          </p:cNvSpPr>
          <p:nvPr>
            <p:ph idx="1"/>
          </p:nvPr>
        </p:nvSpPr>
        <p:spPr>
          <a:xfrm>
            <a:off x="5080216" y="3351276"/>
            <a:ext cx="6272784" cy="2825686"/>
          </a:xfrm>
        </p:spPr>
        <p:txBody>
          <a:bodyPr vert="horz" lIns="91440" tIns="45720" rIns="91440" bIns="45720" rtlCol="0" anchor="t">
            <a:normAutofit/>
          </a:bodyPr>
          <a:lstStyle/>
          <a:p>
            <a:pPr>
              <a:lnSpc>
                <a:spcPct val="100000"/>
              </a:lnSpc>
            </a:pPr>
            <a:r>
              <a:rPr lang="en-GB" sz="1400">
                <a:ea typeface="+mn-lt"/>
                <a:cs typeface="+mn-lt"/>
              </a:rPr>
              <a:t>There are various theories that seek to explain and understand learning at varying levels: the individual, the group and the organisation. </a:t>
            </a:r>
            <a:endParaRPr lang="en-US" sz="1400"/>
          </a:p>
          <a:p>
            <a:pPr>
              <a:lnSpc>
                <a:spcPct val="100000"/>
              </a:lnSpc>
            </a:pPr>
            <a:r>
              <a:rPr lang="en-GB" sz="1400">
                <a:ea typeface="+mn-lt"/>
                <a:cs typeface="+mn-lt"/>
              </a:rPr>
              <a:t>While there is no single right or correct theory of learning at any level, there is enough agreement and similarity to enable some general principles to be applied in designing, delivering and evaluating learning and development. </a:t>
            </a:r>
            <a:endParaRPr lang="en-GB" sz="1400"/>
          </a:p>
          <a:p>
            <a:pPr>
              <a:lnSpc>
                <a:spcPct val="100000"/>
              </a:lnSpc>
            </a:pPr>
            <a:r>
              <a:rPr lang="en-GB" sz="1400">
                <a:ea typeface="+mn-lt"/>
                <a:cs typeface="+mn-lt"/>
              </a:rPr>
              <a:t>Learning and development interventions have to take account of each and every level if they are to be fully effective and involve and maximise the contribution of various roles in organisations; including individual employees, line managers, HRD professionals and HR staff.</a:t>
            </a:r>
            <a:endParaRPr lang="en-GB" sz="1400"/>
          </a:p>
        </p:txBody>
      </p:sp>
      <p:pic>
        <p:nvPicPr>
          <p:cNvPr id="7" name="Audio 6">
            <a:hlinkClick r:id="" action="ppaction://media"/>
            <a:extLst>
              <a:ext uri="{FF2B5EF4-FFF2-40B4-BE49-F238E27FC236}">
                <a16:creationId xmlns:a16="http://schemas.microsoft.com/office/drawing/2014/main" id="{74ACBFB0-A534-4AF2-25CB-E62FEC5191C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08851335"/>
      </p:ext>
    </p:extLst>
  </p:cSld>
  <p:clrMapOvr>
    <a:masterClrMapping/>
  </p:clrMapOvr>
  <mc:AlternateContent xmlns:mc="http://schemas.openxmlformats.org/markup-compatibility/2006" xmlns:p14="http://schemas.microsoft.com/office/powerpoint/2010/main">
    <mc:Choice Requires="p14">
      <p:transition spd="slow" p14:dur="2000" advTm="49045"/>
    </mc:Choice>
    <mc:Fallback xmlns="">
      <p:transition spd="slow" advTm="49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3C3AFF-7C69-2791-87A1-82033164C837}"/>
              </a:ext>
            </a:extLst>
          </p:cNvPr>
          <p:cNvSpPr>
            <a:spLocks noGrp="1"/>
          </p:cNvSpPr>
          <p:nvPr>
            <p:ph type="title"/>
          </p:nvPr>
        </p:nvSpPr>
        <p:spPr>
          <a:xfrm>
            <a:off x="5080216" y="1076324"/>
            <a:ext cx="6272784" cy="1535051"/>
          </a:xfrm>
        </p:spPr>
        <p:txBody>
          <a:bodyPr anchor="b">
            <a:normAutofit/>
          </a:bodyPr>
          <a:lstStyle/>
          <a:p>
            <a:r>
              <a:rPr lang="en-GB" sz="5200">
                <a:ea typeface="+mj-lt"/>
                <a:cs typeface="+mj-lt"/>
              </a:rPr>
              <a:t>Conclusion (2)</a:t>
            </a:r>
            <a:endParaRPr lang="en-US" sz="5200"/>
          </a:p>
          <a:p>
            <a:endParaRPr lang="en-GB" sz="5200"/>
          </a:p>
        </p:txBody>
      </p:sp>
      <p:pic>
        <p:nvPicPr>
          <p:cNvPr id="5" name="Picture 4" descr="White bulbs with a yellow one standing out">
            <a:extLst>
              <a:ext uri="{FF2B5EF4-FFF2-40B4-BE49-F238E27FC236}">
                <a16:creationId xmlns:a16="http://schemas.microsoft.com/office/drawing/2014/main" id="{0B405192-A113-195F-3A0F-DCC1A24E222B}"/>
              </a:ext>
            </a:extLst>
          </p:cNvPr>
          <p:cNvPicPr>
            <a:picLocks noChangeAspect="1"/>
          </p:cNvPicPr>
          <p:nvPr/>
        </p:nvPicPr>
        <p:blipFill rotWithShape="1">
          <a:blip r:embed="rId4"/>
          <a:srcRect l="38062" r="18151" b="-3"/>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A948BA3-AD3C-9B6A-A19D-E3358A599BCB}"/>
              </a:ext>
            </a:extLst>
          </p:cNvPr>
          <p:cNvSpPr>
            <a:spLocks noGrp="1"/>
          </p:cNvSpPr>
          <p:nvPr>
            <p:ph idx="1"/>
          </p:nvPr>
        </p:nvSpPr>
        <p:spPr>
          <a:xfrm>
            <a:off x="5080216" y="3351276"/>
            <a:ext cx="6272784" cy="2825686"/>
          </a:xfrm>
        </p:spPr>
        <p:txBody>
          <a:bodyPr vert="horz" lIns="91440" tIns="45720" rIns="91440" bIns="45720" rtlCol="0">
            <a:normAutofit/>
          </a:bodyPr>
          <a:lstStyle/>
          <a:p>
            <a:pPr>
              <a:buFont typeface="Arial"/>
              <a:buChar char="•"/>
            </a:pPr>
            <a:r>
              <a:rPr lang="en-GB" sz="1700">
                <a:ea typeface="+mn-lt"/>
                <a:cs typeface="+mn-lt"/>
              </a:rPr>
              <a:t>Learning is not yet well enough understood for HRD professionals to guarantee the outcomes of learning and development interventions and so to be able to say that learning interventions will always directly contribute to achieving desired or set organisational objectives.</a:t>
            </a:r>
            <a:endParaRPr lang="en-US" sz="1700"/>
          </a:p>
          <a:p>
            <a:pPr>
              <a:buFont typeface="Arial"/>
              <a:buChar char="•"/>
            </a:pPr>
            <a:r>
              <a:rPr lang="en-GB" sz="1700">
                <a:ea typeface="+mn-lt"/>
                <a:cs typeface="+mn-lt"/>
              </a:rPr>
              <a:t>However, learning is well enough understood for HRD professionals to take account of and apply learning theory when designing and delivering learning and development interventions. </a:t>
            </a:r>
            <a:endParaRPr lang="en-GB" sz="1700"/>
          </a:p>
          <a:p>
            <a:pPr marL="0" indent="0">
              <a:buNone/>
            </a:pPr>
            <a:endParaRPr lang="en-GB" sz="1700"/>
          </a:p>
        </p:txBody>
      </p:sp>
      <p:pic>
        <p:nvPicPr>
          <p:cNvPr id="7" name="Audio 6">
            <a:hlinkClick r:id="" action="ppaction://media"/>
            <a:extLst>
              <a:ext uri="{FF2B5EF4-FFF2-40B4-BE49-F238E27FC236}">
                <a16:creationId xmlns:a16="http://schemas.microsoft.com/office/drawing/2014/main" id="{8CF0F404-BF16-92EA-4F10-6E36DAA7FD4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81486318"/>
      </p:ext>
    </p:extLst>
  </p:cSld>
  <p:clrMapOvr>
    <a:masterClrMapping/>
  </p:clrMapOvr>
  <mc:AlternateContent xmlns:mc="http://schemas.openxmlformats.org/markup-compatibility/2006" xmlns:p14="http://schemas.microsoft.com/office/powerpoint/2010/main">
    <mc:Choice Requires="p14">
      <p:transition spd="slow" p14:dur="2000" advTm="90428"/>
    </mc:Choice>
    <mc:Fallback xmlns="">
      <p:transition spd="slow" advTm="90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E5754-FADB-782D-E935-F30BB0DB05CD}"/>
              </a:ext>
            </a:extLst>
          </p:cNvPr>
          <p:cNvSpPr>
            <a:spLocks noGrp="1"/>
          </p:cNvSpPr>
          <p:nvPr>
            <p:ph type="title"/>
          </p:nvPr>
        </p:nvSpPr>
        <p:spPr/>
        <p:txBody>
          <a:bodyPr/>
          <a:lstStyle/>
          <a:p>
            <a:r>
              <a:rPr lang="en-GB" dirty="0"/>
              <a:t>Key reference</a:t>
            </a:r>
          </a:p>
        </p:txBody>
      </p:sp>
      <p:sp>
        <p:nvSpPr>
          <p:cNvPr id="3" name="Content Placeholder 2">
            <a:extLst>
              <a:ext uri="{FF2B5EF4-FFF2-40B4-BE49-F238E27FC236}">
                <a16:creationId xmlns:a16="http://schemas.microsoft.com/office/drawing/2014/main" id="{19453550-DDD8-A922-CAA5-978B2DF3C2FC}"/>
              </a:ext>
            </a:extLst>
          </p:cNvPr>
          <p:cNvSpPr>
            <a:spLocks noGrp="1"/>
          </p:cNvSpPr>
          <p:nvPr>
            <p:ph idx="1"/>
          </p:nvPr>
        </p:nvSpPr>
        <p:spPr>
          <a:xfrm>
            <a:off x="153909" y="1792586"/>
            <a:ext cx="12038091" cy="4379614"/>
          </a:xfrm>
        </p:spPr>
        <p:txBody>
          <a:bodyPr>
            <a:normAutofit fontScale="70000" lnSpcReduction="20000"/>
          </a:bodyPr>
          <a:lstStyle/>
          <a:p>
            <a:r>
              <a:rPr lang="en-GB" dirty="0"/>
              <a:t>CIPD (2024) </a:t>
            </a:r>
            <a:r>
              <a:rPr lang="en-GB" i="1" dirty="0"/>
              <a:t>Learning theories that impact on design</a:t>
            </a:r>
            <a:r>
              <a:rPr lang="en-GB" dirty="0"/>
              <a:t>. Available at:</a:t>
            </a:r>
            <a:r>
              <a:rPr lang="en-GB" dirty="0">
                <a:hlinkClick r:id="rId5"/>
              </a:rPr>
              <a:t> Learning theories that impact on design | Factsheets | CIPD</a:t>
            </a:r>
            <a:r>
              <a:rPr lang="en-GB" dirty="0"/>
              <a:t>. (Accessed: 02 January 2025). </a:t>
            </a:r>
          </a:p>
          <a:p>
            <a:r>
              <a:rPr lang="en-GB" dirty="0"/>
              <a:t>CIPD (2025) </a:t>
            </a:r>
            <a:r>
              <a:rPr lang="en-GB" i="1" dirty="0"/>
              <a:t>Learning and Development: how to develop and deliver effective learning </a:t>
            </a:r>
            <a:r>
              <a:rPr lang="en-GB" dirty="0"/>
              <a:t>Available at: </a:t>
            </a:r>
            <a:r>
              <a:rPr lang="en-GB" dirty="0">
                <a:hlinkClick r:id="rId6"/>
              </a:rPr>
              <a:t>https://www.cipd.org/uk/knowledge/guides/learning-and-development/#developing-a-learning-strategy</a:t>
            </a:r>
            <a:r>
              <a:rPr lang="en-GB" dirty="0"/>
              <a:t> (Accessed: December 2025)</a:t>
            </a:r>
          </a:p>
          <a:p>
            <a:r>
              <a:rPr lang="en-GB" dirty="0"/>
              <a:t>CIPD (2020) </a:t>
            </a:r>
            <a:r>
              <a:rPr lang="en-GB" i="1" dirty="0"/>
              <a:t>Creating learning cultures: Assessing the evidence. </a:t>
            </a:r>
            <a:r>
              <a:rPr lang="en-GB" dirty="0"/>
              <a:t>Available at: </a:t>
            </a:r>
            <a:r>
              <a:rPr lang="en-GB" dirty="0">
                <a:hlinkClick r:id="rId7"/>
              </a:rPr>
              <a:t>https://www.cipd.org/globalassets/media/knowledge/knowledge-hub/reports/creating-learning-cultures-1_tcm18-75606.pdf</a:t>
            </a:r>
            <a:r>
              <a:rPr lang="en-GB" dirty="0"/>
              <a:t> (Accessed: December 2025)</a:t>
            </a:r>
          </a:p>
          <a:p>
            <a:r>
              <a:rPr lang="en-GB" dirty="0"/>
              <a:t>Haamann, T and </a:t>
            </a:r>
            <a:r>
              <a:rPr lang="en-GB" dirty="0" err="1"/>
              <a:t>Bastan</a:t>
            </a:r>
            <a:r>
              <a:rPr lang="en-GB" dirty="0"/>
              <a:t>, D, (2018) </a:t>
            </a:r>
            <a:r>
              <a:rPr lang="en-GB" i="1" dirty="0"/>
              <a:t>Approaches for organisational learning: A literature review </a:t>
            </a:r>
            <a:r>
              <a:rPr lang="en-GB" dirty="0"/>
              <a:t>Available at: </a:t>
            </a:r>
            <a:r>
              <a:rPr lang="en-GB" dirty="0">
                <a:hlinkClick r:id="rId8"/>
              </a:rPr>
              <a:t>https://journals.sagepub.com/doi/10.1177/2158244018794224</a:t>
            </a:r>
            <a:r>
              <a:rPr lang="en-GB" dirty="0"/>
              <a:t> (Accessed: December 2025)</a:t>
            </a:r>
          </a:p>
          <a:p>
            <a:r>
              <a:rPr lang="en-GB" dirty="0"/>
              <a:t>Kayes, C and Burnett, G. (2006) </a:t>
            </a:r>
            <a:r>
              <a:rPr lang="en-GB" i="1" dirty="0"/>
              <a:t>Team Learning in Organisations: A review and integration. </a:t>
            </a:r>
            <a:r>
              <a:rPr lang="en-GB" dirty="0"/>
              <a:t>Available at: </a:t>
            </a:r>
            <a:r>
              <a:rPr lang="en-GB" dirty="0">
                <a:hlinkClick r:id="rId9"/>
              </a:rPr>
              <a:t>https://warwick.ac.uk/fac/soc/wbs/conf/olkc/archive/olkc1/papers/177_kayes.pdf</a:t>
            </a:r>
            <a:r>
              <a:rPr lang="en-GB" dirty="0"/>
              <a:t> (Accessed: December 2025)</a:t>
            </a:r>
          </a:p>
          <a:p>
            <a:r>
              <a:rPr lang="en-GB" dirty="0"/>
              <a:t>Meili, O. (2021) </a:t>
            </a:r>
            <a:r>
              <a:rPr lang="en-GB" i="1" dirty="0"/>
              <a:t>Insights 3: Learning individuals, learning organizations. </a:t>
            </a:r>
            <a:r>
              <a:rPr lang="en-GB" dirty="0"/>
              <a:t> Available at: </a:t>
            </a:r>
            <a:r>
              <a:rPr lang="en-GB" dirty="0">
                <a:hlinkClick r:id="rId10"/>
              </a:rPr>
              <a:t>https://www.linkedin.com/pulse/insights-3-learning-individuals-organizations-oliver-meili</a:t>
            </a:r>
            <a:r>
              <a:rPr lang="en-GB" dirty="0"/>
              <a:t> (Accessed: December 2025)</a:t>
            </a:r>
          </a:p>
        </p:txBody>
      </p:sp>
      <p:pic>
        <p:nvPicPr>
          <p:cNvPr id="6" name="Audio 5">
            <a:hlinkClick r:id="" action="ppaction://media"/>
            <a:extLst>
              <a:ext uri="{FF2B5EF4-FFF2-40B4-BE49-F238E27FC236}">
                <a16:creationId xmlns:a16="http://schemas.microsoft.com/office/drawing/2014/main" id="{2AF8B3DF-5020-8CDE-AEBD-96050E7699C6}"/>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5907654"/>
      </p:ext>
    </p:extLst>
  </p:cSld>
  <p:clrMapOvr>
    <a:masterClrMapping/>
  </p:clrMapOvr>
  <mc:AlternateContent xmlns:mc="http://schemas.openxmlformats.org/markup-compatibility/2006" xmlns:p14="http://schemas.microsoft.com/office/powerpoint/2010/main">
    <mc:Choice Requires="p14">
      <p:transition spd="slow" p14:dur="2000" advTm="20564"/>
    </mc:Choice>
    <mc:Fallback xmlns="">
      <p:transition spd="slow" advTm="205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AccentBoxVTI">
  <a:themeElements>
    <a:clrScheme name="AnalogousFromRegularSeedRightStep">
      <a:dk1>
        <a:srgbClr val="000000"/>
      </a:dk1>
      <a:lt1>
        <a:srgbClr val="FFFFFF"/>
      </a:lt1>
      <a:dk2>
        <a:srgbClr val="1B311F"/>
      </a:dk2>
      <a:lt2>
        <a:srgbClr val="F1F0F3"/>
      </a:lt2>
      <a:accent1>
        <a:srgbClr val="7EB023"/>
      </a:accent1>
      <a:accent2>
        <a:srgbClr val="3CB617"/>
      </a:accent2>
      <a:accent3>
        <a:srgbClr val="24B941"/>
      </a:accent3>
      <a:accent4>
        <a:srgbClr val="18B778"/>
      </a:accent4>
      <a:accent5>
        <a:srgbClr val="24B1B5"/>
      </a:accent5>
      <a:accent6>
        <a:srgbClr val="1B81D1"/>
      </a:accent6>
      <a:hlink>
        <a:srgbClr val="8660CA"/>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TotalTime>0</TotalTime>
  <Words>1719</Words>
  <Application>Microsoft Office PowerPoint</Application>
  <PresentationFormat>Widescreen</PresentationFormat>
  <Paragraphs>124</Paragraphs>
  <Slides>23</Slides>
  <Notes>14</Notes>
  <HiddenSlides>0</HiddenSlides>
  <MMClips>23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Courier New</vt:lpstr>
      <vt:lpstr>Neue Haas Grotesk Text Pro</vt:lpstr>
      <vt:lpstr>AccentBoxVTI</vt:lpstr>
      <vt:lpstr>Individual and Collective Learning</vt:lpstr>
      <vt:lpstr>Learning Outcomes</vt:lpstr>
      <vt:lpstr>LEARNING CULTURES</vt:lpstr>
      <vt:lpstr>CIPD – learning culture</vt:lpstr>
      <vt:lpstr>Individual Learning</vt:lpstr>
      <vt:lpstr>Team Learning</vt:lpstr>
      <vt:lpstr>Organisational Learning</vt:lpstr>
      <vt:lpstr>Chapter 2 – Individual and Collective Learning</vt:lpstr>
      <vt:lpstr>CIPD</vt:lpstr>
      <vt:lpstr>Peer Teaching</vt:lpstr>
      <vt:lpstr>Peer Learning at Work</vt:lpstr>
      <vt:lpstr>Benefits</vt:lpstr>
      <vt:lpstr>Learning theory – key concepts</vt:lpstr>
      <vt:lpstr>Key concepts in Learning Theory</vt:lpstr>
      <vt:lpstr>Key concepts in Learning Theory</vt:lpstr>
      <vt:lpstr>Key concepts in Learning Theory</vt:lpstr>
      <vt:lpstr>Learning styles (CIPD, 2024)</vt:lpstr>
      <vt:lpstr>Neuroscience and learning</vt:lpstr>
      <vt:lpstr>Neuroplasticity in learning (CIPD, 2024)</vt:lpstr>
      <vt:lpstr>Reflective Activity – 20 minutes</vt:lpstr>
      <vt:lpstr>Conclusion (1) </vt:lpstr>
      <vt:lpstr>Conclusion (2) </vt:lpstr>
      <vt:lpstr>Key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Davies (IMH)</dc:creator>
  <cp:lastModifiedBy>Natasha Davies (IMH)</cp:lastModifiedBy>
  <cp:revision>537</cp:revision>
  <dcterms:created xsi:type="dcterms:W3CDTF">2024-01-03T11:15:12Z</dcterms:created>
  <dcterms:modified xsi:type="dcterms:W3CDTF">2025-12-18T17:36:39Z</dcterms:modified>
</cp:coreProperties>
</file>