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6" r:id="rId1"/>
  </p:sldMasterIdLst>
  <p:notesMasterIdLst>
    <p:notesMasterId r:id="rId26"/>
  </p:notesMasterIdLst>
  <p:handoutMasterIdLst>
    <p:handoutMasterId r:id="rId27"/>
  </p:handoutMasterIdLst>
  <p:sldIdLst>
    <p:sldId id="421" r:id="rId2"/>
    <p:sldId id="423" r:id="rId3"/>
    <p:sldId id="422" r:id="rId4"/>
    <p:sldId id="367" r:id="rId5"/>
    <p:sldId id="368" r:id="rId6"/>
    <p:sldId id="369" r:id="rId7"/>
    <p:sldId id="370" r:id="rId8"/>
    <p:sldId id="371" r:id="rId9"/>
    <p:sldId id="372" r:id="rId10"/>
    <p:sldId id="407" r:id="rId11"/>
    <p:sldId id="411" r:id="rId12"/>
    <p:sldId id="412" r:id="rId13"/>
    <p:sldId id="415" r:id="rId14"/>
    <p:sldId id="373" r:id="rId15"/>
    <p:sldId id="374" r:id="rId16"/>
    <p:sldId id="375" r:id="rId17"/>
    <p:sldId id="376" r:id="rId18"/>
    <p:sldId id="377" r:id="rId19"/>
    <p:sldId id="378" r:id="rId20"/>
    <p:sldId id="416" r:id="rId21"/>
    <p:sldId id="394" r:id="rId22"/>
    <p:sldId id="400" r:id="rId23"/>
    <p:sldId id="425" r:id="rId24"/>
    <p:sldId id="424"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51FEB"/>
    <a:srgbClr val="F85E08"/>
    <a:srgbClr val="0000CC"/>
    <a:srgbClr val="FF3300"/>
    <a:srgbClr val="CC3300"/>
    <a:srgbClr val="FFA827"/>
    <a:srgbClr val="BE6A0E"/>
    <a:srgbClr val="EE8512"/>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368" autoAdjust="0"/>
    <p:restoredTop sz="73562" autoAdjust="0"/>
  </p:normalViewPr>
  <p:slideViewPr>
    <p:cSldViewPr>
      <p:cViewPr varScale="1">
        <p:scale>
          <a:sx n="77" d="100"/>
          <a:sy n="77" d="100"/>
        </p:scale>
        <p:origin x="1692" y="68"/>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75" d="100"/>
        <a:sy n="75"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_rels/viewProps.xml.rels><?xml version="1.0" encoding="UTF-8" standalone="yes"?>
<Relationships xmlns="http://schemas.openxmlformats.org/package/2006/relationships"><Relationship Id="rId1"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4099"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endParaRPr lang="en-US" dirty="0"/>
          </a:p>
        </p:txBody>
      </p:sp>
      <p:sp>
        <p:nvSpPr>
          <p:cNvPr id="4100"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none" lIns="92075" tIns="46038" rIns="92075" bIns="46038" numCol="1" anchor="b"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4101"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none" lIns="92075" tIns="46038" rIns="92075" bIns="46038" numCol="1" anchor="b"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fld id="{2F6D3E4A-37A3-4652-979D-D59837553EFA}" type="slidenum">
              <a:rPr lang="en-US"/>
              <a:pPr>
                <a:defRPr/>
              </a:pPr>
              <a:t>‹#›</a:t>
            </a:fld>
            <a:endParaRPr lang="en-US" dirty="0"/>
          </a:p>
        </p:txBody>
      </p:sp>
    </p:spTree>
    <p:extLst>
      <p:ext uri="{BB962C8B-B14F-4D97-AF65-F5344CB8AC3E}">
        <p14:creationId xmlns:p14="http://schemas.microsoft.com/office/powerpoint/2010/main" val="20055398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2051"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endParaRPr lang="en-US" dirty="0"/>
          </a:p>
        </p:txBody>
      </p:sp>
      <p:sp>
        <p:nvSpPr>
          <p:cNvPr id="13316" name="Rectangle 4"/>
          <p:cNvSpPr>
            <a:spLocks noGrp="1" noRot="1" noChangeAspect="1" noChangeArrowheads="1" noTextEdit="1"/>
          </p:cNvSpPr>
          <p:nvPr>
            <p:ph type="sldImg" idx="2"/>
          </p:nvPr>
        </p:nvSpPr>
        <p:spPr bwMode="auto">
          <a:xfrm>
            <a:off x="1144588" y="687388"/>
            <a:ext cx="4568825" cy="3425825"/>
          </a:xfrm>
          <a:prstGeom prst="rect">
            <a:avLst/>
          </a:prstGeom>
          <a:noFill/>
          <a:ln w="12700">
            <a:solidFill>
              <a:srgbClr val="000000"/>
            </a:solidFill>
            <a:miter lim="800000"/>
            <a:headEnd/>
            <a:tailEnd/>
          </a:ln>
        </p:spPr>
      </p:sp>
      <p:sp>
        <p:nvSpPr>
          <p:cNvPr id="2053"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054"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2055"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fld id="{F9535BD6-FAB7-4BE8-B3CD-462CB56F63AE}" type="slidenum">
              <a:rPr lang="en-US"/>
              <a:pPr>
                <a:defRPr/>
              </a:pPr>
              <a:t>‹#›</a:t>
            </a:fld>
            <a:endParaRPr lang="en-US" dirty="0"/>
          </a:p>
        </p:txBody>
      </p:sp>
    </p:spTree>
    <p:extLst>
      <p:ext uri="{BB962C8B-B14F-4D97-AF65-F5344CB8AC3E}">
        <p14:creationId xmlns:p14="http://schemas.microsoft.com/office/powerpoint/2010/main" val="226802974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EAA580E-6993-4F7D-B1E0-6A4B3A425227}" type="slidenum">
              <a:rPr lang="en-US"/>
              <a:pPr/>
              <a:t>1</a:t>
            </a:fld>
            <a:endParaRPr lang="en-US" dirty="0"/>
          </a:p>
        </p:txBody>
      </p:sp>
      <p:sp>
        <p:nvSpPr>
          <p:cNvPr id="8194" name="Rectangle 2"/>
          <p:cNvSpPr>
            <a:spLocks noGrp="1" noRot="1" noChangeAspect="1" noChangeArrowheads="1" noTextEdit="1"/>
          </p:cNvSpPr>
          <p:nvPr>
            <p:ph type="sldImg"/>
          </p:nvPr>
        </p:nvSpPr>
        <p:spPr>
          <a:ln cap="flat"/>
        </p:spPr>
      </p:sp>
      <p:sp>
        <p:nvSpPr>
          <p:cNvPr id="8195" name="Rectangle 3"/>
          <p:cNvSpPr>
            <a:spLocks noGrp="1" noChangeArrowheads="1"/>
          </p:cNvSpPr>
          <p:nvPr>
            <p:ph type="body" idx="1"/>
          </p:nvPr>
        </p:nvSpPr>
        <p:spPr>
          <a:ln/>
        </p:spPr>
        <p:txBody>
          <a:bodyPr/>
          <a:lstStyle/>
          <a:p>
            <a:r>
              <a:rPr lang="en-US" sz="1200" kern="1200" dirty="0">
                <a:solidFill>
                  <a:schemeClr val="tx1"/>
                </a:solidFill>
                <a:effectLst/>
                <a:latin typeface="Times New Roman" pitchFamily="18" charset="0"/>
                <a:ea typeface="+mn-ea"/>
                <a:cs typeface="+mn-cs"/>
              </a:rPr>
              <a:t>Decision support and analytics are not just academic subjects; they are things real companies use that make a noticeable difference to their bottom line</a:t>
            </a:r>
            <a:endParaRPr lang="en-US" dirty="0"/>
          </a:p>
        </p:txBody>
      </p:sp>
    </p:spTree>
    <p:extLst>
      <p:ext uri="{BB962C8B-B14F-4D97-AF65-F5344CB8AC3E}">
        <p14:creationId xmlns:p14="http://schemas.microsoft.com/office/powerpoint/2010/main" val="24662097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Times New Roman" pitchFamily="18" charset="0"/>
              <a:ea typeface="+mn-ea"/>
              <a:cs typeface="+mn-cs"/>
            </a:endParaRPr>
          </a:p>
        </p:txBody>
      </p:sp>
      <p:sp>
        <p:nvSpPr>
          <p:cNvPr id="4" name="Slide Number Placeholder 3"/>
          <p:cNvSpPr>
            <a:spLocks noGrp="1"/>
          </p:cNvSpPr>
          <p:nvPr>
            <p:ph type="sldNum" sz="quarter" idx="10"/>
          </p:nvPr>
        </p:nvSpPr>
        <p:spPr/>
        <p:txBody>
          <a:bodyPr/>
          <a:lstStyle/>
          <a:p>
            <a:fld id="{E9959E96-1061-4E2E-B998-2EDD65CD9656}" type="slidenum">
              <a:rPr lang="en-US" smtClean="0"/>
              <a:pPr/>
              <a:t>4</a:t>
            </a:fld>
            <a:endParaRPr lang="en-US" dirty="0"/>
          </a:p>
        </p:txBody>
      </p:sp>
    </p:spTree>
    <p:extLst>
      <p:ext uri="{BB962C8B-B14F-4D97-AF65-F5344CB8AC3E}">
        <p14:creationId xmlns:p14="http://schemas.microsoft.com/office/powerpoint/2010/main" val="2401598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effectLst/>
                <a:latin typeface="Times New Roman" pitchFamily="18" charset="0"/>
                <a:ea typeface="+mn-ea"/>
                <a:cs typeface="+mn-cs"/>
              </a:rPr>
              <a:t>The components of the pressure-response-support model are business </a:t>
            </a:r>
            <a:r>
              <a:rPr lang="en-US" sz="1200" b="1" kern="1200" dirty="0">
                <a:solidFill>
                  <a:schemeClr val="tx1"/>
                </a:solidFill>
                <a:effectLst/>
                <a:latin typeface="Times New Roman" pitchFamily="18" charset="0"/>
                <a:ea typeface="+mn-ea"/>
                <a:cs typeface="+mn-cs"/>
              </a:rPr>
              <a:t>pressures</a:t>
            </a:r>
            <a:r>
              <a:rPr lang="en-US" sz="1200" kern="1200" dirty="0">
                <a:solidFill>
                  <a:schemeClr val="tx1"/>
                </a:solidFill>
                <a:effectLst/>
                <a:latin typeface="Times New Roman" pitchFamily="18" charset="0"/>
                <a:ea typeface="+mn-ea"/>
                <a:cs typeface="+mn-cs"/>
              </a:rPr>
              <a:t>, companies’ </a:t>
            </a:r>
            <a:r>
              <a:rPr lang="en-US" sz="1200" b="1" kern="1200" dirty="0">
                <a:solidFill>
                  <a:schemeClr val="tx1"/>
                </a:solidFill>
                <a:effectLst/>
                <a:latin typeface="Times New Roman" pitchFamily="18" charset="0"/>
                <a:ea typeface="+mn-ea"/>
                <a:cs typeface="+mn-cs"/>
              </a:rPr>
              <a:t>responses</a:t>
            </a:r>
            <a:r>
              <a:rPr lang="en-US" sz="1200" kern="1200" dirty="0">
                <a:solidFill>
                  <a:schemeClr val="tx1"/>
                </a:solidFill>
                <a:effectLst/>
                <a:latin typeface="Times New Roman" pitchFamily="18" charset="0"/>
                <a:ea typeface="+mn-ea"/>
                <a:cs typeface="+mn-cs"/>
              </a:rPr>
              <a:t> to these pressures, and computerized </a:t>
            </a:r>
            <a:r>
              <a:rPr lang="en-US" sz="1200" b="1" kern="1200" dirty="0">
                <a:solidFill>
                  <a:schemeClr val="tx1"/>
                </a:solidFill>
                <a:effectLst/>
                <a:latin typeface="Times New Roman" pitchFamily="18" charset="0"/>
                <a:ea typeface="+mn-ea"/>
                <a:cs typeface="+mn-cs"/>
              </a:rPr>
              <a:t>support</a:t>
            </a:r>
            <a:r>
              <a:rPr lang="en-US" sz="1200" kern="1200" dirty="0">
                <a:solidFill>
                  <a:schemeClr val="tx1"/>
                </a:solidFill>
                <a:effectLst/>
                <a:latin typeface="Times New Roman" pitchFamily="18" charset="0"/>
                <a:ea typeface="+mn-ea"/>
                <a:cs typeface="+mn-cs"/>
              </a:rPr>
              <a:t>. The model suggests that responses are made to counter the pressures or to take advantage of opportunities, support facilitates monitoring the environment (e.g., for opportunities) and enhances the quality of the responses.</a:t>
            </a:r>
            <a:endParaRPr lang="en-GB" sz="1200" kern="1200" dirty="0">
              <a:solidFill>
                <a:schemeClr val="tx1"/>
              </a:solidFill>
              <a:effectLst/>
              <a:latin typeface="Times New Roman"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5</a:t>
            </a:fld>
            <a:endParaRPr lang="en-US" dirty="0"/>
          </a:p>
        </p:txBody>
      </p:sp>
    </p:spTree>
    <p:extLst>
      <p:ext uri="{BB962C8B-B14F-4D97-AF65-F5344CB8AC3E}">
        <p14:creationId xmlns:p14="http://schemas.microsoft.com/office/powerpoint/2010/main" val="12998820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6</a:t>
            </a:fld>
            <a:endParaRPr lang="en-US" dirty="0"/>
          </a:p>
        </p:txBody>
      </p:sp>
    </p:spTree>
    <p:extLst>
      <p:ext uri="{BB962C8B-B14F-4D97-AF65-F5344CB8AC3E}">
        <p14:creationId xmlns:p14="http://schemas.microsoft.com/office/powerpoint/2010/main" val="20818769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7</a:t>
            </a:fld>
            <a:endParaRPr lang="en-US" dirty="0"/>
          </a:p>
        </p:txBody>
      </p:sp>
    </p:spTree>
    <p:extLst>
      <p:ext uri="{BB962C8B-B14F-4D97-AF65-F5344CB8AC3E}">
        <p14:creationId xmlns:p14="http://schemas.microsoft.com/office/powerpoint/2010/main" val="7948080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Other ideas</a:t>
            </a:r>
            <a:r>
              <a:rPr lang="en-US" baseline="0" dirty="0"/>
              <a:t> might consider – </a:t>
            </a:r>
          </a:p>
          <a:p>
            <a:pPr marL="628650" lvl="1" indent="-171450">
              <a:buFont typeface="Arial" panose="020B0604020202020204" pitchFamily="34" charset="0"/>
              <a:buChar char="•"/>
            </a:pPr>
            <a:r>
              <a:rPr lang="en-US" sz="1200" kern="1200" dirty="0">
                <a:solidFill>
                  <a:schemeClr val="tx1"/>
                </a:solidFill>
                <a:effectLst/>
                <a:latin typeface="Times New Roman" pitchFamily="18" charset="0"/>
                <a:ea typeface="+mn-ea"/>
                <a:cs typeface="+mn-cs"/>
              </a:rPr>
              <a:t>Improve partnership relationships</a:t>
            </a:r>
            <a:endParaRPr lang="en-GB" sz="1200" kern="1200" dirty="0">
              <a:solidFill>
                <a:schemeClr val="tx1"/>
              </a:solidFill>
              <a:effectLst/>
              <a:latin typeface="Times New Roman" pitchFamily="18" charset="0"/>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Times New Roman" pitchFamily="18" charset="0"/>
                <a:ea typeface="+mn-ea"/>
                <a:cs typeface="+mn-cs"/>
              </a:rPr>
              <a:t>Encourage innovation and creativity</a:t>
            </a:r>
            <a:endParaRPr lang="en-GB" sz="1200" kern="1200" dirty="0">
              <a:solidFill>
                <a:schemeClr val="tx1"/>
              </a:solidFill>
              <a:effectLst/>
              <a:latin typeface="Times New Roman" pitchFamily="18" charset="0"/>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Times New Roman" pitchFamily="18" charset="0"/>
                <a:ea typeface="+mn-ea"/>
                <a:cs typeface="+mn-cs"/>
              </a:rPr>
              <a:t>Improve customer service and relationships</a:t>
            </a:r>
            <a:endParaRPr lang="en-GB" sz="1200" kern="1200" dirty="0">
              <a:solidFill>
                <a:schemeClr val="tx1"/>
              </a:solidFill>
              <a:effectLst/>
              <a:latin typeface="Times New Roman" pitchFamily="18" charset="0"/>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Times New Roman" pitchFamily="18" charset="0"/>
                <a:ea typeface="+mn-ea"/>
                <a:cs typeface="+mn-cs"/>
              </a:rPr>
              <a:t>Move to electronic commerce (e-commerce)</a:t>
            </a:r>
            <a:endParaRPr lang="en-GB" sz="1200" kern="1200" dirty="0">
              <a:solidFill>
                <a:schemeClr val="tx1"/>
              </a:solidFill>
              <a:effectLst/>
              <a:latin typeface="Times New Roman" pitchFamily="18" charset="0"/>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Times New Roman" pitchFamily="18" charset="0"/>
                <a:ea typeface="+mn-ea"/>
                <a:cs typeface="+mn-cs"/>
              </a:rPr>
              <a:t>Move to make-to-order production and on-demand manufacturing and services </a:t>
            </a:r>
            <a:endParaRPr lang="en-GB" sz="1200" kern="1200" dirty="0">
              <a:solidFill>
                <a:schemeClr val="tx1"/>
              </a:solidFill>
              <a:effectLst/>
              <a:latin typeface="Times New Roman" pitchFamily="18" charset="0"/>
              <a:ea typeface="+mn-ea"/>
              <a:cs typeface="+mn-cs"/>
            </a:endParaRPr>
          </a:p>
          <a:p>
            <a:pPr marL="628650" lvl="1" indent="-171450">
              <a:buFont typeface="Arial" panose="020B0604020202020204" pitchFamily="34" charset="0"/>
              <a:buChar char="•"/>
            </a:pPr>
            <a:r>
              <a:rPr lang="en-US" sz="1200" kern="1200" dirty="0">
                <a:solidFill>
                  <a:schemeClr val="tx1"/>
                </a:solidFill>
                <a:effectLst/>
                <a:latin typeface="Times New Roman" pitchFamily="18" charset="0"/>
                <a:ea typeface="+mn-ea"/>
                <a:cs typeface="+mn-cs"/>
              </a:rPr>
              <a:t>Use new IT to improve communication, data access (discovery of information), and collaboration</a:t>
            </a:r>
            <a:endParaRPr lang="en-GB" sz="1200" kern="1200" dirty="0">
              <a:solidFill>
                <a:schemeClr val="tx1"/>
              </a:solidFill>
              <a:effectLst/>
              <a:latin typeface="Times New Roman"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8</a:t>
            </a:fld>
            <a:endParaRPr lang="en-US" dirty="0"/>
          </a:p>
        </p:txBody>
      </p:sp>
    </p:spTree>
    <p:extLst>
      <p:ext uri="{BB962C8B-B14F-4D97-AF65-F5344CB8AC3E}">
        <p14:creationId xmlns:p14="http://schemas.microsoft.com/office/powerpoint/2010/main" val="6692424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9</a:t>
            </a:fld>
            <a:endParaRPr lang="en-US" dirty="0"/>
          </a:p>
        </p:txBody>
      </p:sp>
    </p:spTree>
    <p:extLst>
      <p:ext uri="{BB962C8B-B14F-4D97-AF65-F5344CB8AC3E}">
        <p14:creationId xmlns:p14="http://schemas.microsoft.com/office/powerpoint/2010/main" val="35001590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10</a:t>
            </a:fld>
            <a:endParaRPr lang="en-US" dirty="0"/>
          </a:p>
        </p:txBody>
      </p:sp>
    </p:spTree>
    <p:extLst>
      <p:ext uri="{BB962C8B-B14F-4D97-AF65-F5344CB8AC3E}">
        <p14:creationId xmlns:p14="http://schemas.microsoft.com/office/powerpoint/2010/main" val="14555743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11</a:t>
            </a:fld>
            <a:endParaRPr lang="en-US" dirty="0"/>
          </a:p>
        </p:txBody>
      </p:sp>
    </p:spTree>
    <p:extLst>
      <p:ext uri="{BB962C8B-B14F-4D97-AF65-F5344CB8AC3E}">
        <p14:creationId xmlns:p14="http://schemas.microsoft.com/office/powerpoint/2010/main" val="16513382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12</a:t>
            </a:fld>
            <a:endParaRPr lang="en-US" dirty="0"/>
          </a:p>
        </p:txBody>
      </p:sp>
    </p:spTree>
    <p:extLst>
      <p:ext uri="{BB962C8B-B14F-4D97-AF65-F5344CB8AC3E}">
        <p14:creationId xmlns:p14="http://schemas.microsoft.com/office/powerpoint/2010/main" val="19158571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i="1" kern="1200" dirty="0">
                <a:solidFill>
                  <a:schemeClr val="tx1"/>
                </a:solidFill>
                <a:effectLst/>
                <a:latin typeface="Times New Roman" pitchFamily="18" charset="0"/>
                <a:ea typeface="+mn-ea"/>
                <a:cs typeface="+mn-cs"/>
              </a:rPr>
              <a:t>DSS</a:t>
            </a:r>
            <a:r>
              <a:rPr lang="en-US" sz="1200" kern="1200" dirty="0">
                <a:solidFill>
                  <a:schemeClr val="tx1"/>
                </a:solidFill>
                <a:effectLst/>
                <a:latin typeface="Times New Roman" pitchFamily="18" charset="0"/>
                <a:ea typeface="+mn-ea"/>
                <a:cs typeface="+mn-cs"/>
              </a:rPr>
              <a:t> describes any computerized system that supports decision making in an organization. An organization may have (for example) a knowledge management system to guide all its personnel in their problem solving, it may have separate support systems for marketing, finance, and accounting, a supply chain management (SCM) system for production, and several expert systems for product repair diagnostics and help desks. The term </a:t>
            </a:r>
            <a:r>
              <a:rPr lang="en-US" sz="1200" i="1" kern="1200" dirty="0">
                <a:solidFill>
                  <a:schemeClr val="tx1"/>
                </a:solidFill>
                <a:effectLst/>
                <a:latin typeface="Times New Roman" pitchFamily="18" charset="0"/>
                <a:ea typeface="+mn-ea"/>
                <a:cs typeface="+mn-cs"/>
              </a:rPr>
              <a:t>DSS</a:t>
            </a:r>
            <a:r>
              <a:rPr lang="en-US" sz="1200" kern="1200" dirty="0">
                <a:solidFill>
                  <a:schemeClr val="tx1"/>
                </a:solidFill>
                <a:effectLst/>
                <a:latin typeface="Times New Roman" pitchFamily="18" charset="0"/>
                <a:ea typeface="+mn-ea"/>
                <a:cs typeface="+mn-cs"/>
              </a:rPr>
              <a:t> encompasses them all. </a:t>
            </a:r>
            <a:endParaRPr lang="en-GB" sz="1200" kern="1200" dirty="0">
              <a:solidFill>
                <a:schemeClr val="tx1"/>
              </a:solidFill>
              <a:effectLst/>
              <a:latin typeface="Times New Roman" pitchFamily="18"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13</a:t>
            </a:fld>
            <a:endParaRPr lang="en-US" dirty="0"/>
          </a:p>
        </p:txBody>
      </p:sp>
    </p:spTree>
    <p:extLst>
      <p:ext uri="{BB962C8B-B14F-4D97-AF65-F5344CB8AC3E}">
        <p14:creationId xmlns:p14="http://schemas.microsoft.com/office/powerpoint/2010/main" val="41365497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There is a shift in the way information is attained, a customer has as much access</a:t>
            </a:r>
            <a:r>
              <a:rPr lang="en-US" baseline="0" dirty="0"/>
              <a:t> to the information as a business has, largely a result of the internet.</a:t>
            </a:r>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14</a:t>
            </a:fld>
            <a:endParaRPr lang="en-US" dirty="0"/>
          </a:p>
        </p:txBody>
      </p:sp>
    </p:spTree>
    <p:extLst>
      <p:ext uri="{BB962C8B-B14F-4D97-AF65-F5344CB8AC3E}">
        <p14:creationId xmlns:p14="http://schemas.microsoft.com/office/powerpoint/2010/main" val="25150880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1"/>
            <a:r>
              <a:rPr lang="en-US" sz="1200" kern="1200" dirty="0">
                <a:solidFill>
                  <a:schemeClr val="tx1"/>
                </a:solidFill>
                <a:effectLst/>
                <a:latin typeface="Times New Roman" pitchFamily="18" charset="0"/>
                <a:ea typeface="+mn-ea"/>
                <a:cs typeface="+mn-cs"/>
              </a:rPr>
              <a:t>BI uses a data warehouse, whereas DSS can use any data source (including a data warehouse). </a:t>
            </a:r>
            <a:endParaRPr lang="en-GB" sz="1200" kern="1200" dirty="0">
              <a:solidFill>
                <a:schemeClr val="tx1"/>
              </a:solidFill>
              <a:effectLst/>
              <a:latin typeface="Times New Roman" pitchFamily="18" charset="0"/>
              <a:ea typeface="+mn-ea"/>
              <a:cs typeface="+mn-cs"/>
            </a:endParaRPr>
          </a:p>
          <a:p>
            <a:pPr lvl="1"/>
            <a:r>
              <a:rPr lang="en-US" sz="1200" kern="1200" dirty="0">
                <a:solidFill>
                  <a:schemeClr val="tx1"/>
                </a:solidFill>
                <a:effectLst/>
                <a:latin typeface="Times New Roman" pitchFamily="18" charset="0"/>
                <a:ea typeface="+mn-ea"/>
                <a:cs typeface="+mn-cs"/>
              </a:rPr>
              <a:t>Most DSS are built to support decision making directly, whereas most BI systems are built to provide information that it is believed will lead to improved decision making. </a:t>
            </a:r>
            <a:endParaRPr lang="en-GB" sz="1200" kern="1200" dirty="0">
              <a:solidFill>
                <a:schemeClr val="tx1"/>
              </a:solidFill>
              <a:effectLst/>
              <a:latin typeface="Times New Roman" pitchFamily="18" charset="0"/>
              <a:ea typeface="+mn-ea"/>
              <a:cs typeface="+mn-cs"/>
            </a:endParaRPr>
          </a:p>
          <a:p>
            <a:pPr lvl="1"/>
            <a:r>
              <a:rPr lang="en-US" sz="1200" kern="1200" dirty="0">
                <a:solidFill>
                  <a:schemeClr val="tx1"/>
                </a:solidFill>
                <a:effectLst/>
                <a:latin typeface="Times New Roman" pitchFamily="18" charset="0"/>
                <a:ea typeface="+mn-ea"/>
                <a:cs typeface="+mn-cs"/>
              </a:rPr>
              <a:t>BI has a strategy/executive orientation whereas DSS are usually oriented toward analysts. </a:t>
            </a:r>
            <a:endParaRPr lang="en-GB" sz="1200" kern="1200" dirty="0">
              <a:solidFill>
                <a:schemeClr val="tx1"/>
              </a:solidFill>
              <a:effectLst/>
              <a:latin typeface="Times New Roman" pitchFamily="18" charset="0"/>
              <a:ea typeface="+mn-ea"/>
              <a:cs typeface="+mn-cs"/>
            </a:endParaRPr>
          </a:p>
          <a:p>
            <a:pPr lvl="1"/>
            <a:r>
              <a:rPr lang="en-US" sz="1200" kern="1200" dirty="0">
                <a:solidFill>
                  <a:schemeClr val="tx1"/>
                </a:solidFill>
                <a:effectLst/>
                <a:latin typeface="Times New Roman" pitchFamily="18" charset="0"/>
                <a:ea typeface="+mn-ea"/>
                <a:cs typeface="+mn-cs"/>
              </a:rPr>
              <a:t>BI systems tend to be developed with commercially available tools, whereas DSS tend to use more custom programming to deal with problems that may be unstructured. </a:t>
            </a:r>
            <a:endParaRPr lang="en-GB" sz="1200" kern="1200" dirty="0">
              <a:solidFill>
                <a:schemeClr val="tx1"/>
              </a:solidFill>
              <a:effectLst/>
              <a:latin typeface="Times New Roman" pitchFamily="18" charset="0"/>
              <a:ea typeface="+mn-ea"/>
              <a:cs typeface="+mn-cs"/>
            </a:endParaRPr>
          </a:p>
          <a:p>
            <a:pPr lvl="1"/>
            <a:r>
              <a:rPr lang="en-US" sz="1200" kern="1200" dirty="0">
                <a:solidFill>
                  <a:schemeClr val="tx1"/>
                </a:solidFill>
                <a:effectLst/>
                <a:latin typeface="Times New Roman" pitchFamily="18" charset="0"/>
                <a:ea typeface="+mn-ea"/>
                <a:cs typeface="+mn-cs"/>
              </a:rPr>
              <a:t>DSS methodologies and tools originated largely in academia, whereas BI arose largely from the software industry. Many BI tools, such as data mining and predictive analysis, have come to be considered DSS tools as well. </a:t>
            </a:r>
            <a:endParaRPr lang="en-GB" sz="1200" kern="1200" dirty="0">
              <a:solidFill>
                <a:schemeClr val="tx1"/>
              </a:solidFill>
              <a:effectLst/>
              <a:latin typeface="Times New Roman" pitchFamily="18"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15</a:t>
            </a:fld>
            <a:endParaRPr lang="en-US" dirty="0"/>
          </a:p>
        </p:txBody>
      </p:sp>
    </p:spTree>
    <p:extLst>
      <p:ext uri="{BB962C8B-B14F-4D97-AF65-F5344CB8AC3E}">
        <p14:creationId xmlns:p14="http://schemas.microsoft.com/office/powerpoint/2010/main" val="16852789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We are in the era</a:t>
            </a:r>
            <a:r>
              <a:rPr lang="en-US" baseline="0" dirty="0"/>
              <a:t> of web 2.0 and semantic web with tools for interpreting the discussions as the Internet evolves.</a:t>
            </a:r>
          </a:p>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16</a:t>
            </a:fld>
            <a:endParaRPr lang="en-US" dirty="0"/>
          </a:p>
        </p:txBody>
      </p:sp>
    </p:spTree>
    <p:extLst>
      <p:ext uri="{BB962C8B-B14F-4D97-AF65-F5344CB8AC3E}">
        <p14:creationId xmlns:p14="http://schemas.microsoft.com/office/powerpoint/2010/main" val="18875559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17</a:t>
            </a:fld>
            <a:endParaRPr lang="en-US" dirty="0"/>
          </a:p>
        </p:txBody>
      </p:sp>
    </p:spTree>
    <p:extLst>
      <p:ext uri="{BB962C8B-B14F-4D97-AF65-F5344CB8AC3E}">
        <p14:creationId xmlns:p14="http://schemas.microsoft.com/office/powerpoint/2010/main" val="14005869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18</a:t>
            </a:fld>
            <a:endParaRPr lang="en-US" dirty="0"/>
          </a:p>
        </p:txBody>
      </p:sp>
    </p:spTree>
    <p:extLst>
      <p:ext uri="{BB962C8B-B14F-4D97-AF65-F5344CB8AC3E}">
        <p14:creationId xmlns:p14="http://schemas.microsoft.com/office/powerpoint/2010/main" val="4728794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19</a:t>
            </a:fld>
            <a:endParaRPr lang="en-US" dirty="0"/>
          </a:p>
        </p:txBody>
      </p:sp>
    </p:spTree>
    <p:extLst>
      <p:ext uri="{BB962C8B-B14F-4D97-AF65-F5344CB8AC3E}">
        <p14:creationId xmlns:p14="http://schemas.microsoft.com/office/powerpoint/2010/main" val="21920653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Volume – sheer size</a:t>
            </a:r>
          </a:p>
          <a:p>
            <a:r>
              <a:rPr lang="en-GB" dirty="0"/>
              <a:t>Variety – various</a:t>
            </a:r>
            <a:r>
              <a:rPr lang="en-GB" baseline="0" dirty="0"/>
              <a:t> formats</a:t>
            </a:r>
          </a:p>
          <a:p>
            <a:r>
              <a:rPr lang="en-GB" baseline="0" dirty="0"/>
              <a:t>Velocity – speed of processing the data</a:t>
            </a:r>
          </a:p>
          <a:p>
            <a:r>
              <a:rPr lang="en-GB" baseline="0" dirty="0"/>
              <a:t>Veracity – uncertainty of data</a:t>
            </a:r>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22</a:t>
            </a:fld>
            <a:endParaRPr lang="en-US" dirty="0"/>
          </a:p>
        </p:txBody>
      </p:sp>
    </p:spTree>
    <p:extLst>
      <p:ext uri="{BB962C8B-B14F-4D97-AF65-F5344CB8AC3E}">
        <p14:creationId xmlns:p14="http://schemas.microsoft.com/office/powerpoint/2010/main" val="36396997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59391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10/11/2023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195013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11221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10/11/2023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75562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10/11/2023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21527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10/11/2023</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72306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10/11/2023</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9707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10/11/2023</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4417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68609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738633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199049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107754744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442077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10/11/2023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417553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10/11/2023</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896149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8070054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912445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1_Title Slide">
    <p:spTree>
      <p:nvGrpSpPr>
        <p:cNvPr id="1" name=""/>
        <p:cNvGrpSpPr/>
        <p:nvPr/>
      </p:nvGrpSpPr>
      <p:grpSpPr>
        <a:xfrm>
          <a:off x="0" y="0"/>
          <a:ext cx="0" cy="0"/>
          <a:chOff x="0" y="0"/>
          <a:chExt cx="0" cy="0"/>
        </a:xfrm>
      </p:grpSpPr>
      <p:grpSp>
        <p:nvGrpSpPr>
          <p:cNvPr id="4" name="Group 1026"/>
          <p:cNvGrpSpPr>
            <a:grpSpLocks/>
          </p:cNvGrpSpPr>
          <p:nvPr/>
        </p:nvGrpSpPr>
        <p:grpSpPr bwMode="auto">
          <a:xfrm>
            <a:off x="0" y="2438400"/>
            <a:ext cx="9009063" cy="1052513"/>
            <a:chOff x="0" y="1536"/>
            <a:chExt cx="5675" cy="663"/>
          </a:xfrm>
        </p:grpSpPr>
        <p:grpSp>
          <p:nvGrpSpPr>
            <p:cNvPr id="5" name="Group 1027"/>
            <p:cNvGrpSpPr>
              <a:grpSpLocks/>
            </p:cNvGrpSpPr>
            <p:nvPr/>
          </p:nvGrpSpPr>
          <p:grpSpPr bwMode="auto">
            <a:xfrm>
              <a:off x="185" y="1604"/>
              <a:ext cx="449" cy="299"/>
              <a:chOff x="720" y="336"/>
              <a:chExt cx="624" cy="432"/>
            </a:xfrm>
          </p:grpSpPr>
          <p:sp>
            <p:nvSpPr>
              <p:cNvPr id="12" name="Rectangle 1028"/>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13" name="Rectangle 1029"/>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grpSp>
          <p:nvGrpSpPr>
            <p:cNvPr id="6" name="Group 1030"/>
            <p:cNvGrpSpPr>
              <a:grpSpLocks/>
            </p:cNvGrpSpPr>
            <p:nvPr/>
          </p:nvGrpSpPr>
          <p:grpSpPr bwMode="auto">
            <a:xfrm>
              <a:off x="263" y="1870"/>
              <a:ext cx="466" cy="299"/>
              <a:chOff x="912" y="2640"/>
              <a:chExt cx="672" cy="432"/>
            </a:xfrm>
          </p:grpSpPr>
          <p:sp>
            <p:nvSpPr>
              <p:cNvPr id="10" name="Rectangle 1031"/>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11" name="Rectangle 1032"/>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sp>
          <p:nvSpPr>
            <p:cNvPr id="7" name="Rectangle 1033"/>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8" name="Rectangle 1034"/>
            <p:cNvSpPr>
              <a:spLocks noChangeArrowheads="1"/>
            </p:cNvSpPr>
            <p:nvPr/>
          </p:nvSpPr>
          <p:spPr bwMode="auto">
            <a:xfrm>
              <a:off x="400" y="1536"/>
              <a:ext cx="20" cy="663"/>
            </a:xfrm>
            <a:prstGeom prst="rect">
              <a:avLst/>
            </a:prstGeom>
            <a:solidFill>
              <a:srgbClr val="F85E08"/>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9" name="Rectangle 1035"/>
            <p:cNvSpPr>
              <a:spLocks noChangeArrowheads="1"/>
            </p:cNvSpPr>
            <p:nvPr/>
          </p:nvSpPr>
          <p:spPr bwMode="auto">
            <a:xfrm flipV="1">
              <a:off x="199" y="2060"/>
              <a:ext cx="5476" cy="29"/>
            </a:xfrm>
            <a:prstGeom prst="rect">
              <a:avLst/>
            </a:prstGeom>
            <a:solidFill>
              <a:srgbClr val="F85E08"/>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sp>
        <p:nvSpPr>
          <p:cNvPr id="93197" name="Rectangle 1037"/>
          <p:cNvSpPr>
            <a:spLocks noGrp="1" noChangeArrowheads="1"/>
          </p:cNvSpPr>
          <p:nvPr>
            <p:ph type="subTitle" idx="1" hasCustomPrompt="1"/>
          </p:nvPr>
        </p:nvSpPr>
        <p:spPr>
          <a:xfrm>
            <a:off x="677497" y="3886200"/>
            <a:ext cx="7780703" cy="2286000"/>
          </a:xfrm>
        </p:spPr>
        <p:txBody>
          <a:bodyPr/>
          <a:lstStyle>
            <a:lvl1pPr marL="0" indent="0" algn="ctr">
              <a:buFont typeface="Wingdings" pitchFamily="2" charset="2"/>
              <a:buNone/>
              <a:defRPr sz="4000" b="0">
                <a:solidFill>
                  <a:srgbClr val="0000CC"/>
                </a:solidFill>
                <a:effectLst>
                  <a:outerShdw blurRad="38100" dist="38100" dir="2700000" algn="tl">
                    <a:srgbClr val="C0C0C0"/>
                  </a:outerShdw>
                </a:effectLst>
              </a:defRPr>
            </a:lvl1pPr>
          </a:lstStyle>
          <a:p>
            <a:r>
              <a:rPr lang="en-US" dirty="0"/>
              <a:t>Chapter 1</a:t>
            </a:r>
          </a:p>
          <a:p>
            <a:r>
              <a:rPr lang="en-US" dirty="0"/>
              <a:t>Some Title ….</a:t>
            </a:r>
          </a:p>
        </p:txBody>
      </p:sp>
      <p:sp>
        <p:nvSpPr>
          <p:cNvPr id="14" name="Rectangle 13"/>
          <p:cNvSpPr>
            <a:spLocks noGrp="1" noChangeArrowheads="1"/>
          </p:cNvSpPr>
          <p:nvPr userDrawn="1"/>
        </p:nvSpPr>
        <p:spPr bwMode="auto">
          <a:xfrm>
            <a:off x="0" y="609600"/>
            <a:ext cx="9144000" cy="2286000"/>
          </a:xfrm>
          <a:prstGeom prst="rect">
            <a:avLst/>
          </a:prstGeom>
          <a:noFill/>
          <a:ln w="9525">
            <a:noFill/>
            <a:miter lim="800000"/>
            <a:headEnd/>
            <a:tailEnd/>
          </a:ln>
          <a:effectLst/>
        </p:spPr>
        <p:txBody>
          <a:bodyPr anchor="b"/>
          <a:lstStyle>
            <a:lvl1pPr algn="ctr" rtl="0" fontAlgn="base">
              <a:spcBef>
                <a:spcPct val="0"/>
              </a:spcBef>
              <a:spcAft>
                <a:spcPct val="0"/>
              </a:spcAft>
              <a:defRPr sz="3600">
                <a:solidFill>
                  <a:srgbClr val="CC3300"/>
                </a:solidFill>
                <a:effectLst>
                  <a:outerShdw blurRad="38100" dist="38100" dir="2700000" algn="tl">
                    <a:srgbClr val="C0C0C0"/>
                  </a:outerShdw>
                </a:effectLst>
                <a:latin typeface="+mj-lt"/>
                <a:ea typeface="+mj-ea"/>
                <a:cs typeface="+mj-cs"/>
              </a:defRPr>
            </a:lvl1pPr>
            <a:lvl2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a:lstStyle>
          <a:p>
            <a:pPr>
              <a:spcBef>
                <a:spcPts val="1200"/>
              </a:spcBef>
              <a:defRPr/>
            </a:pPr>
            <a:br>
              <a:rPr lang="en-US" dirty="0">
                <a:solidFill>
                  <a:srgbClr val="F85E08"/>
                </a:solidFill>
              </a:rPr>
            </a:br>
            <a:br>
              <a:rPr lang="en-US" dirty="0">
                <a:solidFill>
                  <a:srgbClr val="F85E08"/>
                </a:solidFill>
              </a:rPr>
            </a:br>
            <a:br>
              <a:rPr lang="en-US" dirty="0">
                <a:solidFill>
                  <a:srgbClr val="F85E08"/>
                </a:solidFill>
              </a:rPr>
            </a:br>
            <a:r>
              <a:rPr lang="en-US" sz="4000" b="0" dirty="0">
                <a:solidFill>
                  <a:srgbClr val="F85E08"/>
                </a:solidFill>
              </a:rPr>
              <a:t>Business Intelligence and Analytics: Systems for Decision Support </a:t>
            </a:r>
          </a:p>
          <a:p>
            <a:pPr>
              <a:spcBef>
                <a:spcPts val="1200"/>
              </a:spcBef>
              <a:defRPr/>
            </a:pPr>
            <a:r>
              <a:rPr lang="en-US" sz="4000" b="0" dirty="0">
                <a:solidFill>
                  <a:srgbClr val="F85E08"/>
                </a:solidFill>
              </a:rPr>
              <a:t>Global Edition</a:t>
            </a:r>
          </a:p>
          <a:p>
            <a:pPr>
              <a:spcBef>
                <a:spcPts val="1200"/>
              </a:spcBef>
              <a:defRPr/>
            </a:pPr>
            <a:r>
              <a:rPr lang="en-US" sz="4000" b="0" dirty="0">
                <a:solidFill>
                  <a:srgbClr val="F85E08"/>
                </a:solidFill>
              </a:rPr>
              <a:t>(10</a:t>
            </a:r>
            <a:r>
              <a:rPr lang="en-US" sz="4000" b="0" baseline="30000" dirty="0">
                <a:solidFill>
                  <a:srgbClr val="F85E08"/>
                </a:solidFill>
              </a:rPr>
              <a:t>th</a:t>
            </a:r>
            <a:r>
              <a:rPr lang="en-US" sz="4000" b="0" dirty="0">
                <a:solidFill>
                  <a:srgbClr val="F85E08"/>
                </a:solidFill>
              </a:rPr>
              <a:t> Edition)</a:t>
            </a:r>
          </a:p>
        </p:txBody>
      </p:sp>
      <p:pic>
        <p:nvPicPr>
          <p:cNvPr id="1026" name="Picture 2" descr="C:\Users\ubanepa\Desktop\Final\Turban and Sharda Final\Sharda _10_fullcover.jpg"/>
          <p:cNvPicPr>
            <a:picLocks noChangeAspect="1" noChangeArrowheads="1"/>
          </p:cNvPicPr>
          <p:nvPr userDrawn="1"/>
        </p:nvPicPr>
        <p:blipFill>
          <a:blip r:embed="rId2" cstate="print"/>
          <a:srcRect/>
          <a:stretch>
            <a:fillRect/>
          </a:stretch>
        </p:blipFill>
        <p:spPr bwMode="auto">
          <a:xfrm>
            <a:off x="6702425" y="2149823"/>
            <a:ext cx="1831975" cy="2345977"/>
          </a:xfrm>
          <a:prstGeom prst="rect">
            <a:avLst/>
          </a:prstGeom>
          <a:noFill/>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10/11/2023</a:t>
            </a:fld>
            <a:endParaRPr lang="en-US" dirty="0"/>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D57F1E4F-1CFF-5643-939E-02111984F565}" type="slidenum">
              <a:rPr lang="en-US" dirty="0"/>
              <a:t>‹#›</a:t>
            </a:fld>
            <a:endParaRPr lang="en-US" dirty="0"/>
          </a:p>
        </p:txBody>
      </p:sp>
      <p:sp>
        <p:nvSpPr>
          <p:cNvPr id="7" name="Rectangle 8">
            <a:extLst>
              <a:ext uri="{FF2B5EF4-FFF2-40B4-BE49-F238E27FC236}">
                <a16:creationId xmlns:a16="http://schemas.microsoft.com/office/drawing/2014/main" id="{758AE5C9-60C3-762E-3143-F5706EB746DA}"/>
              </a:ext>
            </a:extLst>
          </p:cNvPr>
          <p:cNvSpPr>
            <a:spLocks noChangeArrowheads="1"/>
          </p:cNvSpPr>
          <p:nvPr userDrawn="1"/>
        </p:nvSpPr>
        <p:spPr bwMode="gray">
          <a:xfrm>
            <a:off x="548265" y="6445250"/>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8" name="Rectangle 8">
            <a:extLst>
              <a:ext uri="{FF2B5EF4-FFF2-40B4-BE49-F238E27FC236}">
                <a16:creationId xmlns:a16="http://schemas.microsoft.com/office/drawing/2014/main" id="{CCF1DA58-A4AB-1B87-E1C4-F3BAF8335BED}"/>
              </a:ext>
            </a:extLst>
          </p:cNvPr>
          <p:cNvSpPr>
            <a:spLocks noChangeArrowheads="1"/>
          </p:cNvSpPr>
          <p:nvPr userDrawn="1"/>
        </p:nvSpPr>
        <p:spPr bwMode="gray">
          <a:xfrm>
            <a:off x="541337" y="6705600"/>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 name="Rectangle 8">
            <a:extLst>
              <a:ext uri="{FF2B5EF4-FFF2-40B4-BE49-F238E27FC236}">
                <a16:creationId xmlns:a16="http://schemas.microsoft.com/office/drawing/2014/main" id="{A009DCF6-A745-C8D0-7792-E3D36050312E}"/>
              </a:ext>
            </a:extLst>
          </p:cNvPr>
          <p:cNvSpPr>
            <a:spLocks noChangeArrowheads="1"/>
          </p:cNvSpPr>
          <p:nvPr userDrawn="1"/>
        </p:nvSpPr>
        <p:spPr bwMode="gray">
          <a:xfrm>
            <a:off x="685800" y="6477000"/>
            <a:ext cx="428048" cy="22860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10" name="Rectangle 8">
            <a:extLst>
              <a:ext uri="{FF2B5EF4-FFF2-40B4-BE49-F238E27FC236}">
                <a16:creationId xmlns:a16="http://schemas.microsoft.com/office/drawing/2014/main" id="{A10F0192-3735-115F-783B-F84FB006ADC9}"/>
              </a:ext>
            </a:extLst>
          </p:cNvPr>
          <p:cNvSpPr>
            <a:spLocks noChangeArrowheads="1"/>
          </p:cNvSpPr>
          <p:nvPr userDrawn="1"/>
        </p:nvSpPr>
        <p:spPr bwMode="gray">
          <a:xfrm>
            <a:off x="8182552" y="6477000"/>
            <a:ext cx="428048" cy="22860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Tree>
    <p:extLst>
      <p:ext uri="{BB962C8B-B14F-4D97-AF65-F5344CB8AC3E}">
        <p14:creationId xmlns:p14="http://schemas.microsoft.com/office/powerpoint/2010/main" val="387445534"/>
      </p:ext>
    </p:extLst>
  </p:cSld>
  <p:clrMap bg1="dk1" tx1="lt1" bg2="dk2" tx2="lt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 id="2147483682" r:id="rId16"/>
    <p:sldLayoutId id="2147483683" r:id="rId17"/>
    <p:sldLayoutId id="2147483664" r:id="rId18"/>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182" name="Rectangle 7181">
            <a:extLst>
              <a:ext uri="{FF2B5EF4-FFF2-40B4-BE49-F238E27FC236}">
                <a16:creationId xmlns:a16="http://schemas.microsoft.com/office/drawing/2014/main" id="{C6A81905-F480-46A4-BC10-215D24EA1A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5" name="Rectangle 4"/>
          <p:cNvSpPr>
            <a:spLocks noGrp="1" noChangeArrowheads="1"/>
          </p:cNvSpPr>
          <p:nvPr/>
        </p:nvSpPr>
        <p:spPr bwMode="auto">
          <a:xfrm>
            <a:off x="3793562" y="545010"/>
            <a:ext cx="3916743" cy="3329581"/>
          </a:xfrm>
          <a:prstGeom prst="rect">
            <a:avLst/>
          </a:prstGeom>
        </p:spPr>
        <p:txBody>
          <a:bodyPr vert="horz" lIns="91440" tIns="45720" rIns="91440" bIns="45720" numCol="1" rtlCol="0" anchor="b" anchorCtr="0" compatLnSpc="1">
            <a:prstTxWarp prst="textNoShape">
              <a:avLst/>
            </a:prstTxWarp>
            <a:normAutofit/>
          </a:bodyPr>
          <a:lstStyle>
            <a:lvl1pPr algn="ctr" rtl="0" fontAlgn="base">
              <a:spcBef>
                <a:spcPct val="0"/>
              </a:spcBef>
              <a:spcAft>
                <a:spcPct val="0"/>
              </a:spcAft>
              <a:defRPr sz="3600">
                <a:solidFill>
                  <a:srgbClr val="CC3300"/>
                </a:solidFill>
                <a:effectLst>
                  <a:outerShdw blurRad="38100" dist="38100" dir="2700000" algn="tl">
                    <a:srgbClr val="C0C0C0"/>
                  </a:outerShdw>
                </a:effectLst>
                <a:latin typeface="+mj-lt"/>
                <a:ea typeface="+mj-ea"/>
                <a:cs typeface="+mj-cs"/>
              </a:defRPr>
            </a:lvl1pPr>
            <a:lvl2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a:lstStyle>
          <a:p>
            <a:pPr algn="l">
              <a:lnSpc>
                <a:spcPct val="90000"/>
              </a:lnSpc>
              <a:spcAft>
                <a:spcPts val="600"/>
              </a:spcAft>
            </a:pPr>
            <a:br>
              <a:rPr lang="en-US" sz="2900" dirty="0">
                <a:solidFill>
                  <a:srgbClr val="EBEBEB"/>
                </a:solidFill>
              </a:rPr>
            </a:br>
            <a:br>
              <a:rPr lang="en-US" sz="2900" dirty="0">
                <a:solidFill>
                  <a:srgbClr val="EBEBEB"/>
                </a:solidFill>
              </a:rPr>
            </a:br>
            <a:br>
              <a:rPr lang="en-US" sz="2900" dirty="0">
                <a:solidFill>
                  <a:srgbClr val="EBEBEB"/>
                </a:solidFill>
              </a:rPr>
            </a:br>
            <a:r>
              <a:rPr lang="en-US" sz="2900" dirty="0">
                <a:solidFill>
                  <a:srgbClr val="EBEBEB"/>
                </a:solidFill>
              </a:rPr>
              <a:t>Digital Business </a:t>
            </a:r>
          </a:p>
          <a:p>
            <a:pPr algn="l">
              <a:lnSpc>
                <a:spcPct val="90000"/>
              </a:lnSpc>
              <a:spcAft>
                <a:spcPts val="600"/>
              </a:spcAft>
            </a:pPr>
            <a:r>
              <a:rPr lang="en-US" sz="2900" dirty="0">
                <a:solidFill>
                  <a:srgbClr val="EBEBEB"/>
                </a:solidFill>
              </a:rPr>
              <a:t>&amp; </a:t>
            </a:r>
          </a:p>
          <a:p>
            <a:pPr algn="l">
              <a:lnSpc>
                <a:spcPct val="90000"/>
              </a:lnSpc>
              <a:spcAft>
                <a:spcPts val="600"/>
              </a:spcAft>
            </a:pPr>
            <a:r>
              <a:rPr lang="en-US" sz="2900" dirty="0">
                <a:solidFill>
                  <a:srgbClr val="EBEBEB"/>
                </a:solidFill>
              </a:rPr>
              <a:t>Business Intelligence </a:t>
            </a:r>
            <a:br>
              <a:rPr lang="en-US" sz="2900" dirty="0">
                <a:solidFill>
                  <a:srgbClr val="EBEBEB"/>
                </a:solidFill>
              </a:rPr>
            </a:br>
            <a:endParaRPr lang="en-US" sz="2900" dirty="0">
              <a:solidFill>
                <a:srgbClr val="EBEBEB"/>
              </a:solidFill>
            </a:endParaRPr>
          </a:p>
        </p:txBody>
      </p:sp>
      <p:sp>
        <p:nvSpPr>
          <p:cNvPr id="7176" name="Rectangle 8"/>
          <p:cNvSpPr>
            <a:spLocks noGrp="1" noChangeArrowheads="1"/>
          </p:cNvSpPr>
          <p:nvPr>
            <p:ph type="subTitle" idx="1"/>
          </p:nvPr>
        </p:nvSpPr>
        <p:spPr>
          <a:xfrm>
            <a:off x="3654009" y="4419600"/>
            <a:ext cx="5261391" cy="861420"/>
          </a:xfrm>
        </p:spPr>
        <p:txBody>
          <a:bodyPr vert="horz" lIns="91440" tIns="45720" rIns="91440" bIns="45720" rtlCol="0" anchor="t">
            <a:noAutofit/>
          </a:bodyPr>
          <a:lstStyle/>
          <a:p>
            <a:pPr defTabSz="457200">
              <a:lnSpc>
                <a:spcPct val="90000"/>
              </a:lnSpc>
            </a:pPr>
            <a:endParaRPr lang="en-US" sz="2600" dirty="0">
              <a:solidFill>
                <a:schemeClr val="tx2">
                  <a:lumMod val="40000"/>
                  <a:lumOff val="60000"/>
                </a:schemeClr>
              </a:solidFill>
            </a:endParaRPr>
          </a:p>
          <a:p>
            <a:pPr defTabSz="457200">
              <a:lnSpc>
                <a:spcPct val="90000"/>
              </a:lnSpc>
            </a:pPr>
            <a:r>
              <a:rPr lang="en-US" sz="2600" dirty="0">
                <a:solidFill>
                  <a:schemeClr val="tx2">
                    <a:lumMod val="40000"/>
                    <a:lumOff val="60000"/>
                  </a:schemeClr>
                </a:solidFill>
                <a:effectLst>
                  <a:outerShdw blurRad="38100" dist="38100" dir="2700000" algn="tl">
                    <a:srgbClr val="000000">
                      <a:alpha val="43137"/>
                    </a:srgbClr>
                  </a:outerShdw>
                </a:effectLst>
              </a:rPr>
              <a:t>Lecture 3:</a:t>
            </a:r>
          </a:p>
          <a:p>
            <a:pPr defTabSz="457200">
              <a:lnSpc>
                <a:spcPct val="90000"/>
              </a:lnSpc>
            </a:pPr>
            <a:r>
              <a:rPr lang="en-US" sz="2600" dirty="0">
                <a:solidFill>
                  <a:schemeClr val="tx2">
                    <a:lumMod val="40000"/>
                    <a:lumOff val="60000"/>
                  </a:schemeClr>
                </a:solidFill>
              </a:rPr>
              <a:t>An Overview of Business Intelligence, Analytics, and Decision Support</a:t>
            </a:r>
          </a:p>
        </p:txBody>
      </p:sp>
      <p:sp>
        <p:nvSpPr>
          <p:cNvPr id="7184" name="Freeform 8">
            <a:extLst>
              <a:ext uri="{FF2B5EF4-FFF2-40B4-BE49-F238E27FC236}">
                <a16:creationId xmlns:a16="http://schemas.microsoft.com/office/drawing/2014/main" id="{36FD4D9D-3784-41E8-8405-A42B72F51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101769"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7178" name="Picture 7177">
            <a:extLst>
              <a:ext uri="{FF2B5EF4-FFF2-40B4-BE49-F238E27FC236}">
                <a16:creationId xmlns:a16="http://schemas.microsoft.com/office/drawing/2014/main" id="{81323CC2-D690-6378-2D69-D700D9923F7C}"/>
              </a:ext>
            </a:extLst>
          </p:cNvPr>
          <p:cNvPicPr>
            <a:picLocks noChangeAspect="1"/>
          </p:cNvPicPr>
          <p:nvPr/>
        </p:nvPicPr>
        <p:blipFill rotWithShape="1">
          <a:blip r:embed="rId4"/>
          <a:srcRect l="35274" r="35317"/>
          <a:stretch/>
        </p:blipFill>
        <p:spPr>
          <a:xfrm>
            <a:off x="20" y="10"/>
            <a:ext cx="3361453" cy="6857990"/>
          </a:xfrm>
          <a:custGeom>
            <a:avLst/>
            <a:gdLst/>
            <a:ahLst/>
            <a:cxnLst/>
            <a:rect l="l" t="t" r="r" b="b"/>
            <a:pathLst>
              <a:path w="4481964" h="6858000">
                <a:moveTo>
                  <a:pt x="0" y="0"/>
                </a:moveTo>
                <a:lnTo>
                  <a:pt x="3137249" y="0"/>
                </a:lnTo>
                <a:lnTo>
                  <a:pt x="4480787" y="0"/>
                </a:lnTo>
                <a:lnTo>
                  <a:pt x="4455742" y="155676"/>
                </a:lnTo>
                <a:lnTo>
                  <a:pt x="4431873" y="310667"/>
                </a:lnTo>
                <a:lnTo>
                  <a:pt x="4408509" y="466344"/>
                </a:lnTo>
                <a:lnTo>
                  <a:pt x="4388506" y="622706"/>
                </a:lnTo>
                <a:lnTo>
                  <a:pt x="4368335" y="778383"/>
                </a:lnTo>
                <a:lnTo>
                  <a:pt x="4349509" y="934745"/>
                </a:lnTo>
                <a:lnTo>
                  <a:pt x="4333373" y="1089050"/>
                </a:lnTo>
                <a:lnTo>
                  <a:pt x="4318077" y="1245413"/>
                </a:lnTo>
                <a:lnTo>
                  <a:pt x="4304125" y="1401089"/>
                </a:lnTo>
                <a:lnTo>
                  <a:pt x="4292023" y="1554023"/>
                </a:lnTo>
                <a:lnTo>
                  <a:pt x="4279920" y="1709013"/>
                </a:lnTo>
                <a:lnTo>
                  <a:pt x="4269835" y="1861947"/>
                </a:lnTo>
                <a:lnTo>
                  <a:pt x="4261935" y="2014880"/>
                </a:lnTo>
                <a:lnTo>
                  <a:pt x="4253698" y="2167128"/>
                </a:lnTo>
                <a:lnTo>
                  <a:pt x="4246807" y="2318004"/>
                </a:lnTo>
                <a:lnTo>
                  <a:pt x="4241932" y="2467508"/>
                </a:lnTo>
                <a:lnTo>
                  <a:pt x="4237730" y="2617013"/>
                </a:lnTo>
                <a:lnTo>
                  <a:pt x="4233696" y="2765145"/>
                </a:lnTo>
                <a:lnTo>
                  <a:pt x="4231847" y="2911221"/>
                </a:lnTo>
                <a:lnTo>
                  <a:pt x="4229830" y="3057296"/>
                </a:lnTo>
                <a:lnTo>
                  <a:pt x="4228821" y="3201314"/>
                </a:lnTo>
                <a:lnTo>
                  <a:pt x="4229830" y="3343960"/>
                </a:lnTo>
                <a:lnTo>
                  <a:pt x="4229830" y="3485235"/>
                </a:lnTo>
                <a:lnTo>
                  <a:pt x="4231847" y="3625138"/>
                </a:lnTo>
                <a:lnTo>
                  <a:pt x="4234872" y="3762298"/>
                </a:lnTo>
                <a:lnTo>
                  <a:pt x="4237730" y="3898087"/>
                </a:lnTo>
                <a:lnTo>
                  <a:pt x="4240924" y="4031132"/>
                </a:lnTo>
                <a:lnTo>
                  <a:pt x="4245798" y="4163491"/>
                </a:lnTo>
                <a:lnTo>
                  <a:pt x="4251009" y="4293793"/>
                </a:lnTo>
                <a:lnTo>
                  <a:pt x="4255715" y="4421352"/>
                </a:lnTo>
                <a:lnTo>
                  <a:pt x="4268995" y="4670298"/>
                </a:lnTo>
                <a:lnTo>
                  <a:pt x="4283114" y="4908956"/>
                </a:lnTo>
                <a:lnTo>
                  <a:pt x="4297906" y="5138013"/>
                </a:lnTo>
                <a:lnTo>
                  <a:pt x="4314211" y="5354726"/>
                </a:lnTo>
                <a:lnTo>
                  <a:pt x="4331188" y="5561838"/>
                </a:lnTo>
                <a:lnTo>
                  <a:pt x="4349509" y="5753862"/>
                </a:lnTo>
                <a:lnTo>
                  <a:pt x="4367495" y="5934227"/>
                </a:lnTo>
                <a:lnTo>
                  <a:pt x="4385480" y="6100191"/>
                </a:lnTo>
                <a:lnTo>
                  <a:pt x="4402457" y="6252438"/>
                </a:lnTo>
                <a:lnTo>
                  <a:pt x="4418594" y="6387541"/>
                </a:lnTo>
                <a:lnTo>
                  <a:pt x="4433890" y="6509613"/>
                </a:lnTo>
                <a:lnTo>
                  <a:pt x="4446665" y="6612483"/>
                </a:lnTo>
                <a:lnTo>
                  <a:pt x="4458767" y="6698894"/>
                </a:lnTo>
                <a:lnTo>
                  <a:pt x="4476081" y="6817538"/>
                </a:lnTo>
                <a:lnTo>
                  <a:pt x="4481964" y="6858000"/>
                </a:lnTo>
                <a:lnTo>
                  <a:pt x="3577807" y="6858000"/>
                </a:lnTo>
                <a:lnTo>
                  <a:pt x="0" y="6858000"/>
                </a:lnTo>
                <a:close/>
              </a:path>
            </a:pathLst>
          </a:custGeom>
        </p:spPr>
      </p:pic>
      <p:sp>
        <p:nvSpPr>
          <p:cNvPr id="7186" name="Rectangle 7185">
            <a:extLst>
              <a:ext uri="{FF2B5EF4-FFF2-40B4-BE49-F238E27FC236}">
                <a16:creationId xmlns:a16="http://schemas.microsoft.com/office/drawing/2014/main" id="{60817A52-B891-4228-A61E-0C0A57632D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32622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7176">
                                            <p:txEl>
                                              <p:pRg st="1" end="1"/>
                                            </p:txEl>
                                          </p:spTgt>
                                        </p:tgtEl>
                                        <p:attrNameLst>
                                          <p:attrName>style.visibility</p:attrName>
                                        </p:attrNameLst>
                                      </p:cBhvr>
                                      <p:to>
                                        <p:strVal val="visible"/>
                                      </p:to>
                                    </p:set>
                                    <p:animEffect transition="in" filter="fade">
                                      <p:cBhvr>
                                        <p:cTn id="7" dur="700"/>
                                        <p:tgtEl>
                                          <p:spTgt spid="717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7176">
                                            <p:txEl>
                                              <p:pRg st="2" end="2"/>
                                            </p:txEl>
                                          </p:spTgt>
                                        </p:tgtEl>
                                        <p:attrNameLst>
                                          <p:attrName>style.visibility</p:attrName>
                                        </p:attrNameLst>
                                      </p:cBhvr>
                                      <p:to>
                                        <p:strVal val="visible"/>
                                      </p:to>
                                    </p:set>
                                    <p:animEffect transition="in" filter="fade">
                                      <p:cBhvr>
                                        <p:cTn id="12" dur="700"/>
                                        <p:tgtEl>
                                          <p:spTgt spid="717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6"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6800" y="38100"/>
            <a:ext cx="7772400" cy="1470025"/>
          </a:xfrm>
        </p:spPr>
        <p:txBody>
          <a:bodyPr/>
          <a:lstStyle/>
          <a:p>
            <a:r>
              <a:rPr lang="en-GB" dirty="0"/>
              <a:t>LESSON PLAN</a:t>
            </a:r>
          </a:p>
        </p:txBody>
      </p:sp>
      <p:sp>
        <p:nvSpPr>
          <p:cNvPr id="3" name="Subtitle 2"/>
          <p:cNvSpPr>
            <a:spLocks noGrp="1"/>
          </p:cNvSpPr>
          <p:nvPr>
            <p:ph type="subTitle" idx="1"/>
          </p:nvPr>
        </p:nvSpPr>
        <p:spPr>
          <a:xfrm>
            <a:off x="457200" y="2514600"/>
            <a:ext cx="8153400" cy="2971800"/>
          </a:xfrm>
        </p:spPr>
        <p:txBody>
          <a:bodyPr/>
          <a:lstStyle/>
          <a:p>
            <a:pPr marL="342900" indent="-342900" algn="l">
              <a:buFont typeface="Arial" panose="020B0604020202020204" pitchFamily="34" charset="0"/>
              <a:buChar char="•"/>
            </a:pPr>
            <a:r>
              <a:rPr lang="en-US" sz="2000" dirty="0">
                <a:solidFill>
                  <a:schemeClr val="tx1"/>
                </a:solidFill>
              </a:rPr>
              <a:t>Lecture - An overview of business intelligence, analytics, and decision support</a:t>
            </a:r>
            <a:endParaRPr lang="en-GB" sz="2000" dirty="0">
              <a:solidFill>
                <a:schemeClr val="tx1"/>
              </a:solidFill>
            </a:endParaRPr>
          </a:p>
          <a:p>
            <a:pPr marL="342900" indent="-342900" algn="l">
              <a:buFont typeface="Arial" panose="020B0604020202020204" pitchFamily="34" charset="0"/>
              <a:buChar char="•"/>
            </a:pPr>
            <a:r>
              <a:rPr lang="en-GB" sz="2000" dirty="0">
                <a:solidFill>
                  <a:schemeClr val="tx1"/>
                </a:solidFill>
              </a:rPr>
              <a:t>Seminar questions</a:t>
            </a:r>
          </a:p>
          <a:p>
            <a:pPr marL="342900" indent="-342900" algn="l">
              <a:buFont typeface="Arial" panose="020B0604020202020204" pitchFamily="34" charset="0"/>
              <a:buChar char="•"/>
            </a:pPr>
            <a:r>
              <a:rPr lang="en-GB" sz="2000" dirty="0">
                <a:solidFill>
                  <a:schemeClr val="tx1"/>
                </a:solidFill>
              </a:rPr>
              <a:t>Lecture – Spreadsheet considerations</a:t>
            </a:r>
          </a:p>
          <a:p>
            <a:pPr marL="342900" indent="-342900" algn="l">
              <a:buFont typeface="Arial" panose="020B0604020202020204" pitchFamily="34" charset="0"/>
              <a:buChar char="•"/>
            </a:pPr>
            <a:r>
              <a:rPr lang="en-GB" sz="2000" dirty="0">
                <a:solidFill>
                  <a:schemeClr val="tx1"/>
                </a:solidFill>
              </a:rPr>
              <a:t>Homework activities</a:t>
            </a:r>
          </a:p>
          <a:p>
            <a:pPr marL="342900" indent="-342900" algn="l">
              <a:buFont typeface="Arial" panose="020B0604020202020204" pitchFamily="34" charset="0"/>
              <a:buChar char="•"/>
            </a:pPr>
            <a:endParaRPr lang="en-US" sz="2000" dirty="0">
              <a:solidFill>
                <a:schemeClr val="tx1"/>
              </a:solidFill>
            </a:endParaRPr>
          </a:p>
        </p:txBody>
      </p:sp>
    </p:spTree>
    <p:extLst>
      <p:ext uri="{BB962C8B-B14F-4D97-AF65-F5344CB8AC3E}">
        <p14:creationId xmlns:p14="http://schemas.microsoft.com/office/powerpoint/2010/main" val="2007396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a:xfrm>
            <a:off x="838200" y="1600200"/>
            <a:ext cx="7623027" cy="4195481"/>
          </a:xfrm>
        </p:spPr>
        <p:txBody>
          <a:bodyPr>
            <a:noAutofit/>
          </a:bodyPr>
          <a:lstStyle/>
          <a:p>
            <a:r>
              <a:rPr lang="en-US" sz="2800" dirty="0"/>
              <a:t>Understand today's turbulent business environment and describe how organisations survive and even excel in such an environment </a:t>
            </a:r>
          </a:p>
          <a:p>
            <a:r>
              <a:rPr lang="en-US" sz="2800" dirty="0"/>
              <a:t>Understand the need for </a:t>
            </a:r>
            <a:r>
              <a:rPr lang="en-US" sz="2800" dirty="0" err="1"/>
              <a:t>computerised</a:t>
            </a:r>
            <a:r>
              <a:rPr lang="en-US" sz="2800" dirty="0"/>
              <a:t> support of managerial decision making</a:t>
            </a:r>
          </a:p>
          <a:p>
            <a:r>
              <a:rPr lang="en-US" sz="2800" dirty="0"/>
              <a:t>Describe the business intelligence (BI) methodology and concepts </a:t>
            </a:r>
          </a:p>
          <a:p>
            <a:r>
              <a:rPr lang="en-US" sz="2800" dirty="0"/>
              <a:t>Understand the various types of analytics</a:t>
            </a:r>
          </a:p>
          <a:p>
            <a:endParaRPr lang="en-US" sz="2800" dirty="0"/>
          </a:p>
        </p:txBody>
      </p:sp>
    </p:spTree>
    <p:extLst>
      <p:ext uri="{BB962C8B-B14F-4D97-AF65-F5344CB8AC3E}">
        <p14:creationId xmlns:p14="http://schemas.microsoft.com/office/powerpoint/2010/main" val="30329436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76200"/>
            <a:ext cx="8125890" cy="1400530"/>
          </a:xfrm>
        </p:spPr>
        <p:txBody>
          <a:bodyPr>
            <a:normAutofit fontScale="90000"/>
          </a:bodyPr>
          <a:lstStyle/>
          <a:p>
            <a:r>
              <a:rPr lang="en-US" dirty="0"/>
              <a:t>Changing Business Environment &amp; </a:t>
            </a:r>
            <a:r>
              <a:rPr lang="en-US" dirty="0" err="1"/>
              <a:t>Computerised</a:t>
            </a:r>
            <a:r>
              <a:rPr lang="en-US" dirty="0"/>
              <a:t> Decision Support</a:t>
            </a:r>
          </a:p>
        </p:txBody>
      </p:sp>
      <p:sp>
        <p:nvSpPr>
          <p:cNvPr id="3" name="Content Placeholder 2"/>
          <p:cNvSpPr>
            <a:spLocks noGrp="1"/>
          </p:cNvSpPr>
          <p:nvPr>
            <p:ph idx="1"/>
          </p:nvPr>
        </p:nvSpPr>
        <p:spPr>
          <a:xfrm>
            <a:off x="457200" y="1828800"/>
            <a:ext cx="8125890" cy="4195481"/>
          </a:xfrm>
        </p:spPr>
        <p:txBody>
          <a:bodyPr>
            <a:noAutofit/>
          </a:bodyPr>
          <a:lstStyle/>
          <a:p>
            <a:r>
              <a:rPr lang="en-US" sz="2600" dirty="0"/>
              <a:t>Companies are moving aggressively to </a:t>
            </a:r>
            <a:r>
              <a:rPr lang="en-US" sz="2600" dirty="0" err="1"/>
              <a:t>computerised</a:t>
            </a:r>
            <a:r>
              <a:rPr lang="en-US" sz="2600" dirty="0"/>
              <a:t> support of their operations</a:t>
            </a:r>
          </a:p>
          <a:p>
            <a:pPr marL="0" indent="0">
              <a:buNone/>
            </a:pPr>
            <a:r>
              <a:rPr lang="en-US" sz="2600" dirty="0"/>
              <a:t> </a:t>
            </a:r>
            <a:r>
              <a:rPr lang="en-US" sz="2600" dirty="0">
                <a:sym typeface="Wingdings"/>
              </a:rPr>
              <a:t></a:t>
            </a:r>
            <a:r>
              <a:rPr lang="en-US" sz="2600" dirty="0"/>
              <a:t> Business Intelligence</a:t>
            </a:r>
          </a:p>
          <a:p>
            <a:r>
              <a:rPr lang="en-US" sz="2600" dirty="0"/>
              <a:t>Business </a:t>
            </a:r>
            <a:r>
              <a:rPr lang="en-US" sz="2600" b="1" dirty="0"/>
              <a:t>Pressures–Responses–Support </a:t>
            </a:r>
            <a:r>
              <a:rPr lang="en-US" sz="2600" dirty="0"/>
              <a:t>Model</a:t>
            </a:r>
          </a:p>
          <a:p>
            <a:pPr lvl="1"/>
            <a:r>
              <a:rPr lang="en-US" sz="2600" b="1" dirty="0"/>
              <a:t>Business pressures </a:t>
            </a:r>
            <a:r>
              <a:rPr lang="en-US" sz="2600" dirty="0"/>
              <a:t>result of today's competitive business climate</a:t>
            </a:r>
          </a:p>
          <a:p>
            <a:pPr lvl="1"/>
            <a:r>
              <a:rPr lang="en-US" sz="2600" b="1" dirty="0"/>
              <a:t>Responses</a:t>
            </a:r>
            <a:r>
              <a:rPr lang="en-US" sz="2600" dirty="0"/>
              <a:t> to counter the pressures </a:t>
            </a:r>
          </a:p>
          <a:p>
            <a:pPr lvl="1"/>
            <a:r>
              <a:rPr lang="en-US" sz="2600" b="1" dirty="0"/>
              <a:t>Support</a:t>
            </a:r>
            <a:r>
              <a:rPr lang="en-US" sz="2600" dirty="0"/>
              <a:t> to better facilitate the process </a:t>
            </a:r>
          </a:p>
        </p:txBody>
      </p:sp>
    </p:spTree>
    <p:extLst>
      <p:ext uri="{BB962C8B-B14F-4D97-AF65-F5344CB8AC3E}">
        <p14:creationId xmlns:p14="http://schemas.microsoft.com/office/powerpoint/2010/main" val="2386980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7055380" cy="1400530"/>
          </a:xfrm>
        </p:spPr>
        <p:txBody>
          <a:bodyPr>
            <a:normAutofit/>
          </a:bodyPr>
          <a:lstStyle/>
          <a:p>
            <a:r>
              <a:rPr lang="en-US" dirty="0"/>
              <a:t>Business Pressures–Responses–Support Model</a:t>
            </a:r>
          </a:p>
        </p:txBody>
      </p:sp>
      <p:pic>
        <p:nvPicPr>
          <p:cNvPr id="1026" name="Picture 2"/>
          <p:cNvPicPr>
            <a:picLocks noChangeAspect="1" noChangeArrowheads="1"/>
          </p:cNvPicPr>
          <p:nvPr/>
        </p:nvPicPr>
        <p:blipFill>
          <a:blip r:embed="rId3" cstate="print"/>
          <a:srcRect/>
          <a:stretch>
            <a:fillRect/>
          </a:stretch>
        </p:blipFill>
        <p:spPr bwMode="auto">
          <a:xfrm>
            <a:off x="325644" y="1676400"/>
            <a:ext cx="8518682" cy="4572000"/>
          </a:xfrm>
          <a:prstGeom prst="rect">
            <a:avLst/>
          </a:prstGeom>
          <a:noFill/>
          <a:ln w="9525">
            <a:noFill/>
            <a:miter lim="800000"/>
            <a:headEnd/>
            <a:tailEnd/>
          </a:ln>
        </p:spPr>
      </p:pic>
    </p:spTree>
    <p:extLst>
      <p:ext uri="{BB962C8B-B14F-4D97-AF65-F5344CB8AC3E}">
        <p14:creationId xmlns:p14="http://schemas.microsoft.com/office/powerpoint/2010/main" val="17910783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Business Environment </a:t>
            </a:r>
          </a:p>
        </p:txBody>
      </p:sp>
      <p:sp>
        <p:nvSpPr>
          <p:cNvPr id="3" name="Content Placeholder 2"/>
          <p:cNvSpPr>
            <a:spLocks noGrp="1"/>
          </p:cNvSpPr>
          <p:nvPr>
            <p:ph idx="1"/>
          </p:nvPr>
        </p:nvSpPr>
        <p:spPr>
          <a:xfrm>
            <a:off x="629063" y="1524000"/>
            <a:ext cx="8030227" cy="4195481"/>
          </a:xfrm>
        </p:spPr>
        <p:txBody>
          <a:bodyPr>
            <a:noAutofit/>
          </a:bodyPr>
          <a:lstStyle/>
          <a:p>
            <a:r>
              <a:rPr lang="en-US" sz="2600" dirty="0"/>
              <a:t>The environment in which organizations operate today is becoming more and more complex, creating </a:t>
            </a:r>
          </a:p>
          <a:p>
            <a:pPr lvl="1"/>
            <a:r>
              <a:rPr lang="en-US" sz="2600" dirty="0"/>
              <a:t>opportunities, and</a:t>
            </a:r>
          </a:p>
          <a:p>
            <a:pPr lvl="1"/>
            <a:r>
              <a:rPr lang="en-US" sz="2600" dirty="0"/>
              <a:t>problems.</a:t>
            </a:r>
          </a:p>
          <a:p>
            <a:pPr lvl="1"/>
            <a:r>
              <a:rPr lang="en-US" sz="2600" dirty="0"/>
              <a:t>Example: </a:t>
            </a:r>
            <a:r>
              <a:rPr lang="en-US" sz="2600" dirty="0" err="1"/>
              <a:t>globalisation</a:t>
            </a:r>
            <a:r>
              <a:rPr lang="en-US" sz="2600" dirty="0"/>
              <a:t>.</a:t>
            </a:r>
          </a:p>
          <a:p>
            <a:r>
              <a:rPr lang="en-US" sz="2600" dirty="0"/>
              <a:t>Business environment factors: </a:t>
            </a:r>
          </a:p>
          <a:p>
            <a:pPr lvl="1"/>
            <a:r>
              <a:rPr lang="en-US" sz="2600" dirty="0"/>
              <a:t>markets, consumer demands, technology, and societal… </a:t>
            </a:r>
          </a:p>
        </p:txBody>
      </p:sp>
    </p:spTree>
    <p:extLst>
      <p:ext uri="{BB962C8B-B14F-4D97-AF65-F5344CB8AC3E}">
        <p14:creationId xmlns:p14="http://schemas.microsoft.com/office/powerpoint/2010/main" val="23082679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152400"/>
            <a:ext cx="8354490" cy="1400530"/>
          </a:xfrm>
        </p:spPr>
        <p:txBody>
          <a:bodyPr/>
          <a:lstStyle/>
          <a:p>
            <a:r>
              <a:rPr lang="en-US" dirty="0"/>
              <a:t>Business Environment Factors</a:t>
            </a:r>
          </a:p>
        </p:txBody>
      </p:sp>
      <p:sp>
        <p:nvSpPr>
          <p:cNvPr id="4" name="Rectangle 3"/>
          <p:cNvSpPr/>
          <p:nvPr/>
        </p:nvSpPr>
        <p:spPr>
          <a:xfrm>
            <a:off x="876300" y="1219200"/>
            <a:ext cx="7391400" cy="5105400"/>
          </a:xfrm>
          <a:prstGeom prst="rect">
            <a:avLst/>
          </a:prstGeom>
        </p:spPr>
        <p:txBody>
          <a:bodyPr wrap="square">
            <a:spAutoFit/>
          </a:bodyPr>
          <a:lstStyle/>
          <a:p>
            <a:pPr algn="l">
              <a:tabLst>
                <a:tab pos="1317625" algn="l"/>
              </a:tabLst>
            </a:pPr>
            <a:r>
              <a:rPr lang="en-US" sz="1600" u="sng" dirty="0">
                <a:effectLst/>
                <a:latin typeface="Times New Roman"/>
              </a:rPr>
              <a:t>FACTOR</a:t>
            </a:r>
            <a:r>
              <a:rPr lang="en-US" sz="1600" dirty="0">
                <a:effectLst/>
                <a:latin typeface="Times New Roman"/>
              </a:rPr>
              <a:t>	</a:t>
            </a:r>
            <a:r>
              <a:rPr lang="en-US" sz="1600" u="sng" dirty="0">
                <a:effectLst/>
                <a:latin typeface="Times New Roman"/>
              </a:rPr>
              <a:t>DESCRIPTION					</a:t>
            </a:r>
            <a:endParaRPr lang="en-US" sz="1600" b="0" i="1" u="sng" dirty="0">
              <a:effectLst/>
              <a:latin typeface="Times New Roman"/>
            </a:endParaRPr>
          </a:p>
          <a:p>
            <a:pPr algn="l">
              <a:tabLst>
                <a:tab pos="1317625" algn="l"/>
              </a:tabLst>
            </a:pPr>
            <a:r>
              <a:rPr lang="en-US" sz="1600" dirty="0">
                <a:effectLst/>
                <a:latin typeface="Times New Roman"/>
              </a:rPr>
              <a:t>Markets</a:t>
            </a:r>
            <a:r>
              <a:rPr lang="en-US" sz="1600" b="0" dirty="0">
                <a:effectLst/>
                <a:latin typeface="Times New Roman"/>
              </a:rPr>
              <a:t>	Strong competition	</a:t>
            </a:r>
          </a:p>
          <a:p>
            <a:pPr algn="l">
              <a:tabLst>
                <a:tab pos="1317625" algn="l"/>
              </a:tabLst>
            </a:pPr>
            <a:r>
              <a:rPr lang="en-US" sz="1600" b="0" dirty="0">
                <a:effectLst/>
                <a:latin typeface="Times New Roman"/>
              </a:rPr>
              <a:t>	Expanding global markets	</a:t>
            </a:r>
          </a:p>
          <a:p>
            <a:pPr algn="l">
              <a:tabLst>
                <a:tab pos="1317625" algn="l"/>
              </a:tabLst>
            </a:pPr>
            <a:r>
              <a:rPr lang="en-US" sz="1600" b="0" dirty="0">
                <a:effectLst/>
                <a:latin typeface="Times New Roman"/>
              </a:rPr>
              <a:t>	Blooming electronic markets on the Internet	</a:t>
            </a:r>
          </a:p>
          <a:p>
            <a:pPr algn="l">
              <a:tabLst>
                <a:tab pos="1317625" algn="l"/>
              </a:tabLst>
            </a:pPr>
            <a:r>
              <a:rPr lang="en-US" sz="1600" b="0" dirty="0">
                <a:effectLst/>
                <a:latin typeface="Times New Roman"/>
              </a:rPr>
              <a:t>	Innovative marketing methods	</a:t>
            </a:r>
          </a:p>
          <a:p>
            <a:pPr algn="l">
              <a:tabLst>
                <a:tab pos="1317625" algn="l"/>
              </a:tabLst>
            </a:pPr>
            <a:r>
              <a:rPr lang="en-US" sz="1600" b="0" dirty="0">
                <a:effectLst/>
                <a:latin typeface="Times New Roman"/>
              </a:rPr>
              <a:t>	Opportunities for outsourcing with IT support	</a:t>
            </a:r>
          </a:p>
          <a:p>
            <a:pPr algn="l">
              <a:tabLst>
                <a:tab pos="1317625" algn="l"/>
              </a:tabLst>
            </a:pPr>
            <a:r>
              <a:rPr lang="en-US" sz="1600" b="0" u="sng" dirty="0">
                <a:effectLst/>
                <a:latin typeface="Times New Roman"/>
              </a:rPr>
              <a:t>                         </a:t>
            </a:r>
            <a:r>
              <a:rPr lang="en-US" sz="1600" b="0" dirty="0">
                <a:effectLst/>
                <a:latin typeface="Times New Roman"/>
              </a:rPr>
              <a:t>	</a:t>
            </a:r>
            <a:r>
              <a:rPr lang="en-US" sz="1600" b="0" u="sng" dirty="0">
                <a:effectLst/>
                <a:latin typeface="Times New Roman"/>
              </a:rPr>
              <a:t>Need for real-time, on-demand transactions		</a:t>
            </a:r>
          </a:p>
          <a:p>
            <a:pPr algn="l">
              <a:tabLst>
                <a:tab pos="1317625" algn="l"/>
              </a:tabLst>
            </a:pPr>
            <a:r>
              <a:rPr lang="en-US" sz="1600" dirty="0">
                <a:effectLst/>
                <a:latin typeface="Times New Roman"/>
              </a:rPr>
              <a:t>Consumer </a:t>
            </a:r>
            <a:r>
              <a:rPr lang="en-US" sz="1600" b="0" dirty="0">
                <a:effectLst/>
                <a:latin typeface="Times New Roman"/>
              </a:rPr>
              <a:t>	Desire for customization	</a:t>
            </a:r>
          </a:p>
          <a:p>
            <a:pPr algn="l">
              <a:tabLst>
                <a:tab pos="1317625" algn="l"/>
              </a:tabLst>
            </a:pPr>
            <a:r>
              <a:rPr lang="en-US" sz="1600" dirty="0">
                <a:effectLst/>
                <a:latin typeface="Times New Roman"/>
              </a:rPr>
              <a:t>   demand</a:t>
            </a:r>
            <a:r>
              <a:rPr lang="en-US" sz="1600" b="0" dirty="0">
                <a:effectLst/>
                <a:latin typeface="Times New Roman"/>
              </a:rPr>
              <a:t>	Desire for quality, diversity of products, and speed of delivery	</a:t>
            </a:r>
          </a:p>
          <a:p>
            <a:pPr algn="l">
              <a:tabLst>
                <a:tab pos="1317625" algn="l"/>
              </a:tabLst>
            </a:pPr>
            <a:r>
              <a:rPr lang="en-US" sz="1600" b="0" u="sng" dirty="0">
                <a:effectLst/>
                <a:latin typeface="Times New Roman"/>
              </a:rPr>
              <a:t>                         </a:t>
            </a:r>
            <a:r>
              <a:rPr lang="en-US" sz="1600" b="0" dirty="0">
                <a:effectLst/>
                <a:latin typeface="Times New Roman"/>
              </a:rPr>
              <a:t>	</a:t>
            </a:r>
            <a:r>
              <a:rPr lang="en-US" sz="1600" b="0" u="sng" dirty="0">
                <a:effectLst/>
                <a:latin typeface="Times New Roman"/>
              </a:rPr>
              <a:t>Customers getting powerful and less loyal		      </a:t>
            </a:r>
          </a:p>
          <a:p>
            <a:pPr algn="l">
              <a:tabLst>
                <a:tab pos="1317625" algn="l"/>
              </a:tabLst>
            </a:pPr>
            <a:r>
              <a:rPr lang="en-US" sz="1600" dirty="0">
                <a:effectLst/>
                <a:latin typeface="Times New Roman"/>
              </a:rPr>
              <a:t>Technology</a:t>
            </a:r>
            <a:r>
              <a:rPr lang="en-US" sz="1600" b="0" dirty="0">
                <a:effectLst/>
                <a:latin typeface="Times New Roman"/>
              </a:rPr>
              <a:t>	More innovations, new products, and new services	</a:t>
            </a:r>
          </a:p>
          <a:p>
            <a:pPr algn="l">
              <a:tabLst>
                <a:tab pos="1317625" algn="l"/>
              </a:tabLst>
            </a:pPr>
            <a:r>
              <a:rPr lang="en-US" sz="1600" b="0" dirty="0">
                <a:effectLst/>
                <a:latin typeface="Times New Roman"/>
              </a:rPr>
              <a:t>	Increasing obsolescence rate	</a:t>
            </a:r>
          </a:p>
          <a:p>
            <a:pPr lvl="1" algn="l">
              <a:tabLst>
                <a:tab pos="1317625" algn="l"/>
              </a:tabLst>
            </a:pPr>
            <a:r>
              <a:rPr lang="en-US" sz="1600" b="0" dirty="0">
                <a:effectLst/>
                <a:latin typeface="Times New Roman"/>
              </a:rPr>
              <a:t>	Increasing information overload</a:t>
            </a:r>
          </a:p>
          <a:p>
            <a:pPr algn="l">
              <a:tabLst>
                <a:tab pos="1317625" algn="l"/>
              </a:tabLst>
            </a:pPr>
            <a:r>
              <a:rPr lang="en-US" sz="1600" b="0" u="sng" dirty="0">
                <a:effectLst/>
                <a:latin typeface="Times New Roman"/>
              </a:rPr>
              <a:t>                        </a:t>
            </a:r>
            <a:r>
              <a:rPr lang="en-US" sz="1600" b="0" dirty="0">
                <a:effectLst/>
                <a:latin typeface="Times New Roman"/>
              </a:rPr>
              <a:t> 	</a:t>
            </a:r>
            <a:r>
              <a:rPr lang="en-US" sz="1600" b="0" u="sng" dirty="0">
                <a:effectLst/>
                <a:latin typeface="Times New Roman"/>
              </a:rPr>
              <a:t>Social networking, Web 2.0 and beyond			</a:t>
            </a:r>
          </a:p>
          <a:p>
            <a:pPr algn="l">
              <a:tabLst>
                <a:tab pos="1317625" algn="l"/>
              </a:tabLst>
            </a:pPr>
            <a:r>
              <a:rPr lang="en-US" sz="1600" dirty="0">
                <a:effectLst/>
                <a:latin typeface="Times New Roman"/>
              </a:rPr>
              <a:t>Societal</a:t>
            </a:r>
            <a:r>
              <a:rPr lang="en-US" sz="1600" b="0" dirty="0">
                <a:effectLst/>
                <a:latin typeface="Times New Roman"/>
              </a:rPr>
              <a:t>	Growing government regulations and deregulation	</a:t>
            </a:r>
          </a:p>
          <a:p>
            <a:pPr algn="l">
              <a:tabLst>
                <a:tab pos="1317625" algn="l"/>
              </a:tabLst>
            </a:pPr>
            <a:r>
              <a:rPr lang="en-US" sz="1600" b="0" dirty="0">
                <a:effectLst/>
                <a:latin typeface="Times New Roman"/>
              </a:rPr>
              <a:t>	Workforce more diversified, older, and composed of more women	Prime concerns of homeland security and terrorist attacks	</a:t>
            </a:r>
          </a:p>
          <a:p>
            <a:pPr algn="l">
              <a:tabLst>
                <a:tab pos="1317625" algn="l"/>
              </a:tabLst>
            </a:pPr>
            <a:r>
              <a:rPr lang="en-US" sz="1600" b="0" dirty="0">
                <a:effectLst/>
                <a:latin typeface="Times New Roman"/>
              </a:rPr>
              <a:t>	Necessity of Sarbanes-Oxley Act and other reporting-related legislation	Increasing social responsibility of companies</a:t>
            </a:r>
          </a:p>
          <a:p>
            <a:pPr algn="l">
              <a:tabLst>
                <a:tab pos="1317625" algn="l"/>
              </a:tabLst>
            </a:pPr>
            <a:r>
              <a:rPr lang="en-US" sz="1600" b="0" dirty="0">
                <a:effectLst/>
                <a:latin typeface="Times New Roman"/>
              </a:rPr>
              <a:t>	Greater emphasis on sustainability	</a:t>
            </a:r>
          </a:p>
        </p:txBody>
      </p:sp>
    </p:spTree>
    <p:extLst>
      <p:ext uri="{BB962C8B-B14F-4D97-AF65-F5344CB8AC3E}">
        <p14:creationId xmlns:p14="http://schemas.microsoft.com/office/powerpoint/2010/main" val="1278583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Organisational</a:t>
            </a:r>
            <a:r>
              <a:rPr lang="en-US" dirty="0"/>
              <a:t> Responses</a:t>
            </a:r>
          </a:p>
        </p:txBody>
      </p:sp>
      <p:sp>
        <p:nvSpPr>
          <p:cNvPr id="3" name="Content Placeholder 2"/>
          <p:cNvSpPr>
            <a:spLocks noGrp="1"/>
          </p:cNvSpPr>
          <p:nvPr>
            <p:ph idx="1"/>
          </p:nvPr>
        </p:nvSpPr>
        <p:spPr>
          <a:xfrm>
            <a:off x="642450" y="1752600"/>
            <a:ext cx="7859100" cy="4195481"/>
          </a:xfrm>
        </p:spPr>
        <p:txBody>
          <a:bodyPr>
            <a:normAutofit/>
          </a:bodyPr>
          <a:lstStyle/>
          <a:p>
            <a:r>
              <a:rPr lang="en-US" sz="2600" dirty="0"/>
              <a:t>Be Reactive, Anticipative, Adaptive, and Proactive</a:t>
            </a:r>
          </a:p>
          <a:p>
            <a:r>
              <a:rPr lang="en-US" sz="2600" dirty="0"/>
              <a:t>Managers may take actions, such as</a:t>
            </a:r>
          </a:p>
          <a:p>
            <a:pPr lvl="1"/>
            <a:r>
              <a:rPr lang="en-US" sz="2600" dirty="0"/>
              <a:t>Employ strategic planning.</a:t>
            </a:r>
          </a:p>
          <a:p>
            <a:pPr lvl="1"/>
            <a:r>
              <a:rPr lang="en-US" sz="2600" dirty="0"/>
              <a:t>Use new and innovative business models.</a:t>
            </a:r>
          </a:p>
          <a:p>
            <a:pPr lvl="1"/>
            <a:r>
              <a:rPr lang="en-US" sz="2600" dirty="0"/>
              <a:t>Restructure business processes.</a:t>
            </a:r>
          </a:p>
          <a:p>
            <a:pPr lvl="1"/>
            <a:r>
              <a:rPr lang="en-US" sz="2600" dirty="0"/>
              <a:t>Participate in business alliances.</a:t>
            </a:r>
          </a:p>
          <a:p>
            <a:pPr lvl="1"/>
            <a:r>
              <a:rPr lang="en-US" sz="2600" dirty="0"/>
              <a:t>Improve corporate information systems.</a:t>
            </a:r>
          </a:p>
        </p:txBody>
      </p:sp>
    </p:spTree>
    <p:extLst>
      <p:ext uri="{BB962C8B-B14F-4D97-AF65-F5344CB8AC3E}">
        <p14:creationId xmlns:p14="http://schemas.microsoft.com/office/powerpoint/2010/main" val="31338760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Closing the Strategy Gap </a:t>
            </a:r>
          </a:p>
        </p:txBody>
      </p:sp>
      <p:sp>
        <p:nvSpPr>
          <p:cNvPr id="3" name="Content Placeholder 2"/>
          <p:cNvSpPr>
            <a:spLocks noGrp="1"/>
          </p:cNvSpPr>
          <p:nvPr>
            <p:ph idx="1"/>
          </p:nvPr>
        </p:nvSpPr>
        <p:spPr>
          <a:xfrm>
            <a:off x="914400" y="1676400"/>
            <a:ext cx="6711654" cy="4195481"/>
          </a:xfrm>
        </p:spPr>
        <p:txBody>
          <a:bodyPr>
            <a:normAutofit fontScale="77500" lnSpcReduction="20000"/>
          </a:bodyPr>
          <a:lstStyle/>
          <a:p>
            <a:r>
              <a:rPr lang="en-US" sz="3400" dirty="0"/>
              <a:t>“One of the major objectives of computerized decision support is to facilitate closing the gap between the current performance of an organization and its desired performance, as expressed in its mission, objectives, and goals, and the strategy to achieve them”. </a:t>
            </a:r>
          </a:p>
          <a:p>
            <a:pPr marL="0" indent="0">
              <a:buNone/>
            </a:pPr>
            <a:r>
              <a:rPr lang="en-US" sz="3400" dirty="0"/>
              <a:t>Sharda </a:t>
            </a:r>
            <a:r>
              <a:rPr lang="en-US" sz="3400" i="1" dirty="0"/>
              <a:t>et al., </a:t>
            </a:r>
            <a:r>
              <a:rPr lang="en-US" sz="3400" dirty="0"/>
              <a:t>(2014)</a:t>
            </a:r>
          </a:p>
          <a:p>
            <a:pPr marL="0" indent="0">
              <a:buNone/>
            </a:pPr>
            <a:endParaRPr lang="en-US" sz="2600" dirty="0"/>
          </a:p>
          <a:p>
            <a:pPr marL="0" indent="0">
              <a:buNone/>
            </a:pPr>
            <a:r>
              <a:rPr lang="en-GB" sz="2400" b="0" i="0" dirty="0">
                <a:effectLst/>
                <a:latin typeface="Arial" panose="020B0604020202020204" pitchFamily="34" charset="0"/>
              </a:rPr>
              <a:t>Sharda, R., </a:t>
            </a:r>
            <a:r>
              <a:rPr lang="en-GB" sz="2400" b="0" i="0" dirty="0" err="1">
                <a:effectLst/>
                <a:latin typeface="Arial" panose="020B0604020202020204" pitchFamily="34" charset="0"/>
              </a:rPr>
              <a:t>Delen</a:t>
            </a:r>
            <a:r>
              <a:rPr lang="en-GB" sz="2400" b="0" i="0" dirty="0">
                <a:effectLst/>
                <a:latin typeface="Arial" panose="020B0604020202020204" pitchFamily="34" charset="0"/>
              </a:rPr>
              <a:t>, D., &amp; Turban, E. (2014). </a:t>
            </a:r>
            <a:r>
              <a:rPr lang="en-GB" sz="2400" b="0" i="1" dirty="0">
                <a:effectLst/>
                <a:latin typeface="Arial" panose="020B0604020202020204" pitchFamily="34" charset="0"/>
              </a:rPr>
              <a:t>Business intelligence: a managerial perspective on analytics</a:t>
            </a:r>
            <a:r>
              <a:rPr lang="en-GB" sz="2400" b="0" i="0" dirty="0">
                <a:effectLst/>
                <a:latin typeface="Arial" panose="020B0604020202020204" pitchFamily="34" charset="0"/>
              </a:rPr>
              <a:t>. Pearson</a:t>
            </a:r>
            <a:r>
              <a:rPr lang="en-GB" sz="2400" b="0" i="0" dirty="0">
                <a:solidFill>
                  <a:srgbClr val="222222"/>
                </a:solidFill>
                <a:effectLst/>
                <a:latin typeface="Arial" panose="020B0604020202020204" pitchFamily="34" charset="0"/>
              </a:rPr>
              <a:t>.</a:t>
            </a:r>
            <a:endParaRPr lang="en-US" sz="2600" dirty="0"/>
          </a:p>
        </p:txBody>
      </p:sp>
    </p:spTree>
    <p:extLst>
      <p:ext uri="{BB962C8B-B14F-4D97-AF65-F5344CB8AC3E}">
        <p14:creationId xmlns:p14="http://schemas.microsoft.com/office/powerpoint/2010/main" val="6585895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04152"/>
            <a:ext cx="7055380" cy="1400530"/>
          </a:xfrm>
        </p:spPr>
        <p:txBody>
          <a:bodyPr/>
          <a:lstStyle/>
          <a:p>
            <a:r>
              <a:rPr lang="en-US" dirty="0"/>
              <a:t>Managerial Decision Making</a:t>
            </a:r>
          </a:p>
        </p:txBody>
      </p:sp>
      <p:sp>
        <p:nvSpPr>
          <p:cNvPr id="3" name="Content Placeholder 2"/>
          <p:cNvSpPr>
            <a:spLocks noGrp="1"/>
          </p:cNvSpPr>
          <p:nvPr>
            <p:ph idx="1"/>
          </p:nvPr>
        </p:nvSpPr>
        <p:spPr>
          <a:xfrm>
            <a:off x="690112" y="1853248"/>
            <a:ext cx="7961312" cy="4800600"/>
          </a:xfrm>
        </p:spPr>
        <p:txBody>
          <a:bodyPr>
            <a:normAutofit/>
          </a:bodyPr>
          <a:lstStyle/>
          <a:p>
            <a:r>
              <a:rPr lang="en-US" sz="2600" dirty="0"/>
              <a:t>Management is a </a:t>
            </a:r>
            <a:r>
              <a:rPr lang="en-US" sz="2600" u="sng" dirty="0"/>
              <a:t>process</a:t>
            </a:r>
            <a:r>
              <a:rPr lang="en-US" sz="2600" dirty="0"/>
              <a:t> by which </a:t>
            </a:r>
            <a:r>
              <a:rPr lang="en-US" sz="2600" dirty="0" err="1"/>
              <a:t>organisational</a:t>
            </a:r>
            <a:r>
              <a:rPr lang="en-US" sz="2600" dirty="0"/>
              <a:t> goals are achieved by using resources. </a:t>
            </a:r>
          </a:p>
          <a:p>
            <a:pPr lvl="1"/>
            <a:r>
              <a:rPr lang="en-US" sz="2600" b="1" dirty="0"/>
              <a:t>Inputs</a:t>
            </a:r>
            <a:r>
              <a:rPr lang="en-US" sz="2600" dirty="0"/>
              <a:t>: resources</a:t>
            </a:r>
          </a:p>
          <a:p>
            <a:pPr lvl="1"/>
            <a:r>
              <a:rPr lang="en-US" sz="2600" b="1" dirty="0"/>
              <a:t>Output</a:t>
            </a:r>
            <a:r>
              <a:rPr lang="en-US" sz="2600" dirty="0"/>
              <a:t>: attainment of goals </a:t>
            </a:r>
          </a:p>
          <a:p>
            <a:pPr lvl="1"/>
            <a:r>
              <a:rPr lang="en-US" sz="2600" b="1" dirty="0"/>
              <a:t>Measure</a:t>
            </a:r>
            <a:r>
              <a:rPr lang="en-US" sz="2600" dirty="0"/>
              <a:t> of success: outputs / inputs</a:t>
            </a:r>
          </a:p>
          <a:p>
            <a:r>
              <a:rPr lang="en-US" sz="2600" dirty="0"/>
              <a:t>Management </a:t>
            </a:r>
            <a:r>
              <a:rPr lang="en-US" sz="2600" b="1" dirty="0">
                <a:sym typeface="Symbol"/>
              </a:rPr>
              <a:t></a:t>
            </a:r>
            <a:r>
              <a:rPr lang="en-US" sz="2600" dirty="0"/>
              <a:t> Decision Making</a:t>
            </a:r>
          </a:p>
          <a:p>
            <a:r>
              <a:rPr lang="en-US" sz="2600" dirty="0"/>
              <a:t>Decision making: selecting the best solution from two or more alternatives</a:t>
            </a:r>
          </a:p>
        </p:txBody>
      </p:sp>
    </p:spTree>
    <p:extLst>
      <p:ext uri="{BB962C8B-B14F-4D97-AF65-F5344CB8AC3E}">
        <p14:creationId xmlns:p14="http://schemas.microsoft.com/office/powerpoint/2010/main" val="22127272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76200"/>
            <a:ext cx="8125890" cy="1400530"/>
          </a:xfrm>
        </p:spPr>
        <p:txBody>
          <a:bodyPr/>
          <a:lstStyle/>
          <a:p>
            <a:r>
              <a:rPr lang="en-US" dirty="0"/>
              <a:t>Information Systems Support for Decision Making</a:t>
            </a:r>
          </a:p>
        </p:txBody>
      </p:sp>
      <p:sp>
        <p:nvSpPr>
          <p:cNvPr id="3" name="Content Placeholder 2"/>
          <p:cNvSpPr>
            <a:spLocks noGrp="1"/>
          </p:cNvSpPr>
          <p:nvPr>
            <p:ph idx="1"/>
          </p:nvPr>
        </p:nvSpPr>
        <p:spPr>
          <a:xfrm>
            <a:off x="533400" y="1905000"/>
            <a:ext cx="7885112" cy="3429000"/>
          </a:xfrm>
        </p:spPr>
        <p:txBody>
          <a:bodyPr>
            <a:noAutofit/>
          </a:bodyPr>
          <a:lstStyle/>
          <a:p>
            <a:r>
              <a:rPr lang="en-US" sz="2600" dirty="0"/>
              <a:t>Group communication and collaboration</a:t>
            </a:r>
          </a:p>
          <a:p>
            <a:r>
              <a:rPr lang="en-US" sz="2600" dirty="0"/>
              <a:t>Improved data management</a:t>
            </a:r>
          </a:p>
          <a:p>
            <a:r>
              <a:rPr lang="en-US" sz="2600" dirty="0"/>
              <a:t>Managing data warehouses and Big Data</a:t>
            </a:r>
          </a:p>
          <a:p>
            <a:r>
              <a:rPr lang="en-US" sz="2600" dirty="0"/>
              <a:t>Analytical support</a:t>
            </a:r>
          </a:p>
          <a:p>
            <a:r>
              <a:rPr lang="en-US" sz="2600" dirty="0"/>
              <a:t>Overcoming cognitive limits in processing and storing information</a:t>
            </a:r>
          </a:p>
          <a:p>
            <a:r>
              <a:rPr lang="en-US" sz="2600" dirty="0"/>
              <a:t>Knowledge management</a:t>
            </a:r>
          </a:p>
          <a:p>
            <a:r>
              <a:rPr lang="en-US" sz="2600" dirty="0"/>
              <a:t>Anywhere, anytime support</a:t>
            </a:r>
          </a:p>
        </p:txBody>
      </p:sp>
    </p:spTree>
    <p:extLst>
      <p:ext uri="{BB962C8B-B14F-4D97-AF65-F5344CB8AC3E}">
        <p14:creationId xmlns:p14="http://schemas.microsoft.com/office/powerpoint/2010/main" val="1861515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23470"/>
            <a:ext cx="8763000" cy="1400530"/>
          </a:xfrm>
        </p:spPr>
        <p:txBody>
          <a:bodyPr/>
          <a:lstStyle/>
          <a:p>
            <a:r>
              <a:rPr lang="en-US" dirty="0"/>
              <a:t>An Early Decision Support Framework</a:t>
            </a:r>
            <a:r>
              <a:rPr lang="en-US" sz="2400" dirty="0"/>
              <a:t>    (by Gory and Scott-Morten, 1971)</a:t>
            </a:r>
          </a:p>
        </p:txBody>
      </p:sp>
      <p:pic>
        <p:nvPicPr>
          <p:cNvPr id="31746" name="Picture 2"/>
          <p:cNvPicPr>
            <a:picLocks noChangeAspect="1" noChangeArrowheads="1"/>
          </p:cNvPicPr>
          <p:nvPr/>
        </p:nvPicPr>
        <p:blipFill>
          <a:blip r:embed="rId3"/>
          <a:srcRect/>
          <a:stretch>
            <a:fillRect/>
          </a:stretch>
        </p:blipFill>
        <p:spPr bwMode="auto">
          <a:xfrm>
            <a:off x="604837" y="1554480"/>
            <a:ext cx="8010525" cy="4695825"/>
          </a:xfrm>
          <a:prstGeom prst="rect">
            <a:avLst/>
          </a:prstGeom>
          <a:noFill/>
          <a:ln w="9525">
            <a:noFill/>
            <a:miter lim="800000"/>
            <a:headEnd/>
            <a:tailEnd/>
          </a:ln>
        </p:spPr>
      </p:pic>
    </p:spTree>
    <p:extLst>
      <p:ext uri="{BB962C8B-B14F-4D97-AF65-F5344CB8AC3E}">
        <p14:creationId xmlns:p14="http://schemas.microsoft.com/office/powerpoint/2010/main" val="3653339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Concept of DSS</a:t>
            </a:r>
          </a:p>
        </p:txBody>
      </p:sp>
      <p:sp>
        <p:nvSpPr>
          <p:cNvPr id="3" name="Content Placeholder 2"/>
          <p:cNvSpPr>
            <a:spLocks noGrp="1"/>
          </p:cNvSpPr>
          <p:nvPr>
            <p:ph idx="1"/>
          </p:nvPr>
        </p:nvSpPr>
        <p:spPr>
          <a:xfrm>
            <a:off x="448688" y="1752600"/>
            <a:ext cx="8087700" cy="4195481"/>
          </a:xfrm>
        </p:spPr>
        <p:txBody>
          <a:bodyPr>
            <a:normAutofit fontScale="92500" lnSpcReduction="20000"/>
          </a:bodyPr>
          <a:lstStyle/>
          <a:p>
            <a:r>
              <a:rPr lang="en-US" sz="2800" dirty="0"/>
              <a:t>Decision support systems  (DSS) - interactive computer-based systems, which help decision makers </a:t>
            </a:r>
            <a:r>
              <a:rPr lang="en-US" sz="2800" dirty="0" err="1"/>
              <a:t>utilise</a:t>
            </a:r>
            <a:r>
              <a:rPr lang="en-US" sz="2800" dirty="0"/>
              <a:t> data and models to solve unstructured problems</a:t>
            </a:r>
          </a:p>
          <a:p>
            <a:pPr marL="0" indent="0" algn="r">
              <a:buNone/>
            </a:pPr>
            <a:r>
              <a:rPr lang="en-US" sz="2400" i="1" dirty="0"/>
              <a:t>(Gorry and Scott-Morton, 1971)</a:t>
            </a:r>
          </a:p>
          <a:p>
            <a:r>
              <a:rPr lang="en-US" sz="2800" dirty="0"/>
              <a:t>Decision support systems couple the intellectual resources of individuals with the capabilities of the computer to improve the quality of decisions.</a:t>
            </a:r>
          </a:p>
          <a:p>
            <a:r>
              <a:rPr lang="en-US" sz="2800" dirty="0"/>
              <a:t>DSS as an Umbrella Term</a:t>
            </a:r>
          </a:p>
          <a:p>
            <a:r>
              <a:rPr lang="en-US" sz="2800" dirty="0"/>
              <a:t>Evolution of DSS into Business Intelligence</a:t>
            </a:r>
          </a:p>
          <a:p>
            <a:endParaRPr lang="en-US" i="1" dirty="0"/>
          </a:p>
        </p:txBody>
      </p:sp>
    </p:spTree>
    <p:extLst>
      <p:ext uri="{BB962C8B-B14F-4D97-AF65-F5344CB8AC3E}">
        <p14:creationId xmlns:p14="http://schemas.microsoft.com/office/powerpoint/2010/main" val="582094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28600"/>
            <a:ext cx="7055380" cy="1400530"/>
          </a:xfrm>
        </p:spPr>
        <p:txBody>
          <a:bodyPr/>
          <a:lstStyle/>
          <a:p>
            <a:r>
              <a:rPr lang="en-US" dirty="0"/>
              <a:t>A Framework for </a:t>
            </a:r>
            <a:br>
              <a:rPr lang="en-US" dirty="0"/>
            </a:br>
            <a:r>
              <a:rPr lang="en-US" dirty="0"/>
              <a:t>Business Intelligence (BI) </a:t>
            </a:r>
          </a:p>
        </p:txBody>
      </p:sp>
      <p:sp>
        <p:nvSpPr>
          <p:cNvPr id="3" name="Content Placeholder 2"/>
          <p:cNvSpPr>
            <a:spLocks noGrp="1"/>
          </p:cNvSpPr>
          <p:nvPr>
            <p:ph idx="1"/>
          </p:nvPr>
        </p:nvSpPr>
        <p:spPr>
          <a:xfrm>
            <a:off x="381000" y="1905000"/>
            <a:ext cx="8382000" cy="4114800"/>
          </a:xfrm>
        </p:spPr>
        <p:txBody>
          <a:bodyPr>
            <a:normAutofit/>
          </a:bodyPr>
          <a:lstStyle/>
          <a:p>
            <a:r>
              <a:rPr lang="en-US" sz="2600" dirty="0"/>
              <a:t>BI is an evolution of decision support concepts over time</a:t>
            </a:r>
          </a:p>
          <a:p>
            <a:pPr lvl="2"/>
            <a:r>
              <a:rPr lang="en-US" sz="2600" dirty="0"/>
              <a:t>Then: Executive Information System </a:t>
            </a:r>
          </a:p>
          <a:p>
            <a:pPr lvl="2"/>
            <a:r>
              <a:rPr lang="en-US" sz="2600" dirty="0"/>
              <a:t>Now: Everybody’s Information System (BI)</a:t>
            </a:r>
          </a:p>
          <a:p>
            <a:r>
              <a:rPr lang="en-US" sz="2600" dirty="0"/>
              <a:t>BI systems are enhanced with additional </a:t>
            </a:r>
            <a:r>
              <a:rPr lang="en-US" sz="2600" dirty="0" err="1"/>
              <a:t>visualisations</a:t>
            </a:r>
            <a:r>
              <a:rPr lang="en-US" sz="2600" dirty="0"/>
              <a:t>, alerts, and performance measurement capabilities</a:t>
            </a:r>
          </a:p>
          <a:p>
            <a:r>
              <a:rPr lang="en-US" sz="2600" dirty="0"/>
              <a:t>The term BI emerged from industry</a:t>
            </a:r>
          </a:p>
        </p:txBody>
      </p:sp>
    </p:spTree>
    <p:extLst>
      <p:ext uri="{BB962C8B-B14F-4D97-AF65-F5344CB8AC3E}">
        <p14:creationId xmlns:p14="http://schemas.microsoft.com/office/powerpoint/2010/main" val="32757133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7055380" cy="1400530"/>
          </a:xfrm>
        </p:spPr>
        <p:txBody>
          <a:bodyPr/>
          <a:lstStyle/>
          <a:p>
            <a:r>
              <a:rPr lang="en-US" dirty="0"/>
              <a:t>Definition of BI</a:t>
            </a:r>
          </a:p>
        </p:txBody>
      </p:sp>
      <p:sp>
        <p:nvSpPr>
          <p:cNvPr id="3" name="Content Placeholder 2"/>
          <p:cNvSpPr>
            <a:spLocks noGrp="1"/>
          </p:cNvSpPr>
          <p:nvPr>
            <p:ph idx="1"/>
          </p:nvPr>
        </p:nvSpPr>
        <p:spPr>
          <a:xfrm>
            <a:off x="381000" y="1447800"/>
            <a:ext cx="8011500" cy="4648200"/>
          </a:xfrm>
        </p:spPr>
        <p:txBody>
          <a:bodyPr>
            <a:noAutofit/>
          </a:bodyPr>
          <a:lstStyle/>
          <a:p>
            <a:r>
              <a:rPr lang="en-US" sz="2600" dirty="0"/>
              <a:t>BI is an umbrella term that combines architectures, tools, databases, analytical tools, applications, and methodologies</a:t>
            </a:r>
          </a:p>
          <a:p>
            <a:r>
              <a:rPr lang="en-US" sz="2600" dirty="0"/>
              <a:t>BI is a content-free expression, so it means different things to different people</a:t>
            </a:r>
          </a:p>
          <a:p>
            <a:r>
              <a:rPr lang="en-US" sz="2600" dirty="0"/>
              <a:t>BI's major objective is to </a:t>
            </a:r>
            <a:r>
              <a:rPr lang="en-US" sz="2600" b="1" dirty="0"/>
              <a:t>enable easy access to data (and models) </a:t>
            </a:r>
            <a:r>
              <a:rPr lang="en-US" sz="2600" dirty="0"/>
              <a:t>to provide business managers with the ability to conduct analysis</a:t>
            </a:r>
          </a:p>
          <a:p>
            <a:r>
              <a:rPr lang="en-US" sz="2600" dirty="0"/>
              <a:t>BI helps </a:t>
            </a:r>
            <a:r>
              <a:rPr lang="en-US" sz="2600" b="1" i="1" dirty="0"/>
              <a:t>transform</a:t>
            </a:r>
            <a:r>
              <a:rPr lang="en-US" sz="2600" dirty="0"/>
              <a:t> data, to information (and knowledge), to decisions, and finally to action</a:t>
            </a:r>
          </a:p>
        </p:txBody>
      </p:sp>
    </p:spTree>
    <p:extLst>
      <p:ext uri="{BB962C8B-B14F-4D97-AF65-F5344CB8AC3E}">
        <p14:creationId xmlns:p14="http://schemas.microsoft.com/office/powerpoint/2010/main" val="11269984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52400"/>
            <a:ext cx="7055380" cy="1400530"/>
          </a:xfrm>
        </p:spPr>
        <p:txBody>
          <a:bodyPr/>
          <a:lstStyle/>
          <a:p>
            <a:r>
              <a:rPr lang="en-US" dirty="0"/>
              <a:t>A Brief History of BI</a:t>
            </a:r>
          </a:p>
        </p:txBody>
      </p:sp>
      <p:sp>
        <p:nvSpPr>
          <p:cNvPr id="3" name="Content Placeholder 2"/>
          <p:cNvSpPr>
            <a:spLocks noGrp="1"/>
          </p:cNvSpPr>
          <p:nvPr>
            <p:ph idx="1"/>
          </p:nvPr>
        </p:nvSpPr>
        <p:spPr>
          <a:xfrm>
            <a:off x="429690" y="1371600"/>
            <a:ext cx="8229600" cy="4800600"/>
          </a:xfrm>
        </p:spPr>
        <p:txBody>
          <a:bodyPr/>
          <a:lstStyle/>
          <a:p>
            <a:r>
              <a:rPr lang="en-US" dirty="0"/>
              <a:t>The term BI was coined by the Gartner Group in the mid-1990s</a:t>
            </a:r>
          </a:p>
          <a:p>
            <a:r>
              <a:rPr lang="en-US" dirty="0"/>
              <a:t>However, the concept is much older</a:t>
            </a:r>
          </a:p>
          <a:p>
            <a:pPr lvl="1"/>
            <a:r>
              <a:rPr lang="en-US" sz="2400" dirty="0"/>
              <a:t>1970s - MIS reporting - static/periodic reports</a:t>
            </a:r>
          </a:p>
          <a:p>
            <a:pPr lvl="1"/>
            <a:r>
              <a:rPr lang="en-US" sz="2400" dirty="0"/>
              <a:t>1980s - Executive Information Systems (EIS)</a:t>
            </a:r>
          </a:p>
          <a:p>
            <a:pPr lvl="1"/>
            <a:r>
              <a:rPr lang="en-US" sz="2400" dirty="0"/>
              <a:t>1990s - OLAP, dynamic, multidimensional, ad-hoc reporting -&gt; coining of the term “BI”</a:t>
            </a:r>
          </a:p>
          <a:p>
            <a:pPr lvl="1"/>
            <a:r>
              <a:rPr lang="en-US" sz="2400" dirty="0"/>
              <a:t> 2010s - Inclusion of AI and Data/Text Mining capabilities; Web-based Portals/Dashboards, Big Data, Social Media, Analytics</a:t>
            </a:r>
          </a:p>
          <a:p>
            <a:pPr lvl="1"/>
            <a:r>
              <a:rPr lang="en-US" sz="2400" dirty="0"/>
              <a:t>2020s  - A Commonly used tool is Microsoft BI – early adoption</a:t>
            </a:r>
            <a:endParaRPr lang="en-US" dirty="0"/>
          </a:p>
          <a:p>
            <a:pPr lvl="1"/>
            <a:endParaRPr lang="en-US" dirty="0"/>
          </a:p>
        </p:txBody>
      </p:sp>
    </p:spTree>
    <p:extLst>
      <p:ext uri="{BB962C8B-B14F-4D97-AF65-F5344CB8AC3E}">
        <p14:creationId xmlns:p14="http://schemas.microsoft.com/office/powerpoint/2010/main" val="6288154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76200"/>
            <a:ext cx="8125890" cy="1400530"/>
          </a:xfrm>
        </p:spPr>
        <p:txBody>
          <a:bodyPr/>
          <a:lstStyle/>
          <a:p>
            <a:r>
              <a:rPr lang="en-US" dirty="0"/>
              <a:t>The Evolution of BI Capabilities</a:t>
            </a:r>
          </a:p>
        </p:txBody>
      </p:sp>
      <p:pic>
        <p:nvPicPr>
          <p:cNvPr id="35842" name="Picture 2"/>
          <p:cNvPicPr>
            <a:picLocks noChangeAspect="1" noChangeArrowheads="1"/>
          </p:cNvPicPr>
          <p:nvPr/>
        </p:nvPicPr>
        <p:blipFill>
          <a:blip r:embed="rId3" cstate="print"/>
          <a:srcRect/>
          <a:stretch>
            <a:fillRect/>
          </a:stretch>
        </p:blipFill>
        <p:spPr bwMode="auto">
          <a:xfrm>
            <a:off x="1295400" y="838200"/>
            <a:ext cx="5943600" cy="5497355"/>
          </a:xfrm>
          <a:prstGeom prst="rect">
            <a:avLst/>
          </a:prstGeom>
          <a:noFill/>
          <a:ln w="9525">
            <a:noFill/>
            <a:miter lim="800000"/>
            <a:headEnd/>
            <a:tailEnd/>
          </a:ln>
        </p:spPr>
      </p:pic>
    </p:spTree>
    <p:extLst>
      <p:ext uri="{BB962C8B-B14F-4D97-AF65-F5344CB8AC3E}">
        <p14:creationId xmlns:p14="http://schemas.microsoft.com/office/powerpoint/2010/main" val="14826641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04800"/>
            <a:ext cx="7055380" cy="1400530"/>
          </a:xfrm>
        </p:spPr>
        <p:txBody>
          <a:bodyPr/>
          <a:lstStyle/>
          <a:p>
            <a:r>
              <a:rPr lang="en-US" dirty="0"/>
              <a:t>The Architecture of BI</a:t>
            </a:r>
          </a:p>
        </p:txBody>
      </p:sp>
      <p:sp>
        <p:nvSpPr>
          <p:cNvPr id="3" name="Content Placeholder 2"/>
          <p:cNvSpPr>
            <a:spLocks noGrp="1"/>
          </p:cNvSpPr>
          <p:nvPr>
            <p:ph idx="1"/>
          </p:nvPr>
        </p:nvSpPr>
        <p:spPr>
          <a:xfrm>
            <a:off x="604350" y="1853248"/>
            <a:ext cx="7935300" cy="4195481"/>
          </a:xfrm>
        </p:spPr>
        <p:txBody>
          <a:bodyPr>
            <a:noAutofit/>
          </a:bodyPr>
          <a:lstStyle/>
          <a:p>
            <a:r>
              <a:rPr lang="en-US" sz="2600" dirty="0"/>
              <a:t>A BI system has four major components</a:t>
            </a:r>
          </a:p>
          <a:p>
            <a:pPr lvl="1"/>
            <a:r>
              <a:rPr lang="en-US" sz="2600" dirty="0"/>
              <a:t>a </a:t>
            </a:r>
            <a:r>
              <a:rPr lang="en-US" sz="2600" b="1" dirty="0"/>
              <a:t>data warehouse</a:t>
            </a:r>
            <a:r>
              <a:rPr lang="en-US" sz="2600" dirty="0"/>
              <a:t>, with its source data</a:t>
            </a:r>
          </a:p>
          <a:p>
            <a:pPr lvl="1"/>
            <a:r>
              <a:rPr lang="en-US" sz="2600" dirty="0"/>
              <a:t>business analytics, a collection of </a:t>
            </a:r>
            <a:r>
              <a:rPr lang="en-US" sz="2600" b="1" dirty="0"/>
              <a:t>tools</a:t>
            </a:r>
            <a:r>
              <a:rPr lang="en-US" sz="2600" dirty="0"/>
              <a:t> for manipulating, mining, and analyzing the data in the data warehouse </a:t>
            </a:r>
          </a:p>
          <a:p>
            <a:pPr lvl="1"/>
            <a:r>
              <a:rPr lang="en-US" sz="2600" dirty="0"/>
              <a:t>business </a:t>
            </a:r>
            <a:r>
              <a:rPr lang="en-US" sz="2600" b="1" dirty="0"/>
              <a:t>performance management </a:t>
            </a:r>
            <a:r>
              <a:rPr lang="en-US" sz="2600" dirty="0"/>
              <a:t>(BPM) for monitoring and analyzing performance</a:t>
            </a:r>
          </a:p>
          <a:p>
            <a:pPr lvl="1"/>
            <a:r>
              <a:rPr lang="en-US" sz="2600" dirty="0"/>
              <a:t>a user interface (e.g., </a:t>
            </a:r>
            <a:r>
              <a:rPr lang="en-US" sz="2600" b="1" dirty="0"/>
              <a:t>dashboard</a:t>
            </a:r>
            <a:r>
              <a:rPr lang="en-US" sz="2600" dirty="0"/>
              <a:t>) </a:t>
            </a:r>
          </a:p>
        </p:txBody>
      </p:sp>
    </p:spTree>
    <p:extLst>
      <p:ext uri="{BB962C8B-B14F-4D97-AF65-F5344CB8AC3E}">
        <p14:creationId xmlns:p14="http://schemas.microsoft.com/office/powerpoint/2010/main" val="32949779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210324"/>
            <a:ext cx="7055380" cy="1400530"/>
          </a:xfrm>
        </p:spPr>
        <p:txBody>
          <a:bodyPr/>
          <a:lstStyle/>
          <a:p>
            <a:r>
              <a:rPr lang="en-US" dirty="0"/>
              <a:t>A High-Level Architecture of BI</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4965" y="1853248"/>
            <a:ext cx="8734070" cy="4094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46943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47729"/>
            <a:ext cx="7055380" cy="1400530"/>
          </a:xfrm>
        </p:spPr>
        <p:txBody>
          <a:bodyPr/>
          <a:lstStyle/>
          <a:p>
            <a:r>
              <a:rPr lang="en-US" dirty="0"/>
              <a:t>Business Value of BI Analytical Applications</a:t>
            </a:r>
          </a:p>
        </p:txBody>
      </p:sp>
      <p:sp>
        <p:nvSpPr>
          <p:cNvPr id="3" name="Content Placeholder 2"/>
          <p:cNvSpPr>
            <a:spLocks noGrp="1"/>
          </p:cNvSpPr>
          <p:nvPr>
            <p:ph idx="1"/>
          </p:nvPr>
        </p:nvSpPr>
        <p:spPr>
          <a:xfrm>
            <a:off x="685800" y="2362200"/>
            <a:ext cx="4953000" cy="3276600"/>
          </a:xfrm>
        </p:spPr>
        <p:txBody>
          <a:bodyPr>
            <a:normAutofit/>
          </a:bodyPr>
          <a:lstStyle/>
          <a:p>
            <a:r>
              <a:rPr lang="en-US" sz="2600" dirty="0"/>
              <a:t>Customer segmentation</a:t>
            </a:r>
          </a:p>
          <a:p>
            <a:r>
              <a:rPr lang="en-US" sz="2600" dirty="0"/>
              <a:t>Propensity to buy</a:t>
            </a:r>
          </a:p>
          <a:p>
            <a:r>
              <a:rPr lang="en-US" sz="2600" dirty="0"/>
              <a:t>Customer profitability</a:t>
            </a:r>
          </a:p>
          <a:p>
            <a:r>
              <a:rPr lang="en-US" sz="2600" dirty="0"/>
              <a:t>Fraud detection</a:t>
            </a:r>
          </a:p>
          <a:p>
            <a:r>
              <a:rPr lang="en-US" sz="2600" dirty="0"/>
              <a:t>Customer attrition</a:t>
            </a:r>
          </a:p>
          <a:p>
            <a:r>
              <a:rPr lang="en-US" sz="2600" dirty="0"/>
              <a:t>Channel </a:t>
            </a:r>
            <a:r>
              <a:rPr lang="en-US" sz="2600" dirty="0" err="1"/>
              <a:t>optimisation</a:t>
            </a:r>
            <a:endParaRPr lang="en-US" sz="2600"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2209800"/>
            <a:ext cx="2266950" cy="2733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935168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23470"/>
            <a:ext cx="7055380" cy="1400530"/>
          </a:xfrm>
        </p:spPr>
        <p:txBody>
          <a:bodyPr/>
          <a:lstStyle/>
          <a:p>
            <a:r>
              <a:rPr lang="en-US" dirty="0"/>
              <a:t>Analytics Overview</a:t>
            </a:r>
          </a:p>
        </p:txBody>
      </p:sp>
      <p:pic>
        <p:nvPicPr>
          <p:cNvPr id="5"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90600" y="914400"/>
            <a:ext cx="6589824" cy="54374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613540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7055380" cy="1400530"/>
          </a:xfrm>
        </p:spPr>
        <p:txBody>
          <a:bodyPr/>
          <a:lstStyle/>
          <a:p>
            <a:r>
              <a:rPr lang="en-US" dirty="0"/>
              <a:t>Big Data Analytics</a:t>
            </a:r>
          </a:p>
        </p:txBody>
      </p:sp>
      <p:sp>
        <p:nvSpPr>
          <p:cNvPr id="3" name="Content Placeholder 2"/>
          <p:cNvSpPr>
            <a:spLocks noGrp="1"/>
          </p:cNvSpPr>
          <p:nvPr>
            <p:ph idx="1"/>
          </p:nvPr>
        </p:nvSpPr>
        <p:spPr>
          <a:xfrm>
            <a:off x="296486" y="1864659"/>
            <a:ext cx="8542713" cy="4195481"/>
          </a:xfrm>
        </p:spPr>
        <p:txBody>
          <a:bodyPr>
            <a:normAutofit/>
          </a:bodyPr>
          <a:lstStyle/>
          <a:p>
            <a:r>
              <a:rPr lang="en-US" sz="3600" dirty="0"/>
              <a:t>Big Data?</a:t>
            </a:r>
          </a:p>
          <a:p>
            <a:pPr lvl="1"/>
            <a:r>
              <a:rPr lang="en-US" sz="3200" dirty="0"/>
              <a:t>Not just big!</a:t>
            </a:r>
          </a:p>
          <a:p>
            <a:pPr lvl="1"/>
            <a:r>
              <a:rPr lang="en-US" sz="3200" dirty="0"/>
              <a:t>Volume </a:t>
            </a:r>
          </a:p>
          <a:p>
            <a:pPr lvl="1"/>
            <a:r>
              <a:rPr lang="en-US" sz="3200" dirty="0"/>
              <a:t>Variety</a:t>
            </a:r>
          </a:p>
          <a:p>
            <a:pPr lvl="1"/>
            <a:r>
              <a:rPr lang="en-US" sz="3200" dirty="0"/>
              <a:t>Velocity</a:t>
            </a:r>
          </a:p>
          <a:p>
            <a:pPr marL="0" indent="0">
              <a:buNone/>
            </a:pPr>
            <a:endParaRPr lang="en-US" sz="3600" dirty="0"/>
          </a:p>
        </p:txBody>
      </p:sp>
      <p:pic>
        <p:nvPicPr>
          <p:cNvPr id="5"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14800" y="1959248"/>
            <a:ext cx="4800600" cy="2003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572107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431F1-E8F1-B290-2C68-7DB9E9596AD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2318AA6-4CE1-0F1E-808C-E0F4647D3803}"/>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A0765D04-7D9F-55DB-2AD4-E6BA5AD549AC}"/>
              </a:ext>
            </a:extLst>
          </p:cNvPr>
          <p:cNvPicPr>
            <a:picLocks noChangeAspect="1"/>
          </p:cNvPicPr>
          <p:nvPr/>
        </p:nvPicPr>
        <p:blipFill>
          <a:blip r:embed="rId2"/>
          <a:stretch>
            <a:fillRect/>
          </a:stretch>
        </p:blipFill>
        <p:spPr>
          <a:xfrm>
            <a:off x="0" y="631209"/>
            <a:ext cx="9144000" cy="5595582"/>
          </a:xfrm>
          <a:prstGeom prst="rect">
            <a:avLst/>
          </a:prstGeom>
        </p:spPr>
      </p:pic>
    </p:spTree>
    <p:extLst>
      <p:ext uri="{BB962C8B-B14F-4D97-AF65-F5344CB8AC3E}">
        <p14:creationId xmlns:p14="http://schemas.microsoft.com/office/powerpoint/2010/main" val="41763949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F4A0D-F101-CD38-368D-080393204655}"/>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8826D87A-C83B-827B-8B99-7E47983B8036}"/>
              </a:ext>
            </a:extLst>
          </p:cNvPr>
          <p:cNvSpPr>
            <a:spLocks noGrp="1"/>
          </p:cNvSpPr>
          <p:nvPr>
            <p:ph idx="1"/>
          </p:nvPr>
        </p:nvSpPr>
        <p:spPr>
          <a:xfrm>
            <a:off x="990600" y="2590800"/>
            <a:ext cx="6711654" cy="1243653"/>
          </a:xfrm>
        </p:spPr>
        <p:txBody>
          <a:bodyPr>
            <a:normAutofit/>
          </a:bodyPr>
          <a:lstStyle/>
          <a:p>
            <a:r>
              <a:rPr lang="en-GB" sz="2600" dirty="0"/>
              <a:t>Seminar and Homework activity</a:t>
            </a:r>
          </a:p>
        </p:txBody>
      </p:sp>
    </p:spTree>
    <p:extLst>
      <p:ext uri="{BB962C8B-B14F-4D97-AF65-F5344CB8AC3E}">
        <p14:creationId xmlns:p14="http://schemas.microsoft.com/office/powerpoint/2010/main" val="41322924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0</TotalTime>
  <Words>1418</Words>
  <Application>Microsoft Office PowerPoint</Application>
  <PresentationFormat>On-screen Show (4:3)</PresentationFormat>
  <Paragraphs>167</Paragraphs>
  <Slides>24</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Century Gothic</vt:lpstr>
      <vt:lpstr>Times New Roman</vt:lpstr>
      <vt:lpstr>Wingdings</vt:lpstr>
      <vt:lpstr>Wingdings 3</vt:lpstr>
      <vt:lpstr>Ion</vt:lpstr>
      <vt:lpstr>PowerPoint Presentation</vt:lpstr>
      <vt:lpstr>LESSON PLAN</vt:lpstr>
      <vt:lpstr>Learning Objectives</vt:lpstr>
      <vt:lpstr>Changing Business Environment &amp; Computerised Decision Support</vt:lpstr>
      <vt:lpstr>Business Pressures–Responses–Support Model</vt:lpstr>
      <vt:lpstr>The Business Environment </vt:lpstr>
      <vt:lpstr>Business Environment Factors</vt:lpstr>
      <vt:lpstr>Organisational Responses</vt:lpstr>
      <vt:lpstr>Closing the Strategy Gap </vt:lpstr>
      <vt:lpstr>Managerial Decision Making</vt:lpstr>
      <vt:lpstr>Information Systems Support for Decision Making</vt:lpstr>
      <vt:lpstr>An Early Decision Support Framework    (by Gory and Scott-Morten, 1971)</vt:lpstr>
      <vt:lpstr>The Concept of DSS</vt:lpstr>
      <vt:lpstr>A Framework for  Business Intelligence (BI) </vt:lpstr>
      <vt:lpstr>Definition of BI</vt:lpstr>
      <vt:lpstr>A Brief History of BI</vt:lpstr>
      <vt:lpstr>The Evolution of BI Capabilities</vt:lpstr>
      <vt:lpstr>The Architecture of BI</vt:lpstr>
      <vt:lpstr>A High-Level Architecture of BI</vt:lpstr>
      <vt:lpstr>Business Value of BI Analytical Applications</vt:lpstr>
      <vt:lpstr>Analytics Overview</vt:lpstr>
      <vt:lpstr>Big Data Analytics</vt:lpstr>
      <vt:lpstr>PowerPoint Presentation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DSS Chapter 1</dc:title>
  <dc:creator>Dursun Delen</dc:creator>
  <cp:lastModifiedBy>Roisin Mullins</cp:lastModifiedBy>
  <cp:revision>219</cp:revision>
  <cp:lastPrinted>2000-12-01T14:01:59Z</cp:lastPrinted>
  <dcterms:created xsi:type="dcterms:W3CDTF">1998-03-18T21:58:50Z</dcterms:created>
  <dcterms:modified xsi:type="dcterms:W3CDTF">2023-10-11T20:57:34Z</dcterms:modified>
</cp:coreProperties>
</file>