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  <p:sldId id="258" r:id="rId8"/>
    <p:sldId id="259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3A9"/>
    <a:srgbClr val="FFCC00"/>
    <a:srgbClr val="68E7F8"/>
    <a:srgbClr val="FF3399"/>
    <a:srgbClr val="48E1F6"/>
    <a:srgbClr val="E6007D"/>
    <a:srgbClr val="FFD521"/>
    <a:srgbClr val="73EDFD"/>
    <a:srgbClr val="46CCEC"/>
    <a:srgbClr val="14D9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E4F802-2CA5-49F4-98C8-9E0E6B10261B}" v="8" dt="2020-04-20T12:12:33.137"/>
    <p1510:client id="{7DD71AB2-57E8-4C26-8EC7-20CDC6AC922C}" v="16" dt="2020-04-20T12:09:10.148"/>
    <p1510:client id="{A4720338-377A-4B45-A497-3DC1B2357576}" v="1" dt="2020-04-20T12:10:49.818"/>
    <p1510:client id="{CA0FF2A2-7865-47B0-A84C-20E11C2933B8}" v="4" dt="2020-04-20T12:07:35.3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98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91BCF-C2E7-42AB-B682-72940213E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4867B3-D5B3-4EF6-B181-0DE9A1BEF4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4E44F-2328-42B1-9398-C6E79FDF8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48878-6655-4AF0-9C1B-803E987F5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60FD0-F638-4A9D-B769-1BC7A2D1E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20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7BE67-630D-4360-96B0-423C7A578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025FE-D836-4334-BCED-5A93A67EC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A46EF-3FBF-40CD-BD2F-5F2DA07DA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38121-6459-4EE5-AA8C-8780F72DF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6B52E-9559-49B4-985A-2A06386D2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119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BB98F-BE2C-4FA8-AB58-1CEB136E3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A27385-6500-472F-8014-0324536B27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9AE639-9D5B-4827-B9E7-8F271C296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2A2B9-E7F9-4BE9-9991-F009856CF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34B6-5620-49B1-A41F-59DACDC7E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318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298F2-B1A9-43BF-9023-7EAC8ABAF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3F65E-89B4-44D5-92D0-5ADF1D526A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0FC445-C076-45AF-AB49-4109AFFC6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6F8EEC-4DB9-448E-8702-0FF0B9732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F736C2-6643-48B0-A575-70044A40B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B6695D-811B-41AF-9BED-B6DC76FE5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41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2B481-3BE8-4CE0-9F13-218D37E91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207F8-0410-44FA-BE0B-F9F01B5D2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98BFA8-75EB-4270-97D4-36192A9DD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55B35A-4432-4A8C-ADF7-45D8546030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EB82EE-D83A-4508-9ACB-86EC822D38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EEC857-068F-42A9-A547-2D0E1BAB8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756C73-2D97-4227-8325-BC6DB3736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BF4C24-0F44-4795-BD76-4D629E76D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618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6D916-C922-469F-8D38-8DD95EB99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87A007-F6DF-4327-A760-54B907AED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8BD788-2957-415D-B182-7CC2EE58B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0BA965-A6BE-48A7-A338-847E0B248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89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98D8DC-A51F-4136-A183-BC21A6D1D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C3153B-F36F-4C31-A1CE-6495C5B9B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78596E-737F-4AA6-A437-FB0181BEB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36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E8389-F4F9-4B34-9FCB-DD56D4132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C3215-C1F1-4479-BD21-7999850C23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9E921D-870C-4127-B6DD-9E6368B2A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9EF376-22B9-4714-8F96-BFD3FBB11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765DBB-3A75-468C-97B6-97FA1BDD8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8DF8A7-5F4E-478F-8977-E3ED37AF0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155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42E7F-1E3D-4A62-8005-FFFD5906B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DBC98A-C89A-4A0D-87AF-D5F1FFF293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9E6656-970B-4FEE-A58B-2BC24B8DE4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F0D12-F6F5-4543-B7A4-8C82D7645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488B1D-8100-42A9-B503-5F6EA0E2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744288-29F6-4C24-88C9-F03E57171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42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66A93-0514-4D2E-8AC5-D5DEE6904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230833-061A-490F-A927-29574800F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33520-22BE-497E-B656-F7A476141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53B60-A4A9-4F96-9D4E-22470CE67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CA1E05-78B8-4451-9A08-D2D041F81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69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51B8C6-67FF-4BA7-ACF0-F77F4C22B1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16B353-51FB-40BE-BBA3-4754813C18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CC5A0D-EC37-4CB0-88A1-DAF8F3C42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8EAEA5-F890-46BE-98FF-E52E93915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C62FC-BD20-4F7F-94F6-34AA393C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42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D521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0204E8-7EE3-420E-A6FE-CA5BFBFFC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D699FF-9259-48AA-8710-DD81791FD7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39243-5619-4073-8FCA-5C90441165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9378A-0E5E-4559-914D-2D4CC13E95F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D028E-EFF8-4672-89E3-3FB939E835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D14395-AB2B-4B1D-A498-026E359FD4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CBED7-C365-4D48-AE76-C7DAB1230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090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7.jpeg"/><Relationship Id="rId5" Type="http://schemas.microsoft.com/office/2007/relationships/hdphoto" Target="../media/hdphoto2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3.wdp"/><Relationship Id="rId3" Type="http://schemas.microsoft.com/office/2007/relationships/hdphoto" Target="../media/hdphoto4.wdp"/><Relationship Id="rId7" Type="http://schemas.openxmlformats.org/officeDocument/2006/relationships/image" Target="../media/image16.png"/><Relationship Id="rId12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openxmlformats.org/officeDocument/2006/relationships/image" Target="../media/image19.png"/><Relationship Id="rId4" Type="http://schemas.openxmlformats.org/officeDocument/2006/relationships/image" Target="../media/image11.png"/><Relationship Id="rId9" Type="http://schemas.openxmlformats.org/officeDocument/2006/relationships/image" Target="../media/image18.jpe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74">
            <a:extLst>
              <a:ext uri="{FF2B5EF4-FFF2-40B4-BE49-F238E27FC236}">
                <a16:creationId xmlns:a16="http://schemas.microsoft.com/office/drawing/2014/main" id="{9D55569F-1EE7-4927-90F3-5E3A02AF1E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348" t="20645" r="15492" b="57853"/>
          <a:stretch/>
        </p:blipFill>
        <p:spPr>
          <a:xfrm>
            <a:off x="-6868" y="5567016"/>
            <a:ext cx="12198868" cy="1277129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AD642A96-737F-400B-93F1-0CC2B5BDC85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7FFFF"/>
              </a:clrFrom>
              <a:clrTo>
                <a:srgbClr val="F7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  <a14:imgEffect>
                      <a14:colorTemperature colorTemp="47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129" y="2041205"/>
            <a:ext cx="5265876" cy="5179478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38CBE322-2735-412D-963B-A012BABD612B}"/>
              </a:ext>
            </a:extLst>
          </p:cNvPr>
          <p:cNvGrpSpPr/>
          <p:nvPr/>
        </p:nvGrpSpPr>
        <p:grpSpPr>
          <a:xfrm>
            <a:off x="2370167" y="132269"/>
            <a:ext cx="7685851" cy="4557791"/>
            <a:chOff x="2471738" y="206743"/>
            <a:chExt cx="7685851" cy="455779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C0EED5F-413E-4F60-A473-35703C8266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000505">
                    <a:alpha val="99216"/>
                  </a:srgbClr>
                </a:clrFrom>
                <a:clrTo>
                  <a:srgbClr val="000505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1500"/>
                      </a14:imgEffect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59837">
              <a:off x="2471738" y="361349"/>
              <a:ext cx="7685851" cy="440318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BD36DCD-70A2-4308-956A-56ABC91F8E39}"/>
                </a:ext>
              </a:extLst>
            </p:cNvPr>
            <p:cNvSpPr/>
            <p:nvPr/>
          </p:nvSpPr>
          <p:spPr>
            <a:xfrm rot="20711685">
              <a:off x="3790541" y="1168053"/>
              <a:ext cx="1454615" cy="101566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6000" b="1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Freestyle Script" panose="030804020302050B0404" pitchFamily="66" charset="0"/>
                </a:rPr>
                <a:t>The</a:t>
              </a:r>
              <a:endParaRPr lang="en-US" sz="6600" b="1" cap="none" spc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Freestyle Script" panose="030804020302050B0404" pitchFamily="66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A4A1A64-3079-4F1F-9B54-32BCE082CB29}"/>
                </a:ext>
              </a:extLst>
            </p:cNvPr>
            <p:cNvSpPr/>
            <p:nvPr/>
          </p:nvSpPr>
          <p:spPr>
            <a:xfrm>
              <a:off x="2580317" y="1798711"/>
              <a:ext cx="7259993" cy="11079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 contourW="19050">
                <a:bevelT w="406400" h="50800" prst="coolSlant"/>
                <a:bevelB w="152400" h="171450"/>
              </a:sp3d>
            </a:bodyPr>
            <a:lstStyle/>
            <a:p>
              <a:pPr algn="ctr"/>
              <a:r>
                <a:rPr lang="en-US" sz="6600" b="1">
                  <a:ln w="38100">
                    <a:solidFill>
                      <a:schemeClr val="tx1"/>
                    </a:solidFill>
                    <a:prstDash val="solid"/>
                  </a:ln>
                  <a:solidFill>
                    <a:srgbClr val="FF53A9"/>
                  </a:solidFill>
                  <a:effectLst>
                    <a:glow rad="101600">
                      <a:srgbClr val="FF53A9">
                        <a:alpha val="60000"/>
                      </a:srgbClr>
                    </a:glow>
                  </a:effectLst>
                  <a:latin typeface="Berlin Sans FB Demi" panose="020E0802020502020306" pitchFamily="34" charset="0"/>
                </a:rPr>
                <a:t>DATING POOL</a:t>
              </a:r>
              <a:endParaRPr lang="en-US" sz="6600" b="0" cap="none" spc="0">
                <a:ln w="38100">
                  <a:solidFill>
                    <a:schemeClr val="tx1"/>
                  </a:solidFill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  <a:reflection blurRad="6350" stA="53000" endA="300" endPos="35500" dir="5400000" sy="-90000" algn="bl" rotWithShape="0"/>
                </a:effectLst>
                <a:latin typeface="Berlin Sans FB Demi" panose="020E0802020502020306" pitchFamily="34" charset="0"/>
              </a:endParaRP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8B91BF7B-6B5F-4DEE-A096-5785636A777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32486">
              <a:off x="2999413" y="973305"/>
              <a:ext cx="236167" cy="393824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31ED051A-DF59-4CFF-B0D9-E115B6DE0BC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279831" flipH="1">
              <a:off x="7307897" y="4070986"/>
              <a:ext cx="230613" cy="39382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D6282189-4322-4B03-BEBD-42135272047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79234">
              <a:off x="3679642" y="3103393"/>
              <a:ext cx="221660" cy="39382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9EEBF4A2-E119-4211-8430-B2E30B82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92301" flipH="1">
              <a:off x="8887153" y="1237914"/>
              <a:ext cx="193063" cy="32194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3C74A5F-6CB1-456B-81C7-044724D9946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96699">
              <a:off x="6119617" y="206743"/>
              <a:ext cx="293027" cy="488642"/>
            </a:xfrm>
            <a:prstGeom prst="rect">
              <a:avLst/>
            </a:prstGeom>
          </p:spPr>
        </p:pic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A40CB247-84C0-4AFB-B89F-6F2A8F7BF687}"/>
              </a:ext>
            </a:extLst>
          </p:cNvPr>
          <p:cNvSpPr/>
          <p:nvPr/>
        </p:nvSpPr>
        <p:spPr>
          <a:xfrm>
            <a:off x="2478746" y="4506925"/>
            <a:ext cx="7227638" cy="107721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>
                <a:ln w="3175">
                  <a:noFill/>
                </a:ln>
                <a:solidFill>
                  <a:srgbClr val="FF53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hnschrift SemiLight" panose="020B0502040204020203" pitchFamily="34" charset="0"/>
              </a:rPr>
              <a:t>Join our celebs as they make a splash in the real world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A7B97C9D-DD4B-4174-8F7A-6FB6E992B464}"/>
              </a:ext>
            </a:extLst>
          </p:cNvPr>
          <p:cNvGrpSpPr/>
          <p:nvPr/>
        </p:nvGrpSpPr>
        <p:grpSpPr>
          <a:xfrm>
            <a:off x="8142369" y="57202"/>
            <a:ext cx="3861241" cy="668563"/>
            <a:chOff x="7316092" y="12706"/>
            <a:chExt cx="3861241" cy="668563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60E957F-360A-417A-8A83-7416B9BADFD3}"/>
                </a:ext>
              </a:extLst>
            </p:cNvPr>
            <p:cNvSpPr/>
            <p:nvPr/>
          </p:nvSpPr>
          <p:spPr>
            <a:xfrm>
              <a:off x="7316092" y="12706"/>
              <a:ext cx="3403496" cy="6463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3200" b="1" cap="none" spc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Freestyle Script" panose="030804020302050B0404" pitchFamily="66" charset="0"/>
                </a:rPr>
                <a:t>In association with         </a:t>
              </a:r>
              <a:r>
                <a:rPr lang="en-US" sz="2400" b="1" cap="none" spc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Freestyle Script" panose="030804020302050B0404" pitchFamily="66" charset="0"/>
                </a:rPr>
                <a:t>&amp;</a:t>
              </a:r>
              <a:r>
                <a:rPr lang="en-US" sz="3600" b="1" cap="none" spc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Freestyle Script" panose="030804020302050B0404" pitchFamily="66" charset="0"/>
                </a:rPr>
                <a:t> </a:t>
              </a:r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98BCA217-8AA3-4BE5-B3EC-B6AE279AEC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072" t="17862" r="32879" b="17383"/>
            <a:stretch/>
          </p:blipFill>
          <p:spPr>
            <a:xfrm>
              <a:off x="10512734" y="17739"/>
              <a:ext cx="664599" cy="663530"/>
            </a:xfrm>
            <a:prstGeom prst="round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57E89558-273E-469C-A294-E0B4FC7F3B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88" t="8431" r="14298" b="9453"/>
            <a:stretch/>
          </p:blipFill>
          <p:spPr>
            <a:xfrm>
              <a:off x="9438733" y="12706"/>
              <a:ext cx="784114" cy="663530"/>
            </a:xfrm>
            <a:prstGeom prst="roundRect">
              <a:avLst/>
            </a:prstGeom>
          </p:spPr>
        </p:pic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A517BE95-43D9-415D-9448-FAF8A34BF761}"/>
              </a:ext>
            </a:extLst>
          </p:cNvPr>
          <p:cNvGrpSpPr/>
          <p:nvPr/>
        </p:nvGrpSpPr>
        <p:grpSpPr>
          <a:xfrm>
            <a:off x="53560" y="6531494"/>
            <a:ext cx="11929214" cy="282056"/>
            <a:chOff x="183805" y="6470601"/>
            <a:chExt cx="11929214" cy="282056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9BE0814F-FB43-44A0-8B63-4EACFEA096E4}"/>
                </a:ext>
              </a:extLst>
            </p:cNvPr>
            <p:cNvGrpSpPr/>
            <p:nvPr/>
          </p:nvGrpSpPr>
          <p:grpSpPr>
            <a:xfrm>
              <a:off x="183805" y="6481105"/>
              <a:ext cx="2443411" cy="270476"/>
              <a:chOff x="183805" y="6481105"/>
              <a:chExt cx="2443411" cy="270476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702002DB-574C-4142-844E-FE864155265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033" t="6031" r="6033" b="12886"/>
              <a:stretch/>
            </p:blipFill>
            <p:spPr>
              <a:xfrm>
                <a:off x="183805" y="6482277"/>
                <a:ext cx="270424" cy="269304"/>
              </a:xfrm>
              <a:prstGeom prst="roundRect">
                <a:avLst/>
              </a:prstGeom>
            </p:spPr>
          </p:pic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933CC39-8F0A-4D9E-B7F4-C0209B26CFDB}"/>
                  </a:ext>
                </a:extLst>
              </p:cNvPr>
              <p:cNvSpPr txBox="1"/>
              <p:nvPr/>
            </p:nvSpPr>
            <p:spPr>
              <a:xfrm>
                <a:off x="408447" y="6481105"/>
                <a:ext cx="2218769" cy="269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50" b="1">
                    <a:latin typeface="Microsoft Tai Le" panose="020B0502040204020203" pitchFamily="34" charset="0"/>
                    <a:cs typeface="Microsoft Tai Le" panose="020B0502040204020203" pitchFamily="34" charset="0"/>
                  </a:rPr>
                  <a:t>facebook.com/</a:t>
                </a:r>
                <a:r>
                  <a:rPr lang="en-GB" sz="1150" b="1" err="1">
                    <a:latin typeface="Microsoft Tai Le" panose="020B0502040204020203" pitchFamily="34" charset="0"/>
                    <a:cs typeface="Microsoft Tai Le" panose="020B0502040204020203" pitchFamily="34" charset="0"/>
                  </a:rPr>
                  <a:t>thedatingpool</a:t>
                </a:r>
                <a:endParaRPr lang="en-GB" sz="1150" b="1">
                  <a:latin typeface="Microsoft Tai Le" panose="020B0502040204020203" pitchFamily="34" charset="0"/>
                  <a:cs typeface="Microsoft Tai Le" panose="020B0502040204020203" pitchFamily="34" charset="0"/>
                </a:endParaRPr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4951043A-5D6F-4CEB-8875-0980BA35D88B}"/>
                </a:ext>
              </a:extLst>
            </p:cNvPr>
            <p:cNvGrpSpPr/>
            <p:nvPr/>
          </p:nvGrpSpPr>
          <p:grpSpPr>
            <a:xfrm>
              <a:off x="2747783" y="6481105"/>
              <a:ext cx="1526861" cy="271552"/>
              <a:chOff x="2989266" y="6468198"/>
              <a:chExt cx="1526861" cy="271552"/>
            </a:xfrm>
          </p:grpSpPr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2F96B07F-345A-4865-9174-0DA4DBF6099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590" t="12773" r="13187" b="12529"/>
              <a:stretch/>
            </p:blipFill>
            <p:spPr>
              <a:xfrm>
                <a:off x="2989266" y="6469728"/>
                <a:ext cx="270424" cy="270022"/>
              </a:xfrm>
              <a:prstGeom prst="roundRect">
                <a:avLst>
                  <a:gd name="adj" fmla="val 27266"/>
                </a:avLst>
              </a:prstGeom>
            </p:spPr>
          </p:pic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7B5B63B-A143-400A-9457-A0FE8B8C8A56}"/>
                  </a:ext>
                </a:extLst>
              </p:cNvPr>
              <p:cNvSpPr txBox="1"/>
              <p:nvPr/>
            </p:nvSpPr>
            <p:spPr>
              <a:xfrm>
                <a:off x="3190420" y="6468198"/>
                <a:ext cx="1325707" cy="269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50" b="1">
                    <a:latin typeface="Microsoft Tai Le" panose="020B0502040204020203" pitchFamily="34" charset="0"/>
                    <a:cs typeface="Microsoft Tai Le" panose="020B0502040204020203" pitchFamily="34" charset="0"/>
                  </a:rPr>
                  <a:t>@</a:t>
                </a:r>
                <a:r>
                  <a:rPr lang="en-GB" sz="1150" b="1" err="1">
                    <a:latin typeface="Microsoft Tai Le" panose="020B0502040204020203" pitchFamily="34" charset="0"/>
                    <a:cs typeface="Microsoft Tai Le" panose="020B0502040204020203" pitchFamily="34" charset="0"/>
                  </a:rPr>
                  <a:t>thedatingpool</a:t>
                </a:r>
                <a:endParaRPr lang="en-GB" sz="1150" b="1">
                  <a:latin typeface="Microsoft Tai Le" panose="020B0502040204020203" pitchFamily="34" charset="0"/>
                  <a:cs typeface="Microsoft Tai Le" panose="020B0502040204020203" pitchFamily="34" charset="0"/>
                </a:endParaRPr>
              </a:p>
            </p:txBody>
          </p:sp>
        </p:grp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AF4AFC16-56BC-48A1-BEB1-B6C5560AB4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06" t="12047" r="12222" b="11531"/>
            <a:stretch/>
          </p:blipFill>
          <p:spPr>
            <a:xfrm>
              <a:off x="10571163" y="6470601"/>
              <a:ext cx="271947" cy="269304"/>
            </a:xfrm>
            <a:prstGeom prst="rect">
              <a:avLst/>
            </a:prstGeom>
          </p:spPr>
        </p:pic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6FCD0897-8CE0-4C54-B25D-505890A414D7}"/>
                </a:ext>
              </a:extLst>
            </p:cNvPr>
            <p:cNvSpPr txBox="1"/>
            <p:nvPr/>
          </p:nvSpPr>
          <p:spPr>
            <a:xfrm>
              <a:off x="10787312" y="6470601"/>
              <a:ext cx="1325707" cy="269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50" b="1">
                  <a:latin typeface="Microsoft Tai Le" panose="020B0502040204020203" pitchFamily="34" charset="0"/>
                  <a:cs typeface="Microsoft Tai Le" panose="020B0502040204020203" pitchFamily="34" charset="0"/>
                </a:rPr>
                <a:t>@</a:t>
              </a:r>
              <a:r>
                <a:rPr lang="en-GB" sz="1150" b="1" err="1">
                  <a:latin typeface="Microsoft Tai Le" panose="020B0502040204020203" pitchFamily="34" charset="0"/>
                  <a:cs typeface="Microsoft Tai Le" panose="020B0502040204020203" pitchFamily="34" charset="0"/>
                </a:rPr>
                <a:t>thedatingpool</a:t>
              </a:r>
              <a:endParaRPr lang="en-GB" sz="1150" b="1">
                <a:latin typeface="Microsoft Tai Le" panose="020B0502040204020203" pitchFamily="34" charset="0"/>
                <a:cs typeface="Microsoft Tai Le" panose="020B0502040204020203" pitchFamily="34" charset="0"/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FF3C091-864F-4AA2-AABB-AC02AFB046E6}"/>
              </a:ext>
            </a:extLst>
          </p:cNvPr>
          <p:cNvGrpSpPr/>
          <p:nvPr/>
        </p:nvGrpSpPr>
        <p:grpSpPr>
          <a:xfrm>
            <a:off x="4325896" y="5907219"/>
            <a:ext cx="3533340" cy="591904"/>
            <a:chOff x="4404259" y="5912581"/>
            <a:chExt cx="3533340" cy="591904"/>
          </a:xfrm>
          <a:solidFill>
            <a:srgbClr val="FF53A9">
              <a:alpha val="70000"/>
            </a:srgbClr>
          </a:solidFill>
        </p:grpSpPr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7A541998-2A30-4C5A-8C27-A87EF5AC2C73}"/>
                </a:ext>
              </a:extLst>
            </p:cNvPr>
            <p:cNvSpPr/>
            <p:nvPr/>
          </p:nvSpPr>
          <p:spPr>
            <a:xfrm>
              <a:off x="4404259" y="5912581"/>
              <a:ext cx="3533340" cy="59190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F129E9B1-8B9B-4509-A181-CBC1FA22F683}"/>
                </a:ext>
              </a:extLst>
            </p:cNvPr>
            <p:cNvSpPr/>
            <p:nvPr/>
          </p:nvSpPr>
          <p:spPr>
            <a:xfrm>
              <a:off x="4405862" y="6135153"/>
              <a:ext cx="3530134" cy="36933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cap="none" spc="0">
                  <a:ln w="3175">
                    <a:noFill/>
                  </a:ln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Yu Gothic UI" panose="020B0500000000000000" pitchFamily="34" charset="-128"/>
                  <a:ea typeface="Yu Gothic UI" panose="020B0500000000000000" pitchFamily="34" charset="-128"/>
                  <a:cs typeface="Microsoft Tai Le" panose="020B0502040204020203" pitchFamily="34" charset="0"/>
                </a:rPr>
                <a:t>W E D N E S D A Y S  ·  9 : 00 P M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D20B59D-B2BC-4B4E-A215-D95FEDABFA21}"/>
                </a:ext>
              </a:extLst>
            </p:cNvPr>
            <p:cNvSpPr/>
            <p:nvPr/>
          </p:nvSpPr>
          <p:spPr>
            <a:xfrm>
              <a:off x="5581664" y="5912581"/>
              <a:ext cx="1178529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600" b="1" cap="none" spc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Freestyle Script" panose="030804020302050B0404" pitchFamily="66" charset="0"/>
                </a:rPr>
                <a:t>COMING  SOON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1E4CFF0-04CE-4605-AB7A-960C49ECF5C2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8" t="14869" r="31500" b="15075"/>
          <a:stretch/>
        </p:blipFill>
        <p:spPr>
          <a:xfrm>
            <a:off x="8710455" y="6541998"/>
            <a:ext cx="273550" cy="269304"/>
          </a:xfrm>
          <a:prstGeom prst="roundRect">
            <a:avLst>
              <a:gd name="adj" fmla="val 24863"/>
            </a:avLst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7AE8F7D-1FF8-42EA-B202-2763D12F6EC5}"/>
              </a:ext>
            </a:extLst>
          </p:cNvPr>
          <p:cNvSpPr txBox="1"/>
          <p:nvPr/>
        </p:nvSpPr>
        <p:spPr>
          <a:xfrm>
            <a:off x="8942946" y="6531494"/>
            <a:ext cx="1325707" cy="269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" b="1">
                <a:latin typeface="Microsoft Tai Le" panose="020B0502040204020203" pitchFamily="34" charset="0"/>
                <a:cs typeface="Microsoft Tai Le" panose="020B0502040204020203" pitchFamily="34" charset="0"/>
              </a:rPr>
              <a:t>@</a:t>
            </a:r>
            <a:r>
              <a:rPr lang="en-GB" sz="1150" b="1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thedatingpool</a:t>
            </a:r>
            <a:endParaRPr lang="en-GB" sz="1150" b="1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065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A92A207-FEB5-4A6C-9C98-7526FD637CC7}"/>
              </a:ext>
            </a:extLst>
          </p:cNvPr>
          <p:cNvSpPr/>
          <p:nvPr/>
        </p:nvSpPr>
        <p:spPr>
          <a:xfrm>
            <a:off x="247650" y="400262"/>
            <a:ext cx="42291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5400" b="1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CONCEPT</a:t>
            </a:r>
            <a:endParaRPr lang="en-US" sz="54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F85CAA-11AC-4735-A2ED-E66744EFB1E8}"/>
              </a:ext>
            </a:extLst>
          </p:cNvPr>
          <p:cNvSpPr/>
          <p:nvPr/>
        </p:nvSpPr>
        <p:spPr>
          <a:xfrm rot="20711685">
            <a:off x="-42069" y="-31370"/>
            <a:ext cx="111714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The</a:t>
            </a:r>
            <a:endParaRPr lang="en-US" sz="66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716CD3C-1B25-4F29-AFD4-C7C1537E0781}"/>
              </a:ext>
            </a:extLst>
          </p:cNvPr>
          <p:cNvSpPr txBox="1"/>
          <p:nvPr/>
        </p:nvSpPr>
        <p:spPr>
          <a:xfrm>
            <a:off x="1046373" y="1511767"/>
            <a:ext cx="10099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>
                <a:latin typeface="Bahnschrift SemiLight" panose="020B0502040204020203" pitchFamily="34" charset="0"/>
              </a:rPr>
              <a:t>A dating show which sees celebrities meet non-celebs via popular dating apps Tinder and </a:t>
            </a:r>
            <a:r>
              <a:rPr lang="en-GB" err="1">
                <a:latin typeface="Bahnschrift SemiLight" panose="020B0502040204020203" pitchFamily="34" charset="0"/>
              </a:rPr>
              <a:t>Taimi</a:t>
            </a:r>
            <a:r>
              <a:rPr lang="en-GB">
                <a:latin typeface="Bahnschrift SemiLight" panose="020B0502040204020203" pitchFamily="34" charset="0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2223DDD-7184-42A4-A36E-3904DB33504F}"/>
              </a:ext>
            </a:extLst>
          </p:cNvPr>
          <p:cNvSpPr txBox="1"/>
          <p:nvPr/>
        </p:nvSpPr>
        <p:spPr>
          <a:xfrm>
            <a:off x="302580" y="2001250"/>
            <a:ext cx="11586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>
                <a:latin typeface="Bahnschrift SemiLight" panose="020B0502040204020203" pitchFamily="34" charset="0"/>
              </a:rPr>
              <a:t>The show will follow the celebs in their experiences and interactions. Dates, drama, and maybe even true love!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80E300-8647-4F1F-A1B3-FE56DF65626D}"/>
              </a:ext>
            </a:extLst>
          </p:cNvPr>
          <p:cNvSpPr txBox="1"/>
          <p:nvPr/>
        </p:nvSpPr>
        <p:spPr>
          <a:xfrm>
            <a:off x="1599952" y="2490733"/>
            <a:ext cx="8992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Bahnschrift SemiLight" panose="020B0502040204020203" pitchFamily="34" charset="0"/>
              </a:rPr>
              <a:t>An accompanying app will create an interactive platform for viewers to vote on happenings in the show.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F11725-7457-459C-ABE1-6CA825020D01}"/>
              </a:ext>
            </a:extLst>
          </p:cNvPr>
          <p:cNvSpPr txBox="1"/>
          <p:nvPr/>
        </p:nvSpPr>
        <p:spPr>
          <a:xfrm>
            <a:off x="4517676" y="3251644"/>
            <a:ext cx="3156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>
                <a:solidFill>
                  <a:srgbClr val="E6007D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hnschrift SemiLight" panose="020B0502040204020203" pitchFamily="34" charset="0"/>
              </a:rPr>
              <a:t>Fun, positive, feelgood vibes!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12000B-726C-457E-A6E8-5E1A1541EBDE}"/>
              </a:ext>
            </a:extLst>
          </p:cNvPr>
          <p:cNvSpPr txBox="1"/>
          <p:nvPr/>
        </p:nvSpPr>
        <p:spPr>
          <a:xfrm>
            <a:off x="1176295" y="3735556"/>
            <a:ext cx="9839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Bahnschrift SemiLight" panose="020B0502040204020203" pitchFamily="34" charset="0"/>
              </a:rPr>
              <a:t>Mixing the popularity of celebrity culture and dating shows with technology and throwing them into the real world, for an all new insight into the world of modern dating.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4909DCF-E192-4D5C-B728-98155BA8D1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6" b="8018"/>
          <a:stretch/>
        </p:blipFill>
        <p:spPr>
          <a:xfrm>
            <a:off x="8856028" y="4572124"/>
            <a:ext cx="3091713" cy="174166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B56BF9C-8DC2-40C1-BFD9-9E210D3B83FD}"/>
              </a:ext>
            </a:extLst>
          </p:cNvPr>
          <p:cNvSpPr txBox="1"/>
          <p:nvPr/>
        </p:nvSpPr>
        <p:spPr>
          <a:xfrm>
            <a:off x="0" y="6385596"/>
            <a:ext cx="4809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/>
              <a:t>Photos:</a:t>
            </a:r>
          </a:p>
          <a:p>
            <a:r>
              <a:rPr lang="en-GB" sz="800"/>
              <a:t>https://www.limepictures.com/news/programme-news/166-celebs-go-dating-season-7-singletons-announced</a:t>
            </a:r>
          </a:p>
          <a:p>
            <a:r>
              <a:rPr lang="en-GB" sz="800"/>
              <a:t>https://tveveryday.com/first-dates-19-march-2020-1932020-march-19-thursday-channel-4/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00BBCC6-7C22-4B05-8246-5F42A44A8E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47" y="4572124"/>
            <a:ext cx="3091713" cy="174166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551B2D9-3B92-45C7-AE9B-1A9A6318B2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2" t="17862" r="32879" b="17383"/>
          <a:stretch/>
        </p:blipFill>
        <p:spPr>
          <a:xfrm>
            <a:off x="4076964" y="4647263"/>
            <a:ext cx="1576906" cy="1574370"/>
          </a:xfrm>
          <a:prstGeom prst="round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E8E87FC-B5FC-4E63-9DF5-4148A0780C0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8" t="8431" r="14298" b="9453"/>
          <a:stretch/>
        </p:blipFill>
        <p:spPr>
          <a:xfrm>
            <a:off x="6324708" y="4647263"/>
            <a:ext cx="1860482" cy="157437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45932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510B86-2202-49B5-B47F-F5D79B698319}"/>
              </a:ext>
            </a:extLst>
          </p:cNvPr>
          <p:cNvSpPr/>
          <p:nvPr/>
        </p:nvSpPr>
        <p:spPr>
          <a:xfrm>
            <a:off x="482452" y="493984"/>
            <a:ext cx="224931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7200" b="1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APP</a:t>
            </a:r>
            <a:endParaRPr lang="en-US" sz="54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8A26D7-1B84-4855-9408-159F41B14929}"/>
              </a:ext>
            </a:extLst>
          </p:cNvPr>
          <p:cNvSpPr/>
          <p:nvPr/>
        </p:nvSpPr>
        <p:spPr>
          <a:xfrm rot="20711685">
            <a:off x="-244854" y="-13847"/>
            <a:ext cx="14546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The</a:t>
            </a:r>
            <a:endParaRPr lang="en-US" sz="66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3E3C26-2320-4EC3-82AF-625E02B4B9D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58637" y="1587471"/>
            <a:ext cx="3258093" cy="4991493"/>
          </a:xfrm>
          <a:prstGeom prst="rect">
            <a:avLst/>
          </a:prstGeom>
        </p:spPr>
      </p:pic>
      <p:sp>
        <p:nvSpPr>
          <p:cNvPr id="6" name="Parallelogram 5">
            <a:extLst>
              <a:ext uri="{FF2B5EF4-FFF2-40B4-BE49-F238E27FC236}">
                <a16:creationId xmlns:a16="http://schemas.microsoft.com/office/drawing/2014/main" id="{D4117648-3113-4AD2-951B-62C8C78FC67C}"/>
              </a:ext>
            </a:extLst>
          </p:cNvPr>
          <p:cNvSpPr/>
          <p:nvPr/>
        </p:nvSpPr>
        <p:spPr>
          <a:xfrm rot="291715">
            <a:off x="7827442" y="2260048"/>
            <a:ext cx="2356173" cy="3535052"/>
          </a:xfrm>
          <a:prstGeom prst="parallelogram">
            <a:avLst>
              <a:gd name="adj" fmla="val 17859"/>
            </a:avLst>
          </a:prstGeom>
          <a:solidFill>
            <a:srgbClr val="46CC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936E41B-D76E-4F5C-9F18-4BD331FD39A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7FFFF"/>
              </a:clrFrom>
              <a:clrTo>
                <a:srgbClr val="F7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  <a14:imgEffect>
                      <a14:colorTemperature colorTemp="47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1073">
            <a:off x="8368307" y="3322683"/>
            <a:ext cx="1274441" cy="18524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0B61A2-C0D4-4977-95E6-AD87B9A21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9966">
            <a:off x="8147370" y="2983264"/>
            <a:ext cx="1892383" cy="1212263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DE04B17-812A-487E-8F4A-02B8FAF84C0F}"/>
              </a:ext>
            </a:extLst>
          </p:cNvPr>
          <p:cNvSpPr/>
          <p:nvPr/>
        </p:nvSpPr>
        <p:spPr>
          <a:xfrm rot="456954">
            <a:off x="8108481" y="4905435"/>
            <a:ext cx="1322772" cy="334510"/>
          </a:xfrm>
          <a:prstGeom prst="roundRect">
            <a:avLst/>
          </a:prstGeom>
          <a:solidFill>
            <a:srgbClr val="FF53A9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8E7E33-1BD2-449D-BEBC-706993D65696}"/>
              </a:ext>
            </a:extLst>
          </p:cNvPr>
          <p:cNvSpPr txBox="1"/>
          <p:nvPr/>
        </p:nvSpPr>
        <p:spPr>
          <a:xfrm rot="422127">
            <a:off x="8229527" y="4918801"/>
            <a:ext cx="10806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/>
              <a:t>VOTE NOW!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3733040-E897-4CD4-AA97-2B2E5B2B5871}"/>
              </a:ext>
            </a:extLst>
          </p:cNvPr>
          <p:cNvSpPr txBox="1"/>
          <p:nvPr/>
        </p:nvSpPr>
        <p:spPr>
          <a:xfrm>
            <a:off x="326983" y="4193726"/>
            <a:ext cx="3666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Free to download and free to vote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A408CE-2AD9-41AF-8CD8-F99337EAA6E1}"/>
              </a:ext>
            </a:extLst>
          </p:cNvPr>
          <p:cNvSpPr txBox="1"/>
          <p:nvPr/>
        </p:nvSpPr>
        <p:spPr>
          <a:xfrm>
            <a:off x="326983" y="1662967"/>
            <a:ext cx="7712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Viewers can vote on different scenarios and decisions in each show, like: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3AF85E-6EAC-4916-9759-CB9F99262EEB}"/>
              </a:ext>
            </a:extLst>
          </p:cNvPr>
          <p:cNvSpPr txBox="1"/>
          <p:nvPr/>
        </p:nvSpPr>
        <p:spPr>
          <a:xfrm rot="21127189">
            <a:off x="638933" y="2172687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>
                <a:ln w="3175">
                  <a:noFill/>
                </a:ln>
                <a:solidFill>
                  <a:srgbClr val="FF53A9"/>
                </a:solidFill>
                <a:latin typeface="Freestyle Script" panose="030804020302050B0404" pitchFamily="66" charset="0"/>
              </a:rPr>
              <a:t>Date locations / activities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DF579B8-9A65-4F38-BA71-FD24F3392E61}"/>
              </a:ext>
            </a:extLst>
          </p:cNvPr>
          <p:cNvSpPr txBox="1"/>
          <p:nvPr/>
        </p:nvSpPr>
        <p:spPr>
          <a:xfrm rot="21080019">
            <a:off x="2441405" y="2520817"/>
            <a:ext cx="23503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>
                <a:solidFill>
                  <a:srgbClr val="00B0F0"/>
                </a:solidFill>
                <a:latin typeface="Freestyle Script" panose="030804020302050B0404" pitchFamily="66" charset="0"/>
              </a:rPr>
              <a:t>Food / drink choices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D7881A-C845-4A65-91B5-A44410C672FA}"/>
              </a:ext>
            </a:extLst>
          </p:cNvPr>
          <p:cNvSpPr txBox="1"/>
          <p:nvPr/>
        </p:nvSpPr>
        <p:spPr>
          <a:xfrm rot="21031129">
            <a:off x="3464213" y="2778271"/>
            <a:ext cx="39116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>
                <a:solidFill>
                  <a:srgbClr val="FF53A9"/>
                </a:solidFill>
                <a:latin typeface="Freestyle Script" panose="030804020302050B0404" pitchFamily="66" charset="0"/>
              </a:rPr>
              <a:t>Topics of conversation / challenges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93A0BB-2D4E-4004-916B-AF41A475C49E}"/>
              </a:ext>
            </a:extLst>
          </p:cNvPr>
          <p:cNvSpPr txBox="1"/>
          <p:nvPr/>
        </p:nvSpPr>
        <p:spPr>
          <a:xfrm>
            <a:off x="5978618" y="3460776"/>
            <a:ext cx="1229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and more!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54976ED-8E17-41E2-AD20-363674F59FE1}"/>
              </a:ext>
            </a:extLst>
          </p:cNvPr>
          <p:cNvSpPr txBox="1"/>
          <p:nvPr/>
        </p:nvSpPr>
        <p:spPr>
          <a:xfrm>
            <a:off x="326983" y="4871867"/>
            <a:ext cx="6648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Premium area with extra perks, pay-to-play competitions and adverts will generate revenue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379A946-F43A-4631-9418-904074A5F7B4}"/>
              </a:ext>
            </a:extLst>
          </p:cNvPr>
          <p:cNvSpPr txBox="1"/>
          <p:nvPr/>
        </p:nvSpPr>
        <p:spPr>
          <a:xfrm>
            <a:off x="326983" y="5801651"/>
            <a:ext cx="64780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Option to donate to selected charities when you vote or enter</a:t>
            </a:r>
          </a:p>
          <a:p>
            <a:r>
              <a:rPr lang="en-GB">
                <a:latin typeface="Bahnschrift SemiLight" panose="020B0502040204020203" pitchFamily="34" charset="0"/>
              </a:rPr>
              <a:t>competitions</a:t>
            </a:r>
          </a:p>
        </p:txBody>
      </p:sp>
    </p:spTree>
    <p:extLst>
      <p:ext uri="{BB962C8B-B14F-4D97-AF65-F5344CB8AC3E}">
        <p14:creationId xmlns:p14="http://schemas.microsoft.com/office/powerpoint/2010/main" val="902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C228651F-39A5-46B6-AEF6-8E4E979598F7}"/>
              </a:ext>
            </a:extLst>
          </p:cNvPr>
          <p:cNvGrpSpPr/>
          <p:nvPr/>
        </p:nvGrpSpPr>
        <p:grpSpPr>
          <a:xfrm>
            <a:off x="135115" y="924693"/>
            <a:ext cx="3734494" cy="5706533"/>
            <a:chOff x="893296" y="1700921"/>
            <a:chExt cx="3734494" cy="5157079"/>
          </a:xfrm>
          <a:solidFill>
            <a:srgbClr val="46CCEC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371D2EA-D686-42B6-AC4A-858FA18C5DA1}"/>
                </a:ext>
              </a:extLst>
            </p:cNvPr>
            <p:cNvSpPr/>
            <p:nvPr/>
          </p:nvSpPr>
          <p:spPr>
            <a:xfrm>
              <a:off x="979714" y="2430929"/>
              <a:ext cx="3648076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rapezoid 16">
              <a:extLst>
                <a:ext uri="{FF2B5EF4-FFF2-40B4-BE49-F238E27FC236}">
                  <a16:creationId xmlns:a16="http://schemas.microsoft.com/office/drawing/2014/main" id="{0B9C6D80-FED6-4485-952B-04EFBB36E75F}"/>
                </a:ext>
              </a:extLst>
            </p:cNvPr>
            <p:cNvSpPr/>
            <p:nvPr/>
          </p:nvSpPr>
          <p:spPr>
            <a:xfrm>
              <a:off x="1361635" y="2528900"/>
              <a:ext cx="467165" cy="4329099"/>
            </a:xfrm>
            <a:prstGeom prst="trapezoid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Block Arc 17">
              <a:extLst>
                <a:ext uri="{FF2B5EF4-FFF2-40B4-BE49-F238E27FC236}">
                  <a16:creationId xmlns:a16="http://schemas.microsoft.com/office/drawing/2014/main" id="{D1859EC9-7D6B-4C0E-ABAE-59094CFCD902}"/>
                </a:ext>
              </a:extLst>
            </p:cNvPr>
            <p:cNvSpPr/>
            <p:nvPr/>
          </p:nvSpPr>
          <p:spPr>
            <a:xfrm>
              <a:off x="979714" y="1700921"/>
              <a:ext cx="381921" cy="1460015"/>
            </a:xfrm>
            <a:prstGeom prst="blockArc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8F9CEFC-055F-4B8E-8E43-63FE4A4BA4B1}"/>
                </a:ext>
              </a:extLst>
            </p:cNvPr>
            <p:cNvSpPr/>
            <p:nvPr/>
          </p:nvSpPr>
          <p:spPr>
            <a:xfrm>
              <a:off x="979714" y="2528900"/>
              <a:ext cx="45719" cy="432910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5F46983-22D6-4B5B-8EB9-10D93A0280A8}"/>
                </a:ext>
              </a:extLst>
            </p:cNvPr>
            <p:cNvSpPr/>
            <p:nvPr/>
          </p:nvSpPr>
          <p:spPr>
            <a:xfrm>
              <a:off x="894470" y="2677897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FC2B156-EF76-4EBE-8A74-0226B8FF955F}"/>
                </a:ext>
              </a:extLst>
            </p:cNvPr>
            <p:cNvSpPr/>
            <p:nvPr/>
          </p:nvSpPr>
          <p:spPr>
            <a:xfrm>
              <a:off x="894470" y="2919416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A71F1B4-C6AF-4D13-B9A9-8BAB838C6344}"/>
                </a:ext>
              </a:extLst>
            </p:cNvPr>
            <p:cNvSpPr/>
            <p:nvPr/>
          </p:nvSpPr>
          <p:spPr>
            <a:xfrm>
              <a:off x="893743" y="3160935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0CBE5CF-C20B-410E-8E40-E096B2869B93}"/>
                </a:ext>
              </a:extLst>
            </p:cNvPr>
            <p:cNvSpPr/>
            <p:nvPr/>
          </p:nvSpPr>
          <p:spPr>
            <a:xfrm>
              <a:off x="893743" y="3402454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E29AEFC-10EC-4431-8F9D-00E1120205A2}"/>
                </a:ext>
              </a:extLst>
            </p:cNvPr>
            <p:cNvSpPr/>
            <p:nvPr/>
          </p:nvSpPr>
          <p:spPr>
            <a:xfrm>
              <a:off x="893296" y="3637729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085C9FF-513E-45D0-9176-3AE7F31C6B84}"/>
                </a:ext>
              </a:extLst>
            </p:cNvPr>
            <p:cNvSpPr/>
            <p:nvPr/>
          </p:nvSpPr>
          <p:spPr>
            <a:xfrm>
              <a:off x="893296" y="3873004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8AC1F35-BC9E-4FBC-8E1B-74CE54869C6B}"/>
                </a:ext>
              </a:extLst>
            </p:cNvPr>
            <p:cNvSpPr/>
            <p:nvPr/>
          </p:nvSpPr>
          <p:spPr>
            <a:xfrm>
              <a:off x="893296" y="4108279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0FDE4F3-5B5A-40F9-99AF-C3B06238E56F}"/>
                </a:ext>
              </a:extLst>
            </p:cNvPr>
            <p:cNvSpPr/>
            <p:nvPr/>
          </p:nvSpPr>
          <p:spPr>
            <a:xfrm>
              <a:off x="904141" y="4344472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1D85800-14B7-40FF-B9F2-6277E149472E}"/>
                </a:ext>
              </a:extLst>
            </p:cNvPr>
            <p:cNvSpPr/>
            <p:nvPr/>
          </p:nvSpPr>
          <p:spPr>
            <a:xfrm>
              <a:off x="900874" y="4582915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E204E2-BBA6-4331-8E3C-A42614AD6F79}"/>
                </a:ext>
              </a:extLst>
            </p:cNvPr>
            <p:cNvSpPr/>
            <p:nvPr/>
          </p:nvSpPr>
          <p:spPr>
            <a:xfrm>
              <a:off x="900874" y="4815022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98A8C64-2BE0-4A67-9477-27D2B0ABA989}"/>
                </a:ext>
              </a:extLst>
            </p:cNvPr>
            <p:cNvSpPr/>
            <p:nvPr/>
          </p:nvSpPr>
          <p:spPr>
            <a:xfrm>
              <a:off x="903957" y="5048007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0AC47AC-B93E-45AA-9D86-2C1766980CC4}"/>
                </a:ext>
              </a:extLst>
            </p:cNvPr>
            <p:cNvSpPr/>
            <p:nvPr/>
          </p:nvSpPr>
          <p:spPr>
            <a:xfrm>
              <a:off x="900874" y="5276500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A4F964C-EAF6-4BA6-94ED-10601D6B0B15}"/>
                </a:ext>
              </a:extLst>
            </p:cNvPr>
            <p:cNvSpPr/>
            <p:nvPr/>
          </p:nvSpPr>
          <p:spPr>
            <a:xfrm>
              <a:off x="900874" y="5504993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4355DD1-593D-4E77-954F-750B237CCE17}"/>
                </a:ext>
              </a:extLst>
            </p:cNvPr>
            <p:cNvSpPr/>
            <p:nvPr/>
          </p:nvSpPr>
          <p:spPr>
            <a:xfrm>
              <a:off x="903148" y="5972783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C94DE1F-473B-4075-AE9A-09CD102D09BD}"/>
                </a:ext>
              </a:extLst>
            </p:cNvPr>
            <p:cNvSpPr/>
            <p:nvPr/>
          </p:nvSpPr>
          <p:spPr>
            <a:xfrm>
              <a:off x="902002" y="5744290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DCD9B8E-F871-4957-90C9-B81887D7EB2A}"/>
                </a:ext>
              </a:extLst>
            </p:cNvPr>
            <p:cNvSpPr/>
            <p:nvPr/>
          </p:nvSpPr>
          <p:spPr>
            <a:xfrm>
              <a:off x="893296" y="6204926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C1F5B52-2368-4940-9F01-8C922904ABD0}"/>
                </a:ext>
              </a:extLst>
            </p:cNvPr>
            <p:cNvSpPr/>
            <p:nvPr/>
          </p:nvSpPr>
          <p:spPr>
            <a:xfrm>
              <a:off x="893296" y="6429769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9CAF090-689E-4214-81F4-9CE14DF586AC}"/>
                </a:ext>
              </a:extLst>
            </p:cNvPr>
            <p:cNvSpPr/>
            <p:nvPr/>
          </p:nvSpPr>
          <p:spPr>
            <a:xfrm>
              <a:off x="900874" y="6666329"/>
              <a:ext cx="196864" cy="97971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270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E01CF299-EC03-4729-BA5F-783C008D64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245" b="70208"/>
          <a:stretch/>
        </p:blipFill>
        <p:spPr>
          <a:xfrm>
            <a:off x="-2053652" y="6218239"/>
            <a:ext cx="14245652" cy="6463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35CCB37-B020-4941-99F6-828B16F6A51F}"/>
              </a:ext>
            </a:extLst>
          </p:cNvPr>
          <p:cNvSpPr/>
          <p:nvPr/>
        </p:nvSpPr>
        <p:spPr>
          <a:xfrm>
            <a:off x="603453" y="426988"/>
            <a:ext cx="396225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66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TIMELINE</a:t>
            </a:r>
            <a:endParaRPr lang="en-US" sz="60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3EFC65-55B1-4ABA-A2E4-78F9742668B8}"/>
              </a:ext>
            </a:extLst>
          </p:cNvPr>
          <p:cNvSpPr/>
          <p:nvPr/>
        </p:nvSpPr>
        <p:spPr>
          <a:xfrm rot="20711685">
            <a:off x="-41702" y="-68803"/>
            <a:ext cx="110688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The</a:t>
            </a:r>
            <a:endParaRPr lang="en-US" sz="66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DB5EB79-C5C5-4A39-BB55-CFD0E3F035C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7FFFF"/>
              </a:clrFrom>
              <a:clrTo>
                <a:srgbClr val="F7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ass/>
                    </a14:imgEffect>
                    <a14:imgEffect>
                      <a14:colorTemperature colorTemp="47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4465"/>
          <a:stretch/>
        </p:blipFill>
        <p:spPr>
          <a:xfrm>
            <a:off x="4554253" y="5590974"/>
            <a:ext cx="1740100" cy="1267026"/>
          </a:xfrm>
          <a:prstGeom prst="rect">
            <a:avLst/>
          </a:prstGeom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B13C2724-1341-4A9B-8950-941E7AEE1743}"/>
              </a:ext>
            </a:extLst>
          </p:cNvPr>
          <p:cNvGrpSpPr/>
          <p:nvPr/>
        </p:nvGrpSpPr>
        <p:grpSpPr>
          <a:xfrm>
            <a:off x="4962882" y="1428778"/>
            <a:ext cx="5500164" cy="468961"/>
            <a:chOff x="4962882" y="1428778"/>
            <a:chExt cx="5500164" cy="46896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9A7E266B-5F7F-4470-95C8-7AFD9AEFF52C}"/>
                </a:ext>
              </a:extLst>
            </p:cNvPr>
            <p:cNvSpPr txBox="1"/>
            <p:nvPr/>
          </p:nvSpPr>
          <p:spPr>
            <a:xfrm>
              <a:off x="7146112" y="1428778"/>
              <a:ext cx="33169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>
                  <a:latin typeface="Bahnschrift SemiLight" panose="020B0502040204020203" pitchFamily="34" charset="0"/>
                </a:rPr>
                <a:t>Social media launch campaign</a:t>
              </a:r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31AAED3-F75A-4320-B968-3B957971B4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2882" y="1458711"/>
              <a:ext cx="693202" cy="439028"/>
            </a:xfrm>
            <a:prstGeom prst="rect">
              <a:avLst/>
            </a:prstGeom>
          </p:spPr>
        </p:pic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7D51A497-18EE-4430-81B2-385844FFFA4C}"/>
              </a:ext>
            </a:extLst>
          </p:cNvPr>
          <p:cNvGrpSpPr/>
          <p:nvPr/>
        </p:nvGrpSpPr>
        <p:grpSpPr>
          <a:xfrm>
            <a:off x="5093332" y="2715064"/>
            <a:ext cx="7134939" cy="377101"/>
            <a:chOff x="5093332" y="2715064"/>
            <a:chExt cx="7134939" cy="377101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23F02D3-F6F2-486B-A56F-9E6A708EF7BB}"/>
                </a:ext>
              </a:extLst>
            </p:cNvPr>
            <p:cNvSpPr txBox="1"/>
            <p:nvPr/>
          </p:nvSpPr>
          <p:spPr>
            <a:xfrm>
              <a:off x="7146112" y="2715064"/>
              <a:ext cx="50821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>
                  <a:latin typeface="Bahnschrift SemiLight" panose="020B0502040204020203" pitchFamily="34" charset="0"/>
                </a:rPr>
                <a:t>Commence filming one week before show airs</a:t>
              </a:r>
            </a:p>
          </p:txBody>
        </p:sp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2FCABA08-CF0D-46C9-AD8B-801AB4EBDA2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3332" y="2715479"/>
              <a:ext cx="480620" cy="376686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2838DEA0-00EA-427F-BE22-81D43A550479}"/>
              </a:ext>
            </a:extLst>
          </p:cNvPr>
          <p:cNvGrpSpPr/>
          <p:nvPr/>
        </p:nvGrpSpPr>
        <p:grpSpPr>
          <a:xfrm>
            <a:off x="5110769" y="3217275"/>
            <a:ext cx="7399323" cy="521296"/>
            <a:chOff x="5110769" y="3217275"/>
            <a:chExt cx="7399323" cy="52129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726450A-ED1B-4791-BAEC-EE075E44B1CA}"/>
                </a:ext>
              </a:extLst>
            </p:cNvPr>
            <p:cNvSpPr txBox="1"/>
            <p:nvPr/>
          </p:nvSpPr>
          <p:spPr>
            <a:xfrm>
              <a:off x="7146112" y="3299393"/>
              <a:ext cx="5363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>
                  <a:latin typeface="Bahnschrift SemiLight" panose="020B0502040204020203" pitchFamily="34" charset="0"/>
                </a:rPr>
                <a:t>Show launch. Introduce first two celebrities</a:t>
              </a: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BC76D479-6F53-4B18-A012-FDF904E32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0769" y="3217275"/>
              <a:ext cx="445746" cy="521296"/>
            </a:xfrm>
            <a:prstGeom prst="rect">
              <a:avLst/>
            </a:prstGeom>
          </p:spPr>
        </p:pic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A878FBBC-6EBB-47EB-9A49-B84539D06C00}"/>
              </a:ext>
            </a:extLst>
          </p:cNvPr>
          <p:cNvGrpSpPr/>
          <p:nvPr/>
        </p:nvGrpSpPr>
        <p:grpSpPr>
          <a:xfrm>
            <a:off x="4914003" y="3769354"/>
            <a:ext cx="7056464" cy="646331"/>
            <a:chOff x="4914003" y="3769354"/>
            <a:chExt cx="7056464" cy="646331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F01BCE4-88E4-4D5C-AB5C-94E01851239E}"/>
                </a:ext>
              </a:extLst>
            </p:cNvPr>
            <p:cNvSpPr txBox="1"/>
            <p:nvPr/>
          </p:nvSpPr>
          <p:spPr>
            <a:xfrm>
              <a:off x="7146112" y="3769354"/>
              <a:ext cx="4824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>
                  <a:latin typeface="Bahnschrift SemiLight" panose="020B0502040204020203" pitchFamily="34" charset="0"/>
                </a:rPr>
                <a:t>Roll out new celebrities through the first half of season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77BCD93F-8AE1-4FBF-BD72-8B67558377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093"/>
            <a:stretch/>
          </p:blipFill>
          <p:spPr>
            <a:xfrm>
              <a:off x="4914003" y="3870240"/>
              <a:ext cx="790961" cy="521296"/>
            </a:xfrm>
            <a:prstGeom prst="rect">
              <a:avLst/>
            </a:prstGeom>
          </p:spPr>
        </p:pic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93182C2D-0C2B-4D81-AF31-2446B34C26DC}"/>
              </a:ext>
            </a:extLst>
          </p:cNvPr>
          <p:cNvGrpSpPr/>
          <p:nvPr/>
        </p:nvGrpSpPr>
        <p:grpSpPr>
          <a:xfrm>
            <a:off x="5081766" y="4471426"/>
            <a:ext cx="6964459" cy="646331"/>
            <a:chOff x="5081766" y="4471426"/>
            <a:chExt cx="6964459" cy="64633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4D2771-4006-4747-96EF-0173E07D00D8}"/>
                </a:ext>
              </a:extLst>
            </p:cNvPr>
            <p:cNvSpPr txBox="1"/>
            <p:nvPr/>
          </p:nvSpPr>
          <p:spPr>
            <a:xfrm>
              <a:off x="7146113" y="4471426"/>
              <a:ext cx="4900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>
                  <a:latin typeface="Bahnschrift SemiLight" panose="020B0502040204020203" pitchFamily="34" charset="0"/>
                </a:rPr>
                <a:t>Second half of season devoted to developing relationships</a:t>
              </a:r>
            </a:p>
          </p:txBody>
        </p:sp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FF15EC53-C9EA-425C-BA85-FA3846CAD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1766" y="4540529"/>
              <a:ext cx="467166" cy="443808"/>
            </a:xfrm>
            <a:prstGeom prst="rect">
              <a:avLst/>
            </a:prstGeom>
          </p:spPr>
        </p:pic>
      </p:grpSp>
      <p:pic>
        <p:nvPicPr>
          <p:cNvPr id="61" name="Picture 60">
            <a:extLst>
              <a:ext uri="{FF2B5EF4-FFF2-40B4-BE49-F238E27FC236}">
                <a16:creationId xmlns:a16="http://schemas.microsoft.com/office/drawing/2014/main" id="{FA4B6D8A-2942-4E2E-80A1-7A48400710A7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000505">
                  <a:alpha val="99216"/>
                </a:srgbClr>
              </a:clrFrom>
              <a:clrTo>
                <a:srgbClr val="000505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15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837">
            <a:off x="3946911" y="4908358"/>
            <a:ext cx="2773461" cy="1855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A653B5C9-5BB0-4B0B-B8A8-21084280342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32486">
            <a:off x="4137324" y="5166209"/>
            <a:ext cx="85222" cy="16594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68C1AFA6-3AD3-42FD-8C8C-2BCF1E823C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79831" flipH="1">
            <a:off x="5692053" y="6471433"/>
            <a:ext cx="83217" cy="16594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E4A7D6C-84D0-4A2E-BA57-67464E6942B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79234">
            <a:off x="4376081" y="6075646"/>
            <a:ext cx="93398" cy="142113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D2DB3F83-1F45-4279-B706-0BB1606D08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2301" flipH="1">
            <a:off x="6261932" y="5277703"/>
            <a:ext cx="69667" cy="135653"/>
          </a:xfrm>
          <a:prstGeom prst="rect">
            <a:avLst/>
          </a:prstGeom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BA244D4B-EAE9-4919-B4B3-F013B7F2ADC6}"/>
              </a:ext>
            </a:extLst>
          </p:cNvPr>
          <p:cNvGrpSpPr/>
          <p:nvPr/>
        </p:nvGrpSpPr>
        <p:grpSpPr>
          <a:xfrm>
            <a:off x="4046329" y="5201598"/>
            <a:ext cx="7788917" cy="1109033"/>
            <a:chOff x="4046329" y="5201598"/>
            <a:chExt cx="7788917" cy="1109033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FC8023E0-358B-4953-930D-BCD5BCA73A59}"/>
                </a:ext>
              </a:extLst>
            </p:cNvPr>
            <p:cNvSpPr/>
            <p:nvPr/>
          </p:nvSpPr>
          <p:spPr>
            <a:xfrm>
              <a:off x="4046329" y="5201598"/>
              <a:ext cx="2619790" cy="110903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 contourW="19050">
                <a:bevelT w="406400" h="50800" prst="coolSlant"/>
                <a:bevelB w="152400" h="171450"/>
              </a:sp3d>
            </a:bodyPr>
            <a:lstStyle/>
            <a:p>
              <a:pPr algn="ctr"/>
              <a:r>
                <a:rPr lang="en-US" sz="3200" b="1">
                  <a:ln w="6350">
                    <a:solidFill>
                      <a:schemeClr val="tx1"/>
                    </a:solidFill>
                    <a:prstDash val="solid"/>
                  </a:ln>
                  <a:solidFill>
                    <a:srgbClr val="FF53A9"/>
                  </a:solidFill>
                  <a:effectLst>
                    <a:glow rad="101600">
                      <a:srgbClr val="FF53A9">
                        <a:alpha val="60000"/>
                      </a:srgbClr>
                    </a:glow>
                  </a:effectLst>
                  <a:latin typeface="Berlin Sans FB Demi" panose="020E0802020502020306" pitchFamily="34" charset="0"/>
                </a:rPr>
                <a:t>REUNION EPISODE</a:t>
              </a:r>
              <a:endParaRPr lang="en-US" sz="3200" b="0" cap="none" spc="0">
                <a:ln w="6350">
                  <a:solidFill>
                    <a:schemeClr val="tx1"/>
                  </a:solidFill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  <a:reflection blurRad="6350" stA="53000" endA="300" endPos="35500" dir="5400000" sy="-90000" algn="bl" rotWithShape="0"/>
                </a:effectLst>
                <a:latin typeface="Berlin Sans FB Demi" panose="020E0802020502020306" pitchFamily="34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2DD151D-D590-4033-BF0B-16EF93A0408F}"/>
                </a:ext>
              </a:extLst>
            </p:cNvPr>
            <p:cNvSpPr txBox="1"/>
            <p:nvPr/>
          </p:nvSpPr>
          <p:spPr>
            <a:xfrm>
              <a:off x="7146112" y="5334511"/>
              <a:ext cx="46891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>
                  <a:latin typeface="Bahnschrift SemiLight" panose="020B0502040204020203" pitchFamily="34" charset="0"/>
                </a:rPr>
                <a:t>12 weeks of dating, plus a 13</a:t>
              </a:r>
              <a:r>
                <a:rPr lang="en-GB" baseline="30000">
                  <a:latin typeface="Bahnschrift SemiLight" panose="020B0502040204020203" pitchFamily="34" charset="0"/>
                </a:rPr>
                <a:t>th</a:t>
              </a:r>
              <a:r>
                <a:rPr lang="en-GB">
                  <a:latin typeface="Bahnschrift SemiLight" panose="020B0502040204020203" pitchFamily="34" charset="0"/>
                </a:rPr>
                <a:t> live reunion episode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A92215B0-FEE9-44D0-AAD7-22A461F49C4A}"/>
              </a:ext>
            </a:extLst>
          </p:cNvPr>
          <p:cNvGrpSpPr/>
          <p:nvPr/>
        </p:nvGrpSpPr>
        <p:grpSpPr>
          <a:xfrm>
            <a:off x="5032870" y="1910914"/>
            <a:ext cx="6427243" cy="748494"/>
            <a:chOff x="5032870" y="1910914"/>
            <a:chExt cx="6427243" cy="748494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EADC6ECD-8CE7-4ECD-81B4-E4CCFA826DEA}"/>
                </a:ext>
              </a:extLst>
            </p:cNvPr>
            <p:cNvGrpSpPr/>
            <p:nvPr/>
          </p:nvGrpSpPr>
          <p:grpSpPr>
            <a:xfrm>
              <a:off x="5032870" y="1910914"/>
              <a:ext cx="6427243" cy="748494"/>
              <a:chOff x="5032870" y="1910914"/>
              <a:chExt cx="6427243" cy="748494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E582B24-9589-4918-AF7B-FE77CDCB0846}"/>
                  </a:ext>
                </a:extLst>
              </p:cNvPr>
              <p:cNvSpPr txBox="1"/>
              <p:nvPr/>
            </p:nvSpPr>
            <p:spPr>
              <a:xfrm>
                <a:off x="7146112" y="2070985"/>
                <a:ext cx="43140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>
                    <a:latin typeface="Bahnschrift SemiLight" panose="020B0502040204020203" pitchFamily="34" charset="0"/>
                  </a:rPr>
                  <a:t>App launch two weeks before show airs</a:t>
                </a:r>
              </a:p>
            </p:txBody>
          </p:sp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DF4E7CB1-3BF4-4F6A-BBEC-EACB6D05A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clrChange>
                  <a:clrFrom>
                    <a:srgbClr val="FAFAFA"/>
                  </a:clrFrom>
                  <a:clrTo>
                    <a:srgbClr val="FAFAFA">
                      <a:alpha val="0"/>
                    </a:srgbClr>
                  </a:clrTo>
                </a:clrChange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2870" y="1910914"/>
                <a:ext cx="528936" cy="748494"/>
              </a:xfrm>
              <a:prstGeom prst="rect">
                <a:avLst/>
              </a:prstGeom>
            </p:spPr>
          </p:pic>
        </p:grp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24C0A06D-FE0B-4E39-93EB-4C53AFD4CF4B}"/>
                </a:ext>
              </a:extLst>
            </p:cNvPr>
            <p:cNvSpPr/>
            <p:nvPr/>
          </p:nvSpPr>
          <p:spPr>
            <a:xfrm flipV="1">
              <a:off x="5287922" y="2479285"/>
              <a:ext cx="45719" cy="45719"/>
            </a:xfrm>
            <a:prstGeom prst="ellipse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7854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6078FB8C-A2EB-4A54-8576-C5460B814D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7" r="6962"/>
          <a:stretch/>
        </p:blipFill>
        <p:spPr>
          <a:xfrm flipH="1">
            <a:off x="-1" y="4688398"/>
            <a:ext cx="3260335" cy="25065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E017BC4-24D0-4FA4-8D22-C22B63D8BDDC}"/>
              </a:ext>
            </a:extLst>
          </p:cNvPr>
          <p:cNvSpPr/>
          <p:nvPr/>
        </p:nvSpPr>
        <p:spPr>
          <a:xfrm>
            <a:off x="390526" y="533612"/>
            <a:ext cx="51435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54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WATCHING?</a:t>
            </a:r>
            <a:endParaRPr lang="en-US" sz="54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33BBA3-7AD5-43F0-8112-B0E6970AC942}"/>
              </a:ext>
            </a:extLst>
          </p:cNvPr>
          <p:cNvSpPr/>
          <p:nvPr/>
        </p:nvSpPr>
        <p:spPr>
          <a:xfrm rot="20711685">
            <a:off x="-63880" y="106993"/>
            <a:ext cx="14546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Who’s</a:t>
            </a:r>
            <a:endParaRPr lang="en-US" sz="6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E99E42-3190-4917-8AAA-D069A685369D}"/>
              </a:ext>
            </a:extLst>
          </p:cNvPr>
          <p:cNvSpPr txBox="1"/>
          <p:nvPr/>
        </p:nvSpPr>
        <p:spPr>
          <a:xfrm>
            <a:off x="1147393" y="1720641"/>
            <a:ext cx="5732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Dating shows are popular among a younger audience.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EDCA92-A8AA-4C06-9CE0-B1C86FE64595}"/>
              </a:ext>
            </a:extLst>
          </p:cNvPr>
          <p:cNvSpPr txBox="1"/>
          <p:nvPr/>
        </p:nvSpPr>
        <p:spPr>
          <a:xfrm>
            <a:off x="1147393" y="4078534"/>
            <a:ext cx="9483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Inclusion of older / longer established celebrities would help to engage an older audience.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1827F4-F756-4230-BEA0-8B2F6DDF29BB}"/>
              </a:ext>
            </a:extLst>
          </p:cNvPr>
          <p:cNvSpPr txBox="1"/>
          <p:nvPr/>
        </p:nvSpPr>
        <p:spPr>
          <a:xfrm>
            <a:off x="1147393" y="2515053"/>
            <a:ext cx="4073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Celebrities are already familiar faces.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E984D3-8EC0-40A8-BEE6-2DA539AD6E56}"/>
              </a:ext>
            </a:extLst>
          </p:cNvPr>
          <p:cNvSpPr txBox="1"/>
          <p:nvPr/>
        </p:nvSpPr>
        <p:spPr>
          <a:xfrm>
            <a:off x="1147393" y="3278241"/>
            <a:ext cx="6530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The type of celebrities cast will influence the type of audience.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17DD67-8699-4794-9C04-3DDC94A46C14}"/>
              </a:ext>
            </a:extLst>
          </p:cNvPr>
          <p:cNvSpPr txBox="1"/>
          <p:nvPr/>
        </p:nvSpPr>
        <p:spPr>
          <a:xfrm>
            <a:off x="4143053" y="-6172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0F5738B-ABD9-4F27-B59A-F2732A14755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531" y="4688398"/>
            <a:ext cx="6079544" cy="25065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763AD8D-3AA8-4EC0-8E55-6A08B269BB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23" r="36535"/>
          <a:stretch/>
        </p:blipFill>
        <p:spPr>
          <a:xfrm>
            <a:off x="10256394" y="4688398"/>
            <a:ext cx="1935606" cy="250659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99C6785-9EFD-4D43-83F4-1EEF915D4C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242"/>
          <a:stretch/>
        </p:blipFill>
        <p:spPr>
          <a:xfrm flipH="1">
            <a:off x="8715422" y="4688398"/>
            <a:ext cx="1996966" cy="250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51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4342BC0B-8F18-49C7-BB11-C2014C7399B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781" y="1446834"/>
            <a:ext cx="9284437" cy="541116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510B86-2202-49B5-B47F-F5D79B698319}"/>
              </a:ext>
            </a:extLst>
          </p:cNvPr>
          <p:cNvSpPr/>
          <p:nvPr/>
        </p:nvSpPr>
        <p:spPr>
          <a:xfrm>
            <a:off x="322432" y="454430"/>
            <a:ext cx="374664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66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ETHICS</a:t>
            </a:r>
            <a:endParaRPr lang="en-US" sz="66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8A26D7-1B84-4855-9408-159F41B14929}"/>
              </a:ext>
            </a:extLst>
          </p:cNvPr>
          <p:cNvSpPr/>
          <p:nvPr/>
        </p:nvSpPr>
        <p:spPr>
          <a:xfrm rot="20711685">
            <a:off x="-244854" y="-13847"/>
            <a:ext cx="14546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The</a:t>
            </a:r>
            <a:endParaRPr lang="en-US" sz="66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242F2A-7353-4B28-A791-DEDD5A087CA0}"/>
              </a:ext>
            </a:extLst>
          </p:cNvPr>
          <p:cNvSpPr txBox="1"/>
          <p:nvPr/>
        </p:nvSpPr>
        <p:spPr>
          <a:xfrm>
            <a:off x="1565645" y="3068770"/>
            <a:ext cx="2984824" cy="2714502"/>
          </a:xfrm>
          <a:prstGeom prst="flowChartAlternateProcess">
            <a:avLst/>
          </a:prstGeom>
          <a:solidFill>
            <a:srgbClr val="FF53A9">
              <a:alpha val="16000"/>
            </a:srgbClr>
          </a:solidFill>
        </p:spPr>
        <p:txBody>
          <a:bodyPr wrap="square" numCol="1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Diversity</a:t>
            </a:r>
          </a:p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“Sex sells”</a:t>
            </a:r>
          </a:p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Language</a:t>
            </a:r>
          </a:p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Consent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482210-5BC4-4BB4-8B63-9F9F5FFBD6EB}"/>
              </a:ext>
            </a:extLst>
          </p:cNvPr>
          <p:cNvSpPr txBox="1"/>
          <p:nvPr/>
        </p:nvSpPr>
        <p:spPr>
          <a:xfrm>
            <a:off x="1027144" y="1678018"/>
            <a:ext cx="1013771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b="1">
                <a:ln w="3175">
                  <a:noFill/>
                </a:ln>
                <a:solidFill>
                  <a:srgbClr val="FF339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hnschrift SemiBold" panose="020B0502040204020203" pitchFamily="34" charset="0"/>
              </a:rPr>
              <a:t>TV is a major influencer in shaping ethics and cultural perceptions.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050ED0-4CCE-4762-9F22-31D76B715724}"/>
              </a:ext>
            </a:extLst>
          </p:cNvPr>
          <p:cNvSpPr txBox="1"/>
          <p:nvPr/>
        </p:nvSpPr>
        <p:spPr>
          <a:xfrm>
            <a:off x="7647157" y="3068770"/>
            <a:ext cx="2984825" cy="2714502"/>
          </a:xfrm>
          <a:prstGeom prst="roundRect">
            <a:avLst/>
          </a:prstGeom>
          <a:solidFill>
            <a:srgbClr val="FF53A9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Age</a:t>
            </a:r>
          </a:p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Ethics Team</a:t>
            </a:r>
          </a:p>
          <a:p>
            <a:pPr algn="ctr">
              <a:lnSpc>
                <a:spcPct val="200000"/>
              </a:lnSpc>
            </a:pPr>
            <a:r>
              <a:rPr lang="en-US" sz="2000">
                <a:latin typeface="Bahnschrift SemiBold" panose="020B0502040204020203" pitchFamily="34" charset="0"/>
              </a:rPr>
              <a:t>The British Psychological Society</a:t>
            </a:r>
          </a:p>
        </p:txBody>
      </p:sp>
    </p:spTree>
    <p:extLst>
      <p:ext uri="{BB962C8B-B14F-4D97-AF65-F5344CB8AC3E}">
        <p14:creationId xmlns:p14="http://schemas.microsoft.com/office/powerpoint/2010/main" val="242747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7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97F729-3F86-4CBB-B3AB-6ACEA0DF66A1}"/>
              </a:ext>
            </a:extLst>
          </p:cNvPr>
          <p:cNvSpPr txBox="1"/>
          <p:nvPr/>
        </p:nvSpPr>
        <p:spPr>
          <a:xfrm>
            <a:off x="1630680" y="1590330"/>
            <a:ext cx="8930640" cy="4893647"/>
          </a:xfrm>
          <a:prstGeom prst="rect">
            <a:avLst/>
          </a:prstGeom>
          <a:noFill/>
          <a:effectLst>
            <a:glow rad="127000">
              <a:srgbClr val="FFFF00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ALL participants are given professional help and support throughout filming and for as long as required once filming has ended.</a:t>
            </a:r>
          </a:p>
          <a:p>
            <a:pPr algn="ctr"/>
            <a:endParaRPr lang="en-US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algn="ctr"/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ALL participants retain the right to withdraw from the show at ANY time, and informed consent is gained continuously.</a:t>
            </a:r>
          </a:p>
          <a:p>
            <a:pPr algn="ctr"/>
            <a:endParaRPr lang="en-US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algn="ctr"/>
            <a:r>
              <a:rPr lang="en-US" sz="2400" b="1">
                <a:solidFill>
                  <a:srgbClr val="FF53A9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#</a:t>
            </a:r>
            <a:r>
              <a:rPr lang="en-US" sz="2400" b="1" err="1">
                <a:solidFill>
                  <a:srgbClr val="FF53A9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BeKind</a:t>
            </a:r>
            <a:endParaRPr lang="en-US" sz="2400" b="1">
              <a:solidFill>
                <a:srgbClr val="FF53A9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Bahnschrift SemiLight" panose="020B0502040204020203" pitchFamily="34" charset="0"/>
            </a:endParaRPr>
          </a:p>
          <a:p>
            <a:pPr algn="ctr"/>
            <a:endParaRPr lang="en-US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algn="ctr"/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If you have been affected by any of the issues within this show help and support can be found below:</a:t>
            </a:r>
          </a:p>
          <a:p>
            <a:pPr algn="ctr"/>
            <a:endParaRPr lang="en-US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algn="ctr"/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Samaritans (Open 24 hours): </a:t>
            </a:r>
            <a:r>
              <a:rPr lang="en-US">
                <a:solidFill>
                  <a:srgbClr val="FF53A9"/>
                </a:solidFill>
                <a:latin typeface="Bahnschrift SemiLight" panose="020B0502040204020203" pitchFamily="34" charset="0"/>
              </a:rPr>
              <a:t>116 123 </a:t>
            </a:r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(free phone line) or </a:t>
            </a:r>
            <a:r>
              <a:rPr lang="en-US">
                <a:solidFill>
                  <a:srgbClr val="FF53A9"/>
                </a:solidFill>
                <a:latin typeface="Bahnschrift SemiLight" panose="020B0502040204020203" pitchFamily="34" charset="0"/>
              </a:rPr>
              <a:t>jo@samaritans.org </a:t>
            </a:r>
          </a:p>
          <a:p>
            <a:pPr algn="ctr"/>
            <a:endParaRPr lang="en-US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algn="ctr"/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Switchboard (LGBTQ+): </a:t>
            </a:r>
            <a:r>
              <a:rPr lang="en-US">
                <a:solidFill>
                  <a:srgbClr val="FF53A9"/>
                </a:solidFill>
                <a:latin typeface="Bahnschrift SemiLight" panose="020B0502040204020203" pitchFamily="34" charset="0"/>
              </a:rPr>
              <a:t>0300 330 0630 </a:t>
            </a:r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(10AM-10PM) or </a:t>
            </a:r>
            <a:r>
              <a:rPr lang="en-US" err="1">
                <a:solidFill>
                  <a:srgbClr val="FF53A9"/>
                </a:solidFill>
                <a:latin typeface="Bahnschrift SemiLight" panose="020B0502040204020203" pitchFamily="34" charset="0"/>
              </a:rPr>
              <a:t>chris@switchboard.lgbt</a:t>
            </a:r>
            <a:endParaRPr lang="en-US">
              <a:solidFill>
                <a:srgbClr val="FF53A9"/>
              </a:solidFill>
              <a:latin typeface="Bahnschrift SemiLight" panose="020B0502040204020203" pitchFamily="34" charset="0"/>
            </a:endParaRPr>
          </a:p>
          <a:p>
            <a:pPr algn="ctr"/>
            <a:endParaRPr lang="en-US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algn="ctr"/>
            <a:r>
              <a:rPr lang="en-US">
                <a:solidFill>
                  <a:schemeClr val="bg1"/>
                </a:solidFill>
                <a:latin typeface="Bahnschrift SemiLight" panose="020B0502040204020203" pitchFamily="34" charset="0"/>
              </a:rPr>
              <a:t>For an extensive list of helplines please visit: </a:t>
            </a:r>
            <a:r>
              <a:rPr lang="en-US">
                <a:solidFill>
                  <a:srgbClr val="FF53A9"/>
                </a:solidFill>
                <a:latin typeface="Bahnschrift SemiLight" panose="020B0502040204020203" pitchFamily="34" charset="0"/>
              </a:rPr>
              <a:t>https://helplines.org/helplines/</a:t>
            </a:r>
          </a:p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F59FC30-4538-4A96-AE33-6A05286F2646}"/>
              </a:ext>
            </a:extLst>
          </p:cNvPr>
          <p:cNvSpPr/>
          <p:nvPr/>
        </p:nvSpPr>
        <p:spPr>
          <a:xfrm>
            <a:off x="2500517" y="374023"/>
            <a:ext cx="719096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44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SUPPORT MESSAGE</a:t>
            </a:r>
            <a:endParaRPr lang="en-US" sz="44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375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4129341-E1F2-4D6F-A057-7D37650B97F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34" y="814387"/>
            <a:ext cx="6564730" cy="6344290"/>
          </a:xfrm>
          <a:prstGeom prst="rect">
            <a:avLst/>
          </a:prstGeom>
          <a:effectLst>
            <a:glow rad="127000">
              <a:srgbClr val="FF53A9">
                <a:alpha val="35000"/>
              </a:srgbClr>
            </a:glo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510B86-2202-49B5-B47F-F5D79B698319}"/>
              </a:ext>
            </a:extLst>
          </p:cNvPr>
          <p:cNvSpPr/>
          <p:nvPr/>
        </p:nvSpPr>
        <p:spPr>
          <a:xfrm>
            <a:off x="273591" y="570086"/>
            <a:ext cx="96997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53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OPPORTUNITY FOR ACTIVISM</a:t>
            </a:r>
            <a:endParaRPr lang="en-US" sz="53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8A26D7-1B84-4855-9408-159F41B14929}"/>
              </a:ext>
            </a:extLst>
          </p:cNvPr>
          <p:cNvSpPr/>
          <p:nvPr/>
        </p:nvSpPr>
        <p:spPr>
          <a:xfrm rot="20711685">
            <a:off x="-244854" y="-13847"/>
            <a:ext cx="14546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A</a:t>
            </a:r>
            <a:r>
              <a:rPr lang="en-US" sz="6000" b="1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n</a:t>
            </a:r>
            <a:endParaRPr lang="en-US" sz="66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41D294-49B3-46C1-807E-F07283B01BFF}"/>
              </a:ext>
            </a:extLst>
          </p:cNvPr>
          <p:cNvSpPr txBox="1"/>
          <p:nvPr/>
        </p:nvSpPr>
        <p:spPr>
          <a:xfrm>
            <a:off x="273591" y="4844049"/>
            <a:ext cx="2938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Diversity without tokenism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71DFC2-B828-47C9-88C5-5D4D8B7E5D20}"/>
              </a:ext>
            </a:extLst>
          </p:cNvPr>
          <p:cNvSpPr txBox="1"/>
          <p:nvPr/>
        </p:nvSpPr>
        <p:spPr>
          <a:xfrm>
            <a:off x="9713905" y="2240396"/>
            <a:ext cx="2970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Diverse hosts and production crew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841279-2215-4F23-9D87-7BE01A254E3D}"/>
              </a:ext>
            </a:extLst>
          </p:cNvPr>
          <p:cNvSpPr txBox="1"/>
          <p:nvPr/>
        </p:nvSpPr>
        <p:spPr>
          <a:xfrm>
            <a:off x="8134446" y="4258691"/>
            <a:ext cx="4187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Highlighting and talking about a different social issue on each episode, for example: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AA0140-D292-450E-AD54-6191C856CF1A}"/>
              </a:ext>
            </a:extLst>
          </p:cNvPr>
          <p:cNvSpPr txBox="1"/>
          <p:nvPr/>
        </p:nvSpPr>
        <p:spPr>
          <a:xfrm>
            <a:off x="281571" y="2240396"/>
            <a:ext cx="3124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Highlighting bullying and abuse on dating apps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901262-7C3E-4D2B-99AD-5D153CA33DEF}"/>
              </a:ext>
            </a:extLst>
          </p:cNvPr>
          <p:cNvSpPr txBox="1"/>
          <p:nvPr/>
        </p:nvSpPr>
        <p:spPr>
          <a:xfrm>
            <a:off x="9713905" y="4916080"/>
            <a:ext cx="1848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Women’s issues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5D3992-ED37-42DE-95C7-32E23C6EFA24}"/>
              </a:ext>
            </a:extLst>
          </p:cNvPr>
          <p:cNvSpPr txBox="1"/>
          <p:nvPr/>
        </p:nvSpPr>
        <p:spPr>
          <a:xfrm>
            <a:off x="9713905" y="5240950"/>
            <a:ext cx="2351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Racial discrimination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15695E-2041-4247-9BE9-76344958D0C9}"/>
              </a:ext>
            </a:extLst>
          </p:cNvPr>
          <p:cNvSpPr txBox="1"/>
          <p:nvPr/>
        </p:nvSpPr>
        <p:spPr>
          <a:xfrm>
            <a:off x="9713905" y="5565820"/>
            <a:ext cx="2529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LGBTQ+ discrimination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D6B39E6-7F58-41A3-B676-358F90BB5B5C}"/>
              </a:ext>
            </a:extLst>
          </p:cNvPr>
          <p:cNvGrpSpPr/>
          <p:nvPr/>
        </p:nvGrpSpPr>
        <p:grpSpPr>
          <a:xfrm>
            <a:off x="300633" y="6268753"/>
            <a:ext cx="11607665" cy="475257"/>
            <a:chOff x="165166" y="6175562"/>
            <a:chExt cx="11607665" cy="475257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907449C5-FDC5-4663-89C0-F2C0A042444C}"/>
                </a:ext>
              </a:extLst>
            </p:cNvPr>
            <p:cNvSpPr/>
            <p:nvPr/>
          </p:nvSpPr>
          <p:spPr>
            <a:xfrm>
              <a:off x="165166" y="6175562"/>
              <a:ext cx="11607665" cy="475257"/>
            </a:xfrm>
            <a:prstGeom prst="roundRect">
              <a:avLst/>
            </a:prstGeom>
            <a:solidFill>
              <a:srgbClr val="73EDFD">
                <a:alpha val="62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A3B5865-F1D9-4149-845E-A4FE6CE10407}"/>
                </a:ext>
              </a:extLst>
            </p:cNvPr>
            <p:cNvSpPr txBox="1"/>
            <p:nvPr/>
          </p:nvSpPr>
          <p:spPr>
            <a:xfrm>
              <a:off x="532152" y="6266303"/>
              <a:ext cx="10867077" cy="36933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GB" b="1">
                  <a:latin typeface="Bahnschrift SemiLight"/>
                </a:rPr>
                <a:t>At least 15% of the show’s workforce will be made up of “vulnerable” people – e.g. homeless or disabled people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6A028D8-CE34-4F65-A625-EAEFC634776B}"/>
              </a:ext>
            </a:extLst>
          </p:cNvPr>
          <p:cNvSpPr txBox="1"/>
          <p:nvPr/>
        </p:nvSpPr>
        <p:spPr>
          <a:xfrm>
            <a:off x="273591" y="3676510"/>
            <a:ext cx="2643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latin typeface="Bahnschrift SemiLight" panose="020B0502040204020203" pitchFamily="34" charset="0"/>
              </a:rPr>
              <a:t>Promoting online safety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67ACE6-5C19-4256-A8D0-AD8E4D2F6DF3}"/>
              </a:ext>
            </a:extLst>
          </p:cNvPr>
          <p:cNvSpPr/>
          <p:nvPr/>
        </p:nvSpPr>
        <p:spPr>
          <a:xfrm rot="20869071">
            <a:off x="-70012" y="5569604"/>
            <a:ext cx="145461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>
                <a:ln w="0"/>
                <a:solidFill>
                  <a:srgbClr val="E6007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A pledge</a:t>
            </a:r>
            <a:endParaRPr lang="en-US" sz="72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E6007D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48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510B86-2202-49B5-B47F-F5D79B698319}"/>
              </a:ext>
            </a:extLst>
          </p:cNvPr>
          <p:cNvSpPr/>
          <p:nvPr/>
        </p:nvSpPr>
        <p:spPr>
          <a:xfrm>
            <a:off x="345154" y="485739"/>
            <a:ext cx="61088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54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PSYCHOLOGY BIT</a:t>
            </a:r>
            <a:endParaRPr lang="en-US" sz="54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8A26D7-1B84-4855-9408-159F41B14929}"/>
              </a:ext>
            </a:extLst>
          </p:cNvPr>
          <p:cNvSpPr/>
          <p:nvPr/>
        </p:nvSpPr>
        <p:spPr>
          <a:xfrm rot="20711685">
            <a:off x="-244854" y="-13847"/>
            <a:ext cx="14546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reestyle Script" panose="030804020302050B0404" pitchFamily="66" charset="0"/>
              </a:rPr>
              <a:t>The</a:t>
            </a:r>
            <a:endParaRPr lang="en-US" sz="6600" b="1" cap="none" spc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Freestyle Script" panose="030804020302050B0404" pitchFamily="66" charset="0"/>
            </a:endParaRPr>
          </a:p>
        </p:txBody>
      </p: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1954FE27-211F-4963-8C91-D38C4D2E3072}"/>
              </a:ext>
            </a:extLst>
          </p:cNvPr>
          <p:cNvGrpSpPr/>
          <p:nvPr/>
        </p:nvGrpSpPr>
        <p:grpSpPr>
          <a:xfrm>
            <a:off x="787253" y="2036395"/>
            <a:ext cx="3766806" cy="1881344"/>
            <a:chOff x="534930" y="4579900"/>
            <a:chExt cx="3766806" cy="1881344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19" name="Star: 24 Points 118">
              <a:extLst>
                <a:ext uri="{FF2B5EF4-FFF2-40B4-BE49-F238E27FC236}">
                  <a16:creationId xmlns:a16="http://schemas.microsoft.com/office/drawing/2014/main" id="{961B7BF5-C7C5-48CD-86AC-EA1DF4AA856B}"/>
                </a:ext>
              </a:extLst>
            </p:cNvPr>
            <p:cNvSpPr/>
            <p:nvPr/>
          </p:nvSpPr>
          <p:spPr>
            <a:xfrm rot="21101312">
              <a:off x="534930" y="4579900"/>
              <a:ext cx="3766806" cy="1881344"/>
            </a:xfrm>
            <a:prstGeom prst="star24">
              <a:avLst/>
            </a:prstGeom>
            <a:gradFill flip="none" rotWithShape="1">
              <a:gsLst>
                <a:gs pos="0">
                  <a:srgbClr val="FF53A9"/>
                </a:gs>
                <a:gs pos="38000">
                  <a:srgbClr val="FF53A9"/>
                </a:gs>
                <a:gs pos="70000">
                  <a:srgbClr val="E6007D"/>
                </a:gs>
                <a:gs pos="100000">
                  <a:srgbClr val="E6007D"/>
                </a:gs>
              </a:gsLst>
              <a:path path="circle">
                <a:fillToRect l="50000" t="50000" r="50000" b="50000"/>
              </a:path>
              <a:tileRect/>
            </a:gradFill>
            <a:ln w="57150">
              <a:solidFill>
                <a:srgbClr val="48E1F6"/>
              </a:solidFill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B4EE78F3-CFD7-4122-8C9A-3FF4F43F1E5A}"/>
                </a:ext>
              </a:extLst>
            </p:cNvPr>
            <p:cNvSpPr txBox="1"/>
            <p:nvPr/>
          </p:nvSpPr>
          <p:spPr>
            <a:xfrm rot="20476747">
              <a:off x="1348820" y="5002826"/>
              <a:ext cx="9300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800" b="1">
                  <a:latin typeface="Freestyle Script" panose="030804020302050B0404" pitchFamily="66" charset="0"/>
                </a:rPr>
                <a:t>Branded</a:t>
              </a:r>
              <a:endParaRPr lang="en-GB" sz="3200" b="1">
                <a:latin typeface="Freestyle Script" panose="030804020302050B0404" pitchFamily="66" charset="0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A7BB16C3-952A-4A1D-899E-54C821822DBD}"/>
                </a:ext>
              </a:extLst>
            </p:cNvPr>
            <p:cNvSpPr txBox="1"/>
            <p:nvPr/>
          </p:nvSpPr>
          <p:spPr>
            <a:xfrm rot="21072920">
              <a:off x="1375396" y="5230966"/>
              <a:ext cx="2270173" cy="76944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 prstMaterial="softEdge">
              <a:bevelT w="152400" h="228600"/>
              <a:bevelB w="50800" h="215900"/>
            </a:sp3d>
          </p:spPr>
          <p:txBody>
            <a:bodyPr wrap="none" rtlCol="0">
              <a:spAutoFit/>
              <a:sp3d extrusionH="57150">
                <a:bevelT w="38100" h="38100"/>
              </a:sp3d>
            </a:bodyPr>
            <a:lstStyle/>
            <a:p>
              <a:r>
                <a:rPr lang="en-GB" sz="4400" b="1">
                  <a:ln>
                    <a:solidFill>
                      <a:schemeClr val="tx1"/>
                    </a:solidFill>
                  </a:ln>
                  <a:solidFill>
                    <a:srgbClr val="FFCC00"/>
                  </a:solidFill>
                  <a:latin typeface="Berlin Sans FB" panose="020E0602020502020306" pitchFamily="34" charset="0"/>
                </a:rPr>
                <a:t>AFFECT</a:t>
              </a:r>
              <a:endParaRPr lang="en-GB" sz="5400" b="1">
                <a:ln>
                  <a:solidFill>
                    <a:schemeClr val="tx1"/>
                  </a:solidFill>
                </a:ln>
                <a:solidFill>
                  <a:srgbClr val="FFCC00"/>
                </a:solidFill>
                <a:latin typeface="Berlin Sans FB" panose="020E0602020502020306" pitchFamily="34" charset="0"/>
              </a:endParaRPr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AB888843-C5F1-4B5F-9208-B272934C7C1B}"/>
              </a:ext>
            </a:extLst>
          </p:cNvPr>
          <p:cNvGrpSpPr/>
          <p:nvPr/>
        </p:nvGrpSpPr>
        <p:grpSpPr>
          <a:xfrm>
            <a:off x="3276474" y="3957970"/>
            <a:ext cx="3497312" cy="2856413"/>
            <a:chOff x="91764" y="4082613"/>
            <a:chExt cx="3497312" cy="2856413"/>
          </a:xfrm>
        </p:grpSpPr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91E90D16-BC72-47F0-A015-03E8171D2FA4}"/>
                </a:ext>
              </a:extLst>
            </p:cNvPr>
            <p:cNvGrpSpPr/>
            <p:nvPr/>
          </p:nvGrpSpPr>
          <p:grpSpPr>
            <a:xfrm>
              <a:off x="1856432" y="4082613"/>
              <a:ext cx="1732644" cy="2856413"/>
              <a:chOff x="117151" y="4109505"/>
              <a:chExt cx="1732644" cy="2856413"/>
            </a:xfrm>
          </p:grpSpPr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00B7A5B2-DC6E-49F1-8E12-8636A2C19999}"/>
                  </a:ext>
                </a:extLst>
              </p:cNvPr>
              <p:cNvGrpSpPr/>
              <p:nvPr/>
            </p:nvGrpSpPr>
            <p:grpSpPr>
              <a:xfrm>
                <a:off x="117151" y="4109505"/>
                <a:ext cx="1732644" cy="2856413"/>
                <a:chOff x="117151" y="4109505"/>
                <a:chExt cx="1732644" cy="2856413"/>
              </a:xfr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grpSpPr>
            <p:sp>
              <p:nvSpPr>
                <p:cNvPr id="138" name="Trapezoid 137">
                  <a:extLst>
                    <a:ext uri="{FF2B5EF4-FFF2-40B4-BE49-F238E27FC236}">
                      <a16:creationId xmlns:a16="http://schemas.microsoft.com/office/drawing/2014/main" id="{AFC7AE16-7264-4C5F-8B5D-D0E9FFD1826C}"/>
                    </a:ext>
                  </a:extLst>
                </p:cNvPr>
                <p:cNvSpPr/>
                <p:nvPr/>
              </p:nvSpPr>
              <p:spPr>
                <a:xfrm rot="10392318">
                  <a:off x="988635" y="4109505"/>
                  <a:ext cx="122676" cy="2856413"/>
                </a:xfrm>
                <a:prstGeom prst="trapezoid">
                  <a:avLst/>
                </a:prstGeom>
                <a:solidFill>
                  <a:srgbClr val="FF53A9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 prst="angle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9" name="Arrow: Pentagon 138">
                  <a:extLst>
                    <a:ext uri="{FF2B5EF4-FFF2-40B4-BE49-F238E27FC236}">
                      <a16:creationId xmlns:a16="http://schemas.microsoft.com/office/drawing/2014/main" id="{54686438-39B9-47F1-9F63-14AB29702D64}"/>
                    </a:ext>
                  </a:extLst>
                </p:cNvPr>
                <p:cNvSpPr/>
                <p:nvPr/>
              </p:nvSpPr>
              <p:spPr>
                <a:xfrm rot="20938309">
                  <a:off x="263279" y="4393933"/>
                  <a:ext cx="1586516" cy="340396"/>
                </a:xfrm>
                <a:prstGeom prst="homePlate">
                  <a:avLst/>
                </a:prstGeom>
                <a:solidFill>
                  <a:srgbClr val="FF53A9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 prst="angle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0" name="Arrow: Pentagon 139">
                  <a:extLst>
                    <a:ext uri="{FF2B5EF4-FFF2-40B4-BE49-F238E27FC236}">
                      <a16:creationId xmlns:a16="http://schemas.microsoft.com/office/drawing/2014/main" id="{F921ECA0-35AA-4E2D-8502-39AE7CEE9D6D}"/>
                    </a:ext>
                  </a:extLst>
                </p:cNvPr>
                <p:cNvSpPr/>
                <p:nvPr/>
              </p:nvSpPr>
              <p:spPr>
                <a:xfrm rot="274534" flipH="1" flipV="1">
                  <a:off x="117151" y="4942578"/>
                  <a:ext cx="1613391" cy="356218"/>
                </a:xfrm>
                <a:prstGeom prst="homePlate">
                  <a:avLst/>
                </a:prstGeom>
                <a:solidFill>
                  <a:srgbClr val="FF53A9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 prst="angle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C345D820-D039-481C-9558-41100897C502}"/>
                  </a:ext>
                </a:extLst>
              </p:cNvPr>
              <p:cNvSpPr txBox="1"/>
              <p:nvPr/>
            </p:nvSpPr>
            <p:spPr>
              <a:xfrm rot="21013203">
                <a:off x="562105" y="4346677"/>
                <a:ext cx="7873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>
                    <a:solidFill>
                      <a:srgbClr val="FFCC00"/>
                    </a:solidFill>
                    <a:latin typeface="Berlin Sans FB" panose="020E0602020502020306" pitchFamily="34" charset="0"/>
                  </a:rPr>
                  <a:t>Truth</a:t>
                </a: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166AA6B5-EA3F-4987-AABE-E36D0EA67250}"/>
                  </a:ext>
                </a:extLst>
              </p:cNvPr>
              <p:cNvSpPr txBox="1"/>
              <p:nvPr/>
            </p:nvSpPr>
            <p:spPr>
              <a:xfrm rot="177092">
                <a:off x="458711" y="4916936"/>
                <a:ext cx="9941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>
                    <a:solidFill>
                      <a:srgbClr val="FFCC00"/>
                    </a:solidFill>
                    <a:latin typeface="Berlin Sans FB" panose="020E0602020502020306" pitchFamily="34" charset="0"/>
                  </a:rPr>
                  <a:t>Reality</a:t>
                </a:r>
              </a:p>
            </p:txBody>
          </p:sp>
        </p:grp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2CAF7121-C9A4-4678-A98D-1C3AD539FAE1}"/>
                </a:ext>
              </a:extLst>
            </p:cNvPr>
            <p:cNvSpPr txBox="1"/>
            <p:nvPr/>
          </p:nvSpPr>
          <p:spPr>
            <a:xfrm rot="1051403">
              <a:off x="91764" y="4903523"/>
              <a:ext cx="3055645" cy="144655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 prstMaterial="softEdge">
              <a:bevelT w="152400" h="228600"/>
              <a:bevelB w="50800" h="215900"/>
            </a:sp3d>
          </p:spPr>
          <p:txBody>
            <a:bodyPr wrap="none" rtlCol="0">
              <a:spAutoFit/>
              <a:sp3d extrusionH="57150">
                <a:bevelT w="38100" h="38100"/>
              </a:sp3d>
            </a:bodyPr>
            <a:lstStyle/>
            <a:p>
              <a:pPr algn="ctr"/>
              <a:r>
                <a:rPr lang="en-GB" sz="4400" b="1">
                  <a:ln>
                    <a:solidFill>
                      <a:schemeClr val="tx1"/>
                    </a:solidFill>
                  </a:ln>
                  <a:solidFill>
                    <a:srgbClr val="68E7F8"/>
                  </a:solidFill>
                  <a:latin typeface="Berlin Sans FB" panose="020E0602020502020306" pitchFamily="34" charset="0"/>
                </a:rPr>
                <a:t>MEDIA</a:t>
              </a:r>
            </a:p>
            <a:p>
              <a:pPr algn="ctr"/>
              <a:r>
                <a:rPr lang="en-GB" sz="4400" b="1">
                  <a:ln>
                    <a:solidFill>
                      <a:schemeClr val="tx1"/>
                    </a:solidFill>
                  </a:ln>
                  <a:solidFill>
                    <a:srgbClr val="68E7F8"/>
                  </a:solidFill>
                  <a:latin typeface="Berlin Sans FB" panose="020E0602020502020306" pitchFamily="34" charset="0"/>
                </a:rPr>
                <a:t>“REALITY”</a:t>
              </a:r>
              <a:endParaRPr lang="en-GB" sz="5400" b="1">
                <a:ln>
                  <a:solidFill>
                    <a:schemeClr val="tx1"/>
                  </a:solidFill>
                </a:ln>
                <a:solidFill>
                  <a:srgbClr val="68E7F8"/>
                </a:solidFill>
                <a:latin typeface="Berlin Sans FB" panose="020E0602020502020306" pitchFamily="34" charset="0"/>
              </a:endParaRPr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FFD1D363-CBF4-4295-87DE-FD6BF9258143}"/>
              </a:ext>
            </a:extLst>
          </p:cNvPr>
          <p:cNvGrpSpPr/>
          <p:nvPr/>
        </p:nvGrpSpPr>
        <p:grpSpPr>
          <a:xfrm>
            <a:off x="7136043" y="1342807"/>
            <a:ext cx="4360898" cy="3543545"/>
            <a:chOff x="7602145" y="1436411"/>
            <a:chExt cx="4360898" cy="3543545"/>
          </a:xfrm>
        </p:grpSpPr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F9E1A173-7784-41C3-9DFA-44A59172DB32}"/>
                </a:ext>
              </a:extLst>
            </p:cNvPr>
            <p:cNvGrpSpPr/>
            <p:nvPr/>
          </p:nvGrpSpPr>
          <p:grpSpPr>
            <a:xfrm>
              <a:off x="7602145" y="1436411"/>
              <a:ext cx="4360898" cy="3543545"/>
              <a:chOff x="0" y="2682706"/>
              <a:chExt cx="5169877" cy="3950648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pic>
            <p:nvPicPr>
              <p:cNvPr id="115" name="Picture 114">
                <a:extLst>
                  <a:ext uri="{FF2B5EF4-FFF2-40B4-BE49-F238E27FC236}">
                    <a16:creationId xmlns:a16="http://schemas.microsoft.com/office/drawing/2014/main" id="{C507FBD1-92AD-4AFA-BB70-57CAC7EF07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2682706"/>
                <a:ext cx="5169877" cy="3950648"/>
              </a:xfrm>
              <a:prstGeom prst="rect">
                <a:avLst/>
              </a:prstGeom>
            </p:spPr>
          </p:pic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A8FCA974-ADE4-4F5C-B110-F697DCDF11B9}"/>
                  </a:ext>
                </a:extLst>
              </p:cNvPr>
              <p:cNvSpPr txBox="1"/>
              <p:nvPr/>
            </p:nvSpPr>
            <p:spPr>
              <a:xfrm>
                <a:off x="903543" y="3244877"/>
                <a:ext cx="3421128" cy="3037116"/>
              </a:xfrm>
              <a:prstGeom prst="roundRect">
                <a:avLst/>
              </a:prstGeom>
              <a:solidFill>
                <a:schemeClr val="bg2">
                  <a:lumMod val="90000"/>
                  <a:alpha val="56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>
                  <a:latin typeface="Bahnschrift SemiBold" panose="020B0502040204020203" pitchFamily="34" charset="0"/>
                  <a:ea typeface="Yu Gothic UI Semibold" panose="020B0700000000000000" pitchFamily="34" charset="-128"/>
                </a:endParaRPr>
              </a:p>
              <a:p>
                <a:pPr algn="ctr"/>
                <a:endParaRPr lang="en-GB" sz="2800">
                  <a:latin typeface="Bahnschrift SemiBold" panose="020B0502040204020203" pitchFamily="34" charset="0"/>
                  <a:ea typeface="Yu Gothic UI Semibold" panose="020B0700000000000000" pitchFamily="34" charset="-128"/>
                </a:endParaRPr>
              </a:p>
              <a:p>
                <a:pPr algn="ctr"/>
                <a:r>
                  <a:rPr lang="en-GB">
                    <a:latin typeface="Bahnschrift SemiBold" panose="020B0502040204020203" pitchFamily="34" charset="0"/>
                    <a:ea typeface="Yu Gothic UI Semibold" panose="020B0700000000000000" pitchFamily="34" charset="-128"/>
                  </a:rPr>
                  <a:t>Yellow = Positivity</a:t>
                </a:r>
              </a:p>
              <a:p>
                <a:pPr algn="ctr"/>
                <a:endParaRPr lang="en-GB">
                  <a:latin typeface="Bahnschrift SemiBold" panose="020B0502040204020203" pitchFamily="34" charset="0"/>
                  <a:ea typeface="Yu Gothic UI Semibold" panose="020B0700000000000000" pitchFamily="34" charset="-128"/>
                </a:endParaRPr>
              </a:p>
              <a:p>
                <a:pPr algn="ctr"/>
                <a:r>
                  <a:rPr lang="en-GB">
                    <a:latin typeface="Bahnschrift SemiBold" panose="020B0502040204020203" pitchFamily="34" charset="0"/>
                    <a:ea typeface="Yu Gothic UI Semibold" panose="020B0700000000000000" pitchFamily="34" charset="-128"/>
                  </a:rPr>
                  <a:t>Blue = Trust</a:t>
                </a:r>
              </a:p>
              <a:p>
                <a:pPr algn="ctr"/>
                <a:endParaRPr lang="en-GB">
                  <a:latin typeface="Bahnschrift SemiBold" panose="020B0502040204020203" pitchFamily="34" charset="0"/>
                  <a:ea typeface="Yu Gothic UI Semibold" panose="020B0700000000000000" pitchFamily="34" charset="-128"/>
                </a:endParaRPr>
              </a:p>
              <a:p>
                <a:pPr algn="ctr"/>
                <a:r>
                  <a:rPr lang="en-GB">
                    <a:latin typeface="Bahnschrift SemiBold" panose="020B0502040204020203" pitchFamily="34" charset="0"/>
                    <a:ea typeface="Yu Gothic UI Semibold" panose="020B0700000000000000" pitchFamily="34" charset="-128"/>
                  </a:rPr>
                  <a:t>Pink = Playfulness, romance</a:t>
                </a:r>
              </a:p>
            </p:txBody>
          </p:sp>
        </p:grp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E296AC25-D4FD-4EF7-A630-CABCAFC50AEE}"/>
                </a:ext>
              </a:extLst>
            </p:cNvPr>
            <p:cNvSpPr/>
            <p:nvPr/>
          </p:nvSpPr>
          <p:spPr>
            <a:xfrm>
              <a:off x="8672112" y="1917937"/>
              <a:ext cx="2270173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>
                  <a:ln>
                    <a:solidFill>
                      <a:schemeClr val="tx1"/>
                    </a:solidFill>
                  </a:ln>
                  <a:solidFill>
                    <a:srgbClr val="FFCC00"/>
                  </a:solidFill>
                  <a:latin typeface="Berlin Sans FB" panose="020E0602020502020306" pitchFamily="34" charset="0"/>
                </a:rPr>
                <a:t>COLOUR </a:t>
              </a:r>
            </a:p>
            <a:p>
              <a:pPr algn="ctr"/>
              <a:r>
                <a:rPr lang="en-GB" sz="2400" b="1">
                  <a:ln>
                    <a:solidFill>
                      <a:schemeClr val="tx1"/>
                    </a:solidFill>
                  </a:ln>
                  <a:solidFill>
                    <a:srgbClr val="FFCC00"/>
                  </a:solidFill>
                  <a:latin typeface="Berlin Sans FB" panose="020E0602020502020306" pitchFamily="34" charset="0"/>
                </a:rPr>
                <a:t>PSYCHOLOGY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535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8AB7881-8C8E-4ED6-B1BA-7DE9F9D08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905" y="0"/>
            <a:ext cx="2478095" cy="15874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510B86-2202-49B5-B47F-F5D79B698319}"/>
              </a:ext>
            </a:extLst>
          </p:cNvPr>
          <p:cNvSpPr/>
          <p:nvPr/>
        </p:nvSpPr>
        <p:spPr>
          <a:xfrm>
            <a:off x="30080" y="0"/>
            <a:ext cx="44085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 contourW="19050">
              <a:bevelT w="406400" h="50800" prst="coolSlant"/>
              <a:bevelB w="152400" h="171450"/>
            </a:sp3d>
          </a:bodyPr>
          <a:lstStyle/>
          <a:p>
            <a:pPr algn="ctr"/>
            <a:r>
              <a:rPr lang="en-US" sz="5400" b="1" cap="none" spc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53A9"/>
                </a:solidFill>
                <a:effectLst>
                  <a:glow rad="101600">
                    <a:srgbClr val="FF53A9">
                      <a:alpha val="60000"/>
                    </a:srgbClr>
                  </a:glow>
                </a:effectLst>
                <a:latin typeface="Berlin Sans FB Demi" panose="020E0802020502020306" pitchFamily="34" charset="0"/>
              </a:rPr>
              <a:t>REFERENCES</a:t>
            </a:r>
            <a:endParaRPr lang="en-US" sz="5400" b="0" cap="none" spc="0">
              <a:ln w="38100">
                <a:solidFill>
                  <a:schemeClr val="tx1"/>
                </a:solidFill>
              </a:ln>
              <a:solidFill>
                <a:srgbClr val="FF53A9"/>
              </a:solidFill>
              <a:effectLst>
                <a:glow rad="101600">
                  <a:srgbClr val="FF53A9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8B429E-E14B-4929-B16B-107D8C7FF0ED}"/>
              </a:ext>
            </a:extLst>
          </p:cNvPr>
          <p:cNvSpPr txBox="1"/>
          <p:nvPr/>
        </p:nvSpPr>
        <p:spPr>
          <a:xfrm>
            <a:off x="136528" y="1087189"/>
            <a:ext cx="12118289" cy="517064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/>
            <a:r>
              <a:rPr lang="en-US" sz="1200">
                <a:latin typeface="Bahnschrift Light SemiCondensed"/>
              </a:rPr>
              <a:t>BBC (2019) </a:t>
            </a:r>
            <a:r>
              <a:rPr lang="en-US" sz="1200" i="1">
                <a:latin typeface="Bahnschrift Light SemiCondensed"/>
              </a:rPr>
              <a:t>Love Island attracts six million viewers to break ratings record. </a:t>
            </a:r>
            <a:r>
              <a:rPr lang="en-US" sz="1200">
                <a:latin typeface="Bahnschrift Light SemiCondensed"/>
              </a:rPr>
              <a:t>Available at: https://www.bbc.co.uk/news/entertainment</a:t>
            </a:r>
            <a:endParaRPr lang="en-US" sz="1600"/>
          </a:p>
          <a:p>
            <a:r>
              <a:rPr lang="en-US" sz="1200">
                <a:latin typeface="Bahnschrift Light SemiCondensed"/>
              </a:rPr>
              <a:t>-arts-48991692 (Accessed 16</a:t>
            </a:r>
            <a:r>
              <a:rPr lang="en-US" sz="1200" baseline="30000">
                <a:latin typeface="Bahnschrift Light SemiCondensed"/>
              </a:rPr>
              <a:t>th</a:t>
            </a:r>
            <a:r>
              <a:rPr lang="en-US" sz="1200">
                <a:latin typeface="Bahnschrift Light SemiCondensed"/>
              </a:rPr>
              <a:t> April 2020). </a:t>
            </a:r>
            <a:endParaRPr lang="en-US" sz="1600">
              <a:latin typeface="Bahnschrift Light SemiCondensed"/>
              <a:cs typeface="Calibri" panose="020F0502020204030204"/>
            </a:endParaRP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BPS Media Ethics Advisory Group. (2019) </a:t>
            </a:r>
            <a:r>
              <a:rPr lang="en-US" sz="1200" i="1">
                <a:latin typeface="Bahnschrift Light SemiCondensed"/>
              </a:rPr>
              <a:t>Psychology and Media Productions: Guidance for Commissioners and Producers, </a:t>
            </a:r>
            <a:r>
              <a:rPr lang="en-US" sz="1200">
                <a:latin typeface="Bahnschrift Light SemiCondensed"/>
              </a:rPr>
              <a:t>Leicester: The British Psychological Society 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Giles, D. (2010) </a:t>
            </a:r>
            <a:r>
              <a:rPr lang="en-US" sz="1200" i="1">
                <a:latin typeface="Bahnschrift Light SemiCondensed"/>
              </a:rPr>
              <a:t>Psychology of the Media. </a:t>
            </a:r>
            <a:r>
              <a:rPr lang="en-US" sz="1200">
                <a:latin typeface="Bahnschrift Light SemiCondensed"/>
              </a:rPr>
              <a:t>Basingstoke: Palgrave Macmillan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Grindstaff, L. and Murray, S. (2015) ‘Reality Celebrity: Branded Affect and the Emotion Economy’. </a:t>
            </a:r>
            <a:r>
              <a:rPr lang="en-US" sz="1200" i="1">
                <a:latin typeface="Bahnschrift Light SemiCondensed"/>
              </a:rPr>
              <a:t>Public Culture </a:t>
            </a:r>
            <a:r>
              <a:rPr lang="en-US" sz="1200">
                <a:latin typeface="Bahnschrift Light SemiCondensed"/>
              </a:rPr>
              <a:t>17(175), pp. 109-135</a:t>
            </a:r>
            <a:r>
              <a:rPr lang="en-US" sz="1200" i="1">
                <a:latin typeface="Bahnschrift Light SemiCondensed"/>
              </a:rPr>
              <a:t>. </a:t>
            </a:r>
            <a:r>
              <a:rPr lang="en-US" sz="1200">
                <a:latin typeface="Bahnschrift Light SemiCondensed"/>
              </a:rPr>
              <a:t>DOI: 10.1215/08992363-2798367 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Hawkins, G. (2001) ‘The Ethics of Television’ </a:t>
            </a:r>
            <a:r>
              <a:rPr lang="en-US" sz="1200" i="1">
                <a:latin typeface="Bahnschrift Light SemiCondensed"/>
              </a:rPr>
              <a:t>International Journal of Culture Studies </a:t>
            </a:r>
            <a:r>
              <a:rPr lang="en-US" sz="1200">
                <a:latin typeface="Bahnschrift Light SemiCondensed"/>
              </a:rPr>
              <a:t>4(4), pp. 412-426. Thousand Oaks: SAGE 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Helplines Partnership. (2020) </a:t>
            </a:r>
            <a:r>
              <a:rPr lang="en-US" sz="1200" i="1">
                <a:latin typeface="Bahnschrift Light SemiCondensed"/>
              </a:rPr>
              <a:t>Find a Helpline. </a:t>
            </a:r>
            <a:r>
              <a:rPr lang="en-US" sz="1200">
                <a:latin typeface="Bahnschrift Light SemiCondensed"/>
              </a:rPr>
              <a:t>Available at: https://helplines.org/helplines/ (Accessed 15</a:t>
            </a:r>
            <a:r>
              <a:rPr lang="en-US" sz="1200" baseline="30000">
                <a:latin typeface="Bahnschrift Light SemiCondensed"/>
              </a:rPr>
              <a:t>th</a:t>
            </a:r>
            <a:r>
              <a:rPr lang="en-US" sz="1200">
                <a:latin typeface="Bahnschrift Light SemiCondensed"/>
              </a:rPr>
              <a:t> April 2020) 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Mind. (2018) </a:t>
            </a:r>
            <a:r>
              <a:rPr lang="en-US" sz="1200" i="1">
                <a:latin typeface="Bahnschrift Light SemiCondensed"/>
              </a:rPr>
              <a:t>Crisis Services and Planning for a Crisis. </a:t>
            </a:r>
            <a:r>
              <a:rPr lang="en-US" sz="1200">
                <a:latin typeface="Bahnschrift Light SemiCondensed"/>
              </a:rPr>
              <a:t>Available at: https://www.mind.org.uk/information-support/guides-to-support-and-services/crisis-services/helplines-listening-services/ (Accessed 15</a:t>
            </a:r>
            <a:r>
              <a:rPr lang="en-US" sz="1200" baseline="30000">
                <a:latin typeface="Bahnschrift Light SemiCondensed"/>
              </a:rPr>
              <a:t>th</a:t>
            </a:r>
            <a:r>
              <a:rPr lang="en-US" sz="1200">
                <a:latin typeface="Bahnschrift Light SemiCondensed"/>
              </a:rPr>
              <a:t> April 2020)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Schmitz, A. (2012) </a:t>
            </a:r>
            <a:r>
              <a:rPr lang="en-US" sz="1200" i="1">
                <a:latin typeface="Bahnschrift Light SemiCondensed"/>
              </a:rPr>
              <a:t>Ethical Issues in Mass Media. </a:t>
            </a:r>
            <a:r>
              <a:rPr lang="en-US" sz="1200">
                <a:latin typeface="Bahnschrift Light SemiCondensed"/>
              </a:rPr>
              <a:t>(Online)  </a:t>
            </a:r>
            <a:br>
              <a:rPr lang="en-US" sz="1200">
                <a:latin typeface="Bahnschrift Light SemiCondensed" panose="020B0502040204020203" pitchFamily="34" charset="0"/>
              </a:rPr>
            </a:br>
            <a:r>
              <a:rPr lang="en-US" sz="1200">
                <a:latin typeface="Bahnschrift Light SemiCondensed"/>
              </a:rPr>
              <a:t>Available at: https://saylordotorg.github.io/text_understanding-media-and-culture-an-introduction-to-mass-communication/s17-01-ethical-issues-in-mass-media.html </a:t>
            </a:r>
            <a:br>
              <a:rPr lang="en-US" sz="1200">
                <a:latin typeface="Bahnschrift Light SemiCondensed" panose="020B0502040204020203" pitchFamily="34" charset="0"/>
              </a:rPr>
            </a:br>
            <a:r>
              <a:rPr lang="en-US" sz="1200">
                <a:latin typeface="Bahnschrift Light SemiCondensed"/>
              </a:rPr>
              <a:t>(Accessed 15 April 2020)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Singh, N. and Srivastava, S. K. (2011) ‘Impact of colors on The Psychology of Marketing – A Comprehensive Overview’ </a:t>
            </a:r>
            <a:r>
              <a:rPr lang="en-US" sz="1200" i="1">
                <a:latin typeface="Bahnschrift Light SemiCondensed"/>
              </a:rPr>
              <a:t>Management and Labor Studies </a:t>
            </a:r>
            <a:r>
              <a:rPr lang="en-US" sz="1200">
                <a:latin typeface="Bahnschrift Light SemiCondensed"/>
              </a:rPr>
              <a:t>36(2), pp. 199-209. Thousand Oaks: SAGE. 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>
                <a:latin typeface="Bahnschrift Light SemiCondensed"/>
              </a:rPr>
              <a:t>Taylor, J. (2011) ‘Popular Culture: Reality TV is NOT Reality’ </a:t>
            </a:r>
            <a:r>
              <a:rPr lang="en-US" sz="1200" i="1">
                <a:latin typeface="Bahnschrift Light SemiCondensed"/>
              </a:rPr>
              <a:t>Psychology Today</a:t>
            </a:r>
            <a:r>
              <a:rPr lang="en-US" sz="1200">
                <a:latin typeface="Bahnschrift Light SemiCondensed"/>
              </a:rPr>
              <a:t>. Available at: https://www.psychologytoday.com/us/blog/the-power-prime/201101/popular-culture-reality-tv-is-not-reality (Accessed 6th April 2020). </a:t>
            </a:r>
          </a:p>
          <a:p>
            <a:pPr fontAlgn="base"/>
            <a:endParaRPr lang="en-US" sz="1200">
              <a:latin typeface="Bahnschrift Light SemiCondensed" panose="020B0502040204020203" pitchFamily="34" charset="0"/>
            </a:endParaRPr>
          </a:p>
          <a:p>
            <a:pPr fontAlgn="base"/>
            <a:r>
              <a:rPr lang="en-US" sz="1200" err="1">
                <a:latin typeface="Bahnschrift Light SemiCondensed"/>
              </a:rPr>
              <a:t>Tsay</a:t>
            </a:r>
            <a:r>
              <a:rPr lang="en-US" sz="1200">
                <a:latin typeface="Bahnschrift Light SemiCondensed"/>
              </a:rPr>
              <a:t>-Vogel, M. and Krakowiak, K. M. (2015) ‘Exploring Viewers’ Responses to Nine Reality TV Subgenres’ </a:t>
            </a:r>
            <a:r>
              <a:rPr lang="en-US" sz="1200" i="1">
                <a:latin typeface="Bahnschrift Light SemiCondensed"/>
              </a:rPr>
              <a:t>Psychology of Popular Media Culture. </a:t>
            </a:r>
            <a:r>
              <a:rPr lang="en-US" sz="1200">
                <a:latin typeface="Bahnschrift Light SemiCondensed"/>
              </a:rPr>
              <a:t>DOI: 10.1037/ppm000010 </a:t>
            </a:r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206890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F99DD649653D45A4215A58A05C260A" ma:contentTypeVersion="0" ma:contentTypeDescription="Create a new document." ma:contentTypeScope="" ma:versionID="454826b0351d4f9dbe16b6066f005e6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67b7be50301903c78f9c39c6fd9a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28B08E-6ECF-4C79-AE0F-E1DD24CFC186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50359B8-262E-459F-A58B-E2A3D69948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405043D-04B0-4241-968B-D41EF1BAE8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614</Words>
  <Application>Microsoft Office PowerPoint</Application>
  <PresentationFormat>Widescreen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Yu Gothic UI</vt:lpstr>
      <vt:lpstr>Arial</vt:lpstr>
      <vt:lpstr>Bahnschrift Light SemiCondensed</vt:lpstr>
      <vt:lpstr>Bahnschrift SemiBold</vt:lpstr>
      <vt:lpstr>Bahnschrift SemiLight</vt:lpstr>
      <vt:lpstr>Berlin Sans FB</vt:lpstr>
      <vt:lpstr>Berlin Sans FB Demi</vt:lpstr>
      <vt:lpstr>Calibri</vt:lpstr>
      <vt:lpstr>Calibri Light</vt:lpstr>
      <vt:lpstr>Freestyle Script</vt:lpstr>
      <vt:lpstr>Microsoft Tai Le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Jewson</dc:creator>
  <cp:lastModifiedBy>Ann Bevan</cp:lastModifiedBy>
  <cp:revision>1</cp:revision>
  <dcterms:created xsi:type="dcterms:W3CDTF">2020-04-12T10:54:39Z</dcterms:created>
  <dcterms:modified xsi:type="dcterms:W3CDTF">2020-04-21T11:53:02Z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0x010100F5F99DD649653D45A4215A58A05C260A</vt:lpwstr>
  </property>
</Properties>
</file>