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F158D-CBEF-4BA0-97B4-8641705F4CDC}"/>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62FBE33A-3E82-46D9-ACB3-E833BB5DECED}"/>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A78CB20C-D648-46C5-8EB8-7285CFB25836}"/>
              </a:ext>
            </a:extLst>
          </p:cNvPr>
          <p:cNvSpPr txBox="1">
            <a:spLocks noGrp="1"/>
          </p:cNvSpPr>
          <p:nvPr>
            <p:ph type="dt" sz="half" idx="7"/>
          </p:nvPr>
        </p:nvSpPr>
        <p:spPr/>
        <p:txBody>
          <a:bodyPr/>
          <a:lstStyle>
            <a:lvl1pPr>
              <a:defRPr/>
            </a:lvl1pPr>
          </a:lstStyle>
          <a:p>
            <a:pPr lvl="0"/>
            <a:fld id="{988896D4-759C-4DFE-B462-3E4416F6CBEF}" type="datetime1">
              <a:rPr lang="en-GB"/>
              <a:pPr lvl="0"/>
              <a:t>06/12/2019</a:t>
            </a:fld>
            <a:endParaRPr lang="en-GB"/>
          </a:p>
        </p:txBody>
      </p:sp>
      <p:sp>
        <p:nvSpPr>
          <p:cNvPr id="5" name="Footer Placeholder 4">
            <a:extLst>
              <a:ext uri="{FF2B5EF4-FFF2-40B4-BE49-F238E27FC236}">
                <a16:creationId xmlns:a16="http://schemas.microsoft.com/office/drawing/2014/main" id="{4DFE30C5-A8CE-4B17-B63D-7D3C2420BF77}"/>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4DFF6D0-D6E2-4F1F-A091-7B24C71EEDB2}"/>
              </a:ext>
            </a:extLst>
          </p:cNvPr>
          <p:cNvSpPr txBox="1">
            <a:spLocks noGrp="1"/>
          </p:cNvSpPr>
          <p:nvPr>
            <p:ph type="sldNum" sz="quarter" idx="8"/>
          </p:nvPr>
        </p:nvSpPr>
        <p:spPr/>
        <p:txBody>
          <a:bodyPr/>
          <a:lstStyle>
            <a:lvl1pPr>
              <a:defRPr/>
            </a:lvl1pPr>
          </a:lstStyle>
          <a:p>
            <a:pPr lvl="0"/>
            <a:fld id="{BE7C279A-48D2-47BC-AF32-E561420CCEF1}" type="slidenum">
              <a:t>‹#›</a:t>
            </a:fld>
            <a:endParaRPr lang="en-GB"/>
          </a:p>
        </p:txBody>
      </p:sp>
    </p:spTree>
    <p:extLst>
      <p:ext uri="{BB962C8B-B14F-4D97-AF65-F5344CB8AC3E}">
        <p14:creationId xmlns:p14="http://schemas.microsoft.com/office/powerpoint/2010/main" val="371325346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F442C-1ED4-40AD-A146-3D9674BD7C66}"/>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8A4362EF-F18C-45B0-A6C4-46ED8D0C998B}"/>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07B610-18C1-4344-9338-C23500AD20F4}"/>
              </a:ext>
            </a:extLst>
          </p:cNvPr>
          <p:cNvSpPr txBox="1">
            <a:spLocks noGrp="1"/>
          </p:cNvSpPr>
          <p:nvPr>
            <p:ph type="dt" sz="half" idx="7"/>
          </p:nvPr>
        </p:nvSpPr>
        <p:spPr/>
        <p:txBody>
          <a:bodyPr/>
          <a:lstStyle>
            <a:lvl1pPr>
              <a:defRPr/>
            </a:lvl1pPr>
          </a:lstStyle>
          <a:p>
            <a:pPr lvl="0"/>
            <a:fld id="{E3051390-13E8-4D95-8418-0011D8A3FD92}" type="datetime1">
              <a:rPr lang="en-GB"/>
              <a:pPr lvl="0"/>
              <a:t>06/12/2019</a:t>
            </a:fld>
            <a:endParaRPr lang="en-GB"/>
          </a:p>
        </p:txBody>
      </p:sp>
      <p:sp>
        <p:nvSpPr>
          <p:cNvPr id="5" name="Footer Placeholder 4">
            <a:extLst>
              <a:ext uri="{FF2B5EF4-FFF2-40B4-BE49-F238E27FC236}">
                <a16:creationId xmlns:a16="http://schemas.microsoft.com/office/drawing/2014/main" id="{FED2CFF8-AF20-4750-ACCD-6003185E9AC6}"/>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98032293-15AE-4FA1-9DBD-23118C59351E}"/>
              </a:ext>
            </a:extLst>
          </p:cNvPr>
          <p:cNvSpPr txBox="1">
            <a:spLocks noGrp="1"/>
          </p:cNvSpPr>
          <p:nvPr>
            <p:ph type="sldNum" sz="quarter" idx="8"/>
          </p:nvPr>
        </p:nvSpPr>
        <p:spPr/>
        <p:txBody>
          <a:bodyPr/>
          <a:lstStyle>
            <a:lvl1pPr>
              <a:defRPr/>
            </a:lvl1pPr>
          </a:lstStyle>
          <a:p>
            <a:pPr lvl="0"/>
            <a:fld id="{96176154-4E9C-4098-BE06-52230E143D36}" type="slidenum">
              <a:t>‹#›</a:t>
            </a:fld>
            <a:endParaRPr lang="en-GB"/>
          </a:p>
        </p:txBody>
      </p:sp>
    </p:spTree>
    <p:extLst>
      <p:ext uri="{BB962C8B-B14F-4D97-AF65-F5344CB8AC3E}">
        <p14:creationId xmlns:p14="http://schemas.microsoft.com/office/powerpoint/2010/main" val="3747369626"/>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5B2F5-525A-45CA-9875-3DEFD8515B56}"/>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42A7A6A8-9A51-403B-A4D5-E6CE3CAE7915}"/>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2D31A4C6-6C1B-40B0-AE12-C2F2CE5FAD63}"/>
              </a:ext>
            </a:extLst>
          </p:cNvPr>
          <p:cNvSpPr txBox="1">
            <a:spLocks noGrp="1"/>
          </p:cNvSpPr>
          <p:nvPr>
            <p:ph type="dt" sz="half" idx="7"/>
          </p:nvPr>
        </p:nvSpPr>
        <p:spPr/>
        <p:txBody>
          <a:bodyPr/>
          <a:lstStyle>
            <a:lvl1pPr>
              <a:defRPr/>
            </a:lvl1pPr>
          </a:lstStyle>
          <a:p>
            <a:pPr lvl="0"/>
            <a:fld id="{93D42742-FD07-4D7D-ACFF-B472EECAD019}" type="datetime1">
              <a:rPr lang="en-GB"/>
              <a:pPr lvl="0"/>
              <a:t>06/12/2019</a:t>
            </a:fld>
            <a:endParaRPr lang="en-GB"/>
          </a:p>
        </p:txBody>
      </p:sp>
      <p:sp>
        <p:nvSpPr>
          <p:cNvPr id="5" name="Footer Placeholder 4">
            <a:extLst>
              <a:ext uri="{FF2B5EF4-FFF2-40B4-BE49-F238E27FC236}">
                <a16:creationId xmlns:a16="http://schemas.microsoft.com/office/drawing/2014/main" id="{8AA9050B-B6EB-44D5-924B-0CD70C7C2269}"/>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2ABB69C-9677-461C-8836-522900FC2327}"/>
              </a:ext>
            </a:extLst>
          </p:cNvPr>
          <p:cNvSpPr txBox="1">
            <a:spLocks noGrp="1"/>
          </p:cNvSpPr>
          <p:nvPr>
            <p:ph type="sldNum" sz="quarter" idx="8"/>
          </p:nvPr>
        </p:nvSpPr>
        <p:spPr/>
        <p:txBody>
          <a:bodyPr/>
          <a:lstStyle>
            <a:lvl1pPr>
              <a:defRPr/>
            </a:lvl1pPr>
          </a:lstStyle>
          <a:p>
            <a:pPr lvl="0"/>
            <a:fld id="{5F582FBF-6907-4B4A-9111-81F6CB3FEA56}" type="slidenum">
              <a:t>‹#›</a:t>
            </a:fld>
            <a:endParaRPr lang="en-GB"/>
          </a:p>
        </p:txBody>
      </p:sp>
    </p:spTree>
    <p:extLst>
      <p:ext uri="{BB962C8B-B14F-4D97-AF65-F5344CB8AC3E}">
        <p14:creationId xmlns:p14="http://schemas.microsoft.com/office/powerpoint/2010/main" val="20645446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C1015-7CAB-41B7-86B3-2AF0C08E0194}"/>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71A8533C-1ECE-452C-91D9-CB0744483E29}"/>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963EF70-1700-44DA-BDBF-0DF318C62CDC}"/>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7EDE35D-A662-4963-96E1-F465DEC59709}"/>
              </a:ext>
            </a:extLst>
          </p:cNvPr>
          <p:cNvSpPr txBox="1">
            <a:spLocks noGrp="1"/>
          </p:cNvSpPr>
          <p:nvPr>
            <p:ph type="dt" sz="half" idx="7"/>
          </p:nvPr>
        </p:nvSpPr>
        <p:spPr/>
        <p:txBody>
          <a:bodyPr/>
          <a:lstStyle>
            <a:lvl1pPr>
              <a:defRPr/>
            </a:lvl1pPr>
          </a:lstStyle>
          <a:p>
            <a:pPr lvl="0"/>
            <a:fld id="{14CE3E62-A27F-483A-9409-848F44C96CF0}" type="datetime1">
              <a:rPr lang="en-GB"/>
              <a:pPr lvl="0"/>
              <a:t>06/12/2019</a:t>
            </a:fld>
            <a:endParaRPr lang="en-GB"/>
          </a:p>
        </p:txBody>
      </p:sp>
      <p:sp>
        <p:nvSpPr>
          <p:cNvPr id="6" name="Footer Placeholder 5">
            <a:extLst>
              <a:ext uri="{FF2B5EF4-FFF2-40B4-BE49-F238E27FC236}">
                <a16:creationId xmlns:a16="http://schemas.microsoft.com/office/drawing/2014/main" id="{4037C5A8-8D53-4F37-8960-33E4E90A0374}"/>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D18D5890-1FDC-4D97-8366-D8BB926C911A}"/>
              </a:ext>
            </a:extLst>
          </p:cNvPr>
          <p:cNvSpPr txBox="1">
            <a:spLocks noGrp="1"/>
          </p:cNvSpPr>
          <p:nvPr>
            <p:ph type="sldNum" sz="quarter" idx="8"/>
          </p:nvPr>
        </p:nvSpPr>
        <p:spPr/>
        <p:txBody>
          <a:bodyPr/>
          <a:lstStyle>
            <a:lvl1pPr>
              <a:defRPr/>
            </a:lvl1pPr>
          </a:lstStyle>
          <a:p>
            <a:pPr lvl="0"/>
            <a:fld id="{0002EC10-3D76-443A-8675-AF932F704B62}" type="slidenum">
              <a:t>‹#›</a:t>
            </a:fld>
            <a:endParaRPr lang="en-GB"/>
          </a:p>
        </p:txBody>
      </p:sp>
    </p:spTree>
    <p:extLst>
      <p:ext uri="{BB962C8B-B14F-4D97-AF65-F5344CB8AC3E}">
        <p14:creationId xmlns:p14="http://schemas.microsoft.com/office/powerpoint/2010/main" val="11236534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EB4B8-5A96-4272-B75E-7403EB004B92}"/>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C91C6724-D36F-453F-AF16-B266DFB5112F}"/>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E0A7CD16-17C5-4DA8-8D44-77C64FBDC130}"/>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A5CDDF9-AE0C-472A-98CD-CFEBA29ACF04}"/>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EF8EC36A-004D-45A8-A83D-D58BCEA5D7BE}"/>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92F4F8B-BE52-4A36-BBFE-50D902E8421A}"/>
              </a:ext>
            </a:extLst>
          </p:cNvPr>
          <p:cNvSpPr txBox="1">
            <a:spLocks noGrp="1"/>
          </p:cNvSpPr>
          <p:nvPr>
            <p:ph type="dt" sz="half" idx="7"/>
          </p:nvPr>
        </p:nvSpPr>
        <p:spPr/>
        <p:txBody>
          <a:bodyPr/>
          <a:lstStyle>
            <a:lvl1pPr>
              <a:defRPr/>
            </a:lvl1pPr>
          </a:lstStyle>
          <a:p>
            <a:pPr lvl="0"/>
            <a:fld id="{3F8F2C4E-1EB0-4F5C-9EA5-1BE8D30CB08E}" type="datetime1">
              <a:rPr lang="en-GB"/>
              <a:pPr lvl="0"/>
              <a:t>06/12/2019</a:t>
            </a:fld>
            <a:endParaRPr lang="en-GB"/>
          </a:p>
        </p:txBody>
      </p:sp>
      <p:sp>
        <p:nvSpPr>
          <p:cNvPr id="8" name="Footer Placeholder 7">
            <a:extLst>
              <a:ext uri="{FF2B5EF4-FFF2-40B4-BE49-F238E27FC236}">
                <a16:creationId xmlns:a16="http://schemas.microsoft.com/office/drawing/2014/main" id="{986092D0-01A3-441C-9D87-C257607F6D46}"/>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375FCD9F-D6A6-4280-BC78-50D4EAF05B46}"/>
              </a:ext>
            </a:extLst>
          </p:cNvPr>
          <p:cNvSpPr txBox="1">
            <a:spLocks noGrp="1"/>
          </p:cNvSpPr>
          <p:nvPr>
            <p:ph type="sldNum" sz="quarter" idx="8"/>
          </p:nvPr>
        </p:nvSpPr>
        <p:spPr/>
        <p:txBody>
          <a:bodyPr/>
          <a:lstStyle>
            <a:lvl1pPr>
              <a:defRPr/>
            </a:lvl1pPr>
          </a:lstStyle>
          <a:p>
            <a:pPr lvl="0"/>
            <a:fld id="{6C75D3E3-6795-44D9-A68D-05F699F3B620}" type="slidenum">
              <a:t>‹#›</a:t>
            </a:fld>
            <a:endParaRPr lang="en-GB"/>
          </a:p>
        </p:txBody>
      </p:sp>
    </p:spTree>
    <p:extLst>
      <p:ext uri="{BB962C8B-B14F-4D97-AF65-F5344CB8AC3E}">
        <p14:creationId xmlns:p14="http://schemas.microsoft.com/office/powerpoint/2010/main" val="29562147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C8A53-4B59-4C43-8C54-1ACB724A7CBA}"/>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34EC5149-FCC5-4A88-A0E3-D4766AA01DFE}"/>
              </a:ext>
            </a:extLst>
          </p:cNvPr>
          <p:cNvSpPr txBox="1">
            <a:spLocks noGrp="1"/>
          </p:cNvSpPr>
          <p:nvPr>
            <p:ph type="dt" sz="half" idx="7"/>
          </p:nvPr>
        </p:nvSpPr>
        <p:spPr/>
        <p:txBody>
          <a:bodyPr/>
          <a:lstStyle>
            <a:lvl1pPr>
              <a:defRPr/>
            </a:lvl1pPr>
          </a:lstStyle>
          <a:p>
            <a:pPr lvl="0"/>
            <a:fld id="{07A572E4-D922-4791-9A37-A006F08F6E9E}" type="datetime1">
              <a:rPr lang="en-GB"/>
              <a:pPr lvl="0"/>
              <a:t>06/12/2019</a:t>
            </a:fld>
            <a:endParaRPr lang="en-GB"/>
          </a:p>
        </p:txBody>
      </p:sp>
      <p:sp>
        <p:nvSpPr>
          <p:cNvPr id="4" name="Footer Placeholder 3">
            <a:extLst>
              <a:ext uri="{FF2B5EF4-FFF2-40B4-BE49-F238E27FC236}">
                <a16:creationId xmlns:a16="http://schemas.microsoft.com/office/drawing/2014/main" id="{9E6A3991-0708-4CF2-BB9F-647B7769089F}"/>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00837B81-A13B-417D-BEFE-FB9E21069E17}"/>
              </a:ext>
            </a:extLst>
          </p:cNvPr>
          <p:cNvSpPr txBox="1">
            <a:spLocks noGrp="1"/>
          </p:cNvSpPr>
          <p:nvPr>
            <p:ph type="sldNum" sz="quarter" idx="8"/>
          </p:nvPr>
        </p:nvSpPr>
        <p:spPr/>
        <p:txBody>
          <a:bodyPr/>
          <a:lstStyle>
            <a:lvl1pPr>
              <a:defRPr/>
            </a:lvl1pPr>
          </a:lstStyle>
          <a:p>
            <a:pPr lvl="0"/>
            <a:fld id="{70174EDE-1A09-4CB3-90C4-DF35C8C361C0}" type="slidenum">
              <a:t>‹#›</a:t>
            </a:fld>
            <a:endParaRPr lang="en-GB"/>
          </a:p>
        </p:txBody>
      </p:sp>
    </p:spTree>
    <p:extLst>
      <p:ext uri="{BB962C8B-B14F-4D97-AF65-F5344CB8AC3E}">
        <p14:creationId xmlns:p14="http://schemas.microsoft.com/office/powerpoint/2010/main" val="3715383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98B558A-6EAC-43DD-889C-4F3FFB90DDEF}"/>
              </a:ext>
            </a:extLst>
          </p:cNvPr>
          <p:cNvSpPr txBox="1">
            <a:spLocks noGrp="1"/>
          </p:cNvSpPr>
          <p:nvPr>
            <p:ph type="dt" sz="half" idx="7"/>
          </p:nvPr>
        </p:nvSpPr>
        <p:spPr/>
        <p:txBody>
          <a:bodyPr/>
          <a:lstStyle>
            <a:lvl1pPr>
              <a:defRPr/>
            </a:lvl1pPr>
          </a:lstStyle>
          <a:p>
            <a:pPr lvl="0"/>
            <a:fld id="{6E92BC3A-44DD-49BE-A1CB-ED3D150F6FED}" type="datetime1">
              <a:rPr lang="en-GB"/>
              <a:pPr lvl="0"/>
              <a:t>06/12/2019</a:t>
            </a:fld>
            <a:endParaRPr lang="en-GB"/>
          </a:p>
        </p:txBody>
      </p:sp>
      <p:sp>
        <p:nvSpPr>
          <p:cNvPr id="3" name="Footer Placeholder 2">
            <a:extLst>
              <a:ext uri="{FF2B5EF4-FFF2-40B4-BE49-F238E27FC236}">
                <a16:creationId xmlns:a16="http://schemas.microsoft.com/office/drawing/2014/main" id="{FFE6937D-7888-4EA8-A6D7-7A172F65D173}"/>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59A82778-779F-415D-B31A-A03967F1496E}"/>
              </a:ext>
            </a:extLst>
          </p:cNvPr>
          <p:cNvSpPr txBox="1">
            <a:spLocks noGrp="1"/>
          </p:cNvSpPr>
          <p:nvPr>
            <p:ph type="sldNum" sz="quarter" idx="8"/>
          </p:nvPr>
        </p:nvSpPr>
        <p:spPr/>
        <p:txBody>
          <a:bodyPr/>
          <a:lstStyle>
            <a:lvl1pPr>
              <a:defRPr/>
            </a:lvl1pPr>
          </a:lstStyle>
          <a:p>
            <a:pPr lvl="0"/>
            <a:fld id="{E167EA2C-891A-4966-9A78-4602A1CB99D4}" type="slidenum">
              <a:t>‹#›</a:t>
            </a:fld>
            <a:endParaRPr lang="en-GB"/>
          </a:p>
        </p:txBody>
      </p:sp>
    </p:spTree>
    <p:extLst>
      <p:ext uri="{BB962C8B-B14F-4D97-AF65-F5344CB8AC3E}">
        <p14:creationId xmlns:p14="http://schemas.microsoft.com/office/powerpoint/2010/main" val="41024536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D011C-5F36-428B-BF3C-38937605B181}"/>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AFEFADA0-47FE-4BF7-A100-C2C4CDDB28AD}"/>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6E3FE45-2BF3-41CD-9383-AF6E8F9E7F0F}"/>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B9E2CE6E-86D2-4447-90EB-A0931C93CD43}"/>
              </a:ext>
            </a:extLst>
          </p:cNvPr>
          <p:cNvSpPr txBox="1">
            <a:spLocks noGrp="1"/>
          </p:cNvSpPr>
          <p:nvPr>
            <p:ph type="dt" sz="half" idx="7"/>
          </p:nvPr>
        </p:nvSpPr>
        <p:spPr/>
        <p:txBody>
          <a:bodyPr/>
          <a:lstStyle>
            <a:lvl1pPr>
              <a:defRPr/>
            </a:lvl1pPr>
          </a:lstStyle>
          <a:p>
            <a:pPr lvl="0"/>
            <a:fld id="{A2F02FCB-59B2-490F-BA3D-0163291CE888}" type="datetime1">
              <a:rPr lang="en-GB"/>
              <a:pPr lvl="0"/>
              <a:t>06/12/2019</a:t>
            </a:fld>
            <a:endParaRPr lang="en-GB"/>
          </a:p>
        </p:txBody>
      </p:sp>
      <p:sp>
        <p:nvSpPr>
          <p:cNvPr id="6" name="Footer Placeholder 5">
            <a:extLst>
              <a:ext uri="{FF2B5EF4-FFF2-40B4-BE49-F238E27FC236}">
                <a16:creationId xmlns:a16="http://schemas.microsoft.com/office/drawing/2014/main" id="{AB511B8E-E959-4670-BF27-554720C73379}"/>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EA83333E-079B-4704-AF3D-E36F3B1B5328}"/>
              </a:ext>
            </a:extLst>
          </p:cNvPr>
          <p:cNvSpPr txBox="1">
            <a:spLocks noGrp="1"/>
          </p:cNvSpPr>
          <p:nvPr>
            <p:ph type="sldNum" sz="quarter" idx="8"/>
          </p:nvPr>
        </p:nvSpPr>
        <p:spPr/>
        <p:txBody>
          <a:bodyPr/>
          <a:lstStyle>
            <a:lvl1pPr>
              <a:defRPr/>
            </a:lvl1pPr>
          </a:lstStyle>
          <a:p>
            <a:pPr lvl="0"/>
            <a:fld id="{E51099A8-F20E-414B-B1BA-917AA8FD9661}" type="slidenum">
              <a:t>‹#›</a:t>
            </a:fld>
            <a:endParaRPr lang="en-GB"/>
          </a:p>
        </p:txBody>
      </p:sp>
    </p:spTree>
    <p:extLst>
      <p:ext uri="{BB962C8B-B14F-4D97-AF65-F5344CB8AC3E}">
        <p14:creationId xmlns:p14="http://schemas.microsoft.com/office/powerpoint/2010/main" val="8661097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FDF3C-4BB5-4DFD-ABAE-B588DF273FE2}"/>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D77BA6F2-FF46-4D4F-87B7-CC2D530EE347}"/>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CDFC271F-5A5E-4E98-B7F5-50136B5C97D4}"/>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161A6AF0-03FA-455C-B0B3-78005261768C}"/>
              </a:ext>
            </a:extLst>
          </p:cNvPr>
          <p:cNvSpPr txBox="1">
            <a:spLocks noGrp="1"/>
          </p:cNvSpPr>
          <p:nvPr>
            <p:ph type="dt" sz="half" idx="7"/>
          </p:nvPr>
        </p:nvSpPr>
        <p:spPr/>
        <p:txBody>
          <a:bodyPr/>
          <a:lstStyle>
            <a:lvl1pPr>
              <a:defRPr/>
            </a:lvl1pPr>
          </a:lstStyle>
          <a:p>
            <a:pPr lvl="0"/>
            <a:fld id="{DEB48DA6-CC0D-41FA-8806-B9A50AF3E1FB}" type="datetime1">
              <a:rPr lang="en-GB"/>
              <a:pPr lvl="0"/>
              <a:t>06/12/2019</a:t>
            </a:fld>
            <a:endParaRPr lang="en-GB"/>
          </a:p>
        </p:txBody>
      </p:sp>
      <p:sp>
        <p:nvSpPr>
          <p:cNvPr id="6" name="Footer Placeholder 5">
            <a:extLst>
              <a:ext uri="{FF2B5EF4-FFF2-40B4-BE49-F238E27FC236}">
                <a16:creationId xmlns:a16="http://schemas.microsoft.com/office/drawing/2014/main" id="{590251A9-66A5-4F13-B357-34D9E623506F}"/>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5CD740F7-D411-4F82-B15B-BBA7F9BCD9AD}"/>
              </a:ext>
            </a:extLst>
          </p:cNvPr>
          <p:cNvSpPr txBox="1">
            <a:spLocks noGrp="1"/>
          </p:cNvSpPr>
          <p:nvPr>
            <p:ph type="sldNum" sz="quarter" idx="8"/>
          </p:nvPr>
        </p:nvSpPr>
        <p:spPr/>
        <p:txBody>
          <a:bodyPr/>
          <a:lstStyle>
            <a:lvl1pPr>
              <a:defRPr/>
            </a:lvl1pPr>
          </a:lstStyle>
          <a:p>
            <a:pPr lvl="0"/>
            <a:fld id="{D595AAB4-74AC-4C84-BAB7-C9EC796C319E}" type="slidenum">
              <a:t>‹#›</a:t>
            </a:fld>
            <a:endParaRPr lang="en-GB"/>
          </a:p>
        </p:txBody>
      </p:sp>
    </p:spTree>
    <p:extLst>
      <p:ext uri="{BB962C8B-B14F-4D97-AF65-F5344CB8AC3E}">
        <p14:creationId xmlns:p14="http://schemas.microsoft.com/office/powerpoint/2010/main" val="2169042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9C671-FB79-4B1E-8665-CA9BECBB4CD1}"/>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1A6FD326-BDA3-430B-BD6C-78E2D1D85257}"/>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788DC4-B3B2-4D6C-B5D5-34B05C0A170B}"/>
              </a:ext>
            </a:extLst>
          </p:cNvPr>
          <p:cNvSpPr txBox="1">
            <a:spLocks noGrp="1"/>
          </p:cNvSpPr>
          <p:nvPr>
            <p:ph type="dt" sz="half" idx="7"/>
          </p:nvPr>
        </p:nvSpPr>
        <p:spPr/>
        <p:txBody>
          <a:bodyPr/>
          <a:lstStyle>
            <a:lvl1pPr>
              <a:defRPr/>
            </a:lvl1pPr>
          </a:lstStyle>
          <a:p>
            <a:pPr lvl="0"/>
            <a:fld id="{9452AB61-2C04-4BFA-91A7-77461F5334D4}" type="datetime1">
              <a:rPr lang="en-GB"/>
              <a:pPr lvl="0"/>
              <a:t>06/12/2019</a:t>
            </a:fld>
            <a:endParaRPr lang="en-GB"/>
          </a:p>
        </p:txBody>
      </p:sp>
      <p:sp>
        <p:nvSpPr>
          <p:cNvPr id="5" name="Footer Placeholder 4">
            <a:extLst>
              <a:ext uri="{FF2B5EF4-FFF2-40B4-BE49-F238E27FC236}">
                <a16:creationId xmlns:a16="http://schemas.microsoft.com/office/drawing/2014/main" id="{FED82497-B91E-416D-A239-E6231F2DA109}"/>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8A8A297-BBC1-495C-9A27-41CB26482757}"/>
              </a:ext>
            </a:extLst>
          </p:cNvPr>
          <p:cNvSpPr txBox="1">
            <a:spLocks noGrp="1"/>
          </p:cNvSpPr>
          <p:nvPr>
            <p:ph type="sldNum" sz="quarter" idx="8"/>
          </p:nvPr>
        </p:nvSpPr>
        <p:spPr/>
        <p:txBody>
          <a:bodyPr/>
          <a:lstStyle>
            <a:lvl1pPr>
              <a:defRPr/>
            </a:lvl1pPr>
          </a:lstStyle>
          <a:p>
            <a:pPr lvl="0"/>
            <a:fld id="{DF292862-5996-49A5-BD9A-D317365F15A8}" type="slidenum">
              <a:t>‹#›</a:t>
            </a:fld>
            <a:endParaRPr lang="en-GB"/>
          </a:p>
        </p:txBody>
      </p:sp>
    </p:spTree>
    <p:extLst>
      <p:ext uri="{BB962C8B-B14F-4D97-AF65-F5344CB8AC3E}">
        <p14:creationId xmlns:p14="http://schemas.microsoft.com/office/powerpoint/2010/main" val="570796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D3E3D62-B750-4683-B9DF-C678512628B3}"/>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6EA5E7FE-F48F-41BF-8FD3-4A796B53F8F9}"/>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32FC79-C326-4BED-978A-B4106E2042C8}"/>
              </a:ext>
            </a:extLst>
          </p:cNvPr>
          <p:cNvSpPr txBox="1">
            <a:spLocks noGrp="1"/>
          </p:cNvSpPr>
          <p:nvPr>
            <p:ph type="dt" sz="half" idx="7"/>
          </p:nvPr>
        </p:nvSpPr>
        <p:spPr/>
        <p:txBody>
          <a:bodyPr/>
          <a:lstStyle>
            <a:lvl1pPr>
              <a:defRPr/>
            </a:lvl1pPr>
          </a:lstStyle>
          <a:p>
            <a:pPr lvl="0"/>
            <a:fld id="{6620CCD9-8473-4568-93F7-FB72931F9B0B}" type="datetime1">
              <a:rPr lang="en-GB"/>
              <a:pPr lvl="0"/>
              <a:t>06/12/2019</a:t>
            </a:fld>
            <a:endParaRPr lang="en-GB"/>
          </a:p>
        </p:txBody>
      </p:sp>
      <p:sp>
        <p:nvSpPr>
          <p:cNvPr id="5" name="Footer Placeholder 4">
            <a:extLst>
              <a:ext uri="{FF2B5EF4-FFF2-40B4-BE49-F238E27FC236}">
                <a16:creationId xmlns:a16="http://schemas.microsoft.com/office/drawing/2014/main" id="{AA834708-7F95-416D-AE34-B3191BE316D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63CA778-DAA2-445E-B76E-74BFE7F58E06}"/>
              </a:ext>
            </a:extLst>
          </p:cNvPr>
          <p:cNvSpPr txBox="1">
            <a:spLocks noGrp="1"/>
          </p:cNvSpPr>
          <p:nvPr>
            <p:ph type="sldNum" sz="quarter" idx="8"/>
          </p:nvPr>
        </p:nvSpPr>
        <p:spPr/>
        <p:txBody>
          <a:bodyPr/>
          <a:lstStyle>
            <a:lvl1pPr>
              <a:defRPr/>
            </a:lvl1pPr>
          </a:lstStyle>
          <a:p>
            <a:pPr lvl="0"/>
            <a:fld id="{E50E2B2C-F996-4344-B965-3EAFFFE64AB7}" type="slidenum">
              <a:t>‹#›</a:t>
            </a:fld>
            <a:endParaRPr lang="en-GB"/>
          </a:p>
        </p:txBody>
      </p:sp>
    </p:spTree>
    <p:extLst>
      <p:ext uri="{BB962C8B-B14F-4D97-AF65-F5344CB8AC3E}">
        <p14:creationId xmlns:p14="http://schemas.microsoft.com/office/powerpoint/2010/main" val="2570719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8B2C7B5-8950-43B1-B664-7AB8F9DEA286}"/>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0694F9B0-B7F0-4EA4-BEB4-6E28527656A1}"/>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E300A2-AEA6-44CC-8F2C-AAA0D8F6BD05}"/>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5CE1F70F-896A-42C3-8ED3-84445C0A8907}" type="datetime1">
              <a:rPr lang="en-GB"/>
              <a:pPr lvl="0"/>
              <a:t>06/12/2019</a:t>
            </a:fld>
            <a:endParaRPr lang="en-GB"/>
          </a:p>
        </p:txBody>
      </p:sp>
      <p:sp>
        <p:nvSpPr>
          <p:cNvPr id="5" name="Footer Placeholder 4">
            <a:extLst>
              <a:ext uri="{FF2B5EF4-FFF2-40B4-BE49-F238E27FC236}">
                <a16:creationId xmlns:a16="http://schemas.microsoft.com/office/drawing/2014/main" id="{25D3DF0F-FD18-4871-AD39-9528B2E91B98}"/>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C0F935E4-3A68-42A1-B00A-1C38DA0AA4C4}"/>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0C50A5A3-EC9D-496A-80F7-4271DC5D7954}"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gradFill>
          <a:gsLst>
            <a:gs pos="0">
              <a:srgbClr val="F6F8FC"/>
            </a:gs>
            <a:gs pos="100000">
              <a:srgbClr val="ABC0E4"/>
            </a:gs>
          </a:gsLst>
          <a:lin ang="5400000"/>
        </a:gradFill>
        <a:effectLst/>
      </p:bgPr>
    </p:bg>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914FC5AC-6AD9-4AE6-93C8-94AAD1181451}"/>
              </a:ext>
            </a:extLst>
          </p:cNvPr>
          <p:cNvSpPr/>
          <p:nvPr/>
        </p:nvSpPr>
        <p:spPr>
          <a:xfrm>
            <a:off x="2836011" y="0"/>
            <a:ext cx="6367579" cy="923333"/>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5400" b="1" i="0" u="none" strike="noStrike" kern="1200" cap="none" spc="50" baseline="0">
                <a:solidFill>
                  <a:srgbClr val="E7E6E6"/>
                </a:solidFill>
                <a:effectLst>
                  <a:innerShdw blurRad="63500" dist="50800" dir="13500000">
                    <a:prstClr val="black">
                      <a:alpha val="50000"/>
                    </a:prstClr>
                  </a:innerShdw>
                </a:effectLst>
                <a:uFillTx/>
                <a:latin typeface="Calibri"/>
              </a:rPr>
              <a:t>VISUAL IMPAIRMENT</a:t>
            </a:r>
          </a:p>
        </p:txBody>
      </p:sp>
      <p:sp>
        <p:nvSpPr>
          <p:cNvPr id="3" name="TextBox 6">
            <a:extLst>
              <a:ext uri="{FF2B5EF4-FFF2-40B4-BE49-F238E27FC236}">
                <a16:creationId xmlns:a16="http://schemas.microsoft.com/office/drawing/2014/main" id="{B7321B23-5FE1-47A3-99C1-F0DEF9511E7C}"/>
              </a:ext>
            </a:extLst>
          </p:cNvPr>
          <p:cNvSpPr txBox="1"/>
          <p:nvPr/>
        </p:nvSpPr>
        <p:spPr>
          <a:xfrm>
            <a:off x="149083" y="923333"/>
            <a:ext cx="5870713" cy="160043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1" u="none" strike="noStrike" kern="1200" cap="none" spc="0" baseline="0">
                <a:solidFill>
                  <a:srgbClr val="000000"/>
                </a:solidFill>
                <a:uFillTx/>
                <a:latin typeface="Calibri"/>
              </a:rPr>
              <a:t>The process by which efforts are made to ensure that everyone, regardless of their background, experiences and circumstances can gain access to the services and facilities they need to achieve their own potential in life. To achieve inclusion, income and employment are necessary but not sufficient. An inclusive society is also characterised by striving for reduced inequality, a balance between individuals rights and duties and increased social cohesion.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1" u="none" strike="noStrike" kern="1200" cap="none" spc="0" baseline="0">
                <a:solidFill>
                  <a:srgbClr val="000000"/>
                </a:solidFill>
                <a:uFillTx/>
                <a:latin typeface="Calibri"/>
              </a:rPr>
              <a:t>(Britton and Casebourne 2002:14)</a:t>
            </a:r>
          </a:p>
        </p:txBody>
      </p:sp>
      <p:sp>
        <p:nvSpPr>
          <p:cNvPr id="4" name="Arrow: Right 7">
            <a:extLst>
              <a:ext uri="{FF2B5EF4-FFF2-40B4-BE49-F238E27FC236}">
                <a16:creationId xmlns:a16="http://schemas.microsoft.com/office/drawing/2014/main" id="{8F027F11-5FD9-4B0D-A8F7-CEDAD12FA98B}"/>
              </a:ext>
            </a:extLst>
          </p:cNvPr>
          <p:cNvSpPr/>
          <p:nvPr/>
        </p:nvSpPr>
        <p:spPr>
          <a:xfrm>
            <a:off x="6096003" y="1227554"/>
            <a:ext cx="1106469" cy="686970"/>
          </a:xfrm>
          <a:custGeom>
            <a:avLst>
              <a:gd name="f0" fmla="val 14895"/>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FFFFFF"/>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5" name="TextBox 8">
            <a:extLst>
              <a:ext uri="{FF2B5EF4-FFF2-40B4-BE49-F238E27FC236}">
                <a16:creationId xmlns:a16="http://schemas.microsoft.com/office/drawing/2014/main" id="{ADC66FB9-701A-405A-9286-45D1FAE86FAB}"/>
              </a:ext>
            </a:extLst>
          </p:cNvPr>
          <p:cNvSpPr txBox="1"/>
          <p:nvPr/>
        </p:nvSpPr>
        <p:spPr>
          <a:xfrm>
            <a:off x="7384730" y="878537"/>
            <a:ext cx="3790123" cy="138499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1" i="1" u="none" strike="noStrike" kern="1200" cap="none" spc="0" baseline="0">
                <a:solidFill>
                  <a:srgbClr val="000000"/>
                </a:solidFill>
                <a:uFillTx/>
                <a:latin typeface="Calibri"/>
              </a:rPr>
              <a:t>Principles of Inclusion:</a:t>
            </a:r>
          </a:p>
          <a:p>
            <a:pPr marL="342900" marR="0" lvl="0" indent="-342900" algn="l" defTabSz="914400" rtl="0" fontAlgn="auto" hangingPunct="1">
              <a:lnSpc>
                <a:spcPct val="100000"/>
              </a:lnSpc>
              <a:spcBef>
                <a:spcPts val="0"/>
              </a:spcBef>
              <a:spcAft>
                <a:spcPts val="0"/>
              </a:spcAft>
              <a:buSzPct val="100000"/>
              <a:buAutoNum type="arabicPeriod"/>
              <a:tabLst/>
              <a:defRPr sz="1800" b="0" i="0" u="none" strike="noStrike" kern="0" cap="none" spc="0" baseline="0">
                <a:solidFill>
                  <a:srgbClr val="000000"/>
                </a:solidFill>
                <a:uFillTx/>
              </a:defRPr>
            </a:pPr>
            <a:r>
              <a:rPr lang="en-GB" sz="1400" b="0" i="1" u="none" strike="noStrike" kern="1200" cap="none" spc="0" baseline="0">
                <a:solidFill>
                  <a:srgbClr val="000000"/>
                </a:solidFill>
                <a:uFillTx/>
                <a:latin typeface="Calibri"/>
              </a:rPr>
              <a:t>Setting suitable learning challenges</a:t>
            </a:r>
          </a:p>
          <a:p>
            <a:pPr marL="342900" marR="0" lvl="0" indent="-342900" algn="l" defTabSz="914400" rtl="0" fontAlgn="auto" hangingPunct="1">
              <a:lnSpc>
                <a:spcPct val="100000"/>
              </a:lnSpc>
              <a:spcBef>
                <a:spcPts val="0"/>
              </a:spcBef>
              <a:spcAft>
                <a:spcPts val="0"/>
              </a:spcAft>
              <a:buSzPct val="100000"/>
              <a:buAutoNum type="arabicPeriod"/>
              <a:tabLst/>
              <a:defRPr sz="1800" b="0" i="0" u="none" strike="noStrike" kern="0" cap="none" spc="0" baseline="0">
                <a:solidFill>
                  <a:srgbClr val="000000"/>
                </a:solidFill>
                <a:uFillTx/>
              </a:defRPr>
            </a:pPr>
            <a:r>
              <a:rPr lang="en-GB" sz="1400" b="0" i="1" u="none" strike="noStrike" kern="1200" cap="none" spc="0" baseline="0">
                <a:solidFill>
                  <a:srgbClr val="000000"/>
                </a:solidFill>
                <a:uFillTx/>
                <a:latin typeface="Calibri"/>
              </a:rPr>
              <a:t>Responding to pupils diverse learning needs.</a:t>
            </a:r>
          </a:p>
          <a:p>
            <a:pPr marL="342900" marR="0" lvl="0" indent="-342900" algn="l" defTabSz="914400" rtl="0" fontAlgn="auto" hangingPunct="1">
              <a:lnSpc>
                <a:spcPct val="100000"/>
              </a:lnSpc>
              <a:spcBef>
                <a:spcPts val="0"/>
              </a:spcBef>
              <a:spcAft>
                <a:spcPts val="0"/>
              </a:spcAft>
              <a:buSzPct val="100000"/>
              <a:buAutoNum type="arabicPeriod"/>
              <a:tabLst/>
              <a:defRPr sz="1800" b="0" i="0" u="none" strike="noStrike" kern="0" cap="none" spc="0" baseline="0">
                <a:solidFill>
                  <a:srgbClr val="000000"/>
                </a:solidFill>
                <a:uFillTx/>
              </a:defRPr>
            </a:pPr>
            <a:r>
              <a:rPr lang="en-GB" sz="1400" b="0" i="1" u="none" strike="noStrike" kern="1200" cap="none" spc="0" baseline="0">
                <a:solidFill>
                  <a:srgbClr val="000000"/>
                </a:solidFill>
                <a:uFillTx/>
                <a:latin typeface="Calibri"/>
              </a:rPr>
              <a:t>Overcoming potential barriers to learning and assessment for individuals and groups of pupils. </a:t>
            </a:r>
          </a:p>
        </p:txBody>
      </p:sp>
      <p:sp>
        <p:nvSpPr>
          <p:cNvPr id="6" name="Arrow: Circular 9">
            <a:extLst>
              <a:ext uri="{FF2B5EF4-FFF2-40B4-BE49-F238E27FC236}">
                <a16:creationId xmlns:a16="http://schemas.microsoft.com/office/drawing/2014/main" id="{3C663E2D-3DED-4F25-9BC2-E089A40373A4}"/>
              </a:ext>
            </a:extLst>
          </p:cNvPr>
          <p:cNvSpPr/>
          <p:nvPr/>
        </p:nvSpPr>
        <p:spPr>
          <a:xfrm rot="4139322">
            <a:off x="10668164" y="1448507"/>
            <a:ext cx="1530284" cy="1630055"/>
          </a:xfrm>
          <a:custGeom>
            <a:avLst/>
            <a:gdLst>
              <a:gd name="f0" fmla="val 10800000"/>
              <a:gd name="f1" fmla="val 5400000"/>
              <a:gd name="f2" fmla="val 180"/>
              <a:gd name="f3" fmla="val w"/>
              <a:gd name="f4" fmla="val h"/>
              <a:gd name="f5" fmla="val 0"/>
              <a:gd name="f6" fmla="val 1530288"/>
              <a:gd name="f7" fmla="val 1630053"/>
              <a:gd name="f8" fmla="+- 0 0 9425472"/>
              <a:gd name="f9" fmla="val 95643"/>
              <a:gd name="f10" fmla="val 815027"/>
              <a:gd name="f11" fmla="val 669501"/>
              <a:gd name="f12" fmla="val 719384"/>
              <a:gd name="f13" fmla="val 9822849"/>
              <a:gd name="f14" fmla="val 1503384"/>
              <a:gd name="f15" fmla="val 626282"/>
              <a:gd name="f16" fmla="val 1339002"/>
              <a:gd name="f17" fmla="val 815026"/>
              <a:gd name="f18" fmla="val 1120812"/>
              <a:gd name="f19" fmla="val 1211773"/>
              <a:gd name="f20" fmla="val 478215"/>
              <a:gd name="f21" fmla="val 528098"/>
              <a:gd name="f22" fmla="val 20225472"/>
              <a:gd name="f23" fmla="+- 0 0 -180"/>
              <a:gd name="f24" fmla="+- 0 0 -450"/>
              <a:gd name="f25" fmla="+- 0 0 -540"/>
              <a:gd name="f26" fmla="+- 0 0 -630"/>
              <a:gd name="f27" fmla="*/ f3 1 1530288"/>
              <a:gd name="f28" fmla="*/ f4 1 1630053"/>
              <a:gd name="f29" fmla="+- f7 0 f5"/>
              <a:gd name="f30" fmla="+- f6 0 f5"/>
              <a:gd name="f31" fmla="*/ f23 f0 1"/>
              <a:gd name="f32" fmla="*/ f24 f0 1"/>
              <a:gd name="f33" fmla="*/ f25 f0 1"/>
              <a:gd name="f34" fmla="*/ f26 f0 1"/>
              <a:gd name="f35" fmla="*/ f30 1 1530288"/>
              <a:gd name="f36" fmla="*/ f29 1 1630053"/>
              <a:gd name="f37" fmla="*/ f31 1 f2"/>
              <a:gd name="f38" fmla="*/ f32 1 f2"/>
              <a:gd name="f39" fmla="*/ f33 1 f2"/>
              <a:gd name="f40" fmla="*/ f34 1 f2"/>
              <a:gd name="f41" fmla="*/ 191286 1 f35"/>
              <a:gd name="f42" fmla="*/ 815027 1 f36"/>
              <a:gd name="f43" fmla="*/ 1503384 1 f35"/>
              <a:gd name="f44" fmla="*/ 626282 1 f36"/>
              <a:gd name="f45" fmla="*/ 1339002 1 f35"/>
              <a:gd name="f46" fmla="*/ 815026 1 f36"/>
              <a:gd name="f47" fmla="*/ 1120812 1 f35"/>
              <a:gd name="f48" fmla="*/ 291735 1 f35"/>
              <a:gd name="f49" fmla="*/ 1238553 1 f35"/>
              <a:gd name="f50" fmla="*/ 306346 1 f36"/>
              <a:gd name="f51" fmla="*/ 1323707 1 f36"/>
              <a:gd name="f52" fmla="+- f37 0 f1"/>
              <a:gd name="f53" fmla="+- f38 0 f1"/>
              <a:gd name="f54" fmla="+- f39 0 f1"/>
              <a:gd name="f55" fmla="+- f40 0 f1"/>
              <a:gd name="f56" fmla="*/ f48 f27 1"/>
              <a:gd name="f57" fmla="*/ f49 f27 1"/>
              <a:gd name="f58" fmla="*/ f51 f28 1"/>
              <a:gd name="f59" fmla="*/ f50 f28 1"/>
              <a:gd name="f60" fmla="*/ f41 f27 1"/>
              <a:gd name="f61" fmla="*/ f42 f28 1"/>
              <a:gd name="f62" fmla="*/ f43 f27 1"/>
              <a:gd name="f63" fmla="*/ f44 f28 1"/>
              <a:gd name="f64" fmla="*/ f45 f27 1"/>
              <a:gd name="f65" fmla="*/ f46 f28 1"/>
              <a:gd name="f66" fmla="*/ f47 f27 1"/>
            </a:gdLst>
            <a:ahLst/>
            <a:cxnLst>
              <a:cxn ang="3cd4">
                <a:pos x="hc" y="t"/>
              </a:cxn>
              <a:cxn ang="0">
                <a:pos x="r" y="vc"/>
              </a:cxn>
              <a:cxn ang="cd4">
                <a:pos x="hc" y="b"/>
              </a:cxn>
              <a:cxn ang="cd2">
                <a:pos x="l" y="vc"/>
              </a:cxn>
              <a:cxn ang="f52">
                <a:pos x="f60" y="f61"/>
              </a:cxn>
              <a:cxn ang="f53">
                <a:pos x="f62" y="f63"/>
              </a:cxn>
              <a:cxn ang="f54">
                <a:pos x="f64" y="f65"/>
              </a:cxn>
              <a:cxn ang="f55">
                <a:pos x="f66" y="f63"/>
              </a:cxn>
            </a:cxnLst>
            <a:rect l="f56" t="f59" r="f57" b="f58"/>
            <a:pathLst>
              <a:path w="1530288" h="1630053">
                <a:moveTo>
                  <a:pt x="f9" y="f10"/>
                </a:moveTo>
                <a:arcTo wR="f11" hR="f12" stAng="f0" swAng="f13"/>
                <a:lnTo>
                  <a:pt x="f14" y="f15"/>
                </a:lnTo>
                <a:lnTo>
                  <a:pt x="f16" y="f17"/>
                </a:lnTo>
                <a:lnTo>
                  <a:pt x="f18" y="f15"/>
                </a:lnTo>
                <a:lnTo>
                  <a:pt x="f19" y="f15"/>
                </a:lnTo>
                <a:arcTo wR="f20" hR="f21" stAng="f22" swAng="f8"/>
                <a:close/>
              </a:path>
            </a:pathLst>
          </a:custGeom>
          <a:solidFill>
            <a:srgbClr val="FFFFFF"/>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TextBox 10">
            <a:extLst>
              <a:ext uri="{FF2B5EF4-FFF2-40B4-BE49-F238E27FC236}">
                <a16:creationId xmlns:a16="http://schemas.microsoft.com/office/drawing/2014/main" id="{630FC542-9802-4C90-A29D-CF1A2817725D}"/>
              </a:ext>
            </a:extLst>
          </p:cNvPr>
          <p:cNvSpPr txBox="1"/>
          <p:nvPr/>
        </p:nvSpPr>
        <p:spPr>
          <a:xfrm>
            <a:off x="9648255" y="2642030"/>
            <a:ext cx="3790123" cy="138499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1" i="1" u="none" strike="noStrike" kern="1200" cap="none" spc="0" baseline="0">
                <a:solidFill>
                  <a:srgbClr val="000000"/>
                </a:solidFill>
                <a:uFillTx/>
                <a:latin typeface="Calibri"/>
              </a:rPr>
              <a:t>Barriers in PE:</a:t>
            </a:r>
          </a:p>
          <a:p>
            <a:pPr marL="342900" marR="0" lvl="0" indent="-342900" algn="l" defTabSz="914400" rtl="0" fontAlgn="auto" hangingPunct="1">
              <a:lnSpc>
                <a:spcPct val="100000"/>
              </a:lnSpc>
              <a:spcBef>
                <a:spcPts val="0"/>
              </a:spcBef>
              <a:spcAft>
                <a:spcPts val="0"/>
              </a:spcAft>
              <a:buSzPct val="100000"/>
              <a:buAutoNum type="arabicPeriod"/>
              <a:tabLst/>
              <a:defRPr sz="1800" b="0" i="0" u="none" strike="noStrike" kern="0" cap="none" spc="0" baseline="0">
                <a:solidFill>
                  <a:srgbClr val="000000"/>
                </a:solidFill>
                <a:uFillTx/>
              </a:defRPr>
            </a:pPr>
            <a:r>
              <a:rPr lang="en-GB" sz="1400" b="0" i="1" u="none" strike="noStrike" kern="1200" cap="none" spc="0" baseline="0">
                <a:solidFill>
                  <a:srgbClr val="000000"/>
                </a:solidFill>
                <a:uFillTx/>
                <a:latin typeface="Calibri"/>
              </a:rPr>
              <a:t>Behaviour </a:t>
            </a:r>
          </a:p>
          <a:p>
            <a:pPr marL="342900" marR="0" lvl="0" indent="-342900" algn="l" defTabSz="914400" rtl="0" fontAlgn="auto" hangingPunct="1">
              <a:lnSpc>
                <a:spcPct val="100000"/>
              </a:lnSpc>
              <a:spcBef>
                <a:spcPts val="0"/>
              </a:spcBef>
              <a:spcAft>
                <a:spcPts val="0"/>
              </a:spcAft>
              <a:buSzPct val="100000"/>
              <a:buAutoNum type="arabicPeriod"/>
              <a:tabLst/>
              <a:defRPr sz="1800" b="0" i="0" u="none" strike="noStrike" kern="0" cap="none" spc="0" baseline="0">
                <a:solidFill>
                  <a:srgbClr val="000000"/>
                </a:solidFill>
                <a:uFillTx/>
              </a:defRPr>
            </a:pPr>
            <a:r>
              <a:rPr lang="en-GB" sz="1400" b="0" i="1" u="none" strike="noStrike" kern="1200" cap="none" spc="0" baseline="0">
                <a:solidFill>
                  <a:srgbClr val="000000"/>
                </a:solidFill>
                <a:uFillTx/>
                <a:latin typeface="Calibri"/>
              </a:rPr>
              <a:t>Accessibility </a:t>
            </a:r>
          </a:p>
          <a:p>
            <a:pPr marL="342900" marR="0" lvl="0" indent="-342900" algn="l" defTabSz="914400" rtl="0" fontAlgn="auto" hangingPunct="1">
              <a:lnSpc>
                <a:spcPct val="100000"/>
              </a:lnSpc>
              <a:spcBef>
                <a:spcPts val="0"/>
              </a:spcBef>
              <a:spcAft>
                <a:spcPts val="0"/>
              </a:spcAft>
              <a:buSzPct val="100000"/>
              <a:buAutoNum type="arabicPeriod"/>
              <a:tabLst/>
              <a:defRPr sz="1800" b="0" i="0" u="none" strike="noStrike" kern="0" cap="none" spc="0" baseline="0">
                <a:solidFill>
                  <a:srgbClr val="000000"/>
                </a:solidFill>
                <a:uFillTx/>
              </a:defRPr>
            </a:pPr>
            <a:r>
              <a:rPr lang="en-GB" sz="1400" b="0" i="1" u="none" strike="noStrike" kern="1200" cap="none" spc="0" baseline="0">
                <a:solidFill>
                  <a:srgbClr val="000000"/>
                </a:solidFill>
                <a:uFillTx/>
                <a:latin typeface="Calibri"/>
              </a:rPr>
              <a:t>Gender</a:t>
            </a:r>
          </a:p>
          <a:p>
            <a:pPr marL="342900" marR="0" lvl="0" indent="-342900" algn="l" defTabSz="914400" rtl="0" fontAlgn="auto" hangingPunct="1">
              <a:lnSpc>
                <a:spcPct val="100000"/>
              </a:lnSpc>
              <a:spcBef>
                <a:spcPts val="0"/>
              </a:spcBef>
              <a:spcAft>
                <a:spcPts val="0"/>
              </a:spcAft>
              <a:buSzPct val="100000"/>
              <a:buAutoNum type="arabicPeriod"/>
              <a:tabLst/>
              <a:defRPr sz="1800" b="0" i="0" u="none" strike="noStrike" kern="0" cap="none" spc="0" baseline="0">
                <a:solidFill>
                  <a:srgbClr val="000000"/>
                </a:solidFill>
                <a:uFillTx/>
              </a:defRPr>
            </a:pPr>
            <a:r>
              <a:rPr lang="en-GB" sz="1400" b="0" i="1" u="none" strike="noStrike" kern="1200" cap="none" spc="0" baseline="0">
                <a:solidFill>
                  <a:srgbClr val="000000"/>
                </a:solidFill>
                <a:uFillTx/>
                <a:latin typeface="Calibri"/>
              </a:rPr>
              <a:t>Financial</a:t>
            </a:r>
          </a:p>
          <a:p>
            <a:pPr marL="342900" marR="0" lvl="0" indent="-342900" algn="l" defTabSz="914400" rtl="0" fontAlgn="auto" hangingPunct="1">
              <a:lnSpc>
                <a:spcPct val="100000"/>
              </a:lnSpc>
              <a:spcBef>
                <a:spcPts val="0"/>
              </a:spcBef>
              <a:spcAft>
                <a:spcPts val="0"/>
              </a:spcAft>
              <a:buSzPct val="100000"/>
              <a:buAutoNum type="arabicPeriod"/>
              <a:tabLst/>
              <a:defRPr sz="1800" b="0" i="0" u="none" strike="noStrike" kern="0" cap="none" spc="0" baseline="0">
                <a:solidFill>
                  <a:srgbClr val="000000"/>
                </a:solidFill>
                <a:uFillTx/>
              </a:defRPr>
            </a:pPr>
            <a:r>
              <a:rPr lang="en-GB" sz="1400" b="0" i="1" u="none" strike="noStrike" kern="1200" cap="none" spc="0" baseline="0">
                <a:solidFill>
                  <a:srgbClr val="000000"/>
                </a:solidFill>
                <a:uFillTx/>
                <a:latin typeface="Calibri"/>
              </a:rPr>
              <a:t>Obesity and Overweight</a:t>
            </a:r>
          </a:p>
        </p:txBody>
      </p:sp>
      <p:sp>
        <p:nvSpPr>
          <p:cNvPr id="8" name="Arrow: Right 11">
            <a:extLst>
              <a:ext uri="{FF2B5EF4-FFF2-40B4-BE49-F238E27FC236}">
                <a16:creationId xmlns:a16="http://schemas.microsoft.com/office/drawing/2014/main" id="{6FE5A0DE-FCA0-46ED-B5A6-D4B9CA8932FE}"/>
              </a:ext>
            </a:extLst>
          </p:cNvPr>
          <p:cNvSpPr/>
          <p:nvPr/>
        </p:nvSpPr>
        <p:spPr>
          <a:xfrm rot="10799991">
            <a:off x="8282251" y="3085515"/>
            <a:ext cx="1106469" cy="686970"/>
          </a:xfrm>
          <a:custGeom>
            <a:avLst>
              <a:gd name="f0" fmla="val 14895"/>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FFFFFF"/>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pic>
        <p:nvPicPr>
          <p:cNvPr id="9" name="Picture 6" descr="Image result for waves of intervention model pe">
            <a:extLst>
              <a:ext uri="{FF2B5EF4-FFF2-40B4-BE49-F238E27FC236}">
                <a16:creationId xmlns:a16="http://schemas.microsoft.com/office/drawing/2014/main" id="{B2698ECD-DD3A-402F-B2DC-BB3215F06017}"/>
              </a:ext>
            </a:extLst>
          </p:cNvPr>
          <p:cNvPicPr>
            <a:picLocks noChangeAspect="1"/>
          </p:cNvPicPr>
          <p:nvPr/>
        </p:nvPicPr>
        <p:blipFill>
          <a:blip r:embed="rId2"/>
          <a:srcRect/>
          <a:stretch>
            <a:fillRect/>
          </a:stretch>
        </p:blipFill>
        <p:spPr>
          <a:xfrm>
            <a:off x="785890" y="2339108"/>
            <a:ext cx="3392323" cy="2489966"/>
          </a:xfrm>
          <a:prstGeom prst="rect">
            <a:avLst/>
          </a:prstGeom>
          <a:noFill/>
          <a:ln cap="flat">
            <a:noFill/>
          </a:ln>
        </p:spPr>
      </p:pic>
      <p:sp>
        <p:nvSpPr>
          <p:cNvPr id="10" name="TextBox 13">
            <a:extLst>
              <a:ext uri="{FF2B5EF4-FFF2-40B4-BE49-F238E27FC236}">
                <a16:creationId xmlns:a16="http://schemas.microsoft.com/office/drawing/2014/main" id="{8CF8D174-F328-4722-AA8A-ECDD3E1E5648}"/>
              </a:ext>
            </a:extLst>
          </p:cNvPr>
          <p:cNvSpPr txBox="1"/>
          <p:nvPr/>
        </p:nvSpPr>
        <p:spPr>
          <a:xfrm>
            <a:off x="841385" y="4867936"/>
            <a:ext cx="3790123" cy="307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1" i="1" u="sng" strike="noStrike" kern="1200" cap="none" spc="0" baseline="0">
                <a:solidFill>
                  <a:srgbClr val="000000"/>
                </a:solidFill>
                <a:uFillTx/>
                <a:latin typeface="Calibri"/>
              </a:rPr>
              <a:t>Waves of Intervention Model (DfE, 2006) </a:t>
            </a:r>
          </a:p>
        </p:txBody>
      </p:sp>
      <p:sp>
        <p:nvSpPr>
          <p:cNvPr id="11" name="Arrow: Right 14">
            <a:extLst>
              <a:ext uri="{FF2B5EF4-FFF2-40B4-BE49-F238E27FC236}">
                <a16:creationId xmlns:a16="http://schemas.microsoft.com/office/drawing/2014/main" id="{E7ABD4F7-B0A9-4FAC-953B-C4765B15E404}"/>
              </a:ext>
            </a:extLst>
          </p:cNvPr>
          <p:cNvSpPr/>
          <p:nvPr/>
        </p:nvSpPr>
        <p:spPr>
          <a:xfrm rot="10799991">
            <a:off x="3624947" y="3075008"/>
            <a:ext cx="1106469" cy="686970"/>
          </a:xfrm>
          <a:custGeom>
            <a:avLst>
              <a:gd name="f0" fmla="val 14895"/>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FFFFFF"/>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pic>
        <p:nvPicPr>
          <p:cNvPr id="12" name="Picture 15" descr="A close up of a logo&#10;&#10;Description automatically generated">
            <a:extLst>
              <a:ext uri="{FF2B5EF4-FFF2-40B4-BE49-F238E27FC236}">
                <a16:creationId xmlns:a16="http://schemas.microsoft.com/office/drawing/2014/main" id="{FD7CEF30-543E-4906-B141-36AAE5252A0C}"/>
              </a:ext>
            </a:extLst>
          </p:cNvPr>
          <p:cNvPicPr>
            <a:picLocks noChangeAspect="1"/>
          </p:cNvPicPr>
          <p:nvPr/>
        </p:nvPicPr>
        <p:blipFill>
          <a:blip r:embed="rId3"/>
          <a:stretch>
            <a:fillRect/>
          </a:stretch>
        </p:blipFill>
        <p:spPr>
          <a:xfrm>
            <a:off x="5481325" y="2372127"/>
            <a:ext cx="2316723" cy="2293479"/>
          </a:xfrm>
          <a:prstGeom prst="rect">
            <a:avLst/>
          </a:prstGeom>
          <a:noFill/>
          <a:ln cap="flat">
            <a:noFill/>
          </a:ln>
        </p:spPr>
      </p:pic>
      <p:sp>
        <p:nvSpPr>
          <p:cNvPr id="13" name="TextBox 16">
            <a:extLst>
              <a:ext uri="{FF2B5EF4-FFF2-40B4-BE49-F238E27FC236}">
                <a16:creationId xmlns:a16="http://schemas.microsoft.com/office/drawing/2014/main" id="{172BB5B9-97BC-435D-9D47-6FBF348CB42E}"/>
              </a:ext>
            </a:extLst>
          </p:cNvPr>
          <p:cNvSpPr txBox="1"/>
          <p:nvPr/>
        </p:nvSpPr>
        <p:spPr>
          <a:xfrm>
            <a:off x="5045394" y="4644411"/>
            <a:ext cx="3790123"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1" i="1" u="sng" strike="noStrike" kern="1200" cap="none" spc="0" baseline="0">
                <a:solidFill>
                  <a:srgbClr val="000000"/>
                </a:solidFill>
                <a:uFillTx/>
                <a:latin typeface="Calibri"/>
              </a:rPr>
              <a:t>Mountain of Motor Development (Clarke and Metcalfe,2003)</a:t>
            </a:r>
          </a:p>
        </p:txBody>
      </p:sp>
      <p:sp>
        <p:nvSpPr>
          <p:cNvPr id="14" name="Arrow: Curved Right 17">
            <a:extLst>
              <a:ext uri="{FF2B5EF4-FFF2-40B4-BE49-F238E27FC236}">
                <a16:creationId xmlns:a16="http://schemas.microsoft.com/office/drawing/2014/main" id="{EE7192C8-3655-4188-9648-659ABC3F129F}"/>
              </a:ext>
            </a:extLst>
          </p:cNvPr>
          <p:cNvSpPr/>
          <p:nvPr/>
        </p:nvSpPr>
        <p:spPr>
          <a:xfrm>
            <a:off x="102312" y="4280946"/>
            <a:ext cx="767721" cy="1481757"/>
          </a:xfrm>
          <a:custGeom>
            <a:avLst/>
            <a:gdLst>
              <a:gd name="f0" fmla="val 10800000"/>
              <a:gd name="f1" fmla="val 5400000"/>
              <a:gd name="f2" fmla="val 16200000"/>
              <a:gd name="f3" fmla="val 180"/>
              <a:gd name="f4" fmla="val w"/>
              <a:gd name="f5" fmla="val h"/>
              <a:gd name="f6" fmla="val ss"/>
              <a:gd name="f7" fmla="val 0"/>
              <a:gd name="f8" fmla="*/ 5419351 1 1725033"/>
              <a:gd name="f9" fmla="val 25000"/>
              <a:gd name="f10" fmla="val 50000"/>
              <a:gd name="f11" fmla="+- 0 0 -270"/>
              <a:gd name="f12" fmla="+- 0 0 -180"/>
              <a:gd name="f13" fmla="+- 0 0 -90"/>
              <a:gd name="f14" fmla="abs f4"/>
              <a:gd name="f15" fmla="abs f5"/>
              <a:gd name="f16" fmla="abs f6"/>
              <a:gd name="f17" fmla="*/ f11 f0 1"/>
              <a:gd name="f18" fmla="*/ f12 f0 1"/>
              <a:gd name="f19" fmla="*/ f13 f0 1"/>
              <a:gd name="f20" fmla="?: f14 f4 1"/>
              <a:gd name="f21" fmla="?: f15 f5 1"/>
              <a:gd name="f22" fmla="?: f16 f6 1"/>
              <a:gd name="f23" fmla="*/ f17 1 f3"/>
              <a:gd name="f24" fmla="*/ f18 1 f3"/>
              <a:gd name="f25" fmla="*/ f19 1 f3"/>
              <a:gd name="f26" fmla="*/ f20 1 21600"/>
              <a:gd name="f27" fmla="*/ f21 1 21600"/>
              <a:gd name="f28" fmla="*/ 21600 f20 1"/>
              <a:gd name="f29" fmla="*/ 21600 f21 1"/>
              <a:gd name="f30" fmla="+- f23 0 f1"/>
              <a:gd name="f31" fmla="+- f24 0 f1"/>
              <a:gd name="f32" fmla="+- f25 0 f1"/>
              <a:gd name="f33" fmla="min f27 f26"/>
              <a:gd name="f34" fmla="*/ f28 1 f22"/>
              <a:gd name="f35" fmla="*/ f29 1 f22"/>
              <a:gd name="f36" fmla="val f34"/>
              <a:gd name="f37" fmla="val f35"/>
              <a:gd name="f38" fmla="*/ f7 f33 1"/>
              <a:gd name="f39" fmla="+- f37 0 f7"/>
              <a:gd name="f40" fmla="+- f36 0 f7"/>
              <a:gd name="f41" fmla="*/ f36 f33 1"/>
              <a:gd name="f42" fmla="*/ f37 f33 1"/>
              <a:gd name="f43" fmla="*/ f39 1 2"/>
              <a:gd name="f44" fmla="min f40 f39"/>
              <a:gd name="f45" fmla="*/ f40 f40 1"/>
              <a:gd name="f46" fmla="*/ f40 f33 1"/>
              <a:gd name="f47" fmla="*/ f44 f9 1"/>
              <a:gd name="f48" fmla="*/ f44 f10 1"/>
              <a:gd name="f49" fmla="*/ f47 1 100000"/>
              <a:gd name="f50" fmla="*/ f48 1 100000"/>
              <a:gd name="f51" fmla="+- f49 f50 0"/>
              <a:gd name="f52" fmla="*/ f49 f49 1"/>
              <a:gd name="f53" fmla="+- f50 0 f49"/>
              <a:gd name="f54" fmla="*/ f50 1 2"/>
              <a:gd name="f55" fmla="+- f36 0 f49"/>
              <a:gd name="f56" fmla="+- 0 0 f49"/>
              <a:gd name="f57" fmla="*/ f49 1 2"/>
              <a:gd name="f58" fmla="*/ f49 f33 1"/>
              <a:gd name="f59" fmla="*/ f51 1 4"/>
              <a:gd name="f60" fmla="+- f45 0 f52"/>
              <a:gd name="f61" fmla="*/ f53 1 2"/>
              <a:gd name="f62" fmla="+- f37 0 f54"/>
              <a:gd name="f63" fmla="+- 0 0 f57"/>
              <a:gd name="f64" fmla="+- 0 0 f56"/>
              <a:gd name="f65" fmla="*/ f55 f33 1"/>
              <a:gd name="f66" fmla="*/ f57 f33 1"/>
              <a:gd name="f67" fmla="+- f43 0 f59"/>
              <a:gd name="f68" fmla="sqrt f60"/>
              <a:gd name="f69" fmla="+- 0 0 f63"/>
              <a:gd name="f70" fmla="*/ f62 f33 1"/>
              <a:gd name="f71" fmla="*/ f67 2 1"/>
              <a:gd name="f72" fmla="+- f67 f49 0"/>
              <a:gd name="f73" fmla="*/ f68 f67 1"/>
              <a:gd name="f74" fmla="*/ f67 f33 1"/>
              <a:gd name="f75" fmla="*/ f71 f71 1"/>
              <a:gd name="f76" fmla="*/ f73 1 f40"/>
              <a:gd name="f77" fmla="+- f67 f72 0"/>
              <a:gd name="f78" fmla="+- f75 0 f52"/>
              <a:gd name="f79" fmla="+- f67 f76 0"/>
              <a:gd name="f80" fmla="+- f72 f76 0"/>
              <a:gd name="f81" fmla="+- 0 0 f76"/>
              <a:gd name="f82" fmla="*/ f77 1 2"/>
              <a:gd name="f83" fmla="sqrt f78"/>
              <a:gd name="f84" fmla="+- f79 0 f61"/>
              <a:gd name="f85" fmla="+- f80 f61 0"/>
              <a:gd name="f86" fmla="+- 0 0 f81"/>
              <a:gd name="f87" fmla="*/ f80 f33 1"/>
              <a:gd name="f88" fmla="*/ f82 f33 1"/>
              <a:gd name="f89" fmla="*/ f83 f40 1"/>
              <a:gd name="f90" fmla="at2 f64 f86"/>
              <a:gd name="f91" fmla="*/ f84 f33 1"/>
              <a:gd name="f92" fmla="*/ f85 f33 1"/>
              <a:gd name="f93" fmla="+- f90 f1 0"/>
              <a:gd name="f94" fmla="*/ f89 1 f71"/>
              <a:gd name="f95" fmla="*/ f93 f8 1"/>
              <a:gd name="f96" fmla="+- 0 0 f94"/>
              <a:gd name="f97" fmla="*/ f95 1 f0"/>
              <a:gd name="f98" fmla="+- 0 0 f96"/>
              <a:gd name="f99" fmla="+- 0 0 f97"/>
              <a:gd name="f100" fmla="at2 f98 f69"/>
              <a:gd name="f101" fmla="val f99"/>
              <a:gd name="f102" fmla="+- f100 f1 0"/>
              <a:gd name="f103" fmla="+- 0 0 f101"/>
              <a:gd name="f104" fmla="*/ f102 f8 1"/>
              <a:gd name="f105" fmla="*/ f103 f0 1"/>
              <a:gd name="f106" fmla="*/ f104 1 f0"/>
              <a:gd name="f107" fmla="*/ f105 1 f8"/>
              <a:gd name="f108" fmla="+- 0 0 f106"/>
              <a:gd name="f109" fmla="+- f107 0 f1"/>
              <a:gd name="f110" fmla="val f108"/>
              <a:gd name="f111" fmla="+- 0 0 f110"/>
              <a:gd name="f112" fmla="+- f0 0 f109"/>
              <a:gd name="f113" fmla="+- 0 0 f109"/>
              <a:gd name="f114" fmla="*/ f111 f0 1"/>
              <a:gd name="f115" fmla="*/ f114 1 f8"/>
              <a:gd name="f116" fmla="+- f115 0 f1"/>
              <a:gd name="f117" fmla="+- f116 0 f1"/>
              <a:gd name="f118" fmla="+- f1 f116 0"/>
              <a:gd name="f119" fmla="+- f0 0 f116"/>
            </a:gdLst>
            <a:ahLst/>
            <a:cxnLst>
              <a:cxn ang="3cd4">
                <a:pos x="hc" y="t"/>
              </a:cxn>
              <a:cxn ang="0">
                <a:pos x="r" y="vc"/>
              </a:cxn>
              <a:cxn ang="cd4">
                <a:pos x="hc" y="b"/>
              </a:cxn>
              <a:cxn ang="cd2">
                <a:pos x="l" y="vc"/>
              </a:cxn>
              <a:cxn ang="f30">
                <a:pos x="f38" y="f88"/>
              </a:cxn>
              <a:cxn ang="f31">
                <a:pos x="f65" y="f92"/>
              </a:cxn>
              <a:cxn ang="f32">
                <a:pos x="f41" y="f70"/>
              </a:cxn>
              <a:cxn ang="f32">
                <a:pos x="f65" y="f91"/>
              </a:cxn>
              <a:cxn ang="f32">
                <a:pos x="f41" y="f66"/>
              </a:cxn>
            </a:cxnLst>
            <a:rect l="f38" t="f38" r="f41" b="f42"/>
            <a:pathLst>
              <a:path stroke="0">
                <a:moveTo>
                  <a:pt x="f38" y="f74"/>
                </a:moveTo>
                <a:arcTo wR="f46" hR="f74" stAng="f0" swAng="f113"/>
                <a:lnTo>
                  <a:pt x="f65" y="f91"/>
                </a:lnTo>
                <a:lnTo>
                  <a:pt x="f41" y="f70"/>
                </a:lnTo>
                <a:lnTo>
                  <a:pt x="f65" y="f92"/>
                </a:lnTo>
                <a:lnTo>
                  <a:pt x="f65" y="f87"/>
                </a:lnTo>
                <a:arcTo wR="f46" hR="f74" stAng="f112" swAng="f109"/>
                <a:close/>
              </a:path>
              <a:path stroke="0">
                <a:moveTo>
                  <a:pt x="f41" y="f58"/>
                </a:moveTo>
                <a:arcTo wR="f46" hR="f74" stAng="f2" swAng="f117"/>
                <a:arcTo wR="f46" hR="f74" stAng="f119" swAng="f118"/>
                <a:close/>
              </a:path>
              <a:path fill="none">
                <a:moveTo>
                  <a:pt x="f38" y="f74"/>
                </a:moveTo>
                <a:arcTo wR="f46" hR="f74" stAng="f0" swAng="f113"/>
                <a:lnTo>
                  <a:pt x="f65" y="f91"/>
                </a:lnTo>
                <a:lnTo>
                  <a:pt x="f41" y="f70"/>
                </a:lnTo>
                <a:lnTo>
                  <a:pt x="f65" y="f92"/>
                </a:lnTo>
                <a:lnTo>
                  <a:pt x="f65" y="f87"/>
                </a:lnTo>
                <a:arcTo wR="f46" hR="f74" stAng="f112" swAng="f109"/>
                <a:lnTo>
                  <a:pt x="f38" y="f74"/>
                </a:lnTo>
                <a:arcTo wR="f46" hR="f74" stAng="f0" swAng="f1"/>
                <a:lnTo>
                  <a:pt x="f41" y="f58"/>
                </a:lnTo>
                <a:arcTo wR="f46" hR="f74" stAng="f2" swAng="f117"/>
              </a:path>
            </a:pathLst>
          </a:custGeom>
          <a:solidFill>
            <a:srgbClr val="FFFFFF"/>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5" name="TextBox 18">
            <a:extLst>
              <a:ext uri="{FF2B5EF4-FFF2-40B4-BE49-F238E27FC236}">
                <a16:creationId xmlns:a16="http://schemas.microsoft.com/office/drawing/2014/main" id="{0028260E-4A61-4AD7-A9AA-EE87FA6A18E8}"/>
              </a:ext>
            </a:extLst>
          </p:cNvPr>
          <p:cNvSpPr txBox="1"/>
          <p:nvPr/>
        </p:nvSpPr>
        <p:spPr>
          <a:xfrm>
            <a:off x="1062651" y="5380311"/>
            <a:ext cx="3790123" cy="138499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1" i="1" u="none" strike="noStrike" kern="1200" cap="none" spc="0" baseline="0">
                <a:solidFill>
                  <a:srgbClr val="000000"/>
                </a:solidFill>
                <a:uFillTx/>
                <a:latin typeface="Calibri"/>
              </a:rPr>
              <a:t>STEP: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1" u="none" strike="noStrike" kern="1200" cap="none" spc="0" baseline="0">
                <a:solidFill>
                  <a:srgbClr val="000000"/>
                </a:solidFill>
                <a:uFillTx/>
                <a:latin typeface="Calibri"/>
              </a:rPr>
              <a:t>Space- Where is the activity happening?</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1" u="none" strike="noStrike" kern="1200" cap="none" spc="0" baseline="0">
                <a:solidFill>
                  <a:srgbClr val="000000"/>
                </a:solidFill>
                <a:uFillTx/>
                <a:latin typeface="Calibri"/>
              </a:rPr>
              <a:t>Task- What is happening?</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1" u="none" strike="noStrike" kern="1200" cap="none" spc="0" baseline="0">
                <a:solidFill>
                  <a:srgbClr val="000000"/>
                </a:solidFill>
                <a:uFillTx/>
                <a:latin typeface="Calibri"/>
              </a:rPr>
              <a:t>Equipment- What is being used?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1" u="none" strike="noStrike" kern="1200" cap="none" spc="0" baseline="0">
                <a:solidFill>
                  <a:srgbClr val="000000"/>
                </a:solidFill>
                <a:uFillTx/>
                <a:latin typeface="Calibri"/>
              </a:rPr>
              <a:t>People- Who is involved?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0" i="1" u="none" strike="noStrike" kern="1200" cap="none" spc="0" baseline="0">
              <a:solidFill>
                <a:srgbClr val="000000"/>
              </a:solidFill>
              <a:uFillTx/>
              <a:latin typeface="Calibri"/>
            </a:endParaRPr>
          </a:p>
        </p:txBody>
      </p:sp>
      <p:pic>
        <p:nvPicPr>
          <p:cNvPr id="16" name="Picture 2" descr="Picture">
            <a:extLst>
              <a:ext uri="{FF2B5EF4-FFF2-40B4-BE49-F238E27FC236}">
                <a16:creationId xmlns:a16="http://schemas.microsoft.com/office/drawing/2014/main" id="{4F3C2CF0-8133-40FB-98E0-47799B9B7F51}"/>
              </a:ext>
            </a:extLst>
          </p:cNvPr>
          <p:cNvPicPr>
            <a:picLocks noChangeAspect="1"/>
          </p:cNvPicPr>
          <p:nvPr/>
        </p:nvPicPr>
        <p:blipFill>
          <a:blip r:embed="rId4"/>
          <a:srcRect/>
          <a:stretch>
            <a:fillRect/>
          </a:stretch>
        </p:blipFill>
        <p:spPr>
          <a:xfrm>
            <a:off x="8727948" y="4023698"/>
            <a:ext cx="3740545" cy="3154524"/>
          </a:xfrm>
          <a:prstGeom prst="rect">
            <a:avLst/>
          </a:prstGeom>
          <a:noFill/>
          <a:ln cap="flat">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bg>
      <p:bgPr>
        <a:gradFill>
          <a:gsLst>
            <a:gs pos="0">
              <a:srgbClr val="F6F8FC"/>
            </a:gs>
            <a:gs pos="100000">
              <a:srgbClr val="ABC0E4"/>
            </a:gs>
          </a:gsLst>
          <a:lin ang="540000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1E03C-F242-4873-A25F-CFAF26300BE4}"/>
              </a:ext>
            </a:extLst>
          </p:cNvPr>
          <p:cNvSpPr txBox="1">
            <a:spLocks noGrp="1"/>
          </p:cNvSpPr>
          <p:nvPr>
            <p:ph type="title"/>
          </p:nvPr>
        </p:nvSpPr>
        <p:spPr/>
        <p:txBody>
          <a:bodyPr/>
          <a:lstStyle/>
          <a:p>
            <a:pPr lvl="0"/>
            <a:r>
              <a:rPr lang="en-GB"/>
              <a:t>Reference List </a:t>
            </a:r>
          </a:p>
        </p:txBody>
      </p:sp>
      <p:sp>
        <p:nvSpPr>
          <p:cNvPr id="3" name="Content Placeholder 2">
            <a:extLst>
              <a:ext uri="{FF2B5EF4-FFF2-40B4-BE49-F238E27FC236}">
                <a16:creationId xmlns:a16="http://schemas.microsoft.com/office/drawing/2014/main" id="{89BE12D4-EC64-4D3A-B83A-9A8C2A092AD1}"/>
              </a:ext>
            </a:extLst>
          </p:cNvPr>
          <p:cNvSpPr txBox="1">
            <a:spLocks noGrp="1"/>
          </p:cNvSpPr>
          <p:nvPr>
            <p:ph idx="1"/>
          </p:nvPr>
        </p:nvSpPr>
        <p:spPr>
          <a:xfrm>
            <a:off x="386498" y="1825627"/>
            <a:ext cx="10967304" cy="4952244"/>
          </a:xfrm>
        </p:spPr>
        <p:txBody>
          <a:bodyPr/>
          <a:lstStyle/>
          <a:p>
            <a:pPr lvl="0">
              <a:lnSpc>
                <a:spcPct val="70000"/>
              </a:lnSpc>
            </a:pPr>
            <a:r>
              <a:rPr lang="en-GB" sz="1900"/>
              <a:t>Biddle, S. (1997). Contesting control and domination in Physical Education and sport. </a:t>
            </a:r>
            <a:r>
              <a:rPr lang="en-GB" sz="1900" i="1"/>
              <a:t>Other People Matter</a:t>
            </a:r>
            <a:r>
              <a:rPr lang="en-GB" sz="1900"/>
              <a:t>. Volume 1 (1), pp. 34.</a:t>
            </a:r>
          </a:p>
          <a:p>
            <a:pPr lvl="0">
              <a:lnSpc>
                <a:spcPct val="70000"/>
              </a:lnSpc>
            </a:pPr>
            <a:r>
              <a:rPr lang="en-GB" sz="1900"/>
              <a:t>Britton and Casebourne (2003). </a:t>
            </a:r>
            <a:r>
              <a:rPr lang="en-GB" sz="1900" i="1"/>
              <a:t>Equity and Inclusion in Physical Education and Sport</a:t>
            </a:r>
            <a:r>
              <a:rPr lang="en-GB" sz="1900"/>
              <a:t>. Oxon: Routledge. Pp. 1.</a:t>
            </a:r>
          </a:p>
          <a:p>
            <a:pPr lvl="0">
              <a:lnSpc>
                <a:spcPct val="70000"/>
              </a:lnSpc>
            </a:pPr>
            <a:r>
              <a:rPr lang="en-GB" sz="1900"/>
              <a:t>Familyconnect.org. (2019). </a:t>
            </a:r>
            <a:r>
              <a:rPr lang="en-GB" sz="1900" i="1"/>
              <a:t>Physical Education and Sports for Students with Visual Impairments - FamilyConnect: for parents of children with visual impairments</a:t>
            </a:r>
            <a:r>
              <a:rPr lang="en-GB" sz="1900"/>
              <a:t>. [online] Available at: https://www.familyconnect.org/info/browse-by-age/grade-schoolers/social-life-and-recreation-grade-schoolers/physical-education-and-sports/1235 [Accessed 28 Nov. 2019].</a:t>
            </a:r>
          </a:p>
          <a:p>
            <a:pPr lvl="0">
              <a:lnSpc>
                <a:spcPct val="70000"/>
              </a:lnSpc>
            </a:pPr>
            <a:r>
              <a:rPr lang="en-GB" sz="1900"/>
              <a:t>NationalCurriculum Of Wales. (2008). </a:t>
            </a:r>
            <a:r>
              <a:rPr lang="en-GB" sz="1900" i="1"/>
              <a:t>Physical Education in the National Curriculum for Wales.</a:t>
            </a:r>
            <a:r>
              <a:rPr lang="en-GB" sz="1900"/>
              <a:t> Available: https://hwb.gov.wales/storage/7b01cf26-9974-4c3d-bb1f-ee79e111b448/physical-education-inthe-national-curriculum.pdf. Last accessed 05/12/19.</a:t>
            </a:r>
          </a:p>
          <a:p>
            <a:pPr lvl="0">
              <a:lnSpc>
                <a:spcPct val="70000"/>
              </a:lnSpc>
            </a:pPr>
            <a:r>
              <a:rPr lang="en-GB" sz="1900"/>
              <a:t>Sheilds, A. (2019). </a:t>
            </a:r>
            <a:r>
              <a:rPr lang="en-GB" sz="1900" i="1"/>
              <a:t>Active and inclusive: PE provision for children with disabilities</a:t>
            </a:r>
            <a:r>
              <a:rPr lang="en-GB" sz="1900"/>
              <a:t>. [online] TheSchoolRun. Available at: https://www.theschoolrun.com/active-and-inclusive-pe-provision-for-children-with-disabilities [Accessed 28 Nov. 2019].</a:t>
            </a:r>
          </a:p>
          <a:p>
            <a:pPr lvl="0">
              <a:lnSpc>
                <a:spcPct val="70000"/>
              </a:lnSpc>
            </a:pPr>
            <a:r>
              <a:rPr lang="en-GB" sz="1900"/>
              <a:t> Theodoulides, A. (2003). Contesting control and domination in Physical Education and sport . </a:t>
            </a:r>
            <a:r>
              <a:rPr lang="en-GB" sz="1900" i="1"/>
              <a:t>Other People Matter</a:t>
            </a:r>
            <a:r>
              <a:rPr lang="en-GB" sz="1900"/>
              <a:t>. 1 (1), pp. 41.</a:t>
            </a:r>
          </a:p>
          <a:p>
            <a:pPr lvl="0">
              <a:lnSpc>
                <a:spcPct val="70000"/>
              </a:lnSpc>
            </a:pPr>
            <a:r>
              <a:rPr lang="en-GB" sz="1900"/>
              <a:t>Willings, C. (2019). </a:t>
            </a:r>
            <a:r>
              <a:rPr lang="en-GB" sz="1900" i="1"/>
              <a:t>Physical Education Adaptations for Students who are Blind or Visually Impaired</a:t>
            </a:r>
            <a:r>
              <a:rPr lang="en-GB" sz="1900"/>
              <a:t>. [online] Teaching Students with Visual Impairments. Available at: https://www.teachingvisuallyimpaired.com/pe-adaptations.html [Accessed 28 Nov. 2019].</a:t>
            </a:r>
          </a:p>
          <a:p>
            <a:pPr lvl="0">
              <a:lnSpc>
                <a:spcPct val="70000"/>
              </a:lnSpc>
            </a:pPr>
            <a:endParaRPr lang="en-GB" sz="240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49</TotalTime>
  <Words>441</Words>
  <Application>Microsoft Office PowerPoint</Application>
  <PresentationFormat>Widescreen</PresentationFormat>
  <Paragraphs>28</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Sophie Sargeant</dc:creator>
  <cp:lastModifiedBy>Sophie Sargeant</cp:lastModifiedBy>
  <cp:revision>3</cp:revision>
  <dcterms:created xsi:type="dcterms:W3CDTF">2019-12-05T11:49:58Z</dcterms:created>
  <dcterms:modified xsi:type="dcterms:W3CDTF">2019-12-06T13:36:57Z</dcterms:modified>
</cp:coreProperties>
</file>