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1"/>
  </p:notesMasterIdLst>
  <p:handoutMasterIdLst>
    <p:handoutMasterId r:id="rId22"/>
  </p:handoutMasterIdLst>
  <p:sldIdLst>
    <p:sldId id="256" r:id="rId5"/>
    <p:sldId id="267" r:id="rId6"/>
    <p:sldId id="268" r:id="rId7"/>
    <p:sldId id="275" r:id="rId8"/>
    <p:sldId id="269" r:id="rId9"/>
    <p:sldId id="272" r:id="rId10"/>
    <p:sldId id="284" r:id="rId11"/>
    <p:sldId id="270" r:id="rId12"/>
    <p:sldId id="274" r:id="rId13"/>
    <p:sldId id="276" r:id="rId14"/>
    <p:sldId id="279" r:id="rId15"/>
    <p:sldId id="280" r:id="rId16"/>
    <p:sldId id="281" r:id="rId17"/>
    <p:sldId id="282" r:id="rId18"/>
    <p:sldId id="283" r:id="rId19"/>
    <p:sldId id="273" r:id="rId20"/>
  </p:sldIdLst>
  <p:sldSz cx="9144000" cy="6858000" type="screen4x3"/>
  <p:notesSz cx="6669088"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7"/>
            <p14:sldId id="268"/>
            <p14:sldId id="275"/>
            <p14:sldId id="269"/>
            <p14:sldId id="272"/>
            <p14:sldId id="284"/>
            <p14:sldId id="270"/>
            <p14:sldId id="274"/>
            <p14:sldId id="276"/>
            <p14:sldId id="279"/>
            <p14:sldId id="280"/>
            <p14:sldId id="281"/>
            <p14:sldId id="282"/>
            <p14:sldId id="283"/>
            <p14:sldId id="27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Hutchings" initials="LH" lastIdx="1"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4992" autoAdjust="0"/>
    <p:restoredTop sz="50067" autoAdjust="0"/>
  </p:normalViewPr>
  <p:slideViewPr>
    <p:cSldViewPr snapToGrid="0" snapToObjects="1">
      <p:cViewPr varScale="1">
        <p:scale>
          <a:sx n="91" d="100"/>
          <a:sy n="91" d="100"/>
        </p:scale>
        <p:origin x="1251" y="54"/>
      </p:cViewPr>
      <p:guideLst>
        <p:guide orient="horz" pos="2160"/>
        <p:guide pos="2880"/>
      </p:guideLst>
    </p:cSldViewPr>
  </p:slideViewPr>
  <p:outlineViewPr>
    <p:cViewPr>
      <p:scale>
        <a:sx n="33" d="100"/>
        <a:sy n="33" d="100"/>
      </p:scale>
      <p:origin x="0" y="143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8-08T10:57:22.899"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633CA5-A73E-4DD2-8E36-3DD822CF360F}" type="doc">
      <dgm:prSet loTypeId="urn:microsoft.com/office/officeart/2005/8/layout/process1" loCatId="process" qsTypeId="urn:microsoft.com/office/officeart/2005/8/quickstyle/simple1" qsCatId="simple" csTypeId="urn:microsoft.com/office/officeart/2005/8/colors/colorful2" csCatId="colorful" phldr="1"/>
      <dgm:spPr/>
    </dgm:pt>
    <dgm:pt modelId="{326C48AA-6F68-4259-868A-D539DA5CDE22}">
      <dgm:prSet phldrT="[Text]"/>
      <dgm:spPr/>
      <dgm:t>
        <a:bodyPr/>
        <a:lstStyle/>
        <a:p>
          <a:r>
            <a:rPr lang="en-US" dirty="0" err="1" smtClean="0"/>
            <a:t>Cynllunio</a:t>
          </a:r>
          <a:r>
            <a:rPr lang="en-US" dirty="0" smtClean="0"/>
            <a:t> a </a:t>
          </a:r>
          <a:r>
            <a:rPr lang="en-US" dirty="0" err="1" smtClean="0"/>
            <a:t>pharatoi</a:t>
          </a:r>
          <a:endParaRPr lang="en-US" dirty="0"/>
        </a:p>
      </dgm:t>
    </dgm:pt>
    <dgm:pt modelId="{9B5F831D-8939-438A-94FC-4B1B8F954359}" type="parTrans" cxnId="{8BA03574-18FA-4EE9-83F9-86370731AB4C}">
      <dgm:prSet/>
      <dgm:spPr/>
      <dgm:t>
        <a:bodyPr/>
        <a:lstStyle/>
        <a:p>
          <a:endParaRPr lang="en-US"/>
        </a:p>
      </dgm:t>
    </dgm:pt>
    <dgm:pt modelId="{F2FBC7F0-47A2-43DC-B247-83F8233AA4A3}" type="sibTrans" cxnId="{8BA03574-18FA-4EE9-83F9-86370731AB4C}">
      <dgm:prSet/>
      <dgm:spPr/>
      <dgm:t>
        <a:bodyPr/>
        <a:lstStyle/>
        <a:p>
          <a:endParaRPr lang="en-US"/>
        </a:p>
      </dgm:t>
    </dgm:pt>
    <dgm:pt modelId="{D30ACC66-59AB-4608-A5F9-B9C85D683A26}">
      <dgm:prSet phldrT="[Text]"/>
      <dgm:spPr/>
      <dgm:t>
        <a:bodyPr/>
        <a:lstStyle/>
        <a:p>
          <a:r>
            <a:rPr lang="en-US" dirty="0" smtClean="0"/>
            <a:t>Y </a:t>
          </a:r>
          <a:r>
            <a:rPr lang="en-US" dirty="0" err="1" smtClean="0"/>
            <a:t>rheolau</a:t>
          </a:r>
          <a:r>
            <a:rPr lang="en-US" dirty="0" smtClean="0"/>
            <a:t> </a:t>
          </a:r>
          <a:r>
            <a:rPr lang="en-US" dirty="0" err="1" smtClean="0"/>
            <a:t>sylfaenol</a:t>
          </a:r>
          <a:endParaRPr lang="en-US" dirty="0"/>
        </a:p>
      </dgm:t>
    </dgm:pt>
    <dgm:pt modelId="{99C67071-FC7E-402D-905E-F392FDE6CFE9}" type="parTrans" cxnId="{1296C8EE-09CB-490F-AF27-26686B415EB8}">
      <dgm:prSet/>
      <dgm:spPr/>
      <dgm:t>
        <a:bodyPr/>
        <a:lstStyle/>
        <a:p>
          <a:endParaRPr lang="en-US"/>
        </a:p>
      </dgm:t>
    </dgm:pt>
    <dgm:pt modelId="{E812D8AA-B265-4639-8111-B48BAD872A14}" type="sibTrans" cxnId="{1296C8EE-09CB-490F-AF27-26686B415EB8}">
      <dgm:prSet/>
      <dgm:spPr/>
      <dgm:t>
        <a:bodyPr/>
        <a:lstStyle/>
        <a:p>
          <a:endParaRPr lang="en-US"/>
        </a:p>
      </dgm:t>
    </dgm:pt>
    <dgm:pt modelId="{FF8818BE-EBC2-4D88-B0A0-1E3FC8F47548}">
      <dgm:prSet phldrT="[Text]"/>
      <dgm:spPr/>
      <dgm:t>
        <a:bodyPr/>
        <a:lstStyle/>
        <a:p>
          <a:r>
            <a:rPr lang="en-US" dirty="0" err="1" smtClean="0"/>
            <a:t>Egluro</a:t>
          </a:r>
          <a:r>
            <a:rPr lang="en-US" dirty="0" smtClean="0"/>
            <a:t> a </a:t>
          </a:r>
          <a:r>
            <a:rPr lang="en-US" dirty="0" err="1" smtClean="0"/>
            <a:t>chyfiawnhau’r</a:t>
          </a:r>
          <a:r>
            <a:rPr lang="en-US" dirty="0" smtClean="0"/>
            <a:t> </a:t>
          </a:r>
          <a:r>
            <a:rPr lang="en-US" dirty="0" err="1" smtClean="0"/>
            <a:t>gofynion</a:t>
          </a:r>
          <a:endParaRPr lang="en-US" dirty="0"/>
        </a:p>
      </dgm:t>
    </dgm:pt>
    <dgm:pt modelId="{2D42796B-3F68-40CD-9EF7-0BBFBBFA9649}" type="parTrans" cxnId="{C2F53AAA-BC41-477E-9856-38CD4A9E5BDF}">
      <dgm:prSet/>
      <dgm:spPr/>
      <dgm:t>
        <a:bodyPr/>
        <a:lstStyle/>
        <a:p>
          <a:endParaRPr lang="en-US"/>
        </a:p>
      </dgm:t>
    </dgm:pt>
    <dgm:pt modelId="{DA98C7F9-BEBB-4C20-96D8-AF284AEE56AB}" type="sibTrans" cxnId="{C2F53AAA-BC41-477E-9856-38CD4A9E5BDF}">
      <dgm:prSet/>
      <dgm:spPr/>
      <dgm:t>
        <a:bodyPr/>
        <a:lstStyle/>
        <a:p>
          <a:endParaRPr lang="en-US"/>
        </a:p>
      </dgm:t>
    </dgm:pt>
    <dgm:pt modelId="{AF4D9656-1AD9-4A10-B17C-270C97B48299}">
      <dgm:prSet/>
      <dgm:spPr/>
      <dgm:t>
        <a:bodyPr/>
        <a:lstStyle/>
        <a:p>
          <a:r>
            <a:rPr lang="en-US" dirty="0" err="1" smtClean="0"/>
            <a:t>Bargeinio</a:t>
          </a:r>
          <a:r>
            <a:rPr lang="en-US" dirty="0" smtClean="0"/>
            <a:t> a </a:t>
          </a:r>
          <a:r>
            <a:rPr lang="en-US" dirty="0" err="1" smtClean="0"/>
            <a:t>datrys</a:t>
          </a:r>
          <a:r>
            <a:rPr lang="en-US" dirty="0" smtClean="0"/>
            <a:t> </a:t>
          </a:r>
          <a:r>
            <a:rPr lang="en-US" dirty="0" err="1" smtClean="0"/>
            <a:t>problemau</a:t>
          </a:r>
          <a:endParaRPr lang="en-US" dirty="0"/>
        </a:p>
      </dgm:t>
    </dgm:pt>
    <dgm:pt modelId="{8253D0B9-35A5-426A-A5E5-9891605EF82B}" type="parTrans" cxnId="{7EC29017-78F1-4D19-A5EE-FAF0A6B3CDF1}">
      <dgm:prSet/>
      <dgm:spPr/>
      <dgm:t>
        <a:bodyPr/>
        <a:lstStyle/>
        <a:p>
          <a:endParaRPr lang="en-US"/>
        </a:p>
      </dgm:t>
    </dgm:pt>
    <dgm:pt modelId="{13ABD467-F2D6-4EAB-B41B-26BD22FE1A14}" type="sibTrans" cxnId="{7EC29017-78F1-4D19-A5EE-FAF0A6B3CDF1}">
      <dgm:prSet/>
      <dgm:spPr/>
      <dgm:t>
        <a:bodyPr/>
        <a:lstStyle/>
        <a:p>
          <a:endParaRPr lang="en-US"/>
        </a:p>
      </dgm:t>
    </dgm:pt>
    <dgm:pt modelId="{29DBB9D5-F9F5-433E-B929-AD113B5C8B4B}">
      <dgm:prSet/>
      <dgm:spPr/>
      <dgm:t>
        <a:bodyPr/>
        <a:lstStyle/>
        <a:p>
          <a:r>
            <a:rPr lang="en-US" dirty="0" err="1" smtClean="0"/>
            <a:t>Diwedd</a:t>
          </a:r>
          <a:endParaRPr lang="en-US" dirty="0"/>
        </a:p>
      </dgm:t>
    </dgm:pt>
    <dgm:pt modelId="{20F3AC23-E054-48A3-B486-414E056A5DF4}" type="parTrans" cxnId="{A1FD7761-60D3-464C-A3CD-23E81B8408CA}">
      <dgm:prSet/>
      <dgm:spPr/>
      <dgm:t>
        <a:bodyPr/>
        <a:lstStyle/>
        <a:p>
          <a:endParaRPr lang="en-US"/>
        </a:p>
      </dgm:t>
    </dgm:pt>
    <dgm:pt modelId="{861477DC-4467-488C-A70E-D4C5C0CF1735}" type="sibTrans" cxnId="{A1FD7761-60D3-464C-A3CD-23E81B8408CA}">
      <dgm:prSet/>
      <dgm:spPr/>
      <dgm:t>
        <a:bodyPr/>
        <a:lstStyle/>
        <a:p>
          <a:endParaRPr lang="en-US"/>
        </a:p>
      </dgm:t>
    </dgm:pt>
    <dgm:pt modelId="{E693C501-B025-455B-B2BD-A48319BB2A68}" type="pres">
      <dgm:prSet presAssocID="{BF633CA5-A73E-4DD2-8E36-3DD822CF360F}" presName="Name0" presStyleCnt="0">
        <dgm:presLayoutVars>
          <dgm:dir/>
          <dgm:resizeHandles val="exact"/>
        </dgm:presLayoutVars>
      </dgm:prSet>
      <dgm:spPr/>
    </dgm:pt>
    <dgm:pt modelId="{FD9DEF63-2ADC-47EE-A2FB-282EB894D974}" type="pres">
      <dgm:prSet presAssocID="{326C48AA-6F68-4259-868A-D539DA5CDE22}" presName="node" presStyleLbl="node1" presStyleIdx="0" presStyleCnt="5">
        <dgm:presLayoutVars>
          <dgm:bulletEnabled val="1"/>
        </dgm:presLayoutVars>
      </dgm:prSet>
      <dgm:spPr/>
      <dgm:t>
        <a:bodyPr/>
        <a:lstStyle/>
        <a:p>
          <a:endParaRPr lang="cy-GB"/>
        </a:p>
      </dgm:t>
    </dgm:pt>
    <dgm:pt modelId="{C1FD7082-D91D-46DE-9A22-92217ABD01D4}" type="pres">
      <dgm:prSet presAssocID="{F2FBC7F0-47A2-43DC-B247-83F8233AA4A3}" presName="sibTrans" presStyleLbl="sibTrans2D1" presStyleIdx="0" presStyleCnt="4"/>
      <dgm:spPr/>
      <dgm:t>
        <a:bodyPr/>
        <a:lstStyle/>
        <a:p>
          <a:endParaRPr lang="cy-GB"/>
        </a:p>
      </dgm:t>
    </dgm:pt>
    <dgm:pt modelId="{B8579484-9DD1-4ABD-A44D-259FE71DB25C}" type="pres">
      <dgm:prSet presAssocID="{F2FBC7F0-47A2-43DC-B247-83F8233AA4A3}" presName="connectorText" presStyleLbl="sibTrans2D1" presStyleIdx="0" presStyleCnt="4"/>
      <dgm:spPr/>
      <dgm:t>
        <a:bodyPr/>
        <a:lstStyle/>
        <a:p>
          <a:endParaRPr lang="cy-GB"/>
        </a:p>
      </dgm:t>
    </dgm:pt>
    <dgm:pt modelId="{7A28731D-68DF-4D01-9AA5-177AD7F06629}" type="pres">
      <dgm:prSet presAssocID="{D30ACC66-59AB-4608-A5F9-B9C85D683A26}" presName="node" presStyleLbl="node1" presStyleIdx="1" presStyleCnt="5">
        <dgm:presLayoutVars>
          <dgm:bulletEnabled val="1"/>
        </dgm:presLayoutVars>
      </dgm:prSet>
      <dgm:spPr/>
      <dgm:t>
        <a:bodyPr/>
        <a:lstStyle/>
        <a:p>
          <a:endParaRPr lang="en-US"/>
        </a:p>
      </dgm:t>
    </dgm:pt>
    <dgm:pt modelId="{65520E90-DF96-48EF-A69B-559B0C01660F}" type="pres">
      <dgm:prSet presAssocID="{E812D8AA-B265-4639-8111-B48BAD872A14}" presName="sibTrans" presStyleLbl="sibTrans2D1" presStyleIdx="1" presStyleCnt="4"/>
      <dgm:spPr/>
      <dgm:t>
        <a:bodyPr/>
        <a:lstStyle/>
        <a:p>
          <a:endParaRPr lang="cy-GB"/>
        </a:p>
      </dgm:t>
    </dgm:pt>
    <dgm:pt modelId="{3E0F020E-CBF9-4FA9-B51F-61BD6ECA6C1D}" type="pres">
      <dgm:prSet presAssocID="{E812D8AA-B265-4639-8111-B48BAD872A14}" presName="connectorText" presStyleLbl="sibTrans2D1" presStyleIdx="1" presStyleCnt="4"/>
      <dgm:spPr/>
      <dgm:t>
        <a:bodyPr/>
        <a:lstStyle/>
        <a:p>
          <a:endParaRPr lang="cy-GB"/>
        </a:p>
      </dgm:t>
    </dgm:pt>
    <dgm:pt modelId="{D757F83C-5E8B-41DC-B88E-547960CA161C}" type="pres">
      <dgm:prSet presAssocID="{FF8818BE-EBC2-4D88-B0A0-1E3FC8F47548}" presName="node" presStyleLbl="node1" presStyleIdx="2" presStyleCnt="5">
        <dgm:presLayoutVars>
          <dgm:bulletEnabled val="1"/>
        </dgm:presLayoutVars>
      </dgm:prSet>
      <dgm:spPr/>
      <dgm:t>
        <a:bodyPr/>
        <a:lstStyle/>
        <a:p>
          <a:endParaRPr lang="en-US"/>
        </a:p>
      </dgm:t>
    </dgm:pt>
    <dgm:pt modelId="{71E3E07D-7034-4A52-ABF7-0430FD984593}" type="pres">
      <dgm:prSet presAssocID="{DA98C7F9-BEBB-4C20-96D8-AF284AEE56AB}" presName="sibTrans" presStyleLbl="sibTrans2D1" presStyleIdx="2" presStyleCnt="4"/>
      <dgm:spPr/>
      <dgm:t>
        <a:bodyPr/>
        <a:lstStyle/>
        <a:p>
          <a:endParaRPr lang="cy-GB"/>
        </a:p>
      </dgm:t>
    </dgm:pt>
    <dgm:pt modelId="{B97FF330-9070-4F1A-A7D0-EE1FBDF5347E}" type="pres">
      <dgm:prSet presAssocID="{DA98C7F9-BEBB-4C20-96D8-AF284AEE56AB}" presName="connectorText" presStyleLbl="sibTrans2D1" presStyleIdx="2" presStyleCnt="4"/>
      <dgm:spPr/>
      <dgm:t>
        <a:bodyPr/>
        <a:lstStyle/>
        <a:p>
          <a:endParaRPr lang="cy-GB"/>
        </a:p>
      </dgm:t>
    </dgm:pt>
    <dgm:pt modelId="{5C9C79EE-CA79-4464-96BD-9EC32B3A6FAC}" type="pres">
      <dgm:prSet presAssocID="{AF4D9656-1AD9-4A10-B17C-270C97B48299}" presName="node" presStyleLbl="node1" presStyleIdx="3" presStyleCnt="5">
        <dgm:presLayoutVars>
          <dgm:bulletEnabled val="1"/>
        </dgm:presLayoutVars>
      </dgm:prSet>
      <dgm:spPr/>
      <dgm:t>
        <a:bodyPr/>
        <a:lstStyle/>
        <a:p>
          <a:endParaRPr lang="en-US"/>
        </a:p>
      </dgm:t>
    </dgm:pt>
    <dgm:pt modelId="{1F771A57-E364-406D-BAE8-F7F0C70BE78A}" type="pres">
      <dgm:prSet presAssocID="{13ABD467-F2D6-4EAB-B41B-26BD22FE1A14}" presName="sibTrans" presStyleLbl="sibTrans2D1" presStyleIdx="3" presStyleCnt="4"/>
      <dgm:spPr/>
      <dgm:t>
        <a:bodyPr/>
        <a:lstStyle/>
        <a:p>
          <a:endParaRPr lang="cy-GB"/>
        </a:p>
      </dgm:t>
    </dgm:pt>
    <dgm:pt modelId="{CA25CB13-298A-4A0D-9C56-E84D692CCB31}" type="pres">
      <dgm:prSet presAssocID="{13ABD467-F2D6-4EAB-B41B-26BD22FE1A14}" presName="connectorText" presStyleLbl="sibTrans2D1" presStyleIdx="3" presStyleCnt="4"/>
      <dgm:spPr/>
      <dgm:t>
        <a:bodyPr/>
        <a:lstStyle/>
        <a:p>
          <a:endParaRPr lang="cy-GB"/>
        </a:p>
      </dgm:t>
    </dgm:pt>
    <dgm:pt modelId="{7BB1A01B-180C-4DB1-9136-30BF3720D0EF}" type="pres">
      <dgm:prSet presAssocID="{29DBB9D5-F9F5-433E-B929-AD113B5C8B4B}" presName="node" presStyleLbl="node1" presStyleIdx="4" presStyleCnt="5">
        <dgm:presLayoutVars>
          <dgm:bulletEnabled val="1"/>
        </dgm:presLayoutVars>
      </dgm:prSet>
      <dgm:spPr/>
      <dgm:t>
        <a:bodyPr/>
        <a:lstStyle/>
        <a:p>
          <a:endParaRPr lang="cy-GB"/>
        </a:p>
      </dgm:t>
    </dgm:pt>
  </dgm:ptLst>
  <dgm:cxnLst>
    <dgm:cxn modelId="{C8D239F7-6B32-4CCC-B4B7-98F712449F06}" type="presOf" srcId="{29DBB9D5-F9F5-433E-B929-AD113B5C8B4B}" destId="{7BB1A01B-180C-4DB1-9136-30BF3720D0EF}" srcOrd="0" destOrd="0" presId="urn:microsoft.com/office/officeart/2005/8/layout/process1"/>
    <dgm:cxn modelId="{7EC29017-78F1-4D19-A5EE-FAF0A6B3CDF1}" srcId="{BF633CA5-A73E-4DD2-8E36-3DD822CF360F}" destId="{AF4D9656-1AD9-4A10-B17C-270C97B48299}" srcOrd="3" destOrd="0" parTransId="{8253D0B9-35A5-426A-A5E5-9891605EF82B}" sibTransId="{13ABD467-F2D6-4EAB-B41B-26BD22FE1A14}"/>
    <dgm:cxn modelId="{80A13FE9-36EE-46F1-8DDE-44A9E1CC48D9}" type="presOf" srcId="{13ABD467-F2D6-4EAB-B41B-26BD22FE1A14}" destId="{1F771A57-E364-406D-BAE8-F7F0C70BE78A}" srcOrd="0" destOrd="0" presId="urn:microsoft.com/office/officeart/2005/8/layout/process1"/>
    <dgm:cxn modelId="{5CD3FE12-5343-475D-A9B8-B74B41A61E85}" type="presOf" srcId="{F2FBC7F0-47A2-43DC-B247-83F8233AA4A3}" destId="{C1FD7082-D91D-46DE-9A22-92217ABD01D4}" srcOrd="0" destOrd="0" presId="urn:microsoft.com/office/officeart/2005/8/layout/process1"/>
    <dgm:cxn modelId="{E86B9E6C-E7EA-4EB5-A4C2-28AA67CB0BA4}" type="presOf" srcId="{E812D8AA-B265-4639-8111-B48BAD872A14}" destId="{65520E90-DF96-48EF-A69B-559B0C01660F}" srcOrd="0" destOrd="0" presId="urn:microsoft.com/office/officeart/2005/8/layout/process1"/>
    <dgm:cxn modelId="{7CCAE41B-AB55-41F2-B67B-0CDB15EA6C26}" type="presOf" srcId="{FF8818BE-EBC2-4D88-B0A0-1E3FC8F47548}" destId="{D757F83C-5E8B-41DC-B88E-547960CA161C}" srcOrd="0" destOrd="0" presId="urn:microsoft.com/office/officeart/2005/8/layout/process1"/>
    <dgm:cxn modelId="{C2F53AAA-BC41-477E-9856-38CD4A9E5BDF}" srcId="{BF633CA5-A73E-4DD2-8E36-3DD822CF360F}" destId="{FF8818BE-EBC2-4D88-B0A0-1E3FC8F47548}" srcOrd="2" destOrd="0" parTransId="{2D42796B-3F68-40CD-9EF7-0BBFBBFA9649}" sibTransId="{DA98C7F9-BEBB-4C20-96D8-AF284AEE56AB}"/>
    <dgm:cxn modelId="{166F5262-599B-4763-B3C5-454C9970FE05}" type="presOf" srcId="{F2FBC7F0-47A2-43DC-B247-83F8233AA4A3}" destId="{B8579484-9DD1-4ABD-A44D-259FE71DB25C}" srcOrd="1" destOrd="0" presId="urn:microsoft.com/office/officeart/2005/8/layout/process1"/>
    <dgm:cxn modelId="{638450BF-A20C-4864-8295-9690F7AE8B96}" type="presOf" srcId="{D30ACC66-59AB-4608-A5F9-B9C85D683A26}" destId="{7A28731D-68DF-4D01-9AA5-177AD7F06629}" srcOrd="0" destOrd="0" presId="urn:microsoft.com/office/officeart/2005/8/layout/process1"/>
    <dgm:cxn modelId="{1162ACAB-F526-40DE-881D-A4EF5FDEFDAA}" type="presOf" srcId="{AF4D9656-1AD9-4A10-B17C-270C97B48299}" destId="{5C9C79EE-CA79-4464-96BD-9EC32B3A6FAC}" srcOrd="0" destOrd="0" presId="urn:microsoft.com/office/officeart/2005/8/layout/process1"/>
    <dgm:cxn modelId="{1296C8EE-09CB-490F-AF27-26686B415EB8}" srcId="{BF633CA5-A73E-4DD2-8E36-3DD822CF360F}" destId="{D30ACC66-59AB-4608-A5F9-B9C85D683A26}" srcOrd="1" destOrd="0" parTransId="{99C67071-FC7E-402D-905E-F392FDE6CFE9}" sibTransId="{E812D8AA-B265-4639-8111-B48BAD872A14}"/>
    <dgm:cxn modelId="{9FAEA9DD-2F83-468D-A37B-D7DCCCDB8C0F}" type="presOf" srcId="{BF633CA5-A73E-4DD2-8E36-3DD822CF360F}" destId="{E693C501-B025-455B-B2BD-A48319BB2A68}" srcOrd="0" destOrd="0" presId="urn:microsoft.com/office/officeart/2005/8/layout/process1"/>
    <dgm:cxn modelId="{A1FD7761-60D3-464C-A3CD-23E81B8408CA}" srcId="{BF633CA5-A73E-4DD2-8E36-3DD822CF360F}" destId="{29DBB9D5-F9F5-433E-B929-AD113B5C8B4B}" srcOrd="4" destOrd="0" parTransId="{20F3AC23-E054-48A3-B486-414E056A5DF4}" sibTransId="{861477DC-4467-488C-A70E-D4C5C0CF1735}"/>
    <dgm:cxn modelId="{85AF75B6-985F-44B6-BDF3-35E4B3C91C5F}" type="presOf" srcId="{13ABD467-F2D6-4EAB-B41B-26BD22FE1A14}" destId="{CA25CB13-298A-4A0D-9C56-E84D692CCB31}" srcOrd="1" destOrd="0" presId="urn:microsoft.com/office/officeart/2005/8/layout/process1"/>
    <dgm:cxn modelId="{22F6376A-5876-4ABC-BC7E-124FBF3CA62B}" type="presOf" srcId="{E812D8AA-B265-4639-8111-B48BAD872A14}" destId="{3E0F020E-CBF9-4FA9-B51F-61BD6ECA6C1D}" srcOrd="1" destOrd="0" presId="urn:microsoft.com/office/officeart/2005/8/layout/process1"/>
    <dgm:cxn modelId="{8BA03574-18FA-4EE9-83F9-86370731AB4C}" srcId="{BF633CA5-A73E-4DD2-8E36-3DD822CF360F}" destId="{326C48AA-6F68-4259-868A-D539DA5CDE22}" srcOrd="0" destOrd="0" parTransId="{9B5F831D-8939-438A-94FC-4B1B8F954359}" sibTransId="{F2FBC7F0-47A2-43DC-B247-83F8233AA4A3}"/>
    <dgm:cxn modelId="{03467C7F-B2F4-4336-8407-F04DDC570828}" type="presOf" srcId="{DA98C7F9-BEBB-4C20-96D8-AF284AEE56AB}" destId="{B97FF330-9070-4F1A-A7D0-EE1FBDF5347E}" srcOrd="1" destOrd="0" presId="urn:microsoft.com/office/officeart/2005/8/layout/process1"/>
    <dgm:cxn modelId="{E8E1761D-8563-44E7-BF6A-8E3320EE6389}" type="presOf" srcId="{DA98C7F9-BEBB-4C20-96D8-AF284AEE56AB}" destId="{71E3E07D-7034-4A52-ABF7-0430FD984593}" srcOrd="0" destOrd="0" presId="urn:microsoft.com/office/officeart/2005/8/layout/process1"/>
    <dgm:cxn modelId="{EEE0BADD-82A5-4E10-B899-C9A79FC162EB}" type="presOf" srcId="{326C48AA-6F68-4259-868A-D539DA5CDE22}" destId="{FD9DEF63-2ADC-47EE-A2FB-282EB894D974}" srcOrd="0" destOrd="0" presId="urn:microsoft.com/office/officeart/2005/8/layout/process1"/>
    <dgm:cxn modelId="{19ED6669-0F26-4D53-9653-670605D9BFB3}" type="presParOf" srcId="{E693C501-B025-455B-B2BD-A48319BB2A68}" destId="{FD9DEF63-2ADC-47EE-A2FB-282EB894D974}" srcOrd="0" destOrd="0" presId="urn:microsoft.com/office/officeart/2005/8/layout/process1"/>
    <dgm:cxn modelId="{2A54C4A2-A8CF-4A6E-BAC5-66FDDE90A599}" type="presParOf" srcId="{E693C501-B025-455B-B2BD-A48319BB2A68}" destId="{C1FD7082-D91D-46DE-9A22-92217ABD01D4}" srcOrd="1" destOrd="0" presId="urn:microsoft.com/office/officeart/2005/8/layout/process1"/>
    <dgm:cxn modelId="{9F0C9C7E-BFCD-45B6-80D2-4E868F9E982D}" type="presParOf" srcId="{C1FD7082-D91D-46DE-9A22-92217ABD01D4}" destId="{B8579484-9DD1-4ABD-A44D-259FE71DB25C}" srcOrd="0" destOrd="0" presId="urn:microsoft.com/office/officeart/2005/8/layout/process1"/>
    <dgm:cxn modelId="{936B6073-EBCD-4B2B-9CE3-19A9E6717016}" type="presParOf" srcId="{E693C501-B025-455B-B2BD-A48319BB2A68}" destId="{7A28731D-68DF-4D01-9AA5-177AD7F06629}" srcOrd="2" destOrd="0" presId="urn:microsoft.com/office/officeart/2005/8/layout/process1"/>
    <dgm:cxn modelId="{0AF06B75-087B-4131-9341-13FF9399EC0D}" type="presParOf" srcId="{E693C501-B025-455B-B2BD-A48319BB2A68}" destId="{65520E90-DF96-48EF-A69B-559B0C01660F}" srcOrd="3" destOrd="0" presId="urn:microsoft.com/office/officeart/2005/8/layout/process1"/>
    <dgm:cxn modelId="{ED2F22F7-9CCE-454D-995D-436639DA6B28}" type="presParOf" srcId="{65520E90-DF96-48EF-A69B-559B0C01660F}" destId="{3E0F020E-CBF9-4FA9-B51F-61BD6ECA6C1D}" srcOrd="0" destOrd="0" presId="urn:microsoft.com/office/officeart/2005/8/layout/process1"/>
    <dgm:cxn modelId="{509B7FEC-3CC3-4279-8005-95BBBA6928FF}" type="presParOf" srcId="{E693C501-B025-455B-B2BD-A48319BB2A68}" destId="{D757F83C-5E8B-41DC-B88E-547960CA161C}" srcOrd="4" destOrd="0" presId="urn:microsoft.com/office/officeart/2005/8/layout/process1"/>
    <dgm:cxn modelId="{6EBB9624-2B02-4364-BBD8-7ACD8AC47560}" type="presParOf" srcId="{E693C501-B025-455B-B2BD-A48319BB2A68}" destId="{71E3E07D-7034-4A52-ABF7-0430FD984593}" srcOrd="5" destOrd="0" presId="urn:microsoft.com/office/officeart/2005/8/layout/process1"/>
    <dgm:cxn modelId="{AF3BE421-D7F3-456C-93D7-FD37006A603D}" type="presParOf" srcId="{71E3E07D-7034-4A52-ABF7-0430FD984593}" destId="{B97FF330-9070-4F1A-A7D0-EE1FBDF5347E}" srcOrd="0" destOrd="0" presId="urn:microsoft.com/office/officeart/2005/8/layout/process1"/>
    <dgm:cxn modelId="{38171A45-5100-4399-9570-0AC76AB2B8D0}" type="presParOf" srcId="{E693C501-B025-455B-B2BD-A48319BB2A68}" destId="{5C9C79EE-CA79-4464-96BD-9EC32B3A6FAC}" srcOrd="6" destOrd="0" presId="urn:microsoft.com/office/officeart/2005/8/layout/process1"/>
    <dgm:cxn modelId="{8F7B04B6-6033-463E-B95C-D6227989DA72}" type="presParOf" srcId="{E693C501-B025-455B-B2BD-A48319BB2A68}" destId="{1F771A57-E364-406D-BAE8-F7F0C70BE78A}" srcOrd="7" destOrd="0" presId="urn:microsoft.com/office/officeart/2005/8/layout/process1"/>
    <dgm:cxn modelId="{3E2C65F1-A04A-4BAE-BD2B-17B012BBD9AA}" type="presParOf" srcId="{1F771A57-E364-406D-BAE8-F7F0C70BE78A}" destId="{CA25CB13-298A-4A0D-9C56-E84D692CCB31}" srcOrd="0" destOrd="0" presId="urn:microsoft.com/office/officeart/2005/8/layout/process1"/>
    <dgm:cxn modelId="{59E2C419-C0F6-406C-9137-A03BBDCA4FDD}" type="presParOf" srcId="{E693C501-B025-455B-B2BD-A48319BB2A68}" destId="{7BB1A01B-180C-4DB1-9136-30BF3720D0EF}"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DEF63-2ADC-47EE-A2FB-282EB894D974}">
      <dsp:nvSpPr>
        <dsp:cNvPr id="0" name=""/>
        <dsp:cNvSpPr/>
      </dsp:nvSpPr>
      <dsp:spPr>
        <a:xfrm>
          <a:off x="3626" y="1678904"/>
          <a:ext cx="1124284" cy="7061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err="1" smtClean="0"/>
            <a:t>Cynllunio</a:t>
          </a:r>
          <a:r>
            <a:rPr lang="en-US" sz="1300" kern="1200" dirty="0" smtClean="0"/>
            <a:t> a </a:t>
          </a:r>
          <a:r>
            <a:rPr lang="en-US" sz="1300" kern="1200" dirty="0" err="1" smtClean="0"/>
            <a:t>pharatoi</a:t>
          </a:r>
          <a:endParaRPr lang="en-US" sz="1300" kern="1200" dirty="0"/>
        </a:p>
      </dsp:txBody>
      <dsp:txXfrm>
        <a:off x="24310" y="1699588"/>
        <a:ext cx="1082916" cy="664822"/>
      </dsp:txXfrm>
    </dsp:sp>
    <dsp:sp modelId="{C1FD7082-D91D-46DE-9A22-92217ABD01D4}">
      <dsp:nvSpPr>
        <dsp:cNvPr id="0" name=""/>
        <dsp:cNvSpPr/>
      </dsp:nvSpPr>
      <dsp:spPr>
        <a:xfrm>
          <a:off x="1240339" y="1892588"/>
          <a:ext cx="238348" cy="2788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1240339" y="1948352"/>
        <a:ext cx="166844" cy="167294"/>
      </dsp:txXfrm>
    </dsp:sp>
    <dsp:sp modelId="{7A28731D-68DF-4D01-9AA5-177AD7F06629}">
      <dsp:nvSpPr>
        <dsp:cNvPr id="0" name=""/>
        <dsp:cNvSpPr/>
      </dsp:nvSpPr>
      <dsp:spPr>
        <a:xfrm>
          <a:off x="1577624" y="1678904"/>
          <a:ext cx="1124284" cy="706190"/>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Y </a:t>
          </a:r>
          <a:r>
            <a:rPr lang="en-US" sz="1300" kern="1200" dirty="0" err="1" smtClean="0"/>
            <a:t>rheolau</a:t>
          </a:r>
          <a:r>
            <a:rPr lang="en-US" sz="1300" kern="1200" dirty="0" smtClean="0"/>
            <a:t> </a:t>
          </a:r>
          <a:r>
            <a:rPr lang="en-US" sz="1300" kern="1200" dirty="0" err="1" smtClean="0"/>
            <a:t>sylfaenol</a:t>
          </a:r>
          <a:endParaRPr lang="en-US" sz="1300" kern="1200" dirty="0"/>
        </a:p>
      </dsp:txBody>
      <dsp:txXfrm>
        <a:off x="1598308" y="1699588"/>
        <a:ext cx="1082916" cy="664822"/>
      </dsp:txXfrm>
    </dsp:sp>
    <dsp:sp modelId="{65520E90-DF96-48EF-A69B-559B0C01660F}">
      <dsp:nvSpPr>
        <dsp:cNvPr id="0" name=""/>
        <dsp:cNvSpPr/>
      </dsp:nvSpPr>
      <dsp:spPr>
        <a:xfrm>
          <a:off x="2814337" y="1892588"/>
          <a:ext cx="238348" cy="278822"/>
        </a:xfrm>
        <a:prstGeom prst="rightArrow">
          <a:avLst>
            <a:gd name="adj1" fmla="val 60000"/>
            <a:gd name="adj2" fmla="val 50000"/>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2814337" y="1948352"/>
        <a:ext cx="166844" cy="167294"/>
      </dsp:txXfrm>
    </dsp:sp>
    <dsp:sp modelId="{D757F83C-5E8B-41DC-B88E-547960CA161C}">
      <dsp:nvSpPr>
        <dsp:cNvPr id="0" name=""/>
        <dsp:cNvSpPr/>
      </dsp:nvSpPr>
      <dsp:spPr>
        <a:xfrm>
          <a:off x="3151622" y="1678904"/>
          <a:ext cx="1124284" cy="706190"/>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err="1" smtClean="0"/>
            <a:t>Egluro</a:t>
          </a:r>
          <a:r>
            <a:rPr lang="en-US" sz="1300" kern="1200" dirty="0" smtClean="0"/>
            <a:t> a </a:t>
          </a:r>
          <a:r>
            <a:rPr lang="en-US" sz="1300" kern="1200" dirty="0" err="1" smtClean="0"/>
            <a:t>chyfiawnhau’r</a:t>
          </a:r>
          <a:r>
            <a:rPr lang="en-US" sz="1300" kern="1200" dirty="0" smtClean="0"/>
            <a:t> </a:t>
          </a:r>
          <a:r>
            <a:rPr lang="en-US" sz="1300" kern="1200" dirty="0" err="1" smtClean="0"/>
            <a:t>gofynion</a:t>
          </a:r>
          <a:endParaRPr lang="en-US" sz="1300" kern="1200" dirty="0"/>
        </a:p>
      </dsp:txBody>
      <dsp:txXfrm>
        <a:off x="3172306" y="1699588"/>
        <a:ext cx="1082916" cy="664822"/>
      </dsp:txXfrm>
    </dsp:sp>
    <dsp:sp modelId="{71E3E07D-7034-4A52-ABF7-0430FD984593}">
      <dsp:nvSpPr>
        <dsp:cNvPr id="0" name=""/>
        <dsp:cNvSpPr/>
      </dsp:nvSpPr>
      <dsp:spPr>
        <a:xfrm>
          <a:off x="4388335" y="1892588"/>
          <a:ext cx="238348" cy="278822"/>
        </a:xfrm>
        <a:prstGeom prst="rightArrow">
          <a:avLst>
            <a:gd name="adj1" fmla="val 60000"/>
            <a:gd name="adj2" fmla="val 50000"/>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4388335" y="1948352"/>
        <a:ext cx="166844" cy="167294"/>
      </dsp:txXfrm>
    </dsp:sp>
    <dsp:sp modelId="{5C9C79EE-CA79-4464-96BD-9EC32B3A6FAC}">
      <dsp:nvSpPr>
        <dsp:cNvPr id="0" name=""/>
        <dsp:cNvSpPr/>
      </dsp:nvSpPr>
      <dsp:spPr>
        <a:xfrm>
          <a:off x="4725620" y="1678904"/>
          <a:ext cx="1124284" cy="706190"/>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err="1" smtClean="0"/>
            <a:t>Bargeinio</a:t>
          </a:r>
          <a:r>
            <a:rPr lang="en-US" sz="1300" kern="1200" dirty="0" smtClean="0"/>
            <a:t> a </a:t>
          </a:r>
          <a:r>
            <a:rPr lang="en-US" sz="1300" kern="1200" dirty="0" err="1" smtClean="0"/>
            <a:t>datrys</a:t>
          </a:r>
          <a:r>
            <a:rPr lang="en-US" sz="1300" kern="1200" dirty="0" smtClean="0"/>
            <a:t> </a:t>
          </a:r>
          <a:r>
            <a:rPr lang="en-US" sz="1300" kern="1200" dirty="0" err="1" smtClean="0"/>
            <a:t>problemau</a:t>
          </a:r>
          <a:endParaRPr lang="en-US" sz="1300" kern="1200" dirty="0"/>
        </a:p>
      </dsp:txBody>
      <dsp:txXfrm>
        <a:off x="4746304" y="1699588"/>
        <a:ext cx="1082916" cy="664822"/>
      </dsp:txXfrm>
    </dsp:sp>
    <dsp:sp modelId="{1F771A57-E364-406D-BAE8-F7F0C70BE78A}">
      <dsp:nvSpPr>
        <dsp:cNvPr id="0" name=""/>
        <dsp:cNvSpPr/>
      </dsp:nvSpPr>
      <dsp:spPr>
        <a:xfrm>
          <a:off x="5962332" y="1892588"/>
          <a:ext cx="238348" cy="27882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5962332" y="1948352"/>
        <a:ext cx="166844" cy="167294"/>
      </dsp:txXfrm>
    </dsp:sp>
    <dsp:sp modelId="{7BB1A01B-180C-4DB1-9136-30BF3720D0EF}">
      <dsp:nvSpPr>
        <dsp:cNvPr id="0" name=""/>
        <dsp:cNvSpPr/>
      </dsp:nvSpPr>
      <dsp:spPr>
        <a:xfrm>
          <a:off x="6299618" y="1678904"/>
          <a:ext cx="1124284" cy="706190"/>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err="1" smtClean="0"/>
            <a:t>Diwedd</a:t>
          </a:r>
          <a:endParaRPr lang="en-US" sz="1300" kern="1200" dirty="0"/>
        </a:p>
      </dsp:txBody>
      <dsp:txXfrm>
        <a:off x="6320302" y="1699588"/>
        <a:ext cx="1082916" cy="66482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68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778250" y="0"/>
            <a:ext cx="2889250" cy="496888"/>
          </a:xfrm>
          <a:prstGeom prst="rect">
            <a:avLst/>
          </a:prstGeom>
        </p:spPr>
        <p:txBody>
          <a:bodyPr vert="horz" lIns="91440" tIns="45720" rIns="91440" bIns="45720" rtlCol="0"/>
          <a:lstStyle>
            <a:lvl1pPr algn="r">
              <a:defRPr sz="1200"/>
            </a:lvl1pPr>
          </a:lstStyle>
          <a:p>
            <a:fld id="{CAA4606B-15E0-41CB-80BB-B0FDE04D7812}" type="datetimeFigureOut">
              <a:rPr lang="cy-GB" smtClean="0"/>
              <a:t>02/09/2019</a:t>
            </a:fld>
            <a:endParaRPr lang="cy-GB"/>
          </a:p>
        </p:txBody>
      </p:sp>
      <p:sp>
        <p:nvSpPr>
          <p:cNvPr id="4" name="Footer Placeholder 3"/>
          <p:cNvSpPr>
            <a:spLocks noGrp="1"/>
          </p:cNvSpPr>
          <p:nvPr>
            <p:ph type="ftr" sz="quarter" idx="2"/>
          </p:nvPr>
        </p:nvSpPr>
        <p:spPr>
          <a:xfrm>
            <a:off x="0" y="9429750"/>
            <a:ext cx="2889250" cy="496888"/>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778250" y="9429750"/>
            <a:ext cx="2889250" cy="496888"/>
          </a:xfrm>
          <a:prstGeom prst="rect">
            <a:avLst/>
          </a:prstGeom>
        </p:spPr>
        <p:txBody>
          <a:bodyPr vert="horz" lIns="91440" tIns="45720" rIns="91440" bIns="45720" rtlCol="0" anchor="b"/>
          <a:lstStyle>
            <a:lvl1pPr algn="r">
              <a:defRPr sz="1200"/>
            </a:lvl1pPr>
          </a:lstStyle>
          <a:p>
            <a:fld id="{41EBC51B-A6F1-4C86-862A-04A734B1A6FF}" type="slidenum">
              <a:rPr lang="cy-GB" smtClean="0"/>
              <a:t>‹#›</a:t>
            </a:fld>
            <a:endParaRPr lang="cy-GB"/>
          </a:p>
        </p:txBody>
      </p:sp>
    </p:spTree>
    <p:extLst>
      <p:ext uri="{BB962C8B-B14F-4D97-AF65-F5344CB8AC3E}">
        <p14:creationId xmlns:p14="http://schemas.microsoft.com/office/powerpoint/2010/main" val="30382765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889938" cy="49813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1"/>
            <a:ext cx="2889938" cy="498135"/>
          </a:xfrm>
          <a:prstGeom prst="rect">
            <a:avLst/>
          </a:prstGeom>
        </p:spPr>
        <p:txBody>
          <a:bodyPr vert="horz" lIns="91440" tIns="45720" rIns="91440" bIns="45720" rtlCol="0"/>
          <a:lstStyle>
            <a:lvl1pPr algn="r">
              <a:defRPr sz="1200"/>
            </a:lvl1pPr>
          </a:lstStyle>
          <a:p>
            <a:fld id="{256E285A-1626-4BB0-A458-3E5589E2C09B}" type="datetimeFigureOut">
              <a:rPr lang="en-US" smtClean="0"/>
              <a:t>9/2/2019</a:t>
            </a:fld>
            <a:endParaRPr lang="en-US"/>
          </a:p>
        </p:txBody>
      </p:sp>
      <p:sp>
        <p:nvSpPr>
          <p:cNvPr id="4" name="Slide Image Placeholder 3"/>
          <p:cNvSpPr>
            <a:spLocks noGrp="1" noRot="1" noChangeAspect="1"/>
          </p:cNvSpPr>
          <p:nvPr>
            <p:ph type="sldImg" idx="2"/>
          </p:nvPr>
        </p:nvSpPr>
        <p:spPr>
          <a:xfrm>
            <a:off x="1101725" y="1241425"/>
            <a:ext cx="4465638" cy="3351213"/>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777958"/>
            <a:ext cx="5335270" cy="3909238"/>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1" y="9430091"/>
            <a:ext cx="2889938" cy="498134"/>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430091"/>
            <a:ext cx="2889938" cy="498134"/>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12775" y="808038"/>
            <a:ext cx="5386388" cy="4041775"/>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0734" y="5119241"/>
            <a:ext cx="5290501" cy="4852076"/>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mtClean="0">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important</a:t>
            </a:r>
            <a:r>
              <a:rPr lang="en-GB" baseline="0" dirty="0" smtClean="0"/>
              <a:t> for students understand that the session focuses on their current ways of dealing with conflict and negotiation strategies.  At the end of the session the students will be asked to reflect on what they have learned to determine whether the session has altered the way they think about conflict and future negotiation strategies they could use to resolve conflict effectively.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743432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Purpose of</a:t>
            </a:r>
            <a:r>
              <a:rPr lang="en-GB" baseline="0" dirty="0" smtClean="0"/>
              <a:t> activity is to get students to consider how they currently deal with conflict. After the students have worked through the questions on the slide get the students to feedback to rest of the class.  During feedback get students to further elaborate their response to conflict and strengths – are there any similarities in the group? Why do students think this is.   </a:t>
            </a:r>
          </a:p>
          <a:p>
            <a:endParaRPr lang="en-GB" baseline="0" dirty="0" smtClean="0"/>
          </a:p>
          <a:p>
            <a:r>
              <a:rPr lang="en-GB" baseline="0" dirty="0" smtClean="0"/>
              <a:t>At the end of the session the questions link back to these questions.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743030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Conflict in the wor</a:t>
            </a:r>
            <a:r>
              <a:rPr lang="en-GB" baseline="0" dirty="0" smtClean="0"/>
              <a:t>k place facts, facts demonstrate that conflict is common in the workplace and has a knock on effect on the productivity of the workforce.  Ask students why they think there is a difference between the UK and other G7 nations.  </a:t>
            </a:r>
          </a:p>
          <a:p>
            <a:endParaRPr lang="en-GB" baseline="0" dirty="0" smtClean="0"/>
          </a:p>
          <a:p>
            <a:r>
              <a:rPr lang="en-GB" baseline="0" dirty="0" smtClean="0"/>
              <a:t>When considering the causes of conflict ask students if they believe culture influences conflict – would there be the same causes of conflict in other countries?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1683521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Give an example for each cause</a:t>
            </a:r>
          </a:p>
          <a:p>
            <a:endParaRPr lang="en-GB" dirty="0" smtClean="0"/>
          </a:p>
          <a:p>
            <a:r>
              <a:rPr lang="en-GB" dirty="0" smtClean="0"/>
              <a:t>Ask students to provide example</a:t>
            </a:r>
            <a:r>
              <a:rPr lang="en-GB" baseline="0" dirty="0" smtClean="0"/>
              <a:t> of how conflict could be provided.</a:t>
            </a:r>
          </a:p>
          <a:p>
            <a:endParaRPr lang="en-GB" baseline="0" dirty="0" smtClean="0"/>
          </a:p>
          <a:p>
            <a:r>
              <a:rPr lang="en-GB" baseline="0" dirty="0" smtClean="0"/>
              <a:t>Get students to complete worksheet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78668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well we respond with</a:t>
            </a:r>
            <a:r>
              <a:rPr lang="en-GB" baseline="0" dirty="0" smtClean="0"/>
              <a:t> the following affects the whole conflict resolution process. Work through the list and get students to consider how each one affects the process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5505407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Important to recognise that conflict isn’t always</a:t>
            </a:r>
            <a:r>
              <a:rPr lang="en-GB" baseline="0" dirty="0" smtClean="0"/>
              <a:t> a negative aspect but the way we deal with a scenario can impact on the consequences of conflict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447306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 student to complete the activity (full guidance provided on separate sheet) so they can</a:t>
            </a:r>
            <a:r>
              <a:rPr lang="en-GB" baseline="0" dirty="0" smtClean="0"/>
              <a:t> experience a mini-conflict in the classroom.</a:t>
            </a:r>
          </a:p>
          <a:p>
            <a:endParaRPr lang="en-GB" baseline="0" dirty="0" smtClean="0"/>
          </a:p>
          <a:p>
            <a:r>
              <a:rPr lang="en-GB" baseline="0" dirty="0" smtClean="0"/>
              <a:t>Discuss the questions on the slide with students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160458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Process:</a:t>
            </a:r>
          </a:p>
          <a:p>
            <a:r>
              <a:rPr lang="en-GB" dirty="0" smtClean="0"/>
              <a:t>Planning</a:t>
            </a:r>
            <a:r>
              <a:rPr lang="en-GB" baseline="0" dirty="0" smtClean="0"/>
              <a:t> and prep: finding out the pre-determined goals and expectations of other party</a:t>
            </a:r>
          </a:p>
          <a:p>
            <a:r>
              <a:rPr lang="en-GB" baseline="0" dirty="0" smtClean="0"/>
              <a:t>Ground rules: procedures of negotiation </a:t>
            </a:r>
            <a:r>
              <a:rPr lang="en-GB" baseline="0" dirty="0" err="1" smtClean="0"/>
              <a:t>e.g</a:t>
            </a:r>
            <a:r>
              <a:rPr lang="en-GB" baseline="0" dirty="0" smtClean="0"/>
              <a:t> how it will happen</a:t>
            </a:r>
          </a:p>
          <a:p>
            <a:r>
              <a:rPr lang="en-GB" baseline="0" dirty="0" smtClean="0"/>
              <a:t>Justification and clarification: parties will justify their own demands and explain why they are important</a:t>
            </a:r>
          </a:p>
          <a:p>
            <a:r>
              <a:rPr lang="en-GB" baseline="0" dirty="0" smtClean="0"/>
              <a:t>Bargaining and problem solving: compromise is needed from both parties in order to work out an agreement</a:t>
            </a:r>
          </a:p>
          <a:p>
            <a:r>
              <a:rPr lang="en-GB" baseline="0" dirty="0" smtClean="0"/>
              <a:t>Closure: agreement is formalised and parties will work together to implement plan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27458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Read</a:t>
            </a:r>
            <a:r>
              <a:rPr lang="en-GB" baseline="0" dirty="0" smtClean="0"/>
              <a:t> the scenario on the slide – ask students how they would respond, at this point do not ask students why they would respond in such way.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325348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 students how would they react and why their</a:t>
            </a:r>
            <a:r>
              <a:rPr lang="en-GB" baseline="0" dirty="0" smtClean="0"/>
              <a:t> reaction has changed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0117243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is linked to previous scenario, work back through</a:t>
            </a:r>
            <a:r>
              <a:rPr lang="en-GB" baseline="0" dirty="0" smtClean="0"/>
              <a:t> the scenario and get students to reflect on how the factors influenced the decisions made during the first part and then the second part of the scenario.</a:t>
            </a:r>
          </a:p>
          <a:p>
            <a:endParaRPr lang="en-GB" baseline="0" dirty="0" smtClean="0"/>
          </a:p>
          <a:p>
            <a:r>
              <a:rPr lang="en-GB" baseline="0" dirty="0" smtClean="0"/>
              <a:t>Provide students with article for additional reading</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182925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Remind</a:t>
            </a:r>
            <a:r>
              <a:rPr lang="en-GB" baseline="0" dirty="0" smtClean="0"/>
              <a:t> students of questions first asked to see if anything has changed after the session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39997983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smtClean="0"/>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840014"/>
            <a:ext cx="5997466" cy="970619"/>
          </a:xfrm>
        </p:spPr>
        <p:txBody>
          <a:bodyPr>
            <a:normAutofit/>
          </a:bodyPr>
          <a:lstStyle/>
          <a:p>
            <a:r>
              <a:rPr lang="cy-GB" sz="2800" b="1" i="1" noProof="0" dirty="0" smtClean="0"/>
              <a:t>Negodi a Datrys Gwrthdaro</a:t>
            </a:r>
            <a:endParaRPr lang="cy-GB" sz="2800" b="1" i="1" noProof="0" dirty="0"/>
          </a:p>
        </p:txBody>
      </p:sp>
      <p:sp>
        <p:nvSpPr>
          <p:cNvPr id="5" name="Title 1"/>
          <p:cNvSpPr txBox="1">
            <a:spLocks/>
          </p:cNvSpPr>
          <p:nvPr/>
        </p:nvSpPr>
        <p:spPr>
          <a:xfrm>
            <a:off x="729155" y="2538018"/>
            <a:ext cx="7886700" cy="11074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6" name="Rectangle 5"/>
          <p:cNvSpPr/>
          <p:nvPr/>
        </p:nvSpPr>
        <p:spPr>
          <a:xfrm>
            <a:off x="1366346" y="1744745"/>
            <a:ext cx="6264164" cy="1200329"/>
          </a:xfrm>
          <a:prstGeom prst="rect">
            <a:avLst/>
          </a:prstGeom>
        </p:spPr>
        <p:txBody>
          <a:bodyPr wrap="square">
            <a:spAutoFit/>
          </a:bodyPr>
          <a:lstStyle/>
          <a:p>
            <a:r>
              <a:rPr lang="cy-GB" sz="3600" b="1" i="1" dirty="0" smtClean="0">
                <a:latin typeface="+mj-lt"/>
                <a:ea typeface="Times New Roman" panose="02020603050405020304" pitchFamily="18" charset="0"/>
              </a:rPr>
              <a:t>Sgiliau bywyd: cyflogadwyedd a llwybrau i’r dyfodol</a:t>
            </a:r>
            <a:endParaRPr lang="cy-GB" sz="3600" b="1" i="1" dirty="0">
              <a:latin typeface="+mj-lt"/>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9117" y="3069150"/>
            <a:ext cx="2597194" cy="2597194"/>
          </a:xfrm>
          <a:prstGeom prst="rect">
            <a:avLst/>
          </a:prstGeom>
        </p:spPr>
      </p:pic>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798786"/>
            <a:ext cx="7790136" cy="5682977"/>
          </a:xfrm>
        </p:spPr>
        <p:txBody>
          <a:bodyPr>
            <a:normAutofit/>
          </a:bodyPr>
          <a:lstStyle/>
          <a:p>
            <a:endParaRPr lang="cy-GB" sz="1800" noProof="0" dirty="0" smtClean="0"/>
          </a:p>
          <a:p>
            <a:pPr marL="0" indent="0" algn="ctr">
              <a:buNone/>
            </a:pPr>
            <a:r>
              <a:rPr lang="en-GB" sz="4000" dirty="0" smtClean="0">
                <a:solidFill>
                  <a:schemeClr val="accent1"/>
                </a:solidFill>
              </a:rPr>
              <a:t>AMCANION</a:t>
            </a:r>
            <a:endParaRPr lang="cy-GB" sz="4000" dirty="0">
              <a:solidFill>
                <a:schemeClr val="accent1"/>
              </a:solidFill>
            </a:endParaRPr>
          </a:p>
          <a:p>
            <a:pPr marL="0" indent="0">
              <a:buNone/>
            </a:pPr>
            <a:endParaRPr lang="cy-GB" sz="1800" dirty="0"/>
          </a:p>
          <a:p>
            <a:r>
              <a:rPr lang="cy-GB" sz="1800" noProof="0" dirty="0" smtClean="0"/>
              <a:t>Dadansoddi’n feirniadol brif achosion gwrthdaro ac ystyried ffyrdd o osgoi gwrthdaro</a:t>
            </a:r>
          </a:p>
          <a:p>
            <a:endParaRPr lang="cy-GB" sz="1800" noProof="0" dirty="0" smtClean="0"/>
          </a:p>
          <a:p>
            <a:r>
              <a:rPr lang="cy-GB" sz="1800" noProof="0" dirty="0" smtClean="0"/>
              <a:t>Gwerthuso’n feirniadol ganlyniadau gwrthdaro a’r effaith mae gwrthdaro’n ei gael arnoch chi ac unigolion yn y gweithle</a:t>
            </a:r>
          </a:p>
          <a:p>
            <a:endParaRPr lang="cy-GB" sz="1800" noProof="0" dirty="0" smtClean="0"/>
          </a:p>
          <a:p>
            <a:r>
              <a:rPr lang="cy-GB" sz="1800" noProof="0" dirty="0" smtClean="0"/>
              <a:t>Adfyfyrio’n feirniadol ar eich ymateb i wrthdaro a’r strategaethau rheoli a negodi gwrthdaro a ddefnyddir gennych i ddatrys gwrthdaro</a:t>
            </a:r>
          </a:p>
        </p:txBody>
      </p:sp>
    </p:spTree>
    <p:extLst>
      <p:ext uri="{BB962C8B-B14F-4D97-AF65-F5344CB8AC3E}">
        <p14:creationId xmlns:p14="http://schemas.microsoft.com/office/powerpoint/2010/main" val="430507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cy-GB" noProof="0" dirty="0" smtClean="0"/>
              <a:t>Ystyriwch…..</a:t>
            </a:r>
            <a:endParaRPr lang="cy-GB" noProof="0" dirty="0"/>
          </a:p>
        </p:txBody>
      </p:sp>
      <p:sp>
        <p:nvSpPr>
          <p:cNvPr id="3" name="Content Placeholder 2"/>
          <p:cNvSpPr>
            <a:spLocks noGrp="1"/>
          </p:cNvSpPr>
          <p:nvPr>
            <p:ph sz="half" idx="1"/>
          </p:nvPr>
        </p:nvSpPr>
        <p:spPr>
          <a:xfrm>
            <a:off x="628650" y="1825625"/>
            <a:ext cx="7779626" cy="4351338"/>
          </a:xfrm>
        </p:spPr>
        <p:txBody>
          <a:bodyPr/>
          <a:lstStyle/>
          <a:p>
            <a:r>
              <a:rPr lang="cy-GB" noProof="0" dirty="0" smtClean="0"/>
              <a:t>Sut ydych </a:t>
            </a:r>
            <a:r>
              <a:rPr lang="cy-GB" noProof="0" dirty="0" err="1" smtClean="0"/>
              <a:t>chi’n</a:t>
            </a:r>
            <a:r>
              <a:rPr lang="cy-GB" noProof="0" dirty="0" smtClean="0"/>
              <a:t> diffinio gwrthdaro?</a:t>
            </a:r>
          </a:p>
          <a:p>
            <a:r>
              <a:rPr lang="cy-GB" noProof="0" dirty="0" smtClean="0"/>
              <a:t>Beth yw eich ymateb arferol i wrthdaro?</a:t>
            </a:r>
          </a:p>
          <a:p>
            <a:r>
              <a:rPr lang="cy-GB" noProof="0" dirty="0" smtClean="0"/>
              <a:t>Beth yw </a:t>
            </a:r>
            <a:r>
              <a:rPr lang="cy-GB" dirty="0" smtClean="0"/>
              <a:t>eich prif gryfder wrth ddelio â gwrthdaro</a:t>
            </a:r>
            <a:r>
              <a:rPr lang="cy-GB" noProof="0" dirty="0" smtClean="0"/>
              <a:t>?</a:t>
            </a:r>
          </a:p>
          <a:p>
            <a:r>
              <a:rPr lang="cy-GB" noProof="0" dirty="0" smtClean="0"/>
              <a:t>Beth yw canlyniad pwysicaf gwrthdaro?</a:t>
            </a:r>
            <a:endParaRPr lang="cy-GB" noProof="0" dirty="0"/>
          </a:p>
        </p:txBody>
      </p:sp>
    </p:spTree>
    <p:extLst>
      <p:ext uri="{BB962C8B-B14F-4D97-AF65-F5344CB8AC3E}">
        <p14:creationId xmlns:p14="http://schemas.microsoft.com/office/powerpoint/2010/main" val="3013413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159"/>
            <a:ext cx="7886700" cy="1325563"/>
          </a:xfrm>
        </p:spPr>
        <p:txBody>
          <a:bodyPr/>
          <a:lstStyle/>
          <a:p>
            <a:r>
              <a:rPr lang="cy-GB" i="1" noProof="0" dirty="0" smtClean="0"/>
              <a:t>Gwrthdaro yn y gweithle</a:t>
            </a:r>
            <a:endParaRPr lang="cy-GB" i="1" noProof="0" dirty="0"/>
          </a:p>
        </p:txBody>
      </p:sp>
      <p:sp>
        <p:nvSpPr>
          <p:cNvPr id="3" name="Content Placeholder 2"/>
          <p:cNvSpPr>
            <a:spLocks noGrp="1"/>
          </p:cNvSpPr>
          <p:nvPr>
            <p:ph sz="half" idx="1"/>
          </p:nvPr>
        </p:nvSpPr>
        <p:spPr>
          <a:xfrm>
            <a:off x="444719" y="1216025"/>
            <a:ext cx="7590440" cy="4351338"/>
          </a:xfrm>
        </p:spPr>
        <p:txBody>
          <a:bodyPr>
            <a:normAutofit lnSpcReduction="10000"/>
          </a:bodyPr>
          <a:lstStyle/>
          <a:p>
            <a:r>
              <a:rPr lang="cy-GB" noProof="0" dirty="0" smtClean="0"/>
              <a:t>Mae 4 o bob 10 gweithiwr yn y DU wedi profi rhyw fath o wrthdaro rhyngbersonol o fewn y 12 mis diwethaf</a:t>
            </a:r>
          </a:p>
          <a:p>
            <a:r>
              <a:rPr lang="cy-GB" noProof="0" dirty="0" smtClean="0"/>
              <a:t>Y DU sydd </a:t>
            </a:r>
            <a:r>
              <a:rPr lang="cy-GB" noProof="0" dirty="0" err="1" smtClean="0"/>
              <a:t>â’r</a:t>
            </a:r>
            <a:r>
              <a:rPr lang="cy-GB" noProof="0" dirty="0" smtClean="0"/>
              <a:t> lefelau cynhyrchiant isaf o blith cenhedloedd y G7 (Canada, Ffrainc, yr Almaen, yr Eidal, Japan, y Deyrnas Unedig a’r Unol Daleithiau)</a:t>
            </a:r>
          </a:p>
          <a:p>
            <a:pPr marL="0" indent="0">
              <a:buNone/>
            </a:pPr>
            <a:r>
              <a:rPr lang="cy-GB" noProof="0" dirty="0" smtClean="0"/>
              <a:t>                                                                    </a:t>
            </a:r>
            <a:r>
              <a:rPr lang="cy-GB" i="1" noProof="0" dirty="0" err="1" smtClean="0"/>
              <a:t>Liddle</a:t>
            </a:r>
            <a:r>
              <a:rPr lang="cy-GB" i="1" noProof="0" dirty="0" smtClean="0"/>
              <a:t> (2017)</a:t>
            </a:r>
          </a:p>
          <a:p>
            <a:pPr marL="0" indent="0">
              <a:buNone/>
            </a:pPr>
            <a:r>
              <a:rPr lang="cy-GB" b="1" noProof="0" dirty="0" smtClean="0"/>
              <a:t>Ystyriwch:</a:t>
            </a:r>
          </a:p>
          <a:p>
            <a:pPr marL="0" indent="0">
              <a:buNone/>
            </a:pPr>
            <a:r>
              <a:rPr lang="cy-GB" noProof="0" dirty="0" smtClean="0"/>
              <a:t>Beth yw prif achosion gwrthdaro yn y gweithle?</a:t>
            </a:r>
          </a:p>
          <a:p>
            <a:pPr marL="0" indent="0">
              <a:buNone/>
            </a:pPr>
            <a:endParaRPr lang="cy-GB" noProof="0" dirty="0" smtClean="0"/>
          </a:p>
          <a:p>
            <a:pPr marL="0" indent="0">
              <a:buNone/>
            </a:pPr>
            <a:endParaRPr lang="cy-GB" noProof="0" dirty="0" smtClean="0"/>
          </a:p>
          <a:p>
            <a:endParaRPr lang="cy-GB" noProof="0" dirty="0"/>
          </a:p>
        </p:txBody>
      </p:sp>
    </p:spTree>
    <p:extLst>
      <p:ext uri="{BB962C8B-B14F-4D97-AF65-F5344CB8AC3E}">
        <p14:creationId xmlns:p14="http://schemas.microsoft.com/office/powerpoint/2010/main" val="1027395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cy-GB" i="1" noProof="0" dirty="0" smtClean="0"/>
              <a:t>Achosion gwrthdaro</a:t>
            </a:r>
            <a:endParaRPr lang="cy-GB" i="1" noProof="0"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095947529"/>
              </p:ext>
            </p:extLst>
          </p:nvPr>
        </p:nvGraphicFramePr>
        <p:xfrm>
          <a:off x="628650" y="1825625"/>
          <a:ext cx="7612064" cy="1854200"/>
        </p:xfrm>
        <a:graphic>
          <a:graphicData uri="http://schemas.openxmlformats.org/drawingml/2006/table">
            <a:tbl>
              <a:tblPr firstRow="1" bandRow="1">
                <a:tableStyleId>{5C22544A-7EE6-4342-B048-85BDC9FD1C3A}</a:tableStyleId>
              </a:tblPr>
              <a:tblGrid>
                <a:gridCol w="3806032">
                  <a:extLst>
                    <a:ext uri="{9D8B030D-6E8A-4147-A177-3AD203B41FA5}">
                      <a16:colId xmlns:a16="http://schemas.microsoft.com/office/drawing/2014/main" val="3499481884"/>
                    </a:ext>
                  </a:extLst>
                </a:gridCol>
                <a:gridCol w="3806032">
                  <a:extLst>
                    <a:ext uri="{9D8B030D-6E8A-4147-A177-3AD203B41FA5}">
                      <a16:colId xmlns:a16="http://schemas.microsoft.com/office/drawing/2014/main" val="2666140707"/>
                    </a:ext>
                  </a:extLst>
                </a:gridCol>
              </a:tblGrid>
              <a:tr h="370840">
                <a:tc gridSpan="2">
                  <a:txBody>
                    <a:bodyPr/>
                    <a:lstStyle/>
                    <a:p>
                      <a:pPr algn="ctr"/>
                      <a:r>
                        <a:rPr lang="cy-GB" dirty="0" smtClean="0"/>
                        <a:t>Prif achosion gwrthdaro </a:t>
                      </a:r>
                      <a:r>
                        <a:rPr lang="cy-GB" baseline="0" dirty="0" smtClean="0"/>
                        <a:t>(Bell a Hart, 2002)</a:t>
                      </a:r>
                      <a:endParaRPr lang="cy-GB" dirty="0"/>
                    </a:p>
                  </a:txBody>
                  <a:tcPr/>
                </a:tc>
                <a:tc hMerge="1">
                  <a:txBody>
                    <a:bodyPr/>
                    <a:lstStyle/>
                    <a:p>
                      <a:endParaRPr lang="en-GB"/>
                    </a:p>
                  </a:txBody>
                  <a:tcPr/>
                </a:tc>
                <a:extLst>
                  <a:ext uri="{0D108BD9-81ED-4DB2-BD59-A6C34878D82A}">
                    <a16:rowId xmlns:a16="http://schemas.microsoft.com/office/drawing/2014/main" val="842544455"/>
                  </a:ext>
                </a:extLst>
              </a:tr>
              <a:tr h="370840">
                <a:tc>
                  <a:txBody>
                    <a:bodyPr/>
                    <a:lstStyle/>
                    <a:p>
                      <a:r>
                        <a:rPr lang="cy-GB" dirty="0" smtClean="0"/>
                        <a:t>Adnoddau sy’n gwrthdaro</a:t>
                      </a:r>
                      <a:endParaRPr lang="cy-GB" dirty="0"/>
                    </a:p>
                  </a:txBody>
                  <a:tcPr/>
                </a:tc>
                <a:tc>
                  <a:txBody>
                    <a:bodyPr/>
                    <a:lstStyle/>
                    <a:p>
                      <a:r>
                        <a:rPr lang="cy-GB" dirty="0" smtClean="0"/>
                        <a:t>Arddulliau </a:t>
                      </a:r>
                      <a:r>
                        <a:rPr kumimoji="0" lang="cy-GB" sz="1800" b="0" i="0" u="none" strike="noStrike" kern="1200" cap="none" spc="0" normalizeH="0" baseline="0" noProof="0" dirty="0" smtClean="0">
                          <a:ln>
                            <a:noFill/>
                          </a:ln>
                          <a:solidFill>
                            <a:prstClr val="black"/>
                          </a:solidFill>
                          <a:effectLst/>
                          <a:uLnTx/>
                          <a:uFillTx/>
                          <a:latin typeface="+mn-lt"/>
                          <a:ea typeface="+mn-ea"/>
                          <a:cs typeface="+mn-cs"/>
                        </a:rPr>
                        <a:t>sy’n gwrthdaro</a:t>
                      </a:r>
                      <a:endParaRPr lang="cy-GB" dirty="0"/>
                    </a:p>
                  </a:txBody>
                  <a:tcPr/>
                </a:tc>
                <a:extLst>
                  <a:ext uri="{0D108BD9-81ED-4DB2-BD59-A6C34878D82A}">
                    <a16:rowId xmlns:a16="http://schemas.microsoft.com/office/drawing/2014/main" val="417862512"/>
                  </a:ext>
                </a:extLst>
              </a:tr>
              <a:tr h="370840">
                <a:tc>
                  <a:txBody>
                    <a:bodyPr/>
                    <a:lstStyle/>
                    <a:p>
                      <a:r>
                        <a:rPr lang="cy-GB" dirty="0" smtClean="0"/>
                        <a:t>Canfyddiadau sy’n gwrthdaro</a:t>
                      </a:r>
                      <a:endParaRPr lang="cy-GB" dirty="0"/>
                    </a:p>
                  </a:txBody>
                  <a:tcPr/>
                </a:tc>
                <a:tc>
                  <a:txBody>
                    <a:bodyPr/>
                    <a:lstStyle/>
                    <a:p>
                      <a:r>
                        <a:rPr lang="cy-GB" dirty="0" smtClean="0"/>
                        <a:t>Nodau </a:t>
                      </a:r>
                      <a:r>
                        <a:rPr kumimoji="0" lang="cy-GB" sz="1800" b="0" i="0" u="none" strike="noStrike" kern="1200" cap="none" spc="0" normalizeH="0" baseline="0" noProof="0" dirty="0" smtClean="0">
                          <a:ln>
                            <a:noFill/>
                          </a:ln>
                          <a:solidFill>
                            <a:prstClr val="black"/>
                          </a:solidFill>
                          <a:effectLst/>
                          <a:uLnTx/>
                          <a:uFillTx/>
                          <a:latin typeface="+mn-lt"/>
                          <a:ea typeface="+mn-ea"/>
                          <a:cs typeface="+mn-cs"/>
                        </a:rPr>
                        <a:t>sy’n gwrthdaro</a:t>
                      </a:r>
                      <a:endParaRPr lang="cy-GB" dirty="0"/>
                    </a:p>
                  </a:txBody>
                  <a:tcPr/>
                </a:tc>
                <a:extLst>
                  <a:ext uri="{0D108BD9-81ED-4DB2-BD59-A6C34878D82A}">
                    <a16:rowId xmlns:a16="http://schemas.microsoft.com/office/drawing/2014/main" val="4021026825"/>
                  </a:ext>
                </a:extLst>
              </a:tr>
              <a:tr h="370840">
                <a:tc>
                  <a:txBody>
                    <a:bodyPr/>
                    <a:lstStyle/>
                    <a:p>
                      <a:r>
                        <a:rPr lang="cy-GB" dirty="0" smtClean="0"/>
                        <a:t>Gwerthoedd personol gwahanol</a:t>
                      </a:r>
                      <a:endParaRPr lang="cy-GB" dirty="0"/>
                    </a:p>
                  </a:txBody>
                  <a:tcPr/>
                </a:tc>
                <a:tc>
                  <a:txBody>
                    <a:bodyPr/>
                    <a:lstStyle/>
                    <a:p>
                      <a:r>
                        <a:rPr lang="cy-GB" dirty="0" smtClean="0"/>
                        <a:t>Polisïau anrhagweladwy</a:t>
                      </a:r>
                      <a:endParaRPr lang="cy-GB" dirty="0"/>
                    </a:p>
                  </a:txBody>
                  <a:tcPr/>
                </a:tc>
                <a:extLst>
                  <a:ext uri="{0D108BD9-81ED-4DB2-BD59-A6C34878D82A}">
                    <a16:rowId xmlns:a16="http://schemas.microsoft.com/office/drawing/2014/main" val="2374758078"/>
                  </a:ext>
                </a:extLst>
              </a:tr>
              <a:tr h="370840">
                <a:tc>
                  <a:txBody>
                    <a:bodyPr/>
                    <a:lstStyle/>
                    <a:p>
                      <a:r>
                        <a:rPr lang="cy-GB" dirty="0" smtClean="0"/>
                        <a:t>Pwysau sy’n gwrthdaro</a:t>
                      </a:r>
                      <a:endParaRPr lang="cy-GB" dirty="0"/>
                    </a:p>
                  </a:txBody>
                  <a:tcPr/>
                </a:tc>
                <a:tc>
                  <a:txBody>
                    <a:bodyPr/>
                    <a:lstStyle/>
                    <a:p>
                      <a:r>
                        <a:rPr lang="cy-GB" dirty="0" smtClean="0"/>
                        <a:t>Rolau </a:t>
                      </a:r>
                      <a:r>
                        <a:rPr kumimoji="0" lang="cy-GB" sz="1800" b="0" i="0" u="none" strike="noStrike" kern="1200" cap="none" spc="0" normalizeH="0" baseline="0" noProof="0" dirty="0" smtClean="0">
                          <a:ln>
                            <a:noFill/>
                          </a:ln>
                          <a:solidFill>
                            <a:prstClr val="black"/>
                          </a:solidFill>
                          <a:effectLst/>
                          <a:uLnTx/>
                          <a:uFillTx/>
                          <a:latin typeface="+mn-lt"/>
                          <a:ea typeface="+mn-ea"/>
                          <a:cs typeface="+mn-cs"/>
                        </a:rPr>
                        <a:t>sy’n gwrthdaro</a:t>
                      </a:r>
                      <a:endParaRPr lang="cy-GB" dirty="0"/>
                    </a:p>
                  </a:txBody>
                  <a:tcPr/>
                </a:tc>
                <a:extLst>
                  <a:ext uri="{0D108BD9-81ED-4DB2-BD59-A6C34878D82A}">
                    <a16:rowId xmlns:a16="http://schemas.microsoft.com/office/drawing/2014/main" val="2217808177"/>
                  </a:ext>
                </a:extLst>
              </a:tr>
            </a:tbl>
          </a:graphicData>
        </a:graphic>
      </p:graphicFrame>
      <p:sp>
        <p:nvSpPr>
          <p:cNvPr id="6" name="TextBox 5"/>
          <p:cNvSpPr txBox="1"/>
          <p:nvPr/>
        </p:nvSpPr>
        <p:spPr>
          <a:xfrm>
            <a:off x="628650" y="4004441"/>
            <a:ext cx="6796909" cy="1477328"/>
          </a:xfrm>
          <a:prstGeom prst="rect">
            <a:avLst/>
          </a:prstGeom>
          <a:noFill/>
        </p:spPr>
        <p:txBody>
          <a:bodyPr wrap="square" rtlCol="0">
            <a:spAutoFit/>
          </a:bodyPr>
          <a:lstStyle/>
          <a:p>
            <a:endParaRPr lang="en-GB" dirty="0"/>
          </a:p>
          <a:p>
            <a:r>
              <a:rPr lang="cy-GB" u="sng" dirty="0" smtClean="0">
                <a:solidFill>
                  <a:srgbClr val="FF0000"/>
                </a:solidFill>
              </a:rPr>
              <a:t>Rhowch enghraifft </a:t>
            </a:r>
            <a:r>
              <a:rPr lang="cy-GB" dirty="0" smtClean="0"/>
              <a:t>o’r modd y gallech atal achosion o wrthdaro rhag digwydd</a:t>
            </a:r>
          </a:p>
          <a:p>
            <a:endParaRPr lang="cy-GB" dirty="0" smtClean="0"/>
          </a:p>
          <a:p>
            <a:r>
              <a:rPr lang="cy-GB" dirty="0" smtClean="0"/>
              <a:t>Gweler y daflen o senarios yn ymwneud â gwrthdaro</a:t>
            </a:r>
          </a:p>
        </p:txBody>
      </p:sp>
    </p:spTree>
    <p:extLst>
      <p:ext uri="{BB962C8B-B14F-4D97-AF65-F5344CB8AC3E}">
        <p14:creationId xmlns:p14="http://schemas.microsoft.com/office/powerpoint/2010/main" val="1859964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440036946"/>
              </p:ext>
            </p:extLst>
          </p:nvPr>
        </p:nvGraphicFramePr>
        <p:xfrm>
          <a:off x="578069" y="346840"/>
          <a:ext cx="8092966" cy="5216316"/>
        </p:xfrm>
        <a:graphic>
          <a:graphicData uri="http://schemas.openxmlformats.org/drawingml/2006/table">
            <a:tbl>
              <a:tblPr firstRow="1" bandRow="1">
                <a:tableStyleId>{5C22544A-7EE6-4342-B048-85BDC9FD1C3A}</a:tableStyleId>
              </a:tblPr>
              <a:tblGrid>
                <a:gridCol w="3755047">
                  <a:extLst>
                    <a:ext uri="{9D8B030D-6E8A-4147-A177-3AD203B41FA5}">
                      <a16:colId xmlns:a16="http://schemas.microsoft.com/office/drawing/2014/main" val="20000"/>
                    </a:ext>
                  </a:extLst>
                </a:gridCol>
                <a:gridCol w="4337919">
                  <a:extLst>
                    <a:ext uri="{9D8B030D-6E8A-4147-A177-3AD203B41FA5}">
                      <a16:colId xmlns:a16="http://schemas.microsoft.com/office/drawing/2014/main" val="20001"/>
                    </a:ext>
                  </a:extLst>
                </a:gridCol>
              </a:tblGrid>
              <a:tr h="458282">
                <a:tc>
                  <a:txBody>
                    <a:bodyPr/>
                    <a:lstStyle/>
                    <a:p>
                      <a:pPr algn="ctr"/>
                      <a:r>
                        <a:rPr lang="cy-GB" sz="1400" noProof="0" dirty="0" smtClean="0"/>
                        <a:t>Sefyllfa/Senario</a:t>
                      </a:r>
                      <a:endParaRPr lang="cy-GB" sz="1400" noProof="0" dirty="0"/>
                    </a:p>
                  </a:txBody>
                  <a:tcPr/>
                </a:tc>
                <a:tc>
                  <a:txBody>
                    <a:bodyPr/>
                    <a:lstStyle/>
                    <a:p>
                      <a:pPr algn="ctr"/>
                      <a:r>
                        <a:rPr lang="cy-GB" sz="1400" noProof="0" dirty="0" smtClean="0"/>
                        <a:t>Yr hyn a </a:t>
                      </a:r>
                      <a:r>
                        <a:rPr lang="cy-GB" sz="1400" noProof="0" dirty="0" err="1" smtClean="0"/>
                        <a:t>ddywedwch</a:t>
                      </a:r>
                      <a:endParaRPr lang="cy-GB" sz="1400" noProof="0" dirty="0"/>
                    </a:p>
                  </a:txBody>
                  <a:tcPr/>
                </a:tc>
                <a:extLst>
                  <a:ext uri="{0D108BD9-81ED-4DB2-BD59-A6C34878D82A}">
                    <a16:rowId xmlns:a16="http://schemas.microsoft.com/office/drawing/2014/main" val="10000"/>
                  </a:ext>
                </a:extLst>
              </a:tr>
              <a:tr h="550712">
                <a:tc>
                  <a:txBody>
                    <a:bodyPr/>
                    <a:lstStyle/>
                    <a:p>
                      <a:r>
                        <a:rPr lang="cy-GB" sz="1400" noProof="0" dirty="0" smtClean="0"/>
                        <a:t>Mae rhywun wedi eich gadael chi</a:t>
                      </a:r>
                      <a:r>
                        <a:rPr lang="cy-GB" sz="1400" baseline="0" noProof="0" dirty="0" smtClean="0"/>
                        <a:t> lawr ac nid am y tro cyntaf</a:t>
                      </a:r>
                      <a:endParaRPr lang="cy-GB" sz="1400" noProof="0" dirty="0"/>
                    </a:p>
                  </a:txBody>
                  <a:tcPr/>
                </a:tc>
                <a:tc>
                  <a:txBody>
                    <a:bodyPr/>
                    <a:lstStyle/>
                    <a:p>
                      <a:r>
                        <a:rPr lang="cy-GB" sz="1400" noProof="0" dirty="0" smtClean="0"/>
                        <a:t>Mae’n anghyfrifol ac yn annibynadwy</a:t>
                      </a:r>
                      <a:endParaRPr lang="cy-GB" sz="1400" noProof="0" dirty="0"/>
                    </a:p>
                  </a:txBody>
                  <a:tcPr/>
                </a:tc>
                <a:extLst>
                  <a:ext uri="{0D108BD9-81ED-4DB2-BD59-A6C34878D82A}">
                    <a16:rowId xmlns:a16="http://schemas.microsoft.com/office/drawing/2014/main" val="10001"/>
                  </a:ext>
                </a:extLst>
              </a:tr>
              <a:tr h="458282">
                <a:tc>
                  <a:txBody>
                    <a:bodyPr/>
                    <a:lstStyle/>
                    <a:p>
                      <a:r>
                        <a:rPr lang="cy-GB" sz="1400" noProof="0" dirty="0" smtClean="0"/>
                        <a:t>Rydych </a:t>
                      </a:r>
                      <a:r>
                        <a:rPr lang="cy-GB" sz="1400" noProof="0" dirty="0" err="1" smtClean="0"/>
                        <a:t>chi’n</a:t>
                      </a:r>
                      <a:r>
                        <a:rPr lang="cy-GB" sz="1400" noProof="0" dirty="0" smtClean="0"/>
                        <a:t> gadael rhywun i lawr ac nid am y tro cyntaf</a:t>
                      </a:r>
                      <a:endParaRPr lang="cy-GB" sz="1400" noProof="0" dirty="0"/>
                    </a:p>
                  </a:txBody>
                  <a:tcPr/>
                </a:tc>
                <a:tc>
                  <a:txBody>
                    <a:bodyPr/>
                    <a:lstStyle/>
                    <a:p>
                      <a:r>
                        <a:rPr lang="cy-GB" sz="1400" noProof="0" dirty="0" smtClean="0"/>
                        <a:t>Mae hyn oherwydd eich bod wedi bod yn gorweithio’n ddiweddar</a:t>
                      </a:r>
                      <a:endParaRPr lang="cy-GB" sz="1400" noProof="0" dirty="0"/>
                    </a:p>
                  </a:txBody>
                  <a:tcPr/>
                </a:tc>
                <a:extLst>
                  <a:ext uri="{0D108BD9-81ED-4DB2-BD59-A6C34878D82A}">
                    <a16:rowId xmlns:a16="http://schemas.microsoft.com/office/drawing/2014/main" val="10002"/>
                  </a:ext>
                </a:extLst>
              </a:tr>
              <a:tr h="458282">
                <a:tc>
                  <a:txBody>
                    <a:bodyPr/>
                    <a:lstStyle/>
                    <a:p>
                      <a:r>
                        <a:rPr lang="cy-GB" sz="1400" noProof="0" dirty="0" smtClean="0"/>
                        <a:t>Mae rhywun</a:t>
                      </a:r>
                      <a:r>
                        <a:rPr lang="cy-GB" sz="1400" baseline="0" noProof="0" dirty="0" smtClean="0"/>
                        <a:t> yn torri ar eich traws wrth yrru</a:t>
                      </a:r>
                      <a:endParaRPr lang="cy-GB" sz="1400" noProof="0" dirty="0"/>
                    </a:p>
                  </a:txBody>
                  <a:tcPr/>
                </a:tc>
                <a:tc>
                  <a:txBody>
                    <a:bodyPr/>
                    <a:lstStyle/>
                    <a:p>
                      <a:r>
                        <a:rPr lang="cy-GB" sz="1400" noProof="0" dirty="0" smtClean="0"/>
                        <a:t>Mae’n anfoesgar, ymosodol ac anystyriol</a:t>
                      </a:r>
                      <a:endParaRPr lang="cy-GB" sz="1400" noProof="0" dirty="0"/>
                    </a:p>
                  </a:txBody>
                  <a:tcPr/>
                </a:tc>
                <a:extLst>
                  <a:ext uri="{0D108BD9-81ED-4DB2-BD59-A6C34878D82A}">
                    <a16:rowId xmlns:a16="http://schemas.microsoft.com/office/drawing/2014/main" val="10003"/>
                  </a:ext>
                </a:extLst>
              </a:tr>
              <a:tr h="458282">
                <a:tc>
                  <a:txBody>
                    <a:bodyPr/>
                    <a:lstStyle/>
                    <a:p>
                      <a:r>
                        <a:rPr lang="cy-GB" sz="1400" noProof="0" dirty="0" smtClean="0"/>
                        <a:t>Rydych </a:t>
                      </a:r>
                      <a:r>
                        <a:rPr lang="cy-GB" sz="1400" noProof="0" dirty="0" err="1" smtClean="0"/>
                        <a:t>chi’n</a:t>
                      </a:r>
                      <a:r>
                        <a:rPr lang="cy-GB" sz="1400" noProof="0" dirty="0" smtClean="0"/>
                        <a:t> torri ar draws rhywun wrth yrru</a:t>
                      </a:r>
                      <a:endParaRPr lang="cy-GB" sz="1400" noProof="0" dirty="0"/>
                    </a:p>
                  </a:txBody>
                  <a:tcPr/>
                </a:tc>
                <a:tc>
                  <a:txBody>
                    <a:bodyPr/>
                    <a:lstStyle/>
                    <a:p>
                      <a:r>
                        <a:rPr lang="cy-GB" sz="1400" noProof="0" dirty="0" smtClean="0"/>
                        <a:t>Mae hyn oherwydd eich bod ar frys ac os nad</a:t>
                      </a:r>
                      <a:r>
                        <a:rPr lang="cy-GB" sz="1400" baseline="0" noProof="0" dirty="0" smtClean="0"/>
                        <a:t> ewch chi </a:t>
                      </a:r>
                      <a:r>
                        <a:rPr lang="cy-GB" sz="1400" baseline="0" noProof="0" dirty="0" err="1" smtClean="0"/>
                        <a:t>trwy’r</a:t>
                      </a:r>
                      <a:r>
                        <a:rPr lang="cy-GB" sz="1400" baseline="0" noProof="0" dirty="0" smtClean="0"/>
                        <a:t> goleuadau hyn byddwch yn colli eich apwyntiad gyda’r meddyg</a:t>
                      </a:r>
                      <a:endParaRPr lang="cy-GB" sz="1400" noProof="0" dirty="0"/>
                    </a:p>
                  </a:txBody>
                  <a:tcPr/>
                </a:tc>
                <a:extLst>
                  <a:ext uri="{0D108BD9-81ED-4DB2-BD59-A6C34878D82A}">
                    <a16:rowId xmlns:a16="http://schemas.microsoft.com/office/drawing/2014/main" val="10004"/>
                  </a:ext>
                </a:extLst>
              </a:tr>
              <a:tr h="458282">
                <a:tc>
                  <a:txBody>
                    <a:bodyPr/>
                    <a:lstStyle/>
                    <a:p>
                      <a:r>
                        <a:rPr lang="cy-GB" sz="1400" noProof="0" dirty="0" smtClean="0"/>
                        <a:t>Mae un o’ch cydweithwyr yn prynu cerdyn pen-blwydd i’ch rheolwr</a:t>
                      </a:r>
                      <a:endParaRPr lang="cy-GB" sz="1400" noProof="0" dirty="0"/>
                    </a:p>
                  </a:txBody>
                  <a:tcPr/>
                </a:tc>
                <a:tc>
                  <a:txBody>
                    <a:bodyPr/>
                    <a:lstStyle/>
                    <a:p>
                      <a:r>
                        <a:rPr lang="cy-GB" sz="1400" noProof="0" dirty="0" smtClean="0"/>
                        <a:t>Mae hyn oherwydd ei fod yn seboni’r rheolwr ac yn ceisio cael dyrchafiad.</a:t>
                      </a:r>
                      <a:endParaRPr lang="cy-GB" sz="1400" noProof="0" dirty="0"/>
                    </a:p>
                  </a:txBody>
                  <a:tcPr/>
                </a:tc>
                <a:extLst>
                  <a:ext uri="{0D108BD9-81ED-4DB2-BD59-A6C34878D82A}">
                    <a16:rowId xmlns:a16="http://schemas.microsoft.com/office/drawing/2014/main" val="10005"/>
                  </a:ext>
                </a:extLst>
              </a:tr>
              <a:tr h="458282">
                <a:tc>
                  <a:txBody>
                    <a:bodyPr/>
                    <a:lstStyle/>
                    <a:p>
                      <a:r>
                        <a:rPr lang="cy-GB" sz="1400" noProof="0" dirty="0" smtClean="0"/>
                        <a:t>Rydych </a:t>
                      </a:r>
                      <a:r>
                        <a:rPr lang="cy-GB" sz="1400" noProof="0" dirty="0" err="1" smtClean="0"/>
                        <a:t>chi’n</a:t>
                      </a:r>
                      <a:r>
                        <a:rPr lang="cy-GB" sz="1400" noProof="0" dirty="0" smtClean="0"/>
                        <a:t> prynu cerdyn pen-blwydd i’ch rheolwr</a:t>
                      </a:r>
                      <a:endParaRPr lang="cy-GB" sz="1400" noProof="0" dirty="0"/>
                    </a:p>
                  </a:txBody>
                  <a:tcPr/>
                </a:tc>
                <a:tc>
                  <a:txBody>
                    <a:bodyPr/>
                    <a:lstStyle/>
                    <a:p>
                      <a:r>
                        <a:rPr lang="cy-GB" sz="1400" noProof="0" dirty="0" smtClean="0"/>
                        <a:t>Mae hyn oherwydd eich bod </a:t>
                      </a:r>
                      <a:r>
                        <a:rPr lang="cy-GB" sz="1400" noProof="0" dirty="0" err="1" smtClean="0"/>
                        <a:t>chi’n</a:t>
                      </a:r>
                      <a:r>
                        <a:rPr lang="cy-GB" sz="1400" noProof="0" dirty="0" smtClean="0"/>
                        <a:t> berson twymgalon a gofalgar</a:t>
                      </a:r>
                      <a:endParaRPr lang="cy-GB" sz="1400" noProof="0" dirty="0"/>
                    </a:p>
                  </a:txBody>
                  <a:tcPr/>
                </a:tc>
                <a:extLst>
                  <a:ext uri="{0D108BD9-81ED-4DB2-BD59-A6C34878D82A}">
                    <a16:rowId xmlns:a16="http://schemas.microsoft.com/office/drawing/2014/main" val="10006"/>
                  </a:ext>
                </a:extLst>
              </a:tr>
              <a:tr h="458282">
                <a:tc>
                  <a:txBody>
                    <a:bodyPr/>
                    <a:lstStyle/>
                    <a:p>
                      <a:r>
                        <a:rPr lang="cy-GB" sz="1400" noProof="0" dirty="0" smtClean="0"/>
                        <a:t>Mae rhywun yn colli’i dymer gyda’r clerc yn swyddfa’r post</a:t>
                      </a:r>
                      <a:endParaRPr lang="cy-GB" sz="1400" noProof="0" dirty="0"/>
                    </a:p>
                  </a:txBody>
                  <a:tcPr/>
                </a:tc>
                <a:tc>
                  <a:txBody>
                    <a:bodyPr/>
                    <a:lstStyle/>
                    <a:p>
                      <a:r>
                        <a:rPr lang="cy-GB" sz="1400" noProof="0" dirty="0" smtClean="0"/>
                        <a:t>Mae</a:t>
                      </a:r>
                      <a:r>
                        <a:rPr lang="cy-GB" sz="1400" baseline="0" noProof="0" dirty="0" smtClean="0"/>
                        <a:t>’n ddrwg ei dymer</a:t>
                      </a:r>
                      <a:endParaRPr lang="cy-GB" sz="1400" noProof="0" dirty="0"/>
                    </a:p>
                  </a:txBody>
                  <a:tcPr/>
                </a:tc>
                <a:extLst>
                  <a:ext uri="{0D108BD9-81ED-4DB2-BD59-A6C34878D82A}">
                    <a16:rowId xmlns:a16="http://schemas.microsoft.com/office/drawing/2014/main" val="10007"/>
                  </a:ext>
                </a:extLst>
              </a:tr>
              <a:tr h="458282">
                <a:tc>
                  <a:txBody>
                    <a:bodyPr/>
                    <a:lstStyle/>
                    <a:p>
                      <a:r>
                        <a:rPr lang="cy-GB" sz="1400" noProof="0" dirty="0" smtClean="0"/>
                        <a:t>Rydych </a:t>
                      </a:r>
                      <a:r>
                        <a:rPr lang="cy-GB" sz="1400" noProof="0" dirty="0" err="1" smtClean="0"/>
                        <a:t>chi’n</a:t>
                      </a:r>
                      <a:r>
                        <a:rPr lang="cy-GB" sz="1400" noProof="0" dirty="0" smtClean="0"/>
                        <a:t> colli’ch tymer gyda’r </a:t>
                      </a:r>
                      <a:r>
                        <a:rPr lang="cy-GB" sz="1400" baseline="0" noProof="0" dirty="0" smtClean="0"/>
                        <a:t>clerc yn swyddfa’r post</a:t>
                      </a:r>
                      <a:endParaRPr lang="cy-GB" sz="1400" noProof="0" dirty="0"/>
                    </a:p>
                  </a:txBody>
                  <a:tcPr/>
                </a:tc>
                <a:tc>
                  <a:txBody>
                    <a:bodyPr/>
                    <a:lstStyle/>
                    <a:p>
                      <a:r>
                        <a:rPr lang="cy-GB" sz="1400" noProof="0" dirty="0" smtClean="0"/>
                        <a:t>Mae hyn oherwydd eich bod wedi blino a </a:t>
                      </a:r>
                      <a:r>
                        <a:rPr lang="cy-GB" sz="1400" noProof="0" dirty="0" err="1" smtClean="0"/>
                        <a:t>dyma’r</a:t>
                      </a:r>
                      <a:r>
                        <a:rPr lang="cy-GB" sz="1400" noProof="0" dirty="0" smtClean="0"/>
                        <a:t> 3ydd tro i chi fod yma yn ceisio datrys y broblem, ac mae swyddfa’r post yn cadw gwneud yr un camgymeriad sy’n costio arian i chi</a:t>
                      </a:r>
                      <a:endParaRPr lang="cy-GB" sz="1400" noProof="0" dirty="0"/>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237703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cy-GB" noProof="0" dirty="0" smtClean="0"/>
              <a:t>Geiriau </a:t>
            </a:r>
            <a:r>
              <a:rPr lang="cy-GB" dirty="0" smtClean="0"/>
              <a:t>Allweddol (</a:t>
            </a:r>
            <a:r>
              <a:rPr lang="cy-GB" noProof="0" dirty="0" smtClean="0"/>
              <a:t>The ‘F’ </a:t>
            </a:r>
            <a:r>
              <a:rPr lang="cy-GB" noProof="0" dirty="0" err="1" smtClean="0"/>
              <a:t>word</a:t>
            </a:r>
            <a:r>
              <a:rPr lang="cy-GB" noProof="0" dirty="0" smtClean="0"/>
              <a:t> yn Saesneg)</a:t>
            </a:r>
            <a:endParaRPr lang="cy-GB" noProof="0" dirty="0"/>
          </a:p>
        </p:txBody>
      </p:sp>
      <p:sp>
        <p:nvSpPr>
          <p:cNvPr id="3" name="Content Placeholder 2"/>
          <p:cNvSpPr>
            <a:spLocks noGrp="1"/>
          </p:cNvSpPr>
          <p:nvPr>
            <p:ph sz="half" idx="1"/>
          </p:nvPr>
        </p:nvSpPr>
        <p:spPr>
          <a:xfrm>
            <a:off x="628650" y="1825625"/>
            <a:ext cx="7127984" cy="4351338"/>
          </a:xfrm>
        </p:spPr>
        <p:txBody>
          <a:bodyPr>
            <a:normAutofit/>
          </a:bodyPr>
          <a:lstStyle/>
          <a:p>
            <a:pPr>
              <a:buFontTx/>
              <a:buChar char="-"/>
            </a:pPr>
            <a:r>
              <a:rPr lang="cy-GB" sz="2000" noProof="0" dirty="0" smtClean="0"/>
              <a:t>Brwydrau (</a:t>
            </a:r>
            <a:r>
              <a:rPr lang="cy-GB" sz="2000" noProof="0" dirty="0" err="1" smtClean="0"/>
              <a:t>Fights</a:t>
            </a:r>
            <a:r>
              <a:rPr lang="cy-GB" sz="2000" noProof="0" dirty="0" smtClean="0"/>
              <a:t>)</a:t>
            </a:r>
          </a:p>
          <a:p>
            <a:pPr>
              <a:buFontTx/>
              <a:buChar char="-"/>
            </a:pPr>
            <a:r>
              <a:rPr lang="cy-GB" sz="2000" noProof="0" dirty="0" smtClean="0"/>
              <a:t>Teimladau (</a:t>
            </a:r>
            <a:r>
              <a:rPr lang="cy-GB" sz="2000" noProof="0" dirty="0" err="1" smtClean="0"/>
              <a:t>Feelings</a:t>
            </a:r>
            <a:r>
              <a:rPr lang="cy-GB" sz="2000" noProof="0" dirty="0" smtClean="0"/>
              <a:t>)</a:t>
            </a:r>
          </a:p>
          <a:p>
            <a:pPr>
              <a:buFontTx/>
              <a:buChar char="-"/>
            </a:pPr>
            <a:r>
              <a:rPr lang="cy-GB" sz="2000" noProof="0" dirty="0" smtClean="0"/>
              <a:t>Ofn (</a:t>
            </a:r>
            <a:r>
              <a:rPr lang="cy-GB" sz="2000" noProof="0" dirty="0" err="1" smtClean="0"/>
              <a:t>Fear</a:t>
            </a:r>
            <a:r>
              <a:rPr lang="cy-GB" sz="2000" dirty="0"/>
              <a:t>)</a:t>
            </a:r>
            <a:endParaRPr lang="cy-GB" sz="2000" noProof="0" dirty="0" smtClean="0"/>
          </a:p>
          <a:p>
            <a:pPr>
              <a:buFontTx/>
              <a:buChar char="-"/>
            </a:pPr>
            <a:r>
              <a:rPr lang="cy-GB" sz="2000" noProof="0" dirty="0" smtClean="0"/>
              <a:t>Methiant (</a:t>
            </a:r>
            <a:r>
              <a:rPr lang="cy-GB" sz="2000" noProof="0" dirty="0" err="1" smtClean="0"/>
              <a:t>Failure</a:t>
            </a:r>
            <a:r>
              <a:rPr lang="cy-GB" sz="2000" noProof="0" dirty="0" smtClean="0"/>
              <a:t>) </a:t>
            </a:r>
          </a:p>
          <a:p>
            <a:pPr>
              <a:buFontTx/>
              <a:buChar char="-"/>
            </a:pPr>
            <a:r>
              <a:rPr lang="cy-GB" sz="2000" noProof="0" dirty="0" smtClean="0"/>
              <a:t>Maddeuant (</a:t>
            </a:r>
            <a:r>
              <a:rPr lang="cy-GB" sz="2000" noProof="0" dirty="0" err="1" smtClean="0"/>
              <a:t>Forgiveness</a:t>
            </a:r>
            <a:r>
              <a:rPr lang="cy-GB" sz="2000" dirty="0"/>
              <a:t>)</a:t>
            </a:r>
            <a:endParaRPr lang="cy-GB" sz="2000" noProof="0" dirty="0" smtClean="0"/>
          </a:p>
          <a:p>
            <a:pPr>
              <a:buFontTx/>
              <a:buChar char="-"/>
            </a:pPr>
            <a:r>
              <a:rPr lang="cy-GB" sz="2000" noProof="0" dirty="0" smtClean="0"/>
              <a:t>Llif (Flow)</a:t>
            </a:r>
          </a:p>
          <a:p>
            <a:pPr marL="0" indent="0">
              <a:buNone/>
            </a:pPr>
            <a:endParaRPr lang="cy-GB" sz="2000" noProof="0" dirty="0" smtClean="0"/>
          </a:p>
          <a:p>
            <a:pPr marL="0" indent="0">
              <a:buNone/>
            </a:pPr>
            <a:r>
              <a:rPr lang="cy-GB" i="1" noProof="0" dirty="0" smtClean="0"/>
              <a:t>Mae </a:t>
            </a:r>
            <a:r>
              <a:rPr lang="cy-GB" i="1" dirty="0" smtClean="0"/>
              <a:t>datrys gwrthdaro’n dibynnu ar pa mor dda mae unigolyn yn ymateb i’r uchod</a:t>
            </a:r>
            <a:r>
              <a:rPr lang="cy-GB" i="1" noProof="0" dirty="0" smtClean="0"/>
              <a:t> (</a:t>
            </a:r>
            <a:r>
              <a:rPr lang="cy-GB" i="1" noProof="0" dirty="0" err="1" smtClean="0"/>
              <a:t>Liddle</a:t>
            </a:r>
            <a:r>
              <a:rPr lang="cy-GB" i="1" noProof="0" dirty="0" smtClean="0"/>
              <a:t>, 2017)</a:t>
            </a:r>
            <a:endParaRPr lang="cy-GB" i="1" noProof="0" dirty="0"/>
          </a:p>
        </p:txBody>
      </p:sp>
    </p:spTree>
    <p:extLst>
      <p:ext uri="{BB962C8B-B14F-4D97-AF65-F5344CB8AC3E}">
        <p14:creationId xmlns:p14="http://schemas.microsoft.com/office/powerpoint/2010/main" val="3132104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49546"/>
            <a:ext cx="7886700" cy="880468"/>
          </a:xfrm>
        </p:spPr>
        <p:txBody>
          <a:bodyPr>
            <a:normAutofit/>
          </a:bodyPr>
          <a:lstStyle/>
          <a:p>
            <a:r>
              <a:rPr lang="cy-GB" i="1" noProof="0" dirty="0" smtClean="0"/>
              <a:t>Strategaethau rheoli gwrthdaro</a:t>
            </a:r>
            <a:endParaRPr lang="cy-GB" i="1" noProof="0" dirty="0"/>
          </a:p>
        </p:txBody>
      </p:sp>
      <p:sp>
        <p:nvSpPr>
          <p:cNvPr id="6" name="TextBox 5"/>
          <p:cNvSpPr txBox="1"/>
          <p:nvPr/>
        </p:nvSpPr>
        <p:spPr>
          <a:xfrm>
            <a:off x="530768" y="4141077"/>
            <a:ext cx="7811162" cy="1754326"/>
          </a:xfrm>
          <a:prstGeom prst="rect">
            <a:avLst/>
          </a:prstGeom>
          <a:noFill/>
        </p:spPr>
        <p:txBody>
          <a:bodyPr wrap="square" rtlCol="0">
            <a:spAutoFit/>
          </a:bodyPr>
          <a:lstStyle/>
          <a:p>
            <a:r>
              <a:rPr lang="cy-GB" b="1" dirty="0" smtClean="0"/>
              <a:t>Cymodi</a:t>
            </a:r>
            <a:r>
              <a:rPr lang="cy-GB" dirty="0" smtClean="0"/>
              <a:t>: rhoi i’r unigolyn arall yr hyn mae ef/hi eisiau</a:t>
            </a:r>
          </a:p>
          <a:p>
            <a:r>
              <a:rPr lang="cy-GB" b="1" dirty="0" smtClean="0"/>
              <a:t>Osgoi:  </a:t>
            </a:r>
            <a:r>
              <a:rPr lang="cy-GB" dirty="0" smtClean="0"/>
              <a:t>osgoi’r unigolyn ac unrhyw faterion cysylltiedig</a:t>
            </a:r>
          </a:p>
          <a:p>
            <a:r>
              <a:rPr lang="cy-GB" b="1" dirty="0" smtClean="0"/>
              <a:t>Cydweithredu: </a:t>
            </a:r>
            <a:r>
              <a:rPr lang="cy-GB" dirty="0" smtClean="0"/>
              <a:t>creu datrysiad gyda’ch gilydd</a:t>
            </a:r>
          </a:p>
          <a:p>
            <a:r>
              <a:rPr lang="cy-GB" b="1" dirty="0" smtClean="0"/>
              <a:t>Cyfaddawdu: </a:t>
            </a:r>
            <a:r>
              <a:rPr lang="cy-GB" dirty="0" smtClean="0"/>
              <a:t>rhoi’r gorau i rai elfennau er mwyn dod i ddatrysiad</a:t>
            </a:r>
          </a:p>
          <a:p>
            <a:r>
              <a:rPr lang="cy-GB" b="1" dirty="0" smtClean="0"/>
              <a:t>Cystadleuaeth: </a:t>
            </a:r>
            <a:r>
              <a:rPr lang="cy-GB" dirty="0" smtClean="0"/>
              <a:t>lle mae un ochr yn ennill a’r llall yn colli	                  </a:t>
            </a:r>
            <a:r>
              <a:rPr lang="en-GB" b="1" dirty="0" smtClean="0">
                <a:solidFill>
                  <a:prstClr val="black"/>
                </a:solidFill>
              </a:rPr>
              <a:t>Singh </a:t>
            </a:r>
            <a:r>
              <a:rPr lang="en-GB" b="1" dirty="0">
                <a:solidFill>
                  <a:prstClr val="black"/>
                </a:solidFill>
              </a:rPr>
              <a:t>(2008)</a:t>
            </a:r>
            <a:endParaRPr lang="en-GB" b="1" dirty="0" smtClean="0"/>
          </a:p>
          <a:p>
            <a:endParaRPr lang="en-GB" dirty="0"/>
          </a:p>
        </p:txBody>
      </p:sp>
      <p:sp>
        <p:nvSpPr>
          <p:cNvPr id="7" name="TextBox 6"/>
          <p:cNvSpPr txBox="1"/>
          <p:nvPr/>
        </p:nvSpPr>
        <p:spPr>
          <a:xfrm>
            <a:off x="530772" y="864039"/>
            <a:ext cx="3358055" cy="369332"/>
          </a:xfrm>
          <a:prstGeom prst="rect">
            <a:avLst/>
          </a:prstGeom>
          <a:noFill/>
        </p:spPr>
        <p:txBody>
          <a:bodyPr wrap="square" rtlCol="0">
            <a:spAutoFit/>
          </a:bodyPr>
          <a:lstStyle/>
          <a:p>
            <a:r>
              <a:rPr lang="cy-GB" b="1" dirty="0" smtClean="0"/>
              <a:t>Canlyniadau gwrthdaro</a:t>
            </a:r>
            <a:r>
              <a:rPr lang="en-GB" b="1" dirty="0" smtClean="0"/>
              <a:t>: </a:t>
            </a:r>
            <a:endParaRPr lang="en-GB" b="1" dirty="0"/>
          </a:p>
        </p:txBody>
      </p:sp>
      <p:graphicFrame>
        <p:nvGraphicFramePr>
          <p:cNvPr id="3" name="Table 2"/>
          <p:cNvGraphicFramePr>
            <a:graphicFrameLocks noGrp="1"/>
          </p:cNvGraphicFramePr>
          <p:nvPr>
            <p:extLst>
              <p:ext uri="{D42A27DB-BD31-4B8C-83A1-F6EECF244321}">
                <p14:modId xmlns:p14="http://schemas.microsoft.com/office/powerpoint/2010/main" val="2057630855"/>
              </p:ext>
            </p:extLst>
          </p:nvPr>
        </p:nvGraphicFramePr>
        <p:xfrm>
          <a:off x="530772" y="1295557"/>
          <a:ext cx="7811158" cy="2743200"/>
        </p:xfrm>
        <a:graphic>
          <a:graphicData uri="http://schemas.openxmlformats.org/drawingml/2006/table">
            <a:tbl>
              <a:tblPr firstRow="1" bandRow="1">
                <a:tableStyleId>{5C22544A-7EE6-4342-B048-85BDC9FD1C3A}</a:tableStyleId>
              </a:tblPr>
              <a:tblGrid>
                <a:gridCol w="3905579">
                  <a:extLst>
                    <a:ext uri="{9D8B030D-6E8A-4147-A177-3AD203B41FA5}">
                      <a16:colId xmlns:a16="http://schemas.microsoft.com/office/drawing/2014/main" val="20000"/>
                    </a:ext>
                  </a:extLst>
                </a:gridCol>
                <a:gridCol w="3905579">
                  <a:extLst>
                    <a:ext uri="{9D8B030D-6E8A-4147-A177-3AD203B41FA5}">
                      <a16:colId xmlns:a16="http://schemas.microsoft.com/office/drawing/2014/main" val="20001"/>
                    </a:ext>
                  </a:extLst>
                </a:gridCol>
              </a:tblGrid>
              <a:tr h="370840">
                <a:tc>
                  <a:txBody>
                    <a:bodyPr/>
                    <a:lstStyle/>
                    <a:p>
                      <a:r>
                        <a:rPr lang="cy-GB" sz="1400" noProof="0" dirty="0" smtClean="0"/>
                        <a:t>Canlyniadau Cadarnhaol</a:t>
                      </a:r>
                      <a:endParaRPr lang="cy-GB" sz="1400" noProof="0" dirty="0"/>
                    </a:p>
                  </a:txBody>
                  <a:tcPr/>
                </a:tc>
                <a:tc>
                  <a:txBody>
                    <a:bodyPr/>
                    <a:lstStyle/>
                    <a:p>
                      <a:r>
                        <a:rPr lang="cy-GB" sz="1400" noProof="0" dirty="0" smtClean="0"/>
                        <a:t>Canlyniadau Negyddol</a:t>
                      </a:r>
                      <a:endParaRPr lang="cy-GB" sz="1400" noProof="0" dirty="0"/>
                    </a:p>
                  </a:txBody>
                  <a:tcPr/>
                </a:tc>
                <a:extLst>
                  <a:ext uri="{0D108BD9-81ED-4DB2-BD59-A6C34878D82A}">
                    <a16:rowId xmlns:a16="http://schemas.microsoft.com/office/drawing/2014/main" val="10000"/>
                  </a:ext>
                </a:extLst>
              </a:tr>
              <a:tr h="370840">
                <a:tc>
                  <a:txBody>
                    <a:bodyPr/>
                    <a:lstStyle/>
                    <a:p>
                      <a:r>
                        <a:rPr lang="cy-GB" sz="1400" noProof="0" dirty="0" smtClean="0"/>
                        <a:t>Arwain at syniadau newydd</a:t>
                      </a:r>
                      <a:endParaRPr lang="cy-GB" sz="1400" noProof="0" dirty="0"/>
                    </a:p>
                  </a:txBody>
                  <a:tcPr/>
                </a:tc>
                <a:tc>
                  <a:txBody>
                    <a:bodyPr/>
                    <a:lstStyle/>
                    <a:p>
                      <a:r>
                        <a:rPr lang="cy-GB" sz="1400" noProof="0" dirty="0" smtClean="0"/>
                        <a:t>Dargyfeirio egni i ffwrdd</a:t>
                      </a:r>
                      <a:r>
                        <a:rPr lang="cy-GB" sz="1400" baseline="0" noProof="0" dirty="0" smtClean="0"/>
                        <a:t> o’r gwaith</a:t>
                      </a:r>
                      <a:endParaRPr lang="cy-GB" sz="1400" noProof="0" dirty="0"/>
                    </a:p>
                  </a:txBody>
                  <a:tcPr/>
                </a:tc>
                <a:extLst>
                  <a:ext uri="{0D108BD9-81ED-4DB2-BD59-A6C34878D82A}">
                    <a16:rowId xmlns:a16="http://schemas.microsoft.com/office/drawing/2014/main" val="10001"/>
                  </a:ext>
                </a:extLst>
              </a:tr>
              <a:tr h="370840">
                <a:tc>
                  <a:txBody>
                    <a:bodyPr/>
                    <a:lstStyle/>
                    <a:p>
                      <a:r>
                        <a:rPr lang="cy-GB" sz="1400" noProof="0" dirty="0" smtClean="0"/>
                        <a:t>Sbarduno creadigrwydd</a:t>
                      </a:r>
                      <a:endParaRPr lang="cy-GB" sz="1400" noProof="0" dirty="0"/>
                    </a:p>
                  </a:txBody>
                  <a:tcPr/>
                </a:tc>
                <a:tc>
                  <a:txBody>
                    <a:bodyPr/>
                    <a:lstStyle/>
                    <a:p>
                      <a:r>
                        <a:rPr lang="cy-GB" sz="1400" noProof="0" dirty="0" smtClean="0"/>
                        <a:t>Bygwth</a:t>
                      </a:r>
                      <a:r>
                        <a:rPr lang="cy-GB" sz="1400" baseline="0" noProof="0" dirty="0" smtClean="0"/>
                        <a:t> lles seicolegol</a:t>
                      </a:r>
                      <a:endParaRPr lang="cy-GB" sz="1400" noProof="0" dirty="0"/>
                    </a:p>
                  </a:txBody>
                  <a:tcPr/>
                </a:tc>
                <a:extLst>
                  <a:ext uri="{0D108BD9-81ED-4DB2-BD59-A6C34878D82A}">
                    <a16:rowId xmlns:a16="http://schemas.microsoft.com/office/drawing/2014/main" val="10002"/>
                  </a:ext>
                </a:extLst>
              </a:tr>
              <a:tr h="370840">
                <a:tc>
                  <a:txBody>
                    <a:bodyPr/>
                    <a:lstStyle/>
                    <a:p>
                      <a:r>
                        <a:rPr lang="cy-GB" sz="1400" noProof="0" dirty="0" smtClean="0"/>
                        <a:t>Ysgogi newid</a:t>
                      </a:r>
                      <a:endParaRPr lang="cy-GB" sz="1400" noProof="0" dirty="0"/>
                    </a:p>
                  </a:txBody>
                  <a:tcPr/>
                </a:tc>
                <a:tc>
                  <a:txBody>
                    <a:bodyPr/>
                    <a:lstStyle/>
                    <a:p>
                      <a:r>
                        <a:rPr lang="cy-GB" sz="1400" noProof="0" dirty="0" smtClean="0"/>
                        <a:t>Gwastraffu adnoddau</a:t>
                      </a:r>
                      <a:endParaRPr lang="cy-GB" sz="1400" noProof="0" dirty="0"/>
                    </a:p>
                  </a:txBody>
                  <a:tcPr/>
                </a:tc>
                <a:extLst>
                  <a:ext uri="{0D108BD9-81ED-4DB2-BD59-A6C34878D82A}">
                    <a16:rowId xmlns:a16="http://schemas.microsoft.com/office/drawing/2014/main" val="10003"/>
                  </a:ext>
                </a:extLst>
              </a:tr>
              <a:tr h="370840">
                <a:tc>
                  <a:txBody>
                    <a:bodyPr/>
                    <a:lstStyle/>
                    <a:p>
                      <a:r>
                        <a:rPr lang="cy-GB" sz="1400" noProof="0" dirty="0" smtClean="0"/>
                        <a:t>Hyrwyddo bywiogrwydd sefydliadol</a:t>
                      </a:r>
                      <a:endParaRPr lang="cy-GB" sz="1400" noProof="0" dirty="0"/>
                    </a:p>
                  </a:txBody>
                  <a:tcPr/>
                </a:tc>
                <a:tc>
                  <a:txBody>
                    <a:bodyPr/>
                    <a:lstStyle/>
                    <a:p>
                      <a:r>
                        <a:rPr lang="cy-GB" sz="1400" noProof="0" dirty="0" smtClean="0"/>
                        <a:t>Creu hinsawdd negyddol</a:t>
                      </a:r>
                      <a:endParaRPr lang="cy-GB" sz="1400" noProof="0" dirty="0"/>
                    </a:p>
                  </a:txBody>
                  <a:tcPr/>
                </a:tc>
                <a:extLst>
                  <a:ext uri="{0D108BD9-81ED-4DB2-BD59-A6C34878D82A}">
                    <a16:rowId xmlns:a16="http://schemas.microsoft.com/office/drawing/2014/main" val="10004"/>
                  </a:ext>
                </a:extLst>
              </a:tr>
              <a:tr h="370840">
                <a:tc>
                  <a:txBody>
                    <a:bodyPr/>
                    <a:lstStyle/>
                    <a:p>
                      <a:r>
                        <a:rPr lang="cy-GB" sz="1400" noProof="0" dirty="0" smtClean="0"/>
                        <a:t>Helpu unigolion a grwpiau i sefydlu</a:t>
                      </a:r>
                      <a:r>
                        <a:rPr lang="cy-GB" sz="1400" baseline="0" noProof="0" dirty="0" smtClean="0"/>
                        <a:t> hunaniaeth</a:t>
                      </a:r>
                      <a:endParaRPr lang="cy-GB" sz="1400" noProof="0" dirty="0"/>
                    </a:p>
                  </a:txBody>
                  <a:tcPr/>
                </a:tc>
                <a:tc>
                  <a:txBody>
                    <a:bodyPr/>
                    <a:lstStyle/>
                    <a:p>
                      <a:r>
                        <a:rPr lang="cy-GB" sz="1400" noProof="0" dirty="0" smtClean="0"/>
                        <a:t>Tarfu ar gydlyniad y gr</a:t>
                      </a:r>
                      <a:r>
                        <a:rPr lang="cy-GB" sz="1400" noProof="0" dirty="0" smtClean="0">
                          <a:latin typeface="+mn-lt"/>
                          <a:cs typeface="Arial"/>
                        </a:rPr>
                        <a:t>ŵp</a:t>
                      </a:r>
                      <a:endParaRPr lang="cy-GB" sz="1400" noProof="0" dirty="0">
                        <a:latin typeface="+mn-lt"/>
                      </a:endParaRPr>
                    </a:p>
                  </a:txBody>
                  <a:tcPr/>
                </a:tc>
                <a:extLst>
                  <a:ext uri="{0D108BD9-81ED-4DB2-BD59-A6C34878D82A}">
                    <a16:rowId xmlns:a16="http://schemas.microsoft.com/office/drawing/2014/main" val="10005"/>
                  </a:ext>
                </a:extLst>
              </a:tr>
              <a:tr h="370840">
                <a:tc>
                  <a:txBody>
                    <a:bodyPr/>
                    <a:lstStyle/>
                    <a:p>
                      <a:r>
                        <a:rPr lang="cy-GB" sz="1400" noProof="0" dirty="0" smtClean="0"/>
                        <a:t>Gweithredu fel falf ddiogelu i ddynodi ymddygiadau problemus</a:t>
                      </a:r>
                      <a:endParaRPr lang="cy-GB" sz="1400" noProof="0" dirty="0"/>
                    </a:p>
                  </a:txBody>
                  <a:tcPr/>
                </a:tc>
                <a:tc>
                  <a:txBody>
                    <a:bodyPr/>
                    <a:lstStyle/>
                    <a:p>
                      <a:r>
                        <a:rPr lang="cy-GB" sz="1400" noProof="0" dirty="0" smtClean="0"/>
                        <a:t>Gall gynyddu gelyniaeth ac ymddygiad ymosodol </a:t>
                      </a:r>
                      <a:endParaRPr lang="cy-GB" sz="1400" noProof="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222595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i="1" noProof="0" dirty="0" smtClean="0"/>
              <a:t>Gweithgaredd datrys gwrthdaro </a:t>
            </a:r>
            <a:r>
              <a:rPr lang="cy-GB" noProof="0" dirty="0" smtClean="0"/>
              <a:t>‘</a:t>
            </a:r>
            <a:r>
              <a:rPr lang="cy-GB" i="1" noProof="0" dirty="0" err="1" smtClean="0"/>
              <a:t>Anything</a:t>
            </a:r>
            <a:r>
              <a:rPr lang="cy-GB" i="1" noProof="0" dirty="0" smtClean="0"/>
              <a:t> goes’ (</a:t>
            </a:r>
            <a:r>
              <a:rPr lang="cy-GB" i="1" noProof="0" dirty="0" err="1" smtClean="0"/>
              <a:t>Scannell</a:t>
            </a:r>
            <a:r>
              <a:rPr lang="cy-GB" i="1" noProof="0" dirty="0" smtClean="0"/>
              <a:t>, 2010)</a:t>
            </a:r>
            <a:endParaRPr lang="cy-GB" i="1" noProof="0" dirty="0"/>
          </a:p>
        </p:txBody>
      </p:sp>
      <p:sp>
        <p:nvSpPr>
          <p:cNvPr id="3" name="Content Placeholder 2"/>
          <p:cNvSpPr>
            <a:spLocks noGrp="1"/>
          </p:cNvSpPr>
          <p:nvPr>
            <p:ph sz="half" idx="1"/>
          </p:nvPr>
        </p:nvSpPr>
        <p:spPr>
          <a:xfrm>
            <a:off x="628650" y="1825625"/>
            <a:ext cx="7096453" cy="3876237"/>
          </a:xfrm>
        </p:spPr>
        <p:txBody>
          <a:bodyPr>
            <a:normAutofit/>
          </a:bodyPr>
          <a:lstStyle/>
          <a:p>
            <a:pPr marL="0" indent="0">
              <a:buNone/>
            </a:pPr>
            <a:r>
              <a:rPr lang="cy-GB" noProof="0" dirty="0" smtClean="0"/>
              <a:t>Cwblhewch y gweithgaredd</a:t>
            </a:r>
          </a:p>
          <a:p>
            <a:pPr marL="0" indent="0">
              <a:buNone/>
            </a:pPr>
            <a:r>
              <a:rPr lang="cy-GB" sz="1600" b="1" dirty="0" smtClean="0"/>
              <a:t>Cwestiynau Trafod</a:t>
            </a:r>
          </a:p>
          <a:p>
            <a:pPr marL="342900" indent="-342900">
              <a:spcBef>
                <a:spcPts val="600"/>
              </a:spcBef>
              <a:buAutoNum type="arabicPeriod"/>
            </a:pPr>
            <a:r>
              <a:rPr lang="cy-GB" sz="1600" dirty="0" smtClean="0"/>
              <a:t>Sut wnaethoch chi ymateb i’ch gwrthdaro bychan?</a:t>
            </a:r>
          </a:p>
          <a:p>
            <a:pPr marL="342900" indent="-342900">
              <a:spcBef>
                <a:spcPts val="600"/>
              </a:spcBef>
              <a:buAutoNum type="arabicPeriod"/>
            </a:pPr>
            <a:r>
              <a:rPr lang="cy-GB" sz="1600" dirty="0" smtClean="0"/>
              <a:t>Ai fel yma rydych </a:t>
            </a:r>
            <a:r>
              <a:rPr lang="cy-GB" sz="1600" dirty="0" err="1" smtClean="0"/>
              <a:t>chi’n</a:t>
            </a:r>
            <a:r>
              <a:rPr lang="cy-GB" sz="1600" dirty="0" smtClean="0"/>
              <a:t> gweithredu fel arfer mewn sefyllfaoedd o wrthdaro? Pam neu pam ddim?</a:t>
            </a:r>
          </a:p>
          <a:p>
            <a:pPr marL="342900" indent="-342900">
              <a:spcBef>
                <a:spcPts val="600"/>
              </a:spcBef>
              <a:buAutoNum type="arabicPeriod"/>
            </a:pPr>
            <a:r>
              <a:rPr lang="cy-GB" sz="1600" dirty="0" smtClean="0"/>
              <a:t>Sut lwyddoch chi i ddod i gonsensws?</a:t>
            </a:r>
          </a:p>
          <a:p>
            <a:pPr marL="342900" indent="-342900">
              <a:spcBef>
                <a:spcPts val="600"/>
              </a:spcBef>
              <a:buAutoNum type="arabicPeriod"/>
            </a:pPr>
            <a:r>
              <a:rPr lang="cy-GB" sz="1600" dirty="0" smtClean="0"/>
              <a:t>Beth ddigwyddodd pan newidioch chi o ddadl i ddeialog?</a:t>
            </a:r>
          </a:p>
          <a:p>
            <a:pPr marL="342900" indent="-342900">
              <a:spcBef>
                <a:spcPts val="600"/>
              </a:spcBef>
              <a:buAutoNum type="arabicPeriod"/>
            </a:pPr>
            <a:r>
              <a:rPr lang="cy-GB" sz="1600" dirty="0" smtClean="0"/>
              <a:t>Pan mae rhywun yn anghytuno â chi, ydych chi bob amser yn stopio i ofyn cwestiynau?</a:t>
            </a:r>
          </a:p>
          <a:p>
            <a:pPr marL="342900" indent="-342900">
              <a:spcBef>
                <a:spcPts val="600"/>
              </a:spcBef>
              <a:buAutoNum type="arabicPeriod"/>
            </a:pPr>
            <a:r>
              <a:rPr lang="cy-GB" sz="1600" dirty="0" smtClean="0"/>
              <a:t>A yw’n anodd gwrando pan mae rhywun yn anghytuno â chi? Pam?</a:t>
            </a:r>
          </a:p>
          <a:p>
            <a:pPr marL="342900" indent="-342900">
              <a:spcBef>
                <a:spcPts val="600"/>
              </a:spcBef>
              <a:buAutoNum type="arabicPeriod"/>
            </a:pPr>
            <a:r>
              <a:rPr lang="cy-GB" sz="1600" dirty="0" smtClean="0"/>
              <a:t>Beth wnaeth pethau’n haws yn y gweithgaredd hwn?</a:t>
            </a:r>
          </a:p>
          <a:p>
            <a:pPr marL="342900" indent="-342900">
              <a:spcBef>
                <a:spcPts val="600"/>
              </a:spcBef>
              <a:buAutoNum type="arabicPeriod"/>
            </a:pPr>
            <a:r>
              <a:rPr lang="cy-GB" sz="1600" dirty="0" smtClean="0"/>
              <a:t>Ym mha ffyrdd allech chi ddefnyddio‘r sgiliau hyn y tro nesaf rydych yn gwrthdaro â pherson arall?</a:t>
            </a:r>
          </a:p>
          <a:p>
            <a:pPr marL="342900" indent="-342900">
              <a:buAutoNum type="arabicPeriod"/>
            </a:pPr>
            <a:endParaRPr lang="en-GB" sz="1600" b="1" dirty="0"/>
          </a:p>
          <a:p>
            <a:pPr marL="0" indent="0">
              <a:buNone/>
            </a:pPr>
            <a:endParaRPr lang="cy-GB" noProof="0" dirty="0" smtClean="0"/>
          </a:p>
          <a:p>
            <a:pPr marL="0" indent="0">
              <a:buNone/>
            </a:pPr>
            <a:endParaRPr lang="cy-GB" noProof="0" dirty="0" smtClean="0"/>
          </a:p>
          <a:p>
            <a:pPr marL="0" indent="0">
              <a:buNone/>
            </a:pPr>
            <a:endParaRPr lang="cy-GB" noProof="0" dirty="0" smtClean="0"/>
          </a:p>
          <a:p>
            <a:pPr marL="0" indent="0">
              <a:buNone/>
            </a:pPr>
            <a:endParaRPr lang="cy-GB" noProof="0" dirty="0" smtClean="0"/>
          </a:p>
          <a:p>
            <a:pPr marL="0" indent="0">
              <a:buNone/>
            </a:pPr>
            <a:endParaRPr lang="cy-GB" noProof="0" dirty="0"/>
          </a:p>
        </p:txBody>
      </p:sp>
    </p:spTree>
    <p:extLst>
      <p:ext uri="{BB962C8B-B14F-4D97-AF65-F5344CB8AC3E}">
        <p14:creationId xmlns:p14="http://schemas.microsoft.com/office/powerpoint/2010/main" val="3522769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cy-GB" noProof="0" dirty="0" smtClean="0"/>
              <a:t>Negodi</a:t>
            </a:r>
            <a:endParaRPr lang="cy-GB" noProof="0" dirty="0"/>
          </a:p>
        </p:txBody>
      </p:sp>
      <p:sp>
        <p:nvSpPr>
          <p:cNvPr id="3" name="Content Placeholder 2"/>
          <p:cNvSpPr>
            <a:spLocks noGrp="1"/>
          </p:cNvSpPr>
          <p:nvPr>
            <p:ph sz="half" idx="1"/>
          </p:nvPr>
        </p:nvSpPr>
        <p:spPr>
          <a:xfrm>
            <a:off x="444718" y="1350909"/>
            <a:ext cx="7795391" cy="4351338"/>
          </a:xfrm>
        </p:spPr>
        <p:txBody>
          <a:bodyPr/>
          <a:lstStyle/>
          <a:p>
            <a:pPr marL="0" indent="0">
              <a:buNone/>
            </a:pPr>
            <a:r>
              <a:rPr lang="cy-GB" sz="1800" b="1" noProof="0" dirty="0" smtClean="0"/>
              <a:t>Nodweddion:</a:t>
            </a:r>
          </a:p>
          <a:p>
            <a:pPr>
              <a:buFontTx/>
              <a:buChar char="-"/>
            </a:pPr>
            <a:r>
              <a:rPr lang="cy-GB" sz="1800" noProof="0" dirty="0" smtClean="0"/>
              <a:t>Dau barti neu fwy yn rhan ohono</a:t>
            </a:r>
          </a:p>
          <a:p>
            <a:pPr>
              <a:buFontTx/>
              <a:buChar char="-"/>
            </a:pPr>
            <a:r>
              <a:rPr lang="cy-GB" sz="1800" noProof="0" dirty="0" smtClean="0"/>
              <a:t>Nodau a bennwyd ymlaen llaw rhwng y partïon yn gwrthdaro</a:t>
            </a:r>
          </a:p>
          <a:p>
            <a:pPr>
              <a:buFontTx/>
              <a:buChar char="-"/>
            </a:pPr>
            <a:r>
              <a:rPr lang="cy-GB" sz="1800" noProof="0" dirty="0" smtClean="0"/>
              <a:t>Rhaid cael cyfaddawdu gan y ddau barti er mwyn cyflawni nodau</a:t>
            </a:r>
          </a:p>
          <a:p>
            <a:pPr marL="0" indent="0" algn="ctr">
              <a:buNone/>
            </a:pPr>
            <a:r>
              <a:rPr lang="cy-GB" noProof="0" dirty="0" smtClean="0"/>
              <a:t>                     </a:t>
            </a:r>
            <a:r>
              <a:rPr lang="cy-GB" sz="1600" noProof="0" dirty="0" smtClean="0"/>
              <a:t>(</a:t>
            </a:r>
            <a:r>
              <a:rPr lang="cy-GB" sz="1600" noProof="0" dirty="0" err="1" smtClean="0"/>
              <a:t>Kolb</a:t>
            </a:r>
            <a:r>
              <a:rPr lang="cy-GB" sz="1600" noProof="0" dirty="0" smtClean="0"/>
              <a:t> a Porter, 2015)    </a:t>
            </a:r>
          </a:p>
          <a:p>
            <a:pPr marL="0" indent="0">
              <a:buNone/>
            </a:pPr>
            <a:r>
              <a:rPr lang="cy-GB" sz="1600" noProof="0" dirty="0" smtClean="0"/>
              <a:t>Y broses: </a:t>
            </a:r>
          </a:p>
          <a:p>
            <a:pPr marL="0" indent="0">
              <a:buNone/>
            </a:pPr>
            <a:endParaRPr lang="cy-GB" sz="1600" noProof="0" dirty="0"/>
          </a:p>
        </p:txBody>
      </p:sp>
      <p:graphicFrame>
        <p:nvGraphicFramePr>
          <p:cNvPr id="5" name="Diagram 4"/>
          <p:cNvGraphicFramePr/>
          <p:nvPr>
            <p:extLst>
              <p:ext uri="{D42A27DB-BD31-4B8C-83A1-F6EECF244321}">
                <p14:modId xmlns:p14="http://schemas.microsoft.com/office/powerpoint/2010/main" val="3267639757"/>
              </p:ext>
            </p:extLst>
          </p:nvPr>
        </p:nvGraphicFramePr>
        <p:xfrm>
          <a:off x="539311" y="2494455"/>
          <a:ext cx="7427529"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6316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i="1" noProof="0" dirty="0" smtClean="0"/>
              <a:t>Sut byddech </a:t>
            </a:r>
            <a:r>
              <a:rPr lang="cy-GB" i="1" noProof="0" dirty="0" err="1" smtClean="0"/>
              <a:t>chi’n</a:t>
            </a:r>
            <a:r>
              <a:rPr lang="cy-GB" i="1" noProof="0" dirty="0" smtClean="0"/>
              <a:t> delio </a:t>
            </a:r>
            <a:r>
              <a:rPr lang="cy-GB" i="1" noProof="0" dirty="0" err="1" smtClean="0"/>
              <a:t>â’r</a:t>
            </a:r>
            <a:r>
              <a:rPr lang="cy-GB" i="1" noProof="0" dirty="0" smtClean="0"/>
              <a:t> senario canlynol?</a:t>
            </a:r>
            <a:endParaRPr lang="cy-GB" i="1" noProof="0" dirty="0"/>
          </a:p>
        </p:txBody>
      </p:sp>
      <p:sp>
        <p:nvSpPr>
          <p:cNvPr id="3" name="Content Placeholder 2"/>
          <p:cNvSpPr>
            <a:spLocks noGrp="1"/>
          </p:cNvSpPr>
          <p:nvPr>
            <p:ph sz="half" idx="1"/>
          </p:nvPr>
        </p:nvSpPr>
        <p:spPr>
          <a:xfrm>
            <a:off x="628649" y="1825625"/>
            <a:ext cx="7706053" cy="4351338"/>
          </a:xfrm>
        </p:spPr>
        <p:txBody>
          <a:bodyPr>
            <a:normAutofit/>
          </a:bodyPr>
          <a:lstStyle/>
          <a:p>
            <a:pPr marL="0" indent="0">
              <a:buNone/>
            </a:pPr>
            <a:r>
              <a:rPr lang="cy-GB" sz="2400" noProof="0" dirty="0" smtClean="0"/>
              <a:t>Rydych </a:t>
            </a:r>
            <a:r>
              <a:rPr lang="cy-GB" sz="2400" noProof="0" dirty="0" err="1" smtClean="0"/>
              <a:t>chi’n</a:t>
            </a:r>
            <a:r>
              <a:rPr lang="cy-GB" sz="2400" noProof="0" dirty="0" smtClean="0"/>
              <a:t> teithio ar drên ar ôl diwrnod prysur yn y brifysgol ac yn ceisio cwblhau tasg a osodwyd gan eich darlithydd. </a:t>
            </a:r>
            <a:r>
              <a:rPr lang="cy-GB" sz="2400" dirty="0" smtClean="0"/>
              <a:t>Mae tri o blant yn yr un cerbyd â chi sy’n neidio o gwmpas ac yn bod yn swnllyd iawn. Gan fod hyn yn tarfu arnoch chi a phobl eraill, rydych yn mynd at dad y plant ac yn gofyn iddo gadw’r plant yn dawel. Mae’r tad yn ymateb gan ddweud nad oedd e wedi sylwi bod ei blant yn swnllyd.</a:t>
            </a:r>
            <a:endParaRPr lang="cy-GB" sz="2400" noProof="0" dirty="0" smtClean="0"/>
          </a:p>
          <a:p>
            <a:pPr marL="0" indent="0">
              <a:buNone/>
            </a:pPr>
            <a:endParaRPr lang="cy-GB" sz="2400" noProof="0" dirty="0" smtClean="0"/>
          </a:p>
          <a:p>
            <a:pPr marL="0" indent="0">
              <a:buNone/>
            </a:pPr>
            <a:r>
              <a:rPr lang="cy-GB" sz="2400" noProof="0" dirty="0" smtClean="0"/>
              <a:t>Senario wedi’i addasu o </a:t>
            </a:r>
            <a:r>
              <a:rPr lang="cy-GB" sz="2400" noProof="0" dirty="0" err="1" smtClean="0"/>
              <a:t>Covey</a:t>
            </a:r>
            <a:r>
              <a:rPr lang="cy-GB" sz="2400" noProof="0" dirty="0" smtClean="0"/>
              <a:t> (2004)</a:t>
            </a:r>
          </a:p>
          <a:p>
            <a:pPr marL="0" indent="0">
              <a:buNone/>
            </a:pPr>
            <a:endParaRPr lang="cy-GB" noProof="0" dirty="0"/>
          </a:p>
        </p:txBody>
      </p:sp>
    </p:spTree>
    <p:extLst>
      <p:ext uri="{BB962C8B-B14F-4D97-AF65-F5344CB8AC3E}">
        <p14:creationId xmlns:p14="http://schemas.microsoft.com/office/powerpoint/2010/main" val="1400923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smtClean="0"/>
              <a:t>Parhad</a:t>
            </a:r>
            <a:endParaRPr lang="cy-GB" noProof="0" dirty="0"/>
          </a:p>
        </p:txBody>
      </p:sp>
      <p:sp>
        <p:nvSpPr>
          <p:cNvPr id="3" name="Content Placeholder 2"/>
          <p:cNvSpPr>
            <a:spLocks noGrp="1"/>
          </p:cNvSpPr>
          <p:nvPr>
            <p:ph sz="half" idx="1"/>
          </p:nvPr>
        </p:nvSpPr>
        <p:spPr>
          <a:xfrm>
            <a:off x="628650" y="1825625"/>
            <a:ext cx="7942536" cy="4351338"/>
          </a:xfrm>
        </p:spPr>
        <p:txBody>
          <a:bodyPr>
            <a:normAutofit/>
          </a:bodyPr>
          <a:lstStyle/>
          <a:p>
            <a:pPr marL="0" indent="0">
              <a:buNone/>
            </a:pPr>
            <a:r>
              <a:rPr lang="cy-GB" noProof="0" dirty="0" smtClean="0"/>
              <a:t>Yna mae’r tad yn dweud wrthych ei fod ef a’i blant newydd adael yr ysbyty ar ôl gweld ei wraig (mam y plant) yn marw. Mae’r tad yn egluro nad oes ganddo unrhyw syniad sut i ddelio </a:t>
            </a:r>
            <a:r>
              <a:rPr lang="cy-GB" noProof="0" dirty="0" err="1" smtClean="0"/>
              <a:t>â’r</a:t>
            </a:r>
            <a:r>
              <a:rPr lang="cy-GB" noProof="0" dirty="0" smtClean="0"/>
              <a:t> sefyllfa. </a:t>
            </a:r>
          </a:p>
          <a:p>
            <a:pPr marL="0" indent="0">
              <a:buNone/>
            </a:pPr>
            <a:endParaRPr lang="cy-GB" noProof="0" dirty="0" smtClean="0"/>
          </a:p>
          <a:p>
            <a:pPr marL="0" indent="0">
              <a:buNone/>
            </a:pPr>
            <a:r>
              <a:rPr lang="cy-GB" noProof="0" dirty="0" smtClean="0"/>
              <a:t>Sut ydych </a:t>
            </a:r>
            <a:r>
              <a:rPr lang="cy-GB" noProof="0" dirty="0" err="1" smtClean="0"/>
              <a:t>chi’n</a:t>
            </a:r>
            <a:r>
              <a:rPr lang="cy-GB" noProof="0" dirty="0" smtClean="0"/>
              <a:t> ymateb nawr? </a:t>
            </a:r>
            <a:endParaRPr lang="cy-GB" noProof="0" dirty="0"/>
          </a:p>
        </p:txBody>
      </p:sp>
    </p:spTree>
    <p:extLst>
      <p:ext uri="{BB962C8B-B14F-4D97-AF65-F5344CB8AC3E}">
        <p14:creationId xmlns:p14="http://schemas.microsoft.com/office/powerpoint/2010/main" val="280001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smtClean="0"/>
              <a:t>Ffactorau sy’n dylanwadu ar negodi</a:t>
            </a:r>
            <a:endParaRPr lang="cy-GB" noProof="0" dirty="0"/>
          </a:p>
        </p:txBody>
      </p:sp>
      <p:sp>
        <p:nvSpPr>
          <p:cNvPr id="3" name="Content Placeholder 2"/>
          <p:cNvSpPr>
            <a:spLocks noGrp="1"/>
          </p:cNvSpPr>
          <p:nvPr>
            <p:ph sz="half" idx="1"/>
          </p:nvPr>
        </p:nvSpPr>
        <p:spPr>
          <a:xfrm>
            <a:off x="628650" y="1825625"/>
            <a:ext cx="7742840" cy="4351338"/>
          </a:xfrm>
        </p:spPr>
        <p:txBody>
          <a:bodyPr>
            <a:normAutofit/>
          </a:bodyPr>
          <a:lstStyle/>
          <a:p>
            <a:r>
              <a:rPr lang="cy-GB" sz="2000" noProof="0" dirty="0" smtClean="0"/>
              <a:t>Tymer</a:t>
            </a:r>
          </a:p>
          <a:p>
            <a:r>
              <a:rPr lang="cy-GB" sz="2000" noProof="0" dirty="0" smtClean="0"/>
              <a:t>Personoliaeth</a:t>
            </a:r>
          </a:p>
          <a:p>
            <a:r>
              <a:rPr lang="cy-GB" sz="2000" noProof="0" dirty="0" smtClean="0"/>
              <a:t>Canfyddiad</a:t>
            </a:r>
          </a:p>
          <a:p>
            <a:r>
              <a:rPr lang="cy-GB" sz="2000" noProof="0" dirty="0" smtClean="0"/>
              <a:t>Emosiynau</a:t>
            </a:r>
          </a:p>
          <a:p>
            <a:pPr>
              <a:buFontTx/>
              <a:buChar char="-"/>
            </a:pPr>
            <a:r>
              <a:rPr lang="cy-GB" sz="2000" noProof="0" dirty="0" smtClean="0"/>
              <a:t>Mae ffactorau’n berthnasol i’r ddau barti wrth negodi</a:t>
            </a:r>
          </a:p>
          <a:p>
            <a:pPr marL="0" indent="0" algn="ctr">
              <a:buNone/>
            </a:pPr>
            <a:r>
              <a:rPr lang="cy-GB" sz="1600" noProof="0" dirty="0" smtClean="0"/>
              <a:t>                                                                                   </a:t>
            </a:r>
            <a:r>
              <a:rPr lang="cy-GB" sz="1600" noProof="0" dirty="0" err="1" smtClean="0"/>
              <a:t>Gates</a:t>
            </a:r>
            <a:r>
              <a:rPr lang="cy-GB" sz="1600" noProof="0" dirty="0" smtClean="0"/>
              <a:t> (2015)</a:t>
            </a:r>
          </a:p>
          <a:p>
            <a:pPr marL="0" indent="0">
              <a:buNone/>
            </a:pPr>
            <a:r>
              <a:rPr lang="cy-GB" sz="2000" noProof="0" dirty="0" smtClean="0"/>
              <a:t>Tasg: Gweithiwch yn ôl </a:t>
            </a:r>
            <a:r>
              <a:rPr lang="cy-GB" sz="2000" noProof="0" dirty="0" err="1" smtClean="0"/>
              <a:t>drwy’r</a:t>
            </a:r>
            <a:r>
              <a:rPr lang="cy-GB" sz="2000" noProof="0" dirty="0" smtClean="0"/>
              <a:t> senario ac ystyriwch sut y </a:t>
            </a:r>
            <a:r>
              <a:rPr lang="cy-GB" sz="2000" noProof="0" dirty="0" err="1" smtClean="0"/>
              <a:t>gallai’r</a:t>
            </a:r>
            <a:r>
              <a:rPr lang="cy-GB" sz="2000" noProof="0" dirty="0" smtClean="0"/>
              <a:t> uchod fod wedi effeithio ar y broses negodi</a:t>
            </a:r>
          </a:p>
          <a:p>
            <a:pPr marL="0" indent="0">
              <a:buNone/>
            </a:pPr>
            <a:endParaRPr lang="cy-GB" noProof="0" dirty="0" smtClean="0"/>
          </a:p>
          <a:p>
            <a:pPr marL="0" indent="0">
              <a:buNone/>
            </a:pPr>
            <a:r>
              <a:rPr lang="cy-GB" sz="1400" noProof="0" dirty="0" smtClean="0"/>
              <a:t>* Gweler y gwaith darllen sy’n ymwneud â negodi ac emosiynau</a:t>
            </a:r>
            <a:endParaRPr lang="cy-GB" sz="1400" noProof="0" dirty="0"/>
          </a:p>
        </p:txBody>
      </p:sp>
    </p:spTree>
    <p:extLst>
      <p:ext uri="{BB962C8B-B14F-4D97-AF65-F5344CB8AC3E}">
        <p14:creationId xmlns:p14="http://schemas.microsoft.com/office/powerpoint/2010/main" val="3585996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1074207"/>
          </a:xfrm>
        </p:spPr>
        <p:txBody>
          <a:bodyPr/>
          <a:lstStyle/>
          <a:p>
            <a:r>
              <a:rPr lang="cy-GB" noProof="0" dirty="0" smtClean="0"/>
              <a:t>I grynhoi..</a:t>
            </a:r>
            <a:endParaRPr lang="cy-GB" noProof="0" dirty="0"/>
          </a:p>
        </p:txBody>
      </p:sp>
      <p:sp>
        <p:nvSpPr>
          <p:cNvPr id="3" name="Content Placeholder 2"/>
          <p:cNvSpPr>
            <a:spLocks noGrp="1"/>
          </p:cNvSpPr>
          <p:nvPr>
            <p:ph sz="half" idx="1"/>
          </p:nvPr>
        </p:nvSpPr>
        <p:spPr>
          <a:xfrm>
            <a:off x="628649" y="1639358"/>
            <a:ext cx="7480081" cy="4351338"/>
          </a:xfrm>
        </p:spPr>
        <p:txBody>
          <a:bodyPr>
            <a:normAutofit/>
          </a:bodyPr>
          <a:lstStyle/>
          <a:p>
            <a:r>
              <a:rPr lang="cy-GB" noProof="0" dirty="0" smtClean="0"/>
              <a:t>A yw’r ffordd y byddech </a:t>
            </a:r>
            <a:r>
              <a:rPr lang="cy-GB" noProof="0" dirty="0" err="1" smtClean="0"/>
              <a:t>chi’n</a:t>
            </a:r>
            <a:r>
              <a:rPr lang="cy-GB" noProof="0" dirty="0" smtClean="0"/>
              <a:t> delio â gwrthdaro yn y dyfodol wedi newid ar ôl y sesiwn hon? Sut? Pam?</a:t>
            </a:r>
          </a:p>
          <a:p>
            <a:r>
              <a:rPr lang="cy-GB" noProof="0" dirty="0" smtClean="0"/>
              <a:t>Pa strategaeth fyddech </a:t>
            </a:r>
            <a:r>
              <a:rPr lang="cy-GB" noProof="0" dirty="0" err="1" smtClean="0"/>
              <a:t>chi’n</a:t>
            </a:r>
            <a:r>
              <a:rPr lang="cy-GB" noProof="0" dirty="0" smtClean="0"/>
              <a:t> ei defnyddio i reoli gwrthdaro? Pam?</a:t>
            </a:r>
          </a:p>
          <a:p>
            <a:r>
              <a:rPr lang="cy-GB" noProof="0" dirty="0" smtClean="0"/>
              <a:t>Ydych </a:t>
            </a:r>
            <a:r>
              <a:rPr lang="cy-GB" noProof="0" dirty="0" err="1" smtClean="0"/>
              <a:t>chi’n</a:t>
            </a:r>
            <a:r>
              <a:rPr lang="cy-GB" noProof="0" dirty="0" smtClean="0"/>
              <a:t> teimlo y byddech </a:t>
            </a:r>
            <a:r>
              <a:rPr lang="cy-GB" noProof="0" dirty="0" err="1" smtClean="0"/>
              <a:t>chi’n</a:t>
            </a:r>
            <a:r>
              <a:rPr lang="cy-GB" noProof="0" dirty="0" smtClean="0"/>
              <a:t> cael anawsterau wrth ddatrys neu negodi gwrthdaro? Pa anawsterau? Pam?</a:t>
            </a:r>
          </a:p>
          <a:p>
            <a:r>
              <a:rPr lang="cy-GB" noProof="0" dirty="0" smtClean="0"/>
              <a:t>Sut gallech chi oresgyn yr anawsterau  hynny?</a:t>
            </a:r>
          </a:p>
        </p:txBody>
      </p:sp>
    </p:spTree>
    <p:extLst>
      <p:ext uri="{BB962C8B-B14F-4D97-AF65-F5344CB8AC3E}">
        <p14:creationId xmlns:p14="http://schemas.microsoft.com/office/powerpoint/2010/main" val="1579232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smtClean="0"/>
              <a:t>Rhestr gyfeiriadau</a:t>
            </a:r>
            <a:endParaRPr lang="cy-GB" noProof="0" dirty="0"/>
          </a:p>
        </p:txBody>
      </p:sp>
      <p:sp>
        <p:nvSpPr>
          <p:cNvPr id="3" name="Content Placeholder 2"/>
          <p:cNvSpPr>
            <a:spLocks noGrp="1"/>
          </p:cNvSpPr>
          <p:nvPr>
            <p:ph sz="half" idx="1"/>
          </p:nvPr>
        </p:nvSpPr>
        <p:spPr>
          <a:xfrm>
            <a:off x="628649" y="1825625"/>
            <a:ext cx="7658757" cy="4351338"/>
          </a:xfrm>
        </p:spPr>
        <p:txBody>
          <a:bodyPr>
            <a:normAutofit/>
          </a:bodyPr>
          <a:lstStyle/>
          <a:p>
            <a:r>
              <a:rPr lang="en-GB" sz="2000" dirty="0" smtClean="0"/>
              <a:t>Covey, S. (2004) </a:t>
            </a:r>
            <a:r>
              <a:rPr lang="en-GB" sz="2000" i="1" dirty="0" smtClean="0"/>
              <a:t>The 7 habits of highly effective people: powerful lessons in personal change. </a:t>
            </a:r>
            <a:r>
              <a:rPr lang="en-GB" sz="2000" dirty="0" smtClean="0"/>
              <a:t>New York: Free Press</a:t>
            </a:r>
          </a:p>
          <a:p>
            <a:r>
              <a:rPr lang="en-GB" sz="2000" dirty="0" smtClean="0"/>
              <a:t>Gates, S. (2015) The Negotiation book: your definitive guide to successful negotiation. New Jersey: John Wiley and Sons</a:t>
            </a:r>
          </a:p>
          <a:p>
            <a:r>
              <a:rPr lang="en-GB" sz="2000" dirty="0" smtClean="0"/>
              <a:t>Kolb, D. and Porter, J. (2015) </a:t>
            </a:r>
            <a:r>
              <a:rPr lang="en-GB" sz="2000" i="1" dirty="0" smtClean="0"/>
              <a:t>Negotiation at work: turning small wins into big gains</a:t>
            </a:r>
            <a:r>
              <a:rPr lang="en-GB" sz="2000" dirty="0" smtClean="0"/>
              <a:t>. New Jersey: John Wiley and Sons</a:t>
            </a:r>
          </a:p>
          <a:p>
            <a:r>
              <a:rPr lang="en-GB" sz="2000" dirty="0" smtClean="0"/>
              <a:t>Liddle, D. (2017)</a:t>
            </a:r>
            <a:r>
              <a:rPr lang="en-GB" sz="2000" i="1" dirty="0" smtClean="0"/>
              <a:t> Managing Conflict: A practical guide to resolution in the workplace. </a:t>
            </a:r>
            <a:r>
              <a:rPr lang="en-GB" sz="2000" dirty="0" smtClean="0"/>
              <a:t>London: </a:t>
            </a:r>
            <a:r>
              <a:rPr lang="en-GB" sz="2000" dirty="0" err="1" smtClean="0"/>
              <a:t>Kogan</a:t>
            </a:r>
            <a:r>
              <a:rPr lang="en-GB" sz="2000" dirty="0" smtClean="0"/>
              <a:t> Page LTD</a:t>
            </a:r>
          </a:p>
          <a:p>
            <a:r>
              <a:rPr lang="en-GB" sz="2000" dirty="0" err="1" smtClean="0"/>
              <a:t>Scannell</a:t>
            </a:r>
            <a:r>
              <a:rPr lang="en-GB" sz="2000" dirty="0" smtClean="0"/>
              <a:t>, M. (2010) The big book of conflict resolution games. </a:t>
            </a:r>
            <a:r>
              <a:rPr lang="en-GB" sz="2000" dirty="0" err="1" smtClean="0"/>
              <a:t>London:McGraw</a:t>
            </a:r>
            <a:r>
              <a:rPr lang="en-GB" sz="2000" dirty="0" smtClean="0"/>
              <a:t> Hill </a:t>
            </a:r>
          </a:p>
          <a:p>
            <a:r>
              <a:rPr lang="en-GB" sz="2000" dirty="0" err="1" smtClean="0"/>
              <a:t>Signh</a:t>
            </a:r>
            <a:r>
              <a:rPr lang="en-GB" sz="2000" dirty="0" smtClean="0"/>
              <a:t>, B. (2008) Managing Conflict and Negotiation. India: Excel Books</a:t>
            </a:r>
            <a:endParaRPr lang="en-GB" sz="2000" dirty="0"/>
          </a:p>
        </p:txBody>
      </p:sp>
    </p:spTree>
    <p:extLst>
      <p:ext uri="{BB962C8B-B14F-4D97-AF65-F5344CB8AC3E}">
        <p14:creationId xmlns:p14="http://schemas.microsoft.com/office/powerpoint/2010/main" val="20495343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AB398A5BC152143BA287B0CDF73FC2E" ma:contentTypeVersion="11" ma:contentTypeDescription="Create a new document." ma:contentTypeScope="" ma:versionID="37e8f91fcc1621fa78dafacd152f8034">
  <xsd:schema xmlns:xsd="http://www.w3.org/2001/XMLSchema" xmlns:xs="http://www.w3.org/2001/XMLSchema" xmlns:p="http://schemas.microsoft.com/office/2006/metadata/properties" xmlns:ns3="ad3052a8-585b-41e0-b535-ee52b1be64b9" xmlns:ns4="dcf37dca-2528-4e2b-954d-f96fd4dcba1c" targetNamespace="http://schemas.microsoft.com/office/2006/metadata/properties" ma:root="true" ma:fieldsID="6d3b9f26311ae6964976c93c34a7e924" ns3:_="" ns4:_="">
    <xsd:import namespace="ad3052a8-585b-41e0-b535-ee52b1be64b9"/>
    <xsd:import namespace="dcf37dca-2528-4e2b-954d-f96fd4dcba1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3052a8-585b-41e0-b535-ee52b1be64b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cf37dca-2528-4e2b-954d-f96fd4dcba1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DC2550D-6A88-40DF-936D-FE59B1E82A48}">
  <ds:schemaRefs>
    <ds:schemaRef ds:uri="http://schemas.microsoft.com/office/2006/documentManagement/types"/>
    <ds:schemaRef ds:uri="http://schemas.microsoft.com/office/2006/metadata/properties"/>
    <ds:schemaRef ds:uri="http://purl.org/dc/terms/"/>
    <ds:schemaRef ds:uri="http://schemas.openxmlformats.org/package/2006/metadata/core-properties"/>
    <ds:schemaRef ds:uri="dcf37dca-2528-4e2b-954d-f96fd4dcba1c"/>
    <ds:schemaRef ds:uri="http://purl.org/dc/dcmitype/"/>
    <ds:schemaRef ds:uri="http://schemas.microsoft.com/office/infopath/2007/PartnerControls"/>
    <ds:schemaRef ds:uri="ad3052a8-585b-41e0-b535-ee52b1be64b9"/>
    <ds:schemaRef ds:uri="http://www.w3.org/XML/1998/namespace"/>
    <ds:schemaRef ds:uri="http://purl.org/dc/elements/1.1/"/>
  </ds:schemaRefs>
</ds:datastoreItem>
</file>

<file path=customXml/itemProps2.xml><?xml version="1.0" encoding="utf-8"?>
<ds:datastoreItem xmlns:ds="http://schemas.openxmlformats.org/officeDocument/2006/customXml" ds:itemID="{7A9DE6E5-C68B-407F-AB63-3E985DCA7BF8}">
  <ds:schemaRefs>
    <ds:schemaRef ds:uri="http://schemas.microsoft.com/sharepoint/v3/contenttype/forms"/>
  </ds:schemaRefs>
</ds:datastoreItem>
</file>

<file path=customXml/itemProps3.xml><?xml version="1.0" encoding="utf-8"?>
<ds:datastoreItem xmlns:ds="http://schemas.openxmlformats.org/officeDocument/2006/customXml" ds:itemID="{C3C46CF0-1ADD-4214-A437-CE66819AAF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3052a8-585b-41e0-b535-ee52b1be64b9"/>
    <ds:schemaRef ds:uri="dcf37dca-2528-4e2b-954d-f96fd4dcba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743</TotalTime>
  <Words>1683</Words>
  <Application>Microsoft Office PowerPoint</Application>
  <PresentationFormat>On-screen Show (4:3)</PresentationFormat>
  <Paragraphs>184</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PowerPoint Presentation</vt:lpstr>
      <vt:lpstr>Negodi a Datrys Gwrthdaro</vt:lpstr>
      <vt:lpstr>PowerPoint Presentation</vt:lpstr>
      <vt:lpstr>Ystyriwch…..</vt:lpstr>
      <vt:lpstr>Gwrthdaro yn y gweithle</vt:lpstr>
      <vt:lpstr>Achosion gwrthdaro</vt:lpstr>
      <vt:lpstr>PowerPoint Presentation</vt:lpstr>
      <vt:lpstr>Geiriau Allweddol (The ‘F’ word yn Saesneg)</vt:lpstr>
      <vt:lpstr>Strategaethau rheoli gwrthdaro</vt:lpstr>
      <vt:lpstr>Gweithgaredd datrys gwrthdaro ‘Anything goes’ (Scannell, 2010)</vt:lpstr>
      <vt:lpstr>Negodi</vt:lpstr>
      <vt:lpstr>Sut byddech chi’n delio â’r senario canlynol?</vt:lpstr>
      <vt:lpstr>Parhad</vt:lpstr>
      <vt:lpstr>Ffactorau sy’n dylanwadu ar negodi</vt:lpstr>
      <vt:lpstr>I grynhoi..</vt:lpstr>
      <vt:lpstr>Rhestr gyfeiriadau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Laura Hutchings</cp:lastModifiedBy>
  <cp:revision>98</cp:revision>
  <cp:lastPrinted>2019-08-30T10:34:50Z</cp:lastPrinted>
  <dcterms:created xsi:type="dcterms:W3CDTF">2017-02-08T11:33:06Z</dcterms:created>
  <dcterms:modified xsi:type="dcterms:W3CDTF">2019-09-02T06:42:18Z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0x0101002AB398A5BC152143BA287B0CDF73FC2E</vt:lpwstr>
  </property>
</Properties>
</file>