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9" r:id="rId4"/>
    <p:sldId id="262" r:id="rId5"/>
    <p:sldId id="263" r:id="rId6"/>
    <p:sldId id="264" r:id="rId7"/>
    <p:sldId id="260" r:id="rId8"/>
    <p:sldId id="261" r:id="rId9"/>
    <p:sldId id="265"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265340-2A13-4214-BCB4-4712938C1F81}" type="datetimeFigureOut">
              <a:rPr lang="en-GB" smtClean="0"/>
              <a:t>25/11/2019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201D2-2B49-44F9-AD2B-B5C959AE90FD}" type="slidenum">
              <a:rPr lang="en-GB" smtClean="0"/>
              <a:t>‹#›</a:t>
            </a:fld>
            <a:endParaRPr lang="en-GB"/>
          </a:p>
        </p:txBody>
      </p:sp>
    </p:spTree>
    <p:extLst>
      <p:ext uri="{BB962C8B-B14F-4D97-AF65-F5344CB8AC3E}">
        <p14:creationId xmlns:p14="http://schemas.microsoft.com/office/powerpoint/2010/main" val="4082983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11/25/2019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sada.org/athletes/substances/effects-of-performance-enhancing-drugs/" TargetMode="External"/><Relationship Id="rId2" Type="http://schemas.openxmlformats.org/officeDocument/2006/relationships/hyperlink" Target="https://www.bbc.co.uk/sport/cycling/21066354" TargetMode="External"/><Relationship Id="rId1" Type="http://schemas.openxmlformats.org/officeDocument/2006/relationships/slideLayout" Target="../slideLayouts/slideLayout2.xml"/><Relationship Id="rId4" Type="http://schemas.openxmlformats.org/officeDocument/2006/relationships/hyperlink" Target="https://www.wada-ama.org/en/what-we-do/anti-doping-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5A58-0EE4-4A1D-AEDA-9729500D1FA9}"/>
              </a:ext>
            </a:extLst>
          </p:cNvPr>
          <p:cNvSpPr>
            <a:spLocks noGrp="1"/>
          </p:cNvSpPr>
          <p:nvPr>
            <p:ph type="ctrTitle"/>
          </p:nvPr>
        </p:nvSpPr>
        <p:spPr/>
        <p:txBody>
          <a:bodyPr/>
          <a:lstStyle/>
          <a:p>
            <a:r>
              <a:rPr lang="en-GB" dirty="0"/>
              <a:t>Drugs in Sport </a:t>
            </a:r>
          </a:p>
        </p:txBody>
      </p:sp>
      <p:sp>
        <p:nvSpPr>
          <p:cNvPr id="3" name="Subtitle 2">
            <a:extLst>
              <a:ext uri="{FF2B5EF4-FFF2-40B4-BE49-F238E27FC236}">
                <a16:creationId xmlns:a16="http://schemas.microsoft.com/office/drawing/2014/main" id="{3578C1F0-E247-471B-99FE-13E7154B5172}"/>
              </a:ext>
            </a:extLst>
          </p:cNvPr>
          <p:cNvSpPr>
            <a:spLocks noGrp="1"/>
          </p:cNvSpPr>
          <p:nvPr>
            <p:ph type="subTitle"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Brooklyn Jones- 1902065</a:t>
            </a:r>
          </a:p>
          <a:p>
            <a:r>
              <a:rPr lang="en-GB" dirty="0">
                <a:latin typeface="Arial" panose="020B0604020202020204" pitchFamily="34" charset="0"/>
                <a:cs typeface="Arial" panose="020B0604020202020204" pitchFamily="34" charset="0"/>
              </a:rPr>
              <a:t>Dan Elkin- 1906138</a:t>
            </a:r>
          </a:p>
          <a:p>
            <a:r>
              <a:rPr lang="en-GB" dirty="0" err="1">
                <a:latin typeface="Arial" panose="020B0604020202020204" pitchFamily="34" charset="0"/>
                <a:cs typeface="Arial" panose="020B0604020202020204" pitchFamily="34" charset="0"/>
              </a:rPr>
              <a:t>Dewi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Worwood</a:t>
            </a:r>
            <a:r>
              <a:rPr lang="en-GB" dirty="0">
                <a:latin typeface="Arial" panose="020B0604020202020204" pitchFamily="34" charset="0"/>
                <a:cs typeface="Arial" panose="020B0604020202020204" pitchFamily="34" charset="0"/>
              </a:rPr>
              <a:t>- 1903105</a:t>
            </a:r>
          </a:p>
          <a:p>
            <a:r>
              <a:rPr lang="en-GB" dirty="0">
                <a:latin typeface="Arial" panose="020B0604020202020204" pitchFamily="34" charset="0"/>
                <a:cs typeface="Arial" panose="020B0604020202020204" pitchFamily="34" charset="0"/>
              </a:rPr>
              <a:t>Jacob Baker- 1902157</a:t>
            </a:r>
          </a:p>
        </p:txBody>
      </p:sp>
    </p:spTree>
    <p:extLst>
      <p:ext uri="{BB962C8B-B14F-4D97-AF65-F5344CB8AC3E}">
        <p14:creationId xmlns:p14="http://schemas.microsoft.com/office/powerpoint/2010/main" val="68376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8BC4F-5A37-46DD-9F67-B25BB622936D}"/>
              </a:ext>
            </a:extLst>
          </p:cNvPr>
          <p:cNvSpPr>
            <a:spLocks noGrp="1"/>
          </p:cNvSpPr>
          <p:nvPr>
            <p:ph type="title"/>
          </p:nvPr>
        </p:nvSpPr>
        <p:spPr/>
        <p:txBody>
          <a:bodyPr/>
          <a:lstStyle/>
          <a:p>
            <a:r>
              <a:rPr lang="en-GB" dirty="0"/>
              <a:t>Why do athletes take drug enhancements?</a:t>
            </a:r>
          </a:p>
        </p:txBody>
      </p:sp>
      <p:sp>
        <p:nvSpPr>
          <p:cNvPr id="3" name="Content Placeholder 2">
            <a:extLst>
              <a:ext uri="{FF2B5EF4-FFF2-40B4-BE49-F238E27FC236}">
                <a16:creationId xmlns:a16="http://schemas.microsoft.com/office/drawing/2014/main" id="{2733668F-6849-48BD-B9C0-B90D66BFE7DC}"/>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Strand, B., </a:t>
            </a:r>
            <a:r>
              <a:rPr lang="en-GB" sz="1800" dirty="0" err="1">
                <a:latin typeface="Arial" panose="020B0604020202020204" pitchFamily="34" charset="0"/>
                <a:cs typeface="Arial" panose="020B0604020202020204" pitchFamily="34" charset="0"/>
              </a:rPr>
              <a:t>Brotherson</a:t>
            </a:r>
            <a:r>
              <a:rPr lang="en-GB" sz="1800" dirty="0">
                <a:latin typeface="Arial" panose="020B0604020202020204" pitchFamily="34" charset="0"/>
                <a:cs typeface="Arial" panose="020B0604020202020204" pitchFamily="34" charset="0"/>
              </a:rPr>
              <a:t>, S. &amp; Tracy, T. (2018) state that many athletes take enhancement drugs to cheat and have the competitive edge over other athletes.</a:t>
            </a:r>
          </a:p>
          <a:p>
            <a:r>
              <a:rPr lang="en-GB" sz="1800" dirty="0" err="1">
                <a:latin typeface="Arial" panose="020B0604020202020204" pitchFamily="34" charset="0"/>
                <a:cs typeface="Arial" panose="020B0604020202020204" pitchFamily="34" charset="0"/>
              </a:rPr>
              <a:t>Huybers</a:t>
            </a:r>
            <a:r>
              <a:rPr lang="en-GB" sz="1800" dirty="0">
                <a:latin typeface="Arial" panose="020B0604020202020204" pitchFamily="34" charset="0"/>
                <a:cs typeface="Arial" panose="020B0604020202020204" pitchFamily="34" charset="0"/>
              </a:rPr>
              <a:t>, T. &amp; </a:t>
            </a:r>
            <a:r>
              <a:rPr lang="en-GB" sz="1800" dirty="0" err="1">
                <a:latin typeface="Arial" panose="020B0604020202020204" pitchFamily="34" charset="0"/>
                <a:cs typeface="Arial" panose="020B0604020202020204" pitchFamily="34" charset="0"/>
              </a:rPr>
              <a:t>Mazanov</a:t>
            </a:r>
            <a:r>
              <a:rPr lang="en-GB" sz="1800" dirty="0">
                <a:latin typeface="Arial" panose="020B0604020202020204" pitchFamily="34" charset="0"/>
                <a:cs typeface="Arial" panose="020B0604020202020204" pitchFamily="34" charset="0"/>
              </a:rPr>
              <a:t>, J., (2010) suggest that athletes are normally convinced to take drugs by someone they look up to. The athletes who can be convinced by a coach or senior athlete for the inconsistent immediate gains to performance with little knowledge or no consequences (e.g. low risk of prosecution) are at risk of doping.</a:t>
            </a:r>
          </a:p>
          <a:p>
            <a:endParaRPr lang="en-GB" sz="1800" dirty="0">
              <a:latin typeface="Arial" panose="020B0604020202020204" pitchFamily="34" charset="0"/>
              <a:cs typeface="Arial" panose="020B06040202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371BF134-1796-4DD4-967B-2A70EBD30517}"/>
              </a:ext>
            </a:extLst>
          </p:cNvPr>
          <p:cNvSpPr>
            <a:spLocks noGrp="1"/>
          </p:cNvSpPr>
          <p:nvPr>
            <p:ph type="ftr" sz="quarter" idx="11"/>
          </p:nvPr>
        </p:nvSpPr>
        <p:spPr/>
        <p:txBody>
          <a:bodyPr/>
          <a:lstStyle/>
          <a:p>
            <a:r>
              <a:rPr lang="en-US" dirty="0"/>
              <a:t>Brooklyn Jones- 1902065</a:t>
            </a:r>
          </a:p>
        </p:txBody>
      </p:sp>
    </p:spTree>
    <p:extLst>
      <p:ext uri="{BB962C8B-B14F-4D97-AF65-F5344CB8AC3E}">
        <p14:creationId xmlns:p14="http://schemas.microsoft.com/office/powerpoint/2010/main" val="211228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A8F59-0E5B-4F70-9D28-6BD509144E10}"/>
              </a:ext>
            </a:extLst>
          </p:cNvPr>
          <p:cNvSpPr>
            <a:spLocks noGrp="1"/>
          </p:cNvSpPr>
          <p:nvPr>
            <p:ph type="title"/>
          </p:nvPr>
        </p:nvSpPr>
        <p:spPr/>
        <p:txBody>
          <a:bodyPr/>
          <a:lstStyle/>
          <a:p>
            <a:r>
              <a:rPr lang="en-GB" dirty="0"/>
              <a:t>The Risks of Drug Enhancements </a:t>
            </a:r>
          </a:p>
        </p:txBody>
      </p:sp>
      <p:sp>
        <p:nvSpPr>
          <p:cNvPr id="3" name="Content Placeholder 2">
            <a:extLst>
              <a:ext uri="{FF2B5EF4-FFF2-40B4-BE49-F238E27FC236}">
                <a16:creationId xmlns:a16="http://schemas.microsoft.com/office/drawing/2014/main" id="{FA432B0B-4252-46E3-8BD5-6A969A903A4B}"/>
              </a:ext>
            </a:extLst>
          </p:cNvPr>
          <p:cNvSpPr>
            <a:spLocks noGrp="1"/>
          </p:cNvSpPr>
          <p:nvPr>
            <p:ph idx="1"/>
          </p:nvPr>
        </p:nvSpPr>
        <p:spPr>
          <a:xfrm>
            <a:off x="889233" y="2556932"/>
            <a:ext cx="10393960" cy="3412068"/>
          </a:xfrm>
        </p:spPr>
        <p:txBody>
          <a:bodyPr>
            <a:normAutofit fontScale="85000" lnSpcReduction="10000"/>
          </a:bodyPr>
          <a:lstStyle/>
          <a:p>
            <a:pPr fontAlgn="base"/>
            <a:r>
              <a:rPr lang="en-GB" dirty="0">
                <a:latin typeface="Arial" panose="020B0604020202020204" pitchFamily="34" charset="0"/>
                <a:cs typeface="Arial" panose="020B0604020202020204" pitchFamily="34" charset="0"/>
              </a:rPr>
              <a:t>Physiological- </a:t>
            </a:r>
            <a:r>
              <a:rPr lang="en-GB" sz="1700" dirty="0">
                <a:latin typeface="Arial" panose="020B0604020202020204" pitchFamily="34" charset="0"/>
                <a:cs typeface="Arial" panose="020B0604020202020204" pitchFamily="34" charset="0"/>
              </a:rPr>
              <a:t>Acne, Male pattern baldness, Liver Damage, Premature closure of the growth centres of long bones (in adolescents) which may result in stunted growth, Stunted growth and disruption of puberty in children. </a:t>
            </a:r>
          </a:p>
          <a:p>
            <a:pPr fontAlgn="base"/>
            <a:r>
              <a:rPr lang="en-GB" dirty="0">
                <a:latin typeface="Arial" panose="020B0604020202020204" pitchFamily="34" charset="0"/>
                <a:cs typeface="Arial" panose="020B0604020202020204" pitchFamily="34" charset="0"/>
              </a:rPr>
              <a:t>Psychological- </a:t>
            </a:r>
            <a:r>
              <a:rPr lang="en-GB" sz="1700" dirty="0">
                <a:latin typeface="Arial" panose="020B0604020202020204" pitchFamily="34" charset="0"/>
                <a:cs typeface="Arial" panose="020B0604020202020204" pitchFamily="34" charset="0"/>
              </a:rPr>
              <a:t>Increased aggressiveness and sexual appetite, sometimes resulting in abnormal sexual and criminal behaviour which is often referred to as “</a:t>
            </a:r>
            <a:r>
              <a:rPr lang="en-GB" sz="1700" dirty="0" err="1">
                <a:latin typeface="Arial" panose="020B0604020202020204" pitchFamily="34" charset="0"/>
                <a:cs typeface="Arial" panose="020B0604020202020204" pitchFamily="34" charset="0"/>
              </a:rPr>
              <a:t>Roid</a:t>
            </a:r>
            <a:r>
              <a:rPr lang="en-GB" sz="1700" dirty="0">
                <a:latin typeface="Arial" panose="020B0604020202020204" pitchFamily="34" charset="0"/>
                <a:cs typeface="Arial" panose="020B0604020202020204" pitchFamily="34" charset="0"/>
              </a:rPr>
              <a:t> Rage”, Withdrawal from anabolic steroid use can be associated with depression, and in some cases, suicide.</a:t>
            </a:r>
          </a:p>
          <a:p>
            <a:pPr fontAlgn="base"/>
            <a:r>
              <a:rPr lang="en-GB" dirty="0">
                <a:latin typeface="Arial" panose="020B0604020202020204" pitchFamily="34" charset="0"/>
                <a:cs typeface="Arial" panose="020B0604020202020204" pitchFamily="34" charset="0"/>
              </a:rPr>
              <a:t>Gender Specific:</a:t>
            </a:r>
          </a:p>
          <a:p>
            <a:pPr fontAlgn="base"/>
            <a:r>
              <a:rPr lang="en-GB" sz="2000" dirty="0">
                <a:latin typeface="Arial" panose="020B0604020202020204" pitchFamily="34" charset="0"/>
                <a:cs typeface="Arial" panose="020B0604020202020204" pitchFamily="34" charset="0"/>
              </a:rPr>
              <a:t>Male- </a:t>
            </a:r>
            <a:r>
              <a:rPr lang="en-GB" sz="1600" dirty="0">
                <a:latin typeface="Arial" panose="020B0604020202020204" pitchFamily="34" charset="0"/>
                <a:cs typeface="Arial" panose="020B0604020202020204" pitchFamily="34" charset="0"/>
              </a:rPr>
              <a:t>Breast tissue development, Shrinking of the testicles, Impotence and Reduction in sperm production.</a:t>
            </a:r>
          </a:p>
          <a:p>
            <a:pPr fontAlgn="base"/>
            <a:r>
              <a:rPr lang="en-GB" sz="2200" dirty="0">
                <a:latin typeface="Arial" panose="020B0604020202020204" pitchFamily="34" charset="0"/>
                <a:cs typeface="Arial" panose="020B0604020202020204" pitchFamily="34" charset="0"/>
              </a:rPr>
              <a:t>Female- </a:t>
            </a:r>
            <a:r>
              <a:rPr lang="en-GB" sz="1600" dirty="0">
                <a:latin typeface="Arial" panose="020B0604020202020204" pitchFamily="34" charset="0"/>
                <a:cs typeface="Arial" panose="020B0604020202020204" pitchFamily="34" charset="0"/>
              </a:rPr>
              <a:t>Deepening of the voice, Cessation of breast development, Growth of hair on the face, stomach and upper back, Enlarged clitoris and Abnormal menstrual cycles</a:t>
            </a:r>
          </a:p>
          <a:p>
            <a:pPr fontAlgn="base"/>
            <a:endParaRPr lang="en-GB" sz="1800" dirty="0">
              <a:latin typeface="Arial" panose="020B0604020202020204" pitchFamily="34" charset="0"/>
              <a:cs typeface="Arial" panose="020B0604020202020204" pitchFamily="34" charset="0"/>
            </a:endParaRPr>
          </a:p>
          <a:p>
            <a:pPr marL="0" indent="0" fontAlgn="base">
              <a:buNone/>
            </a:pPr>
            <a:r>
              <a:rPr lang="en-GB" sz="2000" dirty="0">
                <a:latin typeface="Arial" panose="020B0604020202020204" pitchFamily="34" charset="0"/>
                <a:cs typeface="Arial" panose="020B0604020202020204" pitchFamily="34" charset="0"/>
              </a:rPr>
              <a:t> </a:t>
            </a:r>
          </a:p>
        </p:txBody>
      </p:sp>
      <p:sp>
        <p:nvSpPr>
          <p:cNvPr id="4" name="Footer Placeholder 3">
            <a:extLst>
              <a:ext uri="{FF2B5EF4-FFF2-40B4-BE49-F238E27FC236}">
                <a16:creationId xmlns:a16="http://schemas.microsoft.com/office/drawing/2014/main" id="{7E8F340F-04B7-40AC-AC8A-68B72517D706}"/>
              </a:ext>
            </a:extLst>
          </p:cNvPr>
          <p:cNvSpPr>
            <a:spLocks noGrp="1"/>
          </p:cNvSpPr>
          <p:nvPr>
            <p:ph type="ftr" sz="quarter" idx="11"/>
          </p:nvPr>
        </p:nvSpPr>
        <p:spPr>
          <a:xfrm>
            <a:off x="1295401" y="5969000"/>
            <a:ext cx="7305900" cy="279400"/>
          </a:xfrm>
        </p:spPr>
        <p:txBody>
          <a:bodyPr/>
          <a:lstStyle/>
          <a:p>
            <a:r>
              <a:rPr lang="en-US" dirty="0"/>
              <a:t>Brooklyn Jones- 1902065</a:t>
            </a:r>
          </a:p>
        </p:txBody>
      </p:sp>
    </p:spTree>
    <p:extLst>
      <p:ext uri="{BB962C8B-B14F-4D97-AF65-F5344CB8AC3E}">
        <p14:creationId xmlns:p14="http://schemas.microsoft.com/office/powerpoint/2010/main" val="600323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E9B21-CD0F-4678-9039-6F9E26D480F2}"/>
              </a:ext>
            </a:extLst>
          </p:cNvPr>
          <p:cNvSpPr>
            <a:spLocks noGrp="1"/>
          </p:cNvSpPr>
          <p:nvPr>
            <p:ph type="title"/>
          </p:nvPr>
        </p:nvSpPr>
        <p:spPr/>
        <p:txBody>
          <a:bodyPr/>
          <a:lstStyle/>
          <a:p>
            <a:r>
              <a:rPr lang="en-GB" dirty="0"/>
              <a:t>Should drugs be allowed in sport?</a:t>
            </a:r>
          </a:p>
        </p:txBody>
      </p:sp>
      <p:sp>
        <p:nvSpPr>
          <p:cNvPr id="3" name="Content Placeholder 2">
            <a:extLst>
              <a:ext uri="{FF2B5EF4-FFF2-40B4-BE49-F238E27FC236}">
                <a16:creationId xmlns:a16="http://schemas.microsoft.com/office/drawing/2014/main" id="{14B30E15-9882-4D10-B613-70BAEE5DBFD7}"/>
              </a:ext>
            </a:extLst>
          </p:cNvPr>
          <p:cNvSpPr>
            <a:spLocks noGrp="1"/>
          </p:cNvSpPr>
          <p:nvPr>
            <p:ph idx="1"/>
          </p:nvPr>
        </p:nvSpPr>
        <p:spPr/>
        <p:txBody>
          <a:bodyPr/>
          <a:lstStyle/>
          <a:p>
            <a:r>
              <a:rPr lang="en-GB"/>
              <a:t>The debate: </a:t>
            </a:r>
          </a:p>
          <a:p>
            <a:r>
              <a:rPr lang="en-GB"/>
              <a:t>Simon, (2018) argues that should performance-enhancing drugs be prohibited because they provide unfair advantages to some of the competitors? </a:t>
            </a:r>
          </a:p>
          <a:p>
            <a:r>
              <a:rPr lang="en-GB"/>
              <a:t>He also views what justifies prohibition of drugs </a:t>
            </a:r>
          </a:p>
          <a:p>
            <a:pPr marL="0" indent="0">
              <a:buNone/>
            </a:pPr>
            <a:endParaRPr lang="en-GB" dirty="0"/>
          </a:p>
        </p:txBody>
      </p:sp>
      <p:sp>
        <p:nvSpPr>
          <p:cNvPr id="5" name="Footer Placeholder 3">
            <a:extLst>
              <a:ext uri="{FF2B5EF4-FFF2-40B4-BE49-F238E27FC236}">
                <a16:creationId xmlns:a16="http://schemas.microsoft.com/office/drawing/2014/main" id="{361942F7-9CAE-434E-BD78-006800CAFC99}"/>
              </a:ext>
            </a:extLst>
          </p:cNvPr>
          <p:cNvSpPr>
            <a:spLocks noGrp="1"/>
          </p:cNvSpPr>
          <p:nvPr>
            <p:ph type="ftr" sz="quarter" idx="11"/>
          </p:nvPr>
        </p:nvSpPr>
        <p:spPr>
          <a:xfrm>
            <a:off x="1295401" y="5994167"/>
            <a:ext cx="7305900" cy="279400"/>
          </a:xfrm>
        </p:spPr>
        <p:txBody>
          <a:bodyPr/>
          <a:lstStyle/>
          <a:p>
            <a:r>
              <a:rPr lang="en-US" dirty="0"/>
              <a:t>Dan Elkin - 1906138</a:t>
            </a:r>
          </a:p>
        </p:txBody>
      </p:sp>
    </p:spTree>
    <p:extLst>
      <p:ext uri="{BB962C8B-B14F-4D97-AF65-F5344CB8AC3E}">
        <p14:creationId xmlns:p14="http://schemas.microsoft.com/office/powerpoint/2010/main" val="2811279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F78A-BBC9-4971-A6E0-DE87A052AA3B}"/>
              </a:ext>
            </a:extLst>
          </p:cNvPr>
          <p:cNvSpPr>
            <a:spLocks noGrp="1"/>
          </p:cNvSpPr>
          <p:nvPr>
            <p:ph type="title"/>
          </p:nvPr>
        </p:nvSpPr>
        <p:spPr/>
        <p:txBody>
          <a:bodyPr/>
          <a:lstStyle/>
          <a:p>
            <a:r>
              <a:rPr lang="en-GB" dirty="0"/>
              <a:t>Pros of Drugs in Sport</a:t>
            </a:r>
          </a:p>
        </p:txBody>
      </p:sp>
      <p:sp>
        <p:nvSpPr>
          <p:cNvPr id="3" name="Content Placeholder 2">
            <a:extLst>
              <a:ext uri="{FF2B5EF4-FFF2-40B4-BE49-F238E27FC236}">
                <a16:creationId xmlns:a16="http://schemas.microsoft.com/office/drawing/2014/main" id="{DCBC7CA3-3D17-47D0-9150-8698DC2B00F4}"/>
              </a:ext>
            </a:extLst>
          </p:cNvPr>
          <p:cNvSpPr>
            <a:spLocks noGrp="1"/>
          </p:cNvSpPr>
          <p:nvPr>
            <p:ph idx="1"/>
          </p:nvPr>
        </p:nvSpPr>
        <p:spPr/>
        <p:txBody>
          <a:bodyPr>
            <a:normAutofit fontScale="92500"/>
          </a:bodyPr>
          <a:lstStyle/>
          <a:p>
            <a:r>
              <a:rPr lang="en-GB" dirty="0"/>
              <a:t>Performance enhancing drugs help the body build muscle faster. </a:t>
            </a:r>
          </a:p>
          <a:p>
            <a:r>
              <a:rPr lang="en-GB" dirty="0"/>
              <a:t>This makes the person stronger with less effort. Some performance enhancing drugs increase muscle mass.</a:t>
            </a:r>
          </a:p>
          <a:p>
            <a:r>
              <a:rPr lang="en-GB" dirty="0"/>
              <a:t> Performance enhancing drugs give athletes more energy and increase endurance.</a:t>
            </a:r>
          </a:p>
          <a:p>
            <a:r>
              <a:rPr lang="en-GB" dirty="0"/>
              <a:t> Overall, these effects give athletes an advantage over their competitors and allow them to perform beyond their potential without the drugs      </a:t>
            </a:r>
          </a:p>
          <a:p>
            <a:pPr marL="0" indent="0">
              <a:buNone/>
            </a:pPr>
            <a:r>
              <a:rPr lang="en-GB" dirty="0"/>
              <a:t>  </a:t>
            </a:r>
            <a:r>
              <a:rPr lang="en-GB" dirty="0" err="1"/>
              <a:t>Duzan</a:t>
            </a:r>
            <a:r>
              <a:rPr lang="en-GB" dirty="0"/>
              <a:t> (2009)</a:t>
            </a:r>
          </a:p>
          <a:p>
            <a:endParaRPr lang="en-GB" dirty="0"/>
          </a:p>
        </p:txBody>
      </p:sp>
      <p:sp>
        <p:nvSpPr>
          <p:cNvPr id="4" name="Footer Placeholder 3">
            <a:extLst>
              <a:ext uri="{FF2B5EF4-FFF2-40B4-BE49-F238E27FC236}">
                <a16:creationId xmlns:a16="http://schemas.microsoft.com/office/drawing/2014/main" id="{376CFD04-DBDA-4390-98B2-A8285887579E}"/>
              </a:ext>
            </a:extLst>
          </p:cNvPr>
          <p:cNvSpPr>
            <a:spLocks noGrp="1"/>
          </p:cNvSpPr>
          <p:nvPr>
            <p:ph type="ftr" sz="quarter" idx="11"/>
          </p:nvPr>
        </p:nvSpPr>
        <p:spPr>
          <a:xfrm>
            <a:off x="1295401" y="5969000"/>
            <a:ext cx="7305900" cy="279400"/>
          </a:xfrm>
        </p:spPr>
        <p:txBody>
          <a:bodyPr/>
          <a:lstStyle/>
          <a:p>
            <a:r>
              <a:rPr lang="en-US" dirty="0"/>
              <a:t>Dan Elkin - 1906138</a:t>
            </a:r>
          </a:p>
        </p:txBody>
      </p:sp>
    </p:spTree>
    <p:extLst>
      <p:ext uri="{BB962C8B-B14F-4D97-AF65-F5344CB8AC3E}">
        <p14:creationId xmlns:p14="http://schemas.microsoft.com/office/powerpoint/2010/main" val="1480094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F386-1D50-493C-A844-051907357C35}"/>
              </a:ext>
            </a:extLst>
          </p:cNvPr>
          <p:cNvSpPr>
            <a:spLocks noGrp="1"/>
          </p:cNvSpPr>
          <p:nvPr>
            <p:ph type="title"/>
          </p:nvPr>
        </p:nvSpPr>
        <p:spPr/>
        <p:txBody>
          <a:bodyPr/>
          <a:lstStyle/>
          <a:p>
            <a:r>
              <a:rPr lang="en-GB" dirty="0"/>
              <a:t>Cons of Drugs in Sport</a:t>
            </a:r>
          </a:p>
        </p:txBody>
      </p:sp>
      <p:sp>
        <p:nvSpPr>
          <p:cNvPr id="3" name="Content Placeholder 2">
            <a:extLst>
              <a:ext uri="{FF2B5EF4-FFF2-40B4-BE49-F238E27FC236}">
                <a16:creationId xmlns:a16="http://schemas.microsoft.com/office/drawing/2014/main" id="{2BB6420C-843E-468E-AB15-69D88B4874A3}"/>
              </a:ext>
            </a:extLst>
          </p:cNvPr>
          <p:cNvSpPr>
            <a:spLocks noGrp="1"/>
          </p:cNvSpPr>
          <p:nvPr>
            <p:ph idx="1"/>
          </p:nvPr>
        </p:nvSpPr>
        <p:spPr/>
        <p:txBody>
          <a:bodyPr>
            <a:normAutofit/>
          </a:bodyPr>
          <a:lstStyle/>
          <a:p>
            <a:r>
              <a:rPr lang="en-GB" dirty="0"/>
              <a:t>Gives an unfair advantage over competition</a:t>
            </a:r>
          </a:p>
          <a:p>
            <a:r>
              <a:rPr lang="en-GB" dirty="0"/>
              <a:t>Some have negative side effects on the body (vomiting, muscle cramps, dizziness)</a:t>
            </a:r>
          </a:p>
          <a:p>
            <a:r>
              <a:rPr lang="en-GB" dirty="0"/>
              <a:t>Increased blood pressure</a:t>
            </a:r>
          </a:p>
          <a:p>
            <a:r>
              <a:rPr lang="en-GB" dirty="0"/>
              <a:t>Heart palpitations</a:t>
            </a:r>
          </a:p>
          <a:p>
            <a:r>
              <a:rPr lang="en-GB" dirty="0"/>
              <a:t>Increased risk of stroke</a:t>
            </a:r>
          </a:p>
          <a:p>
            <a:r>
              <a:rPr lang="en-GB" sz="1200" dirty="0">
                <a:latin typeface="Arial" panose="020B0604020202020204" pitchFamily="34" charset="0"/>
                <a:cs typeface="Arial" panose="020B0604020202020204" pitchFamily="34" charset="0"/>
              </a:rPr>
              <a:t>McLaughlin (2011)</a:t>
            </a:r>
          </a:p>
          <a:p>
            <a:endParaRPr lang="en-GB" dirty="0"/>
          </a:p>
        </p:txBody>
      </p:sp>
      <p:sp>
        <p:nvSpPr>
          <p:cNvPr id="4" name="Footer Placeholder 3">
            <a:extLst>
              <a:ext uri="{FF2B5EF4-FFF2-40B4-BE49-F238E27FC236}">
                <a16:creationId xmlns:a16="http://schemas.microsoft.com/office/drawing/2014/main" id="{F5F10AEC-162D-4CB9-BFF9-3C7654282516}"/>
              </a:ext>
            </a:extLst>
          </p:cNvPr>
          <p:cNvSpPr>
            <a:spLocks noGrp="1"/>
          </p:cNvSpPr>
          <p:nvPr>
            <p:ph type="ftr" sz="quarter" idx="11"/>
          </p:nvPr>
        </p:nvSpPr>
        <p:spPr>
          <a:xfrm>
            <a:off x="1295401" y="5994167"/>
            <a:ext cx="7305900" cy="279400"/>
          </a:xfrm>
        </p:spPr>
        <p:txBody>
          <a:bodyPr/>
          <a:lstStyle/>
          <a:p>
            <a:r>
              <a:rPr lang="en-US" dirty="0"/>
              <a:t>Dan Elkin - 1906138</a:t>
            </a:r>
          </a:p>
        </p:txBody>
      </p:sp>
    </p:spTree>
    <p:extLst>
      <p:ext uri="{BB962C8B-B14F-4D97-AF65-F5344CB8AC3E}">
        <p14:creationId xmlns:p14="http://schemas.microsoft.com/office/powerpoint/2010/main" val="2396473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659D-E907-4634-9693-AA5F4DA005F1}"/>
              </a:ext>
            </a:extLst>
          </p:cNvPr>
          <p:cNvSpPr>
            <a:spLocks noGrp="1"/>
          </p:cNvSpPr>
          <p:nvPr>
            <p:ph type="title"/>
          </p:nvPr>
        </p:nvSpPr>
        <p:spPr/>
        <p:txBody>
          <a:bodyPr/>
          <a:lstStyle/>
          <a:p>
            <a:r>
              <a:rPr lang="en-GB" dirty="0"/>
              <a:t>Drug Enhancement in Elite Sport</a:t>
            </a:r>
          </a:p>
        </p:txBody>
      </p:sp>
      <p:sp>
        <p:nvSpPr>
          <p:cNvPr id="3" name="Content Placeholder 2">
            <a:extLst>
              <a:ext uri="{FF2B5EF4-FFF2-40B4-BE49-F238E27FC236}">
                <a16:creationId xmlns:a16="http://schemas.microsoft.com/office/drawing/2014/main" id="{FA8F3982-5219-4091-AA67-5FB8FBC050D3}"/>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WADA (2017) “WADA’s ADAMS System continues to be a critical data-gathering tool for the anti-doping community. The findings indicate that more and more individuals and organizations are entering testing data directly into ADAMS (from 56% in 2015 to 87% in 2016 and 91% in 2017). The 2017 data shows an increase of 7.1% in the number of overall samples analysed from 300,565 in 2016 to 322,050 in 2017.”</a:t>
            </a:r>
          </a:p>
          <a:p>
            <a:endParaRPr lang="en-GB" dirty="0"/>
          </a:p>
        </p:txBody>
      </p:sp>
      <p:pic>
        <p:nvPicPr>
          <p:cNvPr id="4" name="Picture 3">
            <a:extLst>
              <a:ext uri="{FF2B5EF4-FFF2-40B4-BE49-F238E27FC236}">
                <a16:creationId xmlns:a16="http://schemas.microsoft.com/office/drawing/2014/main" id="{BA01515C-8323-466C-983C-785C7822AB2F}"/>
              </a:ext>
            </a:extLst>
          </p:cNvPr>
          <p:cNvPicPr>
            <a:picLocks noChangeAspect="1"/>
          </p:cNvPicPr>
          <p:nvPr/>
        </p:nvPicPr>
        <p:blipFill>
          <a:blip r:embed="rId2"/>
          <a:stretch>
            <a:fillRect/>
          </a:stretch>
        </p:blipFill>
        <p:spPr>
          <a:xfrm>
            <a:off x="1912689" y="3429000"/>
            <a:ext cx="7298422" cy="2512254"/>
          </a:xfrm>
          <a:prstGeom prst="rect">
            <a:avLst/>
          </a:prstGeom>
        </p:spPr>
      </p:pic>
      <p:sp>
        <p:nvSpPr>
          <p:cNvPr id="5" name="Footer Placeholder 3">
            <a:extLst>
              <a:ext uri="{FF2B5EF4-FFF2-40B4-BE49-F238E27FC236}">
                <a16:creationId xmlns:a16="http://schemas.microsoft.com/office/drawing/2014/main" id="{EB2891C8-7A8E-4301-8169-9A0350B416A2}"/>
              </a:ext>
            </a:extLst>
          </p:cNvPr>
          <p:cNvSpPr>
            <a:spLocks noGrp="1"/>
          </p:cNvSpPr>
          <p:nvPr>
            <p:ph type="ftr" sz="quarter" idx="11"/>
          </p:nvPr>
        </p:nvSpPr>
        <p:spPr>
          <a:xfrm>
            <a:off x="1295401" y="5969000"/>
            <a:ext cx="7305900" cy="279400"/>
          </a:xfrm>
        </p:spPr>
        <p:txBody>
          <a:bodyPr/>
          <a:lstStyle/>
          <a:p>
            <a:r>
              <a:rPr lang="en-US" dirty="0"/>
              <a:t>Jacob Baker - 1902157</a:t>
            </a:r>
          </a:p>
        </p:txBody>
      </p:sp>
    </p:spTree>
    <p:extLst>
      <p:ext uri="{BB962C8B-B14F-4D97-AF65-F5344CB8AC3E}">
        <p14:creationId xmlns:p14="http://schemas.microsoft.com/office/powerpoint/2010/main" val="308202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7049-44B6-454D-98D4-1173B0E0D431}"/>
              </a:ext>
            </a:extLst>
          </p:cNvPr>
          <p:cNvSpPr>
            <a:spLocks noGrp="1"/>
          </p:cNvSpPr>
          <p:nvPr>
            <p:ph type="title"/>
          </p:nvPr>
        </p:nvSpPr>
        <p:spPr/>
        <p:txBody>
          <a:bodyPr/>
          <a:lstStyle/>
          <a:p>
            <a:r>
              <a:rPr lang="en-GB" dirty="0"/>
              <a:t>Case study - Lance Armstrong</a:t>
            </a:r>
          </a:p>
        </p:txBody>
      </p:sp>
      <p:sp>
        <p:nvSpPr>
          <p:cNvPr id="3" name="Content Placeholder 2">
            <a:extLst>
              <a:ext uri="{FF2B5EF4-FFF2-40B4-BE49-F238E27FC236}">
                <a16:creationId xmlns:a16="http://schemas.microsoft.com/office/drawing/2014/main" id="{2C1F11C8-A33D-4ED5-ADC3-F73BC2CF175D}"/>
              </a:ext>
            </a:extLst>
          </p:cNvPr>
          <p:cNvSpPr>
            <a:spLocks noGrp="1"/>
          </p:cNvSpPr>
          <p:nvPr>
            <p:ph idx="1"/>
          </p:nvPr>
        </p:nvSpPr>
        <p:spPr>
          <a:xfrm>
            <a:off x="906011" y="2491530"/>
            <a:ext cx="9990586" cy="3384338"/>
          </a:xfrm>
        </p:spPr>
        <p:txBody>
          <a:bodyPr>
            <a:normAutofit/>
          </a:bodyPr>
          <a:lstStyle/>
          <a:p>
            <a:r>
              <a:rPr lang="en-GB" sz="1200" dirty="0">
                <a:latin typeface="Arial" panose="020B0604020202020204" pitchFamily="34" charset="0"/>
                <a:cs typeface="Arial" panose="020B0604020202020204" pitchFamily="34" charset="0"/>
              </a:rPr>
              <a:t>BBC Sport (2013) “Lance Armstrong came out and ended speculation and has admitted that he used sport enhancing drugs during each of his 7 Tour De France wins between 1999 – 2005.”</a:t>
            </a:r>
          </a:p>
          <a:p>
            <a:r>
              <a:rPr lang="en-GB" sz="1200" dirty="0">
                <a:latin typeface="Arial" panose="020B0604020202020204" pitchFamily="34" charset="0"/>
                <a:cs typeface="Arial" panose="020B0604020202020204" pitchFamily="34" charset="0"/>
              </a:rPr>
              <a:t>Lance Armstrong has admitted that he did not feel as though it was cheating, He seen it as levelling the playing field. And was stripped of his 7 Tour De France titles as stated by BBC Sport (2013) “</a:t>
            </a:r>
            <a:r>
              <a:rPr lang="en-GB" sz="1200" dirty="0">
                <a:solidFill>
                  <a:srgbClr val="252525"/>
                </a:solidFill>
                <a:latin typeface="Arial" panose="020B0604020202020204" pitchFamily="34" charset="0"/>
                <a:cs typeface="Arial" panose="020B0604020202020204" pitchFamily="34" charset="0"/>
              </a:rPr>
              <a:t>Last year Armstrong was </a:t>
            </a:r>
            <a:r>
              <a:rPr lang="en-GB" sz="1200" dirty="0">
                <a:solidFill>
                  <a:srgbClr val="121212"/>
                </a:solidFill>
                <a:latin typeface="Arial" panose="020B0604020202020204" pitchFamily="34" charset="0"/>
                <a:cs typeface="Arial" panose="020B0604020202020204" pitchFamily="34" charset="0"/>
              </a:rPr>
              <a:t>stripped of his Tour De France titles </a:t>
            </a:r>
            <a:r>
              <a:rPr lang="en-GB" sz="1200" dirty="0">
                <a:solidFill>
                  <a:srgbClr val="252525"/>
                </a:solidFill>
                <a:latin typeface="Arial" panose="020B0604020202020204" pitchFamily="34" charset="0"/>
                <a:cs typeface="Arial" panose="020B0604020202020204" pitchFamily="34" charset="0"/>
              </a:rPr>
              <a:t>after being labelled a "serial cheat" by USADA.”</a:t>
            </a:r>
          </a:p>
          <a:p>
            <a:endParaRPr lang="en-GB" dirty="0"/>
          </a:p>
        </p:txBody>
      </p:sp>
      <p:pic>
        <p:nvPicPr>
          <p:cNvPr id="4" name="Picture 2" descr="Image result for lance armstrong drug enhancement">
            <a:extLst>
              <a:ext uri="{FF2B5EF4-FFF2-40B4-BE49-F238E27FC236}">
                <a16:creationId xmlns:a16="http://schemas.microsoft.com/office/drawing/2014/main" id="{03B1AE03-BB4E-43FE-AA92-E6C465DCB9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4523" y="3520075"/>
            <a:ext cx="6253818" cy="2630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134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D45F-8DE0-47CA-985A-18334325D9BE}"/>
              </a:ext>
            </a:extLst>
          </p:cNvPr>
          <p:cNvSpPr>
            <a:spLocks noGrp="1"/>
          </p:cNvSpPr>
          <p:nvPr>
            <p:ph type="title"/>
          </p:nvPr>
        </p:nvSpPr>
        <p:spPr/>
        <p:txBody>
          <a:bodyPr>
            <a:normAutofit fontScale="90000"/>
          </a:bodyPr>
          <a:lstStyle/>
          <a:p>
            <a:r>
              <a:rPr lang="en-GB" dirty="0"/>
              <a:t>The Reasons for Drug Taking in Low Level Sports.</a:t>
            </a:r>
          </a:p>
        </p:txBody>
      </p:sp>
      <p:sp>
        <p:nvSpPr>
          <p:cNvPr id="3" name="Content Placeholder 2">
            <a:extLst>
              <a:ext uri="{FF2B5EF4-FFF2-40B4-BE49-F238E27FC236}">
                <a16:creationId xmlns:a16="http://schemas.microsoft.com/office/drawing/2014/main" id="{6FEE7392-0292-44A3-8C2C-DB60664F220D}"/>
              </a:ext>
            </a:extLst>
          </p:cNvPr>
          <p:cNvSpPr>
            <a:spLocks noGrp="1"/>
          </p:cNvSpPr>
          <p:nvPr>
            <p:ph idx="1"/>
          </p:nvPr>
        </p:nvSpPr>
        <p:spPr/>
        <p:txBody>
          <a:bodyPr/>
          <a:lstStyle/>
          <a:p>
            <a:r>
              <a:rPr lang="en-GB" dirty="0"/>
              <a:t>There are many reasons that people take drugs in sport.</a:t>
            </a:r>
          </a:p>
          <a:p>
            <a:r>
              <a:rPr lang="en-GB" dirty="0"/>
              <a:t>Coming back from an injury e.g. painkillers.</a:t>
            </a:r>
          </a:p>
          <a:p>
            <a:r>
              <a:rPr lang="en-GB" dirty="0"/>
              <a:t> They could be taking them outside of sport for recreational or private use e.g. weed.</a:t>
            </a:r>
          </a:p>
          <a:p>
            <a:r>
              <a:rPr lang="en-GB" dirty="0"/>
              <a:t>to enhance their sport in the hope of getting spotted or getting a pro contract. </a:t>
            </a:r>
          </a:p>
          <a:p>
            <a:pPr marL="0" indent="0">
              <a:buNone/>
            </a:pPr>
            <a:endParaRPr lang="en-GB" dirty="0"/>
          </a:p>
        </p:txBody>
      </p:sp>
      <p:sp>
        <p:nvSpPr>
          <p:cNvPr id="4" name="Footer Placeholder 3">
            <a:extLst>
              <a:ext uri="{FF2B5EF4-FFF2-40B4-BE49-F238E27FC236}">
                <a16:creationId xmlns:a16="http://schemas.microsoft.com/office/drawing/2014/main" id="{0C509781-F016-4F98-B5E4-C1FC67B71528}"/>
              </a:ext>
            </a:extLst>
          </p:cNvPr>
          <p:cNvSpPr>
            <a:spLocks noGrp="1"/>
          </p:cNvSpPr>
          <p:nvPr>
            <p:ph type="ftr" sz="quarter" idx="11"/>
          </p:nvPr>
        </p:nvSpPr>
        <p:spPr>
          <a:xfrm>
            <a:off x="1295401" y="5969000"/>
            <a:ext cx="7305900" cy="279400"/>
          </a:xfrm>
        </p:spPr>
        <p:txBody>
          <a:bodyPr/>
          <a:lstStyle/>
          <a:p>
            <a:r>
              <a:rPr lang="en-US" dirty="0" err="1"/>
              <a:t>Dewi</a:t>
            </a:r>
            <a:r>
              <a:rPr lang="en-US" dirty="0"/>
              <a:t> </a:t>
            </a:r>
            <a:r>
              <a:rPr lang="en-US" dirty="0" err="1"/>
              <a:t>Worwood</a:t>
            </a:r>
            <a:r>
              <a:rPr lang="en-US" dirty="0"/>
              <a:t> - 1903105</a:t>
            </a:r>
          </a:p>
        </p:txBody>
      </p:sp>
    </p:spTree>
    <p:extLst>
      <p:ext uri="{BB962C8B-B14F-4D97-AF65-F5344CB8AC3E}">
        <p14:creationId xmlns:p14="http://schemas.microsoft.com/office/powerpoint/2010/main" val="1687460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3E9B-A49F-48CE-8DA5-16A3EE524A50}"/>
              </a:ext>
            </a:extLst>
          </p:cNvPr>
          <p:cNvSpPr>
            <a:spLocks noGrp="1"/>
          </p:cNvSpPr>
          <p:nvPr>
            <p:ph type="title"/>
          </p:nvPr>
        </p:nvSpPr>
        <p:spPr/>
        <p:txBody>
          <a:bodyPr>
            <a:normAutofit/>
          </a:bodyPr>
          <a:lstStyle/>
          <a:p>
            <a:r>
              <a:rPr lang="en-GB" dirty="0"/>
              <a:t>Rugby Players Caught Taking Drugs </a:t>
            </a:r>
          </a:p>
        </p:txBody>
      </p:sp>
      <p:sp>
        <p:nvSpPr>
          <p:cNvPr id="3" name="Content Placeholder 2">
            <a:extLst>
              <a:ext uri="{FF2B5EF4-FFF2-40B4-BE49-F238E27FC236}">
                <a16:creationId xmlns:a16="http://schemas.microsoft.com/office/drawing/2014/main" id="{44E6CD9E-AF7C-4D4C-8CA4-EE1E76D3BBCD}"/>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Between 2016 and 2018 eight players who where playing in the welsh leagues where banned from rugby for taking prohibited substances. The eight players banned where </a:t>
            </a:r>
            <a:r>
              <a:rPr lang="en-GB" sz="1800" b="1" dirty="0">
                <a:latin typeface="Arial" panose="020B0604020202020204" pitchFamily="34" charset="0"/>
                <a:cs typeface="Arial" panose="020B0604020202020204" pitchFamily="34" charset="0"/>
              </a:rPr>
              <a:t>KYLE PERRY, TODD JAMES, MILES NORMANDALE, DANIEL MATTHEWS, MAREDYDD FRANCIS, THOMAS CURRY, DREW PRIDAY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KURT CLABBY</a:t>
            </a:r>
            <a:r>
              <a:rPr lang="en-GB" sz="1800" dirty="0">
                <a:latin typeface="Arial" panose="020B0604020202020204" pitchFamily="34" charset="0"/>
                <a:cs typeface="Arial" panose="020B0604020202020204" pitchFamily="34" charset="0"/>
              </a:rPr>
              <a:t>. All these players where banned by the WRU (welsh Rugby union). </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(Doel, 2019)</a:t>
            </a:r>
          </a:p>
          <a:p>
            <a:r>
              <a:rPr lang="en-GB" sz="1800" dirty="0">
                <a:latin typeface="Arial" panose="020B0604020202020204" pitchFamily="34" charset="0"/>
                <a:cs typeface="Arial" panose="020B0604020202020204" pitchFamily="34" charset="0"/>
              </a:rPr>
              <a:t>One welsh player speaking to wales online spoke about how he was told to “put on weight” and “how there are many ways to increase his weight” he also said that it was being pushed on him by the club(James, 2019)</a:t>
            </a:r>
          </a:p>
          <a:p>
            <a:endParaRPr lang="en-GB" dirty="0"/>
          </a:p>
          <a:p>
            <a:endParaRPr lang="en-GB" dirty="0"/>
          </a:p>
        </p:txBody>
      </p:sp>
    </p:spTree>
    <p:extLst>
      <p:ext uri="{BB962C8B-B14F-4D97-AF65-F5344CB8AC3E}">
        <p14:creationId xmlns:p14="http://schemas.microsoft.com/office/powerpoint/2010/main" val="3535770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F5D9-36FC-4D41-9ACA-870A75DF96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C78FEF-FDFB-4AA1-B35B-0DBF8E4F14C3}"/>
              </a:ext>
            </a:extLst>
          </p:cNvPr>
          <p:cNvSpPr>
            <a:spLocks noGrp="1"/>
          </p:cNvSpPr>
          <p:nvPr>
            <p:ph idx="1"/>
          </p:nvPr>
        </p:nvSpPr>
        <p:spPr/>
        <p:txBody>
          <a:bodyPr>
            <a:normAutofit fontScale="25000" lnSpcReduction="20000"/>
          </a:bodyPr>
          <a:lstStyle/>
          <a:p>
            <a:pPr>
              <a:lnSpc>
                <a:spcPct val="150000"/>
              </a:lnSpc>
            </a:pPr>
            <a:r>
              <a:rPr lang="en-GB" sz="4400" dirty="0">
                <a:latin typeface="Arial" panose="020B0604020202020204" pitchFamily="34" charset="0"/>
                <a:cs typeface="Arial" panose="020B0604020202020204" pitchFamily="34" charset="0"/>
              </a:rPr>
              <a:t>Doel, J. (2019). </a:t>
            </a:r>
            <a:r>
              <a:rPr lang="en-GB" sz="4400" i="1" dirty="0">
                <a:latin typeface="Arial" panose="020B0604020202020204" pitchFamily="34" charset="0"/>
                <a:cs typeface="Arial" panose="020B0604020202020204" pitchFamily="34" charset="0"/>
              </a:rPr>
              <a:t>The eight Welsh rugby players now banned for taking drugs</a:t>
            </a:r>
            <a:r>
              <a:rPr lang="en-GB" sz="4400" dirty="0">
                <a:latin typeface="Arial" panose="020B0604020202020204" pitchFamily="34" charset="0"/>
                <a:cs typeface="Arial" panose="020B0604020202020204" pitchFamily="34" charset="0"/>
              </a:rPr>
              <a:t>. [online] Wales Online. Available at: https://www.walesonline.co.uk/sport/rugby/rugby-news/wales-rugby-player-drugs-gatland-12515591 [Accessed 25 Nov. 2019].</a:t>
            </a:r>
            <a:endParaRPr lang="en-GB" sz="4400" dirty="0">
              <a:solidFill>
                <a:schemeClr val="tx1"/>
              </a:solidFill>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Duzan,K</a:t>
            </a:r>
            <a:r>
              <a:rPr lang="en-GB" sz="4400" dirty="0">
                <a:latin typeface="Arial" panose="020B0604020202020204" pitchFamily="34" charset="0"/>
                <a:cs typeface="Arial" panose="020B0604020202020204" pitchFamily="34" charset="0"/>
              </a:rPr>
              <a:t> (2009) ‘The Benefits of Performance Enhancing Drugs’ Healthfully, 25</a:t>
            </a:r>
            <a:r>
              <a:rPr lang="en-GB" sz="4400" baseline="30000" dirty="0">
                <a:latin typeface="Arial" panose="020B0604020202020204" pitchFamily="34" charset="0"/>
                <a:cs typeface="Arial" panose="020B0604020202020204" pitchFamily="34" charset="0"/>
              </a:rPr>
              <a:t>th</a:t>
            </a:r>
            <a:r>
              <a:rPr lang="en-GB" sz="4400" dirty="0">
                <a:latin typeface="Arial" panose="020B0604020202020204" pitchFamily="34" charset="0"/>
                <a:cs typeface="Arial" panose="020B0604020202020204" pitchFamily="34" charset="0"/>
              </a:rPr>
              <a:t> November</a:t>
            </a:r>
            <a:endParaRPr lang="en-GB" sz="4400" dirty="0">
              <a:solidFill>
                <a:schemeClr val="tx1"/>
              </a:solidFill>
              <a:latin typeface="Arial" panose="020B0604020202020204" pitchFamily="34" charset="0"/>
              <a:cs typeface="Arial" panose="020B0604020202020204" pitchFamily="34" charset="0"/>
            </a:endParaRPr>
          </a:p>
          <a:p>
            <a:r>
              <a:rPr lang="en-GB" sz="4400" dirty="0" err="1">
                <a:solidFill>
                  <a:schemeClr val="tx1"/>
                </a:solidFill>
                <a:latin typeface="Arial" panose="020B0604020202020204" pitchFamily="34" charset="0"/>
                <a:cs typeface="Arial" panose="020B0604020202020204" pitchFamily="34" charset="0"/>
              </a:rPr>
              <a:t>Huybers</a:t>
            </a:r>
            <a:r>
              <a:rPr lang="en-GB" sz="4400" dirty="0">
                <a:solidFill>
                  <a:schemeClr val="tx1"/>
                </a:solidFill>
                <a:latin typeface="Arial" panose="020B0604020202020204" pitchFamily="34" charset="0"/>
                <a:cs typeface="Arial" panose="020B0604020202020204" pitchFamily="34" charset="0"/>
              </a:rPr>
              <a:t>, T. &amp; </a:t>
            </a:r>
            <a:r>
              <a:rPr lang="en-GB" sz="4400" dirty="0" err="1">
                <a:solidFill>
                  <a:schemeClr val="tx1"/>
                </a:solidFill>
                <a:latin typeface="Arial" panose="020B0604020202020204" pitchFamily="34" charset="0"/>
                <a:cs typeface="Arial" panose="020B0604020202020204" pitchFamily="34" charset="0"/>
              </a:rPr>
              <a:t>Mazanov</a:t>
            </a:r>
            <a:r>
              <a:rPr lang="en-GB" sz="4400" dirty="0">
                <a:solidFill>
                  <a:schemeClr val="tx1"/>
                </a:solidFill>
                <a:latin typeface="Arial" panose="020B0604020202020204" pitchFamily="34" charset="0"/>
                <a:cs typeface="Arial" panose="020B0604020202020204" pitchFamily="34" charset="0"/>
              </a:rPr>
              <a:t>, J., 2010. What drives athletes to take performance enhancing drugs? Insights from a choice </a:t>
            </a:r>
            <a:r>
              <a:rPr lang="en-GB" sz="4400" dirty="0" err="1">
                <a:solidFill>
                  <a:schemeClr val="tx1"/>
                </a:solidFill>
                <a:latin typeface="Arial" panose="020B0604020202020204" pitchFamily="34" charset="0"/>
                <a:cs typeface="Arial" panose="020B0604020202020204" pitchFamily="34" charset="0"/>
              </a:rPr>
              <a:t>modeling</a:t>
            </a:r>
            <a:r>
              <a:rPr lang="en-GB" sz="4400" dirty="0">
                <a:solidFill>
                  <a:schemeClr val="tx1"/>
                </a:solidFill>
                <a:latin typeface="Arial" panose="020B0604020202020204" pitchFamily="34" charset="0"/>
                <a:cs typeface="Arial" panose="020B0604020202020204" pitchFamily="34" charset="0"/>
              </a:rPr>
              <a:t> experiment. Journal of Science and Medicine in Sport, 13, p.e19. </a:t>
            </a:r>
          </a:p>
          <a:p>
            <a:r>
              <a:rPr lang="en-GB" sz="4400" dirty="0">
                <a:latin typeface="Arial" panose="020B0604020202020204" pitchFamily="34" charset="0"/>
                <a:cs typeface="Arial" panose="020B0604020202020204" pitchFamily="34" charset="0"/>
              </a:rPr>
              <a:t>James, B. (2019). </a:t>
            </a:r>
            <a:r>
              <a:rPr lang="en-GB" sz="4400" i="1" dirty="0">
                <a:latin typeface="Arial" panose="020B0604020202020204" pitchFamily="34" charset="0"/>
                <a:cs typeface="Arial" panose="020B0604020202020204" pitchFamily="34" charset="0"/>
              </a:rPr>
              <a:t>Drugs, rugby and a very Welsh problem: How steroids infected the game</a:t>
            </a:r>
            <a:r>
              <a:rPr lang="en-GB" sz="4400" dirty="0">
                <a:latin typeface="Arial" panose="020B0604020202020204" pitchFamily="34" charset="0"/>
                <a:cs typeface="Arial" panose="020B0604020202020204" pitchFamily="34" charset="0"/>
              </a:rPr>
              <a:t>. [online] </a:t>
            </a:r>
            <a:r>
              <a:rPr lang="en-GB" sz="4400" dirty="0" err="1">
                <a:latin typeface="Arial" panose="020B0604020202020204" pitchFamily="34" charset="0"/>
                <a:cs typeface="Arial" panose="020B0604020202020204" pitchFamily="34" charset="0"/>
              </a:rPr>
              <a:t>walesonline</a:t>
            </a:r>
            <a:r>
              <a:rPr lang="en-GB" sz="4400" dirty="0">
                <a:latin typeface="Arial" panose="020B0604020202020204" pitchFamily="34" charset="0"/>
                <a:cs typeface="Arial" panose="020B0604020202020204" pitchFamily="34" charset="0"/>
              </a:rPr>
              <a:t>. Available at: https://www.walesonline.co.uk/sport/rugby/rugby-news/drugs-rugby-very-welsh-problem-15313345 [Accessed 25 Nov. 2019].</a:t>
            </a:r>
          </a:p>
          <a:p>
            <a:r>
              <a:rPr lang="en-GB" sz="4400" dirty="0">
                <a:latin typeface="Arial" panose="020B0604020202020204" pitchFamily="34" charset="0"/>
                <a:cs typeface="Arial" panose="020B0604020202020204" pitchFamily="34" charset="0"/>
              </a:rPr>
              <a:t>McLaughlin, A (2018) ‘Cons of Performance-Enhancing Drugs’ Healthfully, 8</a:t>
            </a:r>
            <a:r>
              <a:rPr lang="en-GB" sz="4400" baseline="30000" dirty="0">
                <a:latin typeface="Arial" panose="020B0604020202020204" pitchFamily="34" charset="0"/>
                <a:cs typeface="Arial" panose="020B0604020202020204" pitchFamily="34" charset="0"/>
              </a:rPr>
              <a:t>th</a:t>
            </a:r>
            <a:r>
              <a:rPr lang="en-GB" sz="4400" dirty="0">
                <a:latin typeface="Arial" panose="020B0604020202020204" pitchFamily="34" charset="0"/>
                <a:cs typeface="Arial" panose="020B0604020202020204" pitchFamily="34" charset="0"/>
              </a:rPr>
              <a:t> July 2011</a:t>
            </a:r>
          </a:p>
          <a:p>
            <a:r>
              <a:rPr lang="en-GB" sz="4400" dirty="0">
                <a:latin typeface="Arial" panose="020B0604020202020204" pitchFamily="34" charset="0"/>
                <a:cs typeface="Arial" panose="020B0604020202020204" pitchFamily="34" charset="0"/>
              </a:rPr>
              <a:t>Simon, R., Torres, C. and Hager, P. (2018). Fair play. Routledge.</a:t>
            </a:r>
            <a:endParaRPr lang="en-GB" sz="4400" dirty="0">
              <a:solidFill>
                <a:schemeClr val="tx1"/>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buClrTx/>
              <a:buSzTx/>
            </a:pP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rPr>
              <a:t>Sport, B. (2017), Lance Armstrong &amp; Oprah Winfrey: cyclist sorry for doping. Retrieved from BBC Sport: </a:t>
            </a: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hlinkClick r:id="rId2"/>
              </a:rPr>
              <a:t>https://www.bbc.co.uk/sport/cycling/21066354</a:t>
            </a: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4400" dirty="0">
                <a:solidFill>
                  <a:schemeClr val="tx1"/>
                </a:solidFill>
                <a:latin typeface="Arial" panose="020B0604020202020204" pitchFamily="34" charset="0"/>
                <a:cs typeface="Arial" panose="020B0604020202020204" pitchFamily="34" charset="0"/>
              </a:rPr>
              <a:t>(Accessed: 25</a:t>
            </a:r>
            <a:r>
              <a:rPr lang="en-GB" sz="4400" baseline="30000" dirty="0">
                <a:solidFill>
                  <a:schemeClr val="tx1"/>
                </a:solidFill>
                <a:latin typeface="Arial" panose="020B0604020202020204" pitchFamily="34" charset="0"/>
                <a:cs typeface="Arial" panose="020B0604020202020204" pitchFamily="34" charset="0"/>
              </a:rPr>
              <a:t>th</a:t>
            </a:r>
            <a:r>
              <a:rPr lang="en-GB" sz="4400" dirty="0">
                <a:solidFill>
                  <a:schemeClr val="tx1"/>
                </a:solidFill>
                <a:latin typeface="Arial" panose="020B0604020202020204" pitchFamily="34" charset="0"/>
                <a:cs typeface="Arial" panose="020B0604020202020204" pitchFamily="34" charset="0"/>
              </a:rPr>
              <a:t> November 2019).</a:t>
            </a:r>
          </a:p>
          <a:p>
            <a:pPr>
              <a:lnSpc>
                <a:spcPct val="150000"/>
              </a:lnSpc>
            </a:pPr>
            <a:r>
              <a:rPr lang="en-GB" sz="4400" dirty="0">
                <a:solidFill>
                  <a:schemeClr val="tx1"/>
                </a:solidFill>
                <a:latin typeface="Arial" panose="020B0604020202020204" pitchFamily="34" charset="0"/>
                <a:cs typeface="Arial" panose="020B0604020202020204" pitchFamily="34" charset="0"/>
              </a:rPr>
              <a:t>Strand, B., </a:t>
            </a:r>
            <a:r>
              <a:rPr lang="en-GB" sz="4400" dirty="0" err="1">
                <a:solidFill>
                  <a:schemeClr val="tx1"/>
                </a:solidFill>
                <a:latin typeface="Arial" panose="020B0604020202020204" pitchFamily="34" charset="0"/>
                <a:cs typeface="Arial" panose="020B0604020202020204" pitchFamily="34" charset="0"/>
              </a:rPr>
              <a:t>Brotherson</a:t>
            </a:r>
            <a:r>
              <a:rPr lang="en-GB" sz="4400" dirty="0">
                <a:solidFill>
                  <a:schemeClr val="tx1"/>
                </a:solidFill>
                <a:latin typeface="Arial" panose="020B0604020202020204" pitchFamily="34" charset="0"/>
                <a:cs typeface="Arial" panose="020B0604020202020204" pitchFamily="34" charset="0"/>
              </a:rPr>
              <a:t>, S. &amp; Tracy, T., 2018. Gamesmanship Beliefs and Ethical Decision Making of College Athletes. Physical Educator, 75(2), pp.302–320.</a:t>
            </a:r>
          </a:p>
          <a:p>
            <a:pPr>
              <a:lnSpc>
                <a:spcPct val="150000"/>
              </a:lnSpc>
            </a:pPr>
            <a:r>
              <a:rPr lang="en-GB" sz="4400" dirty="0">
                <a:solidFill>
                  <a:schemeClr val="tx1"/>
                </a:solidFill>
                <a:latin typeface="Arial" panose="020B0604020202020204" pitchFamily="34" charset="0"/>
                <a:cs typeface="Arial" panose="020B0604020202020204" pitchFamily="34" charset="0"/>
              </a:rPr>
              <a:t>USADA (2019), </a:t>
            </a:r>
            <a:r>
              <a:rPr lang="en-GB" sz="4400" dirty="0">
                <a:latin typeface="Arial" panose="020B0604020202020204" pitchFamily="34" charset="0"/>
                <a:cs typeface="Arial" panose="020B0604020202020204" pitchFamily="34" charset="0"/>
              </a:rPr>
              <a:t>Effects of Performance-Enhancing Drugs, </a:t>
            </a:r>
            <a:r>
              <a:rPr lang="en-GB" sz="4400" dirty="0">
                <a:solidFill>
                  <a:schemeClr val="tx1"/>
                </a:solidFill>
                <a:latin typeface="Arial" panose="020B0604020202020204" pitchFamily="34" charset="0"/>
                <a:cs typeface="Arial" panose="020B0604020202020204" pitchFamily="34" charset="0"/>
                <a:hlinkClick r:id="rId3"/>
              </a:rPr>
              <a:t>https://www.usada.org/athletes/substances/effects-of-performance-enhancing-drugs/</a:t>
            </a:r>
            <a:r>
              <a:rPr lang="en-GB" sz="4400" dirty="0">
                <a:solidFill>
                  <a:schemeClr val="tx1"/>
                </a:solidFill>
                <a:latin typeface="Arial" panose="020B0604020202020204" pitchFamily="34" charset="0"/>
                <a:cs typeface="Arial" panose="020B0604020202020204" pitchFamily="34" charset="0"/>
              </a:rPr>
              <a:t>, (Accessed: 25</a:t>
            </a:r>
            <a:r>
              <a:rPr lang="en-GB" sz="4400" baseline="30000" dirty="0">
                <a:solidFill>
                  <a:schemeClr val="tx1"/>
                </a:solidFill>
                <a:latin typeface="Arial" panose="020B0604020202020204" pitchFamily="34" charset="0"/>
                <a:cs typeface="Arial" panose="020B0604020202020204" pitchFamily="34" charset="0"/>
              </a:rPr>
              <a:t>th</a:t>
            </a:r>
            <a:r>
              <a:rPr lang="en-GB" sz="4400" dirty="0">
                <a:solidFill>
                  <a:schemeClr val="tx1"/>
                </a:solidFill>
                <a:latin typeface="Arial" panose="020B0604020202020204" pitchFamily="34" charset="0"/>
                <a:cs typeface="Arial" panose="020B0604020202020204" pitchFamily="34" charset="0"/>
              </a:rPr>
              <a:t> November 2019).</a:t>
            </a:r>
            <a:endParaRPr lang="en-GB" altLang="en-US" sz="4400" dirty="0">
              <a:solidFill>
                <a:schemeClr val="tx1"/>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buClrTx/>
              <a:buSzTx/>
            </a:pP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rPr>
              <a:t>WADA. (2017), Anti Doping Statistics. Retrieved from WADA: </a:t>
            </a: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hlinkClick r:id="rId4"/>
              </a:rPr>
              <a:t>https://www.wada-ama.org/en/what-we-do/anti-doping-statistics</a:t>
            </a:r>
            <a:r>
              <a:rPr lang="en-US" altLang="en-US" sz="44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4400" dirty="0">
                <a:solidFill>
                  <a:schemeClr val="tx1"/>
                </a:solidFill>
                <a:latin typeface="Arial" panose="020B0604020202020204" pitchFamily="34" charset="0"/>
                <a:cs typeface="Arial" panose="020B0604020202020204" pitchFamily="34" charset="0"/>
              </a:rPr>
              <a:t>(Accessed: 25</a:t>
            </a:r>
            <a:r>
              <a:rPr lang="en-GB" sz="4400" baseline="30000" dirty="0">
                <a:solidFill>
                  <a:schemeClr val="tx1"/>
                </a:solidFill>
                <a:latin typeface="Arial" panose="020B0604020202020204" pitchFamily="34" charset="0"/>
                <a:cs typeface="Arial" panose="020B0604020202020204" pitchFamily="34" charset="0"/>
              </a:rPr>
              <a:t>th</a:t>
            </a:r>
            <a:r>
              <a:rPr lang="en-GB" sz="4400" dirty="0">
                <a:solidFill>
                  <a:schemeClr val="tx1"/>
                </a:solidFill>
                <a:latin typeface="Arial" panose="020B0604020202020204" pitchFamily="34" charset="0"/>
                <a:cs typeface="Arial" panose="020B0604020202020204" pitchFamily="34" charset="0"/>
              </a:rPr>
              <a:t> November 2019).</a:t>
            </a:r>
          </a:p>
          <a:p>
            <a:pPr marL="0" indent="0" defTabSz="914400" eaLnBrk="0" fontAlgn="base" hangingPunct="0">
              <a:spcBef>
                <a:spcPct val="0"/>
              </a:spcBef>
              <a:spcAft>
                <a:spcPct val="0"/>
              </a:spcAft>
              <a:buClrTx/>
              <a:buSzTx/>
              <a:buNone/>
            </a:pPr>
            <a:endParaRPr lang="en-US" altLang="en-US" sz="12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defTabSz="914400" eaLnBrk="0" fontAlgn="base" hangingPunct="0">
              <a:spcBef>
                <a:spcPct val="0"/>
              </a:spcBef>
              <a:spcAft>
                <a:spcPct val="0"/>
              </a:spcAft>
              <a:buClrTx/>
              <a:buSzTx/>
            </a:pPr>
            <a:endParaRPr lang="en-GB" altLang="en-US" sz="1200" dirty="0">
              <a:solidFill>
                <a:schemeClr val="tx1"/>
              </a:solidFill>
              <a:latin typeface="Arial" panose="020B0604020202020204" pitchFamily="34" charset="0"/>
              <a:cs typeface="Arial" panose="020B0604020202020204" pitchFamily="34" charset="0"/>
            </a:endParaRPr>
          </a:p>
          <a:p>
            <a:pPr>
              <a:lnSpc>
                <a:spcPct val="150000"/>
              </a:lnSpc>
            </a:pPr>
            <a:endParaRPr lang="en-GB" sz="1200" i="1" dirty="0">
              <a:solidFill>
                <a:schemeClr val="tx1"/>
              </a:solidFill>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9290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99</TotalTime>
  <Words>1150</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Garamond</vt:lpstr>
      <vt:lpstr>Organic</vt:lpstr>
      <vt:lpstr>Drugs in Sport </vt:lpstr>
      <vt:lpstr>Why do athletes take drug enhancements?</vt:lpstr>
      <vt:lpstr>The Risks of Drug Enhancements </vt:lpstr>
      <vt:lpstr>Should drugs be allowed in sport?</vt:lpstr>
      <vt:lpstr>Pros of Drugs in Sport</vt:lpstr>
      <vt:lpstr>Cons of Drugs in Sport</vt:lpstr>
      <vt:lpstr>Drug Enhancement in Elite Sport</vt:lpstr>
      <vt:lpstr>Case study - Lance Armstrong</vt:lpstr>
      <vt:lpstr>The Reasons for Drug Taking in Low Level Sports.</vt:lpstr>
      <vt:lpstr>Rugby Players Caught Taking Drugs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Drugs in Sport</dc:title>
  <dc:creator>Brooklyn Jones (1902065)</dc:creator>
  <cp:lastModifiedBy>Brooklyn Jones (1902065)</cp:lastModifiedBy>
  <cp:revision>10</cp:revision>
  <dcterms:created xsi:type="dcterms:W3CDTF">2019-11-25T14:52:08Z</dcterms:created>
  <dcterms:modified xsi:type="dcterms:W3CDTF">2019-11-25T16:32:05Z</dcterms:modified>
</cp:coreProperties>
</file>