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41"/>
  </p:notesMasterIdLst>
  <p:sldIdLst>
    <p:sldId id="274" r:id="rId2"/>
    <p:sldId id="299" r:id="rId3"/>
    <p:sldId id="300" r:id="rId4"/>
    <p:sldId id="302" r:id="rId5"/>
    <p:sldId id="275" r:id="rId6"/>
    <p:sldId id="272" r:id="rId7"/>
    <p:sldId id="296" r:id="rId8"/>
    <p:sldId id="273" r:id="rId9"/>
    <p:sldId id="276" r:id="rId10"/>
    <p:sldId id="297" r:id="rId11"/>
    <p:sldId id="277" r:id="rId12"/>
    <p:sldId id="278" r:id="rId13"/>
    <p:sldId id="280" r:id="rId14"/>
    <p:sldId id="279" r:id="rId15"/>
    <p:sldId id="281" r:id="rId16"/>
    <p:sldId id="256" r:id="rId17"/>
    <p:sldId id="270" r:id="rId18"/>
    <p:sldId id="257" r:id="rId19"/>
    <p:sldId id="258" r:id="rId20"/>
    <p:sldId id="301" r:id="rId21"/>
    <p:sldId id="292" r:id="rId22"/>
    <p:sldId id="259" r:id="rId23"/>
    <p:sldId id="293" r:id="rId24"/>
    <p:sldId id="260" r:id="rId25"/>
    <p:sldId id="271" r:id="rId26"/>
    <p:sldId id="262" r:id="rId27"/>
    <p:sldId id="282" r:id="rId28"/>
    <p:sldId id="283" r:id="rId29"/>
    <p:sldId id="284" r:id="rId30"/>
    <p:sldId id="285" r:id="rId31"/>
    <p:sldId id="287" r:id="rId32"/>
    <p:sldId id="294" r:id="rId33"/>
    <p:sldId id="288" r:id="rId34"/>
    <p:sldId id="295" r:id="rId35"/>
    <p:sldId id="289" r:id="rId36"/>
    <p:sldId id="290" r:id="rId37"/>
    <p:sldId id="286" r:id="rId38"/>
    <p:sldId id="269" r:id="rId39"/>
    <p:sldId id="268" r:id="rId4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5341AD5-A06D-4860-98D9-0751E2DBCF06}">
          <p14:sldIdLst>
            <p14:sldId id="274"/>
            <p14:sldId id="299"/>
            <p14:sldId id="300"/>
            <p14:sldId id="302"/>
            <p14:sldId id="275"/>
            <p14:sldId id="272"/>
            <p14:sldId id="296"/>
            <p14:sldId id="273"/>
            <p14:sldId id="276"/>
            <p14:sldId id="297"/>
            <p14:sldId id="277"/>
            <p14:sldId id="278"/>
            <p14:sldId id="280"/>
            <p14:sldId id="279"/>
            <p14:sldId id="281"/>
            <p14:sldId id="256"/>
            <p14:sldId id="270"/>
            <p14:sldId id="257"/>
            <p14:sldId id="258"/>
            <p14:sldId id="301"/>
          </p14:sldIdLst>
        </p14:section>
        <p14:section name="Untitled Section" id="{F607AEEC-5194-43E5-A453-55DA1736F852}">
          <p14:sldIdLst>
            <p14:sldId id="292"/>
            <p14:sldId id="259"/>
            <p14:sldId id="293"/>
            <p14:sldId id="260"/>
            <p14:sldId id="271"/>
            <p14:sldId id="262"/>
            <p14:sldId id="282"/>
            <p14:sldId id="283"/>
            <p14:sldId id="284"/>
            <p14:sldId id="285"/>
            <p14:sldId id="287"/>
            <p14:sldId id="294"/>
            <p14:sldId id="288"/>
            <p14:sldId id="295"/>
            <p14:sldId id="289"/>
            <p14:sldId id="290"/>
            <p14:sldId id="286"/>
            <p14:sldId id="269"/>
            <p14:sldId id="26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5F27"/>
    <a:srgbClr val="458943"/>
    <a:srgbClr val="33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FAA27C-9500-4F0A-A542-D4632F0E5512}" v="65" dt="2026-02-13T18:41:11.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09" autoAdjust="0"/>
    <p:restoredTop sz="92434" autoAdjust="0"/>
  </p:normalViewPr>
  <p:slideViewPr>
    <p:cSldViewPr>
      <p:cViewPr>
        <p:scale>
          <a:sx n="33" d="100"/>
          <a:sy n="33" d="100"/>
        </p:scale>
        <p:origin x="1532" y="2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05E29A-2A47-4C2C-BD38-DF86BA0BB1C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5BB6186-7AED-4E67-9CA5-F0A936B58AAE}">
      <dgm:prSet custT="1"/>
      <dgm:spPr/>
      <dgm:t>
        <a:bodyPr/>
        <a:lstStyle/>
        <a:p>
          <a:pPr>
            <a:lnSpc>
              <a:spcPct val="100000"/>
            </a:lnSpc>
          </a:pPr>
          <a:r>
            <a:rPr lang="en-US" sz="2000" dirty="0">
              <a:latin typeface="Arial" panose="020B0604020202020204" pitchFamily="34" charset="0"/>
              <a:cs typeface="Arial" panose="020B0604020202020204" pitchFamily="34" charset="0"/>
            </a:rPr>
            <a:t>Meyerding and Ahrens  (2024)  said that due to less exposure in sun and lack of eating veggies and fruits among the young people and also fast-food consumption creates the issue. </a:t>
          </a:r>
        </a:p>
      </dgm:t>
    </dgm:pt>
    <dgm:pt modelId="{3446D057-102E-4B58-9D7F-806F91767F8F}" type="parTrans" cxnId="{5F26B7AD-EBAB-4E27-9D93-515C3543544B}">
      <dgm:prSet/>
      <dgm:spPr/>
      <dgm:t>
        <a:bodyPr/>
        <a:lstStyle/>
        <a:p>
          <a:endParaRPr lang="en-US"/>
        </a:p>
      </dgm:t>
    </dgm:pt>
    <dgm:pt modelId="{B57C1C1E-0AA7-4C58-956C-BF99B1BD3E8D}" type="sibTrans" cxnId="{5F26B7AD-EBAB-4E27-9D93-515C3543544B}">
      <dgm:prSet/>
      <dgm:spPr/>
      <dgm:t>
        <a:bodyPr/>
        <a:lstStyle/>
        <a:p>
          <a:endParaRPr lang="en-US"/>
        </a:p>
      </dgm:t>
    </dgm:pt>
    <dgm:pt modelId="{82001A23-AC20-478B-9783-38ED63743924}">
      <dgm:prSet custT="1"/>
      <dgm:spPr/>
      <dgm:t>
        <a:bodyPr/>
        <a:lstStyle/>
        <a:p>
          <a:pPr>
            <a:lnSpc>
              <a:spcPct val="100000"/>
            </a:lnSpc>
          </a:pPr>
          <a:r>
            <a:rPr lang="en-US" sz="2000" dirty="0">
              <a:latin typeface="Arial" panose="020B0604020202020204" pitchFamily="34" charset="0"/>
              <a:cs typeface="Arial" panose="020B0604020202020204" pitchFamily="34" charset="0"/>
            </a:rPr>
            <a:t>It is required to address the diet-related chronic disease and nutrition transition as the young population have a high interest in healthy food habits. </a:t>
          </a:r>
          <a:endParaRPr lang="en-US" sz="2000" dirty="0">
            <a:highlight>
              <a:srgbClr val="FFFF00"/>
            </a:highlight>
            <a:latin typeface="Arial" panose="020B0604020202020204" pitchFamily="34" charset="0"/>
            <a:cs typeface="Arial" panose="020B0604020202020204" pitchFamily="34" charset="0"/>
          </a:endParaRPr>
        </a:p>
      </dgm:t>
    </dgm:pt>
    <dgm:pt modelId="{AEF595C3-0DC9-4B6A-85FE-F34B95C6CAF7}" type="parTrans" cxnId="{93F88734-6E77-4FCD-88C1-9A7455598EDC}">
      <dgm:prSet/>
      <dgm:spPr/>
      <dgm:t>
        <a:bodyPr/>
        <a:lstStyle/>
        <a:p>
          <a:endParaRPr lang="en-US"/>
        </a:p>
      </dgm:t>
    </dgm:pt>
    <dgm:pt modelId="{C8E8B159-48F9-42FF-9C6F-ABD0A791E0AD}" type="sibTrans" cxnId="{93F88734-6E77-4FCD-88C1-9A7455598EDC}">
      <dgm:prSet/>
      <dgm:spPr/>
      <dgm:t>
        <a:bodyPr/>
        <a:lstStyle/>
        <a:p>
          <a:endParaRPr lang="en-US"/>
        </a:p>
      </dgm:t>
    </dgm:pt>
    <dgm:pt modelId="{54B0D749-533A-4D3B-A183-C2C321511E42}" type="pres">
      <dgm:prSet presAssocID="{BF05E29A-2A47-4C2C-BD38-DF86BA0BB1C4}" presName="root" presStyleCnt="0">
        <dgm:presLayoutVars>
          <dgm:dir/>
          <dgm:resizeHandles val="exact"/>
        </dgm:presLayoutVars>
      </dgm:prSet>
      <dgm:spPr/>
    </dgm:pt>
    <dgm:pt modelId="{AC397C82-42CB-406B-BF9A-8F2B87FD632C}" type="pres">
      <dgm:prSet presAssocID="{65BB6186-7AED-4E67-9CA5-F0A936B58AAE}" presName="compNode" presStyleCnt="0"/>
      <dgm:spPr/>
    </dgm:pt>
    <dgm:pt modelId="{8BECEA78-9596-4E27-8D12-E5E8C897B2A0}" type="pres">
      <dgm:prSet presAssocID="{65BB6186-7AED-4E67-9CA5-F0A936B58AA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o Smoking"/>
        </a:ext>
      </dgm:extLst>
    </dgm:pt>
    <dgm:pt modelId="{473F293C-FB73-414F-9758-96A1952FCDA8}" type="pres">
      <dgm:prSet presAssocID="{65BB6186-7AED-4E67-9CA5-F0A936B58AAE}" presName="spaceRect" presStyleCnt="0"/>
      <dgm:spPr/>
    </dgm:pt>
    <dgm:pt modelId="{717035B4-5BC2-4716-8E7C-06D6D82F3565}" type="pres">
      <dgm:prSet presAssocID="{65BB6186-7AED-4E67-9CA5-F0A936B58AAE}" presName="textRect" presStyleLbl="revTx" presStyleIdx="0" presStyleCnt="2">
        <dgm:presLayoutVars>
          <dgm:chMax val="1"/>
          <dgm:chPref val="1"/>
        </dgm:presLayoutVars>
      </dgm:prSet>
      <dgm:spPr/>
    </dgm:pt>
    <dgm:pt modelId="{B7F1C53E-BCA9-4C89-AC79-27E9061A628B}" type="pres">
      <dgm:prSet presAssocID="{B57C1C1E-0AA7-4C58-956C-BF99B1BD3E8D}" presName="sibTrans" presStyleCnt="0"/>
      <dgm:spPr/>
    </dgm:pt>
    <dgm:pt modelId="{36855AF3-C71C-4B2D-B36A-921B07CEB235}" type="pres">
      <dgm:prSet presAssocID="{82001A23-AC20-478B-9783-38ED63743924}" presName="compNode" presStyleCnt="0"/>
      <dgm:spPr/>
    </dgm:pt>
    <dgm:pt modelId="{C709C98A-EEE0-4DFF-BD00-2A9F381C6715}" type="pres">
      <dgm:prSet presAssocID="{82001A23-AC20-478B-9783-38ED637439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ruit Bowl"/>
        </a:ext>
      </dgm:extLst>
    </dgm:pt>
    <dgm:pt modelId="{3613CFA8-6B0F-46D3-8EB7-CA86ACAAC4BF}" type="pres">
      <dgm:prSet presAssocID="{82001A23-AC20-478B-9783-38ED63743924}" presName="spaceRect" presStyleCnt="0"/>
      <dgm:spPr/>
    </dgm:pt>
    <dgm:pt modelId="{F4712512-B12B-4FD5-A5F5-07CC310A70ED}" type="pres">
      <dgm:prSet presAssocID="{82001A23-AC20-478B-9783-38ED63743924}" presName="textRect" presStyleLbl="revTx" presStyleIdx="1" presStyleCnt="2">
        <dgm:presLayoutVars>
          <dgm:chMax val="1"/>
          <dgm:chPref val="1"/>
        </dgm:presLayoutVars>
      </dgm:prSet>
      <dgm:spPr/>
    </dgm:pt>
  </dgm:ptLst>
  <dgm:cxnLst>
    <dgm:cxn modelId="{93F88734-6E77-4FCD-88C1-9A7455598EDC}" srcId="{BF05E29A-2A47-4C2C-BD38-DF86BA0BB1C4}" destId="{82001A23-AC20-478B-9783-38ED63743924}" srcOrd="1" destOrd="0" parTransId="{AEF595C3-0DC9-4B6A-85FE-F34B95C6CAF7}" sibTransId="{C8E8B159-48F9-42FF-9C6F-ABD0A791E0AD}"/>
    <dgm:cxn modelId="{08ABD66E-64ED-4674-891B-C928AE32FCBA}" type="presOf" srcId="{82001A23-AC20-478B-9783-38ED63743924}" destId="{F4712512-B12B-4FD5-A5F5-07CC310A70ED}" srcOrd="0" destOrd="0" presId="urn:microsoft.com/office/officeart/2018/2/layout/IconLabelList"/>
    <dgm:cxn modelId="{133F0B56-ADB9-44EB-B59A-7DDE1B6B0412}" type="presOf" srcId="{BF05E29A-2A47-4C2C-BD38-DF86BA0BB1C4}" destId="{54B0D749-533A-4D3B-A183-C2C321511E42}" srcOrd="0" destOrd="0" presId="urn:microsoft.com/office/officeart/2018/2/layout/IconLabelList"/>
    <dgm:cxn modelId="{0244D5A2-F091-41D5-9A04-D2001196542B}" type="presOf" srcId="{65BB6186-7AED-4E67-9CA5-F0A936B58AAE}" destId="{717035B4-5BC2-4716-8E7C-06D6D82F3565}" srcOrd="0" destOrd="0" presId="urn:microsoft.com/office/officeart/2018/2/layout/IconLabelList"/>
    <dgm:cxn modelId="{5F26B7AD-EBAB-4E27-9D93-515C3543544B}" srcId="{BF05E29A-2A47-4C2C-BD38-DF86BA0BB1C4}" destId="{65BB6186-7AED-4E67-9CA5-F0A936B58AAE}" srcOrd="0" destOrd="0" parTransId="{3446D057-102E-4B58-9D7F-806F91767F8F}" sibTransId="{B57C1C1E-0AA7-4C58-956C-BF99B1BD3E8D}"/>
    <dgm:cxn modelId="{DF47B49E-D3B3-476B-A325-CC96FA6A1C26}" type="presParOf" srcId="{54B0D749-533A-4D3B-A183-C2C321511E42}" destId="{AC397C82-42CB-406B-BF9A-8F2B87FD632C}" srcOrd="0" destOrd="0" presId="urn:microsoft.com/office/officeart/2018/2/layout/IconLabelList"/>
    <dgm:cxn modelId="{A6C23E5F-592D-491D-BDB2-01F9AB5FD222}" type="presParOf" srcId="{AC397C82-42CB-406B-BF9A-8F2B87FD632C}" destId="{8BECEA78-9596-4E27-8D12-E5E8C897B2A0}" srcOrd="0" destOrd="0" presId="urn:microsoft.com/office/officeart/2018/2/layout/IconLabelList"/>
    <dgm:cxn modelId="{C597A86D-0E41-4D69-91EB-FDFE849FA801}" type="presParOf" srcId="{AC397C82-42CB-406B-BF9A-8F2B87FD632C}" destId="{473F293C-FB73-414F-9758-96A1952FCDA8}" srcOrd="1" destOrd="0" presId="urn:microsoft.com/office/officeart/2018/2/layout/IconLabelList"/>
    <dgm:cxn modelId="{637839F8-EFCD-4E7B-A4D8-0C66F1240AE9}" type="presParOf" srcId="{AC397C82-42CB-406B-BF9A-8F2B87FD632C}" destId="{717035B4-5BC2-4716-8E7C-06D6D82F3565}" srcOrd="2" destOrd="0" presId="urn:microsoft.com/office/officeart/2018/2/layout/IconLabelList"/>
    <dgm:cxn modelId="{EBC9DA3C-69C6-4933-9D13-8CCC31F8CC8F}" type="presParOf" srcId="{54B0D749-533A-4D3B-A183-C2C321511E42}" destId="{B7F1C53E-BCA9-4C89-AC79-27E9061A628B}" srcOrd="1" destOrd="0" presId="urn:microsoft.com/office/officeart/2018/2/layout/IconLabelList"/>
    <dgm:cxn modelId="{09C163B0-09F7-465D-BD6A-5B4D1F776AB8}" type="presParOf" srcId="{54B0D749-533A-4D3B-A183-C2C321511E42}" destId="{36855AF3-C71C-4B2D-B36A-921B07CEB235}" srcOrd="2" destOrd="0" presId="urn:microsoft.com/office/officeart/2018/2/layout/IconLabelList"/>
    <dgm:cxn modelId="{F4AAE0C1-3480-4A52-B204-43085910913E}" type="presParOf" srcId="{36855AF3-C71C-4B2D-B36A-921B07CEB235}" destId="{C709C98A-EEE0-4DFF-BD00-2A9F381C6715}" srcOrd="0" destOrd="0" presId="urn:microsoft.com/office/officeart/2018/2/layout/IconLabelList"/>
    <dgm:cxn modelId="{F44B9375-D30B-40FF-BF54-43C76F5B7458}" type="presParOf" srcId="{36855AF3-C71C-4B2D-B36A-921B07CEB235}" destId="{3613CFA8-6B0F-46D3-8EB7-CA86ACAAC4BF}" srcOrd="1" destOrd="0" presId="urn:microsoft.com/office/officeart/2018/2/layout/IconLabelList"/>
    <dgm:cxn modelId="{B15DD4EB-FDDC-490E-BEFA-BF4F7B55A4AC}" type="presParOf" srcId="{36855AF3-C71C-4B2D-B36A-921B07CEB235}" destId="{F4712512-B12B-4FD5-A5F5-07CC310A70E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FCAC15-5EC5-4518-A366-058837372814}" type="doc">
      <dgm:prSet loTypeId="urn:microsoft.com/office/officeart/2005/8/layout/hierarchy3" loCatId="list" qsTypeId="urn:microsoft.com/office/officeart/2005/8/quickstyle/simple5" qsCatId="simple" csTypeId="urn:microsoft.com/office/officeart/2005/8/colors/accent6_1" csCatId="accent6" phldr="1"/>
      <dgm:spPr/>
      <dgm:t>
        <a:bodyPr/>
        <a:lstStyle/>
        <a:p>
          <a:endParaRPr lang="en-IN"/>
        </a:p>
      </dgm:t>
    </dgm:pt>
    <dgm:pt modelId="{FB6017A9-7C8C-47B3-9701-18792BDD660E}">
      <dgm:prSet custT="1"/>
      <dgm:spPr/>
      <dgm:t>
        <a:bodyPr/>
        <a:lstStyle/>
        <a:p>
          <a:pPr>
            <a:buNone/>
          </a:pPr>
          <a:r>
            <a:rPr lang="en-IN" sz="2000" b="1" u="sng" dirty="0">
              <a:latin typeface="Arial" panose="020B0604020202020204" pitchFamily="34" charset="0"/>
              <a:cs typeface="Arial" panose="020B0604020202020204" pitchFamily="34" charset="0"/>
            </a:rPr>
            <a:t>Activities</a:t>
          </a:r>
          <a:endParaRPr lang="en-IN" sz="2000" dirty="0">
            <a:latin typeface="Arial" panose="020B0604020202020204" pitchFamily="34" charset="0"/>
            <a:cs typeface="Arial" panose="020B0604020202020204" pitchFamily="34" charset="0"/>
          </a:endParaRPr>
        </a:p>
      </dgm:t>
    </dgm:pt>
    <dgm:pt modelId="{0D06A311-3ABA-4062-939E-41D0E54D5D72}" type="parTrans" cxnId="{EA97F5E3-B2DB-400D-A7B7-785F39463F12}">
      <dgm:prSet/>
      <dgm:spPr/>
      <dgm:t>
        <a:bodyPr/>
        <a:lstStyle/>
        <a:p>
          <a:endParaRPr lang="en-IN"/>
        </a:p>
      </dgm:t>
    </dgm:pt>
    <dgm:pt modelId="{1C22C607-1ECC-4265-8342-D8EBDC304CD7}" type="sibTrans" cxnId="{EA97F5E3-B2DB-400D-A7B7-785F39463F12}">
      <dgm:prSet/>
      <dgm:spPr/>
      <dgm:t>
        <a:bodyPr/>
        <a:lstStyle/>
        <a:p>
          <a:endParaRPr lang="en-IN"/>
        </a:p>
      </dgm:t>
    </dgm:pt>
    <dgm:pt modelId="{95EE5AAA-3D03-4047-AB28-EF8283E3CDCD}">
      <dgm:prSet custT="1"/>
      <dgm:spPr/>
      <dgm:t>
        <a:bodyPr/>
        <a:lstStyle/>
        <a:p>
          <a:pPr>
            <a:buNone/>
          </a:pPr>
          <a:r>
            <a:rPr lang="en-IN" sz="2000" dirty="0">
              <a:latin typeface="Arial" panose="020B0604020202020204" pitchFamily="34" charset="0"/>
              <a:cs typeface="Arial" panose="020B0604020202020204" pitchFamily="34" charset="0"/>
            </a:rPr>
            <a:t>The campaign will have different key challenges and interactive activities, such as fitness, fibre food challenges and health swaps where the key activities will be done within 6 weeks as follow. </a:t>
          </a:r>
        </a:p>
      </dgm:t>
    </dgm:pt>
    <dgm:pt modelId="{AE6091B9-D481-444C-8794-12C8C3903C2E}" type="parTrans" cxnId="{BEB14762-8E53-4477-8B63-F8E107BC21E4}">
      <dgm:prSet/>
      <dgm:spPr/>
      <dgm:t>
        <a:bodyPr/>
        <a:lstStyle/>
        <a:p>
          <a:endParaRPr lang="en-IN"/>
        </a:p>
      </dgm:t>
    </dgm:pt>
    <dgm:pt modelId="{23A1A1B9-389C-4FCC-A4AC-3E49A593DB08}" type="sibTrans" cxnId="{BEB14762-8E53-4477-8B63-F8E107BC21E4}">
      <dgm:prSet/>
      <dgm:spPr/>
      <dgm:t>
        <a:bodyPr/>
        <a:lstStyle/>
        <a:p>
          <a:endParaRPr lang="en-IN"/>
        </a:p>
      </dgm:t>
    </dgm:pt>
    <dgm:pt modelId="{92CBF8E3-D889-486A-8CA9-BB35A2A819AC}" type="pres">
      <dgm:prSet presAssocID="{16FCAC15-5EC5-4518-A366-058837372814}" presName="diagram" presStyleCnt="0">
        <dgm:presLayoutVars>
          <dgm:chPref val="1"/>
          <dgm:dir/>
          <dgm:animOne val="branch"/>
          <dgm:animLvl val="lvl"/>
          <dgm:resizeHandles/>
        </dgm:presLayoutVars>
      </dgm:prSet>
      <dgm:spPr/>
    </dgm:pt>
    <dgm:pt modelId="{7A3056E0-270E-420F-97E0-6B3A28ABF548}" type="pres">
      <dgm:prSet presAssocID="{FB6017A9-7C8C-47B3-9701-18792BDD660E}" presName="root" presStyleCnt="0"/>
      <dgm:spPr/>
    </dgm:pt>
    <dgm:pt modelId="{84FD22C4-91BD-4A15-B551-C3FB14CBFA98}" type="pres">
      <dgm:prSet presAssocID="{FB6017A9-7C8C-47B3-9701-18792BDD660E}" presName="rootComposite" presStyleCnt="0"/>
      <dgm:spPr/>
    </dgm:pt>
    <dgm:pt modelId="{D8476157-AEF6-4C65-A804-07B0FC1843DE}" type="pres">
      <dgm:prSet presAssocID="{FB6017A9-7C8C-47B3-9701-18792BDD660E}" presName="rootText" presStyleLbl="node1" presStyleIdx="0" presStyleCnt="1" custScaleX="273199" custScaleY="48387"/>
      <dgm:spPr/>
    </dgm:pt>
    <dgm:pt modelId="{85625DD2-5D28-4536-9146-3FE27DE2B4D5}" type="pres">
      <dgm:prSet presAssocID="{FB6017A9-7C8C-47B3-9701-18792BDD660E}" presName="rootConnector" presStyleLbl="node1" presStyleIdx="0" presStyleCnt="1"/>
      <dgm:spPr/>
    </dgm:pt>
    <dgm:pt modelId="{514451D2-97DB-4D7C-8F32-9CC149E6AAF6}" type="pres">
      <dgm:prSet presAssocID="{FB6017A9-7C8C-47B3-9701-18792BDD660E}" presName="childShape" presStyleCnt="0"/>
      <dgm:spPr/>
    </dgm:pt>
    <dgm:pt modelId="{E8349933-238F-4D84-9A37-A4F294920840}" type="pres">
      <dgm:prSet presAssocID="{AE6091B9-D481-444C-8794-12C8C3903C2E}" presName="Name13" presStyleLbl="parChTrans1D2" presStyleIdx="0" presStyleCnt="1"/>
      <dgm:spPr/>
    </dgm:pt>
    <dgm:pt modelId="{B6409986-627B-4A9F-AE93-931D4AB52DAB}" type="pres">
      <dgm:prSet presAssocID="{95EE5AAA-3D03-4047-AB28-EF8283E3CDCD}" presName="childText" presStyleLbl="bgAcc1" presStyleIdx="0" presStyleCnt="1" custScaleX="614495">
        <dgm:presLayoutVars>
          <dgm:bulletEnabled val="1"/>
        </dgm:presLayoutVars>
      </dgm:prSet>
      <dgm:spPr/>
    </dgm:pt>
  </dgm:ptLst>
  <dgm:cxnLst>
    <dgm:cxn modelId="{BFC35C20-E7E6-4716-ADC5-FBF6A4870F4B}" type="presOf" srcId="{AE6091B9-D481-444C-8794-12C8C3903C2E}" destId="{E8349933-238F-4D84-9A37-A4F294920840}" srcOrd="0" destOrd="0" presId="urn:microsoft.com/office/officeart/2005/8/layout/hierarchy3"/>
    <dgm:cxn modelId="{00170A39-2E71-4EC9-8C09-02821CDEB986}" type="presOf" srcId="{16FCAC15-5EC5-4518-A366-058837372814}" destId="{92CBF8E3-D889-486A-8CA9-BB35A2A819AC}" srcOrd="0" destOrd="0" presId="urn:microsoft.com/office/officeart/2005/8/layout/hierarchy3"/>
    <dgm:cxn modelId="{BEB14762-8E53-4477-8B63-F8E107BC21E4}" srcId="{FB6017A9-7C8C-47B3-9701-18792BDD660E}" destId="{95EE5AAA-3D03-4047-AB28-EF8283E3CDCD}" srcOrd="0" destOrd="0" parTransId="{AE6091B9-D481-444C-8794-12C8C3903C2E}" sibTransId="{23A1A1B9-389C-4FCC-A4AC-3E49A593DB08}"/>
    <dgm:cxn modelId="{E68B9D63-9DCC-40A3-9177-557D8AC7B51C}" type="presOf" srcId="{FB6017A9-7C8C-47B3-9701-18792BDD660E}" destId="{D8476157-AEF6-4C65-A804-07B0FC1843DE}" srcOrd="0" destOrd="0" presId="urn:microsoft.com/office/officeart/2005/8/layout/hierarchy3"/>
    <dgm:cxn modelId="{29FA45BD-5E6B-43AE-B4EC-13EF7472987A}" type="presOf" srcId="{FB6017A9-7C8C-47B3-9701-18792BDD660E}" destId="{85625DD2-5D28-4536-9146-3FE27DE2B4D5}" srcOrd="1" destOrd="0" presId="urn:microsoft.com/office/officeart/2005/8/layout/hierarchy3"/>
    <dgm:cxn modelId="{FE1DB2C5-A71F-4154-8FB2-2D91500A9646}" type="presOf" srcId="{95EE5AAA-3D03-4047-AB28-EF8283E3CDCD}" destId="{B6409986-627B-4A9F-AE93-931D4AB52DAB}" srcOrd="0" destOrd="0" presId="urn:microsoft.com/office/officeart/2005/8/layout/hierarchy3"/>
    <dgm:cxn modelId="{EA97F5E3-B2DB-400D-A7B7-785F39463F12}" srcId="{16FCAC15-5EC5-4518-A366-058837372814}" destId="{FB6017A9-7C8C-47B3-9701-18792BDD660E}" srcOrd="0" destOrd="0" parTransId="{0D06A311-3ABA-4062-939E-41D0E54D5D72}" sibTransId="{1C22C607-1ECC-4265-8342-D8EBDC304CD7}"/>
    <dgm:cxn modelId="{E9C943F4-A79D-495F-9080-51D2380221C3}" type="presParOf" srcId="{92CBF8E3-D889-486A-8CA9-BB35A2A819AC}" destId="{7A3056E0-270E-420F-97E0-6B3A28ABF548}" srcOrd="0" destOrd="0" presId="urn:microsoft.com/office/officeart/2005/8/layout/hierarchy3"/>
    <dgm:cxn modelId="{66BA304C-F78A-41DC-A629-57B2A5964AE2}" type="presParOf" srcId="{7A3056E0-270E-420F-97E0-6B3A28ABF548}" destId="{84FD22C4-91BD-4A15-B551-C3FB14CBFA98}" srcOrd="0" destOrd="0" presId="urn:microsoft.com/office/officeart/2005/8/layout/hierarchy3"/>
    <dgm:cxn modelId="{D3813EF8-5FB7-41F4-9CF8-BBC6759784A5}" type="presParOf" srcId="{84FD22C4-91BD-4A15-B551-C3FB14CBFA98}" destId="{D8476157-AEF6-4C65-A804-07B0FC1843DE}" srcOrd="0" destOrd="0" presId="urn:microsoft.com/office/officeart/2005/8/layout/hierarchy3"/>
    <dgm:cxn modelId="{35DC215F-F5CC-4D44-82F6-D35662CFEED7}" type="presParOf" srcId="{84FD22C4-91BD-4A15-B551-C3FB14CBFA98}" destId="{85625DD2-5D28-4536-9146-3FE27DE2B4D5}" srcOrd="1" destOrd="0" presId="urn:microsoft.com/office/officeart/2005/8/layout/hierarchy3"/>
    <dgm:cxn modelId="{6149BF08-402F-4228-BDC5-A5DDCBD1A80B}" type="presParOf" srcId="{7A3056E0-270E-420F-97E0-6B3A28ABF548}" destId="{514451D2-97DB-4D7C-8F32-9CC149E6AAF6}" srcOrd="1" destOrd="0" presId="urn:microsoft.com/office/officeart/2005/8/layout/hierarchy3"/>
    <dgm:cxn modelId="{0DA6D81C-D07C-46A4-96D6-CA4FF52C6667}" type="presParOf" srcId="{514451D2-97DB-4D7C-8F32-9CC149E6AAF6}" destId="{E8349933-238F-4D84-9A37-A4F294920840}" srcOrd="0" destOrd="0" presId="urn:microsoft.com/office/officeart/2005/8/layout/hierarchy3"/>
    <dgm:cxn modelId="{D5D96CF6-3B1E-487B-8551-E2B9D4C6A45C}" type="presParOf" srcId="{514451D2-97DB-4D7C-8F32-9CC149E6AAF6}" destId="{B6409986-627B-4A9F-AE93-931D4AB52DAB}"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78C399-3238-462B-A579-82447E63B4ED}" type="doc">
      <dgm:prSet loTypeId="urn:microsoft.com/office/officeart/2008/layout/LinedList" loCatId="list" qsTypeId="urn:microsoft.com/office/officeart/2005/8/quickstyle/simple1" qsCatId="simple" csTypeId="urn:microsoft.com/office/officeart/2005/8/colors/accent6_4" csCatId="accent6" phldr="1"/>
      <dgm:spPr/>
      <dgm:t>
        <a:bodyPr/>
        <a:lstStyle/>
        <a:p>
          <a:endParaRPr lang="en-IN"/>
        </a:p>
      </dgm:t>
    </dgm:pt>
    <dgm:pt modelId="{B3B87958-FA3F-47D2-89F0-5D0FEF6CC150}">
      <dgm:prSet phldrT="[Text]" custT="1"/>
      <dgm:spPr/>
      <dgm:t>
        <a:bodyPr/>
        <a:lstStyle/>
        <a:p>
          <a:pPr>
            <a:lnSpc>
              <a:spcPct val="100000"/>
            </a:lnSpc>
            <a:buFont typeface="Symbol" panose="05050102010706020507" pitchFamily="18" charset="2"/>
            <a:buChar char=""/>
          </a:pPr>
          <a:r>
            <a:rPr lang="en-IN" sz="2400" dirty="0">
              <a:latin typeface="Arial" panose="020B0604020202020204" pitchFamily="34" charset="0"/>
              <a:cs typeface="Arial" panose="020B0604020202020204" pitchFamily="34" charset="0"/>
            </a:rPr>
            <a:t>Evaluation and measurement helped determine how well the campaign performed and whether it met its aims (Buhmann and Volk, 2022). </a:t>
          </a:r>
        </a:p>
      </dgm:t>
    </dgm:pt>
    <dgm:pt modelId="{71E0D3ED-ABDC-4890-9D7C-433682A0213A}" type="parTrans" cxnId="{3BECFD57-5E28-47E9-9DB3-9B6FDC9805B2}">
      <dgm:prSet/>
      <dgm:spPr/>
      <dgm:t>
        <a:bodyPr/>
        <a:lstStyle/>
        <a:p>
          <a:endParaRPr lang="en-IN"/>
        </a:p>
      </dgm:t>
    </dgm:pt>
    <dgm:pt modelId="{4A5BF0A9-8184-46FF-9B98-40AC5E9951B6}" type="sibTrans" cxnId="{3BECFD57-5E28-47E9-9DB3-9B6FDC9805B2}">
      <dgm:prSet/>
      <dgm:spPr/>
      <dgm:t>
        <a:bodyPr/>
        <a:lstStyle/>
        <a:p>
          <a:endParaRPr lang="en-IN"/>
        </a:p>
      </dgm:t>
    </dgm:pt>
    <dgm:pt modelId="{3CFAB0C4-F6F5-4258-B9C8-FC8BF63504CD}">
      <dgm:prSet custT="1"/>
      <dgm:spPr/>
      <dgm:t>
        <a:bodyPr/>
        <a:lstStyle/>
        <a:p>
          <a:pPr>
            <a:lnSpc>
              <a:spcPct val="100000"/>
            </a:lnSpc>
            <a:buFont typeface="Symbol" panose="05050102010706020507" pitchFamily="18" charset="2"/>
            <a:buChar char=""/>
          </a:pPr>
          <a:r>
            <a:rPr lang="en-IN" sz="2400" dirty="0">
              <a:latin typeface="Arial" panose="020B0604020202020204" pitchFamily="34" charset="0"/>
              <a:cs typeface="Arial" panose="020B0604020202020204" pitchFamily="34" charset="0"/>
            </a:rPr>
            <a:t>The evaluation strategy has focused on linking the campaign's key aims, such as increasing daily fibre intake, reducing processed food intake, and promoting nutrition-based literacy. </a:t>
          </a:r>
        </a:p>
      </dgm:t>
    </dgm:pt>
    <dgm:pt modelId="{BD228F79-B11C-440F-A5A9-81ABFCD7E26E}" type="parTrans" cxnId="{072D35B8-05AA-433D-B364-236D1030DA58}">
      <dgm:prSet/>
      <dgm:spPr/>
      <dgm:t>
        <a:bodyPr/>
        <a:lstStyle/>
        <a:p>
          <a:endParaRPr lang="en-IN"/>
        </a:p>
      </dgm:t>
    </dgm:pt>
    <dgm:pt modelId="{F23BE0D5-E487-418F-A4E8-A7C9D2CC4477}" type="sibTrans" cxnId="{072D35B8-05AA-433D-B364-236D1030DA58}">
      <dgm:prSet/>
      <dgm:spPr/>
      <dgm:t>
        <a:bodyPr/>
        <a:lstStyle/>
        <a:p>
          <a:endParaRPr lang="en-IN"/>
        </a:p>
      </dgm:t>
    </dgm:pt>
    <dgm:pt modelId="{66C3244C-3F26-46F9-BDD7-DF2BB9E42D02}" type="pres">
      <dgm:prSet presAssocID="{9B78C399-3238-462B-A579-82447E63B4ED}" presName="vert0" presStyleCnt="0">
        <dgm:presLayoutVars>
          <dgm:dir/>
          <dgm:animOne val="branch"/>
          <dgm:animLvl val="lvl"/>
        </dgm:presLayoutVars>
      </dgm:prSet>
      <dgm:spPr/>
    </dgm:pt>
    <dgm:pt modelId="{2C1B8B4F-79E9-4C5F-84D9-EA61311BD3ED}" type="pres">
      <dgm:prSet presAssocID="{B3B87958-FA3F-47D2-89F0-5D0FEF6CC150}" presName="thickLine" presStyleLbl="alignNode1" presStyleIdx="0" presStyleCnt="2"/>
      <dgm:spPr/>
    </dgm:pt>
    <dgm:pt modelId="{525B6B79-75B2-44AC-87DA-9D96B68D9C42}" type="pres">
      <dgm:prSet presAssocID="{B3B87958-FA3F-47D2-89F0-5D0FEF6CC150}" presName="horz1" presStyleCnt="0"/>
      <dgm:spPr/>
    </dgm:pt>
    <dgm:pt modelId="{413757C1-7FCE-4D27-B981-6D385E2AF2BF}" type="pres">
      <dgm:prSet presAssocID="{B3B87958-FA3F-47D2-89F0-5D0FEF6CC150}" presName="tx1" presStyleLbl="revTx" presStyleIdx="0" presStyleCnt="2" custLinFactNeighborY="-24492"/>
      <dgm:spPr/>
    </dgm:pt>
    <dgm:pt modelId="{F2C7AFC8-03E7-4BC6-A2A4-A0FEC6CF62D0}" type="pres">
      <dgm:prSet presAssocID="{B3B87958-FA3F-47D2-89F0-5D0FEF6CC150}" presName="vert1" presStyleCnt="0"/>
      <dgm:spPr/>
    </dgm:pt>
    <dgm:pt modelId="{8261F4EF-DBDC-4453-AE14-90F44D2E96E3}" type="pres">
      <dgm:prSet presAssocID="{3CFAB0C4-F6F5-4258-B9C8-FC8BF63504CD}" presName="thickLine" presStyleLbl="alignNode1" presStyleIdx="1" presStyleCnt="2"/>
      <dgm:spPr/>
    </dgm:pt>
    <dgm:pt modelId="{FBE71893-D350-4C63-8E2A-B293F1F55839}" type="pres">
      <dgm:prSet presAssocID="{3CFAB0C4-F6F5-4258-B9C8-FC8BF63504CD}" presName="horz1" presStyleCnt="0"/>
      <dgm:spPr/>
    </dgm:pt>
    <dgm:pt modelId="{FDB6B79B-409D-415A-8A63-F1326F1B9F6C}" type="pres">
      <dgm:prSet presAssocID="{3CFAB0C4-F6F5-4258-B9C8-FC8BF63504CD}" presName="tx1" presStyleLbl="revTx" presStyleIdx="1" presStyleCnt="2"/>
      <dgm:spPr/>
    </dgm:pt>
    <dgm:pt modelId="{035C0685-110B-420C-B99C-1DE0E5090E5A}" type="pres">
      <dgm:prSet presAssocID="{3CFAB0C4-F6F5-4258-B9C8-FC8BF63504CD}" presName="vert1" presStyleCnt="0"/>
      <dgm:spPr/>
    </dgm:pt>
  </dgm:ptLst>
  <dgm:cxnLst>
    <dgm:cxn modelId="{F45C3967-CFA4-4048-A69F-244207E07912}" type="presOf" srcId="{9B78C399-3238-462B-A579-82447E63B4ED}" destId="{66C3244C-3F26-46F9-BDD7-DF2BB9E42D02}" srcOrd="0" destOrd="0" presId="urn:microsoft.com/office/officeart/2008/layout/LinedList"/>
    <dgm:cxn modelId="{B25DE176-9AB7-4669-846D-DD6CB1722614}" type="presOf" srcId="{3CFAB0C4-F6F5-4258-B9C8-FC8BF63504CD}" destId="{FDB6B79B-409D-415A-8A63-F1326F1B9F6C}" srcOrd="0" destOrd="0" presId="urn:microsoft.com/office/officeart/2008/layout/LinedList"/>
    <dgm:cxn modelId="{3BECFD57-5E28-47E9-9DB3-9B6FDC9805B2}" srcId="{9B78C399-3238-462B-A579-82447E63B4ED}" destId="{B3B87958-FA3F-47D2-89F0-5D0FEF6CC150}" srcOrd="0" destOrd="0" parTransId="{71E0D3ED-ABDC-4890-9D7C-433682A0213A}" sibTransId="{4A5BF0A9-8184-46FF-9B98-40AC5E9951B6}"/>
    <dgm:cxn modelId="{072D35B8-05AA-433D-B364-236D1030DA58}" srcId="{9B78C399-3238-462B-A579-82447E63B4ED}" destId="{3CFAB0C4-F6F5-4258-B9C8-FC8BF63504CD}" srcOrd="1" destOrd="0" parTransId="{BD228F79-B11C-440F-A5A9-81ABFCD7E26E}" sibTransId="{F23BE0D5-E487-418F-A4E8-A7C9D2CC4477}"/>
    <dgm:cxn modelId="{7374ABF8-3AB7-449E-94CF-B43EB8D02921}" type="presOf" srcId="{B3B87958-FA3F-47D2-89F0-5D0FEF6CC150}" destId="{413757C1-7FCE-4D27-B981-6D385E2AF2BF}" srcOrd="0" destOrd="0" presId="urn:microsoft.com/office/officeart/2008/layout/LinedList"/>
    <dgm:cxn modelId="{5735A08F-25C7-4B61-A652-F34D13F627AF}" type="presParOf" srcId="{66C3244C-3F26-46F9-BDD7-DF2BB9E42D02}" destId="{2C1B8B4F-79E9-4C5F-84D9-EA61311BD3ED}" srcOrd="0" destOrd="0" presId="urn:microsoft.com/office/officeart/2008/layout/LinedList"/>
    <dgm:cxn modelId="{881DFDD2-F915-46BA-9F63-DE64742F1541}" type="presParOf" srcId="{66C3244C-3F26-46F9-BDD7-DF2BB9E42D02}" destId="{525B6B79-75B2-44AC-87DA-9D96B68D9C42}" srcOrd="1" destOrd="0" presId="urn:microsoft.com/office/officeart/2008/layout/LinedList"/>
    <dgm:cxn modelId="{3A5715AC-52C5-4D1A-9E67-C168A120D5F1}" type="presParOf" srcId="{525B6B79-75B2-44AC-87DA-9D96B68D9C42}" destId="{413757C1-7FCE-4D27-B981-6D385E2AF2BF}" srcOrd="0" destOrd="0" presId="urn:microsoft.com/office/officeart/2008/layout/LinedList"/>
    <dgm:cxn modelId="{FCE6F8A8-4E8E-4DA6-AD17-37F0BC237BC8}" type="presParOf" srcId="{525B6B79-75B2-44AC-87DA-9D96B68D9C42}" destId="{F2C7AFC8-03E7-4BC6-A2A4-A0FEC6CF62D0}" srcOrd="1" destOrd="0" presId="urn:microsoft.com/office/officeart/2008/layout/LinedList"/>
    <dgm:cxn modelId="{7C614841-DFE9-464F-B9A7-A800CF18023B}" type="presParOf" srcId="{66C3244C-3F26-46F9-BDD7-DF2BB9E42D02}" destId="{8261F4EF-DBDC-4453-AE14-90F44D2E96E3}" srcOrd="2" destOrd="0" presId="urn:microsoft.com/office/officeart/2008/layout/LinedList"/>
    <dgm:cxn modelId="{8520B85F-EF44-4D70-94CB-CABB4A83B74C}" type="presParOf" srcId="{66C3244C-3F26-46F9-BDD7-DF2BB9E42D02}" destId="{FBE71893-D350-4C63-8E2A-B293F1F55839}" srcOrd="3" destOrd="0" presId="urn:microsoft.com/office/officeart/2008/layout/LinedList"/>
    <dgm:cxn modelId="{B24CED48-954F-49CF-AB02-3B50AE4BC2C8}" type="presParOf" srcId="{FBE71893-D350-4C63-8E2A-B293F1F55839}" destId="{FDB6B79B-409D-415A-8A63-F1326F1B9F6C}" srcOrd="0" destOrd="0" presId="urn:microsoft.com/office/officeart/2008/layout/LinedList"/>
    <dgm:cxn modelId="{D10DCFC9-802D-4914-9200-8F6CBC4F8C7E}" type="presParOf" srcId="{FBE71893-D350-4C63-8E2A-B293F1F55839}" destId="{035C0685-110B-420C-B99C-1DE0E5090E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D15ABB-CF91-4570-BAC9-FD7C6B3F8EAF}" type="doc">
      <dgm:prSet loTypeId="urn:microsoft.com/office/officeart/2005/8/layout/default" loCatId="list" qsTypeId="urn:microsoft.com/office/officeart/2005/8/quickstyle/simple3" qsCatId="simple" csTypeId="urn:microsoft.com/office/officeart/2005/8/colors/accent6_5" csCatId="accent6" phldr="1"/>
      <dgm:spPr/>
      <dgm:t>
        <a:bodyPr/>
        <a:lstStyle/>
        <a:p>
          <a:endParaRPr lang="en-IN"/>
        </a:p>
      </dgm:t>
    </dgm:pt>
    <dgm:pt modelId="{7CE99989-4050-4A69-A906-3E174DDC71D4}">
      <dgm:prSet phldrT="[Text]" custT="1"/>
      <dgm:spPr/>
      <dgm:t>
        <a:bodyPr/>
        <a:lstStyle/>
        <a:p>
          <a:pPr>
            <a:buNone/>
          </a:pPr>
          <a:r>
            <a:rPr lang="en-IN" sz="2400" b="1" dirty="0">
              <a:latin typeface="Arial" panose="020B0604020202020204" pitchFamily="34" charset="0"/>
              <a:cs typeface="Arial" panose="020B0604020202020204" pitchFamily="34" charset="0"/>
            </a:rPr>
            <a:t>Fibre intake:</a:t>
          </a:r>
          <a:r>
            <a:rPr lang="en-IN" sz="2400" dirty="0">
              <a:latin typeface="Arial" panose="020B0604020202020204" pitchFamily="34" charset="0"/>
              <a:cs typeface="Arial" panose="020B0604020202020204" pitchFamily="34" charset="0"/>
            </a:rPr>
            <a:t> Measurement done using 3-day-based food diaries maintenance, where the aim was for 25–30g daily intake of fibre among participants.</a:t>
          </a:r>
        </a:p>
      </dgm:t>
    </dgm:pt>
    <dgm:pt modelId="{66E47BC5-4A25-45DF-8D85-8C05633C5855}" type="parTrans" cxnId="{767CFA08-D357-4E17-A457-AFB9FE5106D1}">
      <dgm:prSet/>
      <dgm:spPr/>
      <dgm:t>
        <a:bodyPr/>
        <a:lstStyle/>
        <a:p>
          <a:endParaRPr lang="en-IN"/>
        </a:p>
      </dgm:t>
    </dgm:pt>
    <dgm:pt modelId="{CB18C57F-22C0-49CF-A656-576B5FD4E9F2}" type="sibTrans" cxnId="{767CFA08-D357-4E17-A457-AFB9FE5106D1}">
      <dgm:prSet/>
      <dgm:spPr/>
      <dgm:t>
        <a:bodyPr/>
        <a:lstStyle/>
        <a:p>
          <a:endParaRPr lang="en-IN"/>
        </a:p>
      </dgm:t>
    </dgm:pt>
    <dgm:pt modelId="{85A80ABD-9598-4320-9046-01B44EE3AAC6}">
      <dgm:prSet custT="1"/>
      <dgm:spPr/>
      <dgm:t>
        <a:bodyPr/>
        <a:lstStyle/>
        <a:p>
          <a:pPr>
            <a:buNone/>
          </a:pPr>
          <a:r>
            <a:rPr lang="en-IN" sz="2400" b="1" dirty="0">
              <a:latin typeface="Arial" panose="020B0604020202020204" pitchFamily="34" charset="0"/>
              <a:cs typeface="Arial" panose="020B0604020202020204" pitchFamily="34" charset="0"/>
            </a:rPr>
            <a:t>Ultra-processed food intake:</a:t>
          </a:r>
          <a:r>
            <a:rPr lang="en-IN" sz="2400" dirty="0">
              <a:latin typeface="Arial" panose="020B0604020202020204" pitchFamily="34" charset="0"/>
              <a:cs typeface="Arial" panose="020B0604020202020204" pitchFamily="34" charset="0"/>
            </a:rPr>
            <a:t> Tracking has been maintained through weekly surveys aimed at achieving a 20% reduction in processed food intake.</a:t>
          </a:r>
        </a:p>
      </dgm:t>
    </dgm:pt>
    <dgm:pt modelId="{4B224D7A-9BFE-4368-A7EB-C4F6A0FF0478}" type="parTrans" cxnId="{1FCAA345-6D91-4510-AAD2-34643EE0984F}">
      <dgm:prSet/>
      <dgm:spPr/>
      <dgm:t>
        <a:bodyPr/>
        <a:lstStyle/>
        <a:p>
          <a:endParaRPr lang="en-IN"/>
        </a:p>
      </dgm:t>
    </dgm:pt>
    <dgm:pt modelId="{09C24734-F7AE-46E2-B4A9-781C23614DAA}" type="sibTrans" cxnId="{1FCAA345-6D91-4510-AAD2-34643EE0984F}">
      <dgm:prSet/>
      <dgm:spPr/>
      <dgm:t>
        <a:bodyPr/>
        <a:lstStyle/>
        <a:p>
          <a:endParaRPr lang="en-IN"/>
        </a:p>
      </dgm:t>
    </dgm:pt>
    <dgm:pt modelId="{3BB281ED-AC0D-4936-94EC-E9B3E452E1B4}">
      <dgm:prSet custT="1"/>
      <dgm:spPr/>
      <dgm:t>
        <a:bodyPr/>
        <a:lstStyle/>
        <a:p>
          <a:pPr>
            <a:buNone/>
          </a:pPr>
          <a:r>
            <a:rPr lang="en-IN" sz="2400" b="1" dirty="0">
              <a:latin typeface="Arial" panose="020B0604020202020204" pitchFamily="34" charset="0"/>
              <a:cs typeface="Arial" panose="020B0604020202020204" pitchFamily="34" charset="0"/>
            </a:rPr>
            <a:t>Nutrition literacy:</a:t>
          </a:r>
          <a:r>
            <a:rPr lang="en-IN" sz="2400" dirty="0">
              <a:latin typeface="Arial" panose="020B0604020202020204" pitchFamily="34" charset="0"/>
              <a:cs typeface="Arial" panose="020B0604020202020204" pitchFamily="34" charset="0"/>
            </a:rPr>
            <a:t> Reading, QA sessions, and quizzes are used to assess knowledge and literacy in nutrition, resulting in a 50% improvement in overall results. </a:t>
          </a:r>
        </a:p>
      </dgm:t>
    </dgm:pt>
    <dgm:pt modelId="{EAC53538-0BDE-429A-AAE9-E8FC665662B6}" type="parTrans" cxnId="{50651372-4D9B-4684-BE0C-D8952FCCE026}">
      <dgm:prSet/>
      <dgm:spPr/>
      <dgm:t>
        <a:bodyPr/>
        <a:lstStyle/>
        <a:p>
          <a:endParaRPr lang="en-IN"/>
        </a:p>
      </dgm:t>
    </dgm:pt>
    <dgm:pt modelId="{0E5C28DC-7184-4771-922C-DBD4F758D653}" type="sibTrans" cxnId="{50651372-4D9B-4684-BE0C-D8952FCCE026}">
      <dgm:prSet/>
      <dgm:spPr/>
      <dgm:t>
        <a:bodyPr/>
        <a:lstStyle/>
        <a:p>
          <a:endParaRPr lang="en-IN"/>
        </a:p>
      </dgm:t>
    </dgm:pt>
    <dgm:pt modelId="{403D11AD-0C70-44FE-BA3E-13D137BF659F}" type="pres">
      <dgm:prSet presAssocID="{0ED15ABB-CF91-4570-BAC9-FD7C6B3F8EAF}" presName="diagram" presStyleCnt="0">
        <dgm:presLayoutVars>
          <dgm:dir/>
          <dgm:resizeHandles val="exact"/>
        </dgm:presLayoutVars>
      </dgm:prSet>
      <dgm:spPr/>
    </dgm:pt>
    <dgm:pt modelId="{AEF66EAC-F8CA-4F7D-A61C-E271EB4BA99D}" type="pres">
      <dgm:prSet presAssocID="{7CE99989-4050-4A69-A906-3E174DDC71D4}" presName="node" presStyleLbl="node1" presStyleIdx="0" presStyleCnt="3">
        <dgm:presLayoutVars>
          <dgm:bulletEnabled val="1"/>
        </dgm:presLayoutVars>
      </dgm:prSet>
      <dgm:spPr/>
    </dgm:pt>
    <dgm:pt modelId="{25101C32-8F47-4F37-92BC-FD33FAC2A564}" type="pres">
      <dgm:prSet presAssocID="{CB18C57F-22C0-49CF-A656-576B5FD4E9F2}" presName="sibTrans" presStyleCnt="0"/>
      <dgm:spPr/>
    </dgm:pt>
    <dgm:pt modelId="{85FE3B35-72DC-4CDE-878A-74D32CBF94F7}" type="pres">
      <dgm:prSet presAssocID="{85A80ABD-9598-4320-9046-01B44EE3AAC6}" presName="node" presStyleLbl="node1" presStyleIdx="1" presStyleCnt="3">
        <dgm:presLayoutVars>
          <dgm:bulletEnabled val="1"/>
        </dgm:presLayoutVars>
      </dgm:prSet>
      <dgm:spPr/>
    </dgm:pt>
    <dgm:pt modelId="{56D335AA-6B4A-4397-B3BF-5EC79FEF9EF6}" type="pres">
      <dgm:prSet presAssocID="{09C24734-F7AE-46E2-B4A9-781C23614DAA}" presName="sibTrans" presStyleCnt="0"/>
      <dgm:spPr/>
    </dgm:pt>
    <dgm:pt modelId="{DF48AA75-0571-44FF-9AEC-90C50316E5FE}" type="pres">
      <dgm:prSet presAssocID="{3BB281ED-AC0D-4936-94EC-E9B3E452E1B4}" presName="node" presStyleLbl="node1" presStyleIdx="2" presStyleCnt="3">
        <dgm:presLayoutVars>
          <dgm:bulletEnabled val="1"/>
        </dgm:presLayoutVars>
      </dgm:prSet>
      <dgm:spPr/>
    </dgm:pt>
  </dgm:ptLst>
  <dgm:cxnLst>
    <dgm:cxn modelId="{767CFA08-D357-4E17-A457-AFB9FE5106D1}" srcId="{0ED15ABB-CF91-4570-BAC9-FD7C6B3F8EAF}" destId="{7CE99989-4050-4A69-A906-3E174DDC71D4}" srcOrd="0" destOrd="0" parTransId="{66E47BC5-4A25-45DF-8D85-8C05633C5855}" sibTransId="{CB18C57F-22C0-49CF-A656-576B5FD4E9F2}"/>
    <dgm:cxn modelId="{BD7B230F-61C4-4BFE-9D20-041CA90769E6}" type="presOf" srcId="{7CE99989-4050-4A69-A906-3E174DDC71D4}" destId="{AEF66EAC-F8CA-4F7D-A61C-E271EB4BA99D}" srcOrd="0" destOrd="0" presId="urn:microsoft.com/office/officeart/2005/8/layout/default"/>
    <dgm:cxn modelId="{8522343F-D0F0-4208-A573-7A19FC54D242}" type="presOf" srcId="{3BB281ED-AC0D-4936-94EC-E9B3E452E1B4}" destId="{DF48AA75-0571-44FF-9AEC-90C50316E5FE}" srcOrd="0" destOrd="0" presId="urn:microsoft.com/office/officeart/2005/8/layout/default"/>
    <dgm:cxn modelId="{1FCAA345-6D91-4510-AAD2-34643EE0984F}" srcId="{0ED15ABB-CF91-4570-BAC9-FD7C6B3F8EAF}" destId="{85A80ABD-9598-4320-9046-01B44EE3AAC6}" srcOrd="1" destOrd="0" parTransId="{4B224D7A-9BFE-4368-A7EB-C4F6A0FF0478}" sibTransId="{09C24734-F7AE-46E2-B4A9-781C23614DAA}"/>
    <dgm:cxn modelId="{50651372-4D9B-4684-BE0C-D8952FCCE026}" srcId="{0ED15ABB-CF91-4570-BAC9-FD7C6B3F8EAF}" destId="{3BB281ED-AC0D-4936-94EC-E9B3E452E1B4}" srcOrd="2" destOrd="0" parTransId="{EAC53538-0BDE-429A-AAE9-E8FC665662B6}" sibTransId="{0E5C28DC-7184-4771-922C-DBD4F758D653}"/>
    <dgm:cxn modelId="{7DB1AEEA-8226-4F30-BD32-5D1FF61E78D4}" type="presOf" srcId="{0ED15ABB-CF91-4570-BAC9-FD7C6B3F8EAF}" destId="{403D11AD-0C70-44FE-BA3E-13D137BF659F}" srcOrd="0" destOrd="0" presId="urn:microsoft.com/office/officeart/2005/8/layout/default"/>
    <dgm:cxn modelId="{44E03BF6-2B5B-4333-AE71-76EE74F2734A}" type="presOf" srcId="{85A80ABD-9598-4320-9046-01B44EE3AAC6}" destId="{85FE3B35-72DC-4CDE-878A-74D32CBF94F7}" srcOrd="0" destOrd="0" presId="urn:microsoft.com/office/officeart/2005/8/layout/default"/>
    <dgm:cxn modelId="{87813169-156F-4736-AE26-BB738EA4F35B}" type="presParOf" srcId="{403D11AD-0C70-44FE-BA3E-13D137BF659F}" destId="{AEF66EAC-F8CA-4F7D-A61C-E271EB4BA99D}" srcOrd="0" destOrd="0" presId="urn:microsoft.com/office/officeart/2005/8/layout/default"/>
    <dgm:cxn modelId="{9EDFA798-B2CF-4420-AC52-9A4965A52BBE}" type="presParOf" srcId="{403D11AD-0C70-44FE-BA3E-13D137BF659F}" destId="{25101C32-8F47-4F37-92BC-FD33FAC2A564}" srcOrd="1" destOrd="0" presId="urn:microsoft.com/office/officeart/2005/8/layout/default"/>
    <dgm:cxn modelId="{E7067F75-7DB9-4411-AFF0-93803B1A478D}" type="presParOf" srcId="{403D11AD-0C70-44FE-BA3E-13D137BF659F}" destId="{85FE3B35-72DC-4CDE-878A-74D32CBF94F7}" srcOrd="2" destOrd="0" presId="urn:microsoft.com/office/officeart/2005/8/layout/default"/>
    <dgm:cxn modelId="{037E156B-C8A4-4519-8196-F855D3A436D9}" type="presParOf" srcId="{403D11AD-0C70-44FE-BA3E-13D137BF659F}" destId="{56D335AA-6B4A-4397-B3BF-5EC79FEF9EF6}" srcOrd="3" destOrd="0" presId="urn:microsoft.com/office/officeart/2005/8/layout/default"/>
    <dgm:cxn modelId="{F011FE13-3C57-4A63-9AF7-DE3CDFFA1E30}" type="presParOf" srcId="{403D11AD-0C70-44FE-BA3E-13D137BF659F}" destId="{DF48AA75-0571-44FF-9AEC-90C50316E5FE}"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3C55D0-FD37-46B8-825F-FF33446C42AF}" type="doc">
      <dgm:prSet loTypeId="urn:microsoft.com/office/officeart/2005/8/layout/pList1" loCatId="list" qsTypeId="urn:microsoft.com/office/officeart/2005/8/quickstyle/simple1" qsCatId="simple" csTypeId="urn:microsoft.com/office/officeart/2005/8/colors/accent6_1" csCatId="accent6" phldr="1"/>
      <dgm:spPr/>
      <dgm:t>
        <a:bodyPr/>
        <a:lstStyle/>
        <a:p>
          <a:endParaRPr lang="en-IN"/>
        </a:p>
      </dgm:t>
    </dgm:pt>
    <dgm:pt modelId="{148FB42B-DE18-443F-8AA5-CC83E8122454}">
      <dgm:prSet phldrT="[Text]" custT="1"/>
      <dgm:spPr/>
      <dgm:t>
        <a:bodyPr/>
        <a:lstStyle/>
        <a:p>
          <a:pPr algn="just">
            <a:lnSpc>
              <a:spcPct val="100000"/>
            </a:lnSpc>
            <a:buFont typeface="Symbol" panose="05050102010706020507" pitchFamily="18" charset="2"/>
            <a:buChar char=""/>
          </a:pPr>
          <a:r>
            <a:rPr lang="en-IN" sz="2000">
              <a:latin typeface="Arial" panose="020B0604020202020204" pitchFamily="34" charset="0"/>
              <a:cs typeface="Arial" panose="020B0604020202020204" pitchFamily="34" charset="0"/>
            </a:rPr>
            <a:t>The campaign will have its major health benefits in the short term.</a:t>
          </a:r>
        </a:p>
      </dgm:t>
    </dgm:pt>
    <dgm:pt modelId="{A84B0108-3950-4F0E-9D58-B0AE17DD0B95}" type="parTrans" cxnId="{78CFED39-C144-4B6D-BFD1-1146A1E70B7C}">
      <dgm:prSet/>
      <dgm:spPr/>
      <dgm:t>
        <a:bodyPr/>
        <a:lstStyle/>
        <a:p>
          <a:endParaRPr lang="en-IN"/>
        </a:p>
      </dgm:t>
    </dgm:pt>
    <dgm:pt modelId="{66ADBEBB-FEF2-4AF3-AC06-A76FD4A7D2F2}" type="sibTrans" cxnId="{78CFED39-C144-4B6D-BFD1-1146A1E70B7C}">
      <dgm:prSet/>
      <dgm:spPr/>
      <dgm:t>
        <a:bodyPr/>
        <a:lstStyle/>
        <a:p>
          <a:endParaRPr lang="en-IN"/>
        </a:p>
      </dgm:t>
    </dgm:pt>
    <dgm:pt modelId="{5CD214A7-2CD1-4589-8F5D-A7DF02E55B36}">
      <dgm:prSet custT="1"/>
      <dgm:spPr/>
      <dgm:t>
        <a:bodyPr/>
        <a:lstStyle/>
        <a:p>
          <a:pPr algn="just">
            <a:lnSpc>
              <a:spcPct val="100000"/>
            </a:lnSpc>
            <a:buFont typeface="Symbol" panose="05050102010706020507" pitchFamily="18" charset="2"/>
            <a:buChar char=""/>
          </a:pPr>
          <a:r>
            <a:rPr lang="en-IN" sz="2000">
              <a:latin typeface="Arial" panose="020B0604020202020204" pitchFamily="34" charset="0"/>
              <a:cs typeface="Arial" panose="020B0604020202020204" pitchFamily="34" charset="0"/>
            </a:rPr>
            <a:t>This can be including better focus among participants, reduced blood sugar levels, improved heart health, and increased energy. </a:t>
          </a:r>
        </a:p>
      </dgm:t>
    </dgm:pt>
    <dgm:pt modelId="{1F86D6F1-5DBF-498E-8ABF-18052A91E284}" type="parTrans" cxnId="{1096879D-258F-477E-A916-85F407F3BBC9}">
      <dgm:prSet/>
      <dgm:spPr/>
      <dgm:t>
        <a:bodyPr/>
        <a:lstStyle/>
        <a:p>
          <a:endParaRPr lang="en-IN"/>
        </a:p>
      </dgm:t>
    </dgm:pt>
    <dgm:pt modelId="{CE0B5860-A10B-44E0-B351-D72BF8AB2C13}" type="sibTrans" cxnId="{1096879D-258F-477E-A916-85F407F3BBC9}">
      <dgm:prSet/>
      <dgm:spPr/>
      <dgm:t>
        <a:bodyPr/>
        <a:lstStyle/>
        <a:p>
          <a:endParaRPr lang="en-IN"/>
        </a:p>
      </dgm:t>
    </dgm:pt>
    <dgm:pt modelId="{D6820D8A-B7DA-46E8-B639-CB27266DC6B2}">
      <dgm:prSet custT="1"/>
      <dgm:spPr/>
      <dgm:t>
        <a:bodyPr/>
        <a:lstStyle/>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A campaign can provide long-term benefits, including reducing nutrition deficiency,</a:t>
          </a:r>
        </a:p>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Managing weight and obesity</a:t>
          </a:r>
        </a:p>
        <a:p>
          <a:pPr algn="just">
            <a:lnSpc>
              <a:spcPct val="100000"/>
            </a:lnSpc>
            <a:buFont typeface="Symbol" panose="05050102010706020507" pitchFamily="18" charset="2"/>
            <a:buChar char=""/>
          </a:pPr>
          <a:endParaRPr lang="en-IN" sz="2000" dirty="0">
            <a:latin typeface="Arial" panose="020B0604020202020204" pitchFamily="34" charset="0"/>
            <a:cs typeface="Arial" panose="020B0604020202020204" pitchFamily="34" charset="0"/>
          </a:endParaRPr>
        </a:p>
      </dgm:t>
    </dgm:pt>
    <dgm:pt modelId="{1B027A37-8052-4CA5-96B5-138B4B446678}" type="parTrans" cxnId="{E28E47C5-F544-4C1F-A3E1-E4B62BCBAB94}">
      <dgm:prSet/>
      <dgm:spPr/>
      <dgm:t>
        <a:bodyPr/>
        <a:lstStyle/>
        <a:p>
          <a:endParaRPr lang="en-IN"/>
        </a:p>
      </dgm:t>
    </dgm:pt>
    <dgm:pt modelId="{9F8028A3-1A57-4797-A598-0A4E27E13557}" type="sibTrans" cxnId="{E28E47C5-F544-4C1F-A3E1-E4B62BCBAB94}">
      <dgm:prSet/>
      <dgm:spPr/>
      <dgm:t>
        <a:bodyPr/>
        <a:lstStyle/>
        <a:p>
          <a:endParaRPr lang="en-IN"/>
        </a:p>
      </dgm:t>
    </dgm:pt>
    <dgm:pt modelId="{3B01B0F9-528A-46DB-A0E4-4CE248A418A7}">
      <dgm:prSet custT="1"/>
      <dgm:spPr/>
      <dgm:t>
        <a:bodyPr/>
        <a:lstStyle/>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The campaign will develop awareness to achieving effective overall health outcomes (Ullah, Jamil, and Jamil, 2023). </a:t>
          </a:r>
        </a:p>
      </dgm:t>
    </dgm:pt>
    <dgm:pt modelId="{8B6DAC85-1735-48C3-B66A-23E4688E7446}" type="parTrans" cxnId="{A135F7EC-1C23-4BD4-9E46-B68C48C963F2}">
      <dgm:prSet/>
      <dgm:spPr/>
      <dgm:t>
        <a:bodyPr/>
        <a:lstStyle/>
        <a:p>
          <a:endParaRPr lang="en-IN"/>
        </a:p>
      </dgm:t>
    </dgm:pt>
    <dgm:pt modelId="{6494EA54-94B8-4C9A-9D85-0D778DC4FEDC}" type="sibTrans" cxnId="{A135F7EC-1C23-4BD4-9E46-B68C48C963F2}">
      <dgm:prSet/>
      <dgm:spPr/>
      <dgm:t>
        <a:bodyPr/>
        <a:lstStyle/>
        <a:p>
          <a:endParaRPr lang="en-IN"/>
        </a:p>
      </dgm:t>
    </dgm:pt>
    <dgm:pt modelId="{D35ED498-0E72-48F0-822F-243713B5DC7D}" type="pres">
      <dgm:prSet presAssocID="{D23C55D0-FD37-46B8-825F-FF33446C42AF}" presName="Name0" presStyleCnt="0">
        <dgm:presLayoutVars>
          <dgm:dir/>
          <dgm:resizeHandles val="exact"/>
        </dgm:presLayoutVars>
      </dgm:prSet>
      <dgm:spPr/>
    </dgm:pt>
    <dgm:pt modelId="{986F8228-8825-495B-A7ED-1552F2E4926D}" type="pres">
      <dgm:prSet presAssocID="{148FB42B-DE18-443F-8AA5-CC83E8122454}" presName="compNode" presStyleCnt="0"/>
      <dgm:spPr/>
    </dgm:pt>
    <dgm:pt modelId="{0A33DB45-3A2B-46E3-B7DA-47BED909E6D6}" type="pres">
      <dgm:prSet presAssocID="{148FB42B-DE18-443F-8AA5-CC83E8122454}" presName="pictRect" presStyleLbl="node1" presStyleIdx="0" presStyleCnt="4" custScaleX="76406" custScaleY="88144"/>
      <dgm:spPr>
        <a:blipFill>
          <a:blip xmlns:r="http://schemas.openxmlformats.org/officeDocument/2006/relationships" r:embed="rId1">
            <a:extLst>
              <a:ext uri="{96DAC541-7B7A-43D3-8B79-37D633B846F1}">
                <asvg:svgBlip xmlns:asvg="http://schemas.microsoft.com/office/drawing/2016/SVG/main" r:embed="rId2"/>
              </a:ext>
            </a:extLst>
          </a:blip>
          <a:srcRect/>
          <a:stretch>
            <a:fillRect t="-23000" b="-23000"/>
          </a:stretch>
        </a:blipFill>
      </dgm:spPr>
      <dgm:extLst>
        <a:ext uri="{E40237B7-FDA0-4F09-8148-C483321AD2D9}">
          <dgm14:cNvPr xmlns:dgm14="http://schemas.microsoft.com/office/drawing/2010/diagram" id="0" name="" descr="Heart with pulse"/>
        </a:ext>
      </dgm:extLst>
    </dgm:pt>
    <dgm:pt modelId="{A7723090-F7D8-4039-A68F-242FDF42ABA2}" type="pres">
      <dgm:prSet presAssocID="{148FB42B-DE18-443F-8AA5-CC83E8122454}" presName="textRect" presStyleLbl="revTx" presStyleIdx="0" presStyleCnt="4">
        <dgm:presLayoutVars>
          <dgm:bulletEnabled val="1"/>
        </dgm:presLayoutVars>
      </dgm:prSet>
      <dgm:spPr/>
    </dgm:pt>
    <dgm:pt modelId="{10A786A8-ADF6-4CF4-9D50-7AFCB018FEC5}" type="pres">
      <dgm:prSet presAssocID="{66ADBEBB-FEF2-4AF3-AC06-A76FD4A7D2F2}" presName="sibTrans" presStyleLbl="sibTrans2D1" presStyleIdx="0" presStyleCnt="0"/>
      <dgm:spPr/>
    </dgm:pt>
    <dgm:pt modelId="{9A53D2F4-C52D-435C-ADF6-AE3C740E0695}" type="pres">
      <dgm:prSet presAssocID="{5CD214A7-2CD1-4589-8F5D-A7DF02E55B36}" presName="compNode" presStyleCnt="0"/>
      <dgm:spPr/>
    </dgm:pt>
    <dgm:pt modelId="{54F9F8DB-DDFE-4667-8DA7-778998DA3B9A}" type="pres">
      <dgm:prSet presAssocID="{5CD214A7-2CD1-4589-8F5D-A7DF02E55B36}" presName="pictRect" presStyleLbl="node1" presStyleIdx="1" presStyleCnt="4" custScaleX="78622" custScaleY="88144"/>
      <dgm:spPr>
        <a:blipFill>
          <a:blip xmlns:r="http://schemas.openxmlformats.org/officeDocument/2006/relationships" r:embed="rId3">
            <a:extLst>
              <a:ext uri="{96DAC541-7B7A-43D3-8B79-37D633B846F1}">
                <asvg:svgBlip xmlns:asvg="http://schemas.microsoft.com/office/drawing/2016/SVG/main" r:embed="rId4"/>
              </a:ext>
            </a:extLst>
          </a:blip>
          <a:srcRect/>
          <a:stretch>
            <a:fillRect t="-23000" b="-23000"/>
          </a:stretch>
        </a:blipFill>
      </dgm:spPr>
      <dgm:extLst>
        <a:ext uri="{E40237B7-FDA0-4F09-8148-C483321AD2D9}">
          <dgm14:cNvPr xmlns:dgm14="http://schemas.microsoft.com/office/drawing/2010/diagram" id="0" name="" descr="Medical"/>
        </a:ext>
      </dgm:extLst>
    </dgm:pt>
    <dgm:pt modelId="{62BF11EE-49AA-4691-B8BE-000857E1A017}" type="pres">
      <dgm:prSet presAssocID="{5CD214A7-2CD1-4589-8F5D-A7DF02E55B36}" presName="textRect" presStyleLbl="revTx" presStyleIdx="1" presStyleCnt="4">
        <dgm:presLayoutVars>
          <dgm:bulletEnabled val="1"/>
        </dgm:presLayoutVars>
      </dgm:prSet>
      <dgm:spPr/>
    </dgm:pt>
    <dgm:pt modelId="{128E257C-D7B7-4D8B-914F-C73ECECA31FD}" type="pres">
      <dgm:prSet presAssocID="{CE0B5860-A10B-44E0-B351-D72BF8AB2C13}" presName="sibTrans" presStyleLbl="sibTrans2D1" presStyleIdx="0" presStyleCnt="0"/>
      <dgm:spPr/>
    </dgm:pt>
    <dgm:pt modelId="{74297E9C-4AAD-48E5-A26F-82CDDAC7F9E7}" type="pres">
      <dgm:prSet presAssocID="{3B01B0F9-528A-46DB-A0E4-4CE248A418A7}" presName="compNode" presStyleCnt="0"/>
      <dgm:spPr/>
    </dgm:pt>
    <dgm:pt modelId="{B8C2F00C-E817-47CC-8FBC-4EAFF92B3523}" type="pres">
      <dgm:prSet presAssocID="{3B01B0F9-528A-46DB-A0E4-4CE248A418A7}" presName="pictRect" presStyleLbl="node1" presStyleIdx="2" presStyleCnt="4" custScaleX="69129" custScaleY="72944" custLinFactNeighborX="-754" custLinFactNeighborY="10232"/>
      <dgm:spPr>
        <a:blipFill>
          <a:blip xmlns:r="http://schemas.openxmlformats.org/officeDocument/2006/relationships" r:embed="rId5">
            <a:extLst>
              <a:ext uri="{96DAC541-7B7A-43D3-8B79-37D633B846F1}">
                <asvg:svgBlip xmlns:asvg="http://schemas.microsoft.com/office/drawing/2016/SVG/main" r:embed="rId6"/>
              </a:ext>
            </a:extLst>
          </a:blip>
          <a:srcRect/>
          <a:stretch>
            <a:fillRect t="-23000" b="-23000"/>
          </a:stretch>
        </a:blipFill>
      </dgm:spPr>
      <dgm:extLst>
        <a:ext uri="{E40237B7-FDA0-4F09-8148-C483321AD2D9}">
          <dgm14:cNvPr xmlns:dgm14="http://schemas.microsoft.com/office/drawing/2010/diagram" id="0" name="" descr="Bullseye"/>
        </a:ext>
      </dgm:extLst>
    </dgm:pt>
    <dgm:pt modelId="{1F001119-C84D-483D-9F01-A9819C9F6AB7}" type="pres">
      <dgm:prSet presAssocID="{3B01B0F9-528A-46DB-A0E4-4CE248A418A7}" presName="textRect" presStyleLbl="revTx" presStyleIdx="2" presStyleCnt="4">
        <dgm:presLayoutVars>
          <dgm:bulletEnabled val="1"/>
        </dgm:presLayoutVars>
      </dgm:prSet>
      <dgm:spPr/>
    </dgm:pt>
    <dgm:pt modelId="{8C80A7BB-FFBE-4571-A2EF-F87824DCDB57}" type="pres">
      <dgm:prSet presAssocID="{6494EA54-94B8-4C9A-9D85-0D778DC4FEDC}" presName="sibTrans" presStyleLbl="sibTrans2D1" presStyleIdx="0" presStyleCnt="0"/>
      <dgm:spPr/>
    </dgm:pt>
    <dgm:pt modelId="{5414B9F6-74BE-4BEC-94C6-DC100E430D36}" type="pres">
      <dgm:prSet presAssocID="{D6820D8A-B7DA-46E8-B639-CB27266DC6B2}" presName="compNode" presStyleCnt="0"/>
      <dgm:spPr/>
    </dgm:pt>
    <dgm:pt modelId="{DAEAE6FC-2969-497D-AC52-BC191C757CCF}" type="pres">
      <dgm:prSet presAssocID="{D6820D8A-B7DA-46E8-B639-CB27266DC6B2}" presName="pictRect" presStyleLbl="node1" presStyleIdx="3" presStyleCnt="4" custScaleX="84134" custScaleY="79416"/>
      <dgm:spPr>
        <a:blipFill>
          <a:blip xmlns:r="http://schemas.openxmlformats.org/officeDocument/2006/relationships" r:embed="rId7">
            <a:extLst>
              <a:ext uri="{96DAC541-7B7A-43D3-8B79-37D633B846F1}">
                <asvg:svgBlip xmlns:asvg="http://schemas.microsoft.com/office/drawing/2016/SVG/main" r:embed="rId8"/>
              </a:ext>
            </a:extLst>
          </a:blip>
          <a:srcRect/>
          <a:stretch>
            <a:fillRect t="-23000" b="-23000"/>
          </a:stretch>
        </a:blipFill>
      </dgm:spPr>
      <dgm:extLst>
        <a:ext uri="{E40237B7-FDA0-4F09-8148-C483321AD2D9}">
          <dgm14:cNvPr xmlns:dgm14="http://schemas.microsoft.com/office/drawing/2010/diagram" id="0" name="" descr="Target Audience"/>
        </a:ext>
      </dgm:extLst>
    </dgm:pt>
    <dgm:pt modelId="{3A44290F-46BE-4849-9DB0-3F9E1ABE7613}" type="pres">
      <dgm:prSet presAssocID="{D6820D8A-B7DA-46E8-B639-CB27266DC6B2}" presName="textRect" presStyleLbl="revTx" presStyleIdx="3" presStyleCnt="4">
        <dgm:presLayoutVars>
          <dgm:bulletEnabled val="1"/>
        </dgm:presLayoutVars>
      </dgm:prSet>
      <dgm:spPr/>
    </dgm:pt>
  </dgm:ptLst>
  <dgm:cxnLst>
    <dgm:cxn modelId="{04D62804-EE10-4D16-9B04-A4A341A25C7C}" type="presOf" srcId="{3B01B0F9-528A-46DB-A0E4-4CE248A418A7}" destId="{1F001119-C84D-483D-9F01-A9819C9F6AB7}" srcOrd="0" destOrd="0" presId="urn:microsoft.com/office/officeart/2005/8/layout/pList1"/>
    <dgm:cxn modelId="{F3751517-DA88-42AA-BA24-56495E8A7729}" type="presOf" srcId="{D23C55D0-FD37-46B8-825F-FF33446C42AF}" destId="{D35ED498-0E72-48F0-822F-243713B5DC7D}" srcOrd="0" destOrd="0" presId="urn:microsoft.com/office/officeart/2005/8/layout/pList1"/>
    <dgm:cxn modelId="{CA83AF19-DABA-4D18-8A10-77CDF3E143B7}" type="presOf" srcId="{CE0B5860-A10B-44E0-B351-D72BF8AB2C13}" destId="{128E257C-D7B7-4D8B-914F-C73ECECA31FD}" srcOrd="0" destOrd="0" presId="urn:microsoft.com/office/officeart/2005/8/layout/pList1"/>
    <dgm:cxn modelId="{78CFED39-C144-4B6D-BFD1-1146A1E70B7C}" srcId="{D23C55D0-FD37-46B8-825F-FF33446C42AF}" destId="{148FB42B-DE18-443F-8AA5-CC83E8122454}" srcOrd="0" destOrd="0" parTransId="{A84B0108-3950-4F0E-9D58-B0AE17DD0B95}" sibTransId="{66ADBEBB-FEF2-4AF3-AC06-A76FD4A7D2F2}"/>
    <dgm:cxn modelId="{0CF8C35C-6CDF-43A3-A198-A64D30948E99}" type="presOf" srcId="{148FB42B-DE18-443F-8AA5-CC83E8122454}" destId="{A7723090-F7D8-4039-A68F-242FDF42ABA2}" srcOrd="0" destOrd="0" presId="urn:microsoft.com/office/officeart/2005/8/layout/pList1"/>
    <dgm:cxn modelId="{1096879D-258F-477E-A916-85F407F3BBC9}" srcId="{D23C55D0-FD37-46B8-825F-FF33446C42AF}" destId="{5CD214A7-2CD1-4589-8F5D-A7DF02E55B36}" srcOrd="1" destOrd="0" parTransId="{1F86D6F1-5DBF-498E-8ABF-18052A91E284}" sibTransId="{CE0B5860-A10B-44E0-B351-D72BF8AB2C13}"/>
    <dgm:cxn modelId="{FB7287A1-95C9-4410-A800-C8DBEE2C94D1}" type="presOf" srcId="{5CD214A7-2CD1-4589-8F5D-A7DF02E55B36}" destId="{62BF11EE-49AA-4691-B8BE-000857E1A017}" srcOrd="0" destOrd="0" presId="urn:microsoft.com/office/officeart/2005/8/layout/pList1"/>
    <dgm:cxn modelId="{7CDAF7AE-9398-4293-8BC5-D465C21F451A}" type="presOf" srcId="{D6820D8A-B7DA-46E8-B639-CB27266DC6B2}" destId="{3A44290F-46BE-4849-9DB0-3F9E1ABE7613}" srcOrd="0" destOrd="0" presId="urn:microsoft.com/office/officeart/2005/8/layout/pList1"/>
    <dgm:cxn modelId="{E28E47C5-F544-4C1F-A3E1-E4B62BCBAB94}" srcId="{D23C55D0-FD37-46B8-825F-FF33446C42AF}" destId="{D6820D8A-B7DA-46E8-B639-CB27266DC6B2}" srcOrd="3" destOrd="0" parTransId="{1B027A37-8052-4CA5-96B5-138B4B446678}" sibTransId="{9F8028A3-1A57-4797-A598-0A4E27E13557}"/>
    <dgm:cxn modelId="{8BBB22CA-041C-4840-9642-62BCA7E79A8E}" type="presOf" srcId="{66ADBEBB-FEF2-4AF3-AC06-A76FD4A7D2F2}" destId="{10A786A8-ADF6-4CF4-9D50-7AFCB018FEC5}" srcOrd="0" destOrd="0" presId="urn:microsoft.com/office/officeart/2005/8/layout/pList1"/>
    <dgm:cxn modelId="{A0E83DDC-6BE1-4A30-B166-F3012C74228F}" type="presOf" srcId="{6494EA54-94B8-4C9A-9D85-0D778DC4FEDC}" destId="{8C80A7BB-FFBE-4571-A2EF-F87824DCDB57}" srcOrd="0" destOrd="0" presId="urn:microsoft.com/office/officeart/2005/8/layout/pList1"/>
    <dgm:cxn modelId="{A135F7EC-1C23-4BD4-9E46-B68C48C963F2}" srcId="{D23C55D0-FD37-46B8-825F-FF33446C42AF}" destId="{3B01B0F9-528A-46DB-A0E4-4CE248A418A7}" srcOrd="2" destOrd="0" parTransId="{8B6DAC85-1735-48C3-B66A-23E4688E7446}" sibTransId="{6494EA54-94B8-4C9A-9D85-0D778DC4FEDC}"/>
    <dgm:cxn modelId="{F76B4780-6622-445B-AA26-4BD60AB1D37E}" type="presParOf" srcId="{D35ED498-0E72-48F0-822F-243713B5DC7D}" destId="{986F8228-8825-495B-A7ED-1552F2E4926D}" srcOrd="0" destOrd="0" presId="urn:microsoft.com/office/officeart/2005/8/layout/pList1"/>
    <dgm:cxn modelId="{2A992778-01CB-4772-9C41-07D8296E5A4E}" type="presParOf" srcId="{986F8228-8825-495B-A7ED-1552F2E4926D}" destId="{0A33DB45-3A2B-46E3-B7DA-47BED909E6D6}" srcOrd="0" destOrd="0" presId="urn:microsoft.com/office/officeart/2005/8/layout/pList1"/>
    <dgm:cxn modelId="{E8382F9C-8FD0-4B9D-BB59-953D102E8DE0}" type="presParOf" srcId="{986F8228-8825-495B-A7ED-1552F2E4926D}" destId="{A7723090-F7D8-4039-A68F-242FDF42ABA2}" srcOrd="1" destOrd="0" presId="urn:microsoft.com/office/officeart/2005/8/layout/pList1"/>
    <dgm:cxn modelId="{6DB3889F-7EF2-453F-B19A-3AAF25031147}" type="presParOf" srcId="{D35ED498-0E72-48F0-822F-243713B5DC7D}" destId="{10A786A8-ADF6-4CF4-9D50-7AFCB018FEC5}" srcOrd="1" destOrd="0" presId="urn:microsoft.com/office/officeart/2005/8/layout/pList1"/>
    <dgm:cxn modelId="{3535F3E4-1743-4BDB-AC03-E3605422C061}" type="presParOf" srcId="{D35ED498-0E72-48F0-822F-243713B5DC7D}" destId="{9A53D2F4-C52D-435C-ADF6-AE3C740E0695}" srcOrd="2" destOrd="0" presId="urn:microsoft.com/office/officeart/2005/8/layout/pList1"/>
    <dgm:cxn modelId="{A11BD35C-5E16-49E6-9AC9-EA0092F2298F}" type="presParOf" srcId="{9A53D2F4-C52D-435C-ADF6-AE3C740E0695}" destId="{54F9F8DB-DDFE-4667-8DA7-778998DA3B9A}" srcOrd="0" destOrd="0" presId="urn:microsoft.com/office/officeart/2005/8/layout/pList1"/>
    <dgm:cxn modelId="{8A1FF209-E074-4752-B0A4-22188E71B026}" type="presParOf" srcId="{9A53D2F4-C52D-435C-ADF6-AE3C740E0695}" destId="{62BF11EE-49AA-4691-B8BE-000857E1A017}" srcOrd="1" destOrd="0" presId="urn:microsoft.com/office/officeart/2005/8/layout/pList1"/>
    <dgm:cxn modelId="{02F10391-80C8-48E4-9F70-C99F9EFE5969}" type="presParOf" srcId="{D35ED498-0E72-48F0-822F-243713B5DC7D}" destId="{128E257C-D7B7-4D8B-914F-C73ECECA31FD}" srcOrd="3" destOrd="0" presId="urn:microsoft.com/office/officeart/2005/8/layout/pList1"/>
    <dgm:cxn modelId="{71D8639F-C0A2-4D02-B0F2-26866D467325}" type="presParOf" srcId="{D35ED498-0E72-48F0-822F-243713B5DC7D}" destId="{74297E9C-4AAD-48E5-A26F-82CDDAC7F9E7}" srcOrd="4" destOrd="0" presId="urn:microsoft.com/office/officeart/2005/8/layout/pList1"/>
    <dgm:cxn modelId="{2241B328-4808-47D5-834D-8E82E719DBA2}" type="presParOf" srcId="{74297E9C-4AAD-48E5-A26F-82CDDAC7F9E7}" destId="{B8C2F00C-E817-47CC-8FBC-4EAFF92B3523}" srcOrd="0" destOrd="0" presId="urn:microsoft.com/office/officeart/2005/8/layout/pList1"/>
    <dgm:cxn modelId="{196F11D6-D653-4344-8D17-9F3F47426BDB}" type="presParOf" srcId="{74297E9C-4AAD-48E5-A26F-82CDDAC7F9E7}" destId="{1F001119-C84D-483D-9F01-A9819C9F6AB7}" srcOrd="1" destOrd="0" presId="urn:microsoft.com/office/officeart/2005/8/layout/pList1"/>
    <dgm:cxn modelId="{F4F5C5ED-C519-44D7-8562-9DC6684D3FF5}" type="presParOf" srcId="{D35ED498-0E72-48F0-822F-243713B5DC7D}" destId="{8C80A7BB-FFBE-4571-A2EF-F87824DCDB57}" srcOrd="5" destOrd="0" presId="urn:microsoft.com/office/officeart/2005/8/layout/pList1"/>
    <dgm:cxn modelId="{C52BEC74-D12E-4E1C-8A19-A8772881B75C}" type="presParOf" srcId="{D35ED498-0E72-48F0-822F-243713B5DC7D}" destId="{5414B9F6-74BE-4BEC-94C6-DC100E430D36}" srcOrd="6" destOrd="0" presId="urn:microsoft.com/office/officeart/2005/8/layout/pList1"/>
    <dgm:cxn modelId="{7149166D-7727-40E9-A162-9AB9F689BDEC}" type="presParOf" srcId="{5414B9F6-74BE-4BEC-94C6-DC100E430D36}" destId="{DAEAE6FC-2969-497D-AC52-BC191C757CCF}" srcOrd="0" destOrd="0" presId="urn:microsoft.com/office/officeart/2005/8/layout/pList1"/>
    <dgm:cxn modelId="{24FD31A3-0F7D-4ABB-ADD0-4FEEFCE52BA7}" type="presParOf" srcId="{5414B9F6-74BE-4BEC-94C6-DC100E430D36}" destId="{3A44290F-46BE-4849-9DB0-3F9E1ABE7613}"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739401-6892-485A-BB50-278CCFA58200}" type="doc">
      <dgm:prSet loTypeId="urn:microsoft.com/office/officeart/2005/8/layout/default" loCatId="list" qsTypeId="urn:microsoft.com/office/officeart/2005/8/quickstyle/simple2" qsCatId="simple" csTypeId="urn:microsoft.com/office/officeart/2005/8/colors/accent6_1" csCatId="accent6" phldr="1"/>
      <dgm:spPr/>
      <dgm:t>
        <a:bodyPr/>
        <a:lstStyle/>
        <a:p>
          <a:endParaRPr lang="en-IN"/>
        </a:p>
      </dgm:t>
    </dgm:pt>
    <dgm:pt modelId="{92FC20DE-D5BE-405D-A7CC-44E3A952B48D}">
      <dgm:prSet/>
      <dgm:spPr/>
      <dgm:t>
        <a:bodyPr/>
        <a:lstStyle/>
        <a:p>
          <a:pPr>
            <a:buNone/>
          </a:pPr>
          <a:r>
            <a:rPr lang="en-IN" b="1" i="1">
              <a:latin typeface="Arial" panose="020B0604020202020204" pitchFamily="34" charset="0"/>
              <a:cs typeface="Arial" panose="020B0604020202020204" pitchFamily="34" charset="0"/>
            </a:rPr>
            <a:t>NHS England:</a:t>
          </a:r>
          <a:r>
            <a:rPr lang="en-IN">
              <a:latin typeface="Arial" panose="020B0604020202020204" pitchFamily="34" charset="0"/>
              <a:cs typeface="Arial" panose="020B0604020202020204" pitchFamily="34" charset="0"/>
            </a:rPr>
            <a:t> the campaign's potential national partner can be NHS England.</a:t>
          </a:r>
        </a:p>
      </dgm:t>
    </dgm:pt>
    <dgm:pt modelId="{A54F4AF5-C933-4692-BDCC-85BD7E9539FC}" type="parTrans" cxnId="{447A3644-84EE-4530-A2CC-D729F0E4371B}">
      <dgm:prSet/>
      <dgm:spPr/>
      <dgm:t>
        <a:bodyPr/>
        <a:lstStyle/>
        <a:p>
          <a:endParaRPr lang="en-IN"/>
        </a:p>
      </dgm:t>
    </dgm:pt>
    <dgm:pt modelId="{FCAC4AF3-9171-4220-95EF-87EAFC57B00D}" type="sibTrans" cxnId="{447A3644-84EE-4530-A2CC-D729F0E4371B}">
      <dgm:prSet/>
      <dgm:spPr/>
      <dgm:t>
        <a:bodyPr/>
        <a:lstStyle/>
        <a:p>
          <a:endParaRPr lang="en-IN"/>
        </a:p>
      </dgm:t>
    </dgm:pt>
    <dgm:pt modelId="{21A674F7-932F-4957-998C-1F07353181F8}">
      <dgm:prSet/>
      <dgm:spPr/>
      <dgm:t>
        <a:bodyPr/>
        <a:lstStyle/>
        <a:p>
          <a:pPr>
            <a:buNone/>
          </a:pPr>
          <a:r>
            <a:rPr lang="en-IN" dirty="0">
              <a:latin typeface="Arial" panose="020B0604020202020204" pitchFamily="34" charset="0"/>
              <a:cs typeface="Arial" panose="020B0604020202020204" pitchFamily="34" charset="0"/>
            </a:rPr>
            <a:t>NHS has their aim of preventing diet-related issues through promoting healthy eating practices with initiatives, campaigns etc.</a:t>
          </a:r>
        </a:p>
      </dgm:t>
    </dgm:pt>
    <dgm:pt modelId="{E22425DF-E285-46DF-A14E-23BCD6B05D95}" type="parTrans" cxnId="{F20E0752-F2A4-4EB3-B217-F5CD0DD67953}">
      <dgm:prSet/>
      <dgm:spPr/>
      <dgm:t>
        <a:bodyPr/>
        <a:lstStyle/>
        <a:p>
          <a:endParaRPr lang="en-IN"/>
        </a:p>
      </dgm:t>
    </dgm:pt>
    <dgm:pt modelId="{C5FC1544-B3DE-458A-9A5E-8F0A444B080C}" type="sibTrans" cxnId="{F20E0752-F2A4-4EB3-B217-F5CD0DD67953}">
      <dgm:prSet/>
      <dgm:spPr/>
      <dgm:t>
        <a:bodyPr/>
        <a:lstStyle/>
        <a:p>
          <a:endParaRPr lang="en-IN"/>
        </a:p>
      </dgm:t>
    </dgm:pt>
    <dgm:pt modelId="{33A48722-4B4F-4107-A4E2-359C58233B63}">
      <dgm:prSet/>
      <dgm:spPr/>
      <dgm:t>
        <a:bodyPr/>
        <a:lstStyle/>
        <a:p>
          <a:pPr>
            <a:buNone/>
          </a:pPr>
          <a:r>
            <a:rPr lang="en-IN" b="1" i="1">
              <a:latin typeface="Arial" panose="020B0604020202020204" pitchFamily="34" charset="0"/>
              <a:cs typeface="Arial" panose="020B0604020202020204" pitchFamily="34" charset="0"/>
            </a:rPr>
            <a:t>British Nutrition Foundation (BNF):</a:t>
          </a:r>
          <a:r>
            <a:rPr lang="en-IN">
              <a:latin typeface="Arial" panose="020B0604020202020204" pitchFamily="34" charset="0"/>
              <a:cs typeface="Arial" panose="020B0604020202020204" pitchFamily="34" charset="0"/>
            </a:rPr>
            <a:t> BNF could be the campaign's national partners.</a:t>
          </a:r>
        </a:p>
      </dgm:t>
    </dgm:pt>
    <dgm:pt modelId="{EDB93818-BEE9-462B-AE00-3F5275DB5930}" type="parTrans" cxnId="{67B0D685-3468-4B5E-8FDC-F82AF02CFD6D}">
      <dgm:prSet/>
      <dgm:spPr/>
      <dgm:t>
        <a:bodyPr/>
        <a:lstStyle/>
        <a:p>
          <a:endParaRPr lang="en-IN"/>
        </a:p>
      </dgm:t>
    </dgm:pt>
    <dgm:pt modelId="{952EBAFD-7FDF-4F69-B717-A4197AF8A934}" type="sibTrans" cxnId="{67B0D685-3468-4B5E-8FDC-F82AF02CFD6D}">
      <dgm:prSet/>
      <dgm:spPr/>
      <dgm:t>
        <a:bodyPr/>
        <a:lstStyle/>
        <a:p>
          <a:endParaRPr lang="en-IN"/>
        </a:p>
      </dgm:t>
    </dgm:pt>
    <dgm:pt modelId="{A1E0613A-AE26-496E-942A-9494C91A00A8}">
      <dgm:prSet/>
      <dgm:spPr/>
      <dgm:t>
        <a:bodyPr/>
        <a:lstStyle/>
        <a:p>
          <a:pPr>
            <a:buNone/>
          </a:pPr>
          <a:r>
            <a:rPr lang="en-IN" dirty="0">
              <a:latin typeface="Arial" panose="020B0604020202020204" pitchFamily="34" charset="0"/>
              <a:cs typeface="Arial" panose="020B0604020202020204" pitchFamily="34" charset="0"/>
            </a:rPr>
            <a:t>This is because its focus is on increasing people's nutritional knowledge through evidence-based education (Lisa Williams, Wallace and Filipponi, 2025.</a:t>
          </a:r>
        </a:p>
      </dgm:t>
    </dgm:pt>
    <dgm:pt modelId="{EAF52BB0-9875-44B0-93A4-B3600873FD29}" type="parTrans" cxnId="{275FB055-70B5-4FD2-8D94-6E49CDA81C5F}">
      <dgm:prSet/>
      <dgm:spPr/>
      <dgm:t>
        <a:bodyPr/>
        <a:lstStyle/>
        <a:p>
          <a:endParaRPr lang="en-IN"/>
        </a:p>
      </dgm:t>
    </dgm:pt>
    <dgm:pt modelId="{F6E646EC-C583-45DF-8B2E-867A1C223C10}" type="sibTrans" cxnId="{275FB055-70B5-4FD2-8D94-6E49CDA81C5F}">
      <dgm:prSet/>
      <dgm:spPr/>
      <dgm:t>
        <a:bodyPr/>
        <a:lstStyle/>
        <a:p>
          <a:endParaRPr lang="en-IN"/>
        </a:p>
      </dgm:t>
    </dgm:pt>
    <dgm:pt modelId="{5EC86098-7693-4158-95E5-6463A824F962}" type="pres">
      <dgm:prSet presAssocID="{B9739401-6892-485A-BB50-278CCFA58200}" presName="diagram" presStyleCnt="0">
        <dgm:presLayoutVars>
          <dgm:dir/>
          <dgm:resizeHandles val="exact"/>
        </dgm:presLayoutVars>
      </dgm:prSet>
      <dgm:spPr/>
    </dgm:pt>
    <dgm:pt modelId="{F84A866B-2FDA-4568-BDFB-D1A8E12D162F}" type="pres">
      <dgm:prSet presAssocID="{92FC20DE-D5BE-405D-A7CC-44E3A952B48D}" presName="node" presStyleLbl="node1" presStyleIdx="0" presStyleCnt="4">
        <dgm:presLayoutVars>
          <dgm:bulletEnabled val="1"/>
        </dgm:presLayoutVars>
      </dgm:prSet>
      <dgm:spPr/>
    </dgm:pt>
    <dgm:pt modelId="{2BC5E1E8-FF0B-48D8-AE24-A394F4A3A81E}" type="pres">
      <dgm:prSet presAssocID="{FCAC4AF3-9171-4220-95EF-87EAFC57B00D}" presName="sibTrans" presStyleCnt="0"/>
      <dgm:spPr/>
    </dgm:pt>
    <dgm:pt modelId="{692BE111-AB1B-4733-879F-EE0C06E7CDF5}" type="pres">
      <dgm:prSet presAssocID="{21A674F7-932F-4957-998C-1F07353181F8}" presName="node" presStyleLbl="node1" presStyleIdx="1" presStyleCnt="4">
        <dgm:presLayoutVars>
          <dgm:bulletEnabled val="1"/>
        </dgm:presLayoutVars>
      </dgm:prSet>
      <dgm:spPr/>
    </dgm:pt>
    <dgm:pt modelId="{2FB162D4-2C50-4BA0-A663-F698025D5481}" type="pres">
      <dgm:prSet presAssocID="{C5FC1544-B3DE-458A-9A5E-8F0A444B080C}" presName="sibTrans" presStyleCnt="0"/>
      <dgm:spPr/>
    </dgm:pt>
    <dgm:pt modelId="{05750EF7-C85C-4D95-A67D-EDEE289A4FB3}" type="pres">
      <dgm:prSet presAssocID="{33A48722-4B4F-4107-A4E2-359C58233B63}" presName="node" presStyleLbl="node1" presStyleIdx="2" presStyleCnt="4">
        <dgm:presLayoutVars>
          <dgm:bulletEnabled val="1"/>
        </dgm:presLayoutVars>
      </dgm:prSet>
      <dgm:spPr/>
    </dgm:pt>
    <dgm:pt modelId="{A16BE92C-B894-4FB1-808A-70DACF26531E}" type="pres">
      <dgm:prSet presAssocID="{952EBAFD-7FDF-4F69-B717-A4197AF8A934}" presName="sibTrans" presStyleCnt="0"/>
      <dgm:spPr/>
    </dgm:pt>
    <dgm:pt modelId="{C3D246B3-3E88-4925-A54C-98A28B45666E}" type="pres">
      <dgm:prSet presAssocID="{A1E0613A-AE26-496E-942A-9494C91A00A8}" presName="node" presStyleLbl="node1" presStyleIdx="3" presStyleCnt="4">
        <dgm:presLayoutVars>
          <dgm:bulletEnabled val="1"/>
        </dgm:presLayoutVars>
      </dgm:prSet>
      <dgm:spPr/>
    </dgm:pt>
  </dgm:ptLst>
  <dgm:cxnLst>
    <dgm:cxn modelId="{CAC94710-FEC1-48CA-8A69-D7975D35AB07}" type="presOf" srcId="{21A674F7-932F-4957-998C-1F07353181F8}" destId="{692BE111-AB1B-4733-879F-EE0C06E7CDF5}" srcOrd="0" destOrd="0" presId="urn:microsoft.com/office/officeart/2005/8/layout/default"/>
    <dgm:cxn modelId="{447A3644-84EE-4530-A2CC-D729F0E4371B}" srcId="{B9739401-6892-485A-BB50-278CCFA58200}" destId="{92FC20DE-D5BE-405D-A7CC-44E3A952B48D}" srcOrd="0" destOrd="0" parTransId="{A54F4AF5-C933-4692-BDCC-85BD7E9539FC}" sibTransId="{FCAC4AF3-9171-4220-95EF-87EAFC57B00D}"/>
    <dgm:cxn modelId="{F4456544-AC8B-4F6E-9C6F-F9A2A78BE66C}" type="presOf" srcId="{33A48722-4B4F-4107-A4E2-359C58233B63}" destId="{05750EF7-C85C-4D95-A67D-EDEE289A4FB3}" srcOrd="0" destOrd="0" presId="urn:microsoft.com/office/officeart/2005/8/layout/default"/>
    <dgm:cxn modelId="{F4543D65-2D2A-4019-A40C-AD8C6EB9F7EB}" type="presOf" srcId="{A1E0613A-AE26-496E-942A-9494C91A00A8}" destId="{C3D246B3-3E88-4925-A54C-98A28B45666E}" srcOrd="0" destOrd="0" presId="urn:microsoft.com/office/officeart/2005/8/layout/default"/>
    <dgm:cxn modelId="{F20E0752-F2A4-4EB3-B217-F5CD0DD67953}" srcId="{B9739401-6892-485A-BB50-278CCFA58200}" destId="{21A674F7-932F-4957-998C-1F07353181F8}" srcOrd="1" destOrd="0" parTransId="{E22425DF-E285-46DF-A14E-23BCD6B05D95}" sibTransId="{C5FC1544-B3DE-458A-9A5E-8F0A444B080C}"/>
    <dgm:cxn modelId="{275FB055-70B5-4FD2-8D94-6E49CDA81C5F}" srcId="{B9739401-6892-485A-BB50-278CCFA58200}" destId="{A1E0613A-AE26-496E-942A-9494C91A00A8}" srcOrd="3" destOrd="0" parTransId="{EAF52BB0-9875-44B0-93A4-B3600873FD29}" sibTransId="{F6E646EC-C583-45DF-8B2E-867A1C223C10}"/>
    <dgm:cxn modelId="{67B0D685-3468-4B5E-8FDC-F82AF02CFD6D}" srcId="{B9739401-6892-485A-BB50-278CCFA58200}" destId="{33A48722-4B4F-4107-A4E2-359C58233B63}" srcOrd="2" destOrd="0" parTransId="{EDB93818-BEE9-462B-AE00-3F5275DB5930}" sibTransId="{952EBAFD-7FDF-4F69-B717-A4197AF8A934}"/>
    <dgm:cxn modelId="{D70AEAC7-B936-4C3F-96C2-13D38CF7D79C}" type="presOf" srcId="{B9739401-6892-485A-BB50-278CCFA58200}" destId="{5EC86098-7693-4158-95E5-6463A824F962}" srcOrd="0" destOrd="0" presId="urn:microsoft.com/office/officeart/2005/8/layout/default"/>
    <dgm:cxn modelId="{758CFACE-EF1E-419C-8980-9BC10C372573}" type="presOf" srcId="{92FC20DE-D5BE-405D-A7CC-44E3A952B48D}" destId="{F84A866B-2FDA-4568-BDFB-D1A8E12D162F}" srcOrd="0" destOrd="0" presId="urn:microsoft.com/office/officeart/2005/8/layout/default"/>
    <dgm:cxn modelId="{754EC0F5-B69C-4860-800E-1B79B4B6DF74}" type="presParOf" srcId="{5EC86098-7693-4158-95E5-6463A824F962}" destId="{F84A866B-2FDA-4568-BDFB-D1A8E12D162F}" srcOrd="0" destOrd="0" presId="urn:microsoft.com/office/officeart/2005/8/layout/default"/>
    <dgm:cxn modelId="{733424BE-3315-46BD-B2FE-C8B8221DF99C}" type="presParOf" srcId="{5EC86098-7693-4158-95E5-6463A824F962}" destId="{2BC5E1E8-FF0B-48D8-AE24-A394F4A3A81E}" srcOrd="1" destOrd="0" presId="urn:microsoft.com/office/officeart/2005/8/layout/default"/>
    <dgm:cxn modelId="{88BFAB62-B042-4688-8701-CD4EBD33E97D}" type="presParOf" srcId="{5EC86098-7693-4158-95E5-6463A824F962}" destId="{692BE111-AB1B-4733-879F-EE0C06E7CDF5}" srcOrd="2" destOrd="0" presId="urn:microsoft.com/office/officeart/2005/8/layout/default"/>
    <dgm:cxn modelId="{284ADED3-DA69-452E-8434-8C4649C64FE7}" type="presParOf" srcId="{5EC86098-7693-4158-95E5-6463A824F962}" destId="{2FB162D4-2C50-4BA0-A663-F698025D5481}" srcOrd="3" destOrd="0" presId="urn:microsoft.com/office/officeart/2005/8/layout/default"/>
    <dgm:cxn modelId="{37EC2241-6416-4C06-9BBA-CF11432C824D}" type="presParOf" srcId="{5EC86098-7693-4158-95E5-6463A824F962}" destId="{05750EF7-C85C-4D95-A67D-EDEE289A4FB3}" srcOrd="4" destOrd="0" presId="urn:microsoft.com/office/officeart/2005/8/layout/default"/>
    <dgm:cxn modelId="{5CD9984D-15AC-4453-9BAB-9960CB8A5A2B}" type="presParOf" srcId="{5EC86098-7693-4158-95E5-6463A824F962}" destId="{A16BE92C-B894-4FB1-808A-70DACF26531E}" srcOrd="5" destOrd="0" presId="urn:microsoft.com/office/officeart/2005/8/layout/default"/>
    <dgm:cxn modelId="{681EA33B-3F38-47B6-948F-6A9AF7F8D686}" type="presParOf" srcId="{5EC86098-7693-4158-95E5-6463A824F962}" destId="{C3D246B3-3E88-4925-A54C-98A28B45666E}"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739401-6892-485A-BB50-278CCFA58200}" type="doc">
      <dgm:prSet loTypeId="urn:microsoft.com/office/officeart/2005/8/layout/default" loCatId="list" qsTypeId="urn:microsoft.com/office/officeart/2005/8/quickstyle/simple2" qsCatId="simple" csTypeId="urn:microsoft.com/office/officeart/2005/8/colors/accent6_1" csCatId="accent6" phldr="1"/>
      <dgm:spPr/>
      <dgm:t>
        <a:bodyPr/>
        <a:lstStyle/>
        <a:p>
          <a:endParaRPr lang="en-IN"/>
        </a:p>
      </dgm:t>
    </dgm:pt>
    <dgm:pt modelId="{268A5DB9-5B4E-480A-973A-80E651C738FB}">
      <dgm:prSet custT="1"/>
      <dgm:spPr/>
      <dgm:t>
        <a:bodyPr/>
        <a:lstStyle/>
        <a:p>
          <a:pPr algn="just">
            <a:buNone/>
          </a:pPr>
          <a:r>
            <a:rPr lang="en-IN" sz="2500" dirty="0">
              <a:latin typeface="Arial" panose="020B0604020202020204" pitchFamily="34" charset="0"/>
              <a:cs typeface="Arial" panose="020B0604020202020204" pitchFamily="34" charset="0"/>
            </a:rPr>
            <a:t>NHS focus on developing effective services and approaches for better public health where they focus on different programs and campaign like change4life for changing food choices among people.</a:t>
          </a:r>
        </a:p>
      </dgm:t>
    </dgm:pt>
    <dgm:pt modelId="{90BC03F7-546C-4338-8622-8F070458A6DE}" type="parTrans" cxnId="{04F07EF2-3422-4192-8C9C-DE8F6B932F46}">
      <dgm:prSet/>
      <dgm:spPr/>
      <dgm:t>
        <a:bodyPr/>
        <a:lstStyle/>
        <a:p>
          <a:endParaRPr lang="en-IN"/>
        </a:p>
      </dgm:t>
    </dgm:pt>
    <dgm:pt modelId="{275E89AD-18B0-4340-80D0-5A25E5EEAC7C}" type="sibTrans" cxnId="{04F07EF2-3422-4192-8C9C-DE8F6B932F46}">
      <dgm:prSet/>
      <dgm:spPr/>
      <dgm:t>
        <a:bodyPr/>
        <a:lstStyle/>
        <a:p>
          <a:endParaRPr lang="en-IN"/>
        </a:p>
      </dgm:t>
    </dgm:pt>
    <dgm:pt modelId="{EEF75419-5783-4661-81E8-5A2BBA613862}">
      <dgm:prSet custT="1"/>
      <dgm:spPr/>
      <dgm:t>
        <a:bodyPr/>
        <a:lstStyle/>
        <a:p>
          <a:pPr algn="just">
            <a:buNone/>
          </a:pPr>
          <a:r>
            <a:rPr lang="en-IN" sz="2500" b="1" i="1">
              <a:latin typeface="Arial" panose="020B0604020202020204" pitchFamily="34" charset="0"/>
              <a:cs typeface="Arial" panose="020B0604020202020204" pitchFamily="34" charset="0"/>
            </a:rPr>
            <a:t>Change4Life campaign:</a:t>
          </a:r>
          <a:r>
            <a:rPr lang="en-IN" sz="2500">
              <a:latin typeface="Arial" panose="020B0604020202020204" pitchFamily="34" charset="0"/>
              <a:cs typeface="Arial" panose="020B0604020202020204" pitchFamily="34" charset="0"/>
            </a:rPr>
            <a:t> The NHS campaign promotes healthy eating habits and reducing processed food intake, similarly to this campaign (Quinn, 2022). </a:t>
          </a:r>
        </a:p>
      </dgm:t>
    </dgm:pt>
    <dgm:pt modelId="{10BDB739-7144-4C32-8DE2-368DB95D45C8}" type="parTrans" cxnId="{721C52D2-36C2-4CEA-9365-931F892CD71C}">
      <dgm:prSet/>
      <dgm:spPr/>
      <dgm:t>
        <a:bodyPr/>
        <a:lstStyle/>
        <a:p>
          <a:endParaRPr lang="en-IN"/>
        </a:p>
      </dgm:t>
    </dgm:pt>
    <dgm:pt modelId="{6420FDF8-75A2-44E5-8110-A6AF57C91033}" type="sibTrans" cxnId="{721C52D2-36C2-4CEA-9365-931F892CD71C}">
      <dgm:prSet/>
      <dgm:spPr/>
      <dgm:t>
        <a:bodyPr/>
        <a:lstStyle/>
        <a:p>
          <a:endParaRPr lang="en-IN"/>
        </a:p>
      </dgm:t>
    </dgm:pt>
    <dgm:pt modelId="{587491E2-A27A-4A76-B01A-C4FDC54ED621}">
      <dgm:prSet custT="1"/>
      <dgm:spPr/>
      <dgm:t>
        <a:bodyPr/>
        <a:lstStyle/>
        <a:p>
          <a:pPr algn="just">
            <a:buNone/>
          </a:pPr>
          <a:r>
            <a:rPr lang="en-IN" sz="2500" dirty="0">
              <a:latin typeface="Arial" panose="020B0604020202020204" pitchFamily="34" charset="0"/>
              <a:cs typeface="Arial" panose="020B0604020202020204" pitchFamily="34" charset="0"/>
            </a:rPr>
            <a:t>National partnering and aligning campaigns can increase trust, credibility, authority, and the consistency of the campaign. </a:t>
          </a:r>
        </a:p>
      </dgm:t>
    </dgm:pt>
    <dgm:pt modelId="{20AB24EB-95FF-4BCB-914B-B9630C0C5397}" type="parTrans" cxnId="{8369BB0E-1B82-4547-825E-53ABA650923A}">
      <dgm:prSet/>
      <dgm:spPr/>
      <dgm:t>
        <a:bodyPr/>
        <a:lstStyle/>
        <a:p>
          <a:endParaRPr lang="en-IN"/>
        </a:p>
      </dgm:t>
    </dgm:pt>
    <dgm:pt modelId="{AC069AF0-8D9C-4CC6-9FE7-F77119D46580}" type="sibTrans" cxnId="{8369BB0E-1B82-4547-825E-53ABA650923A}">
      <dgm:prSet/>
      <dgm:spPr/>
      <dgm:t>
        <a:bodyPr/>
        <a:lstStyle/>
        <a:p>
          <a:endParaRPr lang="en-IN"/>
        </a:p>
      </dgm:t>
    </dgm:pt>
    <dgm:pt modelId="{5EC86098-7693-4158-95E5-6463A824F962}" type="pres">
      <dgm:prSet presAssocID="{B9739401-6892-485A-BB50-278CCFA58200}" presName="diagram" presStyleCnt="0">
        <dgm:presLayoutVars>
          <dgm:dir/>
          <dgm:resizeHandles val="exact"/>
        </dgm:presLayoutVars>
      </dgm:prSet>
      <dgm:spPr/>
    </dgm:pt>
    <dgm:pt modelId="{C590856E-7EA0-45B1-BE11-7E7EB6587962}" type="pres">
      <dgm:prSet presAssocID="{268A5DB9-5B4E-480A-973A-80E651C738FB}" presName="node" presStyleLbl="node1" presStyleIdx="0" presStyleCnt="3">
        <dgm:presLayoutVars>
          <dgm:bulletEnabled val="1"/>
        </dgm:presLayoutVars>
      </dgm:prSet>
      <dgm:spPr/>
    </dgm:pt>
    <dgm:pt modelId="{C4E51229-1756-4901-A211-3A9F143E9B43}" type="pres">
      <dgm:prSet presAssocID="{275E89AD-18B0-4340-80D0-5A25E5EEAC7C}" presName="sibTrans" presStyleCnt="0"/>
      <dgm:spPr/>
    </dgm:pt>
    <dgm:pt modelId="{45AFA1DF-C9D5-4308-9557-8B0EB19C2C60}" type="pres">
      <dgm:prSet presAssocID="{EEF75419-5783-4661-81E8-5A2BBA613862}" presName="node" presStyleLbl="node1" presStyleIdx="1" presStyleCnt="3">
        <dgm:presLayoutVars>
          <dgm:bulletEnabled val="1"/>
        </dgm:presLayoutVars>
      </dgm:prSet>
      <dgm:spPr/>
    </dgm:pt>
    <dgm:pt modelId="{D6317EF2-EC94-41B3-A266-ADD6188076A7}" type="pres">
      <dgm:prSet presAssocID="{6420FDF8-75A2-44E5-8110-A6AF57C91033}" presName="sibTrans" presStyleCnt="0"/>
      <dgm:spPr/>
    </dgm:pt>
    <dgm:pt modelId="{70983B97-8B68-41DE-950F-ACFF2CB59AAD}" type="pres">
      <dgm:prSet presAssocID="{587491E2-A27A-4A76-B01A-C4FDC54ED621}" presName="node" presStyleLbl="node1" presStyleIdx="2" presStyleCnt="3">
        <dgm:presLayoutVars>
          <dgm:bulletEnabled val="1"/>
        </dgm:presLayoutVars>
      </dgm:prSet>
      <dgm:spPr/>
    </dgm:pt>
  </dgm:ptLst>
  <dgm:cxnLst>
    <dgm:cxn modelId="{FBF3F908-7714-4A5B-B238-95C98F659EBA}" type="presOf" srcId="{EEF75419-5783-4661-81E8-5A2BBA613862}" destId="{45AFA1DF-C9D5-4308-9557-8B0EB19C2C60}" srcOrd="0" destOrd="0" presId="urn:microsoft.com/office/officeart/2005/8/layout/default"/>
    <dgm:cxn modelId="{8369BB0E-1B82-4547-825E-53ABA650923A}" srcId="{B9739401-6892-485A-BB50-278CCFA58200}" destId="{587491E2-A27A-4A76-B01A-C4FDC54ED621}" srcOrd="2" destOrd="0" parTransId="{20AB24EB-95FF-4BCB-914B-B9630C0C5397}" sibTransId="{AC069AF0-8D9C-4CC6-9FE7-F77119D46580}"/>
    <dgm:cxn modelId="{643BBC3D-D2AA-45D9-AE0B-713270C43A9C}" type="presOf" srcId="{587491E2-A27A-4A76-B01A-C4FDC54ED621}" destId="{70983B97-8B68-41DE-950F-ACFF2CB59AAD}" srcOrd="0" destOrd="0" presId="urn:microsoft.com/office/officeart/2005/8/layout/default"/>
    <dgm:cxn modelId="{71264F9C-22DE-40FC-AF20-4419FDE0F56A}" type="presOf" srcId="{268A5DB9-5B4E-480A-973A-80E651C738FB}" destId="{C590856E-7EA0-45B1-BE11-7E7EB6587962}" srcOrd="0" destOrd="0" presId="urn:microsoft.com/office/officeart/2005/8/layout/default"/>
    <dgm:cxn modelId="{D70AEAC7-B936-4C3F-96C2-13D38CF7D79C}" type="presOf" srcId="{B9739401-6892-485A-BB50-278CCFA58200}" destId="{5EC86098-7693-4158-95E5-6463A824F962}" srcOrd="0" destOrd="0" presId="urn:microsoft.com/office/officeart/2005/8/layout/default"/>
    <dgm:cxn modelId="{721C52D2-36C2-4CEA-9365-931F892CD71C}" srcId="{B9739401-6892-485A-BB50-278CCFA58200}" destId="{EEF75419-5783-4661-81E8-5A2BBA613862}" srcOrd="1" destOrd="0" parTransId="{10BDB739-7144-4C32-8DE2-368DB95D45C8}" sibTransId="{6420FDF8-75A2-44E5-8110-A6AF57C91033}"/>
    <dgm:cxn modelId="{04F07EF2-3422-4192-8C9C-DE8F6B932F46}" srcId="{B9739401-6892-485A-BB50-278CCFA58200}" destId="{268A5DB9-5B4E-480A-973A-80E651C738FB}" srcOrd="0" destOrd="0" parTransId="{90BC03F7-546C-4338-8622-8F070458A6DE}" sibTransId="{275E89AD-18B0-4340-80D0-5A25E5EEAC7C}"/>
    <dgm:cxn modelId="{A6772CD3-1A35-475F-8B3C-1AA7BDC17F80}" type="presParOf" srcId="{5EC86098-7693-4158-95E5-6463A824F962}" destId="{C590856E-7EA0-45B1-BE11-7E7EB6587962}" srcOrd="0" destOrd="0" presId="urn:microsoft.com/office/officeart/2005/8/layout/default"/>
    <dgm:cxn modelId="{3DE9F138-C854-4030-BDDA-9C74FC6D2023}" type="presParOf" srcId="{5EC86098-7693-4158-95E5-6463A824F962}" destId="{C4E51229-1756-4901-A211-3A9F143E9B43}" srcOrd="1" destOrd="0" presId="urn:microsoft.com/office/officeart/2005/8/layout/default"/>
    <dgm:cxn modelId="{7A5ECADC-B488-404F-B7D6-1BF7952204EA}" type="presParOf" srcId="{5EC86098-7693-4158-95E5-6463A824F962}" destId="{45AFA1DF-C9D5-4308-9557-8B0EB19C2C60}" srcOrd="2" destOrd="0" presId="urn:microsoft.com/office/officeart/2005/8/layout/default"/>
    <dgm:cxn modelId="{59D43929-774D-44BB-A928-C69F4EAD8817}" type="presParOf" srcId="{5EC86098-7693-4158-95E5-6463A824F962}" destId="{D6317EF2-EC94-41B3-A266-ADD6188076A7}" srcOrd="3" destOrd="0" presId="urn:microsoft.com/office/officeart/2005/8/layout/default"/>
    <dgm:cxn modelId="{6AA51E1A-9B0B-4709-B99F-11E0E740CE6C}" type="presParOf" srcId="{5EC86098-7693-4158-95E5-6463A824F962}" destId="{70983B97-8B68-41DE-950F-ACFF2CB59AAD}"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283B2E8-6412-4657-ADF2-4B61D9E8C8DE}"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F5313F7-79E3-49FA-A5E0-0DAB4FE8B422}">
      <dgm:prSet phldrT="[Text]"/>
      <dgm:spPr/>
      <dgm:t>
        <a:bodyPr/>
        <a:lstStyle/>
        <a:p>
          <a:pPr>
            <a:buNone/>
          </a:pPr>
          <a:r>
            <a:rPr lang="en-US" b="1" i="1" dirty="0">
              <a:latin typeface="Arial" panose="020B0604020202020204" pitchFamily="34" charset="0"/>
              <a:cs typeface="Arial" panose="020B0604020202020204" pitchFamily="34" charset="0"/>
            </a:rPr>
            <a:t>Optimizing cognitive functions and neuroplasticity</a:t>
          </a:r>
          <a:endParaRPr lang="en-US" dirty="0">
            <a:latin typeface="Arial" panose="020B0604020202020204" pitchFamily="34" charset="0"/>
            <a:cs typeface="Arial" panose="020B0604020202020204" pitchFamily="34" charset="0"/>
          </a:endParaRPr>
        </a:p>
      </dgm:t>
    </dgm:pt>
    <dgm:pt modelId="{90DDDF92-888D-4045-859C-83D10E61913D}" type="parTrans" cxnId="{215A4E8C-9AF0-4CC6-A12D-3BE1E23D2779}">
      <dgm:prSet/>
      <dgm:spPr/>
      <dgm:t>
        <a:bodyPr/>
        <a:lstStyle/>
        <a:p>
          <a:endParaRPr lang="en-US">
            <a:latin typeface="Arial" panose="020B0604020202020204" pitchFamily="34" charset="0"/>
            <a:cs typeface="Arial" panose="020B0604020202020204" pitchFamily="34" charset="0"/>
          </a:endParaRPr>
        </a:p>
      </dgm:t>
    </dgm:pt>
    <dgm:pt modelId="{D8FE84C3-695B-4DC9-8F60-19858579F67B}" type="sibTrans" cxnId="{215A4E8C-9AF0-4CC6-A12D-3BE1E23D2779}">
      <dgm:prSet/>
      <dgm:spPr/>
      <dgm:t>
        <a:bodyPr/>
        <a:lstStyle/>
        <a:p>
          <a:endParaRPr lang="en-US">
            <a:latin typeface="Arial" panose="020B0604020202020204" pitchFamily="34" charset="0"/>
            <a:cs typeface="Arial" panose="020B0604020202020204" pitchFamily="34" charset="0"/>
          </a:endParaRPr>
        </a:p>
      </dgm:t>
    </dgm:pt>
    <dgm:pt modelId="{B8131C9B-6668-4F0D-9DF8-AE4BCBE29486}">
      <dgm:prSet phldrT="[Text]"/>
      <dgm:spPr/>
      <dgm:t>
        <a:bodyPr/>
        <a:lstStyle/>
        <a:p>
          <a:pPr>
            <a:buNone/>
          </a:pPr>
          <a:r>
            <a:rPr lang="en-US" b="1" i="1" dirty="0">
              <a:latin typeface="Arial" panose="020B0604020202020204" pitchFamily="34" charset="0"/>
              <a:cs typeface="Arial" panose="020B0604020202020204" pitchFamily="34" charset="0"/>
            </a:rPr>
            <a:t>Metabolic stability and energy sustain</a:t>
          </a:r>
          <a:endParaRPr lang="en-US" dirty="0">
            <a:latin typeface="Arial" panose="020B0604020202020204" pitchFamily="34" charset="0"/>
            <a:cs typeface="Arial" panose="020B0604020202020204" pitchFamily="34" charset="0"/>
          </a:endParaRPr>
        </a:p>
      </dgm:t>
    </dgm:pt>
    <dgm:pt modelId="{A1DB97F3-B239-4E3C-A41E-A5A5190362AA}" type="parTrans" cxnId="{82389F07-83F3-478C-BDD4-4CB2048328C0}">
      <dgm:prSet/>
      <dgm:spPr/>
      <dgm:t>
        <a:bodyPr/>
        <a:lstStyle/>
        <a:p>
          <a:endParaRPr lang="en-US">
            <a:latin typeface="Arial" panose="020B0604020202020204" pitchFamily="34" charset="0"/>
            <a:cs typeface="Arial" panose="020B0604020202020204" pitchFamily="34" charset="0"/>
          </a:endParaRPr>
        </a:p>
      </dgm:t>
    </dgm:pt>
    <dgm:pt modelId="{9A751C84-DD6C-4FE1-90AE-777EBE931BF4}" type="sibTrans" cxnId="{82389F07-83F3-478C-BDD4-4CB2048328C0}">
      <dgm:prSet/>
      <dgm:spPr/>
      <dgm:t>
        <a:bodyPr/>
        <a:lstStyle/>
        <a:p>
          <a:endParaRPr lang="en-US">
            <a:latin typeface="Arial" panose="020B0604020202020204" pitchFamily="34" charset="0"/>
            <a:cs typeface="Arial" panose="020B0604020202020204" pitchFamily="34" charset="0"/>
          </a:endParaRPr>
        </a:p>
      </dgm:t>
    </dgm:pt>
    <dgm:pt modelId="{9D65D40E-71CD-44D4-9DB0-D1C09799833A}">
      <dgm:prSet phldrT="[Text]"/>
      <dgm:spPr/>
      <dgm:t>
        <a:bodyPr/>
        <a:lstStyle/>
        <a:p>
          <a:pPr>
            <a:buNone/>
          </a:pPr>
          <a:r>
            <a:rPr lang="en-US" b="1" i="1" dirty="0">
              <a:latin typeface="Arial" panose="020B0604020202020204" pitchFamily="34" charset="0"/>
              <a:cs typeface="Arial" panose="020B0604020202020204" pitchFamily="34" charset="0"/>
            </a:rPr>
            <a:t>Improving immunity</a:t>
          </a:r>
          <a:endParaRPr lang="en-US" dirty="0">
            <a:latin typeface="Arial" panose="020B0604020202020204" pitchFamily="34" charset="0"/>
            <a:cs typeface="Arial" panose="020B0604020202020204" pitchFamily="34" charset="0"/>
          </a:endParaRPr>
        </a:p>
      </dgm:t>
    </dgm:pt>
    <dgm:pt modelId="{F03EE3FE-2E72-45D6-A078-10C77917B3A9}" type="parTrans" cxnId="{40FD9A04-8586-46F4-9D93-D5DB3A31D74B}">
      <dgm:prSet/>
      <dgm:spPr/>
      <dgm:t>
        <a:bodyPr/>
        <a:lstStyle/>
        <a:p>
          <a:endParaRPr lang="en-US">
            <a:latin typeface="Arial" panose="020B0604020202020204" pitchFamily="34" charset="0"/>
            <a:cs typeface="Arial" panose="020B0604020202020204" pitchFamily="34" charset="0"/>
          </a:endParaRPr>
        </a:p>
      </dgm:t>
    </dgm:pt>
    <dgm:pt modelId="{965D37B8-F768-4937-B69F-9DF6F011B852}" type="sibTrans" cxnId="{40FD9A04-8586-46F4-9D93-D5DB3A31D74B}">
      <dgm:prSet/>
      <dgm:spPr/>
      <dgm:t>
        <a:bodyPr/>
        <a:lstStyle/>
        <a:p>
          <a:endParaRPr lang="en-US">
            <a:latin typeface="Arial" panose="020B0604020202020204" pitchFamily="34" charset="0"/>
            <a:cs typeface="Arial" panose="020B0604020202020204" pitchFamily="34" charset="0"/>
          </a:endParaRPr>
        </a:p>
      </dgm:t>
    </dgm:pt>
    <dgm:pt modelId="{908E81D1-C2BE-462A-AFBF-1320FD88234E}">
      <dgm:prSet/>
      <dgm:spPr/>
      <dgm:t>
        <a:bodyPr/>
        <a:lstStyle/>
        <a:p>
          <a:pPr>
            <a:buNone/>
          </a:pPr>
          <a:r>
            <a:rPr lang="en-US">
              <a:latin typeface="Arial" panose="020B0604020202020204" pitchFamily="34" charset="0"/>
              <a:cs typeface="Arial" panose="020B0604020202020204" pitchFamily="34" charset="0"/>
            </a:rPr>
            <a:t>Through the campaign, if young people consume proper food and maintain a diet, then it can enhance the synaptic plasticity and faster information processing and better memory retention. It can reduce brain fog and mental fatigue. </a:t>
          </a:r>
        </a:p>
      </dgm:t>
    </dgm:pt>
    <dgm:pt modelId="{1794E57F-167E-42F3-A3DB-EF2E05D6034C}" type="parTrans" cxnId="{91A9FF6F-FE00-4FAC-AE1F-B0DEE33AC2B4}">
      <dgm:prSet/>
      <dgm:spPr/>
      <dgm:t>
        <a:bodyPr/>
        <a:lstStyle/>
        <a:p>
          <a:endParaRPr lang="en-US">
            <a:latin typeface="Arial" panose="020B0604020202020204" pitchFamily="34" charset="0"/>
            <a:cs typeface="Arial" panose="020B0604020202020204" pitchFamily="34" charset="0"/>
          </a:endParaRPr>
        </a:p>
      </dgm:t>
    </dgm:pt>
    <dgm:pt modelId="{8C84B4FB-163A-47F8-945F-057E5276C37D}" type="sibTrans" cxnId="{91A9FF6F-FE00-4FAC-AE1F-B0DEE33AC2B4}">
      <dgm:prSet/>
      <dgm:spPr/>
      <dgm:t>
        <a:bodyPr/>
        <a:lstStyle/>
        <a:p>
          <a:endParaRPr lang="en-US">
            <a:latin typeface="Arial" panose="020B0604020202020204" pitchFamily="34" charset="0"/>
            <a:cs typeface="Arial" panose="020B0604020202020204" pitchFamily="34" charset="0"/>
          </a:endParaRPr>
        </a:p>
      </dgm:t>
    </dgm:pt>
    <dgm:pt modelId="{4DB62FF4-B1E3-480F-AD80-B522D6373FD0}">
      <dgm:prSet/>
      <dgm:spPr/>
      <dgm:t>
        <a:bodyPr/>
        <a:lstStyle/>
        <a:p>
          <a:pPr>
            <a:buNone/>
          </a:pPr>
          <a:r>
            <a:rPr lang="en-US" dirty="0">
              <a:latin typeface="Arial" panose="020B0604020202020204" pitchFamily="34" charset="0"/>
              <a:cs typeface="Arial" panose="020B0604020202020204" pitchFamily="34" charset="0"/>
            </a:rPr>
            <a:t>The campaign helps to reduce sugar consumption, and it can help to maintain steady blood glucose level. It can prevent sugar crashes. It improves mitochondria efficiency (Chamorro et al., 2023).</a:t>
          </a:r>
        </a:p>
      </dgm:t>
    </dgm:pt>
    <dgm:pt modelId="{00D619A9-7483-4D21-B6FC-93F397279145}" type="parTrans" cxnId="{AB8BCB50-EADD-4A2A-84D3-4F0D351409FB}">
      <dgm:prSet/>
      <dgm:spPr/>
      <dgm:t>
        <a:bodyPr/>
        <a:lstStyle/>
        <a:p>
          <a:endParaRPr lang="en-US">
            <a:latin typeface="Arial" panose="020B0604020202020204" pitchFamily="34" charset="0"/>
            <a:cs typeface="Arial" panose="020B0604020202020204" pitchFamily="34" charset="0"/>
          </a:endParaRPr>
        </a:p>
      </dgm:t>
    </dgm:pt>
    <dgm:pt modelId="{12A80896-EB3D-4014-9F98-E5280E29D3A1}" type="sibTrans" cxnId="{AB8BCB50-EADD-4A2A-84D3-4F0D351409FB}">
      <dgm:prSet/>
      <dgm:spPr/>
      <dgm:t>
        <a:bodyPr/>
        <a:lstStyle/>
        <a:p>
          <a:endParaRPr lang="en-US">
            <a:latin typeface="Arial" panose="020B0604020202020204" pitchFamily="34" charset="0"/>
            <a:cs typeface="Arial" panose="020B0604020202020204" pitchFamily="34" charset="0"/>
          </a:endParaRPr>
        </a:p>
      </dgm:t>
    </dgm:pt>
    <dgm:pt modelId="{BD105402-4DF2-488F-ADFE-20BC9521E1EF}">
      <dgm:prSet/>
      <dgm:spPr/>
      <dgm:t>
        <a:bodyPr/>
        <a:lstStyle/>
        <a:p>
          <a:pPr>
            <a:buNone/>
          </a:pPr>
          <a:r>
            <a:rPr lang="en-US">
              <a:latin typeface="Arial" panose="020B0604020202020204" pitchFamily="34" charset="0"/>
              <a:cs typeface="Arial" panose="020B0604020202020204" pitchFamily="34" charset="0"/>
            </a:rPr>
            <a:t>Fiber consumption as per NHS recommendations can improve the immune system and can strengthen the natural ability of bodies to defense. </a:t>
          </a:r>
        </a:p>
      </dgm:t>
    </dgm:pt>
    <dgm:pt modelId="{78BEA069-7D9F-463F-872D-CC69A09D33B0}" type="parTrans" cxnId="{5CF7125B-5E54-421A-8C28-CC4D4D67F182}">
      <dgm:prSet/>
      <dgm:spPr/>
      <dgm:t>
        <a:bodyPr/>
        <a:lstStyle/>
        <a:p>
          <a:endParaRPr lang="en-US">
            <a:latin typeface="Arial" panose="020B0604020202020204" pitchFamily="34" charset="0"/>
            <a:cs typeface="Arial" panose="020B0604020202020204" pitchFamily="34" charset="0"/>
          </a:endParaRPr>
        </a:p>
      </dgm:t>
    </dgm:pt>
    <dgm:pt modelId="{A1822CDC-D4B4-4D43-BF03-7F9C0A40A8B4}" type="sibTrans" cxnId="{5CF7125B-5E54-421A-8C28-CC4D4D67F182}">
      <dgm:prSet/>
      <dgm:spPr/>
      <dgm:t>
        <a:bodyPr/>
        <a:lstStyle/>
        <a:p>
          <a:endParaRPr lang="en-US">
            <a:latin typeface="Arial" panose="020B0604020202020204" pitchFamily="34" charset="0"/>
            <a:cs typeface="Arial" panose="020B0604020202020204" pitchFamily="34" charset="0"/>
          </a:endParaRPr>
        </a:p>
      </dgm:t>
    </dgm:pt>
    <dgm:pt modelId="{D5958CB7-D11E-45A4-9CCB-830FB6DF95EA}">
      <dgm:prSet/>
      <dgm:spPr/>
      <dgm:t>
        <a:bodyPr/>
        <a:lstStyle/>
        <a:p>
          <a:pPr>
            <a:buNone/>
          </a:pPr>
          <a:r>
            <a:rPr lang="en-US" b="1" i="1">
              <a:latin typeface="Arial" panose="020B0604020202020204" pitchFamily="34" charset="0"/>
              <a:cs typeface="Arial" panose="020B0604020202020204" pitchFamily="34" charset="0"/>
            </a:rPr>
            <a:t>Dermatological health</a:t>
          </a:r>
          <a:endParaRPr lang="en-US">
            <a:latin typeface="Arial" panose="020B0604020202020204" pitchFamily="34" charset="0"/>
            <a:cs typeface="Arial" panose="020B0604020202020204" pitchFamily="34" charset="0"/>
          </a:endParaRPr>
        </a:p>
      </dgm:t>
    </dgm:pt>
    <dgm:pt modelId="{E42C9D2E-60C4-41F8-B83B-9398192B274B}" type="parTrans" cxnId="{E9CFCBA5-E22B-4AD8-8982-5D2F15EA3354}">
      <dgm:prSet/>
      <dgm:spPr/>
      <dgm:t>
        <a:bodyPr/>
        <a:lstStyle/>
        <a:p>
          <a:endParaRPr lang="en-US">
            <a:latin typeface="Arial" panose="020B0604020202020204" pitchFamily="34" charset="0"/>
            <a:cs typeface="Arial" panose="020B0604020202020204" pitchFamily="34" charset="0"/>
          </a:endParaRPr>
        </a:p>
      </dgm:t>
    </dgm:pt>
    <dgm:pt modelId="{1F5E3C90-A922-4706-96C8-E54AEFCF49AA}" type="sibTrans" cxnId="{E9CFCBA5-E22B-4AD8-8982-5D2F15EA3354}">
      <dgm:prSet/>
      <dgm:spPr/>
      <dgm:t>
        <a:bodyPr/>
        <a:lstStyle/>
        <a:p>
          <a:endParaRPr lang="en-US">
            <a:latin typeface="Arial" panose="020B0604020202020204" pitchFamily="34" charset="0"/>
            <a:cs typeface="Arial" panose="020B0604020202020204" pitchFamily="34" charset="0"/>
          </a:endParaRPr>
        </a:p>
      </dgm:t>
    </dgm:pt>
    <dgm:pt modelId="{494EA3C9-EB4B-484B-A55C-D5A570DF9E85}">
      <dgm:prSet/>
      <dgm:spPr/>
      <dgm:t>
        <a:bodyPr/>
        <a:lstStyle/>
        <a:p>
          <a:pPr>
            <a:buNone/>
          </a:pPr>
          <a:r>
            <a:rPr lang="en-US">
              <a:latin typeface="Arial" panose="020B0604020202020204" pitchFamily="34" charset="0"/>
              <a:cs typeface="Arial" panose="020B0604020202020204" pitchFamily="34" charset="0"/>
            </a:rPr>
            <a:t>It can help to improve skin cells and collagen production.  </a:t>
          </a:r>
        </a:p>
      </dgm:t>
    </dgm:pt>
    <dgm:pt modelId="{F2A828F9-97AE-46A8-8E2A-EA66E77091D2}" type="parTrans" cxnId="{B725C48C-9FEB-4D87-8843-349FD5D3F6F7}">
      <dgm:prSet/>
      <dgm:spPr/>
      <dgm:t>
        <a:bodyPr/>
        <a:lstStyle/>
        <a:p>
          <a:endParaRPr lang="en-US">
            <a:latin typeface="Arial" panose="020B0604020202020204" pitchFamily="34" charset="0"/>
            <a:cs typeface="Arial" panose="020B0604020202020204" pitchFamily="34" charset="0"/>
          </a:endParaRPr>
        </a:p>
      </dgm:t>
    </dgm:pt>
    <dgm:pt modelId="{A8A0C70E-CF46-4A5B-AFB9-6FBB740DDF8B}" type="sibTrans" cxnId="{B725C48C-9FEB-4D87-8843-349FD5D3F6F7}">
      <dgm:prSet/>
      <dgm:spPr/>
      <dgm:t>
        <a:bodyPr/>
        <a:lstStyle/>
        <a:p>
          <a:endParaRPr lang="en-US">
            <a:latin typeface="Arial" panose="020B0604020202020204" pitchFamily="34" charset="0"/>
            <a:cs typeface="Arial" panose="020B0604020202020204" pitchFamily="34" charset="0"/>
          </a:endParaRPr>
        </a:p>
      </dgm:t>
    </dgm:pt>
    <dgm:pt modelId="{C643109D-19D6-442C-9B4C-14651D3A8072}" type="pres">
      <dgm:prSet presAssocID="{D283B2E8-6412-4657-ADF2-4B61D9E8C8DE}" presName="linear" presStyleCnt="0">
        <dgm:presLayoutVars>
          <dgm:dir/>
          <dgm:animLvl val="lvl"/>
          <dgm:resizeHandles val="exact"/>
        </dgm:presLayoutVars>
      </dgm:prSet>
      <dgm:spPr/>
    </dgm:pt>
    <dgm:pt modelId="{4061CBCC-EA98-41D1-A15C-B9E3162C4323}" type="pres">
      <dgm:prSet presAssocID="{3F5313F7-79E3-49FA-A5E0-0DAB4FE8B422}" presName="parentLin" presStyleCnt="0"/>
      <dgm:spPr/>
    </dgm:pt>
    <dgm:pt modelId="{A457C80C-63E1-499E-BD4B-C38E8ECE7E8C}" type="pres">
      <dgm:prSet presAssocID="{3F5313F7-79E3-49FA-A5E0-0DAB4FE8B422}" presName="parentLeftMargin" presStyleLbl="node1" presStyleIdx="0" presStyleCnt="4"/>
      <dgm:spPr/>
    </dgm:pt>
    <dgm:pt modelId="{6D7BDD3B-BF94-47B0-AA6B-04BA5CCCC41F}" type="pres">
      <dgm:prSet presAssocID="{3F5313F7-79E3-49FA-A5E0-0DAB4FE8B422}" presName="parentText" presStyleLbl="node1" presStyleIdx="0" presStyleCnt="4">
        <dgm:presLayoutVars>
          <dgm:chMax val="0"/>
          <dgm:bulletEnabled val="1"/>
        </dgm:presLayoutVars>
      </dgm:prSet>
      <dgm:spPr/>
    </dgm:pt>
    <dgm:pt modelId="{EF496874-24D8-4BCA-A771-8B74BBD25DEF}" type="pres">
      <dgm:prSet presAssocID="{3F5313F7-79E3-49FA-A5E0-0DAB4FE8B422}" presName="negativeSpace" presStyleCnt="0"/>
      <dgm:spPr/>
    </dgm:pt>
    <dgm:pt modelId="{3E9E5169-F2B1-4CD9-8223-750A5B021B11}" type="pres">
      <dgm:prSet presAssocID="{3F5313F7-79E3-49FA-A5E0-0DAB4FE8B422}" presName="childText" presStyleLbl="conFgAcc1" presStyleIdx="0" presStyleCnt="4">
        <dgm:presLayoutVars>
          <dgm:bulletEnabled val="1"/>
        </dgm:presLayoutVars>
      </dgm:prSet>
      <dgm:spPr/>
    </dgm:pt>
    <dgm:pt modelId="{9D40F1CE-F50D-40AD-90D8-CF5DCFC215A7}" type="pres">
      <dgm:prSet presAssocID="{D8FE84C3-695B-4DC9-8F60-19858579F67B}" presName="spaceBetweenRectangles" presStyleCnt="0"/>
      <dgm:spPr/>
    </dgm:pt>
    <dgm:pt modelId="{07A06E48-9CF7-421F-835B-EC67EC12DC39}" type="pres">
      <dgm:prSet presAssocID="{B8131C9B-6668-4F0D-9DF8-AE4BCBE29486}" presName="parentLin" presStyleCnt="0"/>
      <dgm:spPr/>
    </dgm:pt>
    <dgm:pt modelId="{011491CC-35AA-4C9B-BC18-F6B7A13BC6FD}" type="pres">
      <dgm:prSet presAssocID="{B8131C9B-6668-4F0D-9DF8-AE4BCBE29486}" presName="parentLeftMargin" presStyleLbl="node1" presStyleIdx="0" presStyleCnt="4"/>
      <dgm:spPr/>
    </dgm:pt>
    <dgm:pt modelId="{671C4334-8539-4F72-9950-45002175916F}" type="pres">
      <dgm:prSet presAssocID="{B8131C9B-6668-4F0D-9DF8-AE4BCBE29486}" presName="parentText" presStyleLbl="node1" presStyleIdx="1" presStyleCnt="4">
        <dgm:presLayoutVars>
          <dgm:chMax val="0"/>
          <dgm:bulletEnabled val="1"/>
        </dgm:presLayoutVars>
      </dgm:prSet>
      <dgm:spPr/>
    </dgm:pt>
    <dgm:pt modelId="{DA13633F-8A40-472C-87FE-4804597AA838}" type="pres">
      <dgm:prSet presAssocID="{B8131C9B-6668-4F0D-9DF8-AE4BCBE29486}" presName="negativeSpace" presStyleCnt="0"/>
      <dgm:spPr/>
    </dgm:pt>
    <dgm:pt modelId="{D2EFD50F-406D-4955-BA9A-A498001D5733}" type="pres">
      <dgm:prSet presAssocID="{B8131C9B-6668-4F0D-9DF8-AE4BCBE29486}" presName="childText" presStyleLbl="conFgAcc1" presStyleIdx="1" presStyleCnt="4">
        <dgm:presLayoutVars>
          <dgm:bulletEnabled val="1"/>
        </dgm:presLayoutVars>
      </dgm:prSet>
      <dgm:spPr/>
    </dgm:pt>
    <dgm:pt modelId="{D93F9F0F-6999-4AAC-8E9B-4FFD7B594490}" type="pres">
      <dgm:prSet presAssocID="{9A751C84-DD6C-4FE1-90AE-777EBE931BF4}" presName="spaceBetweenRectangles" presStyleCnt="0"/>
      <dgm:spPr/>
    </dgm:pt>
    <dgm:pt modelId="{B3F86BB9-FAF1-426C-AC6F-09E745217635}" type="pres">
      <dgm:prSet presAssocID="{9D65D40E-71CD-44D4-9DB0-D1C09799833A}" presName="parentLin" presStyleCnt="0"/>
      <dgm:spPr/>
    </dgm:pt>
    <dgm:pt modelId="{21294F43-5330-4CF3-B77A-E9DD3C201CE9}" type="pres">
      <dgm:prSet presAssocID="{9D65D40E-71CD-44D4-9DB0-D1C09799833A}" presName="parentLeftMargin" presStyleLbl="node1" presStyleIdx="1" presStyleCnt="4"/>
      <dgm:spPr/>
    </dgm:pt>
    <dgm:pt modelId="{0718472C-6449-4658-9B7C-93C7E4C24FC2}" type="pres">
      <dgm:prSet presAssocID="{9D65D40E-71CD-44D4-9DB0-D1C09799833A}" presName="parentText" presStyleLbl="node1" presStyleIdx="2" presStyleCnt="4">
        <dgm:presLayoutVars>
          <dgm:chMax val="0"/>
          <dgm:bulletEnabled val="1"/>
        </dgm:presLayoutVars>
      </dgm:prSet>
      <dgm:spPr/>
    </dgm:pt>
    <dgm:pt modelId="{DF2D81B8-C109-45F7-82A0-6CB54FB26015}" type="pres">
      <dgm:prSet presAssocID="{9D65D40E-71CD-44D4-9DB0-D1C09799833A}" presName="negativeSpace" presStyleCnt="0"/>
      <dgm:spPr/>
    </dgm:pt>
    <dgm:pt modelId="{F4F3F370-149C-47CA-B032-DEA7CE369E50}" type="pres">
      <dgm:prSet presAssocID="{9D65D40E-71CD-44D4-9DB0-D1C09799833A}" presName="childText" presStyleLbl="conFgAcc1" presStyleIdx="2" presStyleCnt="4">
        <dgm:presLayoutVars>
          <dgm:bulletEnabled val="1"/>
        </dgm:presLayoutVars>
      </dgm:prSet>
      <dgm:spPr/>
    </dgm:pt>
    <dgm:pt modelId="{0CCD388E-E2F8-4124-B627-5B8FA6B4C174}" type="pres">
      <dgm:prSet presAssocID="{965D37B8-F768-4937-B69F-9DF6F011B852}" presName="spaceBetweenRectangles" presStyleCnt="0"/>
      <dgm:spPr/>
    </dgm:pt>
    <dgm:pt modelId="{63E59F11-C5CD-4E04-9DFC-8B1C3E9DA437}" type="pres">
      <dgm:prSet presAssocID="{D5958CB7-D11E-45A4-9CCB-830FB6DF95EA}" presName="parentLin" presStyleCnt="0"/>
      <dgm:spPr/>
    </dgm:pt>
    <dgm:pt modelId="{DE88EFC7-CF4C-4259-B7B0-AD1ED071DC5D}" type="pres">
      <dgm:prSet presAssocID="{D5958CB7-D11E-45A4-9CCB-830FB6DF95EA}" presName="parentLeftMargin" presStyleLbl="node1" presStyleIdx="2" presStyleCnt="4"/>
      <dgm:spPr/>
    </dgm:pt>
    <dgm:pt modelId="{481B9B00-85AE-4D91-9FDD-1924765BEF1E}" type="pres">
      <dgm:prSet presAssocID="{D5958CB7-D11E-45A4-9CCB-830FB6DF95EA}" presName="parentText" presStyleLbl="node1" presStyleIdx="3" presStyleCnt="4">
        <dgm:presLayoutVars>
          <dgm:chMax val="0"/>
          <dgm:bulletEnabled val="1"/>
        </dgm:presLayoutVars>
      </dgm:prSet>
      <dgm:spPr/>
    </dgm:pt>
    <dgm:pt modelId="{20CF40C7-454C-44B2-8110-B71AC5072EED}" type="pres">
      <dgm:prSet presAssocID="{D5958CB7-D11E-45A4-9CCB-830FB6DF95EA}" presName="negativeSpace" presStyleCnt="0"/>
      <dgm:spPr/>
    </dgm:pt>
    <dgm:pt modelId="{BF96F0F8-1BE2-4713-8A1C-CC4E32F16EBE}" type="pres">
      <dgm:prSet presAssocID="{D5958CB7-D11E-45A4-9CCB-830FB6DF95EA}" presName="childText" presStyleLbl="conFgAcc1" presStyleIdx="3" presStyleCnt="4">
        <dgm:presLayoutVars>
          <dgm:bulletEnabled val="1"/>
        </dgm:presLayoutVars>
      </dgm:prSet>
      <dgm:spPr/>
    </dgm:pt>
  </dgm:ptLst>
  <dgm:cxnLst>
    <dgm:cxn modelId="{40FD9A04-8586-46F4-9D93-D5DB3A31D74B}" srcId="{D283B2E8-6412-4657-ADF2-4B61D9E8C8DE}" destId="{9D65D40E-71CD-44D4-9DB0-D1C09799833A}" srcOrd="2" destOrd="0" parTransId="{F03EE3FE-2E72-45D6-A078-10C77917B3A9}" sibTransId="{965D37B8-F768-4937-B69F-9DF6F011B852}"/>
    <dgm:cxn modelId="{82389F07-83F3-478C-BDD4-4CB2048328C0}" srcId="{D283B2E8-6412-4657-ADF2-4B61D9E8C8DE}" destId="{B8131C9B-6668-4F0D-9DF8-AE4BCBE29486}" srcOrd="1" destOrd="0" parTransId="{A1DB97F3-B239-4E3C-A41E-A5A5190362AA}" sibTransId="{9A751C84-DD6C-4FE1-90AE-777EBE931BF4}"/>
    <dgm:cxn modelId="{D4D9AA15-AA3D-48D4-BB1D-43AD49167FE7}" type="presOf" srcId="{3F5313F7-79E3-49FA-A5E0-0DAB4FE8B422}" destId="{A457C80C-63E1-499E-BD4B-C38E8ECE7E8C}" srcOrd="0" destOrd="0" presId="urn:microsoft.com/office/officeart/2005/8/layout/list1"/>
    <dgm:cxn modelId="{5CF7125B-5E54-421A-8C28-CC4D4D67F182}" srcId="{9D65D40E-71CD-44D4-9DB0-D1C09799833A}" destId="{BD105402-4DF2-488F-ADFE-20BC9521E1EF}" srcOrd="0" destOrd="0" parTransId="{78BEA069-7D9F-463F-872D-CC69A09D33B0}" sibTransId="{A1822CDC-D4B4-4D43-BF03-7F9C0A40A8B4}"/>
    <dgm:cxn modelId="{D8894646-5932-4CEF-BBFE-59F3BB59C07D}" type="presOf" srcId="{D5958CB7-D11E-45A4-9CCB-830FB6DF95EA}" destId="{481B9B00-85AE-4D91-9FDD-1924765BEF1E}" srcOrd="1" destOrd="0" presId="urn:microsoft.com/office/officeart/2005/8/layout/list1"/>
    <dgm:cxn modelId="{91A9FF6F-FE00-4FAC-AE1F-B0DEE33AC2B4}" srcId="{3F5313F7-79E3-49FA-A5E0-0DAB4FE8B422}" destId="{908E81D1-C2BE-462A-AFBF-1320FD88234E}" srcOrd="0" destOrd="0" parTransId="{1794E57F-167E-42F3-A3DB-EF2E05D6034C}" sibTransId="{8C84B4FB-163A-47F8-945F-057E5276C37D}"/>
    <dgm:cxn modelId="{AB8BCB50-EADD-4A2A-84D3-4F0D351409FB}" srcId="{B8131C9B-6668-4F0D-9DF8-AE4BCBE29486}" destId="{4DB62FF4-B1E3-480F-AD80-B522D6373FD0}" srcOrd="0" destOrd="0" parTransId="{00D619A9-7483-4D21-B6FC-93F397279145}" sibTransId="{12A80896-EB3D-4014-9F98-E5280E29D3A1}"/>
    <dgm:cxn modelId="{BFB2B854-5A51-4BA8-85F3-77B0C5DE3371}" type="presOf" srcId="{D283B2E8-6412-4657-ADF2-4B61D9E8C8DE}" destId="{C643109D-19D6-442C-9B4C-14651D3A8072}" srcOrd="0" destOrd="0" presId="urn:microsoft.com/office/officeart/2005/8/layout/list1"/>
    <dgm:cxn modelId="{26956359-79E9-46A7-8081-7C541C658227}" type="presOf" srcId="{B8131C9B-6668-4F0D-9DF8-AE4BCBE29486}" destId="{671C4334-8539-4F72-9950-45002175916F}" srcOrd="1" destOrd="0" presId="urn:microsoft.com/office/officeart/2005/8/layout/list1"/>
    <dgm:cxn modelId="{45A2057E-BB7A-48C6-9DE2-8DBA791209D6}" type="presOf" srcId="{B8131C9B-6668-4F0D-9DF8-AE4BCBE29486}" destId="{011491CC-35AA-4C9B-BC18-F6B7A13BC6FD}" srcOrd="0" destOrd="0" presId="urn:microsoft.com/office/officeart/2005/8/layout/list1"/>
    <dgm:cxn modelId="{4F80DF84-09E1-4525-94D1-F874B69ACAE9}" type="presOf" srcId="{D5958CB7-D11E-45A4-9CCB-830FB6DF95EA}" destId="{DE88EFC7-CF4C-4259-B7B0-AD1ED071DC5D}" srcOrd="0" destOrd="0" presId="urn:microsoft.com/office/officeart/2005/8/layout/list1"/>
    <dgm:cxn modelId="{215A4E8C-9AF0-4CC6-A12D-3BE1E23D2779}" srcId="{D283B2E8-6412-4657-ADF2-4B61D9E8C8DE}" destId="{3F5313F7-79E3-49FA-A5E0-0DAB4FE8B422}" srcOrd="0" destOrd="0" parTransId="{90DDDF92-888D-4045-859C-83D10E61913D}" sibTransId="{D8FE84C3-695B-4DC9-8F60-19858579F67B}"/>
    <dgm:cxn modelId="{B725C48C-9FEB-4D87-8843-349FD5D3F6F7}" srcId="{D5958CB7-D11E-45A4-9CCB-830FB6DF95EA}" destId="{494EA3C9-EB4B-484B-A55C-D5A570DF9E85}" srcOrd="0" destOrd="0" parTransId="{F2A828F9-97AE-46A8-8E2A-EA66E77091D2}" sibTransId="{A8A0C70E-CF46-4A5B-AFB9-6FBB740DDF8B}"/>
    <dgm:cxn modelId="{F5E7579F-FB3D-4FD9-95E9-7426897D2FDF}" type="presOf" srcId="{3F5313F7-79E3-49FA-A5E0-0DAB4FE8B422}" destId="{6D7BDD3B-BF94-47B0-AA6B-04BA5CCCC41F}" srcOrd="1" destOrd="0" presId="urn:microsoft.com/office/officeart/2005/8/layout/list1"/>
    <dgm:cxn modelId="{E9CFCBA5-E22B-4AD8-8982-5D2F15EA3354}" srcId="{D283B2E8-6412-4657-ADF2-4B61D9E8C8DE}" destId="{D5958CB7-D11E-45A4-9CCB-830FB6DF95EA}" srcOrd="3" destOrd="0" parTransId="{E42C9D2E-60C4-41F8-B83B-9398192B274B}" sibTransId="{1F5E3C90-A922-4706-96C8-E54AEFCF49AA}"/>
    <dgm:cxn modelId="{E56CCEB1-8BD9-41E3-AF6E-081218CCDF52}" type="presOf" srcId="{9D65D40E-71CD-44D4-9DB0-D1C09799833A}" destId="{21294F43-5330-4CF3-B77A-E9DD3C201CE9}" srcOrd="0" destOrd="0" presId="urn:microsoft.com/office/officeart/2005/8/layout/list1"/>
    <dgm:cxn modelId="{EB5CC3B5-95C7-457D-BF7B-C5F07D5A9613}" type="presOf" srcId="{BD105402-4DF2-488F-ADFE-20BC9521E1EF}" destId="{F4F3F370-149C-47CA-B032-DEA7CE369E50}" srcOrd="0" destOrd="0" presId="urn:microsoft.com/office/officeart/2005/8/layout/list1"/>
    <dgm:cxn modelId="{39010AC1-85E9-4AB8-9048-FA7383026DC3}" type="presOf" srcId="{494EA3C9-EB4B-484B-A55C-D5A570DF9E85}" destId="{BF96F0F8-1BE2-4713-8A1C-CC4E32F16EBE}" srcOrd="0" destOrd="0" presId="urn:microsoft.com/office/officeart/2005/8/layout/list1"/>
    <dgm:cxn modelId="{D03DF6D6-F946-4608-8D44-69BAF2CF6980}" type="presOf" srcId="{9D65D40E-71CD-44D4-9DB0-D1C09799833A}" destId="{0718472C-6449-4658-9B7C-93C7E4C24FC2}" srcOrd="1" destOrd="0" presId="urn:microsoft.com/office/officeart/2005/8/layout/list1"/>
    <dgm:cxn modelId="{78B17BFA-1362-4DB0-8D1E-58E7E7C0F55E}" type="presOf" srcId="{4DB62FF4-B1E3-480F-AD80-B522D6373FD0}" destId="{D2EFD50F-406D-4955-BA9A-A498001D5733}" srcOrd="0" destOrd="0" presId="urn:microsoft.com/office/officeart/2005/8/layout/list1"/>
    <dgm:cxn modelId="{BEA3DDFA-F454-4FC4-A7F0-35F463C093CC}" type="presOf" srcId="{908E81D1-C2BE-462A-AFBF-1320FD88234E}" destId="{3E9E5169-F2B1-4CD9-8223-750A5B021B11}" srcOrd="0" destOrd="0" presId="urn:microsoft.com/office/officeart/2005/8/layout/list1"/>
    <dgm:cxn modelId="{9FDF06D9-C95D-4E7C-905D-9B2A548C60AF}" type="presParOf" srcId="{C643109D-19D6-442C-9B4C-14651D3A8072}" destId="{4061CBCC-EA98-41D1-A15C-B9E3162C4323}" srcOrd="0" destOrd="0" presId="urn:microsoft.com/office/officeart/2005/8/layout/list1"/>
    <dgm:cxn modelId="{EB03902D-2495-4079-9654-D2AD4FB13D07}" type="presParOf" srcId="{4061CBCC-EA98-41D1-A15C-B9E3162C4323}" destId="{A457C80C-63E1-499E-BD4B-C38E8ECE7E8C}" srcOrd="0" destOrd="0" presId="urn:microsoft.com/office/officeart/2005/8/layout/list1"/>
    <dgm:cxn modelId="{4A851082-F22D-4A98-A638-7DB8804B1E85}" type="presParOf" srcId="{4061CBCC-EA98-41D1-A15C-B9E3162C4323}" destId="{6D7BDD3B-BF94-47B0-AA6B-04BA5CCCC41F}" srcOrd="1" destOrd="0" presId="urn:microsoft.com/office/officeart/2005/8/layout/list1"/>
    <dgm:cxn modelId="{75E71BC3-0435-4119-876C-516D7C5922A8}" type="presParOf" srcId="{C643109D-19D6-442C-9B4C-14651D3A8072}" destId="{EF496874-24D8-4BCA-A771-8B74BBD25DEF}" srcOrd="1" destOrd="0" presId="urn:microsoft.com/office/officeart/2005/8/layout/list1"/>
    <dgm:cxn modelId="{EADD2F53-BE1A-48D5-8082-BB19197F4DE7}" type="presParOf" srcId="{C643109D-19D6-442C-9B4C-14651D3A8072}" destId="{3E9E5169-F2B1-4CD9-8223-750A5B021B11}" srcOrd="2" destOrd="0" presId="urn:microsoft.com/office/officeart/2005/8/layout/list1"/>
    <dgm:cxn modelId="{BBA470BA-10DE-4724-8B92-00328D1CCFED}" type="presParOf" srcId="{C643109D-19D6-442C-9B4C-14651D3A8072}" destId="{9D40F1CE-F50D-40AD-90D8-CF5DCFC215A7}" srcOrd="3" destOrd="0" presId="urn:microsoft.com/office/officeart/2005/8/layout/list1"/>
    <dgm:cxn modelId="{AB7F782E-C86D-48E7-88EC-DAEEC4EE05DF}" type="presParOf" srcId="{C643109D-19D6-442C-9B4C-14651D3A8072}" destId="{07A06E48-9CF7-421F-835B-EC67EC12DC39}" srcOrd="4" destOrd="0" presId="urn:microsoft.com/office/officeart/2005/8/layout/list1"/>
    <dgm:cxn modelId="{1D7DCEE0-A010-4111-BC81-4E65C8AD2B61}" type="presParOf" srcId="{07A06E48-9CF7-421F-835B-EC67EC12DC39}" destId="{011491CC-35AA-4C9B-BC18-F6B7A13BC6FD}" srcOrd="0" destOrd="0" presId="urn:microsoft.com/office/officeart/2005/8/layout/list1"/>
    <dgm:cxn modelId="{E3FB78AE-AFFD-48B8-ADEC-6BF58B0E1408}" type="presParOf" srcId="{07A06E48-9CF7-421F-835B-EC67EC12DC39}" destId="{671C4334-8539-4F72-9950-45002175916F}" srcOrd="1" destOrd="0" presId="urn:microsoft.com/office/officeart/2005/8/layout/list1"/>
    <dgm:cxn modelId="{95DD8B60-DC7A-481F-8EB0-67BE738A3854}" type="presParOf" srcId="{C643109D-19D6-442C-9B4C-14651D3A8072}" destId="{DA13633F-8A40-472C-87FE-4804597AA838}" srcOrd="5" destOrd="0" presId="urn:microsoft.com/office/officeart/2005/8/layout/list1"/>
    <dgm:cxn modelId="{22F97FF9-56CA-4BAD-95A7-04D9CC8813A0}" type="presParOf" srcId="{C643109D-19D6-442C-9B4C-14651D3A8072}" destId="{D2EFD50F-406D-4955-BA9A-A498001D5733}" srcOrd="6" destOrd="0" presId="urn:microsoft.com/office/officeart/2005/8/layout/list1"/>
    <dgm:cxn modelId="{79A52FA9-50D9-48C8-8071-E48B085B46D0}" type="presParOf" srcId="{C643109D-19D6-442C-9B4C-14651D3A8072}" destId="{D93F9F0F-6999-4AAC-8E9B-4FFD7B594490}" srcOrd="7" destOrd="0" presId="urn:microsoft.com/office/officeart/2005/8/layout/list1"/>
    <dgm:cxn modelId="{F4AC7735-4970-4A52-9633-5CBE3A09C52C}" type="presParOf" srcId="{C643109D-19D6-442C-9B4C-14651D3A8072}" destId="{B3F86BB9-FAF1-426C-AC6F-09E745217635}" srcOrd="8" destOrd="0" presId="urn:microsoft.com/office/officeart/2005/8/layout/list1"/>
    <dgm:cxn modelId="{33C71209-6996-44AF-B11B-E90CF4EC7595}" type="presParOf" srcId="{B3F86BB9-FAF1-426C-AC6F-09E745217635}" destId="{21294F43-5330-4CF3-B77A-E9DD3C201CE9}" srcOrd="0" destOrd="0" presId="urn:microsoft.com/office/officeart/2005/8/layout/list1"/>
    <dgm:cxn modelId="{082B91DE-DA41-4075-A5B3-E7599DF77CC1}" type="presParOf" srcId="{B3F86BB9-FAF1-426C-AC6F-09E745217635}" destId="{0718472C-6449-4658-9B7C-93C7E4C24FC2}" srcOrd="1" destOrd="0" presId="urn:microsoft.com/office/officeart/2005/8/layout/list1"/>
    <dgm:cxn modelId="{44D84D18-6B9A-4095-AF63-9A10F9786C70}" type="presParOf" srcId="{C643109D-19D6-442C-9B4C-14651D3A8072}" destId="{DF2D81B8-C109-45F7-82A0-6CB54FB26015}" srcOrd="9" destOrd="0" presId="urn:microsoft.com/office/officeart/2005/8/layout/list1"/>
    <dgm:cxn modelId="{67AA8149-4DE4-4B3F-A305-04EA9D4A3741}" type="presParOf" srcId="{C643109D-19D6-442C-9B4C-14651D3A8072}" destId="{F4F3F370-149C-47CA-B032-DEA7CE369E50}" srcOrd="10" destOrd="0" presId="urn:microsoft.com/office/officeart/2005/8/layout/list1"/>
    <dgm:cxn modelId="{D136B3C5-D1DB-41E3-809E-6FC6B7E6B934}" type="presParOf" srcId="{C643109D-19D6-442C-9B4C-14651D3A8072}" destId="{0CCD388E-E2F8-4124-B627-5B8FA6B4C174}" srcOrd="11" destOrd="0" presId="urn:microsoft.com/office/officeart/2005/8/layout/list1"/>
    <dgm:cxn modelId="{148FCF76-DD77-4C13-BFDF-7D0B8A0E503B}" type="presParOf" srcId="{C643109D-19D6-442C-9B4C-14651D3A8072}" destId="{63E59F11-C5CD-4E04-9DFC-8B1C3E9DA437}" srcOrd="12" destOrd="0" presId="urn:microsoft.com/office/officeart/2005/8/layout/list1"/>
    <dgm:cxn modelId="{316BAA22-21A9-45F4-9E23-650F3B98F022}" type="presParOf" srcId="{63E59F11-C5CD-4E04-9DFC-8B1C3E9DA437}" destId="{DE88EFC7-CF4C-4259-B7B0-AD1ED071DC5D}" srcOrd="0" destOrd="0" presId="urn:microsoft.com/office/officeart/2005/8/layout/list1"/>
    <dgm:cxn modelId="{E4E0E703-7D02-4078-9617-00C454B4A0B1}" type="presParOf" srcId="{63E59F11-C5CD-4E04-9DFC-8B1C3E9DA437}" destId="{481B9B00-85AE-4D91-9FDD-1924765BEF1E}" srcOrd="1" destOrd="0" presId="urn:microsoft.com/office/officeart/2005/8/layout/list1"/>
    <dgm:cxn modelId="{DFD39C26-B143-4DC1-9360-1E7C7CCECE1C}" type="presParOf" srcId="{C643109D-19D6-442C-9B4C-14651D3A8072}" destId="{20CF40C7-454C-44B2-8110-B71AC5072EED}" srcOrd="13" destOrd="0" presId="urn:microsoft.com/office/officeart/2005/8/layout/list1"/>
    <dgm:cxn modelId="{C8EB6F36-05FF-45F0-AB7F-903401B03F36}" type="presParOf" srcId="{C643109D-19D6-442C-9B4C-14651D3A8072}" destId="{BF96F0F8-1BE2-4713-8A1C-CC4E32F16EB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6311DBD5-EB3D-4B1D-823B-4F76B3E4B8B7}" type="doc">
      <dgm:prSet loTypeId="urn:microsoft.com/office/officeart/2011/layout/TabList" loCatId="list" qsTypeId="urn:microsoft.com/office/officeart/2005/8/quickstyle/simple1" qsCatId="simple" csTypeId="urn:microsoft.com/office/officeart/2005/8/colors/accent5_4" csCatId="accent5" phldr="1"/>
      <dgm:spPr/>
      <dgm:t>
        <a:bodyPr/>
        <a:lstStyle/>
        <a:p>
          <a:endParaRPr lang="en-US"/>
        </a:p>
      </dgm:t>
    </dgm:pt>
    <dgm:pt modelId="{7898A1D9-B48E-458B-A623-249751310593}">
      <dgm:prSet phldrT="[Text]"/>
      <dgm:spPr/>
      <dgm:t>
        <a:bodyPr/>
        <a:lstStyle/>
        <a:p>
          <a:pPr>
            <a:buNone/>
          </a:pPr>
          <a:r>
            <a:rPr lang="en-US" b="1" i="1" dirty="0">
              <a:latin typeface="Arial" panose="020B0604020202020204" pitchFamily="34" charset="0"/>
              <a:cs typeface="Arial" panose="020B0604020202020204" pitchFamily="34" charset="0"/>
            </a:rPr>
            <a:t>Reducing health inequality and stigma</a:t>
          </a:r>
          <a:endParaRPr lang="en-US" dirty="0">
            <a:latin typeface="Arial" panose="020B0604020202020204" pitchFamily="34" charset="0"/>
            <a:cs typeface="Arial" panose="020B0604020202020204" pitchFamily="34" charset="0"/>
          </a:endParaRPr>
        </a:p>
      </dgm:t>
    </dgm:pt>
    <dgm:pt modelId="{15CD3411-A4E4-45FA-B63A-826C35673EC6}" type="parTrans" cxnId="{73A8DD3D-5BB8-409E-8F82-55F7DACAC8AF}">
      <dgm:prSet/>
      <dgm:spPr/>
      <dgm:t>
        <a:bodyPr/>
        <a:lstStyle/>
        <a:p>
          <a:endParaRPr lang="en-US"/>
        </a:p>
      </dgm:t>
    </dgm:pt>
    <dgm:pt modelId="{19D83309-2A1A-4FC5-A70D-FB69F4508E93}" type="sibTrans" cxnId="{73A8DD3D-5BB8-409E-8F82-55F7DACAC8AF}">
      <dgm:prSet/>
      <dgm:spPr/>
      <dgm:t>
        <a:bodyPr/>
        <a:lstStyle/>
        <a:p>
          <a:endParaRPr lang="en-US"/>
        </a:p>
      </dgm:t>
    </dgm:pt>
    <dgm:pt modelId="{DBB2BC05-E253-4FEB-8B14-680F9C7B4287}">
      <dgm:prSet phldrT="[Text]"/>
      <dgm:spPr/>
      <dgm:t>
        <a:bodyPr/>
        <a:lstStyle/>
        <a:p>
          <a:pPr>
            <a:buNone/>
          </a:pPr>
          <a:r>
            <a:rPr lang="en-US" dirty="0">
              <a:latin typeface="Arial" panose="020B0604020202020204" pitchFamily="34" charset="0"/>
              <a:cs typeface="Arial" panose="020B0604020202020204" pitchFamily="34" charset="0"/>
            </a:rPr>
            <a:t>It can help to address the social disparities and break the stereotype of elitists in healthy eating. </a:t>
          </a:r>
        </a:p>
      </dgm:t>
    </dgm:pt>
    <dgm:pt modelId="{F5686F91-BCAB-43CC-BE9F-9698271BA655}" type="parTrans" cxnId="{FBEB5C7F-779E-414B-8619-B226FBF3C8A4}">
      <dgm:prSet/>
      <dgm:spPr/>
      <dgm:t>
        <a:bodyPr/>
        <a:lstStyle/>
        <a:p>
          <a:endParaRPr lang="en-US"/>
        </a:p>
      </dgm:t>
    </dgm:pt>
    <dgm:pt modelId="{97E2E334-DFFB-4C15-8466-E77C7426E2F2}" type="sibTrans" cxnId="{FBEB5C7F-779E-414B-8619-B226FBF3C8A4}">
      <dgm:prSet/>
      <dgm:spPr/>
      <dgm:t>
        <a:bodyPr/>
        <a:lstStyle/>
        <a:p>
          <a:endParaRPr lang="en-US"/>
        </a:p>
      </dgm:t>
    </dgm:pt>
    <dgm:pt modelId="{B2B46556-4A28-4862-89B0-4E31BD716B6C}">
      <dgm:prSet phldrT="[Text]"/>
      <dgm:spPr/>
      <dgm:t>
        <a:bodyPr/>
        <a:lstStyle/>
        <a:p>
          <a:pPr>
            <a:buNone/>
          </a:pPr>
          <a:r>
            <a:rPr lang="en-US" b="1" i="1" dirty="0">
              <a:latin typeface="Arial" panose="020B0604020202020204" pitchFamily="34" charset="0"/>
              <a:cs typeface="Arial" panose="020B0604020202020204" pitchFamily="34" charset="0"/>
            </a:rPr>
            <a:t>Planetary health improvement</a:t>
          </a:r>
          <a:endParaRPr lang="en-US" dirty="0">
            <a:latin typeface="Arial" panose="020B0604020202020204" pitchFamily="34" charset="0"/>
            <a:cs typeface="Arial" panose="020B0604020202020204" pitchFamily="34" charset="0"/>
          </a:endParaRPr>
        </a:p>
      </dgm:t>
    </dgm:pt>
    <dgm:pt modelId="{18F93659-D807-4E96-A4A5-65119B759F90}" type="parTrans" cxnId="{4B1D9185-6093-4683-B3D1-5E6144E1357F}">
      <dgm:prSet/>
      <dgm:spPr/>
      <dgm:t>
        <a:bodyPr/>
        <a:lstStyle/>
        <a:p>
          <a:endParaRPr lang="en-US"/>
        </a:p>
      </dgm:t>
    </dgm:pt>
    <dgm:pt modelId="{1779F730-4230-4348-ADF9-88C0E4AABF27}" type="sibTrans" cxnId="{4B1D9185-6093-4683-B3D1-5E6144E1357F}">
      <dgm:prSet/>
      <dgm:spPr/>
      <dgm:t>
        <a:bodyPr/>
        <a:lstStyle/>
        <a:p>
          <a:endParaRPr lang="en-US"/>
        </a:p>
      </dgm:t>
    </dgm:pt>
    <dgm:pt modelId="{E90AED42-910B-4838-8DA3-A8867DE557D9}">
      <dgm:prSet phldrT="[Text]"/>
      <dgm:spPr/>
      <dgm:t>
        <a:bodyPr/>
        <a:lstStyle/>
        <a:p>
          <a:pPr>
            <a:buNone/>
          </a:pPr>
          <a:r>
            <a:rPr lang="en-US" dirty="0">
              <a:latin typeface="Arial" panose="020B0604020202020204" pitchFamily="34" charset="0"/>
              <a:cs typeface="Arial" panose="020B0604020202020204" pitchFamily="34" charset="0"/>
            </a:rPr>
            <a:t>The campaign focuses more on the plant-based protein which reduces environmental footprint. </a:t>
          </a:r>
        </a:p>
      </dgm:t>
    </dgm:pt>
    <dgm:pt modelId="{905CFBE9-3A97-4AE0-AFD9-8FFA586BB617}" type="parTrans" cxnId="{1B9F3C97-8336-4155-AA9C-AE8F832DFDDB}">
      <dgm:prSet/>
      <dgm:spPr/>
      <dgm:t>
        <a:bodyPr/>
        <a:lstStyle/>
        <a:p>
          <a:endParaRPr lang="en-US"/>
        </a:p>
      </dgm:t>
    </dgm:pt>
    <dgm:pt modelId="{C6950C1C-33B1-4E3B-A24F-A85273C922C5}" type="sibTrans" cxnId="{1B9F3C97-8336-4155-AA9C-AE8F832DFDDB}">
      <dgm:prSet/>
      <dgm:spPr/>
      <dgm:t>
        <a:bodyPr/>
        <a:lstStyle/>
        <a:p>
          <a:endParaRPr lang="en-US"/>
        </a:p>
      </dgm:t>
    </dgm:pt>
    <dgm:pt modelId="{5AB43F05-B8C1-4C28-9F50-2BA3D327E250}">
      <dgm:prSet phldrT="[Text]"/>
      <dgm:spPr/>
      <dgm:t>
        <a:bodyPr/>
        <a:lstStyle/>
        <a:p>
          <a:pPr>
            <a:buNone/>
          </a:pPr>
          <a:r>
            <a:rPr lang="en-US" b="1" i="1" dirty="0">
              <a:latin typeface="Arial" panose="020B0604020202020204" pitchFamily="34" charset="0"/>
              <a:cs typeface="Arial" panose="020B0604020202020204" pitchFamily="34" charset="0"/>
            </a:rPr>
            <a:t>Reclaiming digital narratives</a:t>
          </a:r>
          <a:r>
            <a:rPr lang="en-US" dirty="0">
              <a:latin typeface="Arial" panose="020B0604020202020204" pitchFamily="34" charset="0"/>
              <a:cs typeface="Arial" panose="020B0604020202020204" pitchFamily="34" charset="0"/>
            </a:rPr>
            <a:t> </a:t>
          </a:r>
        </a:p>
      </dgm:t>
    </dgm:pt>
    <dgm:pt modelId="{83A4AE72-D817-432B-8BDF-770DD8947761}" type="parTrans" cxnId="{0D5B30D4-3176-4EFD-9351-0C3A07DBB059}">
      <dgm:prSet/>
      <dgm:spPr/>
      <dgm:t>
        <a:bodyPr/>
        <a:lstStyle/>
        <a:p>
          <a:endParaRPr lang="en-US"/>
        </a:p>
      </dgm:t>
    </dgm:pt>
    <dgm:pt modelId="{5DB7CE6D-E661-4E27-BDE3-622C2F473C27}" type="sibTrans" cxnId="{0D5B30D4-3176-4EFD-9351-0C3A07DBB059}">
      <dgm:prSet/>
      <dgm:spPr/>
      <dgm:t>
        <a:bodyPr/>
        <a:lstStyle/>
        <a:p>
          <a:endParaRPr lang="en-US"/>
        </a:p>
      </dgm:t>
    </dgm:pt>
    <dgm:pt modelId="{0C7FB995-DC3F-4FC7-88CF-E21D9F1AF38B}">
      <dgm:prSet phldrT="[Text]"/>
      <dgm:spPr/>
      <dgm:t>
        <a:bodyPr/>
        <a:lstStyle/>
        <a:p>
          <a:pPr>
            <a:buNone/>
          </a:pPr>
          <a:r>
            <a:rPr lang="en-US" dirty="0">
              <a:latin typeface="Arial" panose="020B0604020202020204" pitchFamily="34" charset="0"/>
              <a:cs typeface="Arial" panose="020B0604020202020204" pitchFamily="34" charset="0"/>
            </a:rPr>
            <a:t>by shifting the digital culture from only thinness to body neutrality. </a:t>
          </a:r>
        </a:p>
      </dgm:t>
    </dgm:pt>
    <dgm:pt modelId="{4AB93AFC-EC90-4584-94AF-98FA7E5C9647}" type="parTrans" cxnId="{E89AED10-C471-4A86-8D5B-D8DCD5B1AF0D}">
      <dgm:prSet/>
      <dgm:spPr/>
      <dgm:t>
        <a:bodyPr/>
        <a:lstStyle/>
        <a:p>
          <a:endParaRPr lang="en-US"/>
        </a:p>
      </dgm:t>
    </dgm:pt>
    <dgm:pt modelId="{78A08D2B-8A83-41A9-8092-01B1F7D83E80}" type="sibTrans" cxnId="{E89AED10-C471-4A86-8D5B-D8DCD5B1AF0D}">
      <dgm:prSet/>
      <dgm:spPr/>
      <dgm:t>
        <a:bodyPr/>
        <a:lstStyle/>
        <a:p>
          <a:endParaRPr lang="en-US"/>
        </a:p>
      </dgm:t>
    </dgm:pt>
    <dgm:pt modelId="{CC47DD43-C688-448A-B41A-58C72D429D16}">
      <dgm:prSet/>
      <dgm:spPr/>
      <dgm:t>
        <a:bodyPr/>
        <a:lstStyle/>
        <a:p>
          <a:pPr>
            <a:buNone/>
          </a:pPr>
          <a:r>
            <a:rPr lang="en-US" b="1" i="1" dirty="0">
              <a:latin typeface="Arial" panose="020B0604020202020204" pitchFamily="34" charset="0"/>
              <a:cs typeface="Arial" panose="020B0604020202020204" pitchFamily="34" charset="0"/>
            </a:rPr>
            <a:t>Increasing productivity of the young workforce</a:t>
          </a:r>
          <a:endParaRPr lang="en-US" dirty="0">
            <a:latin typeface="Arial" panose="020B0604020202020204" pitchFamily="34" charset="0"/>
            <a:cs typeface="Arial" panose="020B0604020202020204" pitchFamily="34" charset="0"/>
          </a:endParaRPr>
        </a:p>
      </dgm:t>
    </dgm:pt>
    <dgm:pt modelId="{A482BAB7-49B5-4CAC-98EF-F70C47002AF7}" type="parTrans" cxnId="{27C9F7CD-B0E8-48B4-96A6-C40A1B423EA4}">
      <dgm:prSet/>
      <dgm:spPr/>
      <dgm:t>
        <a:bodyPr/>
        <a:lstStyle/>
        <a:p>
          <a:endParaRPr lang="en-US"/>
        </a:p>
      </dgm:t>
    </dgm:pt>
    <dgm:pt modelId="{9A3F77BB-0CC8-44A8-BC5B-1D7525EA2424}" type="sibTrans" cxnId="{27C9F7CD-B0E8-48B4-96A6-C40A1B423EA4}">
      <dgm:prSet/>
      <dgm:spPr/>
      <dgm:t>
        <a:bodyPr/>
        <a:lstStyle/>
        <a:p>
          <a:endParaRPr lang="en-US"/>
        </a:p>
      </dgm:t>
    </dgm:pt>
    <dgm:pt modelId="{2687C3A4-7A3B-47E5-A538-5D4B51CC5786}">
      <dgm:prSet/>
      <dgm:spPr/>
      <dgm:t>
        <a:bodyPr/>
        <a:lstStyle/>
        <a:p>
          <a:pPr>
            <a:buNone/>
          </a:pPr>
          <a:r>
            <a:rPr lang="en-US" dirty="0">
              <a:latin typeface="Arial" panose="020B0604020202020204" pitchFamily="34" charset="0"/>
              <a:cs typeface="Arial" panose="020B0604020202020204" pitchFamily="34" charset="0"/>
            </a:rPr>
            <a:t>It can enhance the physical and mental health of the young population who are the productive workforce of the society (Mieziee et al., 2022).</a:t>
          </a:r>
        </a:p>
      </dgm:t>
    </dgm:pt>
    <dgm:pt modelId="{BBFCD25A-C02C-4AB0-A2D6-FDC7A06BFBCA}" type="parTrans" cxnId="{03964826-EA11-4953-9547-6A309264305A}">
      <dgm:prSet/>
      <dgm:spPr/>
      <dgm:t>
        <a:bodyPr/>
        <a:lstStyle/>
        <a:p>
          <a:endParaRPr lang="en-US"/>
        </a:p>
      </dgm:t>
    </dgm:pt>
    <dgm:pt modelId="{162820DC-6ACE-4CF4-A43F-C7DEC7B95A0A}" type="sibTrans" cxnId="{03964826-EA11-4953-9547-6A309264305A}">
      <dgm:prSet/>
      <dgm:spPr/>
      <dgm:t>
        <a:bodyPr/>
        <a:lstStyle/>
        <a:p>
          <a:endParaRPr lang="en-US"/>
        </a:p>
      </dgm:t>
    </dgm:pt>
    <dgm:pt modelId="{79ED1D6A-147F-4A10-A6E1-F7E16CD257BB}" type="pres">
      <dgm:prSet presAssocID="{6311DBD5-EB3D-4B1D-823B-4F76B3E4B8B7}" presName="Name0" presStyleCnt="0">
        <dgm:presLayoutVars>
          <dgm:chMax/>
          <dgm:chPref val="3"/>
          <dgm:dir/>
          <dgm:animOne val="branch"/>
          <dgm:animLvl val="lvl"/>
        </dgm:presLayoutVars>
      </dgm:prSet>
      <dgm:spPr/>
    </dgm:pt>
    <dgm:pt modelId="{635EB5F3-741E-4FC6-8F2E-DA8DB1FCA78D}" type="pres">
      <dgm:prSet presAssocID="{7898A1D9-B48E-458B-A623-249751310593}" presName="composite" presStyleCnt="0"/>
      <dgm:spPr/>
    </dgm:pt>
    <dgm:pt modelId="{43947E72-8EAC-4555-9B6F-15EEC2E3B2FC}" type="pres">
      <dgm:prSet presAssocID="{7898A1D9-B48E-458B-A623-249751310593}" presName="FirstChild" presStyleLbl="revTx" presStyleIdx="0" presStyleCnt="4">
        <dgm:presLayoutVars>
          <dgm:chMax val="0"/>
          <dgm:chPref val="0"/>
          <dgm:bulletEnabled val="1"/>
        </dgm:presLayoutVars>
      </dgm:prSet>
      <dgm:spPr/>
    </dgm:pt>
    <dgm:pt modelId="{F5C26C66-5C10-4762-8AA9-041FF9C1B618}" type="pres">
      <dgm:prSet presAssocID="{7898A1D9-B48E-458B-A623-249751310593}" presName="Parent" presStyleLbl="alignNode1" presStyleIdx="0" presStyleCnt="4">
        <dgm:presLayoutVars>
          <dgm:chMax val="3"/>
          <dgm:chPref val="3"/>
          <dgm:bulletEnabled val="1"/>
        </dgm:presLayoutVars>
      </dgm:prSet>
      <dgm:spPr/>
    </dgm:pt>
    <dgm:pt modelId="{04DB7D2C-3A21-4AC7-8D6F-E9015315C4A0}" type="pres">
      <dgm:prSet presAssocID="{7898A1D9-B48E-458B-A623-249751310593}" presName="Accent" presStyleLbl="parChTrans1D1" presStyleIdx="0" presStyleCnt="4"/>
      <dgm:spPr/>
    </dgm:pt>
    <dgm:pt modelId="{F66473D8-B5AE-4439-BE21-76750A52D975}" type="pres">
      <dgm:prSet presAssocID="{19D83309-2A1A-4FC5-A70D-FB69F4508E93}" presName="sibTrans" presStyleCnt="0"/>
      <dgm:spPr/>
    </dgm:pt>
    <dgm:pt modelId="{05C06D6A-96A4-4C8A-A69E-08E6037C15EE}" type="pres">
      <dgm:prSet presAssocID="{B2B46556-4A28-4862-89B0-4E31BD716B6C}" presName="composite" presStyleCnt="0"/>
      <dgm:spPr/>
    </dgm:pt>
    <dgm:pt modelId="{E0346886-89CA-4615-9F80-2F818C324B21}" type="pres">
      <dgm:prSet presAssocID="{B2B46556-4A28-4862-89B0-4E31BD716B6C}" presName="FirstChild" presStyleLbl="revTx" presStyleIdx="1" presStyleCnt="4">
        <dgm:presLayoutVars>
          <dgm:chMax val="0"/>
          <dgm:chPref val="0"/>
          <dgm:bulletEnabled val="1"/>
        </dgm:presLayoutVars>
      </dgm:prSet>
      <dgm:spPr/>
    </dgm:pt>
    <dgm:pt modelId="{97A539DC-ACE1-45F3-B898-B7404FBB3B1B}" type="pres">
      <dgm:prSet presAssocID="{B2B46556-4A28-4862-89B0-4E31BD716B6C}" presName="Parent" presStyleLbl="alignNode1" presStyleIdx="1" presStyleCnt="4">
        <dgm:presLayoutVars>
          <dgm:chMax val="3"/>
          <dgm:chPref val="3"/>
          <dgm:bulletEnabled val="1"/>
        </dgm:presLayoutVars>
      </dgm:prSet>
      <dgm:spPr/>
    </dgm:pt>
    <dgm:pt modelId="{7F4FEE16-4B03-46AA-9F5B-FA0FAE147E14}" type="pres">
      <dgm:prSet presAssocID="{B2B46556-4A28-4862-89B0-4E31BD716B6C}" presName="Accent" presStyleLbl="parChTrans1D1" presStyleIdx="1" presStyleCnt="4"/>
      <dgm:spPr/>
    </dgm:pt>
    <dgm:pt modelId="{225F7277-8FD7-4BAD-A392-CB795D19F29E}" type="pres">
      <dgm:prSet presAssocID="{1779F730-4230-4348-ADF9-88C0E4AABF27}" presName="sibTrans" presStyleCnt="0"/>
      <dgm:spPr/>
    </dgm:pt>
    <dgm:pt modelId="{F18FBA62-EF16-4BAF-96A8-31389AA8BF9C}" type="pres">
      <dgm:prSet presAssocID="{5AB43F05-B8C1-4C28-9F50-2BA3D327E250}" presName="composite" presStyleCnt="0"/>
      <dgm:spPr/>
    </dgm:pt>
    <dgm:pt modelId="{5493C214-06A0-45AF-B937-8DA7BBB7F148}" type="pres">
      <dgm:prSet presAssocID="{5AB43F05-B8C1-4C28-9F50-2BA3D327E250}" presName="FirstChild" presStyleLbl="revTx" presStyleIdx="2" presStyleCnt="4">
        <dgm:presLayoutVars>
          <dgm:chMax val="0"/>
          <dgm:chPref val="0"/>
          <dgm:bulletEnabled val="1"/>
        </dgm:presLayoutVars>
      </dgm:prSet>
      <dgm:spPr/>
    </dgm:pt>
    <dgm:pt modelId="{AB5FFDBC-E885-4EE7-BC3F-040F95A9BA8C}" type="pres">
      <dgm:prSet presAssocID="{5AB43F05-B8C1-4C28-9F50-2BA3D327E250}" presName="Parent" presStyleLbl="alignNode1" presStyleIdx="2" presStyleCnt="4">
        <dgm:presLayoutVars>
          <dgm:chMax val="3"/>
          <dgm:chPref val="3"/>
          <dgm:bulletEnabled val="1"/>
        </dgm:presLayoutVars>
      </dgm:prSet>
      <dgm:spPr/>
    </dgm:pt>
    <dgm:pt modelId="{554A3BDD-546C-4494-A561-AC71E548FC1F}" type="pres">
      <dgm:prSet presAssocID="{5AB43F05-B8C1-4C28-9F50-2BA3D327E250}" presName="Accent" presStyleLbl="parChTrans1D1" presStyleIdx="2" presStyleCnt="4"/>
      <dgm:spPr/>
    </dgm:pt>
    <dgm:pt modelId="{C7A0169C-768D-40D3-BCC0-C1F5AFF47CE5}" type="pres">
      <dgm:prSet presAssocID="{5DB7CE6D-E661-4E27-BDE3-622C2F473C27}" presName="sibTrans" presStyleCnt="0"/>
      <dgm:spPr/>
    </dgm:pt>
    <dgm:pt modelId="{AF75E99D-145E-4806-AA59-2B8223F6E1F5}" type="pres">
      <dgm:prSet presAssocID="{CC47DD43-C688-448A-B41A-58C72D429D16}" presName="composite" presStyleCnt="0"/>
      <dgm:spPr/>
    </dgm:pt>
    <dgm:pt modelId="{494FF4EE-CC5F-4AB1-A8F1-685A534BCB3F}" type="pres">
      <dgm:prSet presAssocID="{CC47DD43-C688-448A-B41A-58C72D429D16}" presName="FirstChild" presStyleLbl="revTx" presStyleIdx="3" presStyleCnt="4">
        <dgm:presLayoutVars>
          <dgm:chMax val="0"/>
          <dgm:chPref val="0"/>
          <dgm:bulletEnabled val="1"/>
        </dgm:presLayoutVars>
      </dgm:prSet>
      <dgm:spPr/>
    </dgm:pt>
    <dgm:pt modelId="{19BD886B-6E42-43F3-91A2-E2A3788F17DB}" type="pres">
      <dgm:prSet presAssocID="{CC47DD43-C688-448A-B41A-58C72D429D16}" presName="Parent" presStyleLbl="alignNode1" presStyleIdx="3" presStyleCnt="4">
        <dgm:presLayoutVars>
          <dgm:chMax val="3"/>
          <dgm:chPref val="3"/>
          <dgm:bulletEnabled val="1"/>
        </dgm:presLayoutVars>
      </dgm:prSet>
      <dgm:spPr/>
    </dgm:pt>
    <dgm:pt modelId="{1913F0B1-8B57-48A3-A96B-9D5C6ED18540}" type="pres">
      <dgm:prSet presAssocID="{CC47DD43-C688-448A-B41A-58C72D429D16}" presName="Accent" presStyleLbl="parChTrans1D1" presStyleIdx="3" presStyleCnt="4"/>
      <dgm:spPr/>
    </dgm:pt>
  </dgm:ptLst>
  <dgm:cxnLst>
    <dgm:cxn modelId="{E89AED10-C471-4A86-8D5B-D8DCD5B1AF0D}" srcId="{5AB43F05-B8C1-4C28-9F50-2BA3D327E250}" destId="{0C7FB995-DC3F-4FC7-88CF-E21D9F1AF38B}" srcOrd="0" destOrd="0" parTransId="{4AB93AFC-EC90-4584-94AF-98FA7E5C9647}" sibTransId="{78A08D2B-8A83-41A9-8092-01B1F7D83E80}"/>
    <dgm:cxn modelId="{A08EE612-5116-4B71-9F44-9A1A7CE61C3B}" type="presOf" srcId="{2687C3A4-7A3B-47E5-A538-5D4B51CC5786}" destId="{494FF4EE-CC5F-4AB1-A8F1-685A534BCB3F}" srcOrd="0" destOrd="0" presId="urn:microsoft.com/office/officeart/2011/layout/TabList"/>
    <dgm:cxn modelId="{03964826-EA11-4953-9547-6A309264305A}" srcId="{CC47DD43-C688-448A-B41A-58C72D429D16}" destId="{2687C3A4-7A3B-47E5-A538-5D4B51CC5786}" srcOrd="0" destOrd="0" parTransId="{BBFCD25A-C02C-4AB0-A2D6-FDC7A06BFBCA}" sibTransId="{162820DC-6ACE-4CF4-A43F-C7DEC7B95A0A}"/>
    <dgm:cxn modelId="{73A8DD3D-5BB8-409E-8F82-55F7DACAC8AF}" srcId="{6311DBD5-EB3D-4B1D-823B-4F76B3E4B8B7}" destId="{7898A1D9-B48E-458B-A623-249751310593}" srcOrd="0" destOrd="0" parTransId="{15CD3411-A4E4-45FA-B63A-826C35673EC6}" sibTransId="{19D83309-2A1A-4FC5-A70D-FB69F4508E93}"/>
    <dgm:cxn modelId="{6D653B49-FEFA-4314-BF3B-C0EDF3A8EC05}" type="presOf" srcId="{E90AED42-910B-4838-8DA3-A8867DE557D9}" destId="{E0346886-89CA-4615-9F80-2F818C324B21}" srcOrd="0" destOrd="0" presId="urn:microsoft.com/office/officeart/2011/layout/TabList"/>
    <dgm:cxn modelId="{83418669-1AE4-407B-8AC6-66A8B2183206}" type="presOf" srcId="{6311DBD5-EB3D-4B1D-823B-4F76B3E4B8B7}" destId="{79ED1D6A-147F-4A10-A6E1-F7E16CD257BB}" srcOrd="0" destOrd="0" presId="urn:microsoft.com/office/officeart/2011/layout/TabList"/>
    <dgm:cxn modelId="{E981D057-9D1A-43C1-A4B0-D1A58E3D1EF8}" type="presOf" srcId="{0C7FB995-DC3F-4FC7-88CF-E21D9F1AF38B}" destId="{5493C214-06A0-45AF-B937-8DA7BBB7F148}" srcOrd="0" destOrd="0" presId="urn:microsoft.com/office/officeart/2011/layout/TabList"/>
    <dgm:cxn modelId="{FBEB5C7F-779E-414B-8619-B226FBF3C8A4}" srcId="{7898A1D9-B48E-458B-A623-249751310593}" destId="{DBB2BC05-E253-4FEB-8B14-680F9C7B4287}" srcOrd="0" destOrd="0" parTransId="{F5686F91-BCAB-43CC-BE9F-9698271BA655}" sibTransId="{97E2E334-DFFB-4C15-8466-E77C7426E2F2}"/>
    <dgm:cxn modelId="{4B1D9185-6093-4683-B3D1-5E6144E1357F}" srcId="{6311DBD5-EB3D-4B1D-823B-4F76B3E4B8B7}" destId="{B2B46556-4A28-4862-89B0-4E31BD716B6C}" srcOrd="1" destOrd="0" parTransId="{18F93659-D807-4E96-A4A5-65119B759F90}" sibTransId="{1779F730-4230-4348-ADF9-88C0E4AABF27}"/>
    <dgm:cxn modelId="{D5613E8B-A463-4437-A623-279C7DBE3412}" type="presOf" srcId="{CC47DD43-C688-448A-B41A-58C72D429D16}" destId="{19BD886B-6E42-43F3-91A2-E2A3788F17DB}" srcOrd="0" destOrd="0" presId="urn:microsoft.com/office/officeart/2011/layout/TabList"/>
    <dgm:cxn modelId="{1B9F3C97-8336-4155-AA9C-AE8F832DFDDB}" srcId="{B2B46556-4A28-4862-89B0-4E31BD716B6C}" destId="{E90AED42-910B-4838-8DA3-A8867DE557D9}" srcOrd="0" destOrd="0" parTransId="{905CFBE9-3A97-4AE0-AFD9-8FFA586BB617}" sibTransId="{C6950C1C-33B1-4E3B-A24F-A85273C922C5}"/>
    <dgm:cxn modelId="{0ED234A3-C573-4152-AF62-7102568D8CDA}" type="presOf" srcId="{7898A1D9-B48E-458B-A623-249751310593}" destId="{F5C26C66-5C10-4762-8AA9-041FF9C1B618}" srcOrd="0" destOrd="0" presId="urn:microsoft.com/office/officeart/2011/layout/TabList"/>
    <dgm:cxn modelId="{1DF8B4A3-6DCF-4664-9718-319ECC324799}" type="presOf" srcId="{B2B46556-4A28-4862-89B0-4E31BD716B6C}" destId="{97A539DC-ACE1-45F3-B898-B7404FBB3B1B}" srcOrd="0" destOrd="0" presId="urn:microsoft.com/office/officeart/2011/layout/TabList"/>
    <dgm:cxn modelId="{27C9F7CD-B0E8-48B4-96A6-C40A1B423EA4}" srcId="{6311DBD5-EB3D-4B1D-823B-4F76B3E4B8B7}" destId="{CC47DD43-C688-448A-B41A-58C72D429D16}" srcOrd="3" destOrd="0" parTransId="{A482BAB7-49B5-4CAC-98EF-F70C47002AF7}" sibTransId="{9A3F77BB-0CC8-44A8-BC5B-1D7525EA2424}"/>
    <dgm:cxn modelId="{0D5B30D4-3176-4EFD-9351-0C3A07DBB059}" srcId="{6311DBD5-EB3D-4B1D-823B-4F76B3E4B8B7}" destId="{5AB43F05-B8C1-4C28-9F50-2BA3D327E250}" srcOrd="2" destOrd="0" parTransId="{83A4AE72-D817-432B-8BDF-770DD8947761}" sibTransId="{5DB7CE6D-E661-4E27-BDE3-622C2F473C27}"/>
    <dgm:cxn modelId="{2F88E8F1-52FB-454F-93C6-7BFEC84782C9}" type="presOf" srcId="{DBB2BC05-E253-4FEB-8B14-680F9C7B4287}" destId="{43947E72-8EAC-4555-9B6F-15EEC2E3B2FC}" srcOrd="0" destOrd="0" presId="urn:microsoft.com/office/officeart/2011/layout/TabList"/>
    <dgm:cxn modelId="{92E63FFE-A892-45A1-9B5A-C8119882326D}" type="presOf" srcId="{5AB43F05-B8C1-4C28-9F50-2BA3D327E250}" destId="{AB5FFDBC-E885-4EE7-BC3F-040F95A9BA8C}" srcOrd="0" destOrd="0" presId="urn:microsoft.com/office/officeart/2011/layout/TabList"/>
    <dgm:cxn modelId="{DC03766A-EE4E-41F6-A077-23A523557B47}" type="presParOf" srcId="{79ED1D6A-147F-4A10-A6E1-F7E16CD257BB}" destId="{635EB5F3-741E-4FC6-8F2E-DA8DB1FCA78D}" srcOrd="0" destOrd="0" presId="urn:microsoft.com/office/officeart/2011/layout/TabList"/>
    <dgm:cxn modelId="{429D52A8-CCAD-41F1-BE1B-5DC59AA3614A}" type="presParOf" srcId="{635EB5F3-741E-4FC6-8F2E-DA8DB1FCA78D}" destId="{43947E72-8EAC-4555-9B6F-15EEC2E3B2FC}" srcOrd="0" destOrd="0" presId="urn:microsoft.com/office/officeart/2011/layout/TabList"/>
    <dgm:cxn modelId="{35362233-A493-4CE3-B29D-EF72E2E0EB01}" type="presParOf" srcId="{635EB5F3-741E-4FC6-8F2E-DA8DB1FCA78D}" destId="{F5C26C66-5C10-4762-8AA9-041FF9C1B618}" srcOrd="1" destOrd="0" presId="urn:microsoft.com/office/officeart/2011/layout/TabList"/>
    <dgm:cxn modelId="{1B16864B-ABD6-4C04-B13C-9C7674F36E81}" type="presParOf" srcId="{635EB5F3-741E-4FC6-8F2E-DA8DB1FCA78D}" destId="{04DB7D2C-3A21-4AC7-8D6F-E9015315C4A0}" srcOrd="2" destOrd="0" presId="urn:microsoft.com/office/officeart/2011/layout/TabList"/>
    <dgm:cxn modelId="{5FDD9943-4EA4-4546-9B64-9B9D015AC205}" type="presParOf" srcId="{79ED1D6A-147F-4A10-A6E1-F7E16CD257BB}" destId="{F66473D8-B5AE-4439-BE21-76750A52D975}" srcOrd="1" destOrd="0" presId="urn:microsoft.com/office/officeart/2011/layout/TabList"/>
    <dgm:cxn modelId="{FAF0D48E-9A49-4031-A5AE-2D5B581F3F13}" type="presParOf" srcId="{79ED1D6A-147F-4A10-A6E1-F7E16CD257BB}" destId="{05C06D6A-96A4-4C8A-A69E-08E6037C15EE}" srcOrd="2" destOrd="0" presId="urn:microsoft.com/office/officeart/2011/layout/TabList"/>
    <dgm:cxn modelId="{D1544D86-F1C2-4256-8DDA-AFD617817AC4}" type="presParOf" srcId="{05C06D6A-96A4-4C8A-A69E-08E6037C15EE}" destId="{E0346886-89CA-4615-9F80-2F818C324B21}" srcOrd="0" destOrd="0" presId="urn:microsoft.com/office/officeart/2011/layout/TabList"/>
    <dgm:cxn modelId="{B8EFA24F-0D9A-4987-ABDA-B5F9F85035A8}" type="presParOf" srcId="{05C06D6A-96A4-4C8A-A69E-08E6037C15EE}" destId="{97A539DC-ACE1-45F3-B898-B7404FBB3B1B}" srcOrd="1" destOrd="0" presId="urn:microsoft.com/office/officeart/2011/layout/TabList"/>
    <dgm:cxn modelId="{DAFF1192-3B82-4AA0-9A06-99AD67D8B460}" type="presParOf" srcId="{05C06D6A-96A4-4C8A-A69E-08E6037C15EE}" destId="{7F4FEE16-4B03-46AA-9F5B-FA0FAE147E14}" srcOrd="2" destOrd="0" presId="urn:microsoft.com/office/officeart/2011/layout/TabList"/>
    <dgm:cxn modelId="{280DF601-DCCE-47D9-8BA3-A23323328470}" type="presParOf" srcId="{79ED1D6A-147F-4A10-A6E1-F7E16CD257BB}" destId="{225F7277-8FD7-4BAD-A392-CB795D19F29E}" srcOrd="3" destOrd="0" presId="urn:microsoft.com/office/officeart/2011/layout/TabList"/>
    <dgm:cxn modelId="{4E521324-301D-46ED-AEB5-FC8B9BC8A0E8}" type="presParOf" srcId="{79ED1D6A-147F-4A10-A6E1-F7E16CD257BB}" destId="{F18FBA62-EF16-4BAF-96A8-31389AA8BF9C}" srcOrd="4" destOrd="0" presId="urn:microsoft.com/office/officeart/2011/layout/TabList"/>
    <dgm:cxn modelId="{3E98CB37-08B7-44F8-9281-E5AE0894682E}" type="presParOf" srcId="{F18FBA62-EF16-4BAF-96A8-31389AA8BF9C}" destId="{5493C214-06A0-45AF-B937-8DA7BBB7F148}" srcOrd="0" destOrd="0" presId="urn:microsoft.com/office/officeart/2011/layout/TabList"/>
    <dgm:cxn modelId="{4103B961-5CA6-4029-98D1-7CFE1C62584F}" type="presParOf" srcId="{F18FBA62-EF16-4BAF-96A8-31389AA8BF9C}" destId="{AB5FFDBC-E885-4EE7-BC3F-040F95A9BA8C}" srcOrd="1" destOrd="0" presId="urn:microsoft.com/office/officeart/2011/layout/TabList"/>
    <dgm:cxn modelId="{67FBEC0E-8FB5-494E-A936-3013ACFC6B9B}" type="presParOf" srcId="{F18FBA62-EF16-4BAF-96A8-31389AA8BF9C}" destId="{554A3BDD-546C-4494-A561-AC71E548FC1F}" srcOrd="2" destOrd="0" presId="urn:microsoft.com/office/officeart/2011/layout/TabList"/>
    <dgm:cxn modelId="{83ACC274-0140-402B-8170-33A9363742D8}" type="presParOf" srcId="{79ED1D6A-147F-4A10-A6E1-F7E16CD257BB}" destId="{C7A0169C-768D-40D3-BCC0-C1F5AFF47CE5}" srcOrd="5" destOrd="0" presId="urn:microsoft.com/office/officeart/2011/layout/TabList"/>
    <dgm:cxn modelId="{9177DB4D-0484-48D9-967E-C56BF33F6A35}" type="presParOf" srcId="{79ED1D6A-147F-4A10-A6E1-F7E16CD257BB}" destId="{AF75E99D-145E-4806-AA59-2B8223F6E1F5}" srcOrd="6" destOrd="0" presId="urn:microsoft.com/office/officeart/2011/layout/TabList"/>
    <dgm:cxn modelId="{8821D4B7-2C2B-4C78-86A4-B1628264177C}" type="presParOf" srcId="{AF75E99D-145E-4806-AA59-2B8223F6E1F5}" destId="{494FF4EE-CC5F-4AB1-A8F1-685A534BCB3F}" srcOrd="0" destOrd="0" presId="urn:microsoft.com/office/officeart/2011/layout/TabList"/>
    <dgm:cxn modelId="{571D50D5-E1BF-426B-A806-E57CA2BD439A}" type="presParOf" srcId="{AF75E99D-145E-4806-AA59-2B8223F6E1F5}" destId="{19BD886B-6E42-43F3-91A2-E2A3788F17DB}" srcOrd="1" destOrd="0" presId="urn:microsoft.com/office/officeart/2011/layout/TabList"/>
    <dgm:cxn modelId="{B3E87DA6-8C60-47F0-92AD-3E67C1FFF05D}" type="presParOf" srcId="{AF75E99D-145E-4806-AA59-2B8223F6E1F5}" destId="{1913F0B1-8B57-48A3-A96B-9D5C6ED18540}"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9EB1D66-7E31-4383-950F-0628F95ED297}"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A17AFC17-7C54-4996-A05D-99F720D6957A}">
      <dgm:prSet phldrT="[Text]" custT="1"/>
      <dgm:spPr/>
      <dgm:t>
        <a:bodyPr/>
        <a:lstStyle/>
        <a:p>
          <a:pPr>
            <a:buFont typeface="Arial" panose="020B0604020202020204" pitchFamily="34" charset="0"/>
            <a:buChar char="●"/>
          </a:pP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 Z individuals might not consider proper nutrition that can help them avoid health complications.</a:t>
          </a:r>
          <a:endParaRPr lang="en-US" sz="3200" dirty="0"/>
        </a:p>
      </dgm:t>
    </dgm:pt>
    <dgm:pt modelId="{B2F13983-F333-4ADF-8DC6-ABDBD8014F18}" type="parTrans" cxnId="{06D0071E-08F9-4F1D-818D-1F32BD3C4433}">
      <dgm:prSet/>
      <dgm:spPr/>
      <dgm:t>
        <a:bodyPr/>
        <a:lstStyle/>
        <a:p>
          <a:endParaRPr lang="en-US"/>
        </a:p>
      </dgm:t>
    </dgm:pt>
    <dgm:pt modelId="{4EE6C896-BCFF-4F0A-A21D-22A70BC0CA19}" type="sibTrans" cxnId="{06D0071E-08F9-4F1D-818D-1F32BD3C4433}">
      <dgm:prSet/>
      <dgm:spPr/>
      <dgm:t>
        <a:bodyPr/>
        <a:lstStyle/>
        <a:p>
          <a:endParaRPr lang="en-US"/>
        </a:p>
      </dgm:t>
    </dgm:pt>
    <dgm:pt modelId="{730C019E-D16B-4B9F-B465-90CF873C4B68}">
      <dgm:prSet custT="1"/>
      <dgm:spPr/>
      <dgm:t>
        <a:bodyPr/>
        <a:lstStyle/>
        <a:p>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might focus on convenience and taste over </a:t>
          </a:r>
          <a:r>
            <a:rPr lang="en-GB" sz="3200" u="none" strike="noStrike"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fiber</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-rich whole foods </a:t>
          </a:r>
          <a:r>
            <a:rPr lang="en-GB" sz="3200" dirty="0">
              <a:latin typeface="Arial" panose="020B0604020202020204" pitchFamily="34" charset="0"/>
              <a:cs typeface="Arial" panose="020B0604020202020204" pitchFamily="34" charset="0"/>
            </a:rPr>
            <a:t>(</a:t>
          </a:r>
          <a:r>
            <a:rPr lang="en-US" sz="3200" dirty="0" err="1">
              <a:latin typeface="Arial" panose="020B0604020202020204" pitchFamily="34" charset="0"/>
              <a:cs typeface="Arial" panose="020B0604020202020204" pitchFamily="34" charset="0"/>
            </a:rPr>
            <a:t>Sadohara</a:t>
          </a:r>
          <a:r>
            <a:rPr lang="en-US" sz="3200" dirty="0">
              <a:latin typeface="Arial" panose="020B0604020202020204" pitchFamily="34" charset="0"/>
              <a:cs typeface="Arial" panose="020B0604020202020204" pitchFamily="34" charset="0"/>
            </a:rPr>
            <a:t> et al., 2026</a:t>
          </a:r>
          <a:r>
            <a:rPr lang="en-GB" sz="3200" dirty="0">
              <a:latin typeface="Arial" panose="020B0604020202020204" pitchFamily="34" charset="0"/>
              <a:cs typeface="Arial" panose="020B0604020202020204" pitchFamily="34" charset="0"/>
            </a:rPr>
            <a:t>)</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US" sz="3200" u="none" strike="noStrike" dirty="0">
            <a:effectLst/>
            <a:latin typeface="Arial" panose="020B0604020202020204" pitchFamily="34" charset="0"/>
            <a:ea typeface="Arial" panose="020B0604020202020204" pitchFamily="34" charset="0"/>
            <a:cs typeface="Arial" panose="020B0604020202020204" pitchFamily="34" charset="0"/>
          </a:endParaRPr>
        </a:p>
      </dgm:t>
    </dgm:pt>
    <dgm:pt modelId="{C93164E2-4E5D-4314-A9A0-C9A400C86F3B}" type="parTrans" cxnId="{DB34352C-1D85-476D-97BD-754FE8916965}">
      <dgm:prSet/>
      <dgm:spPr/>
      <dgm:t>
        <a:bodyPr/>
        <a:lstStyle/>
        <a:p>
          <a:endParaRPr lang="en-US"/>
        </a:p>
      </dgm:t>
    </dgm:pt>
    <dgm:pt modelId="{8FE7A40F-7052-4D75-B4EF-ED2E749D28F4}" type="sibTrans" cxnId="{DB34352C-1D85-476D-97BD-754FE8916965}">
      <dgm:prSet/>
      <dgm:spPr/>
      <dgm:t>
        <a:bodyPr/>
        <a:lstStyle/>
        <a:p>
          <a:endParaRPr lang="en-US"/>
        </a:p>
      </dgm:t>
    </dgm:pt>
    <dgm:pt modelId="{09082805-409F-4AF3-A866-4E1632A6B897}" type="pres">
      <dgm:prSet presAssocID="{49EB1D66-7E31-4383-950F-0628F95ED297}" presName="Name0" presStyleCnt="0">
        <dgm:presLayoutVars>
          <dgm:chMax val="11"/>
          <dgm:chPref val="11"/>
          <dgm:dir/>
          <dgm:resizeHandles/>
        </dgm:presLayoutVars>
      </dgm:prSet>
      <dgm:spPr/>
    </dgm:pt>
    <dgm:pt modelId="{887BF896-EADF-4A95-94D0-7740D5A8AD5F}" type="pres">
      <dgm:prSet presAssocID="{730C019E-D16B-4B9F-B465-90CF873C4B68}" presName="Accent2" presStyleCnt="0"/>
      <dgm:spPr/>
    </dgm:pt>
    <dgm:pt modelId="{2ADAEC28-62FB-4021-AC68-555FD8A09C82}" type="pres">
      <dgm:prSet presAssocID="{730C019E-D16B-4B9F-B465-90CF873C4B68}" presName="Accent" presStyleLbl="node1" presStyleIdx="0" presStyleCnt="2"/>
      <dgm:spPr/>
    </dgm:pt>
    <dgm:pt modelId="{3FB23852-7898-4B38-8092-6DD289709008}" type="pres">
      <dgm:prSet presAssocID="{730C019E-D16B-4B9F-B465-90CF873C4B68}" presName="ParentBackground2" presStyleCnt="0"/>
      <dgm:spPr/>
    </dgm:pt>
    <dgm:pt modelId="{8E072548-5484-4CE3-BDE1-47D79370CDD0}" type="pres">
      <dgm:prSet presAssocID="{730C019E-D16B-4B9F-B465-90CF873C4B68}" presName="ParentBackground" presStyleLbl="fgAcc1" presStyleIdx="0" presStyleCnt="2"/>
      <dgm:spPr/>
    </dgm:pt>
    <dgm:pt modelId="{781B0315-DF17-4E05-9B07-E107878334D0}" type="pres">
      <dgm:prSet presAssocID="{730C019E-D16B-4B9F-B465-90CF873C4B68}" presName="Parent2" presStyleLbl="revTx" presStyleIdx="0" presStyleCnt="0">
        <dgm:presLayoutVars>
          <dgm:chMax val="1"/>
          <dgm:chPref val="1"/>
          <dgm:bulletEnabled val="1"/>
        </dgm:presLayoutVars>
      </dgm:prSet>
      <dgm:spPr/>
    </dgm:pt>
    <dgm:pt modelId="{46972615-77E0-46D7-B2D0-C30E2C93AF29}" type="pres">
      <dgm:prSet presAssocID="{A17AFC17-7C54-4996-A05D-99F720D6957A}" presName="Accent1" presStyleCnt="0"/>
      <dgm:spPr/>
    </dgm:pt>
    <dgm:pt modelId="{6686F0B5-CECF-41C4-8F43-A466FBCE852C}" type="pres">
      <dgm:prSet presAssocID="{A17AFC17-7C54-4996-A05D-99F720D6957A}" presName="Accent" presStyleLbl="node1" presStyleIdx="1" presStyleCnt="2"/>
      <dgm:spPr/>
    </dgm:pt>
    <dgm:pt modelId="{022F0E90-2601-4D10-A659-171C844D6B61}" type="pres">
      <dgm:prSet presAssocID="{A17AFC17-7C54-4996-A05D-99F720D6957A}" presName="ParentBackground1" presStyleCnt="0"/>
      <dgm:spPr/>
    </dgm:pt>
    <dgm:pt modelId="{118385C5-A1DA-4103-8D09-EFA106195106}" type="pres">
      <dgm:prSet presAssocID="{A17AFC17-7C54-4996-A05D-99F720D6957A}" presName="ParentBackground" presStyleLbl="fgAcc1" presStyleIdx="1" presStyleCnt="2" custLinFactNeighborX="1139" custLinFactNeighborY="-497"/>
      <dgm:spPr/>
    </dgm:pt>
    <dgm:pt modelId="{34F4FABF-A9E9-4801-87F3-404FAD4CEA3C}" type="pres">
      <dgm:prSet presAssocID="{A17AFC17-7C54-4996-A05D-99F720D6957A}" presName="Parent1" presStyleLbl="revTx" presStyleIdx="0" presStyleCnt="0">
        <dgm:presLayoutVars>
          <dgm:chMax val="1"/>
          <dgm:chPref val="1"/>
          <dgm:bulletEnabled val="1"/>
        </dgm:presLayoutVars>
      </dgm:prSet>
      <dgm:spPr/>
    </dgm:pt>
  </dgm:ptLst>
  <dgm:cxnLst>
    <dgm:cxn modelId="{06D0071E-08F9-4F1D-818D-1F32BD3C4433}" srcId="{49EB1D66-7E31-4383-950F-0628F95ED297}" destId="{A17AFC17-7C54-4996-A05D-99F720D6957A}" srcOrd="0" destOrd="0" parTransId="{B2F13983-F333-4ADF-8DC6-ABDBD8014F18}" sibTransId="{4EE6C896-BCFF-4F0A-A21D-22A70BC0CA19}"/>
    <dgm:cxn modelId="{DB34352C-1D85-476D-97BD-754FE8916965}" srcId="{49EB1D66-7E31-4383-950F-0628F95ED297}" destId="{730C019E-D16B-4B9F-B465-90CF873C4B68}" srcOrd="1" destOrd="0" parTransId="{C93164E2-4E5D-4314-A9A0-C9A400C86F3B}" sibTransId="{8FE7A40F-7052-4D75-B4EF-ED2E749D28F4}"/>
    <dgm:cxn modelId="{72572C85-8E1B-4D24-9A42-3EAD3D46524F}" type="presOf" srcId="{730C019E-D16B-4B9F-B465-90CF873C4B68}" destId="{8E072548-5484-4CE3-BDE1-47D79370CDD0}" srcOrd="0" destOrd="0" presId="urn:microsoft.com/office/officeart/2011/layout/CircleProcess"/>
    <dgm:cxn modelId="{093C3F98-A954-4EE3-A0E6-1DE1356D660E}" type="presOf" srcId="{A17AFC17-7C54-4996-A05D-99F720D6957A}" destId="{34F4FABF-A9E9-4801-87F3-404FAD4CEA3C}" srcOrd="1" destOrd="0" presId="urn:microsoft.com/office/officeart/2011/layout/CircleProcess"/>
    <dgm:cxn modelId="{1505AAB3-767C-4024-8399-E4A8F0CEEE1B}" type="presOf" srcId="{49EB1D66-7E31-4383-950F-0628F95ED297}" destId="{09082805-409F-4AF3-A866-4E1632A6B897}" srcOrd="0" destOrd="0" presId="urn:microsoft.com/office/officeart/2011/layout/CircleProcess"/>
    <dgm:cxn modelId="{108D3FD0-ED43-4BEF-958E-A4F142AA9EFD}" type="presOf" srcId="{A17AFC17-7C54-4996-A05D-99F720D6957A}" destId="{118385C5-A1DA-4103-8D09-EFA106195106}" srcOrd="0" destOrd="0" presId="urn:microsoft.com/office/officeart/2011/layout/CircleProcess"/>
    <dgm:cxn modelId="{F41396FE-6872-498D-A43C-47780BF78CDB}" type="presOf" srcId="{730C019E-D16B-4B9F-B465-90CF873C4B68}" destId="{781B0315-DF17-4E05-9B07-E107878334D0}" srcOrd="1" destOrd="0" presId="urn:microsoft.com/office/officeart/2011/layout/CircleProcess"/>
    <dgm:cxn modelId="{C8A35951-92A0-4181-9ACA-AC9A8F8DC80F}" type="presParOf" srcId="{09082805-409F-4AF3-A866-4E1632A6B897}" destId="{887BF896-EADF-4A95-94D0-7740D5A8AD5F}" srcOrd="0" destOrd="0" presId="urn:microsoft.com/office/officeart/2011/layout/CircleProcess"/>
    <dgm:cxn modelId="{79031221-F6CB-4A18-A410-490638B5E73D}" type="presParOf" srcId="{887BF896-EADF-4A95-94D0-7740D5A8AD5F}" destId="{2ADAEC28-62FB-4021-AC68-555FD8A09C82}" srcOrd="0" destOrd="0" presId="urn:microsoft.com/office/officeart/2011/layout/CircleProcess"/>
    <dgm:cxn modelId="{38188FED-D710-4C5F-B12D-37B944FE5A98}" type="presParOf" srcId="{09082805-409F-4AF3-A866-4E1632A6B897}" destId="{3FB23852-7898-4B38-8092-6DD289709008}" srcOrd="1" destOrd="0" presId="urn:microsoft.com/office/officeart/2011/layout/CircleProcess"/>
    <dgm:cxn modelId="{C2EE5F53-D1CF-423E-9B1D-4C4DF4ECF467}" type="presParOf" srcId="{3FB23852-7898-4B38-8092-6DD289709008}" destId="{8E072548-5484-4CE3-BDE1-47D79370CDD0}" srcOrd="0" destOrd="0" presId="urn:microsoft.com/office/officeart/2011/layout/CircleProcess"/>
    <dgm:cxn modelId="{BEBB092A-996D-43EE-87DF-26F8077756AE}" type="presParOf" srcId="{09082805-409F-4AF3-A866-4E1632A6B897}" destId="{781B0315-DF17-4E05-9B07-E107878334D0}" srcOrd="2" destOrd="0" presId="urn:microsoft.com/office/officeart/2011/layout/CircleProcess"/>
    <dgm:cxn modelId="{E7114DB5-EE83-4C1C-BD60-24E56623B56B}" type="presParOf" srcId="{09082805-409F-4AF3-A866-4E1632A6B897}" destId="{46972615-77E0-46D7-B2D0-C30E2C93AF29}" srcOrd="3" destOrd="0" presId="urn:microsoft.com/office/officeart/2011/layout/CircleProcess"/>
    <dgm:cxn modelId="{4678B3CE-0740-4A19-A087-A4C0BD942747}" type="presParOf" srcId="{46972615-77E0-46D7-B2D0-C30E2C93AF29}" destId="{6686F0B5-CECF-41C4-8F43-A466FBCE852C}" srcOrd="0" destOrd="0" presId="urn:microsoft.com/office/officeart/2011/layout/CircleProcess"/>
    <dgm:cxn modelId="{F7069F34-3707-4578-9EC1-9956388364ED}" type="presParOf" srcId="{09082805-409F-4AF3-A866-4E1632A6B897}" destId="{022F0E90-2601-4D10-A659-171C844D6B61}" srcOrd="4" destOrd="0" presId="urn:microsoft.com/office/officeart/2011/layout/CircleProcess"/>
    <dgm:cxn modelId="{4CB53F1A-5659-4FCE-B05A-CA8B141DD8E9}" type="presParOf" srcId="{022F0E90-2601-4D10-A659-171C844D6B61}" destId="{118385C5-A1DA-4103-8D09-EFA106195106}" srcOrd="0" destOrd="0" presId="urn:microsoft.com/office/officeart/2011/layout/CircleProcess"/>
    <dgm:cxn modelId="{56826BA9-2051-404B-A785-C99F763E8FEA}" type="presParOf" srcId="{09082805-409F-4AF3-A866-4E1632A6B897}" destId="{34F4FABF-A9E9-4801-87F3-404FAD4CEA3C}" srcOrd="5"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786013-5783-4BCE-A08C-D8A0176B6148}"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7E932758-57B9-494C-96A7-672EE914F5FE}">
      <dgm:prSet phldrT="[Text]" custT="1"/>
      <dgm:spPr/>
      <dgm:t>
        <a:bodyPr/>
        <a:lstStyle/>
        <a:p>
          <a:pPr>
            <a:buFont typeface="Arial" panose="020B0604020202020204" pitchFamily="34" charset="0"/>
            <a:buChar char="●"/>
          </a:pPr>
          <a:r>
            <a:rPr lang="en-GB" sz="3600" u="none" strike="noStrike" dirty="0">
              <a:effectLst/>
              <a:latin typeface="Arial" panose="020B0604020202020204" pitchFamily="34" charset="0"/>
              <a:ea typeface="Times New Roman" panose="02020603050405020304" pitchFamily="18" charset="0"/>
              <a:cs typeface="Arial" panose="020B0604020202020204" pitchFamily="34" charset="0"/>
            </a:rPr>
            <a:t>The low control over behaviour can be a significant issue in terms of intention and action </a:t>
          </a:r>
          <a:r>
            <a:rPr lang="en-US" sz="3600" dirty="0">
              <a:latin typeface="Arial" panose="020B0604020202020204" pitchFamily="34" charset="0"/>
              <a:cs typeface="Arial" panose="020B0604020202020204" pitchFamily="34" charset="0"/>
            </a:rPr>
            <a:t>(Conner and Norman, 2022)</a:t>
          </a:r>
          <a:r>
            <a:rPr lang="en-GB" sz="36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dgm:t>
    </dgm:pt>
    <dgm:pt modelId="{6BC36D7A-0FFB-42AE-A2E0-192B797356AD}" type="parTrans" cxnId="{7DDF7AD9-4CD5-4206-822C-534F718D4C53}">
      <dgm:prSet/>
      <dgm:spPr/>
      <dgm:t>
        <a:bodyPr/>
        <a:lstStyle/>
        <a:p>
          <a:endParaRPr lang="en-US"/>
        </a:p>
      </dgm:t>
    </dgm:pt>
    <dgm:pt modelId="{66FCE49C-AD76-4E74-8C9D-3FCDD281D35D}" type="sibTrans" cxnId="{7DDF7AD9-4CD5-4206-822C-534F718D4C53}">
      <dgm:prSet custT="1"/>
      <dgm:spPr/>
      <dgm:t>
        <a:bodyPr/>
        <a:lstStyle/>
        <a:p>
          <a:endParaRPr lang="en-US" sz="3600">
            <a:latin typeface="Arial" panose="020B0604020202020204" pitchFamily="34" charset="0"/>
            <a:cs typeface="Arial" panose="020B0604020202020204" pitchFamily="34" charset="0"/>
          </a:endParaRPr>
        </a:p>
      </dgm:t>
    </dgm:pt>
    <dgm:pt modelId="{8A4C0A8B-8EFD-4E5A-AB9B-29F65A2F274B}">
      <dgm:prSet custT="1"/>
      <dgm:spPr/>
      <dgm:t>
        <a:bodyPr/>
        <a:lstStyle/>
        <a:p>
          <a:r>
            <a:rPr lang="en-GB" sz="3600" u="none" strike="noStrike">
              <a:effectLst/>
              <a:latin typeface="Arial" panose="020B0604020202020204" pitchFamily="34" charset="0"/>
              <a:ea typeface="Times New Roman" panose="02020603050405020304" pitchFamily="18" charset="0"/>
              <a:cs typeface="Arial" panose="020B0604020202020204" pitchFamily="34" charset="0"/>
            </a:rPr>
            <a:t>The lack of practical skills and food environments adversely affect this matter.</a:t>
          </a:r>
          <a:endParaRPr lang="en-US" sz="3600" u="none" strike="noStrike" dirty="0">
            <a:effectLst/>
            <a:latin typeface="Arial" panose="020B0604020202020204" pitchFamily="34" charset="0"/>
            <a:ea typeface="Arial" panose="020B0604020202020204" pitchFamily="34" charset="0"/>
            <a:cs typeface="Arial" panose="020B0604020202020204" pitchFamily="34" charset="0"/>
          </a:endParaRPr>
        </a:p>
      </dgm:t>
    </dgm:pt>
    <dgm:pt modelId="{FA6174B3-9E7E-46BF-A700-80A44BC10B27}" type="parTrans" cxnId="{9521E68D-2CF3-4094-9E52-55F17299D3E2}">
      <dgm:prSet/>
      <dgm:spPr/>
      <dgm:t>
        <a:bodyPr/>
        <a:lstStyle/>
        <a:p>
          <a:endParaRPr lang="en-US"/>
        </a:p>
      </dgm:t>
    </dgm:pt>
    <dgm:pt modelId="{00D706ED-C4F0-4673-A912-25A245FCCF64}" type="sibTrans" cxnId="{9521E68D-2CF3-4094-9E52-55F17299D3E2}">
      <dgm:prSet/>
      <dgm:spPr/>
      <dgm:t>
        <a:bodyPr/>
        <a:lstStyle/>
        <a:p>
          <a:endParaRPr lang="en-US"/>
        </a:p>
      </dgm:t>
    </dgm:pt>
    <dgm:pt modelId="{B904BB5D-0CB2-4FAD-89F6-23F6CFF95C27}" type="pres">
      <dgm:prSet presAssocID="{ED786013-5783-4BCE-A08C-D8A0176B6148}" presName="Name0" presStyleCnt="0">
        <dgm:presLayoutVars>
          <dgm:dir/>
          <dgm:resizeHandles val="exact"/>
        </dgm:presLayoutVars>
      </dgm:prSet>
      <dgm:spPr/>
    </dgm:pt>
    <dgm:pt modelId="{A4C6A4F6-C30F-4D8F-A3A8-40D6A494EE49}" type="pres">
      <dgm:prSet presAssocID="{7E932758-57B9-494C-96A7-672EE914F5FE}" presName="node" presStyleLbl="node1" presStyleIdx="0" presStyleCnt="2">
        <dgm:presLayoutVars>
          <dgm:bulletEnabled val="1"/>
        </dgm:presLayoutVars>
      </dgm:prSet>
      <dgm:spPr/>
    </dgm:pt>
    <dgm:pt modelId="{58E0BA43-01F9-456C-B8AE-18B37D3F05BF}" type="pres">
      <dgm:prSet presAssocID="{66FCE49C-AD76-4E74-8C9D-3FCDD281D35D}" presName="sibTrans" presStyleLbl="sibTrans2D1" presStyleIdx="0" presStyleCnt="1"/>
      <dgm:spPr/>
    </dgm:pt>
    <dgm:pt modelId="{7C76AE52-F36B-4B82-9837-1AA4F832FB46}" type="pres">
      <dgm:prSet presAssocID="{66FCE49C-AD76-4E74-8C9D-3FCDD281D35D}" presName="connectorText" presStyleLbl="sibTrans2D1" presStyleIdx="0" presStyleCnt="1"/>
      <dgm:spPr/>
    </dgm:pt>
    <dgm:pt modelId="{0439C4B2-E81A-4DF7-BD2B-3121C626CDEF}" type="pres">
      <dgm:prSet presAssocID="{8A4C0A8B-8EFD-4E5A-AB9B-29F65A2F274B}" presName="node" presStyleLbl="node1" presStyleIdx="1" presStyleCnt="2">
        <dgm:presLayoutVars>
          <dgm:bulletEnabled val="1"/>
        </dgm:presLayoutVars>
      </dgm:prSet>
      <dgm:spPr/>
    </dgm:pt>
  </dgm:ptLst>
  <dgm:cxnLst>
    <dgm:cxn modelId="{85011315-80CB-4747-A90A-48A21DA1747E}" type="presOf" srcId="{7E932758-57B9-494C-96A7-672EE914F5FE}" destId="{A4C6A4F6-C30F-4D8F-A3A8-40D6A494EE49}" srcOrd="0" destOrd="0" presId="urn:microsoft.com/office/officeart/2005/8/layout/process1"/>
    <dgm:cxn modelId="{DD68DC36-04F4-46E1-BEA6-761BBC649874}" type="presOf" srcId="{ED786013-5783-4BCE-A08C-D8A0176B6148}" destId="{B904BB5D-0CB2-4FAD-89F6-23F6CFF95C27}" srcOrd="0" destOrd="0" presId="urn:microsoft.com/office/officeart/2005/8/layout/process1"/>
    <dgm:cxn modelId="{E498AC63-FFCB-46B2-BD3F-E7E9CB4EFC96}" type="presOf" srcId="{66FCE49C-AD76-4E74-8C9D-3FCDD281D35D}" destId="{58E0BA43-01F9-456C-B8AE-18B37D3F05BF}" srcOrd="0" destOrd="0" presId="urn:microsoft.com/office/officeart/2005/8/layout/process1"/>
    <dgm:cxn modelId="{5CEB616B-FFE1-4AE9-B3E1-68D64C9C2DC0}" type="presOf" srcId="{8A4C0A8B-8EFD-4E5A-AB9B-29F65A2F274B}" destId="{0439C4B2-E81A-4DF7-BD2B-3121C626CDEF}" srcOrd="0" destOrd="0" presId="urn:microsoft.com/office/officeart/2005/8/layout/process1"/>
    <dgm:cxn modelId="{9521E68D-2CF3-4094-9E52-55F17299D3E2}" srcId="{ED786013-5783-4BCE-A08C-D8A0176B6148}" destId="{8A4C0A8B-8EFD-4E5A-AB9B-29F65A2F274B}" srcOrd="1" destOrd="0" parTransId="{FA6174B3-9E7E-46BF-A700-80A44BC10B27}" sibTransId="{00D706ED-C4F0-4673-A912-25A245FCCF64}"/>
    <dgm:cxn modelId="{7DDF7AD9-4CD5-4206-822C-534F718D4C53}" srcId="{ED786013-5783-4BCE-A08C-D8A0176B6148}" destId="{7E932758-57B9-494C-96A7-672EE914F5FE}" srcOrd="0" destOrd="0" parTransId="{6BC36D7A-0FFB-42AE-A2E0-192B797356AD}" sibTransId="{66FCE49C-AD76-4E74-8C9D-3FCDD281D35D}"/>
    <dgm:cxn modelId="{C15771F8-7B01-4BCC-B374-98F2FBBFAB63}" type="presOf" srcId="{66FCE49C-AD76-4E74-8C9D-3FCDD281D35D}" destId="{7C76AE52-F36B-4B82-9837-1AA4F832FB46}" srcOrd="1" destOrd="0" presId="urn:microsoft.com/office/officeart/2005/8/layout/process1"/>
    <dgm:cxn modelId="{553E7115-37FB-4A55-9F5C-4AE78E596CDC}" type="presParOf" srcId="{B904BB5D-0CB2-4FAD-89F6-23F6CFF95C27}" destId="{A4C6A4F6-C30F-4D8F-A3A8-40D6A494EE49}" srcOrd="0" destOrd="0" presId="urn:microsoft.com/office/officeart/2005/8/layout/process1"/>
    <dgm:cxn modelId="{E93E7E10-635D-4C5F-87D2-8477F0E18FD4}" type="presParOf" srcId="{B904BB5D-0CB2-4FAD-89F6-23F6CFF95C27}" destId="{58E0BA43-01F9-456C-B8AE-18B37D3F05BF}" srcOrd="1" destOrd="0" presId="urn:microsoft.com/office/officeart/2005/8/layout/process1"/>
    <dgm:cxn modelId="{DDF30300-9219-4BD4-9C3D-845A499E4C70}" type="presParOf" srcId="{58E0BA43-01F9-456C-B8AE-18B37D3F05BF}" destId="{7C76AE52-F36B-4B82-9837-1AA4F832FB46}" srcOrd="0" destOrd="0" presId="urn:microsoft.com/office/officeart/2005/8/layout/process1"/>
    <dgm:cxn modelId="{56A556AD-068D-4745-9D59-5AFB2A151C45}" type="presParOf" srcId="{B904BB5D-0CB2-4FAD-89F6-23F6CFF95C27}" destId="{0439C4B2-E81A-4DF7-BD2B-3121C626CDEF}"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315733F-3DBA-45B9-917E-7A03075760D3}"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26A0CFEC-E654-4020-BFBA-919413236F80}">
      <dgm:prSet phldrT="[Text]" custT="1"/>
      <dgm:spPr/>
      <dgm:t>
        <a:bodyPr/>
        <a:lstStyle/>
        <a:p>
          <a:pPr>
            <a:buFont typeface="Arial" panose="020B0604020202020204" pitchFamily="34" charset="0"/>
            <a:buChar char="●"/>
          </a:pPr>
          <a:r>
            <a:rPr lang="en-GB" sz="2800" u="none" dirty="0">
              <a:latin typeface="Times New Roman" panose="02020603050405020304" pitchFamily="18" charset="0"/>
              <a:cs typeface="Times New Roman" panose="02020603050405020304" pitchFamily="18" charset="0"/>
            </a:rPr>
            <a:t>Proper consequence-based message and awareness is necessary to mitigate perceived vulnerability (Sarmiento </a:t>
          </a:r>
          <a:r>
            <a:rPr lang="en-GB" sz="2800" i="1" u="none" dirty="0">
              <a:latin typeface="Times New Roman" panose="02020603050405020304" pitchFamily="18" charset="0"/>
              <a:cs typeface="Times New Roman" panose="02020603050405020304" pitchFamily="18" charset="0"/>
            </a:rPr>
            <a:t>et al</a:t>
          </a:r>
          <a:r>
            <a:rPr lang="en-GB" sz="2800" u="none" dirty="0">
              <a:latin typeface="Times New Roman" panose="02020603050405020304" pitchFamily="18" charset="0"/>
              <a:cs typeface="Times New Roman" panose="02020603050405020304" pitchFamily="18" charset="0"/>
            </a:rPr>
            <a:t>., 2024).</a:t>
          </a:r>
          <a:endParaRPr lang="en-US" sz="2800" dirty="0">
            <a:latin typeface="Times New Roman" panose="02020603050405020304" pitchFamily="18" charset="0"/>
            <a:cs typeface="Times New Roman" panose="02020603050405020304" pitchFamily="18" charset="0"/>
          </a:endParaRPr>
        </a:p>
      </dgm:t>
    </dgm:pt>
    <dgm:pt modelId="{43DE3A99-4DD6-4220-B7CE-99E79099407A}" type="parTrans" cxnId="{924F565C-D02F-49B7-A3BD-881BE5E10A37}">
      <dgm:prSet/>
      <dgm:spPr/>
      <dgm:t>
        <a:bodyPr/>
        <a:lstStyle/>
        <a:p>
          <a:endParaRPr lang="en-US"/>
        </a:p>
      </dgm:t>
    </dgm:pt>
    <dgm:pt modelId="{A874B2EC-98FD-4A69-8ADE-520058A008EC}" type="sibTrans" cxnId="{924F565C-D02F-49B7-A3BD-881BE5E10A37}">
      <dgm:prSet/>
      <dgm:spPr/>
      <dgm:t>
        <a:bodyPr/>
        <a:lstStyle/>
        <a:p>
          <a:endParaRPr lang="en-US"/>
        </a:p>
      </dgm:t>
    </dgm:pt>
    <dgm:pt modelId="{CCAA879E-12D8-419C-A429-756DC52BE971}">
      <dgm:prSet custT="1"/>
      <dgm:spPr/>
      <dgm:t>
        <a:bodyPr/>
        <a:lstStyle/>
        <a:p>
          <a:pPr>
            <a:buFont typeface="Arial" panose="020B0604020202020204" pitchFamily="34" charset="0"/>
            <a:buChar char="●"/>
          </a:pPr>
          <a:r>
            <a:rPr lang="en-GB" sz="2800" u="none">
              <a:latin typeface="Times New Roman" panose="02020603050405020304" pitchFamily="18" charset="0"/>
              <a:cs typeface="Times New Roman" panose="02020603050405020304" pitchFamily="18" charset="0"/>
            </a:rPr>
            <a:t>It is possible to use visual comparisons and day-in-the-life examples to illustrate how the daily food selection directly influences wellbeing.</a:t>
          </a:r>
          <a:endParaRPr lang="en-US" sz="2800" u="none">
            <a:latin typeface="Times New Roman" panose="02020603050405020304" pitchFamily="18" charset="0"/>
            <a:cs typeface="Times New Roman" panose="02020603050405020304" pitchFamily="18" charset="0"/>
          </a:endParaRPr>
        </a:p>
      </dgm:t>
    </dgm:pt>
    <dgm:pt modelId="{64A4CFCF-EEBC-40FF-8B74-2CAE1336376F}" type="parTrans" cxnId="{BA724CAB-3B21-43A8-B8AC-C48D9656B21D}">
      <dgm:prSet/>
      <dgm:spPr/>
      <dgm:t>
        <a:bodyPr/>
        <a:lstStyle/>
        <a:p>
          <a:endParaRPr lang="en-US"/>
        </a:p>
      </dgm:t>
    </dgm:pt>
    <dgm:pt modelId="{B3097677-840A-4CD9-9C3B-BEDFB5AC42F3}" type="sibTrans" cxnId="{BA724CAB-3B21-43A8-B8AC-C48D9656B21D}">
      <dgm:prSet/>
      <dgm:spPr/>
      <dgm:t>
        <a:bodyPr/>
        <a:lstStyle/>
        <a:p>
          <a:endParaRPr lang="en-US"/>
        </a:p>
      </dgm:t>
    </dgm:pt>
    <dgm:pt modelId="{FE1F0FFF-BCF9-43C0-BC46-5158944F0619}">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Nutrition should be reinterpreted as an existing lifestyle </a:t>
          </a:r>
          <a:r>
            <a:rPr lang="en-US" sz="2800" dirty="0">
              <a:latin typeface="Arial" panose="020B0604020202020204" pitchFamily="34" charset="0"/>
              <a:cs typeface="Arial" panose="020B0604020202020204" pitchFamily="34" charset="0"/>
            </a:rPr>
            <a:t>(</a:t>
          </a:r>
          <a:r>
            <a:rPr lang="en-US" sz="2800" dirty="0" err="1">
              <a:latin typeface="Arial" panose="020B0604020202020204" pitchFamily="34" charset="0"/>
              <a:cs typeface="Arial" panose="020B0604020202020204" pitchFamily="34" charset="0"/>
            </a:rPr>
            <a:t>Ermawati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Harwindito</a:t>
          </a:r>
          <a:r>
            <a:rPr lang="en-US" sz="2800" dirty="0">
              <a:latin typeface="Arial" panose="020B0604020202020204" pitchFamily="34" charset="0"/>
              <a:cs typeface="Arial" panose="020B0604020202020204" pitchFamily="34" charset="0"/>
            </a:rPr>
            <a:t> and Octavia, 2024)</a:t>
          </a:r>
          <a:r>
            <a:rPr lang="en-GB" sz="2800" u="none" dirty="0">
              <a:latin typeface="Arial" panose="020B0604020202020204" pitchFamily="34" charset="0"/>
              <a:cs typeface="Arial" panose="020B0604020202020204" pitchFamily="34" charset="0"/>
            </a:rPr>
            <a:t>. </a:t>
          </a:r>
          <a:endParaRPr lang="en-US" sz="2800" u="none" dirty="0">
            <a:latin typeface="Arial" panose="020B0604020202020204" pitchFamily="34" charset="0"/>
            <a:cs typeface="Arial" panose="020B0604020202020204" pitchFamily="34" charset="0"/>
          </a:endParaRPr>
        </a:p>
      </dgm:t>
    </dgm:pt>
    <dgm:pt modelId="{19C94B7E-0D48-474B-AE9E-111D5E6820C0}" type="parTrans" cxnId="{DF1DBD5C-07BC-4DD2-806F-48FAD01187F8}">
      <dgm:prSet/>
      <dgm:spPr/>
      <dgm:t>
        <a:bodyPr/>
        <a:lstStyle/>
        <a:p>
          <a:endParaRPr lang="en-US"/>
        </a:p>
      </dgm:t>
    </dgm:pt>
    <dgm:pt modelId="{67E7335E-A627-47C3-9F19-512946380C79}" type="sibTrans" cxnId="{DF1DBD5C-07BC-4DD2-806F-48FAD01187F8}">
      <dgm:prSet/>
      <dgm:spPr/>
      <dgm:t>
        <a:bodyPr/>
        <a:lstStyle/>
        <a:p>
          <a:endParaRPr lang="en-US"/>
        </a:p>
      </dgm:t>
    </dgm:pt>
    <dgm:pt modelId="{0743FA09-CB2F-4345-A929-6A4E6CB6C1FC}" type="pres">
      <dgm:prSet presAssocID="{1315733F-3DBA-45B9-917E-7A03075760D3}" presName="CompostProcess" presStyleCnt="0">
        <dgm:presLayoutVars>
          <dgm:dir/>
          <dgm:resizeHandles val="exact"/>
        </dgm:presLayoutVars>
      </dgm:prSet>
      <dgm:spPr/>
    </dgm:pt>
    <dgm:pt modelId="{C5C3CF14-B810-4361-9C29-65C1230C3B1A}" type="pres">
      <dgm:prSet presAssocID="{1315733F-3DBA-45B9-917E-7A03075760D3}" presName="arrow" presStyleLbl="bgShp" presStyleIdx="0" presStyleCnt="1"/>
      <dgm:spPr/>
    </dgm:pt>
    <dgm:pt modelId="{DF8CFAB0-11A9-45AE-AC70-DAE9C8E31A13}" type="pres">
      <dgm:prSet presAssocID="{1315733F-3DBA-45B9-917E-7A03075760D3}" presName="linearProcess" presStyleCnt="0"/>
      <dgm:spPr/>
    </dgm:pt>
    <dgm:pt modelId="{B077F747-C1A4-486A-B0FB-E990997850F0}" type="pres">
      <dgm:prSet presAssocID="{26A0CFEC-E654-4020-BFBA-919413236F80}" presName="textNode" presStyleLbl="node1" presStyleIdx="0" presStyleCnt="3">
        <dgm:presLayoutVars>
          <dgm:bulletEnabled val="1"/>
        </dgm:presLayoutVars>
      </dgm:prSet>
      <dgm:spPr/>
    </dgm:pt>
    <dgm:pt modelId="{39CBCF85-3102-4EF5-814E-F147E7BE99FB}" type="pres">
      <dgm:prSet presAssocID="{A874B2EC-98FD-4A69-8ADE-520058A008EC}" presName="sibTrans" presStyleCnt="0"/>
      <dgm:spPr/>
    </dgm:pt>
    <dgm:pt modelId="{A7255489-A152-4F0A-9E84-F14CC3335322}" type="pres">
      <dgm:prSet presAssocID="{CCAA879E-12D8-419C-A429-756DC52BE971}" presName="textNode" presStyleLbl="node1" presStyleIdx="1" presStyleCnt="3">
        <dgm:presLayoutVars>
          <dgm:bulletEnabled val="1"/>
        </dgm:presLayoutVars>
      </dgm:prSet>
      <dgm:spPr/>
    </dgm:pt>
    <dgm:pt modelId="{A225773A-E9BE-4442-97DC-EEBAB9863676}" type="pres">
      <dgm:prSet presAssocID="{B3097677-840A-4CD9-9C3B-BEDFB5AC42F3}" presName="sibTrans" presStyleCnt="0"/>
      <dgm:spPr/>
    </dgm:pt>
    <dgm:pt modelId="{DD0D3322-E365-46D9-90F5-9374DF07C852}" type="pres">
      <dgm:prSet presAssocID="{FE1F0FFF-BCF9-43C0-BC46-5158944F0619}" presName="textNode" presStyleLbl="node1" presStyleIdx="2" presStyleCnt="3">
        <dgm:presLayoutVars>
          <dgm:bulletEnabled val="1"/>
        </dgm:presLayoutVars>
      </dgm:prSet>
      <dgm:spPr/>
    </dgm:pt>
  </dgm:ptLst>
  <dgm:cxnLst>
    <dgm:cxn modelId="{816E9805-B883-42FF-B973-CE276D2A5E5B}" type="presOf" srcId="{1315733F-3DBA-45B9-917E-7A03075760D3}" destId="{0743FA09-CB2F-4345-A929-6A4E6CB6C1FC}" srcOrd="0" destOrd="0" presId="urn:microsoft.com/office/officeart/2005/8/layout/hProcess9"/>
    <dgm:cxn modelId="{5C42FA3B-A1CD-403D-A68F-943EBDDD3AEA}" type="presOf" srcId="{26A0CFEC-E654-4020-BFBA-919413236F80}" destId="{B077F747-C1A4-486A-B0FB-E990997850F0}" srcOrd="0" destOrd="0" presId="urn:microsoft.com/office/officeart/2005/8/layout/hProcess9"/>
    <dgm:cxn modelId="{924F565C-D02F-49B7-A3BD-881BE5E10A37}" srcId="{1315733F-3DBA-45B9-917E-7A03075760D3}" destId="{26A0CFEC-E654-4020-BFBA-919413236F80}" srcOrd="0" destOrd="0" parTransId="{43DE3A99-4DD6-4220-B7CE-99E79099407A}" sibTransId="{A874B2EC-98FD-4A69-8ADE-520058A008EC}"/>
    <dgm:cxn modelId="{DF1DBD5C-07BC-4DD2-806F-48FAD01187F8}" srcId="{1315733F-3DBA-45B9-917E-7A03075760D3}" destId="{FE1F0FFF-BCF9-43C0-BC46-5158944F0619}" srcOrd="2" destOrd="0" parTransId="{19C94B7E-0D48-474B-AE9E-111D5E6820C0}" sibTransId="{67E7335E-A627-47C3-9F19-512946380C79}"/>
    <dgm:cxn modelId="{BA724CAB-3B21-43A8-B8AC-C48D9656B21D}" srcId="{1315733F-3DBA-45B9-917E-7A03075760D3}" destId="{CCAA879E-12D8-419C-A429-756DC52BE971}" srcOrd="1" destOrd="0" parTransId="{64A4CFCF-EEBC-40FF-8B74-2CAE1336376F}" sibTransId="{B3097677-840A-4CD9-9C3B-BEDFB5AC42F3}"/>
    <dgm:cxn modelId="{76D423B3-043F-494C-9CA7-D1ECDA5BB16D}" type="presOf" srcId="{CCAA879E-12D8-419C-A429-756DC52BE971}" destId="{A7255489-A152-4F0A-9E84-F14CC3335322}" srcOrd="0" destOrd="0" presId="urn:microsoft.com/office/officeart/2005/8/layout/hProcess9"/>
    <dgm:cxn modelId="{A3BCC4D6-1E35-48A1-9FE0-4CC0A0082653}" type="presOf" srcId="{FE1F0FFF-BCF9-43C0-BC46-5158944F0619}" destId="{DD0D3322-E365-46D9-90F5-9374DF07C852}" srcOrd="0" destOrd="0" presId="urn:microsoft.com/office/officeart/2005/8/layout/hProcess9"/>
    <dgm:cxn modelId="{32750BCD-192F-475C-A3F0-CFD3DE2743F5}" type="presParOf" srcId="{0743FA09-CB2F-4345-A929-6A4E6CB6C1FC}" destId="{C5C3CF14-B810-4361-9C29-65C1230C3B1A}" srcOrd="0" destOrd="0" presId="urn:microsoft.com/office/officeart/2005/8/layout/hProcess9"/>
    <dgm:cxn modelId="{D444DC9C-428D-48CC-9459-1F11C08EA784}" type="presParOf" srcId="{0743FA09-CB2F-4345-A929-6A4E6CB6C1FC}" destId="{DF8CFAB0-11A9-45AE-AC70-DAE9C8E31A13}" srcOrd="1" destOrd="0" presId="urn:microsoft.com/office/officeart/2005/8/layout/hProcess9"/>
    <dgm:cxn modelId="{70F241AD-9373-40FC-9EFE-F1410408E65A}" type="presParOf" srcId="{DF8CFAB0-11A9-45AE-AC70-DAE9C8E31A13}" destId="{B077F747-C1A4-486A-B0FB-E990997850F0}" srcOrd="0" destOrd="0" presId="urn:microsoft.com/office/officeart/2005/8/layout/hProcess9"/>
    <dgm:cxn modelId="{5F095D13-D4FE-474A-91D1-29B2A9AD4912}" type="presParOf" srcId="{DF8CFAB0-11A9-45AE-AC70-DAE9C8E31A13}" destId="{39CBCF85-3102-4EF5-814E-F147E7BE99FB}" srcOrd="1" destOrd="0" presId="urn:microsoft.com/office/officeart/2005/8/layout/hProcess9"/>
    <dgm:cxn modelId="{5FDB59C5-DF84-4DAA-816B-8FE3BD2CB8AA}" type="presParOf" srcId="{DF8CFAB0-11A9-45AE-AC70-DAE9C8E31A13}" destId="{A7255489-A152-4F0A-9E84-F14CC3335322}" srcOrd="2" destOrd="0" presId="urn:microsoft.com/office/officeart/2005/8/layout/hProcess9"/>
    <dgm:cxn modelId="{4DEC8E89-A3B7-4CED-8169-6AA533B5FBE6}" type="presParOf" srcId="{DF8CFAB0-11A9-45AE-AC70-DAE9C8E31A13}" destId="{A225773A-E9BE-4442-97DC-EEBAB9863676}" srcOrd="3" destOrd="0" presId="urn:microsoft.com/office/officeart/2005/8/layout/hProcess9"/>
    <dgm:cxn modelId="{5232506F-34D7-49A8-8209-0A21E1422037}" type="presParOf" srcId="{DF8CFAB0-11A9-45AE-AC70-DAE9C8E31A13}" destId="{DD0D3322-E365-46D9-90F5-9374DF07C852}"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E0327D-C763-497F-B141-CEB2A696E468}"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US"/>
        </a:p>
      </dgm:t>
    </dgm:pt>
    <dgm:pt modelId="{EB4DCDAC-523F-4019-BC5D-8500E3739E46}">
      <dgm:prSet phldrT="[Tex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The campaign should utilise time-saving and affordable measures to address behavioural control (</a:t>
          </a:r>
          <a:r>
            <a:rPr lang="en-GB" sz="2800" u="none" dirty="0" err="1">
              <a:latin typeface="Arial" panose="020B0604020202020204" pitchFamily="34" charset="0"/>
              <a:cs typeface="Arial" panose="020B0604020202020204" pitchFamily="34" charset="0"/>
            </a:rPr>
            <a:t>Deksne</a:t>
          </a:r>
          <a:r>
            <a:rPr lang="en-GB" sz="2800" u="none" dirty="0">
              <a:latin typeface="Arial" panose="020B0604020202020204" pitchFamily="34" charset="0"/>
              <a:cs typeface="Arial" panose="020B0604020202020204" pitchFamily="34" charset="0"/>
            </a:rPr>
            <a:t> </a:t>
          </a:r>
          <a:r>
            <a:rPr lang="en-GB" sz="2800" i="1" u="none" dirty="0">
              <a:latin typeface="Arial" panose="020B0604020202020204" pitchFamily="34" charset="0"/>
              <a:cs typeface="Arial" panose="020B0604020202020204" pitchFamily="34" charset="0"/>
            </a:rPr>
            <a:t>et al</a:t>
          </a:r>
          <a:r>
            <a:rPr lang="en-GB" sz="2800" u="none" dirty="0">
              <a:latin typeface="Arial" panose="020B0604020202020204" pitchFamily="34" charset="0"/>
              <a:cs typeface="Arial" panose="020B0604020202020204" pitchFamily="34" charset="0"/>
            </a:rPr>
            <a:t>., 2025).</a:t>
          </a:r>
          <a:endParaRPr lang="en-US" sz="2800" dirty="0">
            <a:latin typeface="Arial" panose="020B0604020202020204" pitchFamily="34" charset="0"/>
            <a:cs typeface="Arial" panose="020B0604020202020204" pitchFamily="34" charset="0"/>
          </a:endParaRPr>
        </a:p>
      </dgm:t>
    </dgm:pt>
    <dgm:pt modelId="{2B7869C7-E715-45C0-89A7-63AEBBB03FF8}" type="parTrans" cxnId="{B047E5FA-457D-4618-9519-9373BD863C1D}">
      <dgm:prSet/>
      <dgm:spPr/>
      <dgm:t>
        <a:bodyPr/>
        <a:lstStyle/>
        <a:p>
          <a:endParaRPr lang="en-US"/>
        </a:p>
      </dgm:t>
    </dgm:pt>
    <dgm:pt modelId="{C9372077-3C48-4B54-AE81-6C8692A3FDBD}" type="sibTrans" cxnId="{B047E5FA-457D-4618-9519-9373BD863C1D}">
      <dgm:prSet/>
      <dgm:spPr/>
      <dgm:t>
        <a:bodyPr/>
        <a:lstStyle/>
        <a:p>
          <a:endParaRPr lang="en-US"/>
        </a:p>
      </dgm:t>
    </dgm:pt>
    <dgm:pt modelId="{B0CB8766-1CD6-4EFA-AA55-0A61B4274ABE}">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Gen Z can make healthy decisions with the help of economical food alternatives and low-cook meals.</a:t>
          </a:r>
          <a:endParaRPr lang="en-US" sz="2800" u="none" dirty="0">
            <a:latin typeface="Arial" panose="020B0604020202020204" pitchFamily="34" charset="0"/>
            <a:cs typeface="Arial" panose="020B0604020202020204" pitchFamily="34" charset="0"/>
          </a:endParaRPr>
        </a:p>
      </dgm:t>
    </dgm:pt>
    <dgm:pt modelId="{CAEBF7F9-5401-4D29-95C3-D11EAFB2B8AA}" type="parTrans" cxnId="{09B0BB40-710B-44CD-A87D-14DDC1D3C846}">
      <dgm:prSet/>
      <dgm:spPr/>
      <dgm:t>
        <a:bodyPr/>
        <a:lstStyle/>
        <a:p>
          <a:endParaRPr lang="en-US"/>
        </a:p>
      </dgm:t>
    </dgm:pt>
    <dgm:pt modelId="{595ED95F-84EB-4DB3-AD7C-52D172EF7F37}" type="sibTrans" cxnId="{09B0BB40-710B-44CD-A87D-14DDC1D3C846}">
      <dgm:prSet/>
      <dgm:spPr/>
      <dgm:t>
        <a:bodyPr/>
        <a:lstStyle/>
        <a:p>
          <a:endParaRPr lang="en-US"/>
        </a:p>
      </dgm:t>
    </dgm:pt>
    <dgm:pt modelId="{01607063-C398-4680-9CD5-D73CEDB573A5}">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The campaign should be conducted through partnerships with food companies.</a:t>
          </a:r>
          <a:endParaRPr lang="en-US" sz="2800" u="none" dirty="0">
            <a:latin typeface="Arial" panose="020B0604020202020204" pitchFamily="34" charset="0"/>
            <a:cs typeface="Arial" panose="020B0604020202020204" pitchFamily="34" charset="0"/>
          </a:endParaRPr>
        </a:p>
      </dgm:t>
    </dgm:pt>
    <dgm:pt modelId="{4DC010C2-CBB3-4A99-B5B6-BC790A77FF2A}" type="parTrans" cxnId="{3242DEB8-4BAF-45C4-816B-6A333DA949A9}">
      <dgm:prSet/>
      <dgm:spPr/>
      <dgm:t>
        <a:bodyPr/>
        <a:lstStyle/>
        <a:p>
          <a:endParaRPr lang="en-US"/>
        </a:p>
      </dgm:t>
    </dgm:pt>
    <dgm:pt modelId="{71E0ECB5-89EB-4C53-B7C8-929C39F95777}" type="sibTrans" cxnId="{3242DEB8-4BAF-45C4-816B-6A333DA949A9}">
      <dgm:prSet/>
      <dgm:spPr/>
      <dgm:t>
        <a:bodyPr/>
        <a:lstStyle/>
        <a:p>
          <a:endParaRPr lang="en-US"/>
        </a:p>
      </dgm:t>
    </dgm:pt>
    <dgm:pt modelId="{DC44A4A1-19CC-48A9-BEB4-27219083BC94}" type="pres">
      <dgm:prSet presAssocID="{1EE0327D-C763-497F-B141-CEB2A696E468}" presName="diagram" presStyleCnt="0">
        <dgm:presLayoutVars>
          <dgm:dir/>
          <dgm:resizeHandles val="exact"/>
        </dgm:presLayoutVars>
      </dgm:prSet>
      <dgm:spPr/>
    </dgm:pt>
    <dgm:pt modelId="{725CAC8E-A97C-418F-AB82-AF0F15A298C3}" type="pres">
      <dgm:prSet presAssocID="{EB4DCDAC-523F-4019-BC5D-8500E3739E46}" presName="node" presStyleLbl="node1" presStyleIdx="0" presStyleCnt="3">
        <dgm:presLayoutVars>
          <dgm:bulletEnabled val="1"/>
        </dgm:presLayoutVars>
      </dgm:prSet>
      <dgm:spPr/>
    </dgm:pt>
    <dgm:pt modelId="{F6051AE0-B9A8-4B6D-A6C6-7E907B7FAEE4}" type="pres">
      <dgm:prSet presAssocID="{C9372077-3C48-4B54-AE81-6C8692A3FDBD}" presName="sibTrans" presStyleCnt="0"/>
      <dgm:spPr/>
    </dgm:pt>
    <dgm:pt modelId="{DB611C8A-6319-4CD2-943E-79AB54C241F4}" type="pres">
      <dgm:prSet presAssocID="{B0CB8766-1CD6-4EFA-AA55-0A61B4274ABE}" presName="node" presStyleLbl="node1" presStyleIdx="1" presStyleCnt="3">
        <dgm:presLayoutVars>
          <dgm:bulletEnabled val="1"/>
        </dgm:presLayoutVars>
      </dgm:prSet>
      <dgm:spPr/>
    </dgm:pt>
    <dgm:pt modelId="{CC38292F-1D3A-4E9C-A596-15E717E05900}" type="pres">
      <dgm:prSet presAssocID="{595ED95F-84EB-4DB3-AD7C-52D172EF7F37}" presName="sibTrans" presStyleCnt="0"/>
      <dgm:spPr/>
    </dgm:pt>
    <dgm:pt modelId="{7ED09690-A269-413A-9D37-38C364B9F745}" type="pres">
      <dgm:prSet presAssocID="{01607063-C398-4680-9CD5-D73CEDB573A5}" presName="node" presStyleLbl="node1" presStyleIdx="2" presStyleCnt="3">
        <dgm:presLayoutVars>
          <dgm:bulletEnabled val="1"/>
        </dgm:presLayoutVars>
      </dgm:prSet>
      <dgm:spPr/>
    </dgm:pt>
  </dgm:ptLst>
  <dgm:cxnLst>
    <dgm:cxn modelId="{DE441A33-AA21-4755-BB3C-2A77BBE0B305}" type="presOf" srcId="{1EE0327D-C763-497F-B141-CEB2A696E468}" destId="{DC44A4A1-19CC-48A9-BEB4-27219083BC94}" srcOrd="0" destOrd="0" presId="urn:microsoft.com/office/officeart/2005/8/layout/default"/>
    <dgm:cxn modelId="{86B43838-177E-42BB-9126-48516E40247A}" type="presOf" srcId="{01607063-C398-4680-9CD5-D73CEDB573A5}" destId="{7ED09690-A269-413A-9D37-38C364B9F745}" srcOrd="0" destOrd="0" presId="urn:microsoft.com/office/officeart/2005/8/layout/default"/>
    <dgm:cxn modelId="{09B0BB40-710B-44CD-A87D-14DDC1D3C846}" srcId="{1EE0327D-C763-497F-B141-CEB2A696E468}" destId="{B0CB8766-1CD6-4EFA-AA55-0A61B4274ABE}" srcOrd="1" destOrd="0" parTransId="{CAEBF7F9-5401-4D29-95C3-D11EAFB2B8AA}" sibTransId="{595ED95F-84EB-4DB3-AD7C-52D172EF7F37}"/>
    <dgm:cxn modelId="{8D7FA79C-F88D-4B6D-88CD-D7F2BD5217F6}" type="presOf" srcId="{B0CB8766-1CD6-4EFA-AA55-0A61B4274ABE}" destId="{DB611C8A-6319-4CD2-943E-79AB54C241F4}" srcOrd="0" destOrd="0" presId="urn:microsoft.com/office/officeart/2005/8/layout/default"/>
    <dgm:cxn modelId="{3242DEB8-4BAF-45C4-816B-6A333DA949A9}" srcId="{1EE0327D-C763-497F-B141-CEB2A696E468}" destId="{01607063-C398-4680-9CD5-D73CEDB573A5}" srcOrd="2" destOrd="0" parTransId="{4DC010C2-CBB3-4A99-B5B6-BC790A77FF2A}" sibTransId="{71E0ECB5-89EB-4C53-B7C8-929C39F95777}"/>
    <dgm:cxn modelId="{2EE7F4EE-E01A-4496-B51B-2B3F7415B384}" type="presOf" srcId="{EB4DCDAC-523F-4019-BC5D-8500E3739E46}" destId="{725CAC8E-A97C-418F-AB82-AF0F15A298C3}" srcOrd="0" destOrd="0" presId="urn:microsoft.com/office/officeart/2005/8/layout/default"/>
    <dgm:cxn modelId="{B047E5FA-457D-4618-9519-9373BD863C1D}" srcId="{1EE0327D-C763-497F-B141-CEB2A696E468}" destId="{EB4DCDAC-523F-4019-BC5D-8500E3739E46}" srcOrd="0" destOrd="0" parTransId="{2B7869C7-E715-45C0-89A7-63AEBBB03FF8}" sibTransId="{C9372077-3C48-4B54-AE81-6C8692A3FDBD}"/>
    <dgm:cxn modelId="{703B2EC2-4341-4957-937B-AA347F598439}" type="presParOf" srcId="{DC44A4A1-19CC-48A9-BEB4-27219083BC94}" destId="{725CAC8E-A97C-418F-AB82-AF0F15A298C3}" srcOrd="0" destOrd="0" presId="urn:microsoft.com/office/officeart/2005/8/layout/default"/>
    <dgm:cxn modelId="{6A1EECE5-36FA-4BCB-9724-FD8BA44DE31F}" type="presParOf" srcId="{DC44A4A1-19CC-48A9-BEB4-27219083BC94}" destId="{F6051AE0-B9A8-4B6D-A6C6-7E907B7FAEE4}" srcOrd="1" destOrd="0" presId="urn:microsoft.com/office/officeart/2005/8/layout/default"/>
    <dgm:cxn modelId="{92D41485-5D71-404B-9E95-C6D4CE7A648C}" type="presParOf" srcId="{DC44A4A1-19CC-48A9-BEB4-27219083BC94}" destId="{DB611C8A-6319-4CD2-943E-79AB54C241F4}" srcOrd="2" destOrd="0" presId="urn:microsoft.com/office/officeart/2005/8/layout/default"/>
    <dgm:cxn modelId="{FD892C13-4970-40E7-A634-74AFDEADBAA2}" type="presParOf" srcId="{DC44A4A1-19CC-48A9-BEB4-27219083BC94}" destId="{CC38292F-1D3A-4E9C-A596-15E717E05900}" srcOrd="3" destOrd="0" presId="urn:microsoft.com/office/officeart/2005/8/layout/default"/>
    <dgm:cxn modelId="{AF17CA53-87D9-4032-9D32-C4E4EF93FD20}" type="presParOf" srcId="{DC44A4A1-19CC-48A9-BEB4-27219083BC94}" destId="{7ED09690-A269-413A-9D37-38C364B9F745}"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CEA78-9596-4E27-8D12-E5E8C897B2A0}">
      <dsp:nvSpPr>
        <dsp:cNvPr id="0" name=""/>
        <dsp:cNvSpPr/>
      </dsp:nvSpPr>
      <dsp:spPr>
        <a:xfrm>
          <a:off x="1906562" y="121058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7035B4-5BC2-4716-8E7C-06D6D82F3565}">
      <dsp:nvSpPr>
        <dsp:cNvPr id="0" name=""/>
        <dsp:cNvSpPr/>
      </dsp:nvSpPr>
      <dsp:spPr>
        <a:xfrm>
          <a:off x="718562" y="3807418"/>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Meyerding and Ahrens  (2024)  said that due to less exposure in sun and lack of eating veggies and fruits among the young people and also fast-food consumption creates the issue. </a:t>
          </a:r>
        </a:p>
      </dsp:txBody>
      <dsp:txXfrm>
        <a:off x="718562" y="3807418"/>
        <a:ext cx="4320000" cy="1755000"/>
      </dsp:txXfrm>
    </dsp:sp>
    <dsp:sp modelId="{C709C98A-EEE0-4DFF-BD00-2A9F381C6715}">
      <dsp:nvSpPr>
        <dsp:cNvPr id="0" name=""/>
        <dsp:cNvSpPr/>
      </dsp:nvSpPr>
      <dsp:spPr>
        <a:xfrm>
          <a:off x="6982562" y="121058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712512-B12B-4FD5-A5F5-07CC310A70ED}">
      <dsp:nvSpPr>
        <dsp:cNvPr id="0" name=""/>
        <dsp:cNvSpPr/>
      </dsp:nvSpPr>
      <dsp:spPr>
        <a:xfrm>
          <a:off x="5794562" y="3807418"/>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It is required to address the diet-related chronic disease and nutrition transition as the young population have a high interest in healthy food habits. </a:t>
          </a:r>
          <a:endParaRPr lang="en-US" sz="2000" kern="1200" dirty="0">
            <a:highlight>
              <a:srgbClr val="FFFF00"/>
            </a:highlight>
            <a:latin typeface="Arial" panose="020B0604020202020204" pitchFamily="34" charset="0"/>
            <a:cs typeface="Arial" panose="020B0604020202020204" pitchFamily="34" charset="0"/>
          </a:endParaRPr>
        </a:p>
      </dsp:txBody>
      <dsp:txXfrm>
        <a:off x="5794562" y="3807418"/>
        <a:ext cx="4320000" cy="17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76157-AEF6-4C65-A804-07B0FC1843DE}">
      <dsp:nvSpPr>
        <dsp:cNvPr id="0" name=""/>
        <dsp:cNvSpPr/>
      </dsp:nvSpPr>
      <dsp:spPr>
        <a:xfrm>
          <a:off x="136256" y="1010"/>
          <a:ext cx="5925867" cy="524773"/>
        </a:xfrm>
        <a:prstGeom prst="roundRect">
          <a:avLst>
            <a:gd name="adj" fmla="val 10000"/>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u="sng" kern="1200" dirty="0">
              <a:latin typeface="Arial" panose="020B0604020202020204" pitchFamily="34" charset="0"/>
              <a:cs typeface="Arial" panose="020B0604020202020204" pitchFamily="34" charset="0"/>
            </a:rPr>
            <a:t>Activities</a:t>
          </a:r>
          <a:endParaRPr lang="en-IN" sz="2000" kern="1200" dirty="0">
            <a:latin typeface="Arial" panose="020B0604020202020204" pitchFamily="34" charset="0"/>
            <a:cs typeface="Arial" panose="020B0604020202020204" pitchFamily="34" charset="0"/>
          </a:endParaRPr>
        </a:p>
      </dsp:txBody>
      <dsp:txXfrm>
        <a:off x="151626" y="16380"/>
        <a:ext cx="5895127" cy="494033"/>
      </dsp:txXfrm>
    </dsp:sp>
    <dsp:sp modelId="{E8349933-238F-4D84-9A37-A4F294920840}">
      <dsp:nvSpPr>
        <dsp:cNvPr id="0" name=""/>
        <dsp:cNvSpPr/>
      </dsp:nvSpPr>
      <dsp:spPr>
        <a:xfrm>
          <a:off x="728843" y="525783"/>
          <a:ext cx="592586" cy="813399"/>
        </a:xfrm>
        <a:custGeom>
          <a:avLst/>
          <a:gdLst/>
          <a:ahLst/>
          <a:cxnLst/>
          <a:rect l="0" t="0" r="0" b="0"/>
          <a:pathLst>
            <a:path>
              <a:moveTo>
                <a:pt x="0" y="0"/>
              </a:moveTo>
              <a:lnTo>
                <a:pt x="0" y="813399"/>
              </a:lnTo>
              <a:lnTo>
                <a:pt x="592586" y="813399"/>
              </a:lnTo>
            </a:path>
          </a:pathLst>
        </a:custGeom>
        <a:noFill/>
        <a:ln w="25400"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409986-627B-4A9F-AE93-931D4AB52DAB}">
      <dsp:nvSpPr>
        <dsp:cNvPr id="0" name=""/>
        <dsp:cNvSpPr/>
      </dsp:nvSpPr>
      <dsp:spPr>
        <a:xfrm>
          <a:off x="1321430" y="796916"/>
          <a:ext cx="10663042" cy="1084533"/>
        </a:xfrm>
        <a:prstGeom prst="roundRect">
          <a:avLst>
            <a:gd name="adj" fmla="val 10000"/>
          </a:avLst>
        </a:prstGeom>
        <a:solidFill>
          <a:schemeClr val="accent6">
            <a:alpha val="90000"/>
            <a:tint val="4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The campaign will have different key challenges and interactive activities, such as fitness, fibre food challenges and health swaps where the key activities will be done within 6 weeks as follow. </a:t>
          </a:r>
        </a:p>
      </dsp:txBody>
      <dsp:txXfrm>
        <a:off x="1353195" y="828681"/>
        <a:ext cx="10599512" cy="1021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B8B4F-79E9-4C5F-84D9-EA61311BD3ED}">
      <dsp:nvSpPr>
        <dsp:cNvPr id="0" name=""/>
        <dsp:cNvSpPr/>
      </dsp:nvSpPr>
      <dsp:spPr>
        <a:xfrm>
          <a:off x="0" y="0"/>
          <a:ext cx="15631512" cy="0"/>
        </a:xfrm>
        <a:prstGeom prst="line">
          <a:avLst/>
        </a:prstGeom>
        <a:solidFill>
          <a:schemeClr val="accent6">
            <a:shade val="50000"/>
            <a:hueOff val="0"/>
            <a:satOff val="0"/>
            <a:lumOff val="0"/>
            <a:alphaOff val="0"/>
          </a:schemeClr>
        </a:solidFill>
        <a:ln w="25400" cap="flat" cmpd="sng" algn="ctr">
          <a:solidFill>
            <a:schemeClr val="accent6">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757C1-7FCE-4D27-B981-6D385E2AF2BF}">
      <dsp:nvSpPr>
        <dsp:cNvPr id="0" name=""/>
        <dsp:cNvSpPr/>
      </dsp:nvSpPr>
      <dsp:spPr>
        <a:xfrm>
          <a:off x="0" y="0"/>
          <a:ext cx="15631512" cy="1207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Font typeface="Symbol" panose="05050102010706020507" pitchFamily="18" charset="2"/>
            <a:buNone/>
          </a:pPr>
          <a:r>
            <a:rPr lang="en-IN" sz="2400" kern="1200" dirty="0">
              <a:latin typeface="Arial" panose="020B0604020202020204" pitchFamily="34" charset="0"/>
              <a:cs typeface="Arial" panose="020B0604020202020204" pitchFamily="34" charset="0"/>
            </a:rPr>
            <a:t>Evaluation and measurement helped determine how well the campaign performed and whether it met its aims (Buhmann and Volk, 2022). </a:t>
          </a:r>
        </a:p>
      </dsp:txBody>
      <dsp:txXfrm>
        <a:off x="0" y="0"/>
        <a:ext cx="15631512" cy="1207527"/>
      </dsp:txXfrm>
    </dsp:sp>
    <dsp:sp modelId="{8261F4EF-DBDC-4453-AE14-90F44D2E96E3}">
      <dsp:nvSpPr>
        <dsp:cNvPr id="0" name=""/>
        <dsp:cNvSpPr/>
      </dsp:nvSpPr>
      <dsp:spPr>
        <a:xfrm>
          <a:off x="0" y="1207527"/>
          <a:ext cx="15631512" cy="0"/>
        </a:xfrm>
        <a:prstGeom prst="line">
          <a:avLst/>
        </a:prstGeom>
        <a:solidFill>
          <a:schemeClr val="accent6">
            <a:shade val="50000"/>
            <a:hueOff val="-461695"/>
            <a:satOff val="30780"/>
            <a:lumOff val="40185"/>
            <a:alphaOff val="0"/>
          </a:schemeClr>
        </a:solidFill>
        <a:ln w="25400" cap="flat" cmpd="sng" algn="ctr">
          <a:solidFill>
            <a:schemeClr val="accent6">
              <a:shade val="50000"/>
              <a:hueOff val="-461695"/>
              <a:satOff val="30780"/>
              <a:lumOff val="401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B6B79B-409D-415A-8A63-F1326F1B9F6C}">
      <dsp:nvSpPr>
        <dsp:cNvPr id="0" name=""/>
        <dsp:cNvSpPr/>
      </dsp:nvSpPr>
      <dsp:spPr>
        <a:xfrm>
          <a:off x="0" y="1207527"/>
          <a:ext cx="15631512" cy="1207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Font typeface="Symbol" panose="05050102010706020507" pitchFamily="18" charset="2"/>
            <a:buNone/>
          </a:pPr>
          <a:r>
            <a:rPr lang="en-IN" sz="2400" kern="1200" dirty="0">
              <a:latin typeface="Arial" panose="020B0604020202020204" pitchFamily="34" charset="0"/>
              <a:cs typeface="Arial" panose="020B0604020202020204" pitchFamily="34" charset="0"/>
            </a:rPr>
            <a:t>The evaluation strategy has focused on linking the campaign's key aims, such as increasing daily fibre intake, reducing processed food intake, and promoting nutrition-based literacy. </a:t>
          </a:r>
        </a:p>
      </dsp:txBody>
      <dsp:txXfrm>
        <a:off x="0" y="1207527"/>
        <a:ext cx="15631512" cy="12075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66EAC-F8CA-4F7D-A61C-E271EB4BA99D}">
      <dsp:nvSpPr>
        <dsp:cNvPr id="0" name=""/>
        <dsp:cNvSpPr/>
      </dsp:nvSpPr>
      <dsp:spPr>
        <a:xfrm>
          <a:off x="1057" y="50264"/>
          <a:ext cx="4122970" cy="2473782"/>
        </a:xfrm>
        <a:prstGeom prst="rect">
          <a:avLst/>
        </a:prstGeom>
        <a:gradFill rotWithShape="0">
          <a:gsLst>
            <a:gs pos="0">
              <a:schemeClr val="accent6">
                <a:alpha val="90000"/>
                <a:hueOff val="0"/>
                <a:satOff val="0"/>
                <a:lumOff val="0"/>
                <a:alphaOff val="0"/>
                <a:tint val="50000"/>
                <a:satMod val="300000"/>
              </a:schemeClr>
            </a:gs>
            <a:gs pos="35000">
              <a:schemeClr val="accent6">
                <a:alpha val="90000"/>
                <a:hueOff val="0"/>
                <a:satOff val="0"/>
                <a:lumOff val="0"/>
                <a:alphaOff val="0"/>
                <a:tint val="37000"/>
                <a:satMod val="300000"/>
              </a:schemeClr>
            </a:gs>
            <a:gs pos="100000">
              <a:schemeClr val="accent6">
                <a:alpha val="9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Fibre intake:</a:t>
          </a:r>
          <a:r>
            <a:rPr lang="en-IN" sz="2400" kern="1200" dirty="0">
              <a:latin typeface="Arial" panose="020B0604020202020204" pitchFamily="34" charset="0"/>
              <a:cs typeface="Arial" panose="020B0604020202020204" pitchFamily="34" charset="0"/>
            </a:rPr>
            <a:t> Measurement done using 3-day-based food diaries maintenance, where the aim was for 25–30g daily intake of fibre among participants.</a:t>
          </a:r>
        </a:p>
      </dsp:txBody>
      <dsp:txXfrm>
        <a:off x="1057" y="50264"/>
        <a:ext cx="4122970" cy="2473782"/>
      </dsp:txXfrm>
    </dsp:sp>
    <dsp:sp modelId="{85FE3B35-72DC-4CDE-878A-74D32CBF94F7}">
      <dsp:nvSpPr>
        <dsp:cNvPr id="0" name=""/>
        <dsp:cNvSpPr/>
      </dsp:nvSpPr>
      <dsp:spPr>
        <a:xfrm>
          <a:off x="4536324" y="50264"/>
          <a:ext cx="4122970" cy="2473782"/>
        </a:xfrm>
        <a:prstGeom prst="rect">
          <a:avLst/>
        </a:prstGeom>
        <a:gradFill rotWithShape="0">
          <a:gsLst>
            <a:gs pos="0">
              <a:schemeClr val="accent6">
                <a:alpha val="90000"/>
                <a:hueOff val="0"/>
                <a:satOff val="0"/>
                <a:lumOff val="0"/>
                <a:alphaOff val="-20000"/>
                <a:tint val="50000"/>
                <a:satMod val="300000"/>
              </a:schemeClr>
            </a:gs>
            <a:gs pos="35000">
              <a:schemeClr val="accent6">
                <a:alpha val="90000"/>
                <a:hueOff val="0"/>
                <a:satOff val="0"/>
                <a:lumOff val="0"/>
                <a:alphaOff val="-20000"/>
                <a:tint val="37000"/>
                <a:satMod val="300000"/>
              </a:schemeClr>
            </a:gs>
            <a:gs pos="100000">
              <a:schemeClr val="accent6">
                <a:alpha val="90000"/>
                <a:hueOff val="0"/>
                <a:satOff val="0"/>
                <a:lumOff val="0"/>
                <a:alphaOff val="-2000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Ultra-processed food intake:</a:t>
          </a:r>
          <a:r>
            <a:rPr lang="en-IN" sz="2400" kern="1200" dirty="0">
              <a:latin typeface="Arial" panose="020B0604020202020204" pitchFamily="34" charset="0"/>
              <a:cs typeface="Arial" panose="020B0604020202020204" pitchFamily="34" charset="0"/>
            </a:rPr>
            <a:t> Tracking has been maintained through weekly surveys aimed at achieving a 20% reduction in processed food intake.</a:t>
          </a:r>
        </a:p>
      </dsp:txBody>
      <dsp:txXfrm>
        <a:off x="4536324" y="50264"/>
        <a:ext cx="4122970" cy="2473782"/>
      </dsp:txXfrm>
    </dsp:sp>
    <dsp:sp modelId="{DF48AA75-0571-44FF-9AEC-90C50316E5FE}">
      <dsp:nvSpPr>
        <dsp:cNvPr id="0" name=""/>
        <dsp:cNvSpPr/>
      </dsp:nvSpPr>
      <dsp:spPr>
        <a:xfrm>
          <a:off x="2268690" y="2936343"/>
          <a:ext cx="4122970" cy="2473782"/>
        </a:xfrm>
        <a:prstGeom prst="rect">
          <a:avLst/>
        </a:prstGeom>
        <a:gradFill rotWithShape="0">
          <a:gsLst>
            <a:gs pos="0">
              <a:schemeClr val="accent6">
                <a:alpha val="90000"/>
                <a:hueOff val="0"/>
                <a:satOff val="0"/>
                <a:lumOff val="0"/>
                <a:alphaOff val="-40000"/>
                <a:tint val="50000"/>
                <a:satMod val="300000"/>
              </a:schemeClr>
            </a:gs>
            <a:gs pos="35000">
              <a:schemeClr val="accent6">
                <a:alpha val="90000"/>
                <a:hueOff val="0"/>
                <a:satOff val="0"/>
                <a:lumOff val="0"/>
                <a:alphaOff val="-40000"/>
                <a:tint val="37000"/>
                <a:satMod val="300000"/>
              </a:schemeClr>
            </a:gs>
            <a:gs pos="100000">
              <a:schemeClr val="accent6">
                <a:alpha val="90000"/>
                <a:hueOff val="0"/>
                <a:satOff val="0"/>
                <a:lumOff val="0"/>
                <a:alphaOff val="-4000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Nutrition literacy:</a:t>
          </a:r>
          <a:r>
            <a:rPr lang="en-IN" sz="2400" kern="1200" dirty="0">
              <a:latin typeface="Arial" panose="020B0604020202020204" pitchFamily="34" charset="0"/>
              <a:cs typeface="Arial" panose="020B0604020202020204" pitchFamily="34" charset="0"/>
            </a:rPr>
            <a:t> Reading, QA sessions, and quizzes are used to assess knowledge and literacy in nutrition, resulting in a 50% improvement in overall results. </a:t>
          </a:r>
        </a:p>
      </dsp:txBody>
      <dsp:txXfrm>
        <a:off x="2268690" y="2936343"/>
        <a:ext cx="4122970" cy="2473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3DB45-3A2B-46E3-B7DA-47BED909E6D6}">
      <dsp:nvSpPr>
        <dsp:cNvPr id="0" name=""/>
        <dsp:cNvSpPr/>
      </dsp:nvSpPr>
      <dsp:spPr>
        <a:xfrm>
          <a:off x="1074458" y="2945"/>
          <a:ext cx="2740652" cy="2178404"/>
        </a:xfrm>
        <a:prstGeom prst="round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723090-F7D8-4039-A68F-242FDF42ABA2}">
      <dsp:nvSpPr>
        <dsp:cNvPr id="0" name=""/>
        <dsp:cNvSpPr/>
      </dsp:nvSpPr>
      <dsp:spPr>
        <a:xfrm>
          <a:off x="651305" y="2327855"/>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a:latin typeface="Arial" panose="020B0604020202020204" pitchFamily="34" charset="0"/>
              <a:cs typeface="Arial" panose="020B0604020202020204" pitchFamily="34" charset="0"/>
            </a:rPr>
            <a:t>The campaign will have its major health benefits in the short term.</a:t>
          </a:r>
        </a:p>
      </dsp:txBody>
      <dsp:txXfrm>
        <a:off x="651305" y="2327855"/>
        <a:ext cx="3586959" cy="1330761"/>
      </dsp:txXfrm>
    </dsp:sp>
    <dsp:sp modelId="{54F9F8DB-DDFE-4667-8DA7-778998DA3B9A}">
      <dsp:nvSpPr>
        <dsp:cNvPr id="0" name=""/>
        <dsp:cNvSpPr/>
      </dsp:nvSpPr>
      <dsp:spPr>
        <a:xfrm>
          <a:off x="4980521" y="2945"/>
          <a:ext cx="2820139" cy="2178404"/>
        </a:xfrm>
        <a:prstGeom prst="round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BF11EE-49AA-4691-B8BE-000857E1A017}">
      <dsp:nvSpPr>
        <dsp:cNvPr id="0" name=""/>
        <dsp:cNvSpPr/>
      </dsp:nvSpPr>
      <dsp:spPr>
        <a:xfrm>
          <a:off x="4597111" y="2327855"/>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a:latin typeface="Arial" panose="020B0604020202020204" pitchFamily="34" charset="0"/>
              <a:cs typeface="Arial" panose="020B0604020202020204" pitchFamily="34" charset="0"/>
            </a:rPr>
            <a:t>This can be including better focus among participants, reduced blood sugar levels, improved heart health, and increased energy. </a:t>
          </a:r>
        </a:p>
      </dsp:txBody>
      <dsp:txXfrm>
        <a:off x="4597111" y="2327855"/>
        <a:ext cx="3586959" cy="1330761"/>
      </dsp:txXfrm>
    </dsp:sp>
    <dsp:sp modelId="{B8C2F00C-E817-47CC-8FBC-4EAFF92B3523}">
      <dsp:nvSpPr>
        <dsp:cNvPr id="0" name=""/>
        <dsp:cNvSpPr/>
      </dsp:nvSpPr>
      <dsp:spPr>
        <a:xfrm>
          <a:off x="9069536" y="349734"/>
          <a:ext cx="2479629" cy="1802749"/>
        </a:xfrm>
        <a:prstGeom prst="round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001119-C84D-483D-9F01-A9819C9F6AB7}">
      <dsp:nvSpPr>
        <dsp:cNvPr id="0" name=""/>
        <dsp:cNvSpPr/>
      </dsp:nvSpPr>
      <dsp:spPr>
        <a:xfrm>
          <a:off x="8542917" y="2233941"/>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dirty="0">
              <a:latin typeface="Arial" panose="020B0604020202020204" pitchFamily="34" charset="0"/>
              <a:cs typeface="Arial" panose="020B0604020202020204" pitchFamily="34" charset="0"/>
            </a:rPr>
            <a:t>The campaign will develop awareness to achieving effective overall health outcomes (Ullah, Jamil, and Jamil, 2023). </a:t>
          </a:r>
        </a:p>
      </dsp:txBody>
      <dsp:txXfrm>
        <a:off x="8542917" y="2233941"/>
        <a:ext cx="3586959" cy="1330761"/>
      </dsp:txXfrm>
    </dsp:sp>
    <dsp:sp modelId="{DAEAE6FC-2969-497D-AC52-BC191C757CCF}">
      <dsp:nvSpPr>
        <dsp:cNvPr id="0" name=""/>
        <dsp:cNvSpPr/>
      </dsp:nvSpPr>
      <dsp:spPr>
        <a:xfrm>
          <a:off x="4881664" y="4017313"/>
          <a:ext cx="3017852" cy="1962698"/>
        </a:xfrm>
        <a:prstGeom prst="round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44290F-46BE-4849-9DB0-3F9E1ABE7613}">
      <dsp:nvSpPr>
        <dsp:cNvPr id="0" name=""/>
        <dsp:cNvSpPr/>
      </dsp:nvSpPr>
      <dsp:spPr>
        <a:xfrm>
          <a:off x="4597111" y="6234370"/>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dirty="0">
              <a:latin typeface="Arial" panose="020B0604020202020204" pitchFamily="34" charset="0"/>
              <a:cs typeface="Arial" panose="020B0604020202020204" pitchFamily="34" charset="0"/>
            </a:rPr>
            <a:t>A campaign can provide long-term benefits, including reducing nutrition deficiency,</a:t>
          </a:r>
        </a:p>
        <a:p>
          <a:pPr marL="0" lvl="0" indent="0" algn="just" defTabSz="889000">
            <a:lnSpc>
              <a:spcPct val="100000"/>
            </a:lnSpc>
            <a:spcBef>
              <a:spcPct val="0"/>
            </a:spcBef>
            <a:spcAft>
              <a:spcPct val="35000"/>
            </a:spcAft>
            <a:buFont typeface="Symbol" panose="05050102010706020507" pitchFamily="18" charset="2"/>
            <a:buNone/>
          </a:pPr>
          <a:r>
            <a:rPr lang="en-IN" sz="2000" kern="1200" dirty="0">
              <a:latin typeface="Arial" panose="020B0604020202020204" pitchFamily="34" charset="0"/>
              <a:cs typeface="Arial" panose="020B0604020202020204" pitchFamily="34" charset="0"/>
            </a:rPr>
            <a:t>Managing weight and obesity</a:t>
          </a:r>
        </a:p>
        <a:p>
          <a:pPr marL="0" lvl="0" indent="0" algn="just" defTabSz="889000">
            <a:lnSpc>
              <a:spcPct val="100000"/>
            </a:lnSpc>
            <a:spcBef>
              <a:spcPct val="0"/>
            </a:spcBef>
            <a:spcAft>
              <a:spcPct val="35000"/>
            </a:spcAft>
            <a:buFont typeface="Symbol" panose="05050102010706020507" pitchFamily="18" charset="2"/>
            <a:buNone/>
          </a:pPr>
          <a:endParaRPr lang="en-IN" sz="2000" kern="1200" dirty="0">
            <a:latin typeface="Arial" panose="020B0604020202020204" pitchFamily="34" charset="0"/>
            <a:cs typeface="Arial" panose="020B0604020202020204" pitchFamily="34" charset="0"/>
          </a:endParaRPr>
        </a:p>
      </dsp:txBody>
      <dsp:txXfrm>
        <a:off x="4597111" y="6234370"/>
        <a:ext cx="3586959" cy="13307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A866B-2FDA-4568-BDFB-D1A8E12D162F}">
      <dsp:nvSpPr>
        <dsp:cNvPr id="0" name=""/>
        <dsp:cNvSpPr/>
      </dsp:nvSpPr>
      <dsp:spPr>
        <a:xfrm>
          <a:off x="746688"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1" i="1" kern="1200">
              <a:latin typeface="Arial" panose="020B0604020202020204" pitchFamily="34" charset="0"/>
              <a:cs typeface="Arial" panose="020B0604020202020204" pitchFamily="34" charset="0"/>
            </a:rPr>
            <a:t>NHS England:</a:t>
          </a:r>
          <a:r>
            <a:rPr lang="en-IN" sz="2900" kern="1200">
              <a:latin typeface="Arial" panose="020B0604020202020204" pitchFamily="34" charset="0"/>
              <a:cs typeface="Arial" panose="020B0604020202020204" pitchFamily="34" charset="0"/>
            </a:rPr>
            <a:t> the campaign's potential national partner can be NHS England.</a:t>
          </a:r>
        </a:p>
      </dsp:txBody>
      <dsp:txXfrm>
        <a:off x="746688" y="2454"/>
        <a:ext cx="4871075" cy="2922645"/>
      </dsp:txXfrm>
    </dsp:sp>
    <dsp:sp modelId="{692BE111-AB1B-4733-879F-EE0C06E7CDF5}">
      <dsp:nvSpPr>
        <dsp:cNvPr id="0" name=""/>
        <dsp:cNvSpPr/>
      </dsp:nvSpPr>
      <dsp:spPr>
        <a:xfrm>
          <a:off x="6104871"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latin typeface="Arial" panose="020B0604020202020204" pitchFamily="34" charset="0"/>
              <a:cs typeface="Arial" panose="020B0604020202020204" pitchFamily="34" charset="0"/>
            </a:rPr>
            <a:t>NHS has their aim of preventing diet-related issues through promoting healthy eating practices with initiatives, campaigns etc.</a:t>
          </a:r>
        </a:p>
      </dsp:txBody>
      <dsp:txXfrm>
        <a:off x="6104871" y="2454"/>
        <a:ext cx="4871075" cy="2922645"/>
      </dsp:txXfrm>
    </dsp:sp>
    <dsp:sp modelId="{05750EF7-C85C-4D95-A67D-EDEE289A4FB3}">
      <dsp:nvSpPr>
        <dsp:cNvPr id="0" name=""/>
        <dsp:cNvSpPr/>
      </dsp:nvSpPr>
      <dsp:spPr>
        <a:xfrm>
          <a:off x="746688"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1" i="1" kern="1200">
              <a:latin typeface="Arial" panose="020B0604020202020204" pitchFamily="34" charset="0"/>
              <a:cs typeface="Arial" panose="020B0604020202020204" pitchFamily="34" charset="0"/>
            </a:rPr>
            <a:t>British Nutrition Foundation (BNF):</a:t>
          </a:r>
          <a:r>
            <a:rPr lang="en-IN" sz="2900" kern="1200">
              <a:latin typeface="Arial" panose="020B0604020202020204" pitchFamily="34" charset="0"/>
              <a:cs typeface="Arial" panose="020B0604020202020204" pitchFamily="34" charset="0"/>
            </a:rPr>
            <a:t> BNF could be the campaign's national partners.</a:t>
          </a:r>
        </a:p>
      </dsp:txBody>
      <dsp:txXfrm>
        <a:off x="746688" y="3412207"/>
        <a:ext cx="4871075" cy="2922645"/>
      </dsp:txXfrm>
    </dsp:sp>
    <dsp:sp modelId="{C3D246B3-3E88-4925-A54C-98A28B45666E}">
      <dsp:nvSpPr>
        <dsp:cNvPr id="0" name=""/>
        <dsp:cNvSpPr/>
      </dsp:nvSpPr>
      <dsp:spPr>
        <a:xfrm>
          <a:off x="6104871"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latin typeface="Arial" panose="020B0604020202020204" pitchFamily="34" charset="0"/>
              <a:cs typeface="Arial" panose="020B0604020202020204" pitchFamily="34" charset="0"/>
            </a:rPr>
            <a:t>This is because its focus is on increasing people's nutritional knowledge through evidence-based education (Lisa Williams, Wallace and Filipponi, 2025.</a:t>
          </a:r>
        </a:p>
      </dsp:txBody>
      <dsp:txXfrm>
        <a:off x="6104871" y="3412207"/>
        <a:ext cx="4871075" cy="29226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0856E-7EA0-45B1-BE11-7E7EB6587962}">
      <dsp:nvSpPr>
        <dsp:cNvPr id="0" name=""/>
        <dsp:cNvSpPr/>
      </dsp:nvSpPr>
      <dsp:spPr>
        <a:xfrm>
          <a:off x="746688"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latin typeface="Arial" panose="020B0604020202020204" pitchFamily="34" charset="0"/>
              <a:cs typeface="Arial" panose="020B0604020202020204" pitchFamily="34" charset="0"/>
            </a:rPr>
            <a:t>NHS focus on developing effective services and approaches for better public health where they focus on different programs and campaign like change4life for changing food choices among people.</a:t>
          </a:r>
        </a:p>
      </dsp:txBody>
      <dsp:txXfrm>
        <a:off x="746688" y="2454"/>
        <a:ext cx="4871075" cy="2922645"/>
      </dsp:txXfrm>
    </dsp:sp>
    <dsp:sp modelId="{45AFA1DF-C9D5-4308-9557-8B0EB19C2C60}">
      <dsp:nvSpPr>
        <dsp:cNvPr id="0" name=""/>
        <dsp:cNvSpPr/>
      </dsp:nvSpPr>
      <dsp:spPr>
        <a:xfrm>
          <a:off x="6104871"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b="1" i="1" kern="1200">
              <a:latin typeface="Arial" panose="020B0604020202020204" pitchFamily="34" charset="0"/>
              <a:cs typeface="Arial" panose="020B0604020202020204" pitchFamily="34" charset="0"/>
            </a:rPr>
            <a:t>Change4Life campaign:</a:t>
          </a:r>
          <a:r>
            <a:rPr lang="en-IN" sz="2500" kern="1200">
              <a:latin typeface="Arial" panose="020B0604020202020204" pitchFamily="34" charset="0"/>
              <a:cs typeface="Arial" panose="020B0604020202020204" pitchFamily="34" charset="0"/>
            </a:rPr>
            <a:t> The NHS campaign promotes healthy eating habits and reducing processed food intake, similarly to this campaign (Quinn, 2022). </a:t>
          </a:r>
        </a:p>
      </dsp:txBody>
      <dsp:txXfrm>
        <a:off x="6104871" y="2454"/>
        <a:ext cx="4871075" cy="2922645"/>
      </dsp:txXfrm>
    </dsp:sp>
    <dsp:sp modelId="{70983B97-8B68-41DE-950F-ACFF2CB59AAD}">
      <dsp:nvSpPr>
        <dsp:cNvPr id="0" name=""/>
        <dsp:cNvSpPr/>
      </dsp:nvSpPr>
      <dsp:spPr>
        <a:xfrm>
          <a:off x="3425780"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latin typeface="Arial" panose="020B0604020202020204" pitchFamily="34" charset="0"/>
              <a:cs typeface="Arial" panose="020B0604020202020204" pitchFamily="34" charset="0"/>
            </a:rPr>
            <a:t>National partnering and aligning campaigns can increase trust, credibility, authority, and the consistency of the campaign. </a:t>
          </a:r>
        </a:p>
      </dsp:txBody>
      <dsp:txXfrm>
        <a:off x="3425780" y="3412207"/>
        <a:ext cx="4871075" cy="29226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E5169-F2B1-4CD9-8223-750A5B021B11}">
      <dsp:nvSpPr>
        <dsp:cNvPr id="0" name=""/>
        <dsp:cNvSpPr/>
      </dsp:nvSpPr>
      <dsp:spPr>
        <a:xfrm>
          <a:off x="0" y="652920"/>
          <a:ext cx="16920200" cy="1693125"/>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a:latin typeface="Arial" panose="020B0604020202020204" pitchFamily="34" charset="0"/>
              <a:cs typeface="Arial" panose="020B0604020202020204" pitchFamily="34" charset="0"/>
            </a:rPr>
            <a:t>Through the campaign, if young people consume proper food and maintain a diet, then it can enhance the synaptic plasticity and faster information processing and better memory retention. It can reduce brain fog and mental fatigue. </a:t>
          </a:r>
        </a:p>
      </dsp:txBody>
      <dsp:txXfrm>
        <a:off x="0" y="652920"/>
        <a:ext cx="16920200" cy="1693125"/>
      </dsp:txXfrm>
    </dsp:sp>
    <dsp:sp modelId="{6D7BDD3B-BF94-47B0-AA6B-04BA5CCCC41F}">
      <dsp:nvSpPr>
        <dsp:cNvPr id="0" name=""/>
        <dsp:cNvSpPr/>
      </dsp:nvSpPr>
      <dsp:spPr>
        <a:xfrm>
          <a:off x="846010" y="283920"/>
          <a:ext cx="11844140" cy="7380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Optimizing cognitive functions and neuroplasticity</a:t>
          </a:r>
          <a:endParaRPr lang="en-US" sz="2500" kern="1200" dirty="0">
            <a:latin typeface="Arial" panose="020B0604020202020204" pitchFamily="34" charset="0"/>
            <a:cs typeface="Arial" panose="020B0604020202020204" pitchFamily="34" charset="0"/>
          </a:endParaRPr>
        </a:p>
      </dsp:txBody>
      <dsp:txXfrm>
        <a:off x="882036" y="319946"/>
        <a:ext cx="11772088" cy="665948"/>
      </dsp:txXfrm>
    </dsp:sp>
    <dsp:sp modelId="{D2EFD50F-406D-4955-BA9A-A498001D5733}">
      <dsp:nvSpPr>
        <dsp:cNvPr id="0" name=""/>
        <dsp:cNvSpPr/>
      </dsp:nvSpPr>
      <dsp:spPr>
        <a:xfrm>
          <a:off x="0" y="2850045"/>
          <a:ext cx="16920200" cy="1378125"/>
        </a:xfrm>
        <a:prstGeom prst="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dirty="0">
              <a:latin typeface="Arial" panose="020B0604020202020204" pitchFamily="34" charset="0"/>
              <a:cs typeface="Arial" panose="020B0604020202020204" pitchFamily="34" charset="0"/>
            </a:rPr>
            <a:t>The campaign helps to reduce sugar consumption, and it can help to maintain steady blood glucose level. It can prevent sugar crashes. It improves mitochondria efficiency (Chamorro et al., 2023).</a:t>
          </a:r>
        </a:p>
      </dsp:txBody>
      <dsp:txXfrm>
        <a:off x="0" y="2850045"/>
        <a:ext cx="16920200" cy="1378125"/>
      </dsp:txXfrm>
    </dsp:sp>
    <dsp:sp modelId="{671C4334-8539-4F72-9950-45002175916F}">
      <dsp:nvSpPr>
        <dsp:cNvPr id="0" name=""/>
        <dsp:cNvSpPr/>
      </dsp:nvSpPr>
      <dsp:spPr>
        <a:xfrm>
          <a:off x="846010" y="2481045"/>
          <a:ext cx="11844140" cy="7380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Metabolic stability and energy sustain</a:t>
          </a:r>
          <a:endParaRPr lang="en-US" sz="2500" kern="1200" dirty="0">
            <a:latin typeface="Arial" panose="020B0604020202020204" pitchFamily="34" charset="0"/>
            <a:cs typeface="Arial" panose="020B0604020202020204" pitchFamily="34" charset="0"/>
          </a:endParaRPr>
        </a:p>
      </dsp:txBody>
      <dsp:txXfrm>
        <a:off x="882036" y="2517071"/>
        <a:ext cx="11772088" cy="665948"/>
      </dsp:txXfrm>
    </dsp:sp>
    <dsp:sp modelId="{F4F3F370-149C-47CA-B032-DEA7CE369E50}">
      <dsp:nvSpPr>
        <dsp:cNvPr id="0" name=""/>
        <dsp:cNvSpPr/>
      </dsp:nvSpPr>
      <dsp:spPr>
        <a:xfrm>
          <a:off x="0" y="4732170"/>
          <a:ext cx="16920200" cy="1378125"/>
        </a:xfrm>
        <a:prstGeom prst="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a:latin typeface="Arial" panose="020B0604020202020204" pitchFamily="34" charset="0"/>
              <a:cs typeface="Arial" panose="020B0604020202020204" pitchFamily="34" charset="0"/>
            </a:rPr>
            <a:t>Fiber consumption as per NHS recommendations can improve the immune system and can strengthen the natural ability of bodies to defense. </a:t>
          </a:r>
        </a:p>
      </dsp:txBody>
      <dsp:txXfrm>
        <a:off x="0" y="4732170"/>
        <a:ext cx="16920200" cy="1378125"/>
      </dsp:txXfrm>
    </dsp:sp>
    <dsp:sp modelId="{0718472C-6449-4658-9B7C-93C7E4C24FC2}">
      <dsp:nvSpPr>
        <dsp:cNvPr id="0" name=""/>
        <dsp:cNvSpPr/>
      </dsp:nvSpPr>
      <dsp:spPr>
        <a:xfrm>
          <a:off x="846010" y="4363170"/>
          <a:ext cx="11844140" cy="7380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Improving immunity</a:t>
          </a:r>
          <a:endParaRPr lang="en-US" sz="2500" kern="1200" dirty="0">
            <a:latin typeface="Arial" panose="020B0604020202020204" pitchFamily="34" charset="0"/>
            <a:cs typeface="Arial" panose="020B0604020202020204" pitchFamily="34" charset="0"/>
          </a:endParaRPr>
        </a:p>
      </dsp:txBody>
      <dsp:txXfrm>
        <a:off x="882036" y="4399196"/>
        <a:ext cx="11772088" cy="665948"/>
      </dsp:txXfrm>
    </dsp:sp>
    <dsp:sp modelId="{BF96F0F8-1BE2-4713-8A1C-CC4E32F16EBE}">
      <dsp:nvSpPr>
        <dsp:cNvPr id="0" name=""/>
        <dsp:cNvSpPr/>
      </dsp:nvSpPr>
      <dsp:spPr>
        <a:xfrm>
          <a:off x="0" y="6614295"/>
          <a:ext cx="16920200" cy="1043437"/>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a:latin typeface="Arial" panose="020B0604020202020204" pitchFamily="34" charset="0"/>
              <a:cs typeface="Arial" panose="020B0604020202020204" pitchFamily="34" charset="0"/>
            </a:rPr>
            <a:t>It can help to improve skin cells and collagen production.  </a:t>
          </a:r>
        </a:p>
      </dsp:txBody>
      <dsp:txXfrm>
        <a:off x="0" y="6614295"/>
        <a:ext cx="16920200" cy="1043437"/>
      </dsp:txXfrm>
    </dsp:sp>
    <dsp:sp modelId="{481B9B00-85AE-4D91-9FDD-1924765BEF1E}">
      <dsp:nvSpPr>
        <dsp:cNvPr id="0" name=""/>
        <dsp:cNvSpPr/>
      </dsp:nvSpPr>
      <dsp:spPr>
        <a:xfrm>
          <a:off x="846010" y="6245295"/>
          <a:ext cx="11844140" cy="7380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a:latin typeface="Arial" panose="020B0604020202020204" pitchFamily="34" charset="0"/>
              <a:cs typeface="Arial" panose="020B0604020202020204" pitchFamily="34" charset="0"/>
            </a:rPr>
            <a:t>Dermatological health</a:t>
          </a:r>
          <a:endParaRPr lang="en-US" sz="2500" kern="1200">
            <a:latin typeface="Arial" panose="020B0604020202020204" pitchFamily="34" charset="0"/>
            <a:cs typeface="Arial" panose="020B0604020202020204" pitchFamily="34" charset="0"/>
          </a:endParaRPr>
        </a:p>
      </dsp:txBody>
      <dsp:txXfrm>
        <a:off x="882036" y="6281321"/>
        <a:ext cx="11772088" cy="6659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3F0B1-8B57-48A3-A96B-9D5C6ED18540}">
      <dsp:nvSpPr>
        <dsp:cNvPr id="0" name=""/>
        <dsp:cNvSpPr/>
      </dsp:nvSpPr>
      <dsp:spPr>
        <a:xfrm>
          <a:off x="0" y="7939963"/>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4A3BDD-546C-4494-A561-AC71E548FC1F}">
      <dsp:nvSpPr>
        <dsp:cNvPr id="0" name=""/>
        <dsp:cNvSpPr/>
      </dsp:nvSpPr>
      <dsp:spPr>
        <a:xfrm>
          <a:off x="0" y="5931484"/>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4FEE16-4B03-46AA-9F5B-FA0FAE147E14}">
      <dsp:nvSpPr>
        <dsp:cNvPr id="0" name=""/>
        <dsp:cNvSpPr/>
      </dsp:nvSpPr>
      <dsp:spPr>
        <a:xfrm>
          <a:off x="0" y="3923005"/>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DB7D2C-3A21-4AC7-8D6F-E9015315C4A0}">
      <dsp:nvSpPr>
        <dsp:cNvPr id="0" name=""/>
        <dsp:cNvSpPr/>
      </dsp:nvSpPr>
      <dsp:spPr>
        <a:xfrm>
          <a:off x="0" y="1914526"/>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947E72-8EAC-4555-9B6F-15EEC2E3B2FC}">
      <dsp:nvSpPr>
        <dsp:cNvPr id="0" name=""/>
        <dsp:cNvSpPr/>
      </dsp:nvSpPr>
      <dsp:spPr>
        <a:xfrm>
          <a:off x="4299203" y="1689"/>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It can help to address the social disparities and break the stereotype of elitists in healthy eating. </a:t>
          </a:r>
        </a:p>
      </dsp:txBody>
      <dsp:txXfrm>
        <a:off x="4299203" y="1689"/>
        <a:ext cx="12236196" cy="1912837"/>
      </dsp:txXfrm>
    </dsp:sp>
    <dsp:sp modelId="{F5C26C66-5C10-4762-8AA9-041FF9C1B618}">
      <dsp:nvSpPr>
        <dsp:cNvPr id="0" name=""/>
        <dsp:cNvSpPr/>
      </dsp:nvSpPr>
      <dsp:spPr>
        <a:xfrm>
          <a:off x="0" y="1689"/>
          <a:ext cx="4299204" cy="1912837"/>
        </a:xfrm>
        <a:prstGeom prst="round2SameRect">
          <a:avLst>
            <a:gd name="adj1" fmla="val 16670"/>
            <a:gd name="adj2" fmla="val 0"/>
          </a:avLst>
        </a:prstGeom>
        <a:solidFill>
          <a:schemeClr val="accent5">
            <a:shade val="50000"/>
            <a:hueOff val="0"/>
            <a:satOff val="0"/>
            <a:lumOff val="0"/>
            <a:alphaOff val="0"/>
          </a:schemeClr>
        </a:solidFill>
        <a:ln w="25400" cap="flat" cmpd="sng" algn="ctr">
          <a:solidFill>
            <a:schemeClr val="accent5">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Reducing health inequality and stigma</a:t>
          </a:r>
          <a:endParaRPr lang="en-US" sz="3500" kern="1200" dirty="0">
            <a:latin typeface="Arial" panose="020B0604020202020204" pitchFamily="34" charset="0"/>
            <a:cs typeface="Arial" panose="020B0604020202020204" pitchFamily="34" charset="0"/>
          </a:endParaRPr>
        </a:p>
      </dsp:txBody>
      <dsp:txXfrm>
        <a:off x="93394" y="95083"/>
        <a:ext cx="4112416" cy="1819443"/>
      </dsp:txXfrm>
    </dsp:sp>
    <dsp:sp modelId="{E0346886-89CA-4615-9F80-2F818C324B21}">
      <dsp:nvSpPr>
        <dsp:cNvPr id="0" name=""/>
        <dsp:cNvSpPr/>
      </dsp:nvSpPr>
      <dsp:spPr>
        <a:xfrm>
          <a:off x="4299203" y="2010168"/>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The campaign focuses more on the plant-based protein which reduces environmental footprint. </a:t>
          </a:r>
        </a:p>
      </dsp:txBody>
      <dsp:txXfrm>
        <a:off x="4299203" y="2010168"/>
        <a:ext cx="12236196" cy="1912837"/>
      </dsp:txXfrm>
    </dsp:sp>
    <dsp:sp modelId="{97A539DC-ACE1-45F3-B898-B7404FBB3B1B}">
      <dsp:nvSpPr>
        <dsp:cNvPr id="0" name=""/>
        <dsp:cNvSpPr/>
      </dsp:nvSpPr>
      <dsp:spPr>
        <a:xfrm>
          <a:off x="0" y="2010168"/>
          <a:ext cx="4299204" cy="1912837"/>
        </a:xfrm>
        <a:prstGeom prst="round2SameRect">
          <a:avLst>
            <a:gd name="adj1" fmla="val 16670"/>
            <a:gd name="adj2" fmla="val 0"/>
          </a:avLst>
        </a:prstGeom>
        <a:solidFill>
          <a:schemeClr val="accent5">
            <a:shade val="50000"/>
            <a:hueOff val="126486"/>
            <a:satOff val="-2798"/>
            <a:lumOff val="20993"/>
            <a:alphaOff val="0"/>
          </a:schemeClr>
        </a:solidFill>
        <a:ln w="25400" cap="flat" cmpd="sng" algn="ctr">
          <a:solidFill>
            <a:schemeClr val="accent5">
              <a:shade val="50000"/>
              <a:hueOff val="126486"/>
              <a:satOff val="-2798"/>
              <a:lumOff val="209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Planetary health improvement</a:t>
          </a:r>
          <a:endParaRPr lang="en-US" sz="3500" kern="1200" dirty="0">
            <a:latin typeface="Arial" panose="020B0604020202020204" pitchFamily="34" charset="0"/>
            <a:cs typeface="Arial" panose="020B0604020202020204" pitchFamily="34" charset="0"/>
          </a:endParaRPr>
        </a:p>
      </dsp:txBody>
      <dsp:txXfrm>
        <a:off x="93394" y="2103562"/>
        <a:ext cx="4112416" cy="1819443"/>
      </dsp:txXfrm>
    </dsp:sp>
    <dsp:sp modelId="{5493C214-06A0-45AF-B937-8DA7BBB7F148}">
      <dsp:nvSpPr>
        <dsp:cNvPr id="0" name=""/>
        <dsp:cNvSpPr/>
      </dsp:nvSpPr>
      <dsp:spPr>
        <a:xfrm>
          <a:off x="4299203" y="4018647"/>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by shifting the digital culture from only thinness to body neutrality. </a:t>
          </a:r>
        </a:p>
      </dsp:txBody>
      <dsp:txXfrm>
        <a:off x="4299203" y="4018647"/>
        <a:ext cx="12236196" cy="1912837"/>
      </dsp:txXfrm>
    </dsp:sp>
    <dsp:sp modelId="{AB5FFDBC-E885-4EE7-BC3F-040F95A9BA8C}">
      <dsp:nvSpPr>
        <dsp:cNvPr id="0" name=""/>
        <dsp:cNvSpPr/>
      </dsp:nvSpPr>
      <dsp:spPr>
        <a:xfrm>
          <a:off x="0" y="4018647"/>
          <a:ext cx="4299204" cy="1912837"/>
        </a:xfrm>
        <a:prstGeom prst="round2SameRect">
          <a:avLst>
            <a:gd name="adj1" fmla="val 16670"/>
            <a:gd name="adj2" fmla="val 0"/>
          </a:avLst>
        </a:prstGeom>
        <a:solidFill>
          <a:schemeClr val="accent5">
            <a:shade val="50000"/>
            <a:hueOff val="252972"/>
            <a:satOff val="-5595"/>
            <a:lumOff val="41987"/>
            <a:alphaOff val="0"/>
          </a:schemeClr>
        </a:solidFill>
        <a:ln w="25400" cap="flat" cmpd="sng" algn="ctr">
          <a:solidFill>
            <a:schemeClr val="accent5">
              <a:shade val="50000"/>
              <a:hueOff val="252972"/>
              <a:satOff val="-5595"/>
              <a:lumOff val="4198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Reclaiming digital narratives</a:t>
          </a:r>
          <a:r>
            <a:rPr lang="en-US" sz="3500" kern="1200" dirty="0">
              <a:latin typeface="Arial" panose="020B0604020202020204" pitchFamily="34" charset="0"/>
              <a:cs typeface="Arial" panose="020B0604020202020204" pitchFamily="34" charset="0"/>
            </a:rPr>
            <a:t> </a:t>
          </a:r>
        </a:p>
      </dsp:txBody>
      <dsp:txXfrm>
        <a:off x="93394" y="4112041"/>
        <a:ext cx="4112416" cy="1819443"/>
      </dsp:txXfrm>
    </dsp:sp>
    <dsp:sp modelId="{494FF4EE-CC5F-4AB1-A8F1-685A534BCB3F}">
      <dsp:nvSpPr>
        <dsp:cNvPr id="0" name=""/>
        <dsp:cNvSpPr/>
      </dsp:nvSpPr>
      <dsp:spPr>
        <a:xfrm>
          <a:off x="4299203" y="6027126"/>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It can enhance the physical and mental health of the young population who are the productive workforce of the society (Mieziee et al., 2022).</a:t>
          </a:r>
        </a:p>
      </dsp:txBody>
      <dsp:txXfrm>
        <a:off x="4299203" y="6027126"/>
        <a:ext cx="12236196" cy="1912837"/>
      </dsp:txXfrm>
    </dsp:sp>
    <dsp:sp modelId="{19BD886B-6E42-43F3-91A2-E2A3788F17DB}">
      <dsp:nvSpPr>
        <dsp:cNvPr id="0" name=""/>
        <dsp:cNvSpPr/>
      </dsp:nvSpPr>
      <dsp:spPr>
        <a:xfrm>
          <a:off x="0" y="6027126"/>
          <a:ext cx="4299204" cy="1912837"/>
        </a:xfrm>
        <a:prstGeom prst="round2SameRect">
          <a:avLst>
            <a:gd name="adj1" fmla="val 16670"/>
            <a:gd name="adj2" fmla="val 0"/>
          </a:avLst>
        </a:prstGeom>
        <a:solidFill>
          <a:schemeClr val="accent5">
            <a:shade val="50000"/>
            <a:hueOff val="126486"/>
            <a:satOff val="-2798"/>
            <a:lumOff val="20993"/>
            <a:alphaOff val="0"/>
          </a:schemeClr>
        </a:solidFill>
        <a:ln w="25400" cap="flat" cmpd="sng" algn="ctr">
          <a:solidFill>
            <a:schemeClr val="accent5">
              <a:shade val="50000"/>
              <a:hueOff val="126486"/>
              <a:satOff val="-2798"/>
              <a:lumOff val="209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Increasing productivity of the young workforce</a:t>
          </a:r>
          <a:endParaRPr lang="en-US" sz="3500" kern="1200" dirty="0">
            <a:latin typeface="Arial" panose="020B0604020202020204" pitchFamily="34" charset="0"/>
            <a:cs typeface="Arial" panose="020B0604020202020204" pitchFamily="34" charset="0"/>
          </a:endParaRPr>
        </a:p>
      </dsp:txBody>
      <dsp:txXfrm>
        <a:off x="93394" y="6120520"/>
        <a:ext cx="4112416" cy="18194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AEC28-62FB-4021-AC68-555FD8A09C82}">
      <dsp:nvSpPr>
        <dsp:cNvPr id="0" name=""/>
        <dsp:cNvSpPr/>
      </dsp:nvSpPr>
      <dsp:spPr>
        <a:xfrm>
          <a:off x="8933901" y="1768077"/>
          <a:ext cx="4592716" cy="459265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072548-5484-4CE3-BDE1-47D79370CDD0}">
      <dsp:nvSpPr>
        <dsp:cNvPr id="0" name=""/>
        <dsp:cNvSpPr/>
      </dsp:nvSpPr>
      <dsp:spPr>
        <a:xfrm>
          <a:off x="9086923" y="1921192"/>
          <a:ext cx="4285651" cy="428641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might focus on convenience and taste over </a:t>
          </a:r>
          <a:r>
            <a:rPr lang="en-GB" sz="3200" u="none" strike="noStrike"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fiber</a:t>
          </a: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-rich whole foods </a:t>
          </a:r>
          <a:r>
            <a:rPr lang="en-GB" sz="3200" kern="1200" dirty="0">
              <a:latin typeface="Arial" panose="020B0604020202020204" pitchFamily="34" charset="0"/>
              <a:cs typeface="Arial" panose="020B0604020202020204" pitchFamily="34" charset="0"/>
            </a:rPr>
            <a:t>(</a:t>
          </a:r>
          <a:r>
            <a:rPr lang="en-US" sz="3200" kern="1200" dirty="0" err="1">
              <a:latin typeface="Arial" panose="020B0604020202020204" pitchFamily="34" charset="0"/>
              <a:cs typeface="Arial" panose="020B0604020202020204" pitchFamily="34" charset="0"/>
            </a:rPr>
            <a:t>Sadohara</a:t>
          </a:r>
          <a:r>
            <a:rPr lang="en-US" sz="3200" kern="1200" dirty="0">
              <a:latin typeface="Arial" panose="020B0604020202020204" pitchFamily="34" charset="0"/>
              <a:cs typeface="Arial" panose="020B0604020202020204" pitchFamily="34" charset="0"/>
            </a:rPr>
            <a:t> et al., 2026</a:t>
          </a:r>
          <a:r>
            <a:rPr lang="en-GB" sz="3200" kern="1200" dirty="0">
              <a:latin typeface="Arial" panose="020B0604020202020204" pitchFamily="34" charset="0"/>
              <a:cs typeface="Arial" panose="020B0604020202020204" pitchFamily="34" charset="0"/>
            </a:rPr>
            <a:t>)</a:t>
          </a: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US" sz="3200" u="none" strike="noStrike" kern="1200" dirty="0">
            <a:effectLst/>
            <a:latin typeface="Arial" panose="020B0604020202020204" pitchFamily="34" charset="0"/>
            <a:ea typeface="Arial" panose="020B0604020202020204" pitchFamily="34" charset="0"/>
            <a:cs typeface="Arial" panose="020B0604020202020204" pitchFamily="34" charset="0"/>
          </a:endParaRPr>
        </a:p>
      </dsp:txBody>
      <dsp:txXfrm>
        <a:off x="9700034" y="2533653"/>
        <a:ext cx="3061470" cy="3061498"/>
      </dsp:txXfrm>
    </dsp:sp>
    <dsp:sp modelId="{6686F0B5-CECF-41C4-8F43-A466FBCE852C}">
      <dsp:nvSpPr>
        <dsp:cNvPr id="0" name=""/>
        <dsp:cNvSpPr/>
      </dsp:nvSpPr>
      <dsp:spPr>
        <a:xfrm rot="2700000">
          <a:off x="4188596" y="1767565"/>
          <a:ext cx="4592868" cy="4592868"/>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8385C5-A1DA-4103-8D09-EFA106195106}">
      <dsp:nvSpPr>
        <dsp:cNvPr id="0" name=""/>
        <dsp:cNvSpPr/>
      </dsp:nvSpPr>
      <dsp:spPr>
        <a:xfrm>
          <a:off x="4391018" y="1899889"/>
          <a:ext cx="4285651" cy="428641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 Z individuals might not consider proper nutrition that can help them avoid health complications.</a:t>
          </a:r>
          <a:endParaRPr lang="en-US" sz="3200" kern="1200" dirty="0"/>
        </a:p>
      </dsp:txBody>
      <dsp:txXfrm>
        <a:off x="5003108" y="2512350"/>
        <a:ext cx="3061470" cy="30614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6A4F6-C30F-4D8F-A3A8-40D6A494EE49}">
      <dsp:nvSpPr>
        <dsp:cNvPr id="0" name=""/>
        <dsp:cNvSpPr/>
      </dsp:nvSpPr>
      <dsp:spPr>
        <a:xfrm>
          <a:off x="3055" y="2109108"/>
          <a:ext cx="6516306" cy="390978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GB" sz="3600" u="none" strike="noStrike" kern="1200" dirty="0">
              <a:effectLst/>
              <a:latin typeface="Arial" panose="020B0604020202020204" pitchFamily="34" charset="0"/>
              <a:ea typeface="Times New Roman" panose="02020603050405020304" pitchFamily="18" charset="0"/>
              <a:cs typeface="Arial" panose="020B0604020202020204" pitchFamily="34" charset="0"/>
            </a:rPr>
            <a:t>The low control over behaviour can be a significant issue in terms of intention and action </a:t>
          </a:r>
          <a:r>
            <a:rPr lang="en-US" sz="3600" kern="1200" dirty="0">
              <a:latin typeface="Arial" panose="020B0604020202020204" pitchFamily="34" charset="0"/>
              <a:cs typeface="Arial" panose="020B0604020202020204" pitchFamily="34" charset="0"/>
            </a:rPr>
            <a:t>(Conner and Norman, 2022)</a:t>
          </a:r>
          <a:r>
            <a:rPr lang="en-GB" sz="3600" u="none" strike="noStrike" kern="1200" dirty="0">
              <a:effectLst/>
              <a:latin typeface="Arial" panose="020B0604020202020204" pitchFamily="34" charset="0"/>
              <a:ea typeface="Times New Roman" panose="02020603050405020304" pitchFamily="18" charset="0"/>
              <a:cs typeface="Arial" panose="020B0604020202020204" pitchFamily="34" charset="0"/>
            </a:rPr>
            <a:t>.</a:t>
          </a:r>
          <a:endParaRPr lang="en-US" sz="3600" kern="1200" dirty="0">
            <a:latin typeface="Arial" panose="020B0604020202020204" pitchFamily="34" charset="0"/>
            <a:cs typeface="Arial" panose="020B0604020202020204" pitchFamily="34" charset="0"/>
          </a:endParaRPr>
        </a:p>
      </dsp:txBody>
      <dsp:txXfrm>
        <a:off x="117569" y="2223622"/>
        <a:ext cx="6287278" cy="3680755"/>
      </dsp:txXfrm>
    </dsp:sp>
    <dsp:sp modelId="{58E0BA43-01F9-456C-B8AE-18B37D3F05BF}">
      <dsp:nvSpPr>
        <dsp:cNvPr id="0" name=""/>
        <dsp:cNvSpPr/>
      </dsp:nvSpPr>
      <dsp:spPr>
        <a:xfrm>
          <a:off x="7170992" y="3255978"/>
          <a:ext cx="1381456" cy="161604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latin typeface="Arial" panose="020B0604020202020204" pitchFamily="34" charset="0"/>
            <a:cs typeface="Arial" panose="020B0604020202020204" pitchFamily="34" charset="0"/>
          </a:endParaRPr>
        </a:p>
      </dsp:txBody>
      <dsp:txXfrm>
        <a:off x="7170992" y="3579187"/>
        <a:ext cx="967019" cy="969625"/>
      </dsp:txXfrm>
    </dsp:sp>
    <dsp:sp modelId="{0439C4B2-E81A-4DF7-BD2B-3121C626CDEF}">
      <dsp:nvSpPr>
        <dsp:cNvPr id="0" name=""/>
        <dsp:cNvSpPr/>
      </dsp:nvSpPr>
      <dsp:spPr>
        <a:xfrm>
          <a:off x="9125884" y="2109108"/>
          <a:ext cx="6516306" cy="3909783"/>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u="none" strike="noStrike" kern="1200">
              <a:effectLst/>
              <a:latin typeface="Arial" panose="020B0604020202020204" pitchFamily="34" charset="0"/>
              <a:ea typeface="Times New Roman" panose="02020603050405020304" pitchFamily="18" charset="0"/>
              <a:cs typeface="Arial" panose="020B0604020202020204" pitchFamily="34" charset="0"/>
            </a:rPr>
            <a:t>The lack of practical skills and food environments adversely affect this matter.</a:t>
          </a:r>
          <a:endParaRPr lang="en-US" sz="3600" u="none" strike="noStrike" kern="1200" dirty="0">
            <a:effectLst/>
            <a:latin typeface="Arial" panose="020B0604020202020204" pitchFamily="34" charset="0"/>
            <a:ea typeface="Arial" panose="020B0604020202020204" pitchFamily="34" charset="0"/>
            <a:cs typeface="Arial" panose="020B0604020202020204" pitchFamily="34" charset="0"/>
          </a:endParaRPr>
        </a:p>
      </dsp:txBody>
      <dsp:txXfrm>
        <a:off x="9240398" y="2223622"/>
        <a:ext cx="6287278" cy="36807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3CF14-B810-4361-9C29-65C1230C3B1A}">
      <dsp:nvSpPr>
        <dsp:cNvPr id="0" name=""/>
        <dsp:cNvSpPr/>
      </dsp:nvSpPr>
      <dsp:spPr>
        <a:xfrm>
          <a:off x="1085849" y="0"/>
          <a:ext cx="12306299" cy="6660342"/>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7F747-C1A4-486A-B0FB-E990997850F0}">
      <dsp:nvSpPr>
        <dsp:cNvPr id="0" name=""/>
        <dsp:cNvSpPr/>
      </dsp:nvSpPr>
      <dsp:spPr>
        <a:xfrm>
          <a:off x="1546" y="1998102"/>
          <a:ext cx="4398452" cy="26641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Times New Roman" panose="02020603050405020304" pitchFamily="18" charset="0"/>
              <a:cs typeface="Times New Roman" panose="02020603050405020304" pitchFamily="18" charset="0"/>
            </a:rPr>
            <a:t>Proper consequence-based message and awareness is necessary to mitigate perceived vulnerability (Sarmiento </a:t>
          </a:r>
          <a:r>
            <a:rPr lang="en-GB" sz="2800" i="1" u="none" kern="1200" dirty="0">
              <a:latin typeface="Times New Roman" panose="02020603050405020304" pitchFamily="18" charset="0"/>
              <a:cs typeface="Times New Roman" panose="02020603050405020304" pitchFamily="18" charset="0"/>
            </a:rPr>
            <a:t>et al</a:t>
          </a:r>
          <a:r>
            <a:rPr lang="en-GB" sz="2800" u="none" kern="1200" dirty="0">
              <a:latin typeface="Times New Roman" panose="02020603050405020304" pitchFamily="18" charset="0"/>
              <a:cs typeface="Times New Roman" panose="02020603050405020304" pitchFamily="18" charset="0"/>
            </a:rPr>
            <a:t>., 2024).</a:t>
          </a:r>
          <a:endParaRPr lang="en-US" sz="2800" kern="1200" dirty="0">
            <a:latin typeface="Times New Roman" panose="02020603050405020304" pitchFamily="18" charset="0"/>
            <a:cs typeface="Times New Roman" panose="02020603050405020304" pitchFamily="18" charset="0"/>
          </a:endParaRPr>
        </a:p>
      </dsp:txBody>
      <dsp:txXfrm>
        <a:off x="131598" y="2128154"/>
        <a:ext cx="4138348" cy="2404032"/>
      </dsp:txXfrm>
    </dsp:sp>
    <dsp:sp modelId="{A7255489-A152-4F0A-9E84-F14CC3335322}">
      <dsp:nvSpPr>
        <dsp:cNvPr id="0" name=""/>
        <dsp:cNvSpPr/>
      </dsp:nvSpPr>
      <dsp:spPr>
        <a:xfrm>
          <a:off x="5039773" y="1998102"/>
          <a:ext cx="4398452" cy="26641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a:latin typeface="Times New Roman" panose="02020603050405020304" pitchFamily="18" charset="0"/>
              <a:cs typeface="Times New Roman" panose="02020603050405020304" pitchFamily="18" charset="0"/>
            </a:rPr>
            <a:t>It is possible to use visual comparisons and day-in-the-life examples to illustrate how the daily food selection directly influences wellbeing.</a:t>
          </a:r>
          <a:endParaRPr lang="en-US" sz="2800" u="none" kern="1200">
            <a:latin typeface="Times New Roman" panose="02020603050405020304" pitchFamily="18" charset="0"/>
            <a:cs typeface="Times New Roman" panose="02020603050405020304" pitchFamily="18" charset="0"/>
          </a:endParaRPr>
        </a:p>
      </dsp:txBody>
      <dsp:txXfrm>
        <a:off x="5169825" y="2128154"/>
        <a:ext cx="4138348" cy="2404032"/>
      </dsp:txXfrm>
    </dsp:sp>
    <dsp:sp modelId="{DD0D3322-E365-46D9-90F5-9374DF07C852}">
      <dsp:nvSpPr>
        <dsp:cNvPr id="0" name=""/>
        <dsp:cNvSpPr/>
      </dsp:nvSpPr>
      <dsp:spPr>
        <a:xfrm>
          <a:off x="10078000" y="1998102"/>
          <a:ext cx="4398452" cy="26641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Nutrition should be reinterpreted as an existing lifestyle </a:t>
          </a:r>
          <a:r>
            <a:rPr lang="en-US" sz="2800" kern="1200" dirty="0">
              <a:latin typeface="Arial" panose="020B0604020202020204" pitchFamily="34" charset="0"/>
              <a:cs typeface="Arial" panose="020B0604020202020204" pitchFamily="34" charset="0"/>
            </a:rPr>
            <a:t>(</a:t>
          </a:r>
          <a:r>
            <a:rPr lang="en-US" sz="2800" kern="1200" dirty="0" err="1">
              <a:latin typeface="Arial" panose="020B0604020202020204" pitchFamily="34" charset="0"/>
              <a:cs typeface="Arial" panose="020B0604020202020204" pitchFamily="34" charset="0"/>
            </a:rPr>
            <a:t>Ermawati</a:t>
          </a:r>
          <a:r>
            <a:rPr lang="en-US" sz="2800" kern="1200" dirty="0">
              <a:latin typeface="Arial" panose="020B0604020202020204" pitchFamily="34" charset="0"/>
              <a:cs typeface="Arial" panose="020B0604020202020204" pitchFamily="34" charset="0"/>
            </a:rPr>
            <a:t>, </a:t>
          </a:r>
          <a:r>
            <a:rPr lang="en-US" sz="2800" kern="1200" dirty="0" err="1">
              <a:latin typeface="Arial" panose="020B0604020202020204" pitchFamily="34" charset="0"/>
              <a:cs typeface="Arial" panose="020B0604020202020204" pitchFamily="34" charset="0"/>
            </a:rPr>
            <a:t>Harwindito</a:t>
          </a:r>
          <a:r>
            <a:rPr lang="en-US" sz="2800" kern="1200" dirty="0">
              <a:latin typeface="Arial" panose="020B0604020202020204" pitchFamily="34" charset="0"/>
              <a:cs typeface="Arial" panose="020B0604020202020204" pitchFamily="34" charset="0"/>
            </a:rPr>
            <a:t> and Octavia, 2024)</a:t>
          </a:r>
          <a:r>
            <a:rPr lang="en-GB" sz="2800" u="none" kern="1200" dirty="0">
              <a:latin typeface="Arial" panose="020B0604020202020204" pitchFamily="34" charset="0"/>
              <a:cs typeface="Arial" panose="020B0604020202020204" pitchFamily="34" charset="0"/>
            </a:rPr>
            <a:t>. </a:t>
          </a:r>
          <a:endParaRPr lang="en-US" sz="2800" u="none" kern="1200" dirty="0">
            <a:latin typeface="Arial" panose="020B0604020202020204" pitchFamily="34" charset="0"/>
            <a:cs typeface="Arial" panose="020B0604020202020204" pitchFamily="34" charset="0"/>
          </a:endParaRPr>
        </a:p>
      </dsp:txBody>
      <dsp:txXfrm>
        <a:off x="10208052" y="2128154"/>
        <a:ext cx="4138348" cy="240403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CAC8E-A97C-418F-AB82-AF0F15A298C3}">
      <dsp:nvSpPr>
        <dsp:cNvPr id="0" name=""/>
        <dsp:cNvSpPr/>
      </dsp:nvSpPr>
      <dsp:spPr>
        <a:xfrm>
          <a:off x="1800001" y="838"/>
          <a:ext cx="4272855" cy="2563713"/>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The campaign should utilise time-saving and affordable measures to address behavioural control (</a:t>
          </a:r>
          <a:r>
            <a:rPr lang="en-GB" sz="2800" u="none" kern="1200" dirty="0" err="1">
              <a:latin typeface="Arial" panose="020B0604020202020204" pitchFamily="34" charset="0"/>
              <a:cs typeface="Arial" panose="020B0604020202020204" pitchFamily="34" charset="0"/>
            </a:rPr>
            <a:t>Deksne</a:t>
          </a:r>
          <a:r>
            <a:rPr lang="en-GB" sz="2800" u="none" kern="1200" dirty="0">
              <a:latin typeface="Arial" panose="020B0604020202020204" pitchFamily="34" charset="0"/>
              <a:cs typeface="Arial" panose="020B0604020202020204" pitchFamily="34" charset="0"/>
            </a:rPr>
            <a:t> </a:t>
          </a:r>
          <a:r>
            <a:rPr lang="en-GB" sz="2800" i="1" u="none" kern="1200" dirty="0">
              <a:latin typeface="Arial" panose="020B0604020202020204" pitchFamily="34" charset="0"/>
              <a:cs typeface="Arial" panose="020B0604020202020204" pitchFamily="34" charset="0"/>
            </a:rPr>
            <a:t>et al</a:t>
          </a:r>
          <a:r>
            <a:rPr lang="en-GB" sz="2800" u="none" kern="1200" dirty="0">
              <a:latin typeface="Arial" panose="020B0604020202020204" pitchFamily="34" charset="0"/>
              <a:cs typeface="Arial" panose="020B0604020202020204" pitchFamily="34" charset="0"/>
            </a:rPr>
            <a:t>., 2025).</a:t>
          </a:r>
          <a:endParaRPr lang="en-US" sz="2800" kern="1200" dirty="0">
            <a:latin typeface="Arial" panose="020B0604020202020204" pitchFamily="34" charset="0"/>
            <a:cs typeface="Arial" panose="020B0604020202020204" pitchFamily="34" charset="0"/>
          </a:endParaRPr>
        </a:p>
      </dsp:txBody>
      <dsp:txXfrm>
        <a:off x="1800001" y="838"/>
        <a:ext cx="4272855" cy="2563713"/>
      </dsp:txXfrm>
    </dsp:sp>
    <dsp:sp modelId="{DB611C8A-6319-4CD2-943E-79AB54C241F4}">
      <dsp:nvSpPr>
        <dsp:cNvPr id="0" name=""/>
        <dsp:cNvSpPr/>
      </dsp:nvSpPr>
      <dsp:spPr>
        <a:xfrm>
          <a:off x="6500143" y="838"/>
          <a:ext cx="4272855" cy="2563713"/>
        </a:xfrm>
        <a:prstGeom prst="rect">
          <a:avLst/>
        </a:prstGeom>
        <a:solidFill>
          <a:schemeClr val="accent1">
            <a:shade val="80000"/>
            <a:hueOff val="153123"/>
            <a:satOff val="-2196"/>
            <a:lumOff val="128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Gen Z can make healthy decisions with the help of economical food alternatives and low-cook meals.</a:t>
          </a:r>
          <a:endParaRPr lang="en-US" sz="2800" u="none" kern="1200" dirty="0">
            <a:latin typeface="Arial" panose="020B0604020202020204" pitchFamily="34" charset="0"/>
            <a:cs typeface="Arial" panose="020B0604020202020204" pitchFamily="34" charset="0"/>
          </a:endParaRPr>
        </a:p>
      </dsp:txBody>
      <dsp:txXfrm>
        <a:off x="6500143" y="838"/>
        <a:ext cx="4272855" cy="2563713"/>
      </dsp:txXfrm>
    </dsp:sp>
    <dsp:sp modelId="{7ED09690-A269-413A-9D37-38C364B9F745}">
      <dsp:nvSpPr>
        <dsp:cNvPr id="0" name=""/>
        <dsp:cNvSpPr/>
      </dsp:nvSpPr>
      <dsp:spPr>
        <a:xfrm>
          <a:off x="4150072" y="2991837"/>
          <a:ext cx="4272855" cy="2563713"/>
        </a:xfrm>
        <a:prstGeom prst="rect">
          <a:avLst/>
        </a:prstGeom>
        <a:solidFill>
          <a:schemeClr val="accent1">
            <a:shade val="80000"/>
            <a:hueOff val="306246"/>
            <a:satOff val="-4392"/>
            <a:lumOff val="256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The campaign should be conducted through partnerships with food companies.</a:t>
          </a:r>
          <a:endParaRPr lang="en-US" sz="2800" u="none" kern="1200" dirty="0">
            <a:latin typeface="Arial" panose="020B0604020202020204" pitchFamily="34" charset="0"/>
            <a:cs typeface="Arial" panose="020B0604020202020204" pitchFamily="34" charset="0"/>
          </a:endParaRPr>
        </a:p>
      </dsp:txBody>
      <dsp:txXfrm>
        <a:off x="4150072" y="2991837"/>
        <a:ext cx="4272855" cy="25637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0F560-7219-46F9-82AD-296B663D62EB}" type="datetimeFigureOut">
              <a:rPr lang="en-IN" smtClean="0"/>
              <a:t>13-02-2026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3A54D7-379D-491E-BC1B-593C8BCC5515}" type="slidenum">
              <a:rPr lang="en-IN" smtClean="0"/>
              <a:t>‹#›</a:t>
            </a:fld>
            <a:endParaRPr lang="en-IN"/>
          </a:p>
        </p:txBody>
      </p:sp>
    </p:spTree>
    <p:extLst>
      <p:ext uri="{BB962C8B-B14F-4D97-AF65-F5344CB8AC3E}">
        <p14:creationId xmlns:p14="http://schemas.microsoft.com/office/powerpoint/2010/main" val="3019179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1</a:t>
            </a:fld>
            <a:endParaRPr lang="en-IN"/>
          </a:p>
        </p:txBody>
      </p:sp>
    </p:spTree>
    <p:extLst>
      <p:ext uri="{BB962C8B-B14F-4D97-AF65-F5344CB8AC3E}">
        <p14:creationId xmlns:p14="http://schemas.microsoft.com/office/powerpoint/2010/main" val="3561881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nSpc>
                <a:spcPct val="150000"/>
              </a:lnSpc>
            </a:pPr>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2</a:t>
            </a:fld>
            <a:endParaRPr lang="en-IN"/>
          </a:p>
        </p:txBody>
      </p:sp>
    </p:spTree>
    <p:extLst>
      <p:ext uri="{BB962C8B-B14F-4D97-AF65-F5344CB8AC3E}">
        <p14:creationId xmlns:p14="http://schemas.microsoft.com/office/powerpoint/2010/main" val="2892987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3</a:t>
            </a:fld>
            <a:endParaRPr lang="en-IN"/>
          </a:p>
        </p:txBody>
      </p:sp>
    </p:spTree>
    <p:extLst>
      <p:ext uri="{BB962C8B-B14F-4D97-AF65-F5344CB8AC3E}">
        <p14:creationId xmlns:p14="http://schemas.microsoft.com/office/powerpoint/2010/main" val="3396145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topic covers one of the crucial areas which are nutrition and diet and due to the poor lifestyle and thinking of the traditional weight-loss approach, Gen Z population face different physical and mental issues, which can be addressed through the campaign. The campaign is a holistic approach which shifts from traditional diet culture to functional eating. </a:t>
            </a:r>
            <a:endParaRPr lang="en-US" dirty="0"/>
          </a:p>
        </p:txBody>
      </p:sp>
      <p:sp>
        <p:nvSpPr>
          <p:cNvPr id="4" name="Slide Number Placeholder 3"/>
          <p:cNvSpPr>
            <a:spLocks noGrp="1"/>
          </p:cNvSpPr>
          <p:nvPr>
            <p:ph type="sldNum" sz="quarter" idx="5"/>
          </p:nvPr>
        </p:nvSpPr>
        <p:spPr/>
        <p:txBody>
          <a:bodyPr/>
          <a:lstStyle/>
          <a:p>
            <a:fld id="{A23A54D7-379D-491E-BC1B-593C8BCC5515}" type="slidenum">
              <a:rPr lang="en-IN" smtClean="0"/>
              <a:t>6</a:t>
            </a:fld>
            <a:endParaRPr lang="en-IN"/>
          </a:p>
        </p:txBody>
      </p:sp>
    </p:spTree>
    <p:extLst>
      <p:ext uri="{BB962C8B-B14F-4D97-AF65-F5344CB8AC3E}">
        <p14:creationId xmlns:p14="http://schemas.microsoft.com/office/powerpoint/2010/main" val="3871214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46E0F-217F-E26E-E86F-5DF2235989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CCE9D-24BE-DF2E-C008-7F04B6E2A4D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83CC814-7CBE-12EE-0DD3-4231AB48651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From the data, it has been found that a huge number of the population are engaged in unhealthy diets or they follow the trends. Gen Z consumers have an interest in healthy eating habits but in the age of social media, they follow viral things or advertisements which are not healthy for them. </a:t>
            </a:r>
            <a:endParaRPr lang="en-US" dirty="0"/>
          </a:p>
        </p:txBody>
      </p:sp>
      <p:sp>
        <p:nvSpPr>
          <p:cNvPr id="4" name="Slide Number Placeholder 3">
            <a:extLst>
              <a:ext uri="{FF2B5EF4-FFF2-40B4-BE49-F238E27FC236}">
                <a16:creationId xmlns:a16="http://schemas.microsoft.com/office/drawing/2014/main" id="{19196148-16AC-02B5-10A1-4369DB2F3DDE}"/>
              </a:ext>
            </a:extLst>
          </p:cNvPr>
          <p:cNvSpPr>
            <a:spLocks noGrp="1"/>
          </p:cNvSpPr>
          <p:nvPr>
            <p:ph type="sldNum" sz="quarter" idx="5"/>
          </p:nvPr>
        </p:nvSpPr>
        <p:spPr/>
        <p:txBody>
          <a:bodyPr/>
          <a:lstStyle/>
          <a:p>
            <a:fld id="{A23A54D7-379D-491E-BC1B-593C8BCC5515}" type="slidenum">
              <a:rPr lang="en-IN" smtClean="0"/>
              <a:t>7</a:t>
            </a:fld>
            <a:endParaRPr lang="en-IN"/>
          </a:p>
        </p:txBody>
      </p:sp>
    </p:spTree>
    <p:extLst>
      <p:ext uri="{BB962C8B-B14F-4D97-AF65-F5344CB8AC3E}">
        <p14:creationId xmlns:p14="http://schemas.microsoft.com/office/powerpoint/2010/main" val="3909700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campaign is necessary to provide them with clear and authentic health and diet related information and help them to adopt positive eating habits. </a:t>
            </a:r>
            <a:endParaRPr lang="en-US" dirty="0"/>
          </a:p>
        </p:txBody>
      </p:sp>
      <p:sp>
        <p:nvSpPr>
          <p:cNvPr id="4" name="Slide Number Placeholder 3"/>
          <p:cNvSpPr>
            <a:spLocks noGrp="1"/>
          </p:cNvSpPr>
          <p:nvPr>
            <p:ph type="sldNum" sz="quarter" idx="5"/>
          </p:nvPr>
        </p:nvSpPr>
        <p:spPr/>
        <p:txBody>
          <a:bodyPr/>
          <a:lstStyle/>
          <a:p>
            <a:fld id="{A23A54D7-379D-491E-BC1B-593C8BCC5515}" type="slidenum">
              <a:rPr lang="en-IN" smtClean="0"/>
              <a:t>8</a:t>
            </a:fld>
            <a:endParaRPr lang="en-IN"/>
          </a:p>
        </p:txBody>
      </p:sp>
    </p:spTree>
    <p:extLst>
      <p:ext uri="{BB962C8B-B14F-4D97-AF65-F5344CB8AC3E}">
        <p14:creationId xmlns:p14="http://schemas.microsoft.com/office/powerpoint/2010/main" val="3549877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3DCC0-3E40-3D92-2161-A6239B9B82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6AEFD-8D37-6BD3-A37E-414059FA1DB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A7C88B-1EC8-097D-4374-3A74CF257E7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On the other hand, as per the global and national guidelines, a certain number of veggies and fruits are required to consume. WHO is a global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which provides genuine health data and recommendations for a healthy lifestyle. As per the recommendations of US Dietary guidelines and as per NHS or British Nutrition Foundation, fruit, fiber, vegetables, good fat, plant-based protein and animal protein are all recommended for a healthy diet. </a:t>
            </a:r>
            <a:endParaRPr lang="en-US" dirty="0"/>
          </a:p>
        </p:txBody>
      </p:sp>
      <p:sp>
        <p:nvSpPr>
          <p:cNvPr id="4" name="Slide Number Placeholder 3">
            <a:extLst>
              <a:ext uri="{FF2B5EF4-FFF2-40B4-BE49-F238E27FC236}">
                <a16:creationId xmlns:a16="http://schemas.microsoft.com/office/drawing/2014/main" id="{44BF1514-7869-0571-9654-C375D9466CFF}"/>
              </a:ext>
            </a:extLst>
          </p:cNvPr>
          <p:cNvSpPr>
            <a:spLocks noGrp="1"/>
          </p:cNvSpPr>
          <p:nvPr>
            <p:ph type="sldNum" sz="quarter" idx="5"/>
          </p:nvPr>
        </p:nvSpPr>
        <p:spPr/>
        <p:txBody>
          <a:bodyPr/>
          <a:lstStyle/>
          <a:p>
            <a:fld id="{A23A54D7-379D-491E-BC1B-593C8BCC5515}" type="slidenum">
              <a:rPr lang="en-IN" smtClean="0"/>
              <a:t>9</a:t>
            </a:fld>
            <a:endParaRPr lang="en-IN"/>
          </a:p>
        </p:txBody>
      </p:sp>
    </p:spTree>
    <p:extLst>
      <p:ext uri="{BB962C8B-B14F-4D97-AF65-F5344CB8AC3E}">
        <p14:creationId xmlns:p14="http://schemas.microsoft.com/office/powerpoint/2010/main" val="2756667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1B37A-9E6A-A34A-1F95-71EB773439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77D8DF-2422-77D9-E3F3-3AFD36282BA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5805AE2-C1C6-85CE-75FB-80A9956F9D5B}"/>
              </a:ext>
            </a:extLst>
          </p:cNvPr>
          <p:cNvSpPr>
            <a:spLocks noGrp="1"/>
          </p:cNvSpPr>
          <p:nvPr>
            <p:ph type="body" idx="1"/>
          </p:nvPr>
        </p:nvSpPr>
        <p:spPr/>
        <p:txBody>
          <a:bodyPr/>
          <a:lstStyle/>
          <a:p>
            <a:r>
              <a:rPr lang="en-US" dirty="0"/>
              <a:t>According to NHS Eatwell guidelines and UK British Nutrition Foundation guidelines fiber is one of the major important food for the young adults. </a:t>
            </a:r>
          </a:p>
        </p:txBody>
      </p:sp>
      <p:sp>
        <p:nvSpPr>
          <p:cNvPr id="4" name="Slide Number Placeholder 3">
            <a:extLst>
              <a:ext uri="{FF2B5EF4-FFF2-40B4-BE49-F238E27FC236}">
                <a16:creationId xmlns:a16="http://schemas.microsoft.com/office/drawing/2014/main" id="{24E3505F-02C0-9F53-39C9-3F51DC1BB6DC}"/>
              </a:ext>
            </a:extLst>
          </p:cNvPr>
          <p:cNvSpPr>
            <a:spLocks noGrp="1"/>
          </p:cNvSpPr>
          <p:nvPr>
            <p:ph type="sldNum" sz="quarter" idx="5"/>
          </p:nvPr>
        </p:nvSpPr>
        <p:spPr/>
        <p:txBody>
          <a:bodyPr/>
          <a:lstStyle/>
          <a:p>
            <a:fld id="{A23A54D7-379D-491E-BC1B-593C8BCC5515}" type="slidenum">
              <a:rPr lang="en-IN" smtClean="0"/>
              <a:t>10</a:t>
            </a:fld>
            <a:endParaRPr lang="en-IN"/>
          </a:p>
        </p:txBody>
      </p:sp>
    </p:spTree>
    <p:extLst>
      <p:ext uri="{BB962C8B-B14F-4D97-AF65-F5344CB8AC3E}">
        <p14:creationId xmlns:p14="http://schemas.microsoft.com/office/powerpoint/2010/main" val="2773580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07BD8-4A1F-452D-3C1D-DA12DAB2CC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6C11E-FF0B-2F14-A5F7-614248EABEE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5DB3FA5-E853-32F5-4F5B-0EA8321DDB14}"/>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Due to poor nutrition and diet, the young population can face sleep related, anxiety and stress-related issues as well as cognitive issues. It is found from the short-term consequences that low concentration in daily lives reduce the academic performance of the students, it can reduce emotional stability and mental health. It impacts regular activities and communication due to lack of interest in interacting. </a:t>
            </a:r>
            <a:endParaRPr lang="en-US" dirty="0"/>
          </a:p>
        </p:txBody>
      </p:sp>
      <p:sp>
        <p:nvSpPr>
          <p:cNvPr id="4" name="Slide Number Placeholder 3">
            <a:extLst>
              <a:ext uri="{FF2B5EF4-FFF2-40B4-BE49-F238E27FC236}">
                <a16:creationId xmlns:a16="http://schemas.microsoft.com/office/drawing/2014/main" id="{CF400682-7B78-3D36-DDB3-FFAC42F4744A}"/>
              </a:ext>
            </a:extLst>
          </p:cNvPr>
          <p:cNvSpPr>
            <a:spLocks noGrp="1"/>
          </p:cNvSpPr>
          <p:nvPr>
            <p:ph type="sldNum" sz="quarter" idx="5"/>
          </p:nvPr>
        </p:nvSpPr>
        <p:spPr/>
        <p:txBody>
          <a:bodyPr/>
          <a:lstStyle/>
          <a:p>
            <a:fld id="{A23A54D7-379D-491E-BC1B-593C8BCC5515}" type="slidenum">
              <a:rPr lang="en-IN" smtClean="0"/>
              <a:t>11</a:t>
            </a:fld>
            <a:endParaRPr lang="en-IN"/>
          </a:p>
        </p:txBody>
      </p:sp>
    </p:spTree>
    <p:extLst>
      <p:ext uri="{BB962C8B-B14F-4D97-AF65-F5344CB8AC3E}">
        <p14:creationId xmlns:p14="http://schemas.microsoft.com/office/powerpoint/2010/main" val="319889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21A97-A7CA-94B7-9ADB-C584C52708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90ED30-72CC-F717-F3B8-D5560460EB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C8C5DB0-8565-269D-7E5C-D1FFB1127B3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In the long term, people can face issues such as neurological issues, different chronic diseases like cancer and mental health issues. In the long term, the issue related to cardiac arrest at a very low age, due to high UPF consumption, type 2 diabetes and long-term impacts on health like increases the chances of cancer, neurological disease which sometimes life-threatening can occur. Osteoporosis or organ damage in old age may occur. </a:t>
            </a:r>
            <a:endParaRPr lang="en-US" dirty="0"/>
          </a:p>
        </p:txBody>
      </p:sp>
      <p:sp>
        <p:nvSpPr>
          <p:cNvPr id="4" name="Slide Number Placeholder 3">
            <a:extLst>
              <a:ext uri="{FF2B5EF4-FFF2-40B4-BE49-F238E27FC236}">
                <a16:creationId xmlns:a16="http://schemas.microsoft.com/office/drawing/2014/main" id="{691AA802-73AA-A678-6BFA-DDEEB58C882C}"/>
              </a:ext>
            </a:extLst>
          </p:cNvPr>
          <p:cNvSpPr>
            <a:spLocks noGrp="1"/>
          </p:cNvSpPr>
          <p:nvPr>
            <p:ph type="sldNum" sz="quarter" idx="5"/>
          </p:nvPr>
        </p:nvSpPr>
        <p:spPr/>
        <p:txBody>
          <a:bodyPr/>
          <a:lstStyle/>
          <a:p>
            <a:fld id="{A23A54D7-379D-491E-BC1B-593C8BCC5515}" type="slidenum">
              <a:rPr lang="en-IN" smtClean="0"/>
              <a:t>12</a:t>
            </a:fld>
            <a:endParaRPr lang="en-IN"/>
          </a:p>
        </p:txBody>
      </p:sp>
    </p:spTree>
    <p:extLst>
      <p:ext uri="{BB962C8B-B14F-4D97-AF65-F5344CB8AC3E}">
        <p14:creationId xmlns:p14="http://schemas.microsoft.com/office/powerpoint/2010/main" val="2746711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AD86F-DF48-3AE1-61FC-63F49DD887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5E140-EFB4-F21F-981A-F09FA41F17B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3E047F-8C0F-1ADB-FB8B-EE8D6CB982B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first aim is to increase the intake of fibers among the young population through the campaign. Through the campaign, all the young population should intake daily 25 to 30g of fiber per day by consuming plant-based fiber such as lentils, oats, seeds. It can help to reduce the risk of energy crashes and gastro issues. It also reduces the risk of type 2 diabetes. </a:t>
            </a:r>
            <a:endParaRPr lang="en-IN" dirty="0"/>
          </a:p>
        </p:txBody>
      </p:sp>
      <p:sp>
        <p:nvSpPr>
          <p:cNvPr id="4" name="Slide Number Placeholder 3">
            <a:extLst>
              <a:ext uri="{FF2B5EF4-FFF2-40B4-BE49-F238E27FC236}">
                <a16:creationId xmlns:a16="http://schemas.microsoft.com/office/drawing/2014/main" id="{5781BD7A-2046-8BFA-BCB8-5D55FDA4669A}"/>
              </a:ext>
            </a:extLst>
          </p:cNvPr>
          <p:cNvSpPr>
            <a:spLocks noGrp="1"/>
          </p:cNvSpPr>
          <p:nvPr>
            <p:ph type="sldNum" sz="quarter" idx="5"/>
          </p:nvPr>
        </p:nvSpPr>
        <p:spPr/>
        <p:txBody>
          <a:bodyPr/>
          <a:lstStyle/>
          <a:p>
            <a:fld id="{A23A54D7-379D-491E-BC1B-593C8BCC5515}" type="slidenum">
              <a:rPr lang="en-IN" smtClean="0"/>
              <a:t>13</a:t>
            </a:fld>
            <a:endParaRPr lang="en-IN"/>
          </a:p>
        </p:txBody>
      </p:sp>
    </p:spTree>
    <p:extLst>
      <p:ext uri="{BB962C8B-B14F-4D97-AF65-F5344CB8AC3E}">
        <p14:creationId xmlns:p14="http://schemas.microsoft.com/office/powerpoint/2010/main" val="510444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AC3F1-0936-D1D6-05E2-7FC3440A3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B8E9D2-CE7E-B259-069A-13C77AD99F5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E5E010E-B3EF-4C9E-705C-52BFF57F3F5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aim is to reduce the ultra-processed food among the Gen Z population. The consumption of ultra-processed food must be reduced by 20% among the young population and make them aware of the bad effects of ultra-processed food. It also has some benefits such as developing better metabolism among the population and stabilizing the weight of the population which reduces the overweight issues. </a:t>
            </a:r>
            <a:endParaRPr lang="en-US" dirty="0"/>
          </a:p>
        </p:txBody>
      </p:sp>
      <p:sp>
        <p:nvSpPr>
          <p:cNvPr id="4" name="Slide Number Placeholder 3">
            <a:extLst>
              <a:ext uri="{FF2B5EF4-FFF2-40B4-BE49-F238E27FC236}">
                <a16:creationId xmlns:a16="http://schemas.microsoft.com/office/drawing/2014/main" id="{19EA9DC2-BEDE-E97F-45C6-E3D992C4D5EE}"/>
              </a:ext>
            </a:extLst>
          </p:cNvPr>
          <p:cNvSpPr>
            <a:spLocks noGrp="1"/>
          </p:cNvSpPr>
          <p:nvPr>
            <p:ph type="sldNum" sz="quarter" idx="5"/>
          </p:nvPr>
        </p:nvSpPr>
        <p:spPr/>
        <p:txBody>
          <a:bodyPr/>
          <a:lstStyle/>
          <a:p>
            <a:fld id="{A23A54D7-379D-491E-BC1B-593C8BCC5515}" type="slidenum">
              <a:rPr lang="en-IN" smtClean="0"/>
              <a:t>14</a:t>
            </a:fld>
            <a:endParaRPr lang="en-IN"/>
          </a:p>
        </p:txBody>
      </p:sp>
    </p:spTree>
    <p:extLst>
      <p:ext uri="{BB962C8B-B14F-4D97-AF65-F5344CB8AC3E}">
        <p14:creationId xmlns:p14="http://schemas.microsoft.com/office/powerpoint/2010/main" val="2589128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C478F-414F-92EE-9148-AB5A9FAC77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04A20A-B0AF-339A-66D1-022EF585991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C6B019-8227-C731-E660-D7822F94E569}"/>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third aim focuses on making aware the young population, which is the most important aim. The particular aim is to raise awareness among the young population and create cognitive autonomy among them so that they can avoid misleading advertisements. It aims to make the Gen Z population able to choose diet plans or food based on functional values.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E8583C5-85B9-B800-CF81-AB1602F2F58A}"/>
              </a:ext>
            </a:extLst>
          </p:cNvPr>
          <p:cNvSpPr>
            <a:spLocks noGrp="1"/>
          </p:cNvSpPr>
          <p:nvPr>
            <p:ph type="sldNum" sz="quarter" idx="5"/>
          </p:nvPr>
        </p:nvSpPr>
        <p:spPr/>
        <p:txBody>
          <a:bodyPr/>
          <a:lstStyle/>
          <a:p>
            <a:fld id="{A23A54D7-379D-491E-BC1B-593C8BCC5515}" type="slidenum">
              <a:rPr lang="en-IN" smtClean="0"/>
              <a:t>15</a:t>
            </a:fld>
            <a:endParaRPr lang="en-IN"/>
          </a:p>
        </p:txBody>
      </p:sp>
    </p:spTree>
    <p:extLst>
      <p:ext uri="{BB962C8B-B14F-4D97-AF65-F5344CB8AC3E}">
        <p14:creationId xmlns:p14="http://schemas.microsoft.com/office/powerpoint/2010/main" val="3106760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campaign will include interactive activities to engage the Gen Z population through simple, digitally enabled actions. The campaign integrates inclusive and digitalised simple activities that improve health outcomes. </a:t>
            </a:r>
          </a:p>
        </p:txBody>
      </p:sp>
      <p:sp>
        <p:nvSpPr>
          <p:cNvPr id="4" name="Slide Number Placeholder 3"/>
          <p:cNvSpPr>
            <a:spLocks noGrp="1"/>
          </p:cNvSpPr>
          <p:nvPr>
            <p:ph type="sldNum" sz="quarter" idx="5"/>
          </p:nvPr>
        </p:nvSpPr>
        <p:spPr/>
        <p:txBody>
          <a:bodyPr/>
          <a:lstStyle/>
          <a:p>
            <a:fld id="{A23A54D7-379D-491E-BC1B-593C8BCC5515}" type="slidenum">
              <a:rPr lang="en-IN" smtClean="0"/>
              <a:t>17</a:t>
            </a:fld>
            <a:endParaRPr lang="en-IN"/>
          </a:p>
        </p:txBody>
      </p:sp>
    </p:spTree>
    <p:extLst>
      <p:ext uri="{BB962C8B-B14F-4D97-AF65-F5344CB8AC3E}">
        <p14:creationId xmlns:p14="http://schemas.microsoft.com/office/powerpoint/2010/main" val="1278367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campaign has focused on evaluation based on process, impact, and outcomes. Process evaluation emphasised the engagement levels. Impact helped assess learning and outcomes, indicating real dietary behaviour changes among the participants. </a:t>
            </a:r>
          </a:p>
          <a:p>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18</a:t>
            </a:fld>
            <a:endParaRPr lang="en-IN"/>
          </a:p>
        </p:txBody>
      </p:sp>
    </p:spTree>
    <p:extLst>
      <p:ext uri="{BB962C8B-B14F-4D97-AF65-F5344CB8AC3E}">
        <p14:creationId xmlns:p14="http://schemas.microsoft.com/office/powerpoint/2010/main" val="2978527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measurement methods have been focused on using key tools and setting KPIs based on campaign aims. The measurement methods were justified in the campaign because they are clear, simple, digitalised, and engaging for the Gen Z population. Food diaries helped in seeing real behaviour change, surveys helped in seeing the consumption patterns and quizzes helped in showing literacy outcomes. </a:t>
            </a:r>
          </a:p>
        </p:txBody>
      </p:sp>
      <p:sp>
        <p:nvSpPr>
          <p:cNvPr id="4" name="Slide Number Placeholder 3"/>
          <p:cNvSpPr>
            <a:spLocks noGrp="1"/>
          </p:cNvSpPr>
          <p:nvPr>
            <p:ph type="sldNum" sz="quarter" idx="5"/>
          </p:nvPr>
        </p:nvSpPr>
        <p:spPr/>
        <p:txBody>
          <a:bodyPr/>
          <a:lstStyle/>
          <a:p>
            <a:fld id="{A23A54D7-379D-491E-BC1B-593C8BCC5515}" type="slidenum">
              <a:rPr lang="en-IN" smtClean="0"/>
              <a:t>19</a:t>
            </a:fld>
            <a:endParaRPr lang="en-IN"/>
          </a:p>
        </p:txBody>
      </p:sp>
    </p:spTree>
    <p:extLst>
      <p:ext uri="{BB962C8B-B14F-4D97-AF65-F5344CB8AC3E}">
        <p14:creationId xmlns:p14="http://schemas.microsoft.com/office/powerpoint/2010/main" val="736990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0C638-398C-4FDF-FBAB-41950A185E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BA5D98-02E9-48CA-4820-6EABEF86A8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005BA4A-9BE1-8906-F9CB-D0EC59E5A027}"/>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benefits of the campaign will be short- and long-term, with changing nutritional and food-choice-based behaviour for a healthy lifestyle among the target population. </a:t>
            </a:r>
          </a:p>
        </p:txBody>
      </p:sp>
      <p:sp>
        <p:nvSpPr>
          <p:cNvPr id="4" name="Slide Number Placeholder 3">
            <a:extLst>
              <a:ext uri="{FF2B5EF4-FFF2-40B4-BE49-F238E27FC236}">
                <a16:creationId xmlns:a16="http://schemas.microsoft.com/office/drawing/2014/main" id="{D786651D-0FEE-EF4F-9D55-6CA6C7CC9750}"/>
              </a:ext>
            </a:extLst>
          </p:cNvPr>
          <p:cNvSpPr>
            <a:spLocks noGrp="1"/>
          </p:cNvSpPr>
          <p:nvPr>
            <p:ph type="sldNum" sz="quarter" idx="5"/>
          </p:nvPr>
        </p:nvSpPr>
        <p:spPr/>
        <p:txBody>
          <a:bodyPr/>
          <a:lstStyle/>
          <a:p>
            <a:fld id="{A23A54D7-379D-491E-BC1B-593C8BCC5515}" type="slidenum">
              <a:rPr lang="en-IN" smtClean="0"/>
              <a:t>21</a:t>
            </a:fld>
            <a:endParaRPr lang="en-IN"/>
          </a:p>
        </p:txBody>
      </p:sp>
    </p:spTree>
    <p:extLst>
      <p:ext uri="{BB962C8B-B14F-4D97-AF65-F5344CB8AC3E}">
        <p14:creationId xmlns:p14="http://schemas.microsoft.com/office/powerpoint/2010/main" val="40184155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Local partnerships and alliances are very important for the campaign because they help provide access to the target Gen Z population, provide reliable learning for the campaign activities, and support campaign success.</a:t>
            </a:r>
          </a:p>
        </p:txBody>
      </p:sp>
      <p:sp>
        <p:nvSpPr>
          <p:cNvPr id="4" name="Slide Number Placeholder 3"/>
          <p:cNvSpPr>
            <a:spLocks noGrp="1"/>
          </p:cNvSpPr>
          <p:nvPr>
            <p:ph type="sldNum" sz="quarter" idx="5"/>
          </p:nvPr>
        </p:nvSpPr>
        <p:spPr/>
        <p:txBody>
          <a:bodyPr/>
          <a:lstStyle/>
          <a:p>
            <a:fld id="{A23A54D7-379D-491E-BC1B-593C8BCC5515}" type="slidenum">
              <a:rPr lang="en-IN" smtClean="0"/>
              <a:t>22</a:t>
            </a:fld>
            <a:endParaRPr lang="en-IN"/>
          </a:p>
        </p:txBody>
      </p:sp>
    </p:spTree>
    <p:extLst>
      <p:ext uri="{BB962C8B-B14F-4D97-AF65-F5344CB8AC3E}">
        <p14:creationId xmlns:p14="http://schemas.microsoft.com/office/powerpoint/2010/main" val="1627039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C7B4F-1300-E0C0-9A29-C856620CF4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9F9D6B-216E-E19E-68B4-726FC1E2542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483B466-877E-869F-C2A7-77419D7DD1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National organisations like NHS England and the BNF can be focused through these campaigns for developing partnership. The national organisations aim to promote healthy food habits, reduce processed food intake, and increase people's nutritional knowledge. The partners involvement will increase the campaign's reliability and credibility.</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58D0E53-295D-7667-E4B7-3C58CEC014CB}"/>
              </a:ext>
            </a:extLst>
          </p:cNvPr>
          <p:cNvSpPr>
            <a:spLocks noGrp="1"/>
          </p:cNvSpPr>
          <p:nvPr>
            <p:ph type="sldNum" sz="quarter" idx="5"/>
          </p:nvPr>
        </p:nvSpPr>
        <p:spPr/>
        <p:txBody>
          <a:bodyPr/>
          <a:lstStyle/>
          <a:p>
            <a:fld id="{A23A54D7-379D-491E-BC1B-593C8BCC5515}" type="slidenum">
              <a:rPr lang="en-IN" smtClean="0"/>
              <a:t>23</a:t>
            </a:fld>
            <a:endParaRPr lang="en-IN"/>
          </a:p>
        </p:txBody>
      </p:sp>
    </p:spTree>
    <p:extLst>
      <p:ext uri="{BB962C8B-B14F-4D97-AF65-F5344CB8AC3E}">
        <p14:creationId xmlns:p14="http://schemas.microsoft.com/office/powerpoint/2010/main" val="26972408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NHS campaigns like Change4Life help in promoting health benefits and developing healthy lifestyle behaviour among people in UK. The campaign alignment will increase this campaign's focus, aim, give trust among people with </a:t>
            </a:r>
            <a:r>
              <a:rPr lang="en-IN" sz="1200" kern="1200">
                <a:solidFill>
                  <a:schemeClr val="tx1"/>
                </a:solidFill>
                <a:effectLst/>
                <a:latin typeface="+mn-lt"/>
                <a:ea typeface="+mn-ea"/>
                <a:cs typeface="+mn-cs"/>
              </a:rPr>
              <a:t>national alignment.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24</a:t>
            </a:fld>
            <a:endParaRPr lang="en-IN"/>
          </a:p>
        </p:txBody>
      </p:sp>
    </p:spTree>
    <p:extLst>
      <p:ext uri="{BB962C8B-B14F-4D97-AF65-F5344CB8AC3E}">
        <p14:creationId xmlns:p14="http://schemas.microsoft.com/office/powerpoint/2010/main" val="16122126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7AA1E-BF84-F86C-A5E0-929211DB48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15A4AA-47F7-436F-8500-F3335586588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4FAB39A-C159-7450-E09A-460CA9DA489B}"/>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Reusing already present resources of national organisations and operations can help the campaign in reducing the ongoing cost of the campaign and increasing accuracy in detail and approaches. Adapting resources to Gen Z preferences, patterns, and choices can increase engagement and help the campaign reach its aims. </a:t>
            </a:r>
          </a:p>
        </p:txBody>
      </p:sp>
      <p:sp>
        <p:nvSpPr>
          <p:cNvPr id="4" name="Slide Number Placeholder 3">
            <a:extLst>
              <a:ext uri="{FF2B5EF4-FFF2-40B4-BE49-F238E27FC236}">
                <a16:creationId xmlns:a16="http://schemas.microsoft.com/office/drawing/2014/main" id="{5901279B-97AB-04E8-4B57-BD1105E1EA0A}"/>
              </a:ext>
            </a:extLst>
          </p:cNvPr>
          <p:cNvSpPr>
            <a:spLocks noGrp="1"/>
          </p:cNvSpPr>
          <p:nvPr>
            <p:ph type="sldNum" sz="quarter" idx="5"/>
          </p:nvPr>
        </p:nvSpPr>
        <p:spPr/>
        <p:txBody>
          <a:bodyPr/>
          <a:lstStyle/>
          <a:p>
            <a:fld id="{A23A54D7-379D-491E-BC1B-593C8BCC5515}" type="slidenum">
              <a:rPr lang="en-IN" smtClean="0"/>
              <a:t>25</a:t>
            </a:fld>
            <a:endParaRPr lang="en-IN"/>
          </a:p>
        </p:txBody>
      </p:sp>
    </p:spTree>
    <p:extLst>
      <p:ext uri="{BB962C8B-B14F-4D97-AF65-F5344CB8AC3E}">
        <p14:creationId xmlns:p14="http://schemas.microsoft.com/office/powerpoint/2010/main" val="2248321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Different key present resources are used in the campaigns that can help for increasing engagement of the population, education level and providing more clear and simple guidance for adaptation of choices. The use of the resources helps in saving costs and enables the campaign, making it accessible and appealing to the Gen Z population.</a:t>
            </a:r>
          </a:p>
        </p:txBody>
      </p:sp>
      <p:sp>
        <p:nvSpPr>
          <p:cNvPr id="4" name="Slide Number Placeholder 3"/>
          <p:cNvSpPr>
            <a:spLocks noGrp="1"/>
          </p:cNvSpPr>
          <p:nvPr>
            <p:ph type="sldNum" sz="quarter" idx="5"/>
          </p:nvPr>
        </p:nvSpPr>
        <p:spPr/>
        <p:txBody>
          <a:bodyPr/>
          <a:lstStyle/>
          <a:p>
            <a:fld id="{A23A54D7-379D-491E-BC1B-593C8BCC5515}" type="slidenum">
              <a:rPr lang="en-IN" smtClean="0"/>
              <a:t>26</a:t>
            </a:fld>
            <a:endParaRPr lang="en-IN"/>
          </a:p>
        </p:txBody>
      </p:sp>
    </p:spTree>
    <p:extLst>
      <p:ext uri="{BB962C8B-B14F-4D97-AF65-F5344CB8AC3E}">
        <p14:creationId xmlns:p14="http://schemas.microsoft.com/office/powerpoint/2010/main" val="30745968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9E3C8-55C9-4E96-C6E4-895D64F68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85683C-3BC5-B4B0-A331-E01E0CA9359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FFC17E3-8880-A473-EE85-2CD7022D067B}"/>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From the physiological aspect that better cognitive function and memory, stronger metabolic and energy sustaining power, immunity improvement, and retaining healthier skin among the young population can be achieved.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5CFF234-ACE7-F873-0A68-817D4DBF06A6}"/>
              </a:ext>
            </a:extLst>
          </p:cNvPr>
          <p:cNvSpPr>
            <a:spLocks noGrp="1"/>
          </p:cNvSpPr>
          <p:nvPr>
            <p:ph type="sldNum" sz="quarter" idx="5"/>
          </p:nvPr>
        </p:nvSpPr>
        <p:spPr/>
        <p:txBody>
          <a:bodyPr/>
          <a:lstStyle/>
          <a:p>
            <a:fld id="{A23A54D7-379D-491E-BC1B-593C8BCC5515}" type="slidenum">
              <a:rPr lang="en-IN" smtClean="0"/>
              <a:t>28</a:t>
            </a:fld>
            <a:endParaRPr lang="en-IN"/>
          </a:p>
        </p:txBody>
      </p:sp>
    </p:spTree>
    <p:extLst>
      <p:ext uri="{BB962C8B-B14F-4D97-AF65-F5344CB8AC3E}">
        <p14:creationId xmlns:p14="http://schemas.microsoft.com/office/powerpoint/2010/main" val="6564545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8D92E-E6DC-B347-F140-A82224F887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D70C0-3C60-CA32-8D7E-C83EE3C3AF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998BF56-6DDB-50B5-A6F3-AA87E83C93F1}"/>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helps to reduce social stigma and inequality, and it also improves the overall planetary health improvement which can improve overall environmental sustainability. A healthy workforce can be created through making aware of the healthy diet.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0DFD4CD-044C-D007-350C-2DB65F0A69AF}"/>
              </a:ext>
            </a:extLst>
          </p:cNvPr>
          <p:cNvSpPr>
            <a:spLocks noGrp="1"/>
          </p:cNvSpPr>
          <p:nvPr>
            <p:ph type="sldNum" sz="quarter" idx="5"/>
          </p:nvPr>
        </p:nvSpPr>
        <p:spPr/>
        <p:txBody>
          <a:bodyPr/>
          <a:lstStyle/>
          <a:p>
            <a:fld id="{A23A54D7-379D-491E-BC1B-593C8BCC5515}" type="slidenum">
              <a:rPr lang="en-IN" smtClean="0"/>
              <a:t>29</a:t>
            </a:fld>
            <a:endParaRPr lang="en-IN"/>
          </a:p>
        </p:txBody>
      </p:sp>
    </p:spTree>
    <p:extLst>
      <p:ext uri="{BB962C8B-B14F-4D97-AF65-F5344CB8AC3E}">
        <p14:creationId xmlns:p14="http://schemas.microsoft.com/office/powerpoint/2010/main" val="3509859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EBC6C4-DE04-DCF9-AA2E-4AB36049A2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A377F8-B1F4-5F2D-3E0F-F86A63B5C22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51573A-CB30-B963-0959-48E2A8C2F62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helps to make a social connection, and it can change the perspective of young people about a healthy body, and it creates confidence among them. It also reduces the eco-anxiety among young people.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1F6979D-8676-D52F-004C-583FA72C49CA}"/>
              </a:ext>
            </a:extLst>
          </p:cNvPr>
          <p:cNvSpPr>
            <a:spLocks noGrp="1"/>
          </p:cNvSpPr>
          <p:nvPr>
            <p:ph type="sldNum" sz="quarter" idx="5"/>
          </p:nvPr>
        </p:nvSpPr>
        <p:spPr/>
        <p:txBody>
          <a:bodyPr/>
          <a:lstStyle/>
          <a:p>
            <a:fld id="{A23A54D7-379D-491E-BC1B-593C8BCC5515}" type="slidenum">
              <a:rPr lang="en-IN" smtClean="0"/>
              <a:t>30</a:t>
            </a:fld>
            <a:endParaRPr lang="en-IN"/>
          </a:p>
        </p:txBody>
      </p:sp>
    </p:spTree>
    <p:extLst>
      <p:ext uri="{BB962C8B-B14F-4D97-AF65-F5344CB8AC3E}">
        <p14:creationId xmlns:p14="http://schemas.microsoft.com/office/powerpoint/2010/main" val="31764731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the Health Belief Model (HBM), low perceived vulnerability for poor nutrition is a crucial obstacle to dietary behaviour change in the Gen Z population. This lowers the incentive to have more healthier dietary practices, regardless of the presence of knowledge. Moreover, no obvious short-term effects make one believe that the current eating habits are not dangerous.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31</a:t>
            </a:fld>
            <a:endParaRPr lang="en-IN"/>
          </a:p>
        </p:txBody>
      </p:sp>
    </p:spTree>
    <p:extLst>
      <p:ext uri="{BB962C8B-B14F-4D97-AF65-F5344CB8AC3E}">
        <p14:creationId xmlns:p14="http://schemas.microsoft.com/office/powerpoint/2010/main" val="12857338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0FEB4-85ED-0298-0179-A9AC760345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1C1C72-B853-FDC8-B812-19C3C76B5A29}"/>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20B8850E-6778-792F-FAF9-5F648C7F57C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Numerous Gen Z individuals might not consider insufficient fibre intake and high use of ultra-processed foods as a direct threat to their health. Diet-related complications like digestive conditions, metabolic illnesses, or chronic heart complications can occur. Subsequently, Gen Z can place convenience, taste, and affordability above fibre-rich whole foods and undermine the potential behaviour change even with awareness campaigns.</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7445760-1BA4-C943-BE0E-5C01CE948583}"/>
              </a:ext>
            </a:extLst>
          </p:cNvPr>
          <p:cNvSpPr>
            <a:spLocks noGrp="1"/>
          </p:cNvSpPr>
          <p:nvPr>
            <p:ph type="sldNum" sz="quarter" idx="5"/>
          </p:nvPr>
        </p:nvSpPr>
        <p:spPr/>
        <p:txBody>
          <a:bodyPr/>
          <a:lstStyle/>
          <a:p>
            <a:fld id="{A23A54D7-379D-491E-BC1B-593C8BCC5515}" type="slidenum">
              <a:rPr lang="en-IN" smtClean="0"/>
              <a:t>32</a:t>
            </a:fld>
            <a:endParaRPr lang="en-IN"/>
          </a:p>
        </p:txBody>
      </p:sp>
    </p:spTree>
    <p:extLst>
      <p:ext uri="{BB962C8B-B14F-4D97-AF65-F5344CB8AC3E}">
        <p14:creationId xmlns:p14="http://schemas.microsoft.com/office/powerpoint/2010/main" val="36120285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Low behavioural control is also another major obstacle that can be determined through the Theory of Planned Behaviour (TPB). Although the attitudes to healthy eating may be favourable and the social norms may be conducive to improved nutrition, the perceived lack of control may intervene between the intention and the action.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33</a:t>
            </a:fld>
            <a:endParaRPr lang="en-IN"/>
          </a:p>
        </p:txBody>
      </p:sp>
    </p:spTree>
    <p:extLst>
      <p:ext uri="{BB962C8B-B14F-4D97-AF65-F5344CB8AC3E}">
        <p14:creationId xmlns:p14="http://schemas.microsoft.com/office/powerpoint/2010/main" val="16270395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046E5-5407-F73F-87D4-68B411B00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53355A-3ECC-388B-942E-2BEFCC081F2E}"/>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84578D40-BE5F-4C2F-9322-870000311A3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Gen Z might feel it challenging to always eat high-fibre foods and minimise the consumption of ultra-processed food due to external factors such as the lack of cooking skills, time, budget constraints, and the easy access of affordable processed food. This barrier underscores the significance of practical skills, food environments that are available on nutrition campaigns against the Gen Z.</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3CD9BA3-9F1D-9DE8-2B68-8D354B03EA22}"/>
              </a:ext>
            </a:extLst>
          </p:cNvPr>
          <p:cNvSpPr>
            <a:spLocks noGrp="1"/>
          </p:cNvSpPr>
          <p:nvPr>
            <p:ph type="sldNum" sz="quarter" idx="5"/>
          </p:nvPr>
        </p:nvSpPr>
        <p:spPr/>
        <p:txBody>
          <a:bodyPr/>
          <a:lstStyle/>
          <a:p>
            <a:fld id="{A23A54D7-379D-491E-BC1B-593C8BCC5515}" type="slidenum">
              <a:rPr lang="en-IN" smtClean="0"/>
              <a:t>34</a:t>
            </a:fld>
            <a:endParaRPr lang="en-IN"/>
          </a:p>
        </p:txBody>
      </p:sp>
    </p:spTree>
    <p:extLst>
      <p:ext uri="{BB962C8B-B14F-4D97-AF65-F5344CB8AC3E}">
        <p14:creationId xmlns:p14="http://schemas.microsoft.com/office/powerpoint/2010/main" val="41719651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application of relatable, short-term consequence-focused messaging would be a specific solution to the Health Belief Model barrier of low perceived susceptibility and severity. Nutrition education needs to emphasise the short-term and obvious effects of added fibre and less ultra-processed foods including improving digestion, improving energy, having a better skin, and being more focused. The risks associated with nutritional choices can be brought closer to influencers with testimonials created through real-life examples, story-telling led by influencers, and interactive social media materials. Reinterpreting nutrition as a factor influencing existing lifestyle, appearance, and performance, rather than primary disease prevention, the campaign can make people and Gen Z members, in particular, feel more threatened and serious enough to approach healthier eating habits in a more proactive and sustained </a:t>
            </a:r>
            <a:r>
              <a:rPr lang="en-GB" sz="1200" kern="1200">
                <a:solidFill>
                  <a:schemeClr val="tx1"/>
                </a:solidFill>
                <a:effectLst/>
                <a:latin typeface="+mn-lt"/>
                <a:ea typeface="+mn-ea"/>
                <a:cs typeface="+mn-cs"/>
              </a:rPr>
              <a:t>manner.</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35</a:t>
            </a:fld>
            <a:endParaRPr lang="en-IN"/>
          </a:p>
        </p:txBody>
      </p:sp>
    </p:spTree>
    <p:extLst>
      <p:ext uri="{BB962C8B-B14F-4D97-AF65-F5344CB8AC3E}">
        <p14:creationId xmlns:p14="http://schemas.microsoft.com/office/powerpoint/2010/main" val="30745968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C8D58-5972-321D-18EF-E94DA4960C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D39D3F-5726-E506-1191-3066DD636F5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7A185275-92C4-2C94-15FB-AEC970FA53B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practical capability and accessibility are effective solution to overcome the Theory of Planned Behaviour barrier of low perceived behavioural control. The campaigns need to give easy, affordable, and time-saving measures like fast ideas of fibre-enriched meals, economical food alternatives, and no-cook or low-cook meals. Having skill barriers, such as short cooking video tutorials, shopping planning templates, and meal planning templates will increase confidence in making healthier decisions. Partnerships with food companies, colleges, or food delivery systems to market inexpensive wholefood can further alleviate the external restrictions. The enhancement of the perceived control assists in the conversion of positive intentions to protracted action with regard to the </a:t>
            </a:r>
            <a:r>
              <a:rPr lang="en-GB" sz="1200" kern="1200">
                <a:solidFill>
                  <a:schemeClr val="tx1"/>
                </a:solidFill>
                <a:effectLst/>
                <a:latin typeface="+mn-lt"/>
                <a:ea typeface="+mn-ea"/>
                <a:cs typeface="+mn-cs"/>
              </a:rPr>
              <a:t>diet.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DF87DE1-14D7-9A8C-7983-F78B5E0CDB9C}"/>
              </a:ext>
            </a:extLst>
          </p:cNvPr>
          <p:cNvSpPr>
            <a:spLocks noGrp="1"/>
          </p:cNvSpPr>
          <p:nvPr>
            <p:ph type="sldNum" sz="quarter" idx="5"/>
          </p:nvPr>
        </p:nvSpPr>
        <p:spPr/>
        <p:txBody>
          <a:bodyPr/>
          <a:lstStyle/>
          <a:p>
            <a:fld id="{A23A54D7-379D-491E-BC1B-593C8BCC5515}" type="slidenum">
              <a:rPr lang="en-IN" smtClean="0"/>
              <a:t>36</a:t>
            </a:fld>
            <a:endParaRPr lang="en-IN"/>
          </a:p>
        </p:txBody>
      </p:sp>
    </p:spTree>
    <p:extLst>
      <p:ext uri="{BB962C8B-B14F-4D97-AF65-F5344CB8AC3E}">
        <p14:creationId xmlns:p14="http://schemas.microsoft.com/office/powerpoint/2010/main" val="23743824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AE718-4155-A7BF-B78E-CD642094A9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CD73D5-2F67-2166-5FDD-0D8840063A9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7ED2AD7-075B-E8D7-BEA1-FC5FFF8F7FC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has a strong rationale for conducting and choosing proper aims and successfully developing a campaign. Although it has numerous issues and benefits.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3312EE0-AB96-0C46-881A-CB8B1B59A262}"/>
              </a:ext>
            </a:extLst>
          </p:cNvPr>
          <p:cNvSpPr>
            <a:spLocks noGrp="1"/>
          </p:cNvSpPr>
          <p:nvPr>
            <p:ph type="sldNum" sz="quarter" idx="5"/>
          </p:nvPr>
        </p:nvSpPr>
        <p:spPr/>
        <p:txBody>
          <a:bodyPr/>
          <a:lstStyle/>
          <a:p>
            <a:fld id="{A23A54D7-379D-491E-BC1B-593C8BCC5515}" type="slidenum">
              <a:rPr lang="en-IN" smtClean="0"/>
              <a:t>37</a:t>
            </a:fld>
            <a:endParaRPr lang="en-IN"/>
          </a:p>
        </p:txBody>
      </p:sp>
    </p:spTree>
    <p:extLst>
      <p:ext uri="{BB962C8B-B14F-4D97-AF65-F5344CB8AC3E}">
        <p14:creationId xmlns:p14="http://schemas.microsoft.com/office/powerpoint/2010/main" val="38779524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3A54D7-379D-491E-BC1B-593C8BCC5515}" type="slidenum">
              <a:rPr lang="en-IN" smtClean="0"/>
              <a:t>38</a:t>
            </a:fld>
            <a:endParaRPr lang="en-IN"/>
          </a:p>
        </p:txBody>
      </p:sp>
    </p:spTree>
    <p:extLst>
      <p:ext uri="{BB962C8B-B14F-4D97-AF65-F5344CB8AC3E}">
        <p14:creationId xmlns:p14="http://schemas.microsoft.com/office/powerpoint/2010/main" val="1061618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3.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pn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0.png"/></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png"/><Relationship Id="rId7" Type="http://schemas.openxmlformats.org/officeDocument/2006/relationships/diagramColors" Target="../diagrams/colors6.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32.png"/><Relationship Id="rId4" Type="http://schemas.openxmlformats.org/officeDocument/2006/relationships/diagramData" Target="../diagrams/data6.xml"/><Relationship Id="rId9" Type="http://schemas.openxmlformats.org/officeDocument/2006/relationships/image" Target="../media/image31.png"/></Relationships>
</file>

<file path=ppt/slides/_rels/slide2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8.png"/><Relationship Id="rId7" Type="http://schemas.openxmlformats.org/officeDocument/2006/relationships/diagramColors" Target="../diagrams/colors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openxmlformats.org/officeDocument/2006/relationships/image" Target="../media/image34.png"/><Relationship Id="rId4" Type="http://schemas.openxmlformats.org/officeDocument/2006/relationships/diagramData" Target="../diagrams/data7.xml"/><Relationship Id="rId9" Type="http://schemas.openxmlformats.org/officeDocument/2006/relationships/image" Target="../media/image33.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5.jpeg"/><Relationship Id="rId7" Type="http://schemas.openxmlformats.org/officeDocument/2006/relationships/diagramColors" Target="../diagrams/colors1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5.jpeg"/><Relationship Id="rId7" Type="http://schemas.openxmlformats.org/officeDocument/2006/relationships/diagramColors" Target="../diagrams/colors13.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8.xml.rels><?xml version="1.0" encoding="UTF-8" standalone="yes"?>
<Relationships xmlns="http://schemas.openxmlformats.org/package/2006/relationships"><Relationship Id="rId13" Type="http://schemas.openxmlformats.org/officeDocument/2006/relationships/hyperlink" Target="https://www.eitfood.eu/blog/health-nutrition-and-gen-z-what-do-young-people-want-from-the-food-system" TargetMode="External"/><Relationship Id="rId18" Type="http://schemas.openxmlformats.org/officeDocument/2006/relationships/hyperlink" Target="https://www.healthexpress.co.uk/obesity-statistics-uk" TargetMode="External"/><Relationship Id="rId26" Type="http://schemas.openxmlformats.org/officeDocument/2006/relationships/hyperlink" Target="https://www.nhs.uk/live-well/eat-well/food-guidelines-and-food-labels/the-eatwell-guide/" TargetMode="External"/><Relationship Id="rId39" Type="http://schemas.openxmlformats.org/officeDocument/2006/relationships/hyperlink" Target="https://healthcare.utah.edu/sites/g/files/zrelqx136/files/media/documents/2023/Dietary_Guidelines_for_Americans_2020-2025-compressed_1.pdf" TargetMode="External"/><Relationship Id="rId21" Type="http://schemas.openxmlformats.org/officeDocument/2006/relationships/hyperlink" Target="https://onlinelibrary.wiley.com/doi/pdf/10.1111/nbu.12601" TargetMode="External"/><Relationship Id="rId34" Type="http://schemas.openxmlformats.org/officeDocument/2006/relationships/hyperlink" Target="https://link.springer.com/content/pdf/10.1186/s13690-024-01303-7.pdf" TargetMode="External"/><Relationship Id="rId42" Type="http://schemas.openxmlformats.org/officeDocument/2006/relationships/hyperlink" Target="https://cedwvu.org/health-and-wellness/healthy-eating/" TargetMode="External"/><Relationship Id="rId7" Type="http://schemas.openxmlformats.org/officeDocument/2006/relationships/hyperlink" Target="https://www.simplypsychology.org/theory-of-planned-behavior.html" TargetMode="External"/><Relationship Id="rId2" Type="http://schemas.openxmlformats.org/officeDocument/2006/relationships/notesSlide" Target="../notesSlides/notesSlide33.xml"/><Relationship Id="rId16" Type="http://schemas.openxmlformats.org/officeDocument/2006/relationships/hyperlink" Target="https://advances.umw.edu.pl/en/article/2025/34/9/1419/" TargetMode="External"/><Relationship Id="rId20" Type="http://schemas.openxmlformats.org/officeDocument/2006/relationships/hyperlink" Target="https://onlinelibrary.wiley.com/doi/pdf/10.1111/jhn.70008" TargetMode="External"/><Relationship Id="rId29" Type="http://schemas.openxmlformats.org/officeDocument/2006/relationships/hyperlink" Target="https://originsnutra.com/blogs/news/best-stress-relieving-foods?srsltid=AfmBOorhOamKcFpuzWfgM5-ueDXM9C7Olk82yjZxsG0MoCNsMPmSpw3z" TargetMode="External"/><Relationship Id="rId41" Type="http://schemas.openxmlformats.org/officeDocument/2006/relationships/hyperlink" Target="https://www.who.int/health-topics/nutrition#tab=tab_1" TargetMode="External"/><Relationship Id="rId1" Type="http://schemas.openxmlformats.org/officeDocument/2006/relationships/slideLayout" Target="../slideLayouts/slideLayout7.xml"/><Relationship Id="rId6" Type="http://schemas.openxmlformats.org/officeDocument/2006/relationships/hyperlink" Target="https://www.nutrition.org.uk/creating-a-healthy-diet/a-healthy-balanced-diet/" TargetMode="External"/><Relationship Id="rId11" Type="http://schemas.openxmlformats.org/officeDocument/2006/relationships/hyperlink" Target="https://www.frontiersin.org/journals/psychology/articles/10.3389/fpsyg.2022.923464/pdf" TargetMode="External"/><Relationship Id="rId24" Type="http://schemas.openxmlformats.org/officeDocument/2006/relationships/hyperlink" Target="https://www.mdpi.com/1424-8220/22/17/6443" TargetMode="External"/><Relationship Id="rId32" Type="http://schemas.openxmlformats.org/officeDocument/2006/relationships/hyperlink" Target="https://www.researchgate.net/profile/Katarzyna-Rozenkowska-2/publication/372280764_Theory_of_planned_behavior_in_consumer_behavior_research_A_systematic_literature_review/links/655fab31b86a1d521b02fa62/Theory-of-planned-behavior-in-consumer-behavior-research-A-systematic-literature-review.pdf" TargetMode="External"/><Relationship Id="rId37" Type="http://schemas.openxmlformats.org/officeDocument/2006/relationships/hyperlink" Target="https://www.open.edu/openlearncreate/mod/oucontent/view.php?id=174&amp;printable=1" TargetMode="External"/><Relationship Id="rId40" Type="http://schemas.openxmlformats.org/officeDocument/2006/relationships/hyperlink" Target="https://www.who.int/news-room/fact-sheets/detail/healthy-diet" TargetMode="External"/><Relationship Id="rId5" Type="http://schemas.openxmlformats.org/officeDocument/2006/relationships/hyperlink" Target="https://pmc.ncbi.nlm.nih.gov/articles/PMC10182876/pdf/nihms-1894728.pdf" TargetMode="External"/><Relationship Id="rId15" Type="http://schemas.openxmlformats.org/officeDocument/2006/relationships/hyperlink" Target="https://journal.polteksahid.ac.id/index.php/ijothe/article/download/377/327" TargetMode="External"/><Relationship Id="rId23" Type="http://schemas.openxmlformats.org/officeDocument/2006/relationships/hyperlink" Target="https://www.mdpi.com/2072-6643/14/23/5187" TargetMode="External"/><Relationship Id="rId28" Type="http://schemas.openxmlformats.org/officeDocument/2006/relationships/hyperlink" Target="https://www.mdpi.com/2071-1050/16/6/2497" TargetMode="External"/><Relationship Id="rId36" Type="http://schemas.openxmlformats.org/officeDocument/2006/relationships/hyperlink" Target="https://doi.org/10.1007/s10389-023-02109-7" TargetMode="External"/><Relationship Id="rId10" Type="http://schemas.openxmlformats.org/officeDocument/2006/relationships/hyperlink" Target="https://chartexpo.com/blog/metrics-and-kpis" TargetMode="External"/><Relationship Id="rId19" Type="http://schemas.openxmlformats.org/officeDocument/2006/relationships/hyperlink" Target="https://scholar.google.com/scholar?output=instlink&amp;q=info:vBZn-Zw7oHYJ:scholar.google.com/&amp;hl=en&amp;as_sdt=0,5&amp;as_ylo=2022&amp;scillfp=17802010235265082397&amp;oi=lle" TargetMode="External"/><Relationship Id="rId31" Type="http://schemas.openxmlformats.org/officeDocument/2006/relationships/hyperlink" Target="https://mbmj.co.uk/index.php/mbmj/article/download/1355/1299" TargetMode="External"/><Relationship Id="rId4" Type="http://schemas.openxmlformats.org/officeDocument/2006/relationships/hyperlink" Target="https://www.bbc.co.uk/food/articles/what_is_ultra-processed_food" TargetMode="External"/><Relationship Id="rId9" Type="http://schemas.openxmlformats.org/officeDocument/2006/relationships/hyperlink" Target="https://onlinelibrary.wiley.com/doi/pdf/10.1111/apha.13936" TargetMode="External"/><Relationship Id="rId14" Type="http://schemas.openxmlformats.org/officeDocument/2006/relationships/hyperlink" Target="https://scholarworks.bgsu.edu/cgi/viewcontent.cgi?article=1432&amp;context=writ" TargetMode="External"/><Relationship Id="rId22" Type="http://schemas.openxmlformats.org/officeDocument/2006/relationships/hyperlink" Target="https://www.sciencedirect.com/science/article/pii/S2666784324000512" TargetMode="External"/><Relationship Id="rId27" Type="http://schemas.openxmlformats.org/officeDocument/2006/relationships/hyperlink" Target="https://www.nutritiontrack.my/2023/02/25/how-to-hit-your-daily-fibre-intake/how-to-hit-25-30g-of-fibreday/" TargetMode="External"/><Relationship Id="rId30" Type="http://schemas.openxmlformats.org/officeDocument/2006/relationships/hyperlink" Target="https://repository.mdx.ac.uk/download/d0d49d13de4631bd9de3450b8205cc5f853180fda54f03f57005cf7bb267c533/478725/Consumer%20Obesity.pdf" TargetMode="External"/><Relationship Id="rId35" Type="http://schemas.openxmlformats.org/officeDocument/2006/relationships/hyperlink" Target="https://inlibrary.uz/index.php/science-research/article/download/25691/26535" TargetMode="External"/><Relationship Id="rId8" Type="http://schemas.openxmlformats.org/officeDocument/2006/relationships/hyperlink" Target="https://www.researchgate.net/profile/Alexander-Buhmann/publication/367023671_Measurement_and_Evaluation_Framework_Methods_and_Critique/links/63be989d7ecd35045c3d3450/Measurement-and-Evaluation-Framework-Methods-and-Critique.pdf" TargetMode="External"/><Relationship Id="rId3" Type="http://schemas.openxmlformats.org/officeDocument/2006/relationships/hyperlink" Target="https://www.mdpi.com/1424-8220/22/14/5377" TargetMode="External"/><Relationship Id="rId12" Type="http://schemas.openxmlformats.org/officeDocument/2006/relationships/hyperlink" Target="https://www.mdpi.com/2071-1050/17/15/7138" TargetMode="External"/><Relationship Id="rId17" Type="http://schemas.openxmlformats.org/officeDocument/2006/relationships/hyperlink" Target="http://greenwoodhigh.edu.in/harmful-effects-of-junk-food/" TargetMode="External"/><Relationship Id="rId25" Type="http://schemas.openxmlformats.org/officeDocument/2006/relationships/hyperlink" Target="https://www.apohs.nhs.uk/advice/family-life/" TargetMode="External"/><Relationship Id="rId33" Type="http://schemas.openxmlformats.org/officeDocument/2006/relationships/hyperlink" Target="https://www.tandfonline.com/doi/pdf/10.1080/10408398.2025.2538544" TargetMode="External"/><Relationship Id="rId38" Type="http://schemas.openxmlformats.org/officeDocument/2006/relationships/hyperlink" Target="https://www.intechopen.com/chapters/87186?utm_source=nationaltribune&amp;utm_medium=nationaltribune&amp;utm_campaign=new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DA2C27C0-FF8E-A562-68EC-CF9B83345FE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AD8BBE4-E6BE-76BE-3054-7856F1549E81}"/>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828273B1-7C65-E474-B104-A1AFE38E8585}"/>
              </a:ext>
            </a:extLst>
          </p:cNvPr>
          <p:cNvGrpSpPr/>
          <p:nvPr/>
        </p:nvGrpSpPr>
        <p:grpSpPr>
          <a:xfrm>
            <a:off x="12986004" y="-266700"/>
            <a:ext cx="5255597" cy="11353800"/>
            <a:chOff x="0" y="0"/>
            <a:chExt cx="1384190" cy="3472227"/>
          </a:xfrm>
        </p:grpSpPr>
        <p:sp>
          <p:nvSpPr>
            <p:cNvPr id="4" name="Freeform 4">
              <a:extLst>
                <a:ext uri="{FF2B5EF4-FFF2-40B4-BE49-F238E27FC236}">
                  <a16:creationId xmlns:a16="http://schemas.microsoft.com/office/drawing/2014/main" id="{96F2022E-F862-A993-E6A5-681382F9EE65}"/>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BBD9CCC6-1E58-F794-4CA0-A3884F768F87}"/>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8816541B-9EF3-5510-28E3-A4E89512C87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4655913A-1FA4-7BC4-081A-BD2F6D26878F}"/>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639007D1-3EFF-3503-EF48-A93ED2FD998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8" name="Title 7">
            <a:extLst>
              <a:ext uri="{FF2B5EF4-FFF2-40B4-BE49-F238E27FC236}">
                <a16:creationId xmlns:a16="http://schemas.microsoft.com/office/drawing/2014/main" id="{BE18267B-DD2F-B5D5-2DF1-5E511880A40E}"/>
              </a:ext>
            </a:extLst>
          </p:cNvPr>
          <p:cNvSpPr>
            <a:spLocks noGrp="1"/>
          </p:cNvSpPr>
          <p:nvPr>
            <p:ph type="title"/>
          </p:nvPr>
        </p:nvSpPr>
        <p:spPr>
          <a:xfrm>
            <a:off x="2223428" y="5600700"/>
            <a:ext cx="10648501" cy="2460698"/>
          </a:xfrm>
        </p:spPr>
        <p:txBody>
          <a:bodyPr>
            <a:noAutofit/>
          </a:bodyPr>
          <a:lstStyle/>
          <a:p>
            <a:pPr algn="ctr"/>
            <a:r>
              <a:rPr lang="en-US" sz="3600" dirty="0"/>
              <a:t> </a:t>
            </a:r>
            <a:r>
              <a:rPr lang="en-US" sz="3600" i="1" dirty="0"/>
              <a:t>Planning and designing campaign to promote positive nutrition and diet among the Gen Z (16-25 years) population</a:t>
            </a:r>
            <a:r>
              <a:rPr lang="en-US" sz="3600" dirty="0"/>
              <a:t>. </a:t>
            </a:r>
          </a:p>
        </p:txBody>
      </p:sp>
      <p:pic>
        <p:nvPicPr>
          <p:cNvPr id="5122" name="Picture 2" descr="Diabetes Care ...">
            <a:extLst>
              <a:ext uri="{FF2B5EF4-FFF2-40B4-BE49-F238E27FC236}">
                <a16:creationId xmlns:a16="http://schemas.microsoft.com/office/drawing/2014/main" id="{11086C8A-F8F3-68CB-736A-174A971FFB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4380" y="291816"/>
            <a:ext cx="7086600" cy="493316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C8EA223-BAC6-6DE9-00C5-DA573B5E8480}"/>
              </a:ext>
            </a:extLst>
          </p:cNvPr>
          <p:cNvSpPr txBox="1"/>
          <p:nvPr/>
        </p:nvSpPr>
        <p:spPr>
          <a:xfrm>
            <a:off x="2975678" y="7898508"/>
            <a:ext cx="9144000"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kern="1200" dirty="0">
                <a:solidFill>
                  <a:schemeClr val="tx1"/>
                </a:solidFill>
                <a:effectLst/>
                <a:latin typeface="Arial" panose="020B0604020202020204" pitchFamily="34" charset="0"/>
                <a:cs typeface="Arial" panose="020B0604020202020204" pitchFamily="34" charset="0"/>
              </a:rPr>
              <a:t>Social Epidemiology and Public Health Development</a:t>
            </a:r>
            <a:endParaRPr lang="en-IN" sz="4000" kern="1200" dirty="0">
              <a:solidFill>
                <a:schemeClr val="tx1"/>
              </a:solidFill>
              <a:effectLst/>
              <a:latin typeface="Arial" panose="020B0604020202020204" pitchFamily="34" charset="0"/>
              <a:cs typeface="Arial" panose="020B0604020202020204" pitchFamily="34" charset="0"/>
            </a:endParaRPr>
          </a:p>
          <a:p>
            <a:pPr algn="ctr"/>
            <a:r>
              <a:rPr lang="en-GB" sz="4000" b="1" kern="1200" dirty="0">
                <a:solidFill>
                  <a:schemeClr val="tx1"/>
                </a:solidFill>
                <a:effectLst/>
                <a:latin typeface="Arial" panose="020B0604020202020204" pitchFamily="34" charset="0"/>
                <a:cs typeface="Arial" panose="020B0604020202020204" pitchFamily="34" charset="0"/>
              </a:rPr>
              <a:t>LCHS7000</a:t>
            </a:r>
            <a:endParaRPr lang="en-IN"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3791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FDE4C1-8F2E-EFF0-231A-024403DE31A5}"/>
              </a:ext>
            </a:extLst>
          </p:cNvPr>
          <p:cNvSpPr>
            <a:spLocks noGrp="1"/>
          </p:cNvSpPr>
          <p:nvPr>
            <p:ph idx="1"/>
          </p:nvPr>
        </p:nvSpPr>
        <p:spPr>
          <a:xfrm>
            <a:off x="457200" y="571500"/>
            <a:ext cx="17297400" cy="9220200"/>
          </a:xfrm>
        </p:spPr>
        <p:txBody>
          <a:bodyPr/>
          <a:lstStyle/>
          <a:p>
            <a:pPr marL="457200" lvl="1" indent="0">
              <a:buNone/>
            </a:pPr>
            <a:r>
              <a:rPr lang="en-US" dirty="0"/>
              <a:t>                                                                               </a:t>
            </a:r>
          </a:p>
          <a:p>
            <a:r>
              <a:rPr lang="en-US" dirty="0"/>
              <a:t>   </a:t>
            </a:r>
            <a:r>
              <a:rPr lang="en-US" sz="2800" dirty="0">
                <a:latin typeface="Arial" panose="020B0604020202020204" pitchFamily="34" charset="0"/>
                <a:cs typeface="Arial" panose="020B0604020202020204" pitchFamily="34" charset="0"/>
              </a:rPr>
              <a:t>Student name:                                   STUDENT ID NUMBER:</a:t>
            </a:r>
          </a:p>
          <a:p>
            <a:pPr marL="0" indent="0">
              <a:buNone/>
            </a:pPr>
            <a:r>
              <a:rPr lang="en-US" sz="2800" dirty="0">
                <a:latin typeface="Arial" panose="020B0604020202020204" pitchFamily="34" charset="0"/>
                <a:cs typeface="Arial" panose="020B0604020202020204" pitchFamily="34" charset="0"/>
              </a:rPr>
              <a:t>      1. Fatma Gorji                                    2526418</a:t>
            </a:r>
          </a:p>
          <a:p>
            <a:pPr marL="0" indent="0">
              <a:buNone/>
            </a:pPr>
            <a:r>
              <a:rPr lang="en-US" sz="2800" dirty="0">
                <a:latin typeface="Arial" panose="020B0604020202020204" pitchFamily="34" charset="0"/>
                <a:cs typeface="Arial" panose="020B0604020202020204" pitchFamily="34" charset="0"/>
              </a:rPr>
              <a:t>      2. Muhammad Atif                              2514910</a:t>
            </a:r>
          </a:p>
          <a:p>
            <a:pPr marL="0" indent="0">
              <a:buNone/>
            </a:pPr>
            <a:r>
              <a:rPr lang="en-US" sz="2800" dirty="0">
                <a:latin typeface="Arial" panose="020B0604020202020204" pitchFamily="34" charset="0"/>
                <a:cs typeface="Arial" panose="020B0604020202020204" pitchFamily="34" charset="0"/>
              </a:rPr>
              <a:t>      3. Disha Nasit                                    2528386    </a:t>
            </a:r>
          </a:p>
          <a:p>
            <a:pPr marL="0" indent="0">
              <a:buNone/>
            </a:pPr>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Programme: MSc Public Health and Social care in Practice  </a:t>
            </a:r>
          </a:p>
          <a:p>
            <a:pPr marL="0" indent="0">
              <a:buNone/>
            </a:pPr>
            <a:r>
              <a:rPr lang="en-US" sz="2800" dirty="0">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   Module: Social Epidemiology and Public Health Development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Module Code: LCHS7000</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Assignment Titel: Component 1 Group presentation (Practice Intervention)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Lecturer: Dr Hamdi Hussain</a:t>
            </a:r>
            <a:endParaRPr lang="en-IN" sz="2800" dirty="0">
              <a:latin typeface="Arial" panose="020B0604020202020204" pitchFamily="34" charset="0"/>
              <a:cs typeface="Arial" panose="020B0604020202020204" pitchFamily="34" charset="0"/>
            </a:endParaRPr>
          </a:p>
        </p:txBody>
      </p:sp>
      <p:grpSp>
        <p:nvGrpSpPr>
          <p:cNvPr id="7" name="Group 5">
            <a:extLst>
              <a:ext uri="{FF2B5EF4-FFF2-40B4-BE49-F238E27FC236}">
                <a16:creationId xmlns:a16="http://schemas.microsoft.com/office/drawing/2014/main" id="{5F85B5B0-02A7-9361-F587-5EFCC8ACC44C}"/>
              </a:ext>
            </a:extLst>
          </p:cNvPr>
          <p:cNvGrpSpPr/>
          <p:nvPr/>
        </p:nvGrpSpPr>
        <p:grpSpPr>
          <a:xfrm>
            <a:off x="14070789" y="0"/>
            <a:ext cx="4288160" cy="10287000"/>
            <a:chOff x="0" y="0"/>
            <a:chExt cx="1750928" cy="2709333"/>
          </a:xfrm>
        </p:grpSpPr>
        <p:sp>
          <p:nvSpPr>
            <p:cNvPr id="8" name="Freeform 6">
              <a:extLst>
                <a:ext uri="{FF2B5EF4-FFF2-40B4-BE49-F238E27FC236}">
                  <a16:creationId xmlns:a16="http://schemas.microsoft.com/office/drawing/2014/main" id="{53A5E17B-1451-14DA-7D48-11364FF77AB9}"/>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9" name="TextBox 7">
              <a:extLst>
                <a:ext uri="{FF2B5EF4-FFF2-40B4-BE49-F238E27FC236}">
                  <a16:creationId xmlns:a16="http://schemas.microsoft.com/office/drawing/2014/main" id="{47328844-6913-2704-7BAE-461775F1CDB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655073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8CA61-CA3A-444F-64E5-D7A0B29764CD}"/>
              </a:ext>
            </a:extLst>
          </p:cNvPr>
          <p:cNvSpPr>
            <a:spLocks noGrp="1"/>
          </p:cNvSpPr>
          <p:nvPr>
            <p:ph type="title"/>
          </p:nvPr>
        </p:nvSpPr>
        <p:spPr>
          <a:xfrm>
            <a:off x="4724400" y="19050"/>
            <a:ext cx="8229600" cy="1143000"/>
          </a:xfrm>
        </p:spPr>
        <p:txBody>
          <a:bodyPr>
            <a:normAutofit/>
          </a:bodyPr>
          <a:lstStyle/>
          <a:p>
            <a:r>
              <a:rPr lang="en-US"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EBBF87-3009-0429-0161-92C3D54C6C40}"/>
              </a:ext>
            </a:extLst>
          </p:cNvPr>
          <p:cNvSpPr>
            <a:spLocks noGrp="1"/>
          </p:cNvSpPr>
          <p:nvPr>
            <p:ph idx="1"/>
          </p:nvPr>
        </p:nvSpPr>
        <p:spPr>
          <a:xfrm>
            <a:off x="533400" y="2400300"/>
            <a:ext cx="17145000" cy="5562600"/>
          </a:xfrm>
        </p:spPr>
        <p:txBody>
          <a:bodyPr>
            <a:normAutofit/>
          </a:bodyPr>
          <a:lstStyle/>
          <a:p>
            <a:pPr marL="285750" lvl="0" indent="-285750"/>
            <a:endParaRPr lang="en-IN" dirty="0"/>
          </a:p>
          <a:p>
            <a:pPr marL="0" lvl="0" indent="0">
              <a:buNone/>
            </a:pPr>
            <a:endParaRPr lang="en-IN" dirty="0"/>
          </a:p>
          <a:p>
            <a:pPr marL="285750" lvl="0" indent="-285750"/>
            <a:r>
              <a:rPr lang="en-IN" dirty="0">
                <a:latin typeface="Arial" panose="020B0604020202020204" pitchFamily="34" charset="0"/>
                <a:cs typeface="Arial" panose="020B0604020202020204" pitchFamily="34" charset="0"/>
              </a:rPr>
              <a:t>Nutritional health refers to the process by which essential nutrients like protein, carbohydrate, fat, vitamins and minerals can be obtained by the body to overall health wellbeing (WHO, 2026). </a:t>
            </a:r>
          </a:p>
          <a:p>
            <a:pPr marL="285750" lvl="0" indent="-285750"/>
            <a:endParaRPr lang="en-US" dirty="0">
              <a:latin typeface="Arial" panose="020B0604020202020204" pitchFamily="34" charset="0"/>
              <a:cs typeface="Arial" panose="020B0604020202020204" pitchFamily="34" charset="0"/>
            </a:endParaRPr>
          </a:p>
          <a:p>
            <a:pPr marL="285750" lvl="0" indent="-285750"/>
            <a:r>
              <a:rPr lang="en-IN" dirty="0">
                <a:latin typeface="Arial" panose="020B0604020202020204" pitchFamily="34" charset="0"/>
                <a:cs typeface="Arial" panose="020B0604020202020204" pitchFamily="34" charset="0"/>
              </a:rPr>
              <a:t>It is important for the Gen Z population for make aware of the nutrients and its important, to combat with fake nutrition news, addressing the issues of mental health and address the physical growth-related issues and long-term implications (</a:t>
            </a:r>
            <a:r>
              <a:rPr lang="en-US" dirty="0">
                <a:latin typeface="Arial" panose="020B0604020202020204" pitchFamily="34" charset="0"/>
                <a:cs typeface="Arial" panose="020B0604020202020204" pitchFamily="34" charset="0"/>
              </a:rPr>
              <a:t>Shokirova and Khatamov, 2023)</a:t>
            </a:r>
            <a:r>
              <a:rPr lang="en-IN" dirty="0"/>
              <a:t>. </a:t>
            </a:r>
            <a:endParaRPr lang="en-US" dirty="0"/>
          </a:p>
          <a:p>
            <a:endParaRPr lang="en-IN" dirty="0"/>
          </a:p>
        </p:txBody>
      </p:sp>
      <p:grpSp>
        <p:nvGrpSpPr>
          <p:cNvPr id="4" name="Group 3">
            <a:extLst>
              <a:ext uri="{FF2B5EF4-FFF2-40B4-BE49-F238E27FC236}">
                <a16:creationId xmlns:a16="http://schemas.microsoft.com/office/drawing/2014/main" id="{2552D957-731A-F339-787A-20090F671775}"/>
              </a:ext>
            </a:extLst>
          </p:cNvPr>
          <p:cNvGrpSpPr/>
          <p:nvPr/>
        </p:nvGrpSpPr>
        <p:grpSpPr>
          <a:xfrm>
            <a:off x="-380997" y="-6918948"/>
            <a:ext cx="18668997" cy="9243048"/>
            <a:chOff x="0" y="-19050"/>
            <a:chExt cx="4916938" cy="4689434"/>
          </a:xfrm>
        </p:grpSpPr>
        <p:sp>
          <p:nvSpPr>
            <p:cNvPr id="5" name="Freeform 4">
              <a:extLst>
                <a:ext uri="{FF2B5EF4-FFF2-40B4-BE49-F238E27FC236}">
                  <a16:creationId xmlns:a16="http://schemas.microsoft.com/office/drawing/2014/main" id="{845956EC-A4CD-56D4-DBBD-7740834F55B6}"/>
                </a:ext>
              </a:extLst>
            </p:cNvPr>
            <p:cNvSpPr/>
            <p:nvPr/>
          </p:nvSpPr>
          <p:spPr>
            <a:xfrm>
              <a:off x="100346" y="3487404"/>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dirty="0">
                <a:latin typeface="Arial white"/>
              </a:endParaRPr>
            </a:p>
          </p:txBody>
        </p:sp>
        <p:sp>
          <p:nvSpPr>
            <p:cNvPr id="6" name="TextBox 5">
              <a:extLst>
                <a:ext uri="{FF2B5EF4-FFF2-40B4-BE49-F238E27FC236}">
                  <a16:creationId xmlns:a16="http://schemas.microsoft.com/office/drawing/2014/main" id="{53D9FB18-A7DB-FABF-AF07-485FE9CCEDE4}"/>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white"/>
              </a:endParaRPr>
            </a:p>
          </p:txBody>
        </p:sp>
      </p:grpSp>
      <p:sp>
        <p:nvSpPr>
          <p:cNvPr id="8" name="TextBox 7">
            <a:extLst>
              <a:ext uri="{FF2B5EF4-FFF2-40B4-BE49-F238E27FC236}">
                <a16:creationId xmlns:a16="http://schemas.microsoft.com/office/drawing/2014/main" id="{2A9C76EA-0E18-B6D5-FB69-05B4D0B7D9CF}"/>
              </a:ext>
            </a:extLst>
          </p:cNvPr>
          <p:cNvSpPr txBox="1"/>
          <p:nvPr/>
        </p:nvSpPr>
        <p:spPr>
          <a:xfrm>
            <a:off x="4114800" y="419100"/>
            <a:ext cx="8839200" cy="1323439"/>
          </a:xfrm>
          <a:prstGeom prst="rect">
            <a:avLst/>
          </a:prstGeom>
          <a:noFill/>
        </p:spPr>
        <p:txBody>
          <a:bodyPr wrap="square" rtlCol="0">
            <a:spAutoFit/>
          </a:bodyPr>
          <a:lstStyle/>
          <a:p>
            <a:pPr algn="ctr"/>
            <a:r>
              <a:rPr lang="en-US" sz="8000" b="1" dirty="0">
                <a:solidFill>
                  <a:schemeClr val="bg1"/>
                </a:solidFill>
              </a:rPr>
              <a:t>Introduction</a:t>
            </a:r>
            <a:endParaRPr lang="en-IN" sz="8000" b="1" dirty="0">
              <a:solidFill>
                <a:schemeClr val="bg1"/>
              </a:solidFill>
            </a:endParaRPr>
          </a:p>
        </p:txBody>
      </p:sp>
      <p:sp>
        <p:nvSpPr>
          <p:cNvPr id="7" name="TextBox 6">
            <a:extLst>
              <a:ext uri="{FF2B5EF4-FFF2-40B4-BE49-F238E27FC236}">
                <a16:creationId xmlns:a16="http://schemas.microsoft.com/office/drawing/2014/main" id="{C604C7FB-0499-D7D3-1C4C-9B7BCFD3EC72}"/>
              </a:ext>
            </a:extLst>
          </p:cNvPr>
          <p:cNvSpPr txBox="1"/>
          <p:nvPr/>
        </p:nvSpPr>
        <p:spPr>
          <a:xfrm>
            <a:off x="15275563" y="9029700"/>
            <a:ext cx="2402837" cy="584775"/>
          </a:xfrm>
          <a:prstGeom prst="rect">
            <a:avLst/>
          </a:prstGeom>
          <a:noFill/>
        </p:spPr>
        <p:txBody>
          <a:bodyPr wrap="none" rtlCol="0">
            <a:spAutoFit/>
          </a:bodyPr>
          <a:lstStyle/>
          <a:p>
            <a:r>
              <a:rPr lang="en-US" sz="3200" dirty="0"/>
              <a:t>Fatma Gorji   </a:t>
            </a:r>
            <a:endParaRPr lang="en-IN" sz="3200" dirty="0"/>
          </a:p>
        </p:txBody>
      </p:sp>
    </p:spTree>
    <p:extLst>
      <p:ext uri="{BB962C8B-B14F-4D97-AF65-F5344CB8AC3E}">
        <p14:creationId xmlns:p14="http://schemas.microsoft.com/office/powerpoint/2010/main" val="1387699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6229BE-9D27-285D-798E-B704AAA8D2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7545" y="0"/>
            <a:ext cx="7272909" cy="10287000"/>
          </a:xfrm>
          <a:prstGeom prst="rect">
            <a:avLst/>
          </a:prstGeom>
        </p:spPr>
      </p:pic>
      <p:sp>
        <p:nvSpPr>
          <p:cNvPr id="5" name="TextBox 4">
            <a:extLst>
              <a:ext uri="{FF2B5EF4-FFF2-40B4-BE49-F238E27FC236}">
                <a16:creationId xmlns:a16="http://schemas.microsoft.com/office/drawing/2014/main" id="{C1818EDF-ACB7-4370-1817-A091DC69D750}"/>
              </a:ext>
            </a:extLst>
          </p:cNvPr>
          <p:cNvSpPr txBox="1"/>
          <p:nvPr/>
        </p:nvSpPr>
        <p:spPr>
          <a:xfrm>
            <a:off x="15773400" y="94107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4089672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4BFC5CAA-E12F-14B0-ED36-3820A7CAD8F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9D7E5C3-BCEF-954E-1AC1-2333B7DB332D}"/>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32BC69F6-22CA-7A96-8717-410C2E80A287}"/>
              </a:ext>
            </a:extLst>
          </p:cNvPr>
          <p:cNvGrpSpPr/>
          <p:nvPr/>
        </p:nvGrpSpPr>
        <p:grpSpPr>
          <a:xfrm>
            <a:off x="13032403" y="-1448305"/>
            <a:ext cx="5255597" cy="13183610"/>
            <a:chOff x="0" y="0"/>
            <a:chExt cx="1384190" cy="3472227"/>
          </a:xfrm>
        </p:grpSpPr>
        <p:sp>
          <p:nvSpPr>
            <p:cNvPr id="4" name="Freeform 4">
              <a:extLst>
                <a:ext uri="{FF2B5EF4-FFF2-40B4-BE49-F238E27FC236}">
                  <a16:creationId xmlns:a16="http://schemas.microsoft.com/office/drawing/2014/main" id="{177929C6-366A-E792-13F2-A08E74F87E7E}"/>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49B1D8B5-F75C-AEB6-B4C5-0EA5F35C84C2}"/>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BA7C1176-7F63-7DED-8B25-EECD569A8A24}"/>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E91EAADC-FC60-2D98-E9A3-C400944C7B5B}"/>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B69F3819-9405-BE62-BE83-DE3E00500FA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a:extLst>
              <a:ext uri="{FF2B5EF4-FFF2-40B4-BE49-F238E27FC236}">
                <a16:creationId xmlns:a16="http://schemas.microsoft.com/office/drawing/2014/main" id="{5B00CB01-FBDD-975F-F2AC-17B540EB6315}"/>
              </a:ext>
            </a:extLst>
          </p:cNvPr>
          <p:cNvSpPr txBox="1"/>
          <p:nvPr/>
        </p:nvSpPr>
        <p:spPr>
          <a:xfrm>
            <a:off x="1147574" y="4012046"/>
            <a:ext cx="11895980" cy="1231106"/>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1: Rationale</a:t>
            </a:r>
          </a:p>
        </p:txBody>
      </p:sp>
      <p:sp>
        <p:nvSpPr>
          <p:cNvPr id="7" name="TextBox 6">
            <a:extLst>
              <a:ext uri="{FF2B5EF4-FFF2-40B4-BE49-F238E27FC236}">
                <a16:creationId xmlns:a16="http://schemas.microsoft.com/office/drawing/2014/main" id="{0BDC4647-43F3-CA13-46FE-FF51079AF424}"/>
              </a:ext>
            </a:extLst>
          </p:cNvPr>
          <p:cNvSpPr txBox="1"/>
          <p:nvPr/>
        </p:nvSpPr>
        <p:spPr>
          <a:xfrm>
            <a:off x="4419600" y="5634352"/>
            <a:ext cx="5255597" cy="923330"/>
          </a:xfrm>
          <a:prstGeom prst="rect">
            <a:avLst/>
          </a:prstGeom>
          <a:noFill/>
        </p:spPr>
        <p:txBody>
          <a:bodyPr wrap="square" rtlCol="0">
            <a:spAutoFit/>
          </a:bodyPr>
          <a:lstStyle/>
          <a:p>
            <a:pPr algn="ctr"/>
            <a:r>
              <a:rPr lang="en-US" sz="5400" b="1" dirty="0">
                <a:latin typeface="Arial" panose="020B0604020202020204" pitchFamily="34" charset="0"/>
                <a:cs typeface="Arial" panose="020B0604020202020204" pitchFamily="34" charset="0"/>
              </a:rPr>
              <a:t>Fatma Gorji</a:t>
            </a:r>
            <a:endParaRPr lang="en-IN"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981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4B48A-B72C-0B18-46C0-6EB56DC76131}"/>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A3B7B945-18D8-54BA-2AD7-C0F77D85C60F}"/>
              </a:ext>
            </a:extLst>
          </p:cNvPr>
          <p:cNvGrpSpPr/>
          <p:nvPr/>
        </p:nvGrpSpPr>
        <p:grpSpPr>
          <a:xfrm>
            <a:off x="1057434" y="3489494"/>
            <a:ext cx="85565" cy="4693593"/>
            <a:chOff x="0" y="0"/>
            <a:chExt cx="20803" cy="938233"/>
          </a:xfrm>
        </p:grpSpPr>
        <p:sp>
          <p:nvSpPr>
            <p:cNvPr id="11" name="Freeform 11">
              <a:extLst>
                <a:ext uri="{FF2B5EF4-FFF2-40B4-BE49-F238E27FC236}">
                  <a16:creationId xmlns:a16="http://schemas.microsoft.com/office/drawing/2014/main" id="{9228EFE7-43B8-D0EB-3FE0-AEDA131EA6BE}"/>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E5660EC4-491D-6893-6682-23E28B4D7F31}"/>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7" name="TextBox 6">
            <a:extLst>
              <a:ext uri="{FF2B5EF4-FFF2-40B4-BE49-F238E27FC236}">
                <a16:creationId xmlns:a16="http://schemas.microsoft.com/office/drawing/2014/main" id="{77EBC5B4-0C91-5440-9D24-CAB706CFFF8C}"/>
              </a:ext>
            </a:extLst>
          </p:cNvPr>
          <p:cNvSpPr txBox="1"/>
          <p:nvPr/>
        </p:nvSpPr>
        <p:spPr>
          <a:xfrm>
            <a:off x="1352610" y="3497028"/>
            <a:ext cx="6656983" cy="4693593"/>
          </a:xfrm>
          <a:prstGeom prst="rect">
            <a:avLst/>
          </a:prstGeom>
          <a:noFill/>
        </p:spPr>
        <p:txBody>
          <a:bodyPr wrap="square">
            <a:spAutoFit/>
          </a:bodyPr>
          <a:lstStyle/>
          <a:p>
            <a:pPr marL="285750" lvl="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Title of the campaign: Planning and designing campaigns to promote positive nutrition and diet among the Gen Z population.</a:t>
            </a:r>
          </a:p>
          <a:p>
            <a:pPr marL="285750" lvl="0" indent="-285750">
              <a:buFont typeface="Arial" panose="020B0604020202020204" pitchFamily="34" charset="0"/>
              <a:buChar char="•"/>
            </a:pPr>
            <a:endParaRPr lang="en-IN" sz="2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Slogan: </a:t>
            </a:r>
            <a:r>
              <a:rPr lang="en-IN" sz="2400" dirty="0">
                <a:latin typeface="Arial" panose="020B0604020202020204" pitchFamily="34" charset="0"/>
                <a:ea typeface="Calibri" panose="020F0502020204030204" pitchFamily="34" charset="0"/>
                <a:cs typeface="Arial" panose="020B0604020202020204" pitchFamily="34" charset="0"/>
              </a:rPr>
              <a:t>“Eat Healthy, Feel Strong, Think Better”.</a:t>
            </a:r>
            <a:endParaRPr lang="en-IN" sz="2400" dirty="0">
              <a:latin typeface="Arial" panose="020B0604020202020204" pitchFamily="34" charset="0"/>
              <a:cs typeface="Arial" panose="020B0604020202020204" pitchFamily="34" charset="0"/>
            </a:endParaRPr>
          </a:p>
          <a:p>
            <a:pPr lvl="0"/>
            <a:endParaRPr lang="en-IN" sz="25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IN" sz="2500" dirty="0">
                <a:latin typeface="Arial" panose="020B0604020202020204" pitchFamily="34" charset="0"/>
                <a:cs typeface="Arial" panose="020B0604020202020204" pitchFamily="34" charset="0"/>
              </a:rPr>
              <a:t>Target groups: From the age 16 to 25 years mainly the Gen Z people. </a:t>
            </a:r>
          </a:p>
          <a:p>
            <a:pPr lvl="0"/>
            <a:endParaRPr lang="en-US" sz="25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Duration: 6 Weeks.</a:t>
            </a:r>
            <a:endParaRPr lang="en-US" sz="25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8BD90336-D207-9139-E159-923A16C69902}"/>
              </a:ext>
            </a:extLst>
          </p:cNvPr>
          <p:cNvSpPr txBox="1"/>
          <p:nvPr/>
        </p:nvSpPr>
        <p:spPr>
          <a:xfrm>
            <a:off x="9372600" y="7810500"/>
            <a:ext cx="6232280" cy="461665"/>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Source: </a:t>
            </a:r>
            <a:r>
              <a:rPr lang="en-US" sz="2400" dirty="0">
                <a:latin typeface="Arial" panose="020B0604020202020204" pitchFamily="34" charset="0"/>
                <a:cs typeface="Arial" panose="020B0604020202020204" pitchFamily="34" charset="0"/>
              </a:rPr>
              <a:t>British Nutrition Foundation, 2024 </a:t>
            </a:r>
            <a:endParaRPr lang="en-US" sz="2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DB84C62-23F0-9BBD-6F24-B162268581FB}"/>
              </a:ext>
            </a:extLst>
          </p:cNvPr>
          <p:cNvSpPr txBox="1"/>
          <p:nvPr/>
        </p:nvSpPr>
        <p:spPr>
          <a:xfrm>
            <a:off x="14325600" y="9613091"/>
            <a:ext cx="9144000" cy="584775"/>
          </a:xfrm>
          <a:prstGeom prst="rect">
            <a:avLst/>
          </a:prstGeom>
          <a:noFill/>
        </p:spPr>
        <p:txBody>
          <a:bodyPr wrap="square">
            <a:spAutoFit/>
          </a:bodyPr>
          <a:lstStyle/>
          <a:p>
            <a:r>
              <a:rPr lang="en-US" sz="3200" dirty="0"/>
              <a:t>Fatma Gorji   </a:t>
            </a:r>
            <a:endParaRPr lang="en-IN" sz="3200" dirty="0"/>
          </a:p>
        </p:txBody>
      </p:sp>
      <p:pic>
        <p:nvPicPr>
          <p:cNvPr id="21" name="Picture 20">
            <a:extLst>
              <a:ext uri="{FF2B5EF4-FFF2-40B4-BE49-F238E27FC236}">
                <a16:creationId xmlns:a16="http://schemas.microsoft.com/office/drawing/2014/main" id="{C32E035E-637A-EB8B-ECF6-1429FEA65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3465" y="3511179"/>
            <a:ext cx="7548615" cy="4299321"/>
          </a:xfrm>
          <a:prstGeom prst="rect">
            <a:avLst/>
          </a:prstGeom>
        </p:spPr>
      </p:pic>
      <p:grpSp>
        <p:nvGrpSpPr>
          <p:cNvPr id="22" name="Group 21">
            <a:extLst>
              <a:ext uri="{FF2B5EF4-FFF2-40B4-BE49-F238E27FC236}">
                <a16:creationId xmlns:a16="http://schemas.microsoft.com/office/drawing/2014/main" id="{4F05BDD8-EE3F-ACBE-0DA6-F53DD9177D18}"/>
              </a:ext>
            </a:extLst>
          </p:cNvPr>
          <p:cNvGrpSpPr/>
          <p:nvPr/>
        </p:nvGrpSpPr>
        <p:grpSpPr>
          <a:xfrm>
            <a:off x="-380997" y="-6918948"/>
            <a:ext cx="18668997" cy="8776918"/>
            <a:chOff x="0" y="-19050"/>
            <a:chExt cx="4916938" cy="4689434"/>
          </a:xfrm>
        </p:grpSpPr>
        <p:sp>
          <p:nvSpPr>
            <p:cNvPr id="23" name="Freeform 4">
              <a:extLst>
                <a:ext uri="{FF2B5EF4-FFF2-40B4-BE49-F238E27FC236}">
                  <a16:creationId xmlns:a16="http://schemas.microsoft.com/office/drawing/2014/main" id="{2A58A504-D64A-FF97-A318-C2D8C74B62AB}"/>
                </a:ext>
              </a:extLst>
            </p:cNvPr>
            <p:cNvSpPr/>
            <p:nvPr/>
          </p:nvSpPr>
          <p:spPr>
            <a:xfrm>
              <a:off x="100346" y="3487404"/>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dirty="0">
                <a:latin typeface="Arial white"/>
              </a:endParaRPr>
            </a:p>
          </p:txBody>
        </p:sp>
        <p:sp>
          <p:nvSpPr>
            <p:cNvPr id="24" name="TextBox 23">
              <a:extLst>
                <a:ext uri="{FF2B5EF4-FFF2-40B4-BE49-F238E27FC236}">
                  <a16:creationId xmlns:a16="http://schemas.microsoft.com/office/drawing/2014/main" id="{B817AC8C-0FFF-E911-A349-382F49B85AB7}"/>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white"/>
              </a:endParaRPr>
            </a:p>
          </p:txBody>
        </p:sp>
      </p:grpSp>
      <p:sp>
        <p:nvSpPr>
          <p:cNvPr id="26" name="TextBox 13">
            <a:extLst>
              <a:ext uri="{FF2B5EF4-FFF2-40B4-BE49-F238E27FC236}">
                <a16:creationId xmlns:a16="http://schemas.microsoft.com/office/drawing/2014/main" id="{6A65268A-E3D6-25FD-B47A-167DB1E15006}"/>
              </a:ext>
            </a:extLst>
          </p:cNvPr>
          <p:cNvSpPr txBox="1"/>
          <p:nvPr/>
        </p:nvSpPr>
        <p:spPr>
          <a:xfrm>
            <a:off x="2286000" y="218331"/>
            <a:ext cx="11895980" cy="923330"/>
          </a:xfrm>
          <a:prstGeom prst="rect">
            <a:avLst/>
          </a:prstGeom>
        </p:spPr>
        <p:txBody>
          <a:bodyPr wrap="square" lIns="0" tIns="0" rIns="0" bIns="0" rtlCol="0" anchor="t">
            <a:spAutoFit/>
          </a:bodyPr>
          <a:lstStyle/>
          <a:p>
            <a:pPr algn="ctr"/>
            <a:r>
              <a:rPr lang="en-IN" sz="6000" b="1" dirty="0">
                <a:solidFill>
                  <a:schemeClr val="bg1"/>
                </a:solidFill>
                <a:latin typeface="Arial" panose="020B0604020202020204" pitchFamily="34" charset="0"/>
                <a:cs typeface="Arial" panose="020B0604020202020204" pitchFamily="34" charset="0"/>
              </a:rPr>
              <a:t>Campaign overview </a:t>
            </a:r>
          </a:p>
        </p:txBody>
      </p:sp>
    </p:spTree>
    <p:extLst>
      <p:ext uri="{BB962C8B-B14F-4D97-AF65-F5344CB8AC3E}">
        <p14:creationId xmlns:p14="http://schemas.microsoft.com/office/powerpoint/2010/main" val="268235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2171A-15F5-48F6-F400-9FE0E8EF83BC}"/>
            </a:ext>
          </a:extLst>
        </p:cNvPr>
        <p:cNvGrpSpPr/>
        <p:nvPr/>
      </p:nvGrpSpPr>
      <p:grpSpPr>
        <a:xfrm>
          <a:off x="0" y="0"/>
          <a:ext cx="0" cy="0"/>
          <a:chOff x="0" y="0"/>
          <a:chExt cx="0" cy="0"/>
        </a:xfrm>
      </p:grpSpPr>
      <p:sp>
        <p:nvSpPr>
          <p:cNvPr id="6" name="Freeform 4">
            <a:extLst>
              <a:ext uri="{FF2B5EF4-FFF2-40B4-BE49-F238E27FC236}">
                <a16:creationId xmlns:a16="http://schemas.microsoft.com/office/drawing/2014/main" id="{D6E55FC6-B57F-8DEC-AEAD-F0540FE7F4E2}"/>
              </a:ext>
            </a:extLst>
          </p:cNvPr>
          <p:cNvSpPr/>
          <p:nvPr/>
        </p:nvSpPr>
        <p:spPr>
          <a:xfrm>
            <a:off x="1215411" y="3694480"/>
            <a:ext cx="5335001" cy="3272207"/>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dirty="0"/>
          </a:p>
        </p:txBody>
      </p:sp>
      <p:grpSp>
        <p:nvGrpSpPr>
          <p:cNvPr id="10" name="Group 10">
            <a:extLst>
              <a:ext uri="{FF2B5EF4-FFF2-40B4-BE49-F238E27FC236}">
                <a16:creationId xmlns:a16="http://schemas.microsoft.com/office/drawing/2014/main" id="{4037C067-E5E8-AA5B-4873-E83D7892AA9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73C91B66-E434-1320-51A6-A02669D2FC43}"/>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1FF685E2-4C51-A835-05B7-6B957CFE1D3E}"/>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7" name="TextBox 6">
            <a:extLst>
              <a:ext uri="{FF2B5EF4-FFF2-40B4-BE49-F238E27FC236}">
                <a16:creationId xmlns:a16="http://schemas.microsoft.com/office/drawing/2014/main" id="{F4E89625-CCB4-CFB3-CA54-F185830A8792}"/>
              </a:ext>
            </a:extLst>
          </p:cNvPr>
          <p:cNvSpPr txBox="1"/>
          <p:nvPr/>
        </p:nvSpPr>
        <p:spPr>
          <a:xfrm>
            <a:off x="1373252" y="3771900"/>
            <a:ext cx="4793526" cy="3108543"/>
          </a:xfrm>
          <a:prstGeom prst="rect">
            <a:avLst/>
          </a:prstGeom>
          <a:noFill/>
        </p:spPr>
        <p:txBody>
          <a:bodyPr wrap="square">
            <a:spAutoFit/>
          </a:bodyPr>
          <a:lstStyle/>
          <a:p>
            <a:pPr algn="just">
              <a:spcBef>
                <a:spcPts val="1000"/>
              </a:spcBef>
            </a:pPr>
            <a:r>
              <a:rPr lang="en-US" sz="2800" dirty="0">
                <a:solidFill>
                  <a:schemeClr val="bg1"/>
                </a:solidFill>
                <a:latin typeface="Arial" panose="020B0604020202020204" pitchFamily="34" charset="0"/>
                <a:cs typeface="Arial" panose="020B0604020202020204" pitchFamily="34" charset="0"/>
              </a:rPr>
              <a:t>According to EIT food data (2026) 52% only have tracking the eating habits and 67% have lack of support and guidance for the healthy dieting among the young population. </a:t>
            </a:r>
          </a:p>
        </p:txBody>
      </p:sp>
      <p:pic>
        <p:nvPicPr>
          <p:cNvPr id="15" name="image6.png" descr="A green and white infographic with icons and numbers&#10;&#10;AI-generated content may be incorrect.">
            <a:extLst>
              <a:ext uri="{FF2B5EF4-FFF2-40B4-BE49-F238E27FC236}">
                <a16:creationId xmlns:a16="http://schemas.microsoft.com/office/drawing/2014/main" id="{991359BD-40BC-D851-1B14-31322D1E1A04}"/>
              </a:ext>
            </a:extLst>
          </p:cNvPr>
          <p:cNvPicPr/>
          <p:nvPr/>
        </p:nvPicPr>
        <p:blipFill>
          <a:blip r:embed="rId3"/>
          <a:srcRect/>
          <a:stretch>
            <a:fillRect/>
          </a:stretch>
        </p:blipFill>
        <p:spPr>
          <a:xfrm>
            <a:off x="7174457" y="2403573"/>
            <a:ext cx="7608344" cy="6626127"/>
          </a:xfrm>
          <a:prstGeom prst="rect">
            <a:avLst/>
          </a:prstGeom>
          <a:ln/>
        </p:spPr>
      </p:pic>
      <p:sp>
        <p:nvSpPr>
          <p:cNvPr id="21" name="TextBox 20">
            <a:extLst>
              <a:ext uri="{FF2B5EF4-FFF2-40B4-BE49-F238E27FC236}">
                <a16:creationId xmlns:a16="http://schemas.microsoft.com/office/drawing/2014/main" id="{0C51469A-827F-0C38-30FD-D8B50E218A7B}"/>
              </a:ext>
            </a:extLst>
          </p:cNvPr>
          <p:cNvSpPr txBox="1"/>
          <p:nvPr/>
        </p:nvSpPr>
        <p:spPr>
          <a:xfrm>
            <a:off x="5280998" y="9435449"/>
            <a:ext cx="9144000" cy="456535"/>
          </a:xfrm>
          <a:prstGeom prst="rect">
            <a:avLst/>
          </a:prstGeom>
          <a:noFill/>
        </p:spPr>
        <p:txBody>
          <a:bodyPr wrap="square">
            <a:spAutoFit/>
          </a:bodyPr>
          <a:lstStyle/>
          <a:p>
            <a:pPr marL="0" marR="0" algn="ctr">
              <a:lnSpc>
                <a:spcPct val="150000"/>
              </a:lnSpc>
              <a:spcBef>
                <a:spcPts val="1000"/>
              </a:spcBef>
              <a:buNone/>
            </a:pPr>
            <a:r>
              <a:rPr lang="en-US" sz="1800" b="1" dirty="0">
                <a:effectLst/>
                <a:latin typeface="Arial" panose="020B0604020202020204" pitchFamily="34" charset="0"/>
                <a:ea typeface="Arial" panose="020B0604020202020204" pitchFamily="34" charset="0"/>
              </a:rPr>
              <a:t>Source: EIT food, 2026</a:t>
            </a:r>
            <a:endParaRPr lang="en-US" sz="1800" dirty="0">
              <a:effectLst/>
              <a:latin typeface="Arial" panose="020B0604020202020204" pitchFamily="34" charset="0"/>
              <a:ea typeface="Arial" panose="020B0604020202020204" pitchFamily="34" charset="0"/>
            </a:endParaRPr>
          </a:p>
        </p:txBody>
      </p:sp>
      <p:grpSp>
        <p:nvGrpSpPr>
          <p:cNvPr id="9" name="Group 3">
            <a:extLst>
              <a:ext uri="{FF2B5EF4-FFF2-40B4-BE49-F238E27FC236}">
                <a16:creationId xmlns:a16="http://schemas.microsoft.com/office/drawing/2014/main" id="{6E3F6E5F-EBB2-FA75-A391-38D756349789}"/>
              </a:ext>
            </a:extLst>
          </p:cNvPr>
          <p:cNvGrpSpPr/>
          <p:nvPr/>
        </p:nvGrpSpPr>
        <p:grpSpPr>
          <a:xfrm>
            <a:off x="0" y="-3101994"/>
            <a:ext cx="18288000" cy="5351584"/>
            <a:chOff x="0" y="-19050"/>
            <a:chExt cx="4816593" cy="2637256"/>
          </a:xfrm>
        </p:grpSpPr>
        <p:sp>
          <p:nvSpPr>
            <p:cNvPr id="14" name="Freeform 4">
              <a:extLst>
                <a:ext uri="{FF2B5EF4-FFF2-40B4-BE49-F238E27FC236}">
                  <a16:creationId xmlns:a16="http://schemas.microsoft.com/office/drawing/2014/main" id="{AF3CEDBD-BF13-2DDB-974E-A708E2F5686D}"/>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5FBF0F36-C000-36F0-7710-36968BE558D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7" name="TextBox 16">
            <a:extLst>
              <a:ext uri="{FF2B5EF4-FFF2-40B4-BE49-F238E27FC236}">
                <a16:creationId xmlns:a16="http://schemas.microsoft.com/office/drawing/2014/main" id="{9D399ED3-5229-5B3D-3775-AD8C78C0B01E}"/>
              </a:ext>
            </a:extLst>
          </p:cNvPr>
          <p:cNvSpPr txBox="1"/>
          <p:nvPr/>
        </p:nvSpPr>
        <p:spPr>
          <a:xfrm>
            <a:off x="2971800" y="723900"/>
            <a:ext cx="11125200" cy="923330"/>
          </a:xfrm>
          <a:prstGeom prst="rect">
            <a:avLst/>
          </a:prstGeom>
          <a:noFill/>
        </p:spPr>
        <p:txBody>
          <a:bodyPr wrap="square" rtlCol="0">
            <a:spAutoFit/>
          </a:bodyPr>
          <a:lstStyle/>
          <a:p>
            <a:pPr algn="ctr"/>
            <a:r>
              <a:rPr lang="en-US" sz="5400" b="1" dirty="0">
                <a:solidFill>
                  <a:schemeClr val="bg1"/>
                </a:solidFill>
                <a:latin typeface="Arial" panose="020B0604020202020204" pitchFamily="34" charset="0"/>
                <a:cs typeface="Arial" panose="020B0604020202020204" pitchFamily="34" charset="0"/>
              </a:rPr>
              <a:t>Why Focus On This Age Group ?</a:t>
            </a:r>
            <a:endParaRPr lang="en-IN" sz="5400" b="1"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26E1D72-A9C2-C24C-FF3E-4A18A332DF2F}"/>
              </a:ext>
            </a:extLst>
          </p:cNvPr>
          <p:cNvSpPr txBox="1"/>
          <p:nvPr/>
        </p:nvSpPr>
        <p:spPr>
          <a:xfrm>
            <a:off x="15392400" y="9599596"/>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81245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92D36-A8C0-7EB7-623C-4487AFFFC8C6}"/>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2C3A9F9F-BD74-F9D5-89E3-EFC94921F46C}"/>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40167B6F-6D73-F83B-7231-3FB3BAE00BEC}"/>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593909DF-6DB6-683A-A7CA-C87A7D2F9D28}"/>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aphicFrame>
        <p:nvGraphicFramePr>
          <p:cNvPr id="14" name="Content Placeholder 6">
            <a:extLst>
              <a:ext uri="{FF2B5EF4-FFF2-40B4-BE49-F238E27FC236}">
                <a16:creationId xmlns:a16="http://schemas.microsoft.com/office/drawing/2014/main" id="{3F87388C-973F-E7A9-0111-82F44899D95E}"/>
              </a:ext>
            </a:extLst>
          </p:cNvPr>
          <p:cNvGraphicFramePr>
            <a:graphicFrameLocks noGrp="1"/>
          </p:cNvGraphicFramePr>
          <p:nvPr>
            <p:ph idx="1"/>
            <p:extLst>
              <p:ext uri="{D42A27DB-BD31-4B8C-83A1-F6EECF244321}">
                <p14:modId xmlns:p14="http://schemas.microsoft.com/office/powerpoint/2010/main" val="2496811702"/>
              </p:ext>
            </p:extLst>
          </p:nvPr>
        </p:nvGraphicFramePr>
        <p:xfrm>
          <a:off x="570822" y="2406758"/>
          <a:ext cx="10833124" cy="677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 name="Group 3">
            <a:extLst>
              <a:ext uri="{FF2B5EF4-FFF2-40B4-BE49-F238E27FC236}">
                <a16:creationId xmlns:a16="http://schemas.microsoft.com/office/drawing/2014/main" id="{1AAF493E-F03E-BF12-3A5F-6B52D21896FE}"/>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BA2DA08E-BCAE-D3C9-4634-912B6CF53B67}"/>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5D6FFF08-1BDC-DA85-CF56-7F31FBD93BA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042B740F-20A6-99FA-500D-2E246813393F}"/>
              </a:ext>
            </a:extLst>
          </p:cNvPr>
          <p:cNvSpPr txBox="1">
            <a:spLocks/>
          </p:cNvSpPr>
          <p:nvPr/>
        </p:nvSpPr>
        <p:spPr>
          <a:xfrm>
            <a:off x="4267200" y="65036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rPr>
              <a:t>Why it matters </a:t>
            </a:r>
          </a:p>
        </p:txBody>
      </p:sp>
      <p:pic>
        <p:nvPicPr>
          <p:cNvPr id="2050" name="Picture 2" descr="You are what you eat: Gen Z &amp; Future Food Trends">
            <a:extLst>
              <a:ext uri="{FF2B5EF4-FFF2-40B4-BE49-F238E27FC236}">
                <a16:creationId xmlns:a16="http://schemas.microsoft.com/office/drawing/2014/main" id="{64D8CEC1-D398-C148-2364-C88A2366EC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791452" y="3417165"/>
            <a:ext cx="7178580" cy="538393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CC8E365-7C54-7959-DF77-D4176B51F250}"/>
              </a:ext>
            </a:extLst>
          </p:cNvPr>
          <p:cNvSpPr txBox="1"/>
          <p:nvPr/>
        </p:nvSpPr>
        <p:spPr>
          <a:xfrm>
            <a:off x="12408063" y="8948933"/>
            <a:ext cx="3945358" cy="461665"/>
          </a:xfrm>
          <a:prstGeom prst="rect">
            <a:avLst/>
          </a:prstGeom>
          <a:noFill/>
        </p:spPr>
        <p:txBody>
          <a:bodyPr wrap="square" rtlCol="0">
            <a:spAutoFit/>
          </a:bodyPr>
          <a:lstStyle/>
          <a:p>
            <a:r>
              <a:rPr lang="en-US" sz="2400" dirty="0"/>
              <a:t>Source: Brands Wattpad, 2022</a:t>
            </a:r>
          </a:p>
        </p:txBody>
      </p:sp>
      <p:sp>
        <p:nvSpPr>
          <p:cNvPr id="4" name="TextBox 3">
            <a:extLst>
              <a:ext uri="{FF2B5EF4-FFF2-40B4-BE49-F238E27FC236}">
                <a16:creationId xmlns:a16="http://schemas.microsoft.com/office/drawing/2014/main" id="{D806F989-001C-F9C8-EE9F-4005B146200D}"/>
              </a:ext>
            </a:extLst>
          </p:cNvPr>
          <p:cNvSpPr txBox="1"/>
          <p:nvPr/>
        </p:nvSpPr>
        <p:spPr>
          <a:xfrm>
            <a:off x="15468600" y="9609473"/>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310500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EFEA9-A3CE-05C6-0B04-91BDD8A2EC60}"/>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609B281A-F874-CEB9-EECA-9188DE5E61A4}"/>
              </a:ext>
            </a:extLst>
          </p:cNvPr>
          <p:cNvGrpSpPr/>
          <p:nvPr/>
        </p:nvGrpSpPr>
        <p:grpSpPr>
          <a:xfrm>
            <a:off x="1216412" y="4710905"/>
            <a:ext cx="78988" cy="3562352"/>
            <a:chOff x="0" y="0"/>
            <a:chExt cx="20803" cy="938233"/>
          </a:xfrm>
        </p:grpSpPr>
        <p:sp>
          <p:nvSpPr>
            <p:cNvPr id="11" name="Freeform 11">
              <a:extLst>
                <a:ext uri="{FF2B5EF4-FFF2-40B4-BE49-F238E27FC236}">
                  <a16:creationId xmlns:a16="http://schemas.microsoft.com/office/drawing/2014/main" id="{841CE0BF-429E-2B54-16C8-399789D2E5F5}"/>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937AD5F7-246C-4462-30BA-6C5C746CDEA4}"/>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4F8C20D2-FE33-9F25-EC53-69A13FF638D8}"/>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7D65FF72-D1B7-3004-16F4-D3E27ECA8F7A}"/>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60EA9045-FAEF-F509-A605-766A63AFDF34}"/>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AE43D503-A1D3-FCC5-5188-89F11A727DD3}"/>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Global guidelines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0D977D1-6EA0-A565-BDBC-E644407DC319}"/>
              </a:ext>
            </a:extLst>
          </p:cNvPr>
          <p:cNvSpPr>
            <a:spLocks noGrp="1"/>
          </p:cNvSpPr>
          <p:nvPr>
            <p:ph idx="1"/>
          </p:nvPr>
        </p:nvSpPr>
        <p:spPr>
          <a:xfrm>
            <a:off x="1324708" y="4738102"/>
            <a:ext cx="6925836" cy="4525963"/>
          </a:xfrm>
        </p:spPr>
        <p:txBody>
          <a:bodyPr>
            <a:noAutofit/>
          </a:bodyPr>
          <a:lstStyle/>
          <a:p>
            <a:pPr lvl="0"/>
            <a:r>
              <a:rPr lang="en-US" sz="2800" dirty="0">
                <a:latin typeface="Arial" panose="020B0604020202020204" pitchFamily="34" charset="0"/>
                <a:cs typeface="Arial" panose="020B0604020202020204" pitchFamily="34" charset="0"/>
              </a:rPr>
              <a:t>As per WHO Health Diet (2026) global guidelines, 400g fruits and vegetables consumption is required. </a:t>
            </a:r>
          </a:p>
          <a:p>
            <a:pPr lvl="0"/>
            <a:r>
              <a:rPr lang="en-US" sz="2800" dirty="0">
                <a:latin typeface="Arial" panose="020B0604020202020204" pitchFamily="34" charset="0"/>
                <a:cs typeface="Arial" panose="020B0604020202020204" pitchFamily="34" charset="0"/>
              </a:rPr>
              <a:t>US Dietary Guidelines 2020-2025 advised half of all grain consumption must be done of whale grains and limit sodium &lt;2300 mg/day (University of Utah Health, 2025).</a:t>
            </a:r>
          </a:p>
        </p:txBody>
      </p:sp>
      <p:pic>
        <p:nvPicPr>
          <p:cNvPr id="1026" name="Picture 2" descr="2020-2025 Dietary Guidelines for Americans Recommendations">
            <a:extLst>
              <a:ext uri="{FF2B5EF4-FFF2-40B4-BE49-F238E27FC236}">
                <a16:creationId xmlns:a16="http://schemas.microsoft.com/office/drawing/2014/main" id="{57DCDA58-11DE-AEA8-29FC-C526163E2C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615" y="2838870"/>
            <a:ext cx="10171939" cy="57217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B96E53B-5F88-72E5-0768-4E9631195B1F}"/>
              </a:ext>
            </a:extLst>
          </p:cNvPr>
          <p:cNvSpPr txBox="1"/>
          <p:nvPr/>
        </p:nvSpPr>
        <p:spPr>
          <a:xfrm>
            <a:off x="12039600" y="8877300"/>
            <a:ext cx="3240241" cy="523220"/>
          </a:xfrm>
          <a:prstGeom prst="rect">
            <a:avLst/>
          </a:prstGeom>
          <a:noFill/>
        </p:spPr>
        <p:txBody>
          <a:bodyPr wrap="square" rtlCol="0">
            <a:spAutoFit/>
          </a:bodyPr>
          <a:lstStyle/>
          <a:p>
            <a:r>
              <a:rPr lang="en-US" sz="2800" dirty="0"/>
              <a:t>Source: PCRM, 2026</a:t>
            </a:r>
          </a:p>
        </p:txBody>
      </p:sp>
      <p:sp>
        <p:nvSpPr>
          <p:cNvPr id="5" name="TextBox 4">
            <a:extLst>
              <a:ext uri="{FF2B5EF4-FFF2-40B4-BE49-F238E27FC236}">
                <a16:creationId xmlns:a16="http://schemas.microsoft.com/office/drawing/2014/main" id="{CCA0AB15-7B67-AB58-9326-0FA40CBA6ADB}"/>
              </a:ext>
            </a:extLst>
          </p:cNvPr>
          <p:cNvSpPr txBox="1"/>
          <p:nvPr/>
        </p:nvSpPr>
        <p:spPr>
          <a:xfrm>
            <a:off x="15392400" y="94869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318346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0653A-C4F8-65D7-2BC0-E99A73A84A2A}"/>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C39B3F67-B400-1CD8-D109-38918101E440}"/>
              </a:ext>
            </a:extLst>
          </p:cNvPr>
          <p:cNvGrpSpPr/>
          <p:nvPr/>
        </p:nvGrpSpPr>
        <p:grpSpPr>
          <a:xfrm>
            <a:off x="1057435" y="3714748"/>
            <a:ext cx="78988" cy="3562352"/>
            <a:chOff x="0" y="0"/>
            <a:chExt cx="20803" cy="938233"/>
          </a:xfrm>
        </p:grpSpPr>
        <p:sp>
          <p:nvSpPr>
            <p:cNvPr id="11" name="Freeform 11">
              <a:extLst>
                <a:ext uri="{FF2B5EF4-FFF2-40B4-BE49-F238E27FC236}">
                  <a16:creationId xmlns:a16="http://schemas.microsoft.com/office/drawing/2014/main" id="{4F294CC5-E048-795D-F052-C2DC17D16530}"/>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ADB0AB42-EF3A-C438-9C4B-FB653060B87F}"/>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B75E2A8D-D419-A347-926A-427F69D8B0C6}"/>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392A820B-4EF5-87EF-5771-D133E7859F65}"/>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DCB50FB9-C94B-D040-0A82-5FFA04816E3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8BD9C7E4-E1D6-C461-9E76-4F1C9729158C}"/>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National guidelines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3E0A74A-C1EB-D5B5-5A68-2B0F43A96827}"/>
              </a:ext>
            </a:extLst>
          </p:cNvPr>
          <p:cNvSpPr>
            <a:spLocks noGrp="1"/>
          </p:cNvSpPr>
          <p:nvPr>
            <p:ph idx="1"/>
          </p:nvPr>
        </p:nvSpPr>
        <p:spPr>
          <a:xfrm>
            <a:off x="1159869" y="3489495"/>
            <a:ext cx="8229600" cy="4525963"/>
          </a:xfrm>
        </p:spPr>
        <p:txBody>
          <a:bodyPr>
            <a:noAutofit/>
          </a:bodyPr>
          <a:lstStyle/>
          <a:p>
            <a:pPr lvl="0"/>
            <a:r>
              <a:rPr lang="en-US" sz="2800" dirty="0">
                <a:latin typeface="Arial" panose="020B0604020202020204" pitchFamily="34" charset="0"/>
                <a:cs typeface="Arial" panose="020B0604020202020204" pitchFamily="34" charset="0"/>
              </a:rPr>
              <a:t>According to the NHS Eatwell guide, a blanched and sustainable diet with fruits, vegetables and high fiber carbohydrate are required and limiting the saturated fat, salt and sugar (NHS UK, 2025). </a:t>
            </a:r>
          </a:p>
          <a:p>
            <a:pPr lvl="0"/>
            <a:r>
              <a:rPr lang="en-US" sz="2800" dirty="0">
                <a:latin typeface="Arial" panose="020B0604020202020204" pitchFamily="34" charset="0"/>
                <a:cs typeface="Arial" panose="020B0604020202020204" pitchFamily="34" charset="0"/>
              </a:rPr>
              <a:t>As per British Nutrition Foundation, (2023) recommended five portions of fruit, fiber-rich foods, dairy foods, choosing right fats for daily diet. </a:t>
            </a:r>
          </a:p>
        </p:txBody>
      </p:sp>
      <p:pic>
        <p:nvPicPr>
          <p:cNvPr id="5" name="image5.png">
            <a:extLst>
              <a:ext uri="{FF2B5EF4-FFF2-40B4-BE49-F238E27FC236}">
                <a16:creationId xmlns:a16="http://schemas.microsoft.com/office/drawing/2014/main" id="{5612EC06-5632-6415-78BE-10465CB98E2E}"/>
              </a:ext>
            </a:extLst>
          </p:cNvPr>
          <p:cNvPicPr/>
          <p:nvPr/>
        </p:nvPicPr>
        <p:blipFill>
          <a:blip r:embed="rId3"/>
          <a:srcRect/>
          <a:stretch>
            <a:fillRect/>
          </a:stretch>
        </p:blipFill>
        <p:spPr>
          <a:xfrm>
            <a:off x="9412915" y="2982057"/>
            <a:ext cx="7848126" cy="5311605"/>
          </a:xfrm>
          <a:prstGeom prst="rect">
            <a:avLst/>
          </a:prstGeom>
          <a:ln/>
        </p:spPr>
      </p:pic>
      <p:sp>
        <p:nvSpPr>
          <p:cNvPr id="7" name="TextBox 6">
            <a:extLst>
              <a:ext uri="{FF2B5EF4-FFF2-40B4-BE49-F238E27FC236}">
                <a16:creationId xmlns:a16="http://schemas.microsoft.com/office/drawing/2014/main" id="{1608588D-B5C8-37D7-A225-473AF5A8001B}"/>
              </a:ext>
            </a:extLst>
          </p:cNvPr>
          <p:cNvSpPr txBox="1"/>
          <p:nvPr/>
        </p:nvSpPr>
        <p:spPr>
          <a:xfrm>
            <a:off x="8126334" y="8462445"/>
            <a:ext cx="9144000" cy="598177"/>
          </a:xfrm>
          <a:prstGeom prst="rect">
            <a:avLst/>
          </a:prstGeom>
          <a:noFill/>
        </p:spPr>
        <p:txBody>
          <a:bodyPr wrap="square">
            <a:spAutoFit/>
          </a:bodyPr>
          <a:lstStyle/>
          <a:p>
            <a:pPr marL="457200" marR="0" algn="ctr">
              <a:lnSpc>
                <a:spcPct val="150000"/>
              </a:lnSpc>
              <a:spcBef>
                <a:spcPts val="1000"/>
              </a:spcBef>
              <a:buNone/>
            </a:pPr>
            <a:r>
              <a:rPr lang="en-US" sz="2500" dirty="0">
                <a:effectLst/>
                <a:latin typeface="Arial" panose="020B0604020202020204" pitchFamily="34" charset="0"/>
                <a:ea typeface="Arial" panose="020B0604020202020204" pitchFamily="34" charset="0"/>
              </a:rPr>
              <a:t>Source: NHS UK, 2025</a:t>
            </a:r>
          </a:p>
        </p:txBody>
      </p:sp>
      <p:sp>
        <p:nvSpPr>
          <p:cNvPr id="6" name="TextBox 5">
            <a:extLst>
              <a:ext uri="{FF2B5EF4-FFF2-40B4-BE49-F238E27FC236}">
                <a16:creationId xmlns:a16="http://schemas.microsoft.com/office/drawing/2014/main" id="{31AA1D52-7EEB-D719-F21E-2265DEB6E85A}"/>
              </a:ext>
            </a:extLst>
          </p:cNvPr>
          <p:cNvSpPr txBox="1"/>
          <p:nvPr/>
        </p:nvSpPr>
        <p:spPr>
          <a:xfrm>
            <a:off x="15392400" y="93345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998365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4CB17197-9315-D9C2-BCD0-E62F1369AB3D}"/>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72AEB03F-37E2-7231-12C6-C6D449911CE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74BF9EE2-9DF0-0D18-85A2-414A89212680}"/>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2" name="TextBox 12">
              <a:extLst>
                <a:ext uri="{FF2B5EF4-FFF2-40B4-BE49-F238E27FC236}">
                  <a16:creationId xmlns:a16="http://schemas.microsoft.com/office/drawing/2014/main" id="{0B445FDB-9461-DC91-C697-0212CB9A2D17}"/>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9" name="Group 3">
            <a:extLst>
              <a:ext uri="{FF2B5EF4-FFF2-40B4-BE49-F238E27FC236}">
                <a16:creationId xmlns:a16="http://schemas.microsoft.com/office/drawing/2014/main" id="{A33A5E3A-7FCB-54E9-3858-185D1779AAA1}"/>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AA12D2E0-943B-74CE-F688-98C2788CE715}"/>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6" name="TextBox 5">
              <a:extLst>
                <a:ext uri="{FF2B5EF4-FFF2-40B4-BE49-F238E27FC236}">
                  <a16:creationId xmlns:a16="http://schemas.microsoft.com/office/drawing/2014/main" id="{ECD83A83-39A7-A490-04E0-17FFD841CB25}"/>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9" name="Title 5">
            <a:extLst>
              <a:ext uri="{FF2B5EF4-FFF2-40B4-BE49-F238E27FC236}">
                <a16:creationId xmlns:a16="http://schemas.microsoft.com/office/drawing/2014/main" id="{9ED401DB-C2B2-DFA7-B2F0-32E9999400C0}"/>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Short consequences for the habit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4C412BB-A2E4-BE16-7C49-97E88136524A}"/>
              </a:ext>
            </a:extLst>
          </p:cNvPr>
          <p:cNvSpPr>
            <a:spLocks noGrp="1"/>
          </p:cNvSpPr>
          <p:nvPr>
            <p:ph idx="1"/>
          </p:nvPr>
        </p:nvSpPr>
        <p:spPr>
          <a:xfrm>
            <a:off x="1198295" y="3417165"/>
            <a:ext cx="6647517" cy="4525963"/>
          </a:xfrm>
        </p:spPr>
        <p:txBody>
          <a:bodyPr>
            <a:noAutofit/>
          </a:bodyPr>
          <a:lstStyle/>
          <a:p>
            <a:pPr lvl="0"/>
            <a:r>
              <a:rPr lang="en-US" sz="2400" dirty="0">
                <a:latin typeface="Arial" panose="020B0604020202020204" pitchFamily="34" charset="0"/>
                <a:cs typeface="Arial" panose="020B0604020202020204" pitchFamily="34" charset="0"/>
              </a:rPr>
              <a:t>It can impact physical energy and create fatigue, sleep disruption which impacts daily activities. </a:t>
            </a:r>
          </a:p>
          <a:p>
            <a:pPr lvl="0"/>
            <a:r>
              <a:rPr lang="en-US" sz="2400" dirty="0">
                <a:latin typeface="Arial" panose="020B0604020202020204" pitchFamily="34" charset="0"/>
                <a:cs typeface="Arial" panose="020B0604020202020204" pitchFamily="34" charset="0"/>
              </a:rPr>
              <a:t>It can impact the digestive system and face issues like constipation and acidity, and it also causes obesity (</a:t>
            </a:r>
            <a:r>
              <a:rPr lang="en-US" sz="2400" dirty="0" err="1">
                <a:latin typeface="Arial" panose="020B0604020202020204" pitchFamily="34" charset="0"/>
                <a:cs typeface="Arial" panose="020B0604020202020204" pitchFamily="34" charset="0"/>
              </a:rPr>
              <a:t>Priporas</a:t>
            </a:r>
            <a:r>
              <a:rPr lang="en-US" sz="2400" dirty="0">
                <a:latin typeface="Arial" panose="020B0604020202020204" pitchFamily="34" charset="0"/>
                <a:cs typeface="Arial" panose="020B0604020202020204" pitchFamily="34" charset="0"/>
              </a:rPr>
              <a:t> et al., 2022).</a:t>
            </a:r>
          </a:p>
          <a:p>
            <a:pPr lvl="0"/>
            <a:r>
              <a:rPr lang="en-US" sz="2400" dirty="0">
                <a:latin typeface="Arial" panose="020B0604020202020204" pitchFamily="34" charset="0"/>
                <a:cs typeface="Arial" panose="020B0604020202020204" pitchFamily="34" charset="0"/>
              </a:rPr>
              <a:t>The active obesity rate among the age group 16 to 25 is highest due to unhealthy eating (Health Express UK, 2021). </a:t>
            </a:r>
          </a:p>
          <a:p>
            <a:pPr lvl="0"/>
            <a:r>
              <a:rPr lang="en-US" sz="2400" dirty="0">
                <a:latin typeface="Arial" panose="020B0604020202020204" pitchFamily="34" charset="0"/>
                <a:cs typeface="Arial" panose="020B0604020202020204" pitchFamily="34" charset="0"/>
              </a:rPr>
              <a:t>It affects mental health and creates mood swings and stress.</a:t>
            </a:r>
          </a:p>
          <a:p>
            <a:pPr lvl="0"/>
            <a:r>
              <a:rPr lang="en-US" sz="2400" dirty="0">
                <a:latin typeface="Arial" panose="020B0604020202020204" pitchFamily="34" charset="0"/>
                <a:cs typeface="Arial" panose="020B0604020202020204" pitchFamily="34" charset="0"/>
              </a:rPr>
              <a:t>It also reduces the memory power and concentration.</a:t>
            </a:r>
          </a:p>
          <a:p>
            <a:pPr lvl="0"/>
            <a:r>
              <a:rPr lang="en-US" sz="2400" dirty="0">
                <a:latin typeface="Arial" panose="020B0604020202020204" pitchFamily="34" charset="0"/>
                <a:cs typeface="Arial" panose="020B0604020202020204" pitchFamily="34" charset="0"/>
              </a:rPr>
              <a:t>It enhances the Hangry responses like irritability, dizziness etc. </a:t>
            </a:r>
          </a:p>
        </p:txBody>
      </p:sp>
      <p:pic>
        <p:nvPicPr>
          <p:cNvPr id="3" name="image1.png">
            <a:extLst>
              <a:ext uri="{FF2B5EF4-FFF2-40B4-BE49-F238E27FC236}">
                <a16:creationId xmlns:a16="http://schemas.microsoft.com/office/drawing/2014/main" id="{EDDB524A-3AE9-698A-6A53-843438AF00CF}"/>
              </a:ext>
            </a:extLst>
          </p:cNvPr>
          <p:cNvPicPr/>
          <p:nvPr/>
        </p:nvPicPr>
        <p:blipFill>
          <a:blip r:embed="rId3"/>
          <a:srcRect/>
          <a:stretch>
            <a:fillRect/>
          </a:stretch>
        </p:blipFill>
        <p:spPr>
          <a:xfrm>
            <a:off x="8690052" y="2838870"/>
            <a:ext cx="7769148" cy="6004064"/>
          </a:xfrm>
          <a:prstGeom prst="rect">
            <a:avLst/>
          </a:prstGeom>
          <a:ln/>
        </p:spPr>
      </p:pic>
      <p:sp>
        <p:nvSpPr>
          <p:cNvPr id="8" name="TextBox 7">
            <a:extLst>
              <a:ext uri="{FF2B5EF4-FFF2-40B4-BE49-F238E27FC236}">
                <a16:creationId xmlns:a16="http://schemas.microsoft.com/office/drawing/2014/main" id="{BABC3058-D2B1-E473-5D69-B93E5C5C69BA}"/>
              </a:ext>
            </a:extLst>
          </p:cNvPr>
          <p:cNvSpPr txBox="1"/>
          <p:nvPr/>
        </p:nvSpPr>
        <p:spPr>
          <a:xfrm>
            <a:off x="7774258" y="8884079"/>
            <a:ext cx="9144000" cy="456535"/>
          </a:xfrm>
          <a:prstGeom prst="rect">
            <a:avLst/>
          </a:prstGeom>
          <a:noFill/>
        </p:spPr>
        <p:txBody>
          <a:bodyPr wrap="square">
            <a:spAutoFit/>
          </a:bodyPr>
          <a:lstStyle/>
          <a:p>
            <a:pPr marL="45720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Health Express UK, 2021</a:t>
            </a:r>
          </a:p>
        </p:txBody>
      </p:sp>
      <p:sp>
        <p:nvSpPr>
          <p:cNvPr id="13" name="TextBox 12">
            <a:extLst>
              <a:ext uri="{FF2B5EF4-FFF2-40B4-BE49-F238E27FC236}">
                <a16:creationId xmlns:a16="http://schemas.microsoft.com/office/drawing/2014/main" id="{06EA2DAC-ED4B-F5AC-6BB6-D9AF8EDD73EC}"/>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59960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D3C76B0F-C2AD-FFA2-6421-7CF92253F5D5}"/>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77903024-FFC8-901C-4BF1-C25DAC41F42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33352A95-7A3D-DFDA-B8DD-C10875E394B6}"/>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2" name="TextBox 12">
              <a:extLst>
                <a:ext uri="{FF2B5EF4-FFF2-40B4-BE49-F238E27FC236}">
                  <a16:creationId xmlns:a16="http://schemas.microsoft.com/office/drawing/2014/main" id="{0D524C49-671C-CBBB-E14F-E8EEACC4CD77}"/>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9" name="Group 3">
            <a:extLst>
              <a:ext uri="{FF2B5EF4-FFF2-40B4-BE49-F238E27FC236}">
                <a16:creationId xmlns:a16="http://schemas.microsoft.com/office/drawing/2014/main" id="{FD5C1C4C-7A4C-C4B1-4B64-CBA66033CA22}"/>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413DFFCE-1043-4139-E94C-B10625AEC1E1}"/>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6" name="TextBox 5">
              <a:extLst>
                <a:ext uri="{FF2B5EF4-FFF2-40B4-BE49-F238E27FC236}">
                  <a16:creationId xmlns:a16="http://schemas.microsoft.com/office/drawing/2014/main" id="{498A17D3-B961-69EA-D2AC-502F7B362197}"/>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9" name="Title 5">
            <a:extLst>
              <a:ext uri="{FF2B5EF4-FFF2-40B4-BE49-F238E27FC236}">
                <a16:creationId xmlns:a16="http://schemas.microsoft.com/office/drawing/2014/main" id="{7A8BD5BB-D8B6-678F-6840-BD11165EF227}"/>
              </a:ext>
            </a:extLst>
          </p:cNvPr>
          <p:cNvSpPr txBox="1">
            <a:spLocks/>
          </p:cNvSpPr>
          <p:nvPr/>
        </p:nvSpPr>
        <p:spPr>
          <a:xfrm>
            <a:off x="4267200" y="650360"/>
            <a:ext cx="10515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Long term consequences for the habit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04E1044-4F06-F065-082F-CE5FC124D76B}"/>
              </a:ext>
            </a:extLst>
          </p:cNvPr>
          <p:cNvSpPr>
            <a:spLocks noGrp="1"/>
          </p:cNvSpPr>
          <p:nvPr>
            <p:ph idx="1"/>
          </p:nvPr>
        </p:nvSpPr>
        <p:spPr>
          <a:xfrm>
            <a:off x="1171704" y="3438334"/>
            <a:ext cx="6965006" cy="4525963"/>
          </a:xfrm>
        </p:spPr>
        <p:txBody>
          <a:bodyPr>
            <a:noAutofit/>
          </a:bodyPr>
          <a:lstStyle/>
          <a:p>
            <a:pPr lvl="0"/>
            <a:r>
              <a:rPr lang="en-US" dirty="0">
                <a:latin typeface="Arial" panose="020B0604020202020204" pitchFamily="34" charset="0"/>
                <a:cs typeface="Arial" panose="020B0604020202020204" pitchFamily="34" charset="0"/>
              </a:rPr>
              <a:t>Cardiovascular disease and the chances of type 2 Diabetes (Bjornstad et al., 2023).</a:t>
            </a:r>
          </a:p>
          <a:p>
            <a:pPr lvl="0"/>
            <a:r>
              <a:rPr lang="en-US" dirty="0">
                <a:latin typeface="Arial" panose="020B0604020202020204" pitchFamily="34" charset="0"/>
                <a:cs typeface="Arial" panose="020B0604020202020204" pitchFamily="34" charset="0"/>
              </a:rPr>
              <a:t>Risk of hypertension.</a:t>
            </a:r>
          </a:p>
          <a:p>
            <a:pPr lvl="0"/>
            <a:r>
              <a:rPr lang="en-US" dirty="0">
                <a:latin typeface="Arial" panose="020B0604020202020204" pitchFamily="34" charset="0"/>
                <a:cs typeface="Arial" panose="020B0604020202020204" pitchFamily="34" charset="0"/>
              </a:rPr>
              <a:t>Risk of colorectal, breast and prostate cancer. </a:t>
            </a:r>
          </a:p>
          <a:p>
            <a:pPr lvl="0"/>
            <a:r>
              <a:rPr lang="en-US" dirty="0">
                <a:latin typeface="Arial" panose="020B0604020202020204" pitchFamily="34" charset="0"/>
                <a:cs typeface="Arial" panose="020B0604020202020204" pitchFamily="34" charset="0"/>
              </a:rPr>
              <a:t>Neurological disease like dementia</a:t>
            </a:r>
          </a:p>
          <a:p>
            <a:pPr lvl="0"/>
            <a:r>
              <a:rPr lang="en-US" dirty="0">
                <a:latin typeface="Arial" panose="020B0604020202020204" pitchFamily="34" charset="0"/>
                <a:cs typeface="Arial" panose="020B0604020202020204" pitchFamily="34" charset="0"/>
              </a:rPr>
              <a:t>Bone or other brain health can be impacted. </a:t>
            </a:r>
          </a:p>
        </p:txBody>
      </p:sp>
      <p:pic>
        <p:nvPicPr>
          <p:cNvPr id="5" name="image4.png">
            <a:extLst>
              <a:ext uri="{FF2B5EF4-FFF2-40B4-BE49-F238E27FC236}">
                <a16:creationId xmlns:a16="http://schemas.microsoft.com/office/drawing/2014/main" id="{E47DD24C-A1AF-9A2E-7FD7-7FD568907040}"/>
              </a:ext>
            </a:extLst>
          </p:cNvPr>
          <p:cNvPicPr/>
          <p:nvPr/>
        </p:nvPicPr>
        <p:blipFill>
          <a:blip r:embed="rId3"/>
          <a:srcRect/>
          <a:stretch>
            <a:fillRect/>
          </a:stretch>
        </p:blipFill>
        <p:spPr>
          <a:xfrm>
            <a:off x="8915400" y="3104242"/>
            <a:ext cx="8590227" cy="5672077"/>
          </a:xfrm>
          <a:prstGeom prst="rect">
            <a:avLst/>
          </a:prstGeom>
          <a:ln/>
        </p:spPr>
      </p:pic>
      <p:sp>
        <p:nvSpPr>
          <p:cNvPr id="7" name="TextBox 6">
            <a:extLst>
              <a:ext uri="{FF2B5EF4-FFF2-40B4-BE49-F238E27FC236}">
                <a16:creationId xmlns:a16="http://schemas.microsoft.com/office/drawing/2014/main" id="{DDC920A6-C6C6-2A49-4F92-28A4398BFBA7}"/>
              </a:ext>
            </a:extLst>
          </p:cNvPr>
          <p:cNvSpPr txBox="1"/>
          <p:nvPr/>
        </p:nvSpPr>
        <p:spPr>
          <a:xfrm>
            <a:off x="8136710" y="8829932"/>
            <a:ext cx="9144000" cy="456535"/>
          </a:xfrm>
          <a:prstGeom prst="rect">
            <a:avLst/>
          </a:prstGeom>
          <a:noFill/>
        </p:spPr>
        <p:txBody>
          <a:bodyPr wrap="square">
            <a:spAutoFit/>
          </a:bodyPr>
          <a:lstStyle/>
          <a:p>
            <a:pPr marL="45720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Greenwood High, 2025</a:t>
            </a:r>
          </a:p>
        </p:txBody>
      </p:sp>
      <p:sp>
        <p:nvSpPr>
          <p:cNvPr id="14" name="TextBox 13">
            <a:extLst>
              <a:ext uri="{FF2B5EF4-FFF2-40B4-BE49-F238E27FC236}">
                <a16:creationId xmlns:a16="http://schemas.microsoft.com/office/drawing/2014/main" id="{6A8955E7-67BE-2E4D-E388-4EFFEA6AD9E3}"/>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64510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0B38BD04-4D0A-021E-4D87-D1236B49A4F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2FB2277-35DB-10A1-57FE-D9620C7E59E0}"/>
              </a:ext>
            </a:extLst>
          </p:cNvPr>
          <p:cNvGrpSpPr/>
          <p:nvPr/>
        </p:nvGrpSpPr>
        <p:grpSpPr>
          <a:xfrm>
            <a:off x="5651404" y="-2095500"/>
            <a:ext cx="5657850" cy="5657850"/>
            <a:chOff x="0" y="0"/>
            <a:chExt cx="812800" cy="812800"/>
          </a:xfrm>
        </p:grpSpPr>
        <p:sp>
          <p:nvSpPr>
            <p:cNvPr id="3" name="Freeform 3">
              <a:extLst>
                <a:ext uri="{FF2B5EF4-FFF2-40B4-BE49-F238E27FC236}">
                  <a16:creationId xmlns:a16="http://schemas.microsoft.com/office/drawing/2014/main" id="{41BCAE42-BE26-BFB9-58FD-16348F226B1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4" name="TextBox 4">
              <a:extLst>
                <a:ext uri="{FF2B5EF4-FFF2-40B4-BE49-F238E27FC236}">
                  <a16:creationId xmlns:a16="http://schemas.microsoft.com/office/drawing/2014/main" id="{B5AC998A-30ED-8B46-978E-813B158B9FF3}"/>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12" name="Group 12">
            <a:extLst>
              <a:ext uri="{FF2B5EF4-FFF2-40B4-BE49-F238E27FC236}">
                <a16:creationId xmlns:a16="http://schemas.microsoft.com/office/drawing/2014/main" id="{5075E6BE-E69C-9FD0-F6AC-3584DA5FED90}"/>
              </a:ext>
            </a:extLst>
          </p:cNvPr>
          <p:cNvGrpSpPr/>
          <p:nvPr/>
        </p:nvGrpSpPr>
        <p:grpSpPr>
          <a:xfrm>
            <a:off x="-1390959" y="8567821"/>
            <a:ext cx="3086100" cy="3086100"/>
            <a:chOff x="0" y="0"/>
            <a:chExt cx="812800" cy="812800"/>
          </a:xfrm>
        </p:grpSpPr>
        <p:sp>
          <p:nvSpPr>
            <p:cNvPr id="13" name="Freeform 13">
              <a:extLst>
                <a:ext uri="{FF2B5EF4-FFF2-40B4-BE49-F238E27FC236}">
                  <a16:creationId xmlns:a16="http://schemas.microsoft.com/office/drawing/2014/main" id="{CDA1B473-7035-B5EB-9097-42F4FC253E0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4" name="TextBox 14">
              <a:extLst>
                <a:ext uri="{FF2B5EF4-FFF2-40B4-BE49-F238E27FC236}">
                  <a16:creationId xmlns:a16="http://schemas.microsoft.com/office/drawing/2014/main" id="{CE01E8B1-4283-58E0-1555-24F6C8A140AA}"/>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BCD44FBD-57B1-A64B-A15D-971334B3DFB6}"/>
              </a:ext>
            </a:extLst>
          </p:cNvPr>
          <p:cNvSpPr txBox="1"/>
          <p:nvPr/>
        </p:nvSpPr>
        <p:spPr>
          <a:xfrm>
            <a:off x="7086600" y="941604"/>
            <a:ext cx="6396475" cy="1246495"/>
          </a:xfrm>
          <a:prstGeom prst="rect">
            <a:avLst/>
          </a:prstGeom>
          <a:noFill/>
        </p:spPr>
        <p:txBody>
          <a:bodyPr wrap="square">
            <a:spAutoFit/>
          </a:bodyPr>
          <a:lstStyle/>
          <a:p>
            <a:r>
              <a:rPr lang="en-IN" sz="7500" b="1" dirty="0">
                <a:solidFill>
                  <a:schemeClr val="bg1"/>
                </a:solidFill>
                <a:latin typeface="Arial" panose="020B0604020202020204" pitchFamily="34" charset="0"/>
                <a:cs typeface="Arial" panose="020B0604020202020204" pitchFamily="34" charset="0"/>
              </a:rPr>
              <a:t>Aim 1 </a:t>
            </a:r>
          </a:p>
        </p:txBody>
      </p:sp>
      <p:graphicFrame>
        <p:nvGraphicFramePr>
          <p:cNvPr id="5" name="Table 4">
            <a:extLst>
              <a:ext uri="{FF2B5EF4-FFF2-40B4-BE49-F238E27FC236}">
                <a16:creationId xmlns:a16="http://schemas.microsoft.com/office/drawing/2014/main" id="{4DBBB48A-0ECE-EC4E-3FF7-FA1112A87198}"/>
              </a:ext>
            </a:extLst>
          </p:cNvPr>
          <p:cNvGraphicFramePr>
            <a:graphicFrameLocks noGrp="1"/>
          </p:cNvGraphicFramePr>
          <p:nvPr>
            <p:extLst>
              <p:ext uri="{D42A27DB-BD31-4B8C-83A1-F6EECF244321}">
                <p14:modId xmlns:p14="http://schemas.microsoft.com/office/powerpoint/2010/main" val="3907339357"/>
              </p:ext>
            </p:extLst>
          </p:nvPr>
        </p:nvGraphicFramePr>
        <p:xfrm>
          <a:off x="1405819" y="3010255"/>
          <a:ext cx="9244012" cy="5042676"/>
        </p:xfrm>
        <a:graphic>
          <a:graphicData uri="http://schemas.openxmlformats.org/drawingml/2006/table">
            <a:tbl>
              <a:tblPr>
                <a:tableStyleId>{775DCB02-9BB8-47FD-8907-85C794F793BA}</a:tableStyleId>
              </a:tblPr>
              <a:tblGrid>
                <a:gridCol w="2636191">
                  <a:extLst>
                    <a:ext uri="{9D8B030D-6E8A-4147-A177-3AD203B41FA5}">
                      <a16:colId xmlns:a16="http://schemas.microsoft.com/office/drawing/2014/main" val="629585112"/>
                    </a:ext>
                  </a:extLst>
                </a:gridCol>
                <a:gridCol w="4179750">
                  <a:extLst>
                    <a:ext uri="{9D8B030D-6E8A-4147-A177-3AD203B41FA5}">
                      <a16:colId xmlns:a16="http://schemas.microsoft.com/office/drawing/2014/main" val="488639460"/>
                    </a:ext>
                  </a:extLst>
                </a:gridCol>
                <a:gridCol w="2428071">
                  <a:extLst>
                    <a:ext uri="{9D8B030D-6E8A-4147-A177-3AD203B41FA5}">
                      <a16:colId xmlns:a16="http://schemas.microsoft.com/office/drawing/2014/main" val="3210644384"/>
                    </a:ext>
                  </a:extLst>
                </a:gridCol>
              </a:tblGrid>
              <a:tr h="1154253">
                <a:tc>
                  <a:txBody>
                    <a:bodyPr/>
                    <a:lstStyle/>
                    <a:p>
                      <a:pPr marL="0" marR="0" algn="l">
                        <a:lnSpc>
                          <a:spcPct val="150000"/>
                        </a:lnSpc>
                        <a:spcBef>
                          <a:spcPts val="1000"/>
                        </a:spcBef>
                        <a:buNone/>
                      </a:pPr>
                      <a:r>
                        <a:rPr lang="en-US" sz="2800">
                          <a:effectLst/>
                          <a:latin typeface="Arial" panose="020B0604020202020204" pitchFamily="34" charset="0"/>
                          <a:cs typeface="Arial" panose="020B0604020202020204" pitchFamily="34" charset="0"/>
                        </a:rPr>
                        <a:t>Aim </a:t>
                      </a:r>
                      <a:endParaRPr lang="en-US" sz="2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tc>
                  <a:txBody>
                    <a:bodyPr/>
                    <a:lstStyle/>
                    <a:p>
                      <a:pPr marL="0" marR="0" algn="l">
                        <a:lnSpc>
                          <a:spcPct val="150000"/>
                        </a:lnSpc>
                        <a:spcBef>
                          <a:spcPts val="1000"/>
                        </a:spcBef>
                        <a:buNone/>
                      </a:pPr>
                      <a:r>
                        <a:rPr lang="en-US" sz="2800">
                          <a:effectLst/>
                          <a:latin typeface="Arial" panose="020B0604020202020204" pitchFamily="34" charset="0"/>
                          <a:cs typeface="Arial" panose="020B0604020202020204" pitchFamily="34" charset="0"/>
                        </a:rPr>
                        <a:t>Benefits </a:t>
                      </a:r>
                      <a:endParaRPr lang="en-US" sz="2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Measures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extLst>
                  <a:ext uri="{0D108BD9-81ED-4DB2-BD59-A6C34878D82A}">
                    <a16:rowId xmlns:a16="http://schemas.microsoft.com/office/drawing/2014/main" val="1526055678"/>
                  </a:ext>
                </a:extLst>
              </a:tr>
              <a:tr h="3709181">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Increasing daily fiber intake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It can resolve issues of energy crashes, and it can help to improve memory and cognitive power and reduce risk of type 2 diabetes.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Up to 25 to 30g fiber each day (NHS UK, 2025).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extLst>
                  <a:ext uri="{0D108BD9-81ED-4DB2-BD59-A6C34878D82A}">
                    <a16:rowId xmlns:a16="http://schemas.microsoft.com/office/drawing/2014/main" val="463695659"/>
                  </a:ext>
                </a:extLst>
              </a:tr>
            </a:tbl>
          </a:graphicData>
        </a:graphic>
      </p:graphicFrame>
      <p:pic>
        <p:nvPicPr>
          <p:cNvPr id="8" name="image7.png">
            <a:extLst>
              <a:ext uri="{FF2B5EF4-FFF2-40B4-BE49-F238E27FC236}">
                <a16:creationId xmlns:a16="http://schemas.microsoft.com/office/drawing/2014/main" id="{EBC95B66-C0CD-0B42-B6B1-24AD3E4BFC1F}"/>
              </a:ext>
            </a:extLst>
          </p:cNvPr>
          <p:cNvPicPr/>
          <p:nvPr/>
        </p:nvPicPr>
        <p:blipFill>
          <a:blip r:embed="rId3"/>
          <a:srcRect/>
          <a:stretch>
            <a:fillRect/>
          </a:stretch>
        </p:blipFill>
        <p:spPr>
          <a:xfrm>
            <a:off x="11434325" y="2947066"/>
            <a:ext cx="6396475" cy="5837746"/>
          </a:xfrm>
          <a:prstGeom prst="rect">
            <a:avLst/>
          </a:prstGeom>
          <a:ln/>
        </p:spPr>
      </p:pic>
      <p:sp>
        <p:nvSpPr>
          <p:cNvPr id="15" name="TextBox 14">
            <a:extLst>
              <a:ext uri="{FF2B5EF4-FFF2-40B4-BE49-F238E27FC236}">
                <a16:creationId xmlns:a16="http://schemas.microsoft.com/office/drawing/2014/main" id="{696503BB-A9FE-19F5-F197-12E294E845B3}"/>
              </a:ext>
            </a:extLst>
          </p:cNvPr>
          <p:cNvSpPr txBox="1"/>
          <p:nvPr/>
        </p:nvSpPr>
        <p:spPr>
          <a:xfrm>
            <a:off x="9144000" y="8764297"/>
            <a:ext cx="10005646" cy="456535"/>
          </a:xfrm>
          <a:prstGeom prst="rect">
            <a:avLst/>
          </a:prstGeom>
          <a:noFill/>
        </p:spPr>
        <p:txBody>
          <a:bodyPr wrap="square">
            <a:spAutoFit/>
          </a:bodyPr>
          <a:lstStyle/>
          <a:p>
            <a:pPr marL="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Nutrition Track, 2026</a:t>
            </a:r>
          </a:p>
        </p:txBody>
      </p:sp>
      <p:sp>
        <p:nvSpPr>
          <p:cNvPr id="9" name="TextBox 8">
            <a:extLst>
              <a:ext uri="{FF2B5EF4-FFF2-40B4-BE49-F238E27FC236}">
                <a16:creationId xmlns:a16="http://schemas.microsoft.com/office/drawing/2014/main" id="{F5B5B6A8-C4E5-E2AB-B532-AF59CCB535D7}"/>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313065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C1ED825F-36DF-F3C3-98E4-3FECC89F87EB}"/>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B7929F4E-F3CC-DBD5-D230-80B4108D0F15}"/>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A7A1BD83-370E-FF6C-F9F9-B651A797FBC1}"/>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96225AE3-DEC8-5CCF-ADF0-3B054CE1BA9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5FB66C0E-E557-0147-9BA0-5940EB6E88AB}"/>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261A7238-67F6-2E0F-EC4A-CEF45EB813B6}"/>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7CE39465-A1E1-EBB7-9B24-249AF895ADF2}"/>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9967B074-464D-1BF1-020C-7D2A23870653}"/>
              </a:ext>
            </a:extLst>
          </p:cNvPr>
          <p:cNvSpPr txBox="1">
            <a:spLocks/>
          </p:cNvSpPr>
          <p:nvPr/>
        </p:nvSpPr>
        <p:spPr>
          <a:xfrm>
            <a:off x="4267200" y="650360"/>
            <a:ext cx="10515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7000" b="1" dirty="0">
                <a:solidFill>
                  <a:schemeClr val="bg1"/>
                </a:solidFill>
                <a:latin typeface="Arial" panose="020B0604020202020204" pitchFamily="34" charset="0"/>
                <a:cs typeface="Arial" panose="020B0604020202020204" pitchFamily="34" charset="0"/>
              </a:rPr>
              <a:t>Aim 2 </a:t>
            </a:r>
            <a:endParaRPr lang="en-US" sz="7000" dirty="0">
              <a:solidFill>
                <a:schemeClr val="bg1"/>
              </a:solidFill>
              <a:latin typeface="Arial" panose="020B0604020202020204" pitchFamily="34" charset="0"/>
              <a:cs typeface="Arial" panose="020B0604020202020204" pitchFamily="34" charset="0"/>
            </a:endParaRPr>
          </a:p>
        </p:txBody>
      </p:sp>
      <p:graphicFrame>
        <p:nvGraphicFramePr>
          <p:cNvPr id="8" name="Table 7">
            <a:extLst>
              <a:ext uri="{FF2B5EF4-FFF2-40B4-BE49-F238E27FC236}">
                <a16:creationId xmlns:a16="http://schemas.microsoft.com/office/drawing/2014/main" id="{152117B4-BF47-0B0D-C782-F1FDBF2754D8}"/>
              </a:ext>
            </a:extLst>
          </p:cNvPr>
          <p:cNvGraphicFramePr>
            <a:graphicFrameLocks noGrp="1"/>
          </p:cNvGraphicFramePr>
          <p:nvPr>
            <p:extLst>
              <p:ext uri="{D42A27DB-BD31-4B8C-83A1-F6EECF244321}">
                <p14:modId xmlns:p14="http://schemas.microsoft.com/office/powerpoint/2010/main" val="3848198472"/>
              </p:ext>
            </p:extLst>
          </p:nvPr>
        </p:nvGraphicFramePr>
        <p:xfrm>
          <a:off x="1371600" y="3417165"/>
          <a:ext cx="8907036" cy="6506905"/>
        </p:xfrm>
        <a:graphic>
          <a:graphicData uri="http://schemas.openxmlformats.org/drawingml/2006/table">
            <a:tbl>
              <a:tblPr>
                <a:tableStyleId>{327F97BB-C833-4FB7-BDE5-3F7075034690}</a:tableStyleId>
              </a:tblPr>
              <a:tblGrid>
                <a:gridCol w="2540093">
                  <a:extLst>
                    <a:ext uri="{9D8B030D-6E8A-4147-A177-3AD203B41FA5}">
                      <a16:colId xmlns:a16="http://schemas.microsoft.com/office/drawing/2014/main" val="880980268"/>
                    </a:ext>
                  </a:extLst>
                </a:gridCol>
                <a:gridCol w="3760006">
                  <a:extLst>
                    <a:ext uri="{9D8B030D-6E8A-4147-A177-3AD203B41FA5}">
                      <a16:colId xmlns:a16="http://schemas.microsoft.com/office/drawing/2014/main" val="3260599620"/>
                    </a:ext>
                  </a:extLst>
                </a:gridCol>
                <a:gridCol w="2606937">
                  <a:extLst>
                    <a:ext uri="{9D8B030D-6E8A-4147-A177-3AD203B41FA5}">
                      <a16:colId xmlns:a16="http://schemas.microsoft.com/office/drawing/2014/main" val="2654592776"/>
                    </a:ext>
                  </a:extLst>
                </a:gridCol>
              </a:tblGrid>
              <a:tr h="698242">
                <a:tc>
                  <a:txBody>
                    <a:bodyPr/>
                    <a:lstStyle/>
                    <a:p>
                      <a:pPr marL="0" marR="0" algn="ctr">
                        <a:lnSpc>
                          <a:spcPct val="150000"/>
                        </a:lnSpc>
                        <a:spcBef>
                          <a:spcPts val="1000"/>
                        </a:spcBef>
                        <a:buNone/>
                      </a:pPr>
                      <a:r>
                        <a:rPr lang="en-US" sz="2800" b="1" dirty="0">
                          <a:effectLst/>
                          <a:latin typeface="Arial" panose="020B0604020202020204" pitchFamily="34" charset="0"/>
                          <a:cs typeface="Arial" panose="020B0604020202020204" pitchFamily="34" charset="0"/>
                        </a:rPr>
                        <a:t>Aim </a:t>
                      </a:r>
                      <a:endParaRPr lang="en-US" sz="28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1000"/>
                        </a:spcBef>
                        <a:buNone/>
                      </a:pPr>
                      <a:r>
                        <a:rPr lang="en-US" sz="2800" b="1">
                          <a:effectLst/>
                          <a:latin typeface="Arial" panose="020B0604020202020204" pitchFamily="34" charset="0"/>
                          <a:cs typeface="Arial" panose="020B0604020202020204" pitchFamily="34" charset="0"/>
                        </a:rPr>
                        <a:t>Benefits </a:t>
                      </a:r>
                      <a:endParaRPr lang="en-US" sz="2800" b="1">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1000"/>
                        </a:spcBef>
                        <a:buNone/>
                      </a:pPr>
                      <a:r>
                        <a:rPr lang="en-US" sz="2800" b="1" dirty="0">
                          <a:effectLst/>
                          <a:latin typeface="Arial" panose="020B0604020202020204" pitchFamily="34" charset="0"/>
                          <a:cs typeface="Arial" panose="020B0604020202020204" pitchFamily="34" charset="0"/>
                        </a:rPr>
                        <a:t>Measures </a:t>
                      </a:r>
                      <a:endParaRPr lang="en-US" sz="28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421606791"/>
                  </a:ext>
                </a:extLst>
              </a:tr>
              <a:tr h="4457093">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Reduction of ultra-processed food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It can stabilize blood pressure and help to develop better metabolic health and weight stability.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The consumption should be reduced by 20% and track that (British Nutrition Foundation, 2025).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extLst>
                  <a:ext uri="{0D108BD9-81ED-4DB2-BD59-A6C34878D82A}">
                    <a16:rowId xmlns:a16="http://schemas.microsoft.com/office/drawing/2014/main" val="2373546495"/>
                  </a:ext>
                </a:extLst>
              </a:tr>
            </a:tbl>
          </a:graphicData>
        </a:graphic>
      </p:graphicFrame>
      <p:pic>
        <p:nvPicPr>
          <p:cNvPr id="13" name="image3.png">
            <a:extLst>
              <a:ext uri="{FF2B5EF4-FFF2-40B4-BE49-F238E27FC236}">
                <a16:creationId xmlns:a16="http://schemas.microsoft.com/office/drawing/2014/main" id="{A3B156F6-6FBC-80AF-6066-42DCE2CC4AA9}"/>
              </a:ext>
            </a:extLst>
          </p:cNvPr>
          <p:cNvPicPr/>
          <p:nvPr/>
        </p:nvPicPr>
        <p:blipFill>
          <a:blip r:embed="rId3"/>
          <a:srcRect b="4328"/>
          <a:stretch>
            <a:fillRect/>
          </a:stretch>
        </p:blipFill>
        <p:spPr>
          <a:xfrm>
            <a:off x="11127988" y="2802629"/>
            <a:ext cx="6629400" cy="6297729"/>
          </a:xfrm>
          <a:prstGeom prst="rect">
            <a:avLst/>
          </a:prstGeom>
          <a:ln/>
        </p:spPr>
      </p:pic>
      <p:sp>
        <p:nvSpPr>
          <p:cNvPr id="17" name="TextBox 16">
            <a:extLst>
              <a:ext uri="{FF2B5EF4-FFF2-40B4-BE49-F238E27FC236}">
                <a16:creationId xmlns:a16="http://schemas.microsoft.com/office/drawing/2014/main" id="{7A0FE922-DD4B-FA76-D174-3EA5618A6BCB}"/>
              </a:ext>
            </a:extLst>
          </p:cNvPr>
          <p:cNvSpPr txBox="1"/>
          <p:nvPr/>
        </p:nvSpPr>
        <p:spPr>
          <a:xfrm>
            <a:off x="9870688" y="9007003"/>
            <a:ext cx="9144000" cy="577850"/>
          </a:xfrm>
          <a:prstGeom prst="rect">
            <a:avLst/>
          </a:prstGeom>
          <a:noFill/>
        </p:spPr>
        <p:txBody>
          <a:bodyPr wrap="square">
            <a:spAutoFit/>
          </a:bodyPr>
          <a:lstStyle/>
          <a:p>
            <a:pPr marL="0" marR="0" algn="ctr">
              <a:lnSpc>
                <a:spcPct val="150000"/>
              </a:lnSpc>
              <a:spcBef>
                <a:spcPts val="1000"/>
              </a:spcBef>
              <a:buNone/>
            </a:pPr>
            <a:r>
              <a:rPr lang="en-US" sz="2400" dirty="0">
                <a:effectLst/>
                <a:latin typeface="Arial" panose="020B0604020202020204" pitchFamily="34" charset="0"/>
                <a:ea typeface="Arial" panose="020B0604020202020204" pitchFamily="34" charset="0"/>
              </a:rPr>
              <a:t>Source: BBC Food 2025</a:t>
            </a:r>
          </a:p>
        </p:txBody>
      </p:sp>
      <p:sp>
        <p:nvSpPr>
          <p:cNvPr id="3" name="TextBox 2">
            <a:extLst>
              <a:ext uri="{FF2B5EF4-FFF2-40B4-BE49-F238E27FC236}">
                <a16:creationId xmlns:a16="http://schemas.microsoft.com/office/drawing/2014/main" id="{448BA58D-F11E-FCBF-0293-DEF11762869E}"/>
              </a:ext>
            </a:extLst>
          </p:cNvPr>
          <p:cNvSpPr txBox="1"/>
          <p:nvPr/>
        </p:nvSpPr>
        <p:spPr>
          <a:xfrm>
            <a:off x="15392400" y="9664125"/>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896967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A7628-A654-1101-1FB9-4143966D158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6CACA126-6FD7-6C7B-7752-92256972582D}"/>
              </a:ext>
            </a:extLst>
          </p:cNvPr>
          <p:cNvSpPr txBox="1"/>
          <p:nvPr/>
        </p:nvSpPr>
        <p:spPr>
          <a:xfrm>
            <a:off x="0" y="1260701"/>
            <a:ext cx="15017928" cy="1015663"/>
          </a:xfrm>
          <a:prstGeom prst="rect">
            <a:avLst/>
          </a:prstGeom>
          <a:solidFill>
            <a:schemeClr val="accent6">
              <a:lumMod val="20000"/>
              <a:lumOff val="80000"/>
            </a:schemeClr>
          </a:solidFill>
        </p:spPr>
        <p:txBody>
          <a:bodyPr wrap="square" lIns="0" tIns="0" rIns="0" bIns="0" rtlCol="0" anchor="t">
            <a:spAutoFit/>
          </a:bodyPr>
          <a:lstStyle/>
          <a:p>
            <a:pPr algn="ctr"/>
            <a:r>
              <a:rPr lang="en-IN" sz="6600" b="1" dirty="0">
                <a:latin typeface="Arial" panose="020B0604020202020204" pitchFamily="34" charset="0"/>
                <a:cs typeface="Arial" panose="020B0604020202020204" pitchFamily="34" charset="0"/>
              </a:rPr>
              <a:t>Aim 3 </a:t>
            </a:r>
          </a:p>
        </p:txBody>
      </p:sp>
      <p:grpSp>
        <p:nvGrpSpPr>
          <p:cNvPr id="7" name="Group 7">
            <a:extLst>
              <a:ext uri="{FF2B5EF4-FFF2-40B4-BE49-F238E27FC236}">
                <a16:creationId xmlns:a16="http://schemas.microsoft.com/office/drawing/2014/main" id="{1B91E221-B339-AF6B-84DE-0F34A3C4B377}"/>
              </a:ext>
            </a:extLst>
          </p:cNvPr>
          <p:cNvGrpSpPr/>
          <p:nvPr/>
        </p:nvGrpSpPr>
        <p:grpSpPr>
          <a:xfrm>
            <a:off x="533400" y="7962900"/>
            <a:ext cx="452472" cy="452472"/>
            <a:chOff x="0" y="0"/>
            <a:chExt cx="812800" cy="812800"/>
          </a:xfrm>
        </p:grpSpPr>
        <p:sp>
          <p:nvSpPr>
            <p:cNvPr id="8" name="Freeform 8">
              <a:extLst>
                <a:ext uri="{FF2B5EF4-FFF2-40B4-BE49-F238E27FC236}">
                  <a16:creationId xmlns:a16="http://schemas.microsoft.com/office/drawing/2014/main" id="{CFC078A3-AF1E-BDFE-4EFA-F327DA9E5C5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9E0E5B53-C116-DAF2-FD0D-C7D6D5A2D10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a:extLst>
              <a:ext uri="{FF2B5EF4-FFF2-40B4-BE49-F238E27FC236}">
                <a16:creationId xmlns:a16="http://schemas.microsoft.com/office/drawing/2014/main" id="{927F0027-EE69-A39E-2A2C-818BC6AF9D0C}"/>
              </a:ext>
            </a:extLst>
          </p:cNvPr>
          <p:cNvGrpSpPr/>
          <p:nvPr/>
        </p:nvGrpSpPr>
        <p:grpSpPr>
          <a:xfrm>
            <a:off x="15017929" y="-2533783"/>
            <a:ext cx="5002094" cy="5002094"/>
            <a:chOff x="0" y="0"/>
            <a:chExt cx="812800" cy="812800"/>
          </a:xfrm>
        </p:grpSpPr>
        <p:sp>
          <p:nvSpPr>
            <p:cNvPr id="11" name="Freeform 11">
              <a:extLst>
                <a:ext uri="{FF2B5EF4-FFF2-40B4-BE49-F238E27FC236}">
                  <a16:creationId xmlns:a16="http://schemas.microsoft.com/office/drawing/2014/main" id="{F02779A5-BFAA-EA8B-83F8-EF9EAB43225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a:extLst>
                <a:ext uri="{FF2B5EF4-FFF2-40B4-BE49-F238E27FC236}">
                  <a16:creationId xmlns:a16="http://schemas.microsoft.com/office/drawing/2014/main" id="{CB7FCDC0-3EE3-4AF0-B27F-6B1D51ACB87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a:extLst>
              <a:ext uri="{FF2B5EF4-FFF2-40B4-BE49-F238E27FC236}">
                <a16:creationId xmlns:a16="http://schemas.microsoft.com/office/drawing/2014/main" id="{2D4F9296-B16F-EDA0-5FD0-C2C6067574ED}"/>
              </a:ext>
            </a:extLst>
          </p:cNvPr>
          <p:cNvSpPr/>
          <p:nvPr/>
        </p:nvSpPr>
        <p:spPr>
          <a:xfrm rot="-10800000">
            <a:off x="12922593" y="9546725"/>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a:extLst>
              <a:ext uri="{FF2B5EF4-FFF2-40B4-BE49-F238E27FC236}">
                <a16:creationId xmlns:a16="http://schemas.microsoft.com/office/drawing/2014/main" id="{5E763F28-669C-E3F3-8D5C-2E0D0E3A5C48}"/>
              </a:ext>
            </a:extLst>
          </p:cNvPr>
          <p:cNvGrpSpPr/>
          <p:nvPr/>
        </p:nvGrpSpPr>
        <p:grpSpPr>
          <a:xfrm>
            <a:off x="831317" y="9145833"/>
            <a:ext cx="1183417" cy="1183417"/>
            <a:chOff x="0" y="0"/>
            <a:chExt cx="812800" cy="812800"/>
          </a:xfrm>
        </p:grpSpPr>
        <p:sp>
          <p:nvSpPr>
            <p:cNvPr id="44" name="Freeform 44">
              <a:extLst>
                <a:ext uri="{FF2B5EF4-FFF2-40B4-BE49-F238E27FC236}">
                  <a16:creationId xmlns:a16="http://schemas.microsoft.com/office/drawing/2014/main" id="{FCFFD907-77C8-A7BE-3F15-9CBD4AB23AB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1D01B83A-7E06-865E-0639-6BAE42D6A541}"/>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3" name="Table 2">
            <a:extLst>
              <a:ext uri="{FF2B5EF4-FFF2-40B4-BE49-F238E27FC236}">
                <a16:creationId xmlns:a16="http://schemas.microsoft.com/office/drawing/2014/main" id="{6F4087C9-D661-0B05-5BA7-6638EDF7894C}"/>
              </a:ext>
            </a:extLst>
          </p:cNvPr>
          <p:cNvGraphicFramePr>
            <a:graphicFrameLocks noGrp="1"/>
          </p:cNvGraphicFramePr>
          <p:nvPr>
            <p:extLst>
              <p:ext uri="{D42A27DB-BD31-4B8C-83A1-F6EECF244321}">
                <p14:modId xmlns:p14="http://schemas.microsoft.com/office/powerpoint/2010/main" val="2505743868"/>
              </p:ext>
            </p:extLst>
          </p:nvPr>
        </p:nvGraphicFramePr>
        <p:xfrm>
          <a:off x="2033587" y="2947066"/>
          <a:ext cx="12984341" cy="5701634"/>
        </p:xfrm>
        <a:graphic>
          <a:graphicData uri="http://schemas.openxmlformats.org/drawingml/2006/table">
            <a:tbl>
              <a:tblPr>
                <a:tableStyleId>{08FB837D-C827-4EFA-A057-4D05807E0F7C}</a:tableStyleId>
              </a:tblPr>
              <a:tblGrid>
                <a:gridCol w="3678491">
                  <a:extLst>
                    <a:ext uri="{9D8B030D-6E8A-4147-A177-3AD203B41FA5}">
                      <a16:colId xmlns:a16="http://schemas.microsoft.com/office/drawing/2014/main" val="575816060"/>
                    </a:ext>
                  </a:extLst>
                </a:gridCol>
                <a:gridCol w="5505555">
                  <a:extLst>
                    <a:ext uri="{9D8B030D-6E8A-4147-A177-3AD203B41FA5}">
                      <a16:colId xmlns:a16="http://schemas.microsoft.com/office/drawing/2014/main" val="745008684"/>
                    </a:ext>
                  </a:extLst>
                </a:gridCol>
                <a:gridCol w="3800295">
                  <a:extLst>
                    <a:ext uri="{9D8B030D-6E8A-4147-A177-3AD203B41FA5}">
                      <a16:colId xmlns:a16="http://schemas.microsoft.com/office/drawing/2014/main" val="3110236499"/>
                    </a:ext>
                  </a:extLst>
                </a:gridCol>
              </a:tblGrid>
              <a:tr h="772233">
                <a:tc>
                  <a:txBody>
                    <a:bodyPr/>
                    <a:lstStyle/>
                    <a:p>
                      <a:pPr marL="0" marR="0" algn="ctr">
                        <a:lnSpc>
                          <a:spcPct val="150000"/>
                        </a:lnSpc>
                        <a:spcBef>
                          <a:spcPts val="1000"/>
                        </a:spcBef>
                        <a:buNone/>
                      </a:pPr>
                      <a:r>
                        <a:rPr lang="en-US" sz="3200" b="1">
                          <a:solidFill>
                            <a:schemeClr val="bg1"/>
                          </a:solidFill>
                          <a:effectLst/>
                          <a:latin typeface="Arial" panose="020B0604020202020204" pitchFamily="34" charset="0"/>
                          <a:cs typeface="Arial" panose="020B0604020202020204" pitchFamily="34" charset="0"/>
                        </a:rPr>
                        <a:t>Aim </a:t>
                      </a:r>
                      <a:endParaRPr lang="en-US" sz="3200" b="1">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tc>
                  <a:txBody>
                    <a:bodyPr/>
                    <a:lstStyle/>
                    <a:p>
                      <a:pPr marL="0" marR="0" algn="ctr">
                        <a:lnSpc>
                          <a:spcPct val="150000"/>
                        </a:lnSpc>
                        <a:spcBef>
                          <a:spcPts val="1000"/>
                        </a:spcBef>
                        <a:buNone/>
                      </a:pPr>
                      <a:r>
                        <a:rPr lang="en-US" sz="3200" b="1" dirty="0">
                          <a:solidFill>
                            <a:schemeClr val="bg1"/>
                          </a:solidFill>
                          <a:effectLst/>
                          <a:latin typeface="Arial" panose="020B0604020202020204" pitchFamily="34" charset="0"/>
                          <a:cs typeface="Arial" panose="020B0604020202020204" pitchFamily="34" charset="0"/>
                        </a:rPr>
                        <a:t>Benefits </a:t>
                      </a:r>
                      <a:endParaRPr lang="en-US" sz="3200" b="1" dirty="0">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tc>
                  <a:txBody>
                    <a:bodyPr/>
                    <a:lstStyle/>
                    <a:p>
                      <a:pPr marL="0" marR="0" algn="ctr">
                        <a:lnSpc>
                          <a:spcPct val="150000"/>
                        </a:lnSpc>
                        <a:spcBef>
                          <a:spcPts val="1000"/>
                        </a:spcBef>
                        <a:buNone/>
                      </a:pPr>
                      <a:r>
                        <a:rPr lang="en-US" sz="3200" b="1" dirty="0">
                          <a:solidFill>
                            <a:schemeClr val="bg1"/>
                          </a:solidFill>
                          <a:effectLst/>
                          <a:latin typeface="Arial" panose="020B0604020202020204" pitchFamily="34" charset="0"/>
                          <a:cs typeface="Arial" panose="020B0604020202020204" pitchFamily="34" charset="0"/>
                        </a:rPr>
                        <a:t>Measures </a:t>
                      </a:r>
                      <a:endParaRPr lang="en-US" sz="3200" b="1" dirty="0">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extLst>
                  <a:ext uri="{0D108BD9-81ED-4DB2-BD59-A6C34878D82A}">
                    <a16:rowId xmlns:a16="http://schemas.microsoft.com/office/drawing/2014/main" val="51279417"/>
                  </a:ext>
                </a:extLst>
              </a:tr>
              <a:tr h="4929401">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Bridging nutrition literacy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It brings cognitive autonomy and young people can make decisions based on function values rather than hype (Öner et al., 2024).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50% of participants should decode or understand the nutrition level.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extLst>
                  <a:ext uri="{0D108BD9-81ED-4DB2-BD59-A6C34878D82A}">
                    <a16:rowId xmlns:a16="http://schemas.microsoft.com/office/drawing/2014/main" val="311041021"/>
                  </a:ext>
                </a:extLst>
              </a:tr>
            </a:tbl>
          </a:graphicData>
        </a:graphic>
      </p:graphicFrame>
      <p:sp>
        <p:nvSpPr>
          <p:cNvPr id="5" name="TextBox 4">
            <a:extLst>
              <a:ext uri="{FF2B5EF4-FFF2-40B4-BE49-F238E27FC236}">
                <a16:creationId xmlns:a16="http://schemas.microsoft.com/office/drawing/2014/main" id="{E875B862-BCBD-5639-56F9-93508E7F1196}"/>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052949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13032403" y="-1448305"/>
            <a:ext cx="5255597" cy="11701456"/>
            <a:chOff x="0" y="0"/>
            <a:chExt cx="1384190" cy="3472227"/>
          </a:xfrm>
        </p:grpSpPr>
        <p:sp>
          <p:nvSpPr>
            <p:cNvPr id="4" name="Freeform 4"/>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p:cNvGrpSpPr/>
          <p:nvPr/>
        </p:nvGrpSpPr>
        <p:grpSpPr>
          <a:xfrm>
            <a:off x="1057435" y="3489495"/>
            <a:ext cx="78988" cy="3562352"/>
            <a:chOff x="0" y="0"/>
            <a:chExt cx="20803" cy="938233"/>
          </a:xfrm>
        </p:grpSpPr>
        <p:sp>
          <p:nvSpPr>
            <p:cNvPr id="11" name="Freeform 11"/>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p:cNvSpPr txBox="1"/>
          <p:nvPr/>
        </p:nvSpPr>
        <p:spPr>
          <a:xfrm>
            <a:off x="1166160" y="3912391"/>
            <a:ext cx="11895980" cy="1231106"/>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2: Campaign:</a:t>
            </a:r>
          </a:p>
        </p:txBody>
      </p:sp>
      <p:sp>
        <p:nvSpPr>
          <p:cNvPr id="7" name="TextBox 6">
            <a:extLst>
              <a:ext uri="{FF2B5EF4-FFF2-40B4-BE49-F238E27FC236}">
                <a16:creationId xmlns:a16="http://schemas.microsoft.com/office/drawing/2014/main" id="{683E6A5F-9EBD-078C-C0BC-2326EE89DD99}"/>
              </a:ext>
            </a:extLst>
          </p:cNvPr>
          <p:cNvSpPr txBox="1"/>
          <p:nvPr/>
        </p:nvSpPr>
        <p:spPr>
          <a:xfrm>
            <a:off x="5181600" y="5753100"/>
            <a:ext cx="9144000" cy="707886"/>
          </a:xfrm>
          <a:prstGeom prst="rect">
            <a:avLst/>
          </a:prstGeom>
          <a:noFill/>
        </p:spPr>
        <p:txBody>
          <a:bodyPr wrap="square">
            <a:spAutoFit/>
          </a:bodyPr>
          <a:lstStyle/>
          <a:p>
            <a:r>
              <a:rPr lang="en-US" sz="4000" dirty="0"/>
              <a:t>Muhammed Atif</a:t>
            </a:r>
            <a:endParaRPr lang="en-IN" sz="4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F993-AFB7-1007-7DB7-FE6E74FB0DA0}"/>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5467AD82-DCBA-DD86-2DC1-FBA3BD28783C}"/>
              </a:ext>
            </a:extLst>
          </p:cNvPr>
          <p:cNvGrpSpPr/>
          <p:nvPr/>
        </p:nvGrpSpPr>
        <p:grpSpPr>
          <a:xfrm>
            <a:off x="14070789" y="-114300"/>
            <a:ext cx="4288160" cy="10401300"/>
            <a:chOff x="0" y="0"/>
            <a:chExt cx="1750928" cy="2709333"/>
          </a:xfrm>
        </p:grpSpPr>
        <p:sp>
          <p:nvSpPr>
            <p:cNvPr id="6" name="Freeform 6">
              <a:extLst>
                <a:ext uri="{FF2B5EF4-FFF2-40B4-BE49-F238E27FC236}">
                  <a16:creationId xmlns:a16="http://schemas.microsoft.com/office/drawing/2014/main" id="{52E5835B-6328-5F48-2C85-9C7FA87A8D8E}"/>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7" name="TextBox 7">
              <a:extLst>
                <a:ext uri="{FF2B5EF4-FFF2-40B4-BE49-F238E27FC236}">
                  <a16:creationId xmlns:a16="http://schemas.microsoft.com/office/drawing/2014/main" id="{F36AC3EA-C136-E315-C76C-0D4F91F5210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9" name="TextBox 8">
            <a:extLst>
              <a:ext uri="{FF2B5EF4-FFF2-40B4-BE49-F238E27FC236}">
                <a16:creationId xmlns:a16="http://schemas.microsoft.com/office/drawing/2014/main" id="{0EF77056-8017-7F27-1C88-696E95ED3E5B}"/>
              </a:ext>
            </a:extLst>
          </p:cNvPr>
          <p:cNvSpPr txBox="1"/>
          <p:nvPr/>
        </p:nvSpPr>
        <p:spPr>
          <a:xfrm>
            <a:off x="260145" y="910104"/>
            <a:ext cx="13305533" cy="1015663"/>
          </a:xfrm>
          <a:prstGeom prst="rect">
            <a:avLst/>
          </a:prstGeom>
          <a:solidFill>
            <a:schemeClr val="accent6">
              <a:lumMod val="20000"/>
              <a:lumOff val="80000"/>
            </a:schemeClr>
          </a:solidFill>
        </p:spPr>
        <p:txBody>
          <a:bodyPr wrap="square">
            <a:spAutoFit/>
          </a:bodyPr>
          <a:lstStyle/>
          <a:p>
            <a:r>
              <a:rPr lang="en-IN" sz="6000" dirty="0">
                <a:latin typeface="Arial" panose="020B0604020202020204" pitchFamily="34" charset="0"/>
                <a:cs typeface="Arial" panose="020B0604020202020204" pitchFamily="34" charset="0"/>
              </a:rPr>
              <a:t>Campaign Activities</a:t>
            </a:r>
            <a:endParaRPr lang="en-IN" sz="6000" b="1" dirty="0">
              <a:latin typeface="Arial" panose="020B060402020202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1AAE97CD-F967-4009-FCDB-E3EC11E54651}"/>
              </a:ext>
            </a:extLst>
          </p:cNvPr>
          <p:cNvGraphicFramePr/>
          <p:nvPr/>
        </p:nvGraphicFramePr>
        <p:xfrm>
          <a:off x="147470" y="1889440"/>
          <a:ext cx="12120730" cy="1882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Rectangle: Rounded Corners 14">
            <a:extLst>
              <a:ext uri="{FF2B5EF4-FFF2-40B4-BE49-F238E27FC236}">
                <a16:creationId xmlns:a16="http://schemas.microsoft.com/office/drawing/2014/main" id="{A046C012-A231-4116-A4CA-51D90DF00782}"/>
              </a:ext>
            </a:extLst>
          </p:cNvPr>
          <p:cNvSpPr/>
          <p:nvPr/>
        </p:nvSpPr>
        <p:spPr>
          <a:xfrm>
            <a:off x="3767367" y="3977723"/>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1: Introduction of the</a:t>
            </a:r>
          </a:p>
          <a:p>
            <a:pPr algn="ctr"/>
            <a:r>
              <a:rPr lang="en-US" sz="1200" b="1" dirty="0">
                <a:latin typeface="Arial" panose="020B0604020202020204" pitchFamily="34" charset="0"/>
                <a:cs typeface="Arial" panose="020B0604020202020204" pitchFamily="34" charset="0"/>
              </a:rPr>
              <a:t>Campaign and awareness development</a:t>
            </a:r>
          </a:p>
          <a:p>
            <a:pPr algn="ctr"/>
            <a:endParaRPr lang="en-US" sz="1100"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Discuss Gen Z eating habits, ideas on fiber importance, doing survey for awareness.</a:t>
            </a:r>
            <a:endParaRPr lang="en-IN" sz="1100" dirty="0">
              <a:latin typeface="Arial" panose="020B0604020202020204" pitchFamily="34" charset="0"/>
              <a:cs typeface="Arial" panose="020B0604020202020204" pitchFamily="34" charset="0"/>
            </a:endParaRPr>
          </a:p>
        </p:txBody>
      </p:sp>
      <p:sp>
        <p:nvSpPr>
          <p:cNvPr id="16" name="Rectangle: Rounded Corners 15">
            <a:extLst>
              <a:ext uri="{FF2B5EF4-FFF2-40B4-BE49-F238E27FC236}">
                <a16:creationId xmlns:a16="http://schemas.microsoft.com/office/drawing/2014/main" id="{7ADFF366-E8E4-0D88-9B10-40BDD0C7E81D}"/>
              </a:ext>
            </a:extLst>
          </p:cNvPr>
          <p:cNvSpPr/>
          <p:nvPr/>
        </p:nvSpPr>
        <p:spPr>
          <a:xfrm>
            <a:off x="7565462" y="4000500"/>
            <a:ext cx="2438400" cy="153268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2: Understanding and knowledge development on ultra-processed foods</a:t>
            </a:r>
            <a:r>
              <a:rPr lang="en-US" sz="1100" b="1" dirty="0">
                <a:latin typeface="Arial" panose="020B0604020202020204" pitchFamily="34" charset="0"/>
                <a:cs typeface="Arial" panose="020B0604020202020204" pitchFamily="34" charset="0"/>
              </a:rPr>
              <a:t>.</a:t>
            </a:r>
          </a:p>
          <a:p>
            <a:pPr algn="ctr"/>
            <a:endParaRPr lang="en-US" sz="1100" b="1"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Addressing processed foods, label-reading activity, understanding nutrition values, food swap challenge.</a:t>
            </a:r>
            <a:endParaRPr lang="en-IN" sz="1100" dirty="0">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2253CCC7-D79D-F2E5-3587-B1B2E2A58110}"/>
              </a:ext>
            </a:extLst>
          </p:cNvPr>
          <p:cNvSpPr/>
          <p:nvPr/>
        </p:nvSpPr>
        <p:spPr>
          <a:xfrm>
            <a:off x="10334910" y="6222576"/>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400" b="1" dirty="0">
                <a:latin typeface="Arial" panose="020B0604020202020204" pitchFamily="34" charset="0"/>
                <a:cs typeface="Arial" panose="020B0604020202020204" pitchFamily="34" charset="0"/>
              </a:rPr>
              <a:t>Week 3: Fiber focus week</a:t>
            </a:r>
          </a:p>
          <a:p>
            <a:pPr algn="ctr"/>
            <a:endParaRPr lang="en-US" sz="12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High-fiber meal planning, update challenges with 3-day food dairy tracking</a:t>
            </a:r>
            <a:r>
              <a:rPr lang="en-US" sz="1200" dirty="0"/>
              <a:t>.</a:t>
            </a:r>
            <a:endParaRPr lang="en-IN" sz="1200" dirty="0"/>
          </a:p>
        </p:txBody>
      </p:sp>
      <p:sp>
        <p:nvSpPr>
          <p:cNvPr id="18" name="Rectangle: Rounded Corners 17">
            <a:extLst>
              <a:ext uri="{FF2B5EF4-FFF2-40B4-BE49-F238E27FC236}">
                <a16:creationId xmlns:a16="http://schemas.microsoft.com/office/drawing/2014/main" id="{8B5C5C47-BA7A-5AD9-4FEA-255586CA68F0}"/>
              </a:ext>
            </a:extLst>
          </p:cNvPr>
          <p:cNvSpPr/>
          <p:nvPr/>
        </p:nvSpPr>
        <p:spPr>
          <a:xfrm>
            <a:off x="762000" y="6251711"/>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6: Review of progress and healthy lifestyle actions</a:t>
            </a:r>
          </a:p>
          <a:p>
            <a:pPr algn="ctr"/>
            <a:endParaRPr lang="en-US" sz="12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Review progress of participants, feedback and behavioural changes analysis.</a:t>
            </a:r>
            <a:endParaRPr lang="en-IN" sz="1200" dirty="0">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46FEF7BC-93A4-DD3B-F7D5-6AFF01B4FB8A}"/>
              </a:ext>
            </a:extLst>
          </p:cNvPr>
          <p:cNvSpPr/>
          <p:nvPr/>
        </p:nvSpPr>
        <p:spPr>
          <a:xfrm>
            <a:off x="3760518" y="8634989"/>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100" b="1" dirty="0">
                <a:latin typeface="Arial" panose="020B0604020202020204" pitchFamily="34" charset="0"/>
                <a:cs typeface="Arial" panose="020B0604020202020204" pitchFamily="34" charset="0"/>
              </a:rPr>
              <a:t>Week 5: Healthy habits exploration and smart choices knowledge generation</a:t>
            </a:r>
          </a:p>
          <a:p>
            <a:pPr algn="ctr"/>
            <a:endParaRPr lang="en-US" sz="11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Budget-friendly healthy swaps, peer conversation, and group discussion.</a:t>
            </a:r>
            <a:endParaRPr lang="en-IN" sz="1200" dirty="0">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A3760848-4A08-838B-304F-F49BC7256E4F}"/>
              </a:ext>
            </a:extLst>
          </p:cNvPr>
          <p:cNvSpPr/>
          <p:nvPr/>
        </p:nvSpPr>
        <p:spPr>
          <a:xfrm>
            <a:off x="7597588" y="8634989"/>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4: Social media and understanding food marketing</a:t>
            </a:r>
          </a:p>
          <a:p>
            <a:pPr algn="ctr"/>
            <a:endParaRPr lang="en-US" sz="1200" b="1" dirty="0">
              <a:latin typeface="Arial" panose="020B0604020202020204" pitchFamily="34" charset="0"/>
              <a:cs typeface="Arial" panose="020B0604020202020204" pitchFamily="34" charset="0"/>
            </a:endParaRPr>
          </a:p>
          <a:p>
            <a:pPr algn="ctr"/>
            <a:r>
              <a:rPr lang="en-IN" sz="1100" dirty="0">
                <a:latin typeface="Arial" panose="020B0604020202020204" pitchFamily="34" charset="0"/>
                <a:cs typeface="Arial" panose="020B0604020202020204" pitchFamily="34" charset="0"/>
              </a:rPr>
              <a:t>Analyse food advertisements, exploring influencer impact discussion.</a:t>
            </a:r>
          </a:p>
        </p:txBody>
      </p:sp>
      <p:sp>
        <p:nvSpPr>
          <p:cNvPr id="21" name="Rectangle: Rounded Corners 20">
            <a:extLst>
              <a:ext uri="{FF2B5EF4-FFF2-40B4-BE49-F238E27FC236}">
                <a16:creationId xmlns:a16="http://schemas.microsoft.com/office/drawing/2014/main" id="{7D21ADAD-F0AC-7535-8CCC-C66263985760}"/>
              </a:ext>
            </a:extLst>
          </p:cNvPr>
          <p:cNvSpPr/>
          <p:nvPr/>
        </p:nvSpPr>
        <p:spPr>
          <a:xfrm>
            <a:off x="4724400" y="6326686"/>
            <a:ext cx="4060262"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600" b="1" dirty="0">
                <a:latin typeface="Arial" panose="020B0604020202020204" pitchFamily="34" charset="0"/>
                <a:cs typeface="Arial" panose="020B0604020202020204" pitchFamily="34" charset="0"/>
              </a:rPr>
              <a:t>Promote</a:t>
            </a:r>
          </a:p>
          <a:p>
            <a:pPr algn="ctr"/>
            <a:r>
              <a:rPr lang="en-US" sz="1600" b="1" dirty="0">
                <a:latin typeface="Arial" panose="020B0604020202020204" pitchFamily="34" charset="0"/>
                <a:cs typeface="Arial" panose="020B0604020202020204" pitchFamily="34" charset="0"/>
              </a:rPr>
              <a:t>Positive nutrition and diet among the</a:t>
            </a:r>
          </a:p>
          <a:p>
            <a:pPr algn="ctr"/>
            <a:r>
              <a:rPr lang="en-US" sz="1600" b="1" dirty="0">
                <a:latin typeface="Arial" panose="020B0604020202020204" pitchFamily="34" charset="0"/>
                <a:cs typeface="Arial" panose="020B0604020202020204" pitchFamily="34" charset="0"/>
              </a:rPr>
              <a:t>Gen Z</a:t>
            </a:r>
          </a:p>
          <a:p>
            <a:pPr algn="ctr"/>
            <a:r>
              <a:rPr lang="en-US" sz="1600" b="1" dirty="0">
                <a:latin typeface="Arial" panose="020B0604020202020204" pitchFamily="34" charset="0"/>
                <a:cs typeface="Arial" panose="020B0604020202020204" pitchFamily="34" charset="0"/>
              </a:rPr>
              <a:t>Knowledge, Behavioural change,</a:t>
            </a:r>
          </a:p>
          <a:p>
            <a:pPr algn="ctr"/>
            <a:r>
              <a:rPr lang="en-US" sz="1600" b="1" dirty="0">
                <a:latin typeface="Arial" panose="020B0604020202020204" pitchFamily="34" charset="0"/>
                <a:cs typeface="Arial" panose="020B0604020202020204" pitchFamily="34" charset="0"/>
              </a:rPr>
              <a:t>Activities</a:t>
            </a:r>
            <a:endParaRPr lang="en-IN" sz="1600" b="1" dirty="0">
              <a:latin typeface="Arial" panose="020B0604020202020204" pitchFamily="34" charset="0"/>
              <a:cs typeface="Arial" panose="020B0604020202020204" pitchFamily="34" charset="0"/>
            </a:endParaRPr>
          </a:p>
        </p:txBody>
      </p:sp>
      <p:sp>
        <p:nvSpPr>
          <p:cNvPr id="22" name="Arrow: Up 21">
            <a:extLst>
              <a:ext uri="{FF2B5EF4-FFF2-40B4-BE49-F238E27FC236}">
                <a16:creationId xmlns:a16="http://schemas.microsoft.com/office/drawing/2014/main" id="{89177E19-5FF9-12E4-61B5-6D4BC78BC02C}"/>
              </a:ext>
            </a:extLst>
          </p:cNvPr>
          <p:cNvSpPr/>
          <p:nvPr/>
        </p:nvSpPr>
        <p:spPr>
          <a:xfrm rot="20107000">
            <a:off x="4425651" y="5537237"/>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3" name="Arrow: Up 22">
            <a:extLst>
              <a:ext uri="{FF2B5EF4-FFF2-40B4-BE49-F238E27FC236}">
                <a16:creationId xmlns:a16="http://schemas.microsoft.com/office/drawing/2014/main" id="{7B378714-9476-520A-D08C-81EC84CCCB85}"/>
              </a:ext>
            </a:extLst>
          </p:cNvPr>
          <p:cNvSpPr/>
          <p:nvPr/>
        </p:nvSpPr>
        <p:spPr>
          <a:xfrm rot="1280017">
            <a:off x="8564058" y="5527496"/>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4" name="Arrow: Up 23">
            <a:extLst>
              <a:ext uri="{FF2B5EF4-FFF2-40B4-BE49-F238E27FC236}">
                <a16:creationId xmlns:a16="http://schemas.microsoft.com/office/drawing/2014/main" id="{456039BD-647F-27D4-7089-D294E490853E}"/>
              </a:ext>
            </a:extLst>
          </p:cNvPr>
          <p:cNvSpPr/>
          <p:nvPr/>
        </p:nvSpPr>
        <p:spPr>
          <a:xfrm rot="12897066">
            <a:off x="4462955" y="7869751"/>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5" name="Arrow: Up 24">
            <a:extLst>
              <a:ext uri="{FF2B5EF4-FFF2-40B4-BE49-F238E27FC236}">
                <a16:creationId xmlns:a16="http://schemas.microsoft.com/office/drawing/2014/main" id="{5A946ADA-C55C-BD18-52C1-4F036B68B530}"/>
              </a:ext>
            </a:extLst>
          </p:cNvPr>
          <p:cNvSpPr/>
          <p:nvPr/>
        </p:nvSpPr>
        <p:spPr>
          <a:xfrm rot="9035087">
            <a:off x="8529989" y="7896371"/>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6" name="Arrow: Up 25">
            <a:extLst>
              <a:ext uri="{FF2B5EF4-FFF2-40B4-BE49-F238E27FC236}">
                <a16:creationId xmlns:a16="http://schemas.microsoft.com/office/drawing/2014/main" id="{33EE993B-4DCE-47CC-C85A-7EA39A9E9726}"/>
              </a:ext>
            </a:extLst>
          </p:cNvPr>
          <p:cNvSpPr/>
          <p:nvPr/>
        </p:nvSpPr>
        <p:spPr>
          <a:xfrm rot="5400000">
            <a:off x="9267494" y="6584806"/>
            <a:ext cx="538429" cy="998557"/>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7" name="Arrow: Up 26">
            <a:extLst>
              <a:ext uri="{FF2B5EF4-FFF2-40B4-BE49-F238E27FC236}">
                <a16:creationId xmlns:a16="http://schemas.microsoft.com/office/drawing/2014/main" id="{2B4D3FBF-E54F-8878-D21F-C1F8C40A5A23}"/>
              </a:ext>
            </a:extLst>
          </p:cNvPr>
          <p:cNvSpPr/>
          <p:nvPr/>
        </p:nvSpPr>
        <p:spPr>
          <a:xfrm rot="16200000">
            <a:off x="3666454" y="6584806"/>
            <a:ext cx="538429" cy="998557"/>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3" name="TextBox 2">
            <a:extLst>
              <a:ext uri="{FF2B5EF4-FFF2-40B4-BE49-F238E27FC236}">
                <a16:creationId xmlns:a16="http://schemas.microsoft.com/office/drawing/2014/main" id="{6F786D64-D292-DDC1-292C-038E989741A6}"/>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2881000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12954000" y="-3467100"/>
            <a:ext cx="5657850" cy="565785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4" name="TextBox 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2" name="Group 12"/>
          <p:cNvGrpSpPr/>
          <p:nvPr/>
        </p:nvGrpSpPr>
        <p:grpSpPr>
          <a:xfrm>
            <a:off x="-1390959" y="8567821"/>
            <a:ext cx="3086100" cy="308610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14" name="TextBox 1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TextBox 5">
            <a:extLst>
              <a:ext uri="{FF2B5EF4-FFF2-40B4-BE49-F238E27FC236}">
                <a16:creationId xmlns:a16="http://schemas.microsoft.com/office/drawing/2014/main" id="{9C1B5755-102D-6D0A-5A28-D980648003F9}"/>
              </a:ext>
            </a:extLst>
          </p:cNvPr>
          <p:cNvSpPr txBox="1"/>
          <p:nvPr/>
        </p:nvSpPr>
        <p:spPr>
          <a:xfrm>
            <a:off x="533399" y="251758"/>
            <a:ext cx="12420599" cy="1938992"/>
          </a:xfrm>
          <a:prstGeom prst="rect">
            <a:avLst/>
          </a:prstGeom>
          <a:noFill/>
        </p:spPr>
        <p:txBody>
          <a:bodyPr wrap="square">
            <a:spAutoFit/>
          </a:bodyPr>
          <a:lstStyle/>
          <a:p>
            <a:r>
              <a:rPr lang="en-IN" sz="6000" b="1" dirty="0">
                <a:effectLst/>
                <a:latin typeface="Arial" panose="020B0604020202020204" pitchFamily="34" charset="0"/>
                <a:ea typeface="Calibri" panose="020F0502020204030204" pitchFamily="34" charset="0"/>
                <a:cs typeface="Arial" panose="020B0604020202020204" pitchFamily="34" charset="0"/>
              </a:rPr>
              <a:t>Evaluation types applied in the campaign</a:t>
            </a:r>
            <a:endParaRPr lang="en-IN" sz="6000" b="1"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3D76DBF6-519E-1FA0-6C1C-2EA3C512C8CF}"/>
              </a:ext>
            </a:extLst>
          </p:cNvPr>
          <p:cNvGraphicFramePr/>
          <p:nvPr>
            <p:extLst>
              <p:ext uri="{D42A27DB-BD31-4B8C-83A1-F6EECF244321}">
                <p14:modId xmlns:p14="http://schemas.microsoft.com/office/powerpoint/2010/main" val="564531265"/>
              </p:ext>
            </p:extLst>
          </p:nvPr>
        </p:nvGraphicFramePr>
        <p:xfrm>
          <a:off x="522888" y="2407741"/>
          <a:ext cx="15631512" cy="2415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DEF9BF42-6D94-7280-EC8C-0809DB449596}"/>
              </a:ext>
            </a:extLst>
          </p:cNvPr>
          <p:cNvSpPr txBox="1"/>
          <p:nvPr/>
        </p:nvSpPr>
        <p:spPr>
          <a:xfrm>
            <a:off x="562303" y="5039786"/>
            <a:ext cx="11122046" cy="658835"/>
          </a:xfrm>
          <a:prstGeom prst="rect">
            <a:avLst/>
          </a:prstGeom>
          <a:solidFill>
            <a:schemeClr val="accent6">
              <a:lumMod val="20000"/>
              <a:lumOff val="80000"/>
            </a:schemeClr>
          </a:solidFill>
        </p:spPr>
        <p:txBody>
          <a:bodyPr wrap="square">
            <a:spAutoFit/>
          </a:bodyPr>
          <a:lstStyle/>
          <a:p>
            <a:pPr algn="just">
              <a:lnSpc>
                <a:spcPct val="150000"/>
              </a:lnSpc>
              <a:spcAft>
                <a:spcPts val="800"/>
              </a:spcAft>
              <a:buNone/>
            </a:pPr>
            <a:r>
              <a:rPr lang="en-IN" sz="2800" b="1" u="sng" kern="100" dirty="0">
                <a:effectLst/>
                <a:latin typeface="Arial" panose="020B0604020202020204" pitchFamily="34" charset="0"/>
                <a:ea typeface="Calibri" panose="020F0502020204030204" pitchFamily="34" charset="0"/>
                <a:cs typeface="Arial" panose="020B0604020202020204" pitchFamily="34" charset="0"/>
              </a:rPr>
              <a:t>Evaluation types used </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0" name="Table 9">
            <a:extLst>
              <a:ext uri="{FF2B5EF4-FFF2-40B4-BE49-F238E27FC236}">
                <a16:creationId xmlns:a16="http://schemas.microsoft.com/office/drawing/2014/main" id="{A64F31E5-F58C-8F5E-B24B-65B48B11DF21}"/>
              </a:ext>
            </a:extLst>
          </p:cNvPr>
          <p:cNvGraphicFramePr>
            <a:graphicFrameLocks noGrp="1"/>
          </p:cNvGraphicFramePr>
          <p:nvPr>
            <p:extLst>
              <p:ext uri="{D42A27DB-BD31-4B8C-83A1-F6EECF244321}">
                <p14:modId xmlns:p14="http://schemas.microsoft.com/office/powerpoint/2010/main" val="2723226594"/>
              </p:ext>
            </p:extLst>
          </p:nvPr>
        </p:nvGraphicFramePr>
        <p:xfrm>
          <a:off x="1676748" y="6208930"/>
          <a:ext cx="10007600" cy="2974596"/>
        </p:xfrm>
        <a:graphic>
          <a:graphicData uri="http://schemas.openxmlformats.org/drawingml/2006/table">
            <a:tbl>
              <a:tblPr firstRow="1" firstCol="1" bandRow="1">
                <a:tableStyleId>{E8B1032C-EA38-4F05-BA0D-38AFFFC7BED3}</a:tableStyleId>
              </a:tblPr>
              <a:tblGrid>
                <a:gridCol w="3281992">
                  <a:extLst>
                    <a:ext uri="{9D8B030D-6E8A-4147-A177-3AD203B41FA5}">
                      <a16:colId xmlns:a16="http://schemas.microsoft.com/office/drawing/2014/main" val="4218985317"/>
                    </a:ext>
                  </a:extLst>
                </a:gridCol>
                <a:gridCol w="6725608">
                  <a:extLst>
                    <a:ext uri="{9D8B030D-6E8A-4147-A177-3AD203B41FA5}">
                      <a16:colId xmlns:a16="http://schemas.microsoft.com/office/drawing/2014/main" val="3574291919"/>
                    </a:ext>
                  </a:extLst>
                </a:gridCol>
              </a:tblGrid>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Evaluation type</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Approach taken </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37010774"/>
                  </a:ext>
                </a:extLst>
              </a:tr>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Process evaluation</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Tracking the overall participation in fibre challenges and workshops</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99179942"/>
                  </a:ext>
                </a:extLst>
              </a:tr>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Impact evaluation</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Measuring participants' changes in nutrition knowledge and further food choices.</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22706195"/>
                  </a:ext>
                </a:extLst>
              </a:tr>
              <a:tr h="0">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Outcome evaluation</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Tracking increased fibre intake among participants and reduced processed food percentages.</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87935290"/>
                  </a:ext>
                </a:extLst>
              </a:tr>
            </a:tbl>
          </a:graphicData>
        </a:graphic>
      </p:graphicFrame>
      <p:pic>
        <p:nvPicPr>
          <p:cNvPr id="19" name="Picture 18">
            <a:extLst>
              <a:ext uri="{FF2B5EF4-FFF2-40B4-BE49-F238E27FC236}">
                <a16:creationId xmlns:a16="http://schemas.microsoft.com/office/drawing/2014/main" id="{77F8C7C4-1297-2F00-0979-5BD5E506A714}"/>
              </a:ext>
            </a:extLst>
          </p:cNvPr>
          <p:cNvPicPr>
            <a:picLocks noChangeAspect="1"/>
          </p:cNvPicPr>
          <p:nvPr/>
        </p:nvPicPr>
        <p:blipFill>
          <a:blip r:embed="rId8"/>
          <a:stretch>
            <a:fillRect/>
          </a:stretch>
        </p:blipFill>
        <p:spPr>
          <a:xfrm>
            <a:off x="12020840" y="5035845"/>
            <a:ext cx="6094745" cy="4381657"/>
          </a:xfrm>
          <a:prstGeom prst="rect">
            <a:avLst/>
          </a:prstGeom>
        </p:spPr>
      </p:pic>
      <p:sp>
        <p:nvSpPr>
          <p:cNvPr id="20" name="TextBox 19">
            <a:extLst>
              <a:ext uri="{FF2B5EF4-FFF2-40B4-BE49-F238E27FC236}">
                <a16:creationId xmlns:a16="http://schemas.microsoft.com/office/drawing/2014/main" id="{F88D4C53-135F-0506-0FB9-6D9FECAE509A}"/>
              </a:ext>
            </a:extLst>
          </p:cNvPr>
          <p:cNvSpPr txBox="1"/>
          <p:nvPr/>
        </p:nvSpPr>
        <p:spPr>
          <a:xfrm>
            <a:off x="12496800" y="9258300"/>
            <a:ext cx="5486400" cy="369332"/>
          </a:xfrm>
          <a:prstGeom prst="rect">
            <a:avLst/>
          </a:prstGeom>
          <a:noFill/>
        </p:spPr>
        <p:txBody>
          <a:bodyPr wrap="square">
            <a:spAutoFit/>
          </a:bodyPr>
          <a:lstStyle/>
          <a:p>
            <a:pPr algn="ctr"/>
            <a:r>
              <a:rPr lang="en-IN" dirty="0">
                <a:latin typeface="Arial" panose="020B0604020202020204" pitchFamily="34" charset="0"/>
                <a:cs typeface="Arial" panose="020B0604020202020204" pitchFamily="34" charset="0"/>
              </a:rPr>
              <a:t>Source: The Open University, 2022</a:t>
            </a:r>
          </a:p>
        </p:txBody>
      </p:sp>
      <p:sp>
        <p:nvSpPr>
          <p:cNvPr id="8" name="TextBox 7">
            <a:extLst>
              <a:ext uri="{FF2B5EF4-FFF2-40B4-BE49-F238E27FC236}">
                <a16:creationId xmlns:a16="http://schemas.microsoft.com/office/drawing/2014/main" id="{049745E2-E6B2-04F8-603D-5635E0B5A8D1}"/>
              </a:ext>
            </a:extLst>
          </p:cNvPr>
          <p:cNvSpPr txBox="1"/>
          <p:nvPr/>
        </p:nvSpPr>
        <p:spPr>
          <a:xfrm>
            <a:off x="14630400" y="98165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rot="-10800000">
            <a:off x="-28903" y="6839152"/>
            <a:ext cx="8796635" cy="1184047"/>
          </a:xfrm>
          <a:custGeom>
            <a:avLst/>
            <a:gdLst/>
            <a:ahLst/>
            <a:cxnLst/>
            <a:rect l="l" t="t" r="r" b="b"/>
            <a:pathLst>
              <a:path w="12710840" h="1184047">
                <a:moveTo>
                  <a:pt x="0" y="0"/>
                </a:moveTo>
                <a:lnTo>
                  <a:pt x="12710840" y="0"/>
                </a:lnTo>
                <a:lnTo>
                  <a:pt x="12710840" y="1184046"/>
                </a:lnTo>
                <a:lnTo>
                  <a:pt x="0" y="1184046"/>
                </a:lnTo>
                <a:lnTo>
                  <a:pt x="0" y="0"/>
                </a:lnTo>
                <a:close/>
              </a:path>
            </a:pathLst>
          </a:custGeom>
          <a:blipFill>
            <a:blip r:embed="rId3">
              <a:alphaModFix amt="72000"/>
            </a:blip>
            <a:stretch>
              <a:fillRect b="-208633"/>
            </a:stretch>
          </a:blipFill>
        </p:spPr>
        <p:txBody>
          <a:bodyPr/>
          <a:lstStyle/>
          <a:p>
            <a:endParaRPr lang="en-US"/>
          </a:p>
        </p:txBody>
      </p:sp>
      <p:grpSp>
        <p:nvGrpSpPr>
          <p:cNvPr id="3" name="Group 3"/>
          <p:cNvGrpSpPr/>
          <p:nvPr/>
        </p:nvGrpSpPr>
        <p:grpSpPr>
          <a:xfrm>
            <a:off x="0" y="0"/>
            <a:ext cx="18288000" cy="2410053"/>
            <a:chOff x="0" y="0"/>
            <a:chExt cx="4816593" cy="1182980"/>
          </a:xfrm>
        </p:grpSpPr>
        <p:sp>
          <p:nvSpPr>
            <p:cNvPr id="4" name="Freeform 4"/>
            <p:cNvSpPr/>
            <p:nvPr/>
          </p:nvSpPr>
          <p:spPr>
            <a:xfrm>
              <a:off x="0" y="0"/>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5" name="TextBox 5"/>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7" name="Group 7"/>
          <p:cNvGrpSpPr/>
          <p:nvPr/>
        </p:nvGrpSpPr>
        <p:grpSpPr>
          <a:xfrm>
            <a:off x="296106" y="2811243"/>
            <a:ext cx="7883927" cy="3551458"/>
            <a:chOff x="0" y="0"/>
            <a:chExt cx="3353112" cy="1361991"/>
          </a:xfrm>
        </p:grpSpPr>
        <p:sp>
          <p:nvSpPr>
            <p:cNvPr id="8" name="Freeform 8"/>
            <p:cNvSpPr/>
            <p:nvPr/>
          </p:nvSpPr>
          <p:spPr>
            <a:xfrm>
              <a:off x="0" y="0"/>
              <a:ext cx="3353112" cy="1361991"/>
            </a:xfrm>
            <a:custGeom>
              <a:avLst/>
              <a:gdLst/>
              <a:ahLst/>
              <a:cxnLst/>
              <a:rect l="l" t="t" r="r" b="b"/>
              <a:pathLst>
                <a:path w="3353112" h="1361991">
                  <a:moveTo>
                    <a:pt x="15202" y="0"/>
                  </a:moveTo>
                  <a:lnTo>
                    <a:pt x="3337909" y="0"/>
                  </a:lnTo>
                  <a:cubicBezTo>
                    <a:pt x="3341941" y="0"/>
                    <a:pt x="3345808" y="1602"/>
                    <a:pt x="3348659" y="4453"/>
                  </a:cubicBezTo>
                  <a:cubicBezTo>
                    <a:pt x="3351510" y="7304"/>
                    <a:pt x="3353112" y="11171"/>
                    <a:pt x="3353112" y="15202"/>
                  </a:cubicBezTo>
                  <a:lnTo>
                    <a:pt x="3353112" y="1346788"/>
                  </a:lnTo>
                  <a:cubicBezTo>
                    <a:pt x="3353112" y="1350820"/>
                    <a:pt x="3351510" y="1354687"/>
                    <a:pt x="3348659" y="1357538"/>
                  </a:cubicBezTo>
                  <a:cubicBezTo>
                    <a:pt x="3345808" y="1360389"/>
                    <a:pt x="3341941" y="1361991"/>
                    <a:pt x="3337909" y="1361991"/>
                  </a:cubicBezTo>
                  <a:lnTo>
                    <a:pt x="15202" y="1361991"/>
                  </a:lnTo>
                  <a:cubicBezTo>
                    <a:pt x="11171" y="1361991"/>
                    <a:pt x="7304" y="1360389"/>
                    <a:pt x="4453" y="1357538"/>
                  </a:cubicBezTo>
                  <a:cubicBezTo>
                    <a:pt x="1602" y="1354687"/>
                    <a:pt x="0" y="1350820"/>
                    <a:pt x="0" y="1346788"/>
                  </a:cubicBezTo>
                  <a:lnTo>
                    <a:pt x="0" y="15202"/>
                  </a:lnTo>
                  <a:cubicBezTo>
                    <a:pt x="0" y="11171"/>
                    <a:pt x="1602" y="7304"/>
                    <a:pt x="4453" y="4453"/>
                  </a:cubicBezTo>
                  <a:cubicBezTo>
                    <a:pt x="7304" y="1602"/>
                    <a:pt x="11171" y="0"/>
                    <a:pt x="15202" y="0"/>
                  </a:cubicBezTo>
                  <a:close/>
                </a:path>
              </a:pathLst>
            </a:custGeom>
            <a:solidFill>
              <a:srgbClr val="106861"/>
            </a:solidFill>
            <a:ln cap="rnd">
              <a:noFill/>
              <a:prstDash val="solid"/>
              <a:round/>
            </a:ln>
          </p:spPr>
          <p:txBody>
            <a:bodyPr/>
            <a:lstStyle/>
            <a:p>
              <a:endParaRPr lang="en-US"/>
            </a:p>
          </p:txBody>
        </p:sp>
        <p:sp>
          <p:nvSpPr>
            <p:cNvPr id="9" name="TextBox 9"/>
            <p:cNvSpPr txBox="1"/>
            <p:nvPr/>
          </p:nvSpPr>
          <p:spPr>
            <a:xfrm>
              <a:off x="0" y="-19050"/>
              <a:ext cx="3353112" cy="1381041"/>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0" name="TextBox 10"/>
          <p:cNvSpPr txBox="1"/>
          <p:nvPr/>
        </p:nvSpPr>
        <p:spPr>
          <a:xfrm>
            <a:off x="483650" y="3084798"/>
            <a:ext cx="6934200" cy="2585323"/>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Various key tools have been used in the campaign to measure outcomes, including surveys, food logs, quizzes, and operational and participant records. </a:t>
            </a:r>
          </a:p>
          <a:p>
            <a:pPr marL="342900" indent="-342900" algn="jus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The results have been evaluated and measured against set KPIs for the three factors and the campaign's aim (Neves et al., 2022). </a:t>
            </a:r>
          </a:p>
        </p:txBody>
      </p:sp>
      <p:sp>
        <p:nvSpPr>
          <p:cNvPr id="11" name="TextBox 11"/>
          <p:cNvSpPr txBox="1"/>
          <p:nvPr/>
        </p:nvSpPr>
        <p:spPr>
          <a:xfrm>
            <a:off x="379540" y="630609"/>
            <a:ext cx="12221465" cy="1354217"/>
          </a:xfrm>
          <a:prstGeom prst="rect">
            <a:avLst/>
          </a:prstGeom>
        </p:spPr>
        <p:txBody>
          <a:bodyPr wrap="square" lIns="0" tIns="0" rIns="0" bIns="0" rtlCol="0" anchor="t">
            <a:spAutoFit/>
          </a:bodyPr>
          <a:lstStyle/>
          <a:p>
            <a:r>
              <a:rPr lang="en-IN" sz="4400" b="1" dirty="0">
                <a:solidFill>
                  <a:schemeClr val="bg1"/>
                </a:solidFill>
                <a:latin typeface="Arial" panose="020B0604020202020204" pitchFamily="34" charset="0"/>
                <a:cs typeface="Arial" panose="020B0604020202020204" pitchFamily="34" charset="0"/>
              </a:rPr>
              <a:t>Measuring outcomes and achievements of campaign aims</a:t>
            </a:r>
          </a:p>
        </p:txBody>
      </p:sp>
      <p:grpSp>
        <p:nvGrpSpPr>
          <p:cNvPr id="12" name="Group 12"/>
          <p:cNvGrpSpPr/>
          <p:nvPr/>
        </p:nvGrpSpPr>
        <p:grpSpPr>
          <a:xfrm>
            <a:off x="16113923" y="9258300"/>
            <a:ext cx="327444" cy="3274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4" name="TextBox 1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5" name="Group 15"/>
          <p:cNvGrpSpPr/>
          <p:nvPr/>
        </p:nvGrpSpPr>
        <p:grpSpPr>
          <a:xfrm>
            <a:off x="15648108" y="9258300"/>
            <a:ext cx="327444" cy="327444"/>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7" name="TextBox 17"/>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8" name="Group 18"/>
          <p:cNvGrpSpPr/>
          <p:nvPr/>
        </p:nvGrpSpPr>
        <p:grpSpPr>
          <a:xfrm>
            <a:off x="15161723" y="9258300"/>
            <a:ext cx="327444" cy="327444"/>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20" name="TextBox 20"/>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aphicFrame>
        <p:nvGraphicFramePr>
          <p:cNvPr id="6" name="Diagram 5">
            <a:extLst>
              <a:ext uri="{FF2B5EF4-FFF2-40B4-BE49-F238E27FC236}">
                <a16:creationId xmlns:a16="http://schemas.microsoft.com/office/drawing/2014/main" id="{CA6D24F1-995E-75B7-6F17-A67EEEDDB53E}"/>
              </a:ext>
            </a:extLst>
          </p:cNvPr>
          <p:cNvGraphicFramePr/>
          <p:nvPr>
            <p:extLst>
              <p:ext uri="{D42A27DB-BD31-4B8C-83A1-F6EECF244321}">
                <p14:modId xmlns:p14="http://schemas.microsoft.com/office/powerpoint/2010/main" val="2212376677"/>
              </p:ext>
            </p:extLst>
          </p:nvPr>
        </p:nvGraphicFramePr>
        <p:xfrm>
          <a:off x="9143998" y="2781300"/>
          <a:ext cx="8660352" cy="54603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2" name="Picture 21">
            <a:extLst>
              <a:ext uri="{FF2B5EF4-FFF2-40B4-BE49-F238E27FC236}">
                <a16:creationId xmlns:a16="http://schemas.microsoft.com/office/drawing/2014/main" id="{6A760228-1EE7-22D2-008E-1D48CB9A122E}"/>
              </a:ext>
            </a:extLst>
          </p:cNvPr>
          <p:cNvPicPr>
            <a:picLocks noChangeAspect="1"/>
          </p:cNvPicPr>
          <p:nvPr/>
        </p:nvPicPr>
        <p:blipFill>
          <a:blip r:embed="rId9"/>
          <a:stretch>
            <a:fillRect/>
          </a:stretch>
        </p:blipFill>
        <p:spPr>
          <a:xfrm>
            <a:off x="1571069" y="7102086"/>
            <a:ext cx="5334000" cy="2795125"/>
          </a:xfrm>
          <a:prstGeom prst="rect">
            <a:avLst/>
          </a:prstGeom>
        </p:spPr>
      </p:pic>
      <p:sp>
        <p:nvSpPr>
          <p:cNvPr id="25" name="TextBox 24">
            <a:extLst>
              <a:ext uri="{FF2B5EF4-FFF2-40B4-BE49-F238E27FC236}">
                <a16:creationId xmlns:a16="http://schemas.microsoft.com/office/drawing/2014/main" id="{F50BAEFB-FCA9-0EC4-88B7-9D642175D9F7}"/>
              </a:ext>
            </a:extLst>
          </p:cNvPr>
          <p:cNvSpPr txBox="1"/>
          <p:nvPr/>
        </p:nvSpPr>
        <p:spPr>
          <a:xfrm>
            <a:off x="7437903" y="9585744"/>
            <a:ext cx="9156030"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a:t>
            </a:r>
            <a:r>
              <a:rPr lang="en-IN" sz="1800" dirty="0" err="1">
                <a:effectLst/>
                <a:latin typeface="Arial" panose="020B0604020202020204" pitchFamily="34" charset="0"/>
                <a:ea typeface="Calibri" panose="020F0502020204030204" pitchFamily="34" charset="0"/>
                <a:cs typeface="Arial" panose="020B0604020202020204" pitchFamily="34" charset="0"/>
              </a:rPr>
              <a:t>Chartexpo</a:t>
            </a:r>
            <a:r>
              <a:rPr lang="en-IN" sz="1800" dirty="0">
                <a:effectLst/>
                <a:latin typeface="Arial" panose="020B0604020202020204" pitchFamily="34" charset="0"/>
                <a:ea typeface="Calibri" panose="020F050202020403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A383F4A9-F987-B717-B607-183859BA9209}"/>
              </a:ext>
            </a:extLst>
          </p:cNvPr>
          <p:cNvSpPr txBox="1"/>
          <p:nvPr/>
        </p:nvSpPr>
        <p:spPr>
          <a:xfrm>
            <a:off x="14401800" y="96641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75B2C-59C3-DF56-8CD2-2484D13CA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0"/>
            <a:ext cx="7272909" cy="10287000"/>
          </a:xfrm>
          <a:prstGeom prst="rect">
            <a:avLst/>
          </a:prstGeom>
        </p:spPr>
      </p:pic>
      <p:sp>
        <p:nvSpPr>
          <p:cNvPr id="5" name="TextBox 4">
            <a:extLst>
              <a:ext uri="{FF2B5EF4-FFF2-40B4-BE49-F238E27FC236}">
                <a16:creationId xmlns:a16="http://schemas.microsoft.com/office/drawing/2014/main" id="{234006D9-AB7C-61D9-264F-3284998286FF}"/>
              </a:ext>
            </a:extLst>
          </p:cNvPr>
          <p:cNvSpPr txBox="1"/>
          <p:nvPr/>
        </p:nvSpPr>
        <p:spPr>
          <a:xfrm>
            <a:off x="12877800" y="5836503"/>
            <a:ext cx="3276600" cy="830997"/>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4800" b="1" dirty="0">
                <a:solidFill>
                  <a:schemeClr val="accent2">
                    <a:lumMod val="50000"/>
                  </a:schemeClr>
                </a:solidFill>
              </a:rPr>
              <a:t>CAMPAIGN</a:t>
            </a:r>
            <a:endParaRPr lang="en-IN" sz="4000" b="1" dirty="0">
              <a:solidFill>
                <a:schemeClr val="accent2">
                  <a:lumMod val="50000"/>
                </a:schemeClr>
              </a:solidFill>
            </a:endParaRPr>
          </a:p>
        </p:txBody>
      </p:sp>
      <p:sp>
        <p:nvSpPr>
          <p:cNvPr id="6" name="TextBox 5">
            <a:extLst>
              <a:ext uri="{FF2B5EF4-FFF2-40B4-BE49-F238E27FC236}">
                <a16:creationId xmlns:a16="http://schemas.microsoft.com/office/drawing/2014/main" id="{BD49999B-8540-E48F-9C7C-D1B39691DAD3}"/>
              </a:ext>
            </a:extLst>
          </p:cNvPr>
          <p:cNvSpPr txBox="1"/>
          <p:nvPr/>
        </p:nvSpPr>
        <p:spPr>
          <a:xfrm>
            <a:off x="12877800" y="6674703"/>
            <a:ext cx="2667000" cy="830997"/>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4800" b="1" dirty="0">
                <a:solidFill>
                  <a:schemeClr val="accent2">
                    <a:lumMod val="50000"/>
                  </a:schemeClr>
                </a:solidFill>
              </a:rPr>
              <a:t>POSTER</a:t>
            </a:r>
            <a:endParaRPr lang="en-IN" sz="4800" b="1" dirty="0">
              <a:solidFill>
                <a:schemeClr val="accent2">
                  <a:lumMod val="50000"/>
                </a:schemeClr>
              </a:solidFill>
            </a:endParaRPr>
          </a:p>
        </p:txBody>
      </p:sp>
      <p:sp>
        <p:nvSpPr>
          <p:cNvPr id="7" name="TextBox 6">
            <a:extLst>
              <a:ext uri="{FF2B5EF4-FFF2-40B4-BE49-F238E27FC236}">
                <a16:creationId xmlns:a16="http://schemas.microsoft.com/office/drawing/2014/main" id="{49235615-C741-02D1-E7F9-97CFD3B07701}"/>
              </a:ext>
            </a:extLst>
          </p:cNvPr>
          <p:cNvSpPr txBox="1"/>
          <p:nvPr/>
        </p:nvSpPr>
        <p:spPr>
          <a:xfrm>
            <a:off x="12725400" y="8420100"/>
            <a:ext cx="3962400" cy="1477328"/>
          </a:xfrm>
          <a:prstGeom prst="rect">
            <a:avLst/>
          </a:prstGeom>
          <a:noFill/>
          <a:ln>
            <a:noFill/>
          </a:ln>
          <a:effectLst>
            <a:glow rad="228600">
              <a:schemeClr val="accent6">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US" sz="2400" b="1" i="1" dirty="0">
                <a:solidFill>
                  <a:schemeClr val="accent6">
                    <a:lumMod val="50000"/>
                  </a:schemeClr>
                </a:solidFill>
                <a:latin typeface="Arial" panose="020B0604020202020204" pitchFamily="34" charset="0"/>
                <a:cs typeface="Arial" panose="020B0604020202020204" pitchFamily="34" charset="0"/>
              </a:rPr>
              <a:t>       FATMA GORJI                           </a:t>
            </a:r>
          </a:p>
          <a:p>
            <a:r>
              <a:rPr lang="en-US" sz="2400" b="1" i="1" dirty="0">
                <a:solidFill>
                  <a:schemeClr val="accent6">
                    <a:lumMod val="50000"/>
                  </a:schemeClr>
                </a:solidFill>
                <a:latin typeface="Arial" panose="020B0604020202020204" pitchFamily="34" charset="0"/>
                <a:cs typeface="Arial" panose="020B0604020202020204" pitchFamily="34" charset="0"/>
              </a:rPr>
              <a:t>       MUHAMMAD ATIF                              </a:t>
            </a:r>
          </a:p>
          <a:p>
            <a:r>
              <a:rPr lang="en-US" sz="2400" b="1" i="1" dirty="0">
                <a:solidFill>
                  <a:schemeClr val="accent6">
                    <a:lumMod val="50000"/>
                  </a:schemeClr>
                </a:solidFill>
                <a:latin typeface="Arial" panose="020B0604020202020204" pitchFamily="34" charset="0"/>
                <a:cs typeface="Arial" panose="020B0604020202020204" pitchFamily="34" charset="0"/>
              </a:rPr>
              <a:t>       DISHA NASIT                                    </a:t>
            </a:r>
          </a:p>
          <a:p>
            <a:endParaRPr lang="en-IN" dirty="0"/>
          </a:p>
        </p:txBody>
      </p:sp>
    </p:spTree>
    <p:extLst>
      <p:ext uri="{BB962C8B-B14F-4D97-AF65-F5344CB8AC3E}">
        <p14:creationId xmlns:p14="http://schemas.microsoft.com/office/powerpoint/2010/main" val="891291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925EADC7-47BC-C4DA-8D4C-CA9DCAFA0B37}"/>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B42B5DC3-E746-6023-1E58-29C10469F09F}"/>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13661BC9-6890-F809-3CC7-4F20E3A59501}"/>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7" name="TextBox 7">
              <a:extLst>
                <a:ext uri="{FF2B5EF4-FFF2-40B4-BE49-F238E27FC236}">
                  <a16:creationId xmlns:a16="http://schemas.microsoft.com/office/drawing/2014/main" id="{3F24BC38-61CF-D779-DC1E-EF16F73E918A}"/>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9" name="TextBox 8">
            <a:extLst>
              <a:ext uri="{FF2B5EF4-FFF2-40B4-BE49-F238E27FC236}">
                <a16:creationId xmlns:a16="http://schemas.microsoft.com/office/drawing/2014/main" id="{0D0BAE00-05FE-DFB7-6125-959C8F8B4AFD}"/>
              </a:ext>
            </a:extLst>
          </p:cNvPr>
          <p:cNvSpPr txBox="1"/>
          <p:nvPr/>
        </p:nvSpPr>
        <p:spPr>
          <a:xfrm>
            <a:off x="260146" y="910104"/>
            <a:ext cx="9932942" cy="1015663"/>
          </a:xfrm>
          <a:prstGeom prst="rect">
            <a:avLst/>
          </a:prstGeom>
          <a:solidFill>
            <a:schemeClr val="accent6">
              <a:lumMod val="20000"/>
              <a:lumOff val="80000"/>
            </a:schemeClr>
          </a:solidFill>
        </p:spPr>
        <p:txBody>
          <a:bodyPr wrap="square">
            <a:spAutoFit/>
          </a:bodyPr>
          <a:lstStyle/>
          <a:p>
            <a:pPr algn="ctr"/>
            <a:r>
              <a:rPr lang="en-IN" sz="6000" b="1" dirty="0">
                <a:latin typeface="Arial" panose="020B0604020202020204" pitchFamily="34" charset="0"/>
                <a:cs typeface="Arial" panose="020B0604020202020204" pitchFamily="34" charset="0"/>
              </a:rPr>
              <a:t>Campaign Benefits</a:t>
            </a:r>
          </a:p>
        </p:txBody>
      </p:sp>
      <p:graphicFrame>
        <p:nvGraphicFramePr>
          <p:cNvPr id="8" name="Diagram 7">
            <a:extLst>
              <a:ext uri="{FF2B5EF4-FFF2-40B4-BE49-F238E27FC236}">
                <a16:creationId xmlns:a16="http://schemas.microsoft.com/office/drawing/2014/main" id="{AC50C0C5-B4CB-EE13-935A-88E6C7E9D57C}"/>
              </a:ext>
            </a:extLst>
          </p:cNvPr>
          <p:cNvGraphicFramePr/>
          <p:nvPr>
            <p:extLst>
              <p:ext uri="{D42A27DB-BD31-4B8C-83A1-F6EECF244321}">
                <p14:modId xmlns:p14="http://schemas.microsoft.com/office/powerpoint/2010/main" val="1061204956"/>
              </p:ext>
            </p:extLst>
          </p:nvPr>
        </p:nvGraphicFramePr>
        <p:xfrm>
          <a:off x="291522" y="2171700"/>
          <a:ext cx="12781182" cy="7568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47A88F5-AF3A-D2AE-F108-EFA26E48AA52}"/>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3978900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14401800" y="-742840"/>
            <a:ext cx="5606654" cy="11772679"/>
            <a:chOff x="0" y="0"/>
            <a:chExt cx="2171400" cy="2854048"/>
          </a:xfrm>
        </p:grpSpPr>
        <p:sp>
          <p:nvSpPr>
            <p:cNvPr id="3" name="Freeform 3"/>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p>
          </p:txBody>
        </p:sp>
        <p:sp>
          <p:nvSpPr>
            <p:cNvPr id="4" name="TextBox 4"/>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9" name="TextBox 9"/>
          <p:cNvSpPr txBox="1"/>
          <p:nvPr/>
        </p:nvSpPr>
        <p:spPr>
          <a:xfrm>
            <a:off x="823934" y="616118"/>
            <a:ext cx="13273065" cy="923330"/>
          </a:xfrm>
          <a:prstGeom prst="rect">
            <a:avLst/>
          </a:prstGeom>
          <a:solidFill>
            <a:schemeClr val="accent6">
              <a:lumMod val="20000"/>
              <a:lumOff val="80000"/>
            </a:schemeClr>
          </a:solidFill>
        </p:spPr>
        <p:txBody>
          <a:bodyPr wrap="square" lIns="0" tIns="0" rIns="0" bIns="0" rtlCol="0" anchor="t">
            <a:spAutoFit/>
          </a:bodyPr>
          <a:lstStyle/>
          <a:p>
            <a:r>
              <a:rPr lang="en-IN" sz="6000" b="1" dirty="0">
                <a:latin typeface="Arial" panose="020B0604020202020204" pitchFamily="34" charset="0"/>
                <a:cs typeface="Arial" panose="020B0604020202020204" pitchFamily="34" charset="0"/>
              </a:rPr>
              <a:t>Local Partners and Organisations</a:t>
            </a:r>
          </a:p>
        </p:txBody>
      </p:sp>
      <p:sp>
        <p:nvSpPr>
          <p:cNvPr id="11" name="TextBox 11"/>
          <p:cNvSpPr txBox="1"/>
          <p:nvPr/>
        </p:nvSpPr>
        <p:spPr>
          <a:xfrm>
            <a:off x="837381" y="2324100"/>
            <a:ext cx="8611419" cy="7133491"/>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Local community support and council</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high interest):</a:t>
            </a:r>
            <a:r>
              <a:rPr lang="en-IN" sz="2400" dirty="0">
                <a:latin typeface="Arial" panose="020B0604020202020204" pitchFamily="34" charset="0"/>
                <a:cs typeface="Arial" panose="020B0604020202020204" pitchFamily="34" charset="0"/>
              </a:rPr>
              <a:t> Have a role in controlling funds and approvals, and in overall monitoring of the campaign.</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Education Institutions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high interest)</a:t>
            </a:r>
            <a:r>
              <a:rPr lang="en-IN" sz="2400" dirty="0">
                <a:latin typeface="Arial" panose="020B0604020202020204" pitchFamily="34" charset="0"/>
                <a:cs typeface="Arial" panose="020B0604020202020204" pitchFamily="34" charset="0"/>
              </a:rPr>
              <a:t>: Give access to the Gen Z population and help promote engagement.</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Youth Centres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(Medium power, high interest):</a:t>
            </a:r>
            <a:r>
              <a:rPr lang="en-IN" sz="2400" dirty="0">
                <a:latin typeface="Arial" panose="020B0604020202020204" pitchFamily="34" charset="0"/>
                <a:cs typeface="Arial" panose="020B0604020202020204" pitchFamily="34" charset="0"/>
              </a:rPr>
              <a:t> Promotion and have a role in reaching vulnerable youth and hosting campaign actions. </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Local healthcare providers, GPs and Public Health Teams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low interest)</a:t>
            </a:r>
            <a:r>
              <a:rPr lang="en-IN" sz="2400" dirty="0">
                <a:latin typeface="Arial" panose="020B0604020202020204" pitchFamily="34" charset="0"/>
                <a:cs typeface="Arial" panose="020B0604020202020204" pitchFamily="34" charset="0"/>
              </a:rPr>
              <a:t>: Providing health guidance, support for participants and increasing campaign credibility. </a:t>
            </a:r>
          </a:p>
        </p:txBody>
      </p:sp>
      <p:pic>
        <p:nvPicPr>
          <p:cNvPr id="6" name="Picture 5">
            <a:extLst>
              <a:ext uri="{FF2B5EF4-FFF2-40B4-BE49-F238E27FC236}">
                <a16:creationId xmlns:a16="http://schemas.microsoft.com/office/drawing/2014/main" id="{0EBB9A31-8134-96AD-1464-DE23E943A069}"/>
              </a:ext>
            </a:extLst>
          </p:cNvPr>
          <p:cNvPicPr>
            <a:picLocks noChangeAspect="1"/>
          </p:cNvPicPr>
          <p:nvPr/>
        </p:nvPicPr>
        <p:blipFill>
          <a:blip r:embed="rId3"/>
          <a:stretch>
            <a:fillRect/>
          </a:stretch>
        </p:blipFill>
        <p:spPr>
          <a:xfrm>
            <a:off x="9753601" y="2095500"/>
            <a:ext cx="8153399" cy="6934199"/>
          </a:xfrm>
          <a:prstGeom prst="rect">
            <a:avLst/>
          </a:prstGeom>
        </p:spPr>
      </p:pic>
      <p:sp>
        <p:nvSpPr>
          <p:cNvPr id="8" name="TextBox 7">
            <a:extLst>
              <a:ext uri="{FF2B5EF4-FFF2-40B4-BE49-F238E27FC236}">
                <a16:creationId xmlns:a16="http://schemas.microsoft.com/office/drawing/2014/main" id="{DC25899D-EA72-AE0A-B245-3EF50C99E89F}"/>
              </a:ext>
            </a:extLst>
          </p:cNvPr>
          <p:cNvSpPr txBox="1"/>
          <p:nvPr/>
        </p:nvSpPr>
        <p:spPr>
          <a:xfrm>
            <a:off x="10972800" y="9399571"/>
            <a:ext cx="9998242"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self-created</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7481A84-6866-E72E-D995-928D87B6A46B}"/>
              </a:ext>
            </a:extLst>
          </p:cNvPr>
          <p:cNvSpPr txBox="1"/>
          <p:nvPr/>
        </p:nvSpPr>
        <p:spPr>
          <a:xfrm>
            <a:off x="14478000" y="9639300"/>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3E738-F55F-173C-0308-575AB79CC47F}"/>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0FFEA7C-09B6-D3AE-B1DE-839E63FE1A77}"/>
              </a:ext>
            </a:extLst>
          </p:cNvPr>
          <p:cNvSpPr txBox="1"/>
          <p:nvPr/>
        </p:nvSpPr>
        <p:spPr>
          <a:xfrm>
            <a:off x="0" y="1260701"/>
            <a:ext cx="15017928" cy="1015663"/>
          </a:xfrm>
          <a:prstGeom prst="rect">
            <a:avLst/>
          </a:prstGeom>
          <a:solidFill>
            <a:schemeClr val="accent6">
              <a:lumMod val="20000"/>
              <a:lumOff val="80000"/>
            </a:schemeClr>
          </a:solidFill>
        </p:spPr>
        <p:txBody>
          <a:bodyPr wrap="square" lIns="0" tIns="0" rIns="0" bIns="0" rtlCol="0" anchor="t">
            <a:spAutoFit/>
          </a:bodyPr>
          <a:lstStyle/>
          <a:p>
            <a:pPr algn="ctr"/>
            <a:r>
              <a:rPr lang="en-IN" sz="6600" b="1" dirty="0">
                <a:latin typeface="Arial" panose="020B0604020202020204" pitchFamily="34" charset="0"/>
                <a:cs typeface="Arial" panose="020B0604020202020204" pitchFamily="34" charset="0"/>
              </a:rPr>
              <a:t>National Partners</a:t>
            </a:r>
          </a:p>
        </p:txBody>
      </p:sp>
      <p:grpSp>
        <p:nvGrpSpPr>
          <p:cNvPr id="7" name="Group 7">
            <a:extLst>
              <a:ext uri="{FF2B5EF4-FFF2-40B4-BE49-F238E27FC236}">
                <a16:creationId xmlns:a16="http://schemas.microsoft.com/office/drawing/2014/main" id="{C35F7F3B-A0F4-638A-DF77-17C70A346D95}"/>
              </a:ext>
            </a:extLst>
          </p:cNvPr>
          <p:cNvGrpSpPr/>
          <p:nvPr/>
        </p:nvGrpSpPr>
        <p:grpSpPr>
          <a:xfrm>
            <a:off x="533400" y="7962900"/>
            <a:ext cx="452472" cy="452472"/>
            <a:chOff x="0" y="0"/>
            <a:chExt cx="812800" cy="812800"/>
          </a:xfrm>
        </p:grpSpPr>
        <p:sp>
          <p:nvSpPr>
            <p:cNvPr id="8" name="Freeform 8">
              <a:extLst>
                <a:ext uri="{FF2B5EF4-FFF2-40B4-BE49-F238E27FC236}">
                  <a16:creationId xmlns:a16="http://schemas.microsoft.com/office/drawing/2014/main" id="{CA1001BF-18E8-EB91-49F4-876D3F5376B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923261EA-AA2A-7BDF-08CB-9897B03B6C9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a:extLst>
              <a:ext uri="{FF2B5EF4-FFF2-40B4-BE49-F238E27FC236}">
                <a16:creationId xmlns:a16="http://schemas.microsoft.com/office/drawing/2014/main" id="{865DD2D3-F286-5009-F162-9EF3608023D6}"/>
              </a:ext>
            </a:extLst>
          </p:cNvPr>
          <p:cNvGrpSpPr/>
          <p:nvPr/>
        </p:nvGrpSpPr>
        <p:grpSpPr>
          <a:xfrm>
            <a:off x="15017929" y="-2533783"/>
            <a:ext cx="5002094" cy="5002094"/>
            <a:chOff x="0" y="0"/>
            <a:chExt cx="812800" cy="812800"/>
          </a:xfrm>
        </p:grpSpPr>
        <p:sp>
          <p:nvSpPr>
            <p:cNvPr id="11" name="Freeform 11">
              <a:extLst>
                <a:ext uri="{FF2B5EF4-FFF2-40B4-BE49-F238E27FC236}">
                  <a16:creationId xmlns:a16="http://schemas.microsoft.com/office/drawing/2014/main" id="{EF882E12-7CDC-F36F-2BFF-ACC6E6F4544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a:extLst>
                <a:ext uri="{FF2B5EF4-FFF2-40B4-BE49-F238E27FC236}">
                  <a16:creationId xmlns:a16="http://schemas.microsoft.com/office/drawing/2014/main" id="{C6202277-3433-3DCD-91C9-C09C2572669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a:extLst>
              <a:ext uri="{FF2B5EF4-FFF2-40B4-BE49-F238E27FC236}">
                <a16:creationId xmlns:a16="http://schemas.microsoft.com/office/drawing/2014/main" id="{93357ED3-CED8-77DC-31B7-1A420329CB00}"/>
              </a:ext>
            </a:extLst>
          </p:cNvPr>
          <p:cNvSpPr/>
          <p:nvPr/>
        </p:nvSpPr>
        <p:spPr>
          <a:xfrm rot="-10800000">
            <a:off x="12922593" y="9638664"/>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a:extLst>
              <a:ext uri="{FF2B5EF4-FFF2-40B4-BE49-F238E27FC236}">
                <a16:creationId xmlns:a16="http://schemas.microsoft.com/office/drawing/2014/main" id="{9C26E648-3174-5347-8769-175383E8D3E7}"/>
              </a:ext>
            </a:extLst>
          </p:cNvPr>
          <p:cNvGrpSpPr/>
          <p:nvPr/>
        </p:nvGrpSpPr>
        <p:grpSpPr>
          <a:xfrm>
            <a:off x="831317" y="9145833"/>
            <a:ext cx="1183417" cy="1183417"/>
            <a:chOff x="0" y="0"/>
            <a:chExt cx="812800" cy="812800"/>
          </a:xfrm>
        </p:grpSpPr>
        <p:sp>
          <p:nvSpPr>
            <p:cNvPr id="44" name="Freeform 44">
              <a:extLst>
                <a:ext uri="{FF2B5EF4-FFF2-40B4-BE49-F238E27FC236}">
                  <a16:creationId xmlns:a16="http://schemas.microsoft.com/office/drawing/2014/main" id="{1F696216-8B51-50F9-5A89-530630AAACF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30A5C19D-B05A-08A3-D6FD-FC8EDEDBF0A7}"/>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46" name="Diagram 45">
            <a:extLst>
              <a:ext uri="{FF2B5EF4-FFF2-40B4-BE49-F238E27FC236}">
                <a16:creationId xmlns:a16="http://schemas.microsoft.com/office/drawing/2014/main" id="{A888F48E-BA66-FEC7-6618-500333AD33E4}"/>
              </a:ext>
            </a:extLst>
          </p:cNvPr>
          <p:cNvGraphicFramePr/>
          <p:nvPr>
            <p:extLst>
              <p:ext uri="{D42A27DB-BD31-4B8C-83A1-F6EECF244321}">
                <p14:modId xmlns:p14="http://schemas.microsoft.com/office/powerpoint/2010/main" val="3147026844"/>
              </p:ext>
            </p:extLst>
          </p:nvPr>
        </p:nvGraphicFramePr>
        <p:xfrm>
          <a:off x="1903788" y="2823180"/>
          <a:ext cx="11722636" cy="6337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553B1BD0-0CBA-8CDD-7DF9-76352D4B7E18}"/>
              </a:ext>
            </a:extLst>
          </p:cNvPr>
          <p:cNvPicPr>
            <a:picLocks noChangeAspect="1"/>
          </p:cNvPicPr>
          <p:nvPr/>
        </p:nvPicPr>
        <p:blipFill>
          <a:blip r:embed="rId9"/>
          <a:stretch>
            <a:fillRect/>
          </a:stretch>
        </p:blipFill>
        <p:spPr>
          <a:xfrm>
            <a:off x="13415807" y="5645638"/>
            <a:ext cx="4296374" cy="2425333"/>
          </a:xfrm>
          <a:prstGeom prst="rect">
            <a:avLst/>
          </a:prstGeom>
        </p:spPr>
      </p:pic>
      <p:sp>
        <p:nvSpPr>
          <p:cNvPr id="16" name="TextBox 15">
            <a:extLst>
              <a:ext uri="{FF2B5EF4-FFF2-40B4-BE49-F238E27FC236}">
                <a16:creationId xmlns:a16="http://schemas.microsoft.com/office/drawing/2014/main" id="{4629FA1C-8467-81F9-0CC8-09A06712E76E}"/>
              </a:ext>
            </a:extLst>
          </p:cNvPr>
          <p:cNvSpPr txBox="1"/>
          <p:nvPr/>
        </p:nvSpPr>
        <p:spPr>
          <a:xfrm>
            <a:off x="13612977" y="8189136"/>
            <a:ext cx="10202778"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NHS Avon Partnership</a:t>
            </a:r>
            <a:r>
              <a:rPr lang="en-IN" dirty="0">
                <a:latin typeface="Arial" panose="020B0604020202020204" pitchFamily="34" charset="0"/>
                <a:ea typeface="Calibri" panose="020F0502020204030204" pitchFamily="34" charset="0"/>
                <a:cs typeface="Arial" panose="020B0604020202020204" pitchFamily="34" charset="0"/>
              </a:rPr>
              <a:t>, </a:t>
            </a:r>
            <a:r>
              <a:rPr lang="en-IN" sz="1800" dirty="0">
                <a:effectLst/>
                <a:latin typeface="Arial" panose="020B0604020202020204" pitchFamily="34" charset="0"/>
                <a:ea typeface="Calibri" panose="020F050202020403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D66A7F8-20D7-7B3F-9434-CC0CCB08C03F}"/>
              </a:ext>
            </a:extLst>
          </p:cNvPr>
          <p:cNvPicPr>
            <a:picLocks noChangeAspect="1"/>
          </p:cNvPicPr>
          <p:nvPr/>
        </p:nvPicPr>
        <p:blipFill>
          <a:blip r:embed="rId10"/>
          <a:stretch>
            <a:fillRect/>
          </a:stretch>
        </p:blipFill>
        <p:spPr>
          <a:xfrm>
            <a:off x="13338686" y="3810426"/>
            <a:ext cx="4296375" cy="1762371"/>
          </a:xfrm>
          <a:prstGeom prst="rect">
            <a:avLst/>
          </a:prstGeom>
        </p:spPr>
      </p:pic>
      <p:sp>
        <p:nvSpPr>
          <p:cNvPr id="6" name="TextBox 5">
            <a:extLst>
              <a:ext uri="{FF2B5EF4-FFF2-40B4-BE49-F238E27FC236}">
                <a16:creationId xmlns:a16="http://schemas.microsoft.com/office/drawing/2014/main" id="{F0A716D6-AAB4-BDFC-83BB-F6F025292A75}"/>
              </a:ext>
            </a:extLst>
          </p:cNvPr>
          <p:cNvSpPr txBox="1"/>
          <p:nvPr/>
        </p:nvSpPr>
        <p:spPr>
          <a:xfrm>
            <a:off x="14401800" y="97917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2682388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0" y="1260701"/>
            <a:ext cx="15017928" cy="923330"/>
          </a:xfrm>
          <a:prstGeom prst="rect">
            <a:avLst/>
          </a:prstGeom>
          <a:solidFill>
            <a:schemeClr val="accent6">
              <a:lumMod val="20000"/>
              <a:lumOff val="80000"/>
            </a:schemeClr>
          </a:solidFill>
        </p:spPr>
        <p:txBody>
          <a:bodyPr wrap="square" lIns="0" tIns="0" rIns="0" bIns="0" rtlCol="0" anchor="t">
            <a:spAutoFit/>
          </a:bodyPr>
          <a:lstStyle/>
          <a:p>
            <a:pPr algn="ctr"/>
            <a:r>
              <a:rPr lang="en-IN" sz="6000" b="1" dirty="0">
                <a:latin typeface="Arial" panose="020B0604020202020204" pitchFamily="34" charset="0"/>
                <a:cs typeface="Arial" panose="020B0604020202020204" pitchFamily="34" charset="0"/>
              </a:rPr>
              <a:t>Nation Partners campaigns</a:t>
            </a:r>
          </a:p>
        </p:txBody>
      </p:sp>
      <p:grpSp>
        <p:nvGrpSpPr>
          <p:cNvPr id="7" name="Group 7"/>
          <p:cNvGrpSpPr/>
          <p:nvPr/>
        </p:nvGrpSpPr>
        <p:grpSpPr>
          <a:xfrm>
            <a:off x="533400" y="7962900"/>
            <a:ext cx="452472" cy="452472"/>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p:cNvGrpSpPr/>
          <p:nvPr/>
        </p:nvGrpSpPr>
        <p:grpSpPr>
          <a:xfrm>
            <a:off x="15017929" y="-2533783"/>
            <a:ext cx="5002094" cy="500209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p:cNvSpPr/>
          <p:nvPr/>
        </p:nvSpPr>
        <p:spPr>
          <a:xfrm rot="-10800000">
            <a:off x="12922593" y="9546725"/>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p:cNvGrpSpPr/>
          <p:nvPr/>
        </p:nvGrpSpPr>
        <p:grpSpPr>
          <a:xfrm>
            <a:off x="831317" y="9145833"/>
            <a:ext cx="1183417" cy="1183417"/>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46" name="Diagram 45">
            <a:extLst>
              <a:ext uri="{FF2B5EF4-FFF2-40B4-BE49-F238E27FC236}">
                <a16:creationId xmlns:a16="http://schemas.microsoft.com/office/drawing/2014/main" id="{C55E2C95-751B-9828-B796-66A0D344F5FC}"/>
              </a:ext>
            </a:extLst>
          </p:cNvPr>
          <p:cNvGraphicFramePr/>
          <p:nvPr>
            <p:extLst>
              <p:ext uri="{D42A27DB-BD31-4B8C-83A1-F6EECF244321}">
                <p14:modId xmlns:p14="http://schemas.microsoft.com/office/powerpoint/2010/main" val="230988340"/>
              </p:ext>
            </p:extLst>
          </p:nvPr>
        </p:nvGraphicFramePr>
        <p:xfrm>
          <a:off x="1207747" y="2893977"/>
          <a:ext cx="11722636" cy="6337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F1FB35E6-FE99-1823-1F7A-804D7FF86A5B}"/>
              </a:ext>
            </a:extLst>
          </p:cNvPr>
          <p:cNvPicPr>
            <a:picLocks noChangeAspect="1"/>
          </p:cNvPicPr>
          <p:nvPr/>
        </p:nvPicPr>
        <p:blipFill>
          <a:blip r:embed="rId9"/>
          <a:stretch>
            <a:fillRect/>
          </a:stretch>
        </p:blipFill>
        <p:spPr>
          <a:xfrm>
            <a:off x="13372887" y="6262795"/>
            <a:ext cx="4339294" cy="2048161"/>
          </a:xfrm>
          <a:prstGeom prst="rect">
            <a:avLst/>
          </a:prstGeom>
        </p:spPr>
      </p:pic>
      <p:pic>
        <p:nvPicPr>
          <p:cNvPr id="14" name="Picture 13">
            <a:extLst>
              <a:ext uri="{FF2B5EF4-FFF2-40B4-BE49-F238E27FC236}">
                <a16:creationId xmlns:a16="http://schemas.microsoft.com/office/drawing/2014/main" id="{C7C28CF6-AA4D-0436-8EDD-8CC01CB93883}"/>
              </a:ext>
            </a:extLst>
          </p:cNvPr>
          <p:cNvPicPr>
            <a:picLocks noChangeAspect="1"/>
          </p:cNvPicPr>
          <p:nvPr/>
        </p:nvPicPr>
        <p:blipFill>
          <a:blip r:embed="rId10"/>
          <a:stretch>
            <a:fillRect/>
          </a:stretch>
        </p:blipFill>
        <p:spPr>
          <a:xfrm>
            <a:off x="13161082" y="4059150"/>
            <a:ext cx="4651584" cy="1914538"/>
          </a:xfrm>
          <a:prstGeom prst="rect">
            <a:avLst/>
          </a:prstGeom>
        </p:spPr>
      </p:pic>
      <p:sp>
        <p:nvSpPr>
          <p:cNvPr id="16" name="TextBox 15">
            <a:extLst>
              <a:ext uri="{FF2B5EF4-FFF2-40B4-BE49-F238E27FC236}">
                <a16:creationId xmlns:a16="http://schemas.microsoft.com/office/drawing/2014/main" id="{833207C4-FA5A-7FB9-E3A0-4CDAA26E5598}"/>
              </a:ext>
            </a:extLst>
          </p:cNvPr>
          <p:cNvSpPr txBox="1"/>
          <p:nvPr/>
        </p:nvSpPr>
        <p:spPr>
          <a:xfrm>
            <a:off x="13258800" y="8776501"/>
            <a:ext cx="10202778"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NHS Avon Partnership</a:t>
            </a:r>
            <a:r>
              <a:rPr lang="en-IN" dirty="0">
                <a:latin typeface="Arial" panose="020B0604020202020204" pitchFamily="34" charset="0"/>
                <a:ea typeface="Calibri" panose="020F0502020204030204" pitchFamily="34" charset="0"/>
                <a:cs typeface="Arial" panose="020B0604020202020204" pitchFamily="34" charset="0"/>
              </a:rPr>
              <a:t>, </a:t>
            </a:r>
            <a:r>
              <a:rPr lang="en-IN" sz="1800" dirty="0">
                <a:effectLst/>
                <a:latin typeface="Arial" panose="020B0604020202020204" pitchFamily="34" charset="0"/>
                <a:ea typeface="Calibri" panose="020F050202020403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67B931-B869-7FF0-5A31-5FA3143656F8}"/>
              </a:ext>
            </a:extLst>
          </p:cNvPr>
          <p:cNvSpPr txBox="1"/>
          <p:nvPr/>
        </p:nvSpPr>
        <p:spPr>
          <a:xfrm>
            <a:off x="14401800" y="97403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06045-38DC-5018-4FA1-D7465C0B55C2}"/>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353CB6F8-89F6-E501-0994-1C1BF07F0ABF}"/>
              </a:ext>
            </a:extLst>
          </p:cNvPr>
          <p:cNvSpPr txBox="1"/>
          <p:nvPr/>
        </p:nvSpPr>
        <p:spPr>
          <a:xfrm>
            <a:off x="533400" y="349166"/>
            <a:ext cx="16916400" cy="1661993"/>
          </a:xfrm>
          <a:prstGeom prst="rect">
            <a:avLst/>
          </a:prstGeom>
        </p:spPr>
        <p:txBody>
          <a:bodyPr wrap="square" lIns="0" tIns="0" rIns="0" bIns="0" rtlCol="0" anchor="t">
            <a:spAutoFit/>
          </a:bodyPr>
          <a:lstStyle/>
          <a:p>
            <a:r>
              <a:rPr lang="en-IN" sz="5400" b="1" dirty="0">
                <a:latin typeface="Arial" panose="020B0604020202020204" pitchFamily="34" charset="0"/>
                <a:cs typeface="Arial" panose="020B0604020202020204" pitchFamily="34" charset="0"/>
              </a:rPr>
              <a:t>Resources identified and reused in the already present campaign</a:t>
            </a:r>
          </a:p>
        </p:txBody>
      </p:sp>
      <p:grpSp>
        <p:nvGrpSpPr>
          <p:cNvPr id="7" name="Group 7">
            <a:extLst>
              <a:ext uri="{FF2B5EF4-FFF2-40B4-BE49-F238E27FC236}">
                <a16:creationId xmlns:a16="http://schemas.microsoft.com/office/drawing/2014/main" id="{FC55C204-28F6-94EF-8164-0F2EF1F42B2F}"/>
              </a:ext>
            </a:extLst>
          </p:cNvPr>
          <p:cNvGrpSpPr/>
          <p:nvPr/>
        </p:nvGrpSpPr>
        <p:grpSpPr>
          <a:xfrm>
            <a:off x="838200" y="8449411"/>
            <a:ext cx="452472" cy="452472"/>
            <a:chOff x="0" y="0"/>
            <a:chExt cx="812800" cy="812800"/>
          </a:xfrm>
        </p:grpSpPr>
        <p:sp>
          <p:nvSpPr>
            <p:cNvPr id="8" name="Freeform 8">
              <a:extLst>
                <a:ext uri="{FF2B5EF4-FFF2-40B4-BE49-F238E27FC236}">
                  <a16:creationId xmlns:a16="http://schemas.microsoft.com/office/drawing/2014/main" id="{113D3DE8-77CD-2CB0-0248-670612CF552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A0A0DB26-175A-ECC8-2AB2-B63D3436553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43" name="Group 43">
            <a:extLst>
              <a:ext uri="{FF2B5EF4-FFF2-40B4-BE49-F238E27FC236}">
                <a16:creationId xmlns:a16="http://schemas.microsoft.com/office/drawing/2014/main" id="{72F74579-E7A8-FA16-ABF4-8F76237584CD}"/>
              </a:ext>
            </a:extLst>
          </p:cNvPr>
          <p:cNvGrpSpPr/>
          <p:nvPr/>
        </p:nvGrpSpPr>
        <p:grpSpPr>
          <a:xfrm>
            <a:off x="2482034" y="9638968"/>
            <a:ext cx="1183417" cy="1183417"/>
            <a:chOff x="0" y="0"/>
            <a:chExt cx="812800" cy="812800"/>
          </a:xfrm>
        </p:grpSpPr>
        <p:sp>
          <p:nvSpPr>
            <p:cNvPr id="44" name="Freeform 44">
              <a:extLst>
                <a:ext uri="{FF2B5EF4-FFF2-40B4-BE49-F238E27FC236}">
                  <a16:creationId xmlns:a16="http://schemas.microsoft.com/office/drawing/2014/main" id="{EE9E9A78-FB81-68C9-2B13-7B1D4A51886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BEE6E19C-CF64-F00E-FC4C-15E2C662F40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3" name="Table 2">
            <a:extLst>
              <a:ext uri="{FF2B5EF4-FFF2-40B4-BE49-F238E27FC236}">
                <a16:creationId xmlns:a16="http://schemas.microsoft.com/office/drawing/2014/main" id="{93971175-AE49-7671-26D6-5F5BC8B11586}"/>
              </a:ext>
            </a:extLst>
          </p:cNvPr>
          <p:cNvGraphicFramePr>
            <a:graphicFrameLocks noGrp="1"/>
          </p:cNvGraphicFramePr>
          <p:nvPr>
            <p:extLst>
              <p:ext uri="{D42A27DB-BD31-4B8C-83A1-F6EECF244321}">
                <p14:modId xmlns:p14="http://schemas.microsoft.com/office/powerpoint/2010/main" val="2371979641"/>
              </p:ext>
            </p:extLst>
          </p:nvPr>
        </p:nvGraphicFramePr>
        <p:xfrm>
          <a:off x="2199018" y="2303407"/>
          <a:ext cx="15276182" cy="6903201"/>
        </p:xfrm>
        <a:graphic>
          <a:graphicData uri="http://schemas.openxmlformats.org/drawingml/2006/table">
            <a:tbl>
              <a:tblPr firstRow="1" firstCol="1" bandRow="1">
                <a:tableStyleId>{E8B1032C-EA38-4F05-BA0D-38AFFFC7BED3}</a:tableStyleId>
              </a:tblPr>
              <a:tblGrid>
                <a:gridCol w="2309760">
                  <a:extLst>
                    <a:ext uri="{9D8B030D-6E8A-4147-A177-3AD203B41FA5}">
                      <a16:colId xmlns:a16="http://schemas.microsoft.com/office/drawing/2014/main" val="4008844107"/>
                    </a:ext>
                  </a:extLst>
                </a:gridCol>
                <a:gridCol w="4323159">
                  <a:extLst>
                    <a:ext uri="{9D8B030D-6E8A-4147-A177-3AD203B41FA5}">
                      <a16:colId xmlns:a16="http://schemas.microsoft.com/office/drawing/2014/main" val="3808435226"/>
                    </a:ext>
                  </a:extLst>
                </a:gridCol>
                <a:gridCol w="4323159">
                  <a:extLst>
                    <a:ext uri="{9D8B030D-6E8A-4147-A177-3AD203B41FA5}">
                      <a16:colId xmlns:a16="http://schemas.microsoft.com/office/drawing/2014/main" val="4208891980"/>
                    </a:ext>
                  </a:extLst>
                </a:gridCol>
                <a:gridCol w="4320104">
                  <a:extLst>
                    <a:ext uri="{9D8B030D-6E8A-4147-A177-3AD203B41FA5}">
                      <a16:colId xmlns:a16="http://schemas.microsoft.com/office/drawing/2014/main" val="649489532"/>
                    </a:ext>
                  </a:extLst>
                </a:gridCol>
              </a:tblGrid>
              <a:tr h="930765">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Resource Type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Sources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Reuse in the campaign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Justification</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8864624"/>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Educational guides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British Nutrition Foundation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For balanced diet guides, evidence-based information (Hickson et al., 2024).</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Support workshops and help Gen Z participants for improving nutrition literacy </a:t>
                      </a:r>
                      <a:r>
                        <a:rPr lang="en-IN" sz="2400" kern="1200" dirty="0">
                          <a:solidFill>
                            <a:schemeClr val="tx1"/>
                          </a:solidFill>
                          <a:effectLst/>
                          <a:latin typeface="Arial" panose="020B0604020202020204" pitchFamily="34" charset="0"/>
                          <a:ea typeface="+mn-ea"/>
                          <a:cs typeface="Arial" panose="020B0604020202020204" pitchFamily="34" charset="0"/>
                        </a:rPr>
                        <a:t>(Lovegrove et al., 2023). </a:t>
                      </a:r>
                      <a:r>
                        <a:rPr lang="en-IN" sz="2400" kern="100" dirty="0">
                          <a:effectLst/>
                          <a:latin typeface="Arial" panose="020B0604020202020204" pitchFamily="34" charset="0"/>
                          <a:cs typeface="Arial" panose="020B0604020202020204" pitchFamily="34" charset="0"/>
                        </a:rPr>
                        <a:t>. </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48391093"/>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Digital tools and apps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NHS Change4Life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Food trackers use, adapting content to Gen Z language and visual appeal. </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Cost-effective and easy accessibility.</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57284707"/>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Posters and toolkits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NHS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Clear visuals, engagement and literacy</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Easy promotion of campaign message, easy lesson plans and activity ideas. </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14392453"/>
                  </a:ext>
                </a:extLst>
              </a:tr>
            </a:tbl>
          </a:graphicData>
        </a:graphic>
      </p:graphicFrame>
      <p:sp>
        <p:nvSpPr>
          <p:cNvPr id="6" name="TextBox 5">
            <a:extLst>
              <a:ext uri="{FF2B5EF4-FFF2-40B4-BE49-F238E27FC236}">
                <a16:creationId xmlns:a16="http://schemas.microsoft.com/office/drawing/2014/main" id="{41540242-2376-7E0B-BFE4-16A8A1E6F231}"/>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3884300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grpSp>
        <p:nvGrpSpPr>
          <p:cNvPr id="3" name="Group 3"/>
          <p:cNvGrpSpPr/>
          <p:nvPr/>
        </p:nvGrpSpPr>
        <p:grpSpPr>
          <a:xfrm>
            <a:off x="683899" y="745147"/>
            <a:ext cx="16920201" cy="8796706"/>
            <a:chOff x="0" y="0"/>
            <a:chExt cx="4456349" cy="2316828"/>
          </a:xfrm>
        </p:grpSpPr>
        <p:sp>
          <p:nvSpPr>
            <p:cNvPr id="4" name="Freeform 4"/>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a:p>
          </p:txBody>
        </p:sp>
        <p:sp>
          <p:nvSpPr>
            <p:cNvPr id="5" name="TextBox 5"/>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TextBox 6"/>
          <p:cNvSpPr txBox="1"/>
          <p:nvPr/>
        </p:nvSpPr>
        <p:spPr>
          <a:xfrm>
            <a:off x="1327902" y="1597213"/>
            <a:ext cx="9416298" cy="1846659"/>
          </a:xfrm>
          <a:prstGeom prst="rect">
            <a:avLst/>
          </a:prstGeom>
        </p:spPr>
        <p:txBody>
          <a:bodyPr wrap="square" lIns="0" tIns="0" rIns="0" bIns="0" rtlCol="0" anchor="t">
            <a:spAutoFit/>
          </a:bodyPr>
          <a:lstStyle/>
          <a:p>
            <a:r>
              <a:rPr lang="en-IN" sz="6000" b="1" dirty="0">
                <a:latin typeface="Arial" panose="020B0604020202020204" pitchFamily="34" charset="0"/>
                <a:cs typeface="Arial" panose="020B0604020202020204" pitchFamily="34" charset="0"/>
              </a:rPr>
              <a:t>Replicating resources for this campaign</a:t>
            </a:r>
          </a:p>
        </p:txBody>
      </p:sp>
      <p:graphicFrame>
        <p:nvGraphicFramePr>
          <p:cNvPr id="7" name="Table 6">
            <a:extLst>
              <a:ext uri="{FF2B5EF4-FFF2-40B4-BE49-F238E27FC236}">
                <a16:creationId xmlns:a16="http://schemas.microsoft.com/office/drawing/2014/main" id="{326021EB-CFBC-D3F3-3F20-600A9AD25873}"/>
              </a:ext>
            </a:extLst>
          </p:cNvPr>
          <p:cNvGraphicFramePr>
            <a:graphicFrameLocks noGrp="1"/>
          </p:cNvGraphicFramePr>
          <p:nvPr>
            <p:extLst>
              <p:ext uri="{D42A27DB-BD31-4B8C-83A1-F6EECF244321}">
                <p14:modId xmlns:p14="http://schemas.microsoft.com/office/powerpoint/2010/main" val="3111599292"/>
              </p:ext>
            </p:extLst>
          </p:nvPr>
        </p:nvGraphicFramePr>
        <p:xfrm>
          <a:off x="1353302" y="3630209"/>
          <a:ext cx="10305298" cy="4666488"/>
        </p:xfrm>
        <a:graphic>
          <a:graphicData uri="http://schemas.openxmlformats.org/drawingml/2006/table">
            <a:tbl>
              <a:tblPr firstRow="1" firstCol="1" bandRow="1">
                <a:tableStyleId>{912C8C85-51F0-491E-9774-3900AFEF0FD7}</a:tableStyleId>
              </a:tblPr>
              <a:tblGrid>
                <a:gridCol w="3747070">
                  <a:extLst>
                    <a:ext uri="{9D8B030D-6E8A-4147-A177-3AD203B41FA5}">
                      <a16:colId xmlns:a16="http://schemas.microsoft.com/office/drawing/2014/main" val="74348833"/>
                    </a:ext>
                  </a:extLst>
                </a:gridCol>
                <a:gridCol w="6558228">
                  <a:extLst>
                    <a:ext uri="{9D8B030D-6E8A-4147-A177-3AD203B41FA5}">
                      <a16:colId xmlns:a16="http://schemas.microsoft.com/office/drawing/2014/main" val="3353324125"/>
                    </a:ext>
                  </a:extLst>
                </a:gridCol>
              </a:tblGrid>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Resource Type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Why effective for the campaign</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38956270"/>
                  </a:ext>
                </a:extLst>
              </a:tr>
              <a:tr h="0">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Educational guides</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Simple, easy for learning, evidence-based nutrition advice for changing habits (Hickson et al., 2024).</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24063540"/>
                  </a:ext>
                </a:extLst>
              </a:tr>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Digital tools and apps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Engaging, easy accessibility, mobile-friendly and QR-based participation for Gen Z, easy tracking and notification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62808934"/>
                  </a:ext>
                </a:extLst>
              </a:tr>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Posters and toolkits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Clear visuals, step-by-step guidance, and easy to adapt in the local language</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74059257"/>
                  </a:ext>
                </a:extLst>
              </a:tr>
            </a:tbl>
          </a:graphicData>
        </a:graphic>
      </p:graphicFrame>
      <p:pic>
        <p:nvPicPr>
          <p:cNvPr id="9" name="Picture 8">
            <a:extLst>
              <a:ext uri="{FF2B5EF4-FFF2-40B4-BE49-F238E27FC236}">
                <a16:creationId xmlns:a16="http://schemas.microsoft.com/office/drawing/2014/main" id="{A8BF9E9A-8875-1E28-9C31-A098FA199021}"/>
              </a:ext>
            </a:extLst>
          </p:cNvPr>
          <p:cNvPicPr>
            <a:picLocks noChangeAspect="1"/>
          </p:cNvPicPr>
          <p:nvPr/>
        </p:nvPicPr>
        <p:blipFill>
          <a:blip r:embed="rId4"/>
          <a:srcRect t="14466"/>
          <a:stretch>
            <a:fillRect/>
          </a:stretch>
        </p:blipFill>
        <p:spPr>
          <a:xfrm>
            <a:off x="12021822" y="3858476"/>
            <a:ext cx="5219055" cy="2497718"/>
          </a:xfrm>
          <a:prstGeom prst="rect">
            <a:avLst/>
          </a:prstGeom>
        </p:spPr>
      </p:pic>
      <p:pic>
        <p:nvPicPr>
          <p:cNvPr id="11" name="Picture 10">
            <a:extLst>
              <a:ext uri="{FF2B5EF4-FFF2-40B4-BE49-F238E27FC236}">
                <a16:creationId xmlns:a16="http://schemas.microsoft.com/office/drawing/2014/main" id="{79FD7038-CB03-B856-F95B-65F47FC3B245}"/>
              </a:ext>
            </a:extLst>
          </p:cNvPr>
          <p:cNvPicPr>
            <a:picLocks noChangeAspect="1"/>
          </p:cNvPicPr>
          <p:nvPr/>
        </p:nvPicPr>
        <p:blipFill>
          <a:blip r:embed="rId5"/>
          <a:stretch>
            <a:fillRect/>
          </a:stretch>
        </p:blipFill>
        <p:spPr>
          <a:xfrm>
            <a:off x="12366562" y="6356194"/>
            <a:ext cx="4648849" cy="1819529"/>
          </a:xfrm>
          <a:prstGeom prst="rect">
            <a:avLst/>
          </a:prstGeom>
        </p:spPr>
      </p:pic>
      <p:sp>
        <p:nvSpPr>
          <p:cNvPr id="13" name="TextBox 12">
            <a:extLst>
              <a:ext uri="{FF2B5EF4-FFF2-40B4-BE49-F238E27FC236}">
                <a16:creationId xmlns:a16="http://schemas.microsoft.com/office/drawing/2014/main" id="{5384624F-16CD-7C5E-9D14-DE837BF6374B}"/>
              </a:ext>
            </a:extLst>
          </p:cNvPr>
          <p:cNvSpPr txBox="1"/>
          <p:nvPr/>
        </p:nvSpPr>
        <p:spPr>
          <a:xfrm>
            <a:off x="9829800" y="8598321"/>
            <a:ext cx="9144000" cy="369332"/>
          </a:xfrm>
          <a:prstGeom prst="rect">
            <a:avLst/>
          </a:prstGeom>
          <a:noFill/>
        </p:spPr>
        <p:txBody>
          <a:bodyPr wrap="square">
            <a:spAutoFit/>
          </a:bodyPr>
          <a:lstStyle/>
          <a:p>
            <a:pPr algn="ctr"/>
            <a:r>
              <a:rPr lang="en-IN" dirty="0">
                <a:latin typeface="Arial" panose="020B0604020202020204" pitchFamily="34" charset="0"/>
                <a:cs typeface="Arial" panose="020B0604020202020204" pitchFamily="34" charset="0"/>
              </a:rPr>
              <a:t>Source: The Open University, 2022</a:t>
            </a:r>
          </a:p>
        </p:txBody>
      </p:sp>
      <p:sp>
        <p:nvSpPr>
          <p:cNvPr id="10" name="TextBox 9">
            <a:extLst>
              <a:ext uri="{FF2B5EF4-FFF2-40B4-BE49-F238E27FC236}">
                <a16:creationId xmlns:a16="http://schemas.microsoft.com/office/drawing/2014/main" id="{1615C9A2-B929-E1A7-0E27-C85E1A4B88E3}"/>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EA00A0B2-ABCE-2A3D-7FDA-2A7C559DDB1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FE8EC7E-EA65-0BC1-ECE6-F65603BF4417}"/>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19612E4D-80F2-2E7C-C45D-FA18CC16AD37}"/>
              </a:ext>
            </a:extLst>
          </p:cNvPr>
          <p:cNvGrpSpPr/>
          <p:nvPr/>
        </p:nvGrpSpPr>
        <p:grpSpPr>
          <a:xfrm>
            <a:off x="13032403" y="-1448305"/>
            <a:ext cx="5255597" cy="13183610"/>
            <a:chOff x="0" y="0"/>
            <a:chExt cx="1384190" cy="3472227"/>
          </a:xfrm>
        </p:grpSpPr>
        <p:sp>
          <p:nvSpPr>
            <p:cNvPr id="4" name="Freeform 4">
              <a:extLst>
                <a:ext uri="{FF2B5EF4-FFF2-40B4-BE49-F238E27FC236}">
                  <a16:creationId xmlns:a16="http://schemas.microsoft.com/office/drawing/2014/main" id="{136EFC1D-950B-C675-43AF-7EB6A7FAC20D}"/>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64615075-6923-3DFB-4D62-A1CB8915AC93}"/>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DCED72CF-CD61-9021-F006-0E5F4486721C}"/>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E7E23B59-4A70-4F0D-A6EC-DAF38EB703FC}"/>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B7D4F789-9D67-7290-1F94-85817A4E7FEA}"/>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a:extLst>
              <a:ext uri="{FF2B5EF4-FFF2-40B4-BE49-F238E27FC236}">
                <a16:creationId xmlns:a16="http://schemas.microsoft.com/office/drawing/2014/main" id="{C3EF2F34-1B0B-AF77-3553-F33C8E9F6DE0}"/>
              </a:ext>
            </a:extLst>
          </p:cNvPr>
          <p:cNvSpPr txBox="1"/>
          <p:nvPr/>
        </p:nvSpPr>
        <p:spPr>
          <a:xfrm>
            <a:off x="1136423" y="3912391"/>
            <a:ext cx="11895980" cy="2462213"/>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3: Benefits and Challenges</a:t>
            </a:r>
          </a:p>
        </p:txBody>
      </p:sp>
      <p:sp>
        <p:nvSpPr>
          <p:cNvPr id="7" name="TextBox 6">
            <a:extLst>
              <a:ext uri="{FF2B5EF4-FFF2-40B4-BE49-F238E27FC236}">
                <a16:creationId xmlns:a16="http://schemas.microsoft.com/office/drawing/2014/main" id="{78F0241B-2FC9-A1E1-663A-32D1887F1503}"/>
              </a:ext>
            </a:extLst>
          </p:cNvPr>
          <p:cNvSpPr txBox="1"/>
          <p:nvPr/>
        </p:nvSpPr>
        <p:spPr>
          <a:xfrm>
            <a:off x="5562600" y="6721614"/>
            <a:ext cx="9144000" cy="707886"/>
          </a:xfrm>
          <a:prstGeom prst="rect">
            <a:avLst/>
          </a:prstGeom>
          <a:noFill/>
        </p:spPr>
        <p:txBody>
          <a:bodyPr wrap="square">
            <a:spAutoFit/>
          </a:bodyPr>
          <a:lstStyle/>
          <a:p>
            <a:r>
              <a:rPr lang="en-US" sz="4000" dirty="0"/>
              <a:t>Disha Nasit</a:t>
            </a:r>
            <a:endParaRPr lang="en-IN" sz="4000" dirty="0"/>
          </a:p>
        </p:txBody>
      </p:sp>
    </p:spTree>
    <p:extLst>
      <p:ext uri="{BB962C8B-B14F-4D97-AF65-F5344CB8AC3E}">
        <p14:creationId xmlns:p14="http://schemas.microsoft.com/office/powerpoint/2010/main" val="3230844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4A688-BF21-F543-2C33-362D88C96410}"/>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F914EAA5-1AFA-BC45-F7A8-B04671F569B7}"/>
              </a:ext>
            </a:extLst>
          </p:cNvPr>
          <p:cNvSpPr txBox="1"/>
          <p:nvPr/>
        </p:nvSpPr>
        <p:spPr>
          <a:xfrm>
            <a:off x="4191000" y="283482"/>
            <a:ext cx="8305800" cy="923330"/>
          </a:xfrm>
          <a:prstGeom prst="rect">
            <a:avLst/>
          </a:prstGeom>
          <a:solidFill>
            <a:schemeClr val="accent6">
              <a:lumMod val="40000"/>
              <a:lumOff val="60000"/>
            </a:schemeClr>
          </a:solidFill>
        </p:spPr>
        <p:txBody>
          <a:bodyPr wrap="square" lIns="0" tIns="0" rIns="0" bIns="0" rtlCol="0" anchor="t">
            <a:spAutoFit/>
          </a:bodyPr>
          <a:lstStyle/>
          <a:p>
            <a:pPr algn="ctr"/>
            <a:r>
              <a:rPr lang="en-US" sz="6000" b="1" dirty="0">
                <a:latin typeface="Arial" panose="020B0604020202020204" pitchFamily="34" charset="0"/>
                <a:cs typeface="Arial" panose="020B0604020202020204" pitchFamily="34" charset="0"/>
              </a:rPr>
              <a:t>Physiological benefits </a:t>
            </a:r>
            <a:endParaRPr lang="en-US" sz="6000" dirty="0">
              <a:latin typeface="Arial" panose="020B0604020202020204" pitchFamily="34" charset="0"/>
              <a:cs typeface="Arial" panose="020B0604020202020204" pitchFamily="34" charset="0"/>
            </a:endParaRPr>
          </a:p>
        </p:txBody>
      </p:sp>
      <p:graphicFrame>
        <p:nvGraphicFramePr>
          <p:cNvPr id="15" name="Content Placeholder 14">
            <a:extLst>
              <a:ext uri="{FF2B5EF4-FFF2-40B4-BE49-F238E27FC236}">
                <a16:creationId xmlns:a16="http://schemas.microsoft.com/office/drawing/2014/main" id="{340830A0-20A9-4679-61AF-564608DA6DF8}"/>
              </a:ext>
            </a:extLst>
          </p:cNvPr>
          <p:cNvGraphicFramePr>
            <a:graphicFrameLocks noGrp="1"/>
          </p:cNvGraphicFramePr>
          <p:nvPr>
            <p:ph idx="1"/>
            <p:extLst>
              <p:ext uri="{D42A27DB-BD31-4B8C-83A1-F6EECF244321}">
                <p14:modId xmlns:p14="http://schemas.microsoft.com/office/powerpoint/2010/main" val="938567752"/>
              </p:ext>
            </p:extLst>
          </p:nvPr>
        </p:nvGraphicFramePr>
        <p:xfrm>
          <a:off x="457200" y="1600200"/>
          <a:ext cx="16920200" cy="7941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A6F44FF-5DDC-786B-1277-ADD39B92270E}"/>
              </a:ext>
            </a:extLst>
          </p:cNvPr>
          <p:cNvSpPr txBox="1"/>
          <p:nvPr/>
        </p:nvSpPr>
        <p:spPr>
          <a:xfrm>
            <a:off x="15392400" y="9568150"/>
            <a:ext cx="9144000"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2721412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38BC38-E633-E186-9004-74139E463352}"/>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DE2743C5-8089-3A6A-7381-F7F9825F5330}"/>
              </a:ext>
            </a:extLst>
          </p:cNvPr>
          <p:cNvSpPr txBox="1"/>
          <p:nvPr/>
        </p:nvSpPr>
        <p:spPr>
          <a:xfrm>
            <a:off x="5257800" y="1597213"/>
            <a:ext cx="9416298" cy="923330"/>
          </a:xfrm>
          <a:prstGeom prst="rect">
            <a:avLst/>
          </a:prstGeom>
        </p:spPr>
        <p:txBody>
          <a:bodyPr wrap="square" lIns="0" tIns="0" rIns="0" bIns="0" rtlCol="0" anchor="t">
            <a:spAutoFit/>
          </a:bodyPr>
          <a:lstStyle/>
          <a:p>
            <a:endParaRPr lang="en-US" sz="6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B2707FD-129C-7CA2-5237-1EEDCE890309}"/>
              </a:ext>
            </a:extLst>
          </p:cNvPr>
          <p:cNvSpPr txBox="1"/>
          <p:nvPr/>
        </p:nvSpPr>
        <p:spPr>
          <a:xfrm>
            <a:off x="4038600" y="317837"/>
            <a:ext cx="9144000" cy="1015663"/>
          </a:xfrm>
          <a:prstGeom prst="rect">
            <a:avLst/>
          </a:prstGeom>
          <a:solidFill>
            <a:schemeClr val="accent6">
              <a:lumMod val="40000"/>
              <a:lumOff val="60000"/>
            </a:schemeClr>
          </a:solidFill>
        </p:spPr>
        <p:txBody>
          <a:bodyPr wrap="square">
            <a:spAutoFit/>
          </a:bodyPr>
          <a:lstStyle/>
          <a:p>
            <a:pPr algn="ctr"/>
            <a:r>
              <a:rPr lang="en-US" sz="6000" b="1" dirty="0">
                <a:effectLst/>
                <a:latin typeface="Arial" panose="020B0604020202020204" pitchFamily="34" charset="0"/>
                <a:ea typeface="Arial" panose="020B0604020202020204" pitchFamily="34" charset="0"/>
              </a:rPr>
              <a:t>Sociological benefits </a:t>
            </a:r>
            <a:endParaRPr lang="en-US" sz="6000" dirty="0"/>
          </a:p>
        </p:txBody>
      </p:sp>
      <p:graphicFrame>
        <p:nvGraphicFramePr>
          <p:cNvPr id="13" name="Content Placeholder 12">
            <a:extLst>
              <a:ext uri="{FF2B5EF4-FFF2-40B4-BE49-F238E27FC236}">
                <a16:creationId xmlns:a16="http://schemas.microsoft.com/office/drawing/2014/main" id="{7F1184E0-EA6B-B0E6-F546-B04DEBD1D56E}"/>
              </a:ext>
            </a:extLst>
          </p:cNvPr>
          <p:cNvGraphicFramePr>
            <a:graphicFrameLocks noGrp="1"/>
          </p:cNvGraphicFramePr>
          <p:nvPr>
            <p:ph idx="1"/>
            <p:extLst>
              <p:ext uri="{D42A27DB-BD31-4B8C-83A1-F6EECF244321}">
                <p14:modId xmlns:p14="http://schemas.microsoft.com/office/powerpoint/2010/main" val="1980370150"/>
              </p:ext>
            </p:extLst>
          </p:nvPr>
        </p:nvGraphicFramePr>
        <p:xfrm>
          <a:off x="609600" y="1590489"/>
          <a:ext cx="16535400" cy="7941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E277778-6E1D-2069-A271-CEFA004C3077}"/>
              </a:ext>
            </a:extLst>
          </p:cNvPr>
          <p:cNvSpPr txBox="1"/>
          <p:nvPr/>
        </p:nvSpPr>
        <p:spPr>
          <a:xfrm>
            <a:off x="15544800" y="9715500"/>
            <a:ext cx="9144000"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214516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E1BEF-5B3A-800C-FF61-8AAE274C0C6F}"/>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1DE5D434-EC5C-2220-07DE-E6CBD8A646D8}"/>
              </a:ext>
            </a:extLst>
          </p:cNvPr>
          <p:cNvSpPr txBox="1"/>
          <p:nvPr/>
        </p:nvSpPr>
        <p:spPr>
          <a:xfrm>
            <a:off x="3200400" y="743821"/>
            <a:ext cx="10100598" cy="923330"/>
          </a:xfrm>
          <a:prstGeom prst="rect">
            <a:avLst/>
          </a:prstGeom>
          <a:solidFill>
            <a:schemeClr val="bg1"/>
          </a:solidFill>
        </p:spPr>
        <p:txBody>
          <a:bodyPr wrap="square" lIns="0" tIns="0" rIns="0" bIns="0" rtlCol="0" anchor="t">
            <a:spAutoFit/>
          </a:bodyPr>
          <a:lstStyle/>
          <a:p>
            <a:r>
              <a:rPr lang="en-US" sz="6000" b="1" dirty="0">
                <a:latin typeface="Arial" panose="020B0604020202020204" pitchFamily="34" charset="0"/>
                <a:cs typeface="Arial" panose="020B0604020202020204" pitchFamily="34" charset="0"/>
              </a:rPr>
              <a:t>Psychological benefits</a:t>
            </a:r>
            <a:endParaRPr lang="en-IN" sz="6000" b="1" dirty="0">
              <a:latin typeface="Arial" panose="020B0604020202020204" pitchFamily="34" charset="0"/>
              <a:cs typeface="Arial" panose="020B0604020202020204" pitchFamily="34" charset="0"/>
            </a:endParaRPr>
          </a:p>
        </p:txBody>
      </p:sp>
      <p:grpSp>
        <p:nvGrpSpPr>
          <p:cNvPr id="7" name="Group 7">
            <a:extLst>
              <a:ext uri="{FF2B5EF4-FFF2-40B4-BE49-F238E27FC236}">
                <a16:creationId xmlns:a16="http://schemas.microsoft.com/office/drawing/2014/main" id="{AC6DD61B-E9DB-BE2F-4E1B-5925D57C758A}"/>
              </a:ext>
            </a:extLst>
          </p:cNvPr>
          <p:cNvGrpSpPr/>
          <p:nvPr/>
        </p:nvGrpSpPr>
        <p:grpSpPr>
          <a:xfrm>
            <a:off x="838200" y="8449411"/>
            <a:ext cx="452472" cy="452472"/>
            <a:chOff x="0" y="0"/>
            <a:chExt cx="812800" cy="812800"/>
          </a:xfrm>
        </p:grpSpPr>
        <p:sp>
          <p:nvSpPr>
            <p:cNvPr id="8" name="Freeform 8">
              <a:extLst>
                <a:ext uri="{FF2B5EF4-FFF2-40B4-BE49-F238E27FC236}">
                  <a16:creationId xmlns:a16="http://schemas.microsoft.com/office/drawing/2014/main" id="{666B5838-16D6-192C-7704-8474CFF568C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C60E6314-0BBF-9BF9-FC73-4C29C8F69D05}"/>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43" name="Group 43">
            <a:extLst>
              <a:ext uri="{FF2B5EF4-FFF2-40B4-BE49-F238E27FC236}">
                <a16:creationId xmlns:a16="http://schemas.microsoft.com/office/drawing/2014/main" id="{198F57AD-8A2E-7B7F-18FC-E0308EEC246E}"/>
              </a:ext>
            </a:extLst>
          </p:cNvPr>
          <p:cNvGrpSpPr/>
          <p:nvPr/>
        </p:nvGrpSpPr>
        <p:grpSpPr>
          <a:xfrm>
            <a:off x="2482034" y="9638968"/>
            <a:ext cx="1183417" cy="1183417"/>
            <a:chOff x="0" y="0"/>
            <a:chExt cx="812800" cy="812800"/>
          </a:xfrm>
        </p:grpSpPr>
        <p:sp>
          <p:nvSpPr>
            <p:cNvPr id="44" name="Freeform 44">
              <a:extLst>
                <a:ext uri="{FF2B5EF4-FFF2-40B4-BE49-F238E27FC236}">
                  <a16:creationId xmlns:a16="http://schemas.microsoft.com/office/drawing/2014/main" id="{B911BEE7-37C0-FFC7-3FD1-180847AA5AB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E8AEBF11-8004-86A1-9D45-67877061B6DD}"/>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5" name="TextBox 4">
            <a:extLst>
              <a:ext uri="{FF2B5EF4-FFF2-40B4-BE49-F238E27FC236}">
                <a16:creationId xmlns:a16="http://schemas.microsoft.com/office/drawing/2014/main" id="{937D1120-9DD9-C1AF-E50D-48E1F031DED9}"/>
              </a:ext>
            </a:extLst>
          </p:cNvPr>
          <p:cNvSpPr txBox="1"/>
          <p:nvPr/>
        </p:nvSpPr>
        <p:spPr>
          <a:xfrm>
            <a:off x="1828800" y="2899707"/>
            <a:ext cx="8063298" cy="6206827"/>
          </a:xfrm>
          <a:prstGeom prst="rect">
            <a:avLst/>
          </a:prstGeom>
          <a:noFill/>
        </p:spPr>
        <p:txBody>
          <a:bodyPr wrap="square">
            <a:spAutoFit/>
          </a:bodyPr>
          <a:lstStyle/>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The campaign aims to provide better education and awareness about healthy diet for the young population </a:t>
            </a:r>
            <a:r>
              <a:rPr lang="en-IN" sz="2800" dirty="0">
                <a:latin typeface="Arial" panose="020B0604020202020204" pitchFamily="34" charset="0"/>
                <a:cs typeface="Arial" panose="020B0604020202020204" pitchFamily="34" charset="0"/>
              </a:rPr>
              <a:t>(Esmaeilzadeh and </a:t>
            </a:r>
            <a:r>
              <a:rPr lang="en-IN" sz="2800" dirty="0" err="1">
                <a:latin typeface="Arial" panose="020B0604020202020204" pitchFamily="34" charset="0"/>
                <a:cs typeface="Arial" panose="020B0604020202020204" pitchFamily="34" charset="0"/>
              </a:rPr>
              <a:t>Moradikor</a:t>
            </a:r>
            <a:r>
              <a:rPr lang="en-IN" sz="2800" dirty="0">
                <a:latin typeface="Arial" panose="020B0604020202020204" pitchFamily="34" charset="0"/>
                <a:cs typeface="Arial" panose="020B0604020202020204" pitchFamily="34" charset="0"/>
              </a:rPr>
              <a:t>, 2025)</a:t>
            </a:r>
            <a:r>
              <a:rPr lang="en-US" sz="2800" u="none" strike="noStrike" dirty="0">
                <a:effectLst/>
                <a:latin typeface="Arial" panose="020B0604020202020204" pitchFamily="34" charset="0"/>
                <a:ea typeface="Arial" panose="020B0604020202020204" pitchFamily="34" charset="0"/>
                <a:cs typeface="Arial" panose="020B0604020202020204" pitchFamily="34" charset="0"/>
              </a:rPr>
              <a:t>.</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A healthy diet can stabilize the mood and improve emotional resilience.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The campaign helps to reduce eco-anxiety and create a sense of agency.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It can change the perspective of a healthy body from a perfect figure building to staying mentally and physically healthy (El-Far, 2023).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It can create social connectivity and reduce isolation.</a:t>
            </a:r>
          </a:p>
        </p:txBody>
      </p:sp>
      <p:pic>
        <p:nvPicPr>
          <p:cNvPr id="12" name="image2.png">
            <a:extLst>
              <a:ext uri="{FF2B5EF4-FFF2-40B4-BE49-F238E27FC236}">
                <a16:creationId xmlns:a16="http://schemas.microsoft.com/office/drawing/2014/main" id="{DA57998A-667F-106A-6313-E4F728174F2B}"/>
              </a:ext>
            </a:extLst>
          </p:cNvPr>
          <p:cNvPicPr/>
          <p:nvPr/>
        </p:nvPicPr>
        <p:blipFill>
          <a:blip r:embed="rId3"/>
          <a:srcRect/>
          <a:stretch>
            <a:fillRect/>
          </a:stretch>
        </p:blipFill>
        <p:spPr>
          <a:xfrm>
            <a:off x="10210800" y="2866089"/>
            <a:ext cx="7822605" cy="5258999"/>
          </a:xfrm>
          <a:prstGeom prst="rect">
            <a:avLst/>
          </a:prstGeom>
          <a:ln/>
        </p:spPr>
      </p:pic>
      <p:sp>
        <p:nvSpPr>
          <p:cNvPr id="14" name="TextBox 13">
            <a:extLst>
              <a:ext uri="{FF2B5EF4-FFF2-40B4-BE49-F238E27FC236}">
                <a16:creationId xmlns:a16="http://schemas.microsoft.com/office/drawing/2014/main" id="{D73D6EC8-E8F4-9466-AF56-AAAAFAB42A01}"/>
              </a:ext>
            </a:extLst>
          </p:cNvPr>
          <p:cNvSpPr txBox="1"/>
          <p:nvPr/>
        </p:nvSpPr>
        <p:spPr>
          <a:xfrm>
            <a:off x="8077200" y="8261287"/>
            <a:ext cx="10709030" cy="598177"/>
          </a:xfrm>
          <a:prstGeom prst="rect">
            <a:avLst/>
          </a:prstGeom>
          <a:noFill/>
        </p:spPr>
        <p:txBody>
          <a:bodyPr wrap="square">
            <a:spAutoFit/>
          </a:bodyPr>
          <a:lstStyle/>
          <a:p>
            <a:pPr marL="457200" marR="0" algn="ctr">
              <a:lnSpc>
                <a:spcPct val="150000"/>
              </a:lnSpc>
              <a:spcBef>
                <a:spcPts val="1000"/>
              </a:spcBef>
              <a:buNone/>
            </a:pPr>
            <a:r>
              <a:rPr lang="en-US" sz="2500" dirty="0">
                <a:effectLst/>
                <a:latin typeface="Arial" panose="020B0604020202020204" pitchFamily="34" charset="0"/>
                <a:ea typeface="Arial" panose="020B0604020202020204" pitchFamily="34" charset="0"/>
              </a:rPr>
              <a:t>Source: Origins Nutra, 2025 </a:t>
            </a:r>
          </a:p>
        </p:txBody>
      </p:sp>
      <p:sp>
        <p:nvSpPr>
          <p:cNvPr id="13" name="TextBox 12">
            <a:extLst>
              <a:ext uri="{FF2B5EF4-FFF2-40B4-BE49-F238E27FC236}">
                <a16:creationId xmlns:a16="http://schemas.microsoft.com/office/drawing/2014/main" id="{221914F4-A960-C1E8-A7B1-90091A78C315}"/>
              </a:ext>
            </a:extLst>
          </p:cNvPr>
          <p:cNvSpPr txBox="1"/>
          <p:nvPr/>
        </p:nvSpPr>
        <p:spPr>
          <a:xfrm>
            <a:off x="15544800" y="9486900"/>
            <a:ext cx="9395012"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20567228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F993-AFB7-1007-7DB7-FE6E74FB0DA0}"/>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5467AD82-DCBA-DD86-2DC1-FBA3BD28783C}"/>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52E5835B-6328-5F48-2C85-9C7FA87A8D8E}"/>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F36AC3EA-C136-E315-C76C-0D4F91F5210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1" name="TextBox 10">
            <a:extLst>
              <a:ext uri="{FF2B5EF4-FFF2-40B4-BE49-F238E27FC236}">
                <a16:creationId xmlns:a16="http://schemas.microsoft.com/office/drawing/2014/main" id="{89DD0A91-3E3F-1B37-A76B-0D71C4A7692F}"/>
              </a:ext>
            </a:extLst>
          </p:cNvPr>
          <p:cNvSpPr txBox="1"/>
          <p:nvPr/>
        </p:nvSpPr>
        <p:spPr>
          <a:xfrm>
            <a:off x="1676400" y="571500"/>
            <a:ext cx="11010242"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Health Belief Model to explain barrier: Low perceived vulnerability of Gen Z</a:t>
            </a:r>
            <a:endParaRPr lang="en-US" sz="4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910B7E3-F392-1DB4-B01B-797E97948ABE}"/>
              </a:ext>
            </a:extLst>
          </p:cNvPr>
          <p:cNvSpPr txBox="1"/>
          <p:nvPr/>
        </p:nvSpPr>
        <p:spPr>
          <a:xfrm>
            <a:off x="609600" y="3086100"/>
            <a:ext cx="6400800" cy="5183150"/>
          </a:xfrm>
          <a:prstGeom prst="rect">
            <a:avLst/>
          </a:prstGeom>
          <a:noFill/>
        </p:spPr>
        <p:txBody>
          <a:bodyPr wrap="square">
            <a:spAutoFit/>
          </a:bodyPr>
          <a:lstStyle/>
          <a:p>
            <a:pPr marL="342900" marR="0" lvl="0" indent="-342900" algn="just">
              <a:lnSpc>
                <a:spcPct val="150000"/>
              </a:lnSpc>
              <a:buFont typeface="Arial" panose="020B0604020202020204" pitchFamily="34" charset="0"/>
              <a:buChar char="●"/>
            </a:pP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 per health belief model, the benefit in healthcare needs to outweigh the vulnerability (</a:t>
            </a:r>
            <a:r>
              <a:rPr lang="en-GB" sz="2800"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Al-Rawashdeh </a:t>
            </a:r>
            <a:r>
              <a:rPr lang="en-GB" sz="2800" i="1"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et al</a:t>
            </a:r>
            <a:r>
              <a:rPr lang="en-GB" sz="2800"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2022</a:t>
            </a: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342900" marR="0" lvl="0" indent="-342900" algn="just">
              <a:lnSpc>
                <a:spcPct val="150000"/>
              </a:lnSpc>
              <a:buFont typeface="Arial" panose="020B0604020202020204" pitchFamily="34" charset="0"/>
              <a:buChar char="●"/>
            </a:pP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Without short</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-terms effects, the danger of the eating habits might not be trusted.</a:t>
            </a:r>
            <a:endPar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buFont typeface="Arial" panose="020B0604020202020204" pitchFamily="34" charset="0"/>
              <a:buChar char="●"/>
            </a:pPr>
            <a:endParaRPr lang="en-US" sz="2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14" name="image2.png">
            <a:extLst>
              <a:ext uri="{FF2B5EF4-FFF2-40B4-BE49-F238E27FC236}">
                <a16:creationId xmlns:a16="http://schemas.microsoft.com/office/drawing/2014/main" id="{C94339A4-F590-524C-C394-483A44956572}"/>
              </a:ext>
            </a:extLst>
          </p:cNvPr>
          <p:cNvPicPr/>
          <p:nvPr/>
        </p:nvPicPr>
        <p:blipFill>
          <a:blip r:embed="rId3"/>
          <a:srcRect/>
          <a:stretch>
            <a:fillRect/>
          </a:stretch>
        </p:blipFill>
        <p:spPr>
          <a:xfrm>
            <a:off x="8077201" y="3068782"/>
            <a:ext cx="8915400" cy="5913157"/>
          </a:xfrm>
          <a:prstGeom prst="rect">
            <a:avLst/>
          </a:prstGeom>
          <a:ln/>
        </p:spPr>
      </p:pic>
      <p:sp>
        <p:nvSpPr>
          <p:cNvPr id="20" name="TextBox 19">
            <a:extLst>
              <a:ext uri="{FF2B5EF4-FFF2-40B4-BE49-F238E27FC236}">
                <a16:creationId xmlns:a16="http://schemas.microsoft.com/office/drawing/2014/main" id="{FDFAF69A-A869-68FD-673B-302581A7DEBE}"/>
              </a:ext>
            </a:extLst>
          </p:cNvPr>
          <p:cNvSpPr txBox="1"/>
          <p:nvPr/>
        </p:nvSpPr>
        <p:spPr>
          <a:xfrm>
            <a:off x="6629400" y="8801100"/>
            <a:ext cx="9185562" cy="1015663"/>
          </a:xfrm>
          <a:prstGeom prst="rect">
            <a:avLst/>
          </a:prstGeom>
          <a:noFill/>
        </p:spPr>
        <p:txBody>
          <a:bodyPr wrap="square">
            <a:spAutoFit/>
          </a:bodyPr>
          <a:lstStyle/>
          <a:p>
            <a:pPr marL="0" marR="0" algn="ctr">
              <a:lnSpc>
                <a:spcPct val="15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Belief Model</a:t>
            </a:r>
            <a:endParaRPr lang="en-US" sz="2400" dirty="0">
              <a:effectLst/>
              <a:latin typeface="Arial" panose="020B0604020202020204" pitchFamily="34" charset="0"/>
              <a:ea typeface="Arial" panose="020B0604020202020204" pitchFamily="34" charset="0"/>
              <a:cs typeface="Arial" panose="020B0604020202020204" pitchFamily="34" charset="0"/>
            </a:endParaRPr>
          </a:p>
          <a:p>
            <a:pPr algn="ct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Source: Subedi, Filho and Adedeji, 2023</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7D14312-29CF-B325-56E1-02F294ED9D6E}"/>
              </a:ext>
            </a:extLst>
          </p:cNvPr>
          <p:cNvSpPr txBox="1"/>
          <p:nvPr/>
        </p:nvSpPr>
        <p:spPr>
          <a:xfrm>
            <a:off x="15141303" y="9470978"/>
            <a:ext cx="9179858"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451022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B77A2-6CD5-64D6-FB5A-FDD1D6423512}"/>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A04BDB36-833F-BED3-0591-2B786B6BDA38}"/>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BC7144ED-5DF1-3E7B-34B5-E3450E5F4446}"/>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2AB67385-0A6D-9318-C3B0-AD21C73CC1AA}"/>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1" name="TextBox 10">
            <a:extLst>
              <a:ext uri="{FF2B5EF4-FFF2-40B4-BE49-F238E27FC236}">
                <a16:creationId xmlns:a16="http://schemas.microsoft.com/office/drawing/2014/main" id="{E1E78D5F-8C00-4244-FD51-9CC52D80659E}"/>
              </a:ext>
            </a:extLst>
          </p:cNvPr>
          <p:cNvSpPr txBox="1"/>
          <p:nvPr/>
        </p:nvSpPr>
        <p:spPr>
          <a:xfrm>
            <a:off x="1676400" y="571500"/>
            <a:ext cx="11010242"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 barrier: Low perceived vulnerability of Gen Z</a:t>
            </a:r>
            <a:endParaRPr lang="en-US" sz="4400" dirty="0">
              <a:latin typeface="Arial" panose="020B060402020202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4B6E0D76-5859-81B1-25B0-4C48FC1078F5}"/>
              </a:ext>
            </a:extLst>
          </p:cNvPr>
          <p:cNvGraphicFramePr/>
          <p:nvPr>
            <p:extLst>
              <p:ext uri="{D42A27DB-BD31-4B8C-83A1-F6EECF244321}">
                <p14:modId xmlns:p14="http://schemas.microsoft.com/office/powerpoint/2010/main" val="385783348"/>
              </p:ext>
            </p:extLst>
          </p:nvPr>
        </p:nvGraphicFramePr>
        <p:xfrm>
          <a:off x="28575" y="1491000"/>
          <a:ext cx="16764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A4F1AC52-9641-FB50-CB34-5E68576AC8AD}"/>
              </a:ext>
            </a:extLst>
          </p:cNvPr>
          <p:cNvSpPr txBox="1"/>
          <p:nvPr/>
        </p:nvSpPr>
        <p:spPr>
          <a:xfrm>
            <a:off x="15153167" y="9229497"/>
            <a:ext cx="9179858"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7751299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401800" y="-742840"/>
            <a:ext cx="5606654" cy="11772679"/>
            <a:chOff x="0" y="0"/>
            <a:chExt cx="2171400" cy="2854048"/>
          </a:xfrm>
        </p:grpSpPr>
        <p:sp>
          <p:nvSpPr>
            <p:cNvPr id="3" name="Freeform 3"/>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4" name="TextBox 4"/>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23CFB1B0-5DD8-0FDE-744F-278C1D5FE9E1}"/>
              </a:ext>
            </a:extLst>
          </p:cNvPr>
          <p:cNvSpPr txBox="1"/>
          <p:nvPr/>
        </p:nvSpPr>
        <p:spPr>
          <a:xfrm>
            <a:off x="381000" y="419100"/>
            <a:ext cx="13667509"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Theory of planned behaviour to explain barrier: Lack of practical skills affecting the eating intent</a:t>
            </a:r>
            <a:endParaRPr lang="en-US" sz="4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3238273-1509-2CA6-18F5-A2D636B7082A}"/>
              </a:ext>
            </a:extLst>
          </p:cNvPr>
          <p:cNvSpPr txBox="1"/>
          <p:nvPr/>
        </p:nvSpPr>
        <p:spPr>
          <a:xfrm>
            <a:off x="616527" y="2857500"/>
            <a:ext cx="7994073" cy="5171737"/>
          </a:xfrm>
          <a:prstGeom prst="rect">
            <a:avLst/>
          </a:prstGeom>
          <a:noFill/>
        </p:spPr>
        <p:txBody>
          <a:bodyPr wrap="square">
            <a:spAutoFit/>
          </a:bodyPr>
          <a:lstStyle/>
          <a:p>
            <a:pPr marL="342900" marR="0" lvl="0" indent="-342900" algn="just">
              <a:lnSpc>
                <a:spcPct val="150000"/>
              </a:lnSpc>
              <a:buFont typeface="Arial" panose="020B0604020202020204" pitchFamily="34" charset="0"/>
              <a:buChar char="●"/>
            </a:pP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attitude and subjective norm can shape the intention as per the theory of planned behaviour (</a:t>
            </a:r>
            <a:r>
              <a:rPr lang="en-GB" sz="3200" u="none" strike="noStrike"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Rozenkowska</a:t>
            </a:r>
            <a:r>
              <a:rPr lang="en-GB" sz="3200" u="none" strike="noStrike"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342900" marR="0" lvl="0" indent="-342900" algn="just">
              <a:lnSpc>
                <a:spcPct val="150000"/>
              </a:lnSpc>
              <a:buFont typeface="Arial" panose="020B0604020202020204" pitchFamily="34" charset="0"/>
              <a:buChar char="●"/>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In this matter, lack of control can intervene Gen Z’s actions and intent.</a:t>
            </a:r>
            <a:endPar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buFont typeface="Arial" panose="020B0604020202020204" pitchFamily="34" charset="0"/>
              <a:buChar char="●"/>
            </a:pPr>
            <a:endParaRPr lang="en-US" sz="32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10" name="image1.png">
            <a:extLst>
              <a:ext uri="{FF2B5EF4-FFF2-40B4-BE49-F238E27FC236}">
                <a16:creationId xmlns:a16="http://schemas.microsoft.com/office/drawing/2014/main" id="{367A2335-5707-89BD-6B54-6407B42F0E52}"/>
              </a:ext>
            </a:extLst>
          </p:cNvPr>
          <p:cNvPicPr/>
          <p:nvPr/>
        </p:nvPicPr>
        <p:blipFill>
          <a:blip r:embed="rId3"/>
          <a:srcRect/>
          <a:stretch>
            <a:fillRect/>
          </a:stretch>
        </p:blipFill>
        <p:spPr>
          <a:xfrm>
            <a:off x="9144000" y="2552700"/>
            <a:ext cx="10577945" cy="6217957"/>
          </a:xfrm>
          <a:prstGeom prst="rect">
            <a:avLst/>
          </a:prstGeom>
          <a:ln>
            <a:solidFill>
              <a:schemeClr val="accent1"/>
            </a:solidFill>
          </a:ln>
        </p:spPr>
      </p:pic>
      <p:sp>
        <p:nvSpPr>
          <p:cNvPr id="14" name="TextBox 13">
            <a:extLst>
              <a:ext uri="{FF2B5EF4-FFF2-40B4-BE49-F238E27FC236}">
                <a16:creationId xmlns:a16="http://schemas.microsoft.com/office/drawing/2014/main" id="{BB59E284-BA42-C54C-DCE1-665FE4C0F922}"/>
              </a:ext>
            </a:extLst>
          </p:cNvPr>
          <p:cNvSpPr txBox="1"/>
          <p:nvPr/>
        </p:nvSpPr>
        <p:spPr>
          <a:xfrm>
            <a:off x="6324600" y="8770657"/>
            <a:ext cx="10002982" cy="1015663"/>
          </a:xfrm>
          <a:prstGeom prst="rect">
            <a:avLst/>
          </a:prstGeom>
          <a:noFill/>
        </p:spPr>
        <p:txBody>
          <a:bodyPr wrap="square">
            <a:spAutoFit/>
          </a:bodyPr>
          <a:lstStyle/>
          <a:p>
            <a:pPr marL="0" marR="0" algn="ctr">
              <a:lnSpc>
                <a:spcPct val="15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Figure name: Theory of planned behaviour</a:t>
            </a:r>
            <a:endParaRPr lang="en-US" sz="2400" dirty="0">
              <a:effectLst/>
              <a:latin typeface="Arial" panose="020B0604020202020204" pitchFamily="34" charset="0"/>
              <a:ea typeface="Arial" panose="020B0604020202020204" pitchFamily="34" charset="0"/>
              <a:cs typeface="Arial" panose="020B0604020202020204" pitchFamily="34" charset="0"/>
            </a:endParaRPr>
          </a:p>
          <a:p>
            <a:pPr algn="ct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Source: Brookes, 2023</a:t>
            </a:r>
            <a:endParaRPr lang="en-US" sz="2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AAF6ABF-3265-347F-854B-BFF4C8CFA155}"/>
              </a:ext>
            </a:extLst>
          </p:cNvPr>
          <p:cNvSpPr txBox="1"/>
          <p:nvPr/>
        </p:nvSpPr>
        <p:spPr>
          <a:xfrm>
            <a:off x="16078200" y="9715582"/>
            <a:ext cx="10004612" cy="584775"/>
          </a:xfrm>
          <a:prstGeom prst="rect">
            <a:avLst/>
          </a:prstGeom>
          <a:noFill/>
        </p:spPr>
        <p:txBody>
          <a:bodyPr wrap="square">
            <a:spAutoFit/>
          </a:bodyPr>
          <a:lstStyle/>
          <a:p>
            <a:r>
              <a:rPr lang="en-US" sz="3200" dirty="0"/>
              <a:t>Disha Nasit</a:t>
            </a:r>
            <a:endParaRPr lang="en-IN" sz="3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55791F-C642-676E-FCD6-F12D8883702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D32DCFC-4577-8CE1-B567-8015B705ED0D}"/>
              </a:ext>
            </a:extLst>
          </p:cNvPr>
          <p:cNvGrpSpPr/>
          <p:nvPr/>
        </p:nvGrpSpPr>
        <p:grpSpPr>
          <a:xfrm>
            <a:off x="14401800" y="-742840"/>
            <a:ext cx="5606654" cy="11772679"/>
            <a:chOff x="0" y="0"/>
            <a:chExt cx="2171400" cy="2854048"/>
          </a:xfrm>
        </p:grpSpPr>
        <p:sp>
          <p:nvSpPr>
            <p:cNvPr id="3" name="Freeform 3">
              <a:extLst>
                <a:ext uri="{FF2B5EF4-FFF2-40B4-BE49-F238E27FC236}">
                  <a16:creationId xmlns:a16="http://schemas.microsoft.com/office/drawing/2014/main" id="{B60D489A-37C1-6BA3-D64C-AE1163163D8A}"/>
                </a:ext>
              </a:extLst>
            </p:cNvPr>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4" name="TextBox 4">
              <a:extLst>
                <a:ext uri="{FF2B5EF4-FFF2-40B4-BE49-F238E27FC236}">
                  <a16:creationId xmlns:a16="http://schemas.microsoft.com/office/drawing/2014/main" id="{90824CA2-9436-7838-6345-5228410C756B}"/>
                </a:ext>
              </a:extLst>
            </p:cNvPr>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C6AF0215-E223-3498-E897-B6DEF68757BE}"/>
              </a:ext>
            </a:extLst>
          </p:cNvPr>
          <p:cNvSpPr txBox="1"/>
          <p:nvPr/>
        </p:nvSpPr>
        <p:spPr>
          <a:xfrm>
            <a:off x="381000" y="419100"/>
            <a:ext cx="13667509"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 barrier: Lack of practical skills affecting the eating intent</a:t>
            </a:r>
            <a:endParaRPr lang="en-US" sz="44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271D7338-F0C1-A3DA-038F-AAF8BA16865E}"/>
              </a:ext>
            </a:extLst>
          </p:cNvPr>
          <p:cNvGraphicFramePr/>
          <p:nvPr>
            <p:extLst>
              <p:ext uri="{D42A27DB-BD31-4B8C-83A1-F6EECF244321}">
                <p14:modId xmlns:p14="http://schemas.microsoft.com/office/powerpoint/2010/main" val="2190656240"/>
              </p:ext>
            </p:extLst>
          </p:nvPr>
        </p:nvGraphicFramePr>
        <p:xfrm>
          <a:off x="1118754" y="1485900"/>
          <a:ext cx="15645246"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18F14791-C665-DDFA-8E42-58D96D4A77A7}"/>
              </a:ext>
            </a:extLst>
          </p:cNvPr>
          <p:cNvSpPr txBox="1"/>
          <p:nvPr/>
        </p:nvSpPr>
        <p:spPr>
          <a:xfrm>
            <a:off x="16535400" y="9613900"/>
            <a:ext cx="10004612"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802983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latin typeface="Arial" panose="020B0604020202020204" pitchFamily="34" charset="0"/>
              <a:cs typeface="Arial" panose="020B0604020202020204" pitchFamily="34" charset="0"/>
            </a:endParaRPr>
          </a:p>
        </p:txBody>
      </p:sp>
      <p:grpSp>
        <p:nvGrpSpPr>
          <p:cNvPr id="3" name="Group 3"/>
          <p:cNvGrpSpPr/>
          <p:nvPr/>
        </p:nvGrpSpPr>
        <p:grpSpPr>
          <a:xfrm>
            <a:off x="683899" y="745147"/>
            <a:ext cx="16920201" cy="8796706"/>
            <a:chOff x="0" y="0"/>
            <a:chExt cx="4456349" cy="2316828"/>
          </a:xfrm>
        </p:grpSpPr>
        <p:sp>
          <p:nvSpPr>
            <p:cNvPr id="4" name="Freeform 4"/>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5" name="TextBox 5"/>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8" name="TextBox 7">
            <a:extLst>
              <a:ext uri="{FF2B5EF4-FFF2-40B4-BE49-F238E27FC236}">
                <a16:creationId xmlns:a16="http://schemas.microsoft.com/office/drawing/2014/main" id="{64AE0E76-2BC8-643D-010E-D10049103257}"/>
              </a:ext>
            </a:extLst>
          </p:cNvPr>
          <p:cNvSpPr txBox="1"/>
          <p:nvPr/>
        </p:nvSpPr>
        <p:spPr>
          <a:xfrm>
            <a:off x="2133600" y="1104900"/>
            <a:ext cx="14478000"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Solution 1: Short-term consequence-focused messaging</a:t>
            </a:r>
            <a:endParaRPr lang="en-US" sz="4400" dirty="0">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CCF85E83-C8D2-649B-98D6-1F627DEA83D6}"/>
              </a:ext>
            </a:extLst>
          </p:cNvPr>
          <p:cNvGraphicFramePr/>
          <p:nvPr>
            <p:extLst>
              <p:ext uri="{D42A27DB-BD31-4B8C-83A1-F6EECF244321}">
                <p14:modId xmlns:p14="http://schemas.microsoft.com/office/powerpoint/2010/main" val="135798766"/>
              </p:ext>
            </p:extLst>
          </p:nvPr>
        </p:nvGraphicFramePr>
        <p:xfrm>
          <a:off x="1904999" y="2521758"/>
          <a:ext cx="14477999" cy="66603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98EC7-84D2-0573-85A0-6AC5A1994BA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4AFF312-86C2-E3EB-FA96-84BF4BA67E34}"/>
              </a:ext>
            </a:extLst>
          </p:cNvPr>
          <p:cNvSpPr/>
          <p:nvPr/>
        </p:nvSpPr>
        <p:spPr>
          <a:xfrm>
            <a:off x="0" y="-38100"/>
            <a:ext cx="19098229" cy="1065684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latin typeface="Arial" panose="020B0604020202020204" pitchFamily="34" charset="0"/>
              <a:cs typeface="Arial" panose="020B0604020202020204" pitchFamily="34" charset="0"/>
            </a:endParaRPr>
          </a:p>
        </p:txBody>
      </p:sp>
      <p:grpSp>
        <p:nvGrpSpPr>
          <p:cNvPr id="3" name="Group 3">
            <a:extLst>
              <a:ext uri="{FF2B5EF4-FFF2-40B4-BE49-F238E27FC236}">
                <a16:creationId xmlns:a16="http://schemas.microsoft.com/office/drawing/2014/main" id="{D46D2B58-938F-F1A7-69B5-D2B7869CE51C}"/>
              </a:ext>
            </a:extLst>
          </p:cNvPr>
          <p:cNvGrpSpPr/>
          <p:nvPr/>
        </p:nvGrpSpPr>
        <p:grpSpPr>
          <a:xfrm>
            <a:off x="683900" y="680607"/>
            <a:ext cx="17669832" cy="9187905"/>
            <a:chOff x="0" y="-19050"/>
            <a:chExt cx="4456349" cy="2335878"/>
          </a:xfrm>
        </p:grpSpPr>
        <p:sp>
          <p:nvSpPr>
            <p:cNvPr id="4" name="Freeform 4">
              <a:extLst>
                <a:ext uri="{FF2B5EF4-FFF2-40B4-BE49-F238E27FC236}">
                  <a16:creationId xmlns:a16="http://schemas.microsoft.com/office/drawing/2014/main" id="{A30499B6-A40B-153C-CE74-6F543A983541}"/>
                </a:ext>
              </a:extLst>
            </p:cNvPr>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dirty="0">
                <a:latin typeface="Arial" panose="020B0604020202020204" pitchFamily="34" charset="0"/>
                <a:cs typeface="Arial" panose="020B0604020202020204" pitchFamily="34" charset="0"/>
              </a:endParaRPr>
            </a:p>
          </p:txBody>
        </p:sp>
        <p:sp>
          <p:nvSpPr>
            <p:cNvPr id="5" name="TextBox 5">
              <a:extLst>
                <a:ext uri="{FF2B5EF4-FFF2-40B4-BE49-F238E27FC236}">
                  <a16:creationId xmlns:a16="http://schemas.microsoft.com/office/drawing/2014/main" id="{DD7A2BA7-903F-A035-2B79-F49ACED92D08}"/>
                </a:ext>
              </a:extLst>
            </p:cNvPr>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0" name="TextBox 9">
            <a:extLst>
              <a:ext uri="{FF2B5EF4-FFF2-40B4-BE49-F238E27FC236}">
                <a16:creationId xmlns:a16="http://schemas.microsoft.com/office/drawing/2014/main" id="{5286E064-0E51-5BCD-579C-51D180F1EF61}"/>
              </a:ext>
            </a:extLst>
          </p:cNvPr>
          <p:cNvSpPr txBox="1"/>
          <p:nvPr/>
        </p:nvSpPr>
        <p:spPr>
          <a:xfrm>
            <a:off x="1981200" y="1191491"/>
            <a:ext cx="14630399" cy="1754326"/>
          </a:xfrm>
          <a:prstGeom prst="rect">
            <a:avLst/>
          </a:prstGeom>
          <a:solidFill>
            <a:schemeClr val="bg1"/>
          </a:solidFill>
        </p:spPr>
        <p:txBody>
          <a:bodyPr wrap="square">
            <a:spAutoFit/>
          </a:bodyPr>
          <a:lstStyle/>
          <a:p>
            <a:pPr algn="ctr"/>
            <a:r>
              <a:rPr lang="en-GB" sz="5400" b="1" dirty="0">
                <a:effectLst/>
                <a:latin typeface="Arial" panose="020B0604020202020204" pitchFamily="34" charset="0"/>
                <a:ea typeface="Times New Roman" panose="02020603050405020304" pitchFamily="18" charset="0"/>
                <a:cs typeface="Arial" panose="020B0604020202020204" pitchFamily="34" charset="0"/>
              </a:rPr>
              <a:t>Solution 2: Affordable and time-saving measures</a:t>
            </a:r>
            <a:endParaRPr lang="en-US" sz="5400" dirty="0">
              <a:latin typeface="Arial" panose="020B0604020202020204" pitchFamily="34" charset="0"/>
              <a:cs typeface="Arial" panose="020B0604020202020204" pitchFamily="34" charset="0"/>
            </a:endParaRPr>
          </a:p>
        </p:txBody>
      </p:sp>
      <p:graphicFrame>
        <p:nvGraphicFramePr>
          <p:cNvPr id="11" name="Diagram 10">
            <a:extLst>
              <a:ext uri="{FF2B5EF4-FFF2-40B4-BE49-F238E27FC236}">
                <a16:creationId xmlns:a16="http://schemas.microsoft.com/office/drawing/2014/main" id="{4EDD533B-EC4C-C23F-2361-4A84E5C07198}"/>
              </a:ext>
            </a:extLst>
          </p:cNvPr>
          <p:cNvGraphicFramePr/>
          <p:nvPr>
            <p:extLst>
              <p:ext uri="{D42A27DB-BD31-4B8C-83A1-F6EECF244321}">
                <p14:modId xmlns:p14="http://schemas.microsoft.com/office/powerpoint/2010/main" val="21427386"/>
              </p:ext>
            </p:extLst>
          </p:nvPr>
        </p:nvGraphicFramePr>
        <p:xfrm>
          <a:off x="2857499" y="3515887"/>
          <a:ext cx="12573001" cy="55563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DF55ADDB-86AB-82C9-3988-1893209E4344}"/>
              </a:ext>
            </a:extLst>
          </p:cNvPr>
          <p:cNvSpPr txBox="1"/>
          <p:nvPr/>
        </p:nvSpPr>
        <p:spPr>
          <a:xfrm>
            <a:off x="13868400" y="9072277"/>
            <a:ext cx="3886200" cy="584775"/>
          </a:xfrm>
          <a:prstGeom prst="rect">
            <a:avLst/>
          </a:prstGeom>
          <a:noFill/>
        </p:spPr>
        <p:txBody>
          <a:bodyPr wrap="square" rtlCol="0">
            <a:spAutoFit/>
          </a:bodyPr>
          <a:lstStyle/>
          <a:p>
            <a:r>
              <a:rPr lang="en-US" sz="3200" dirty="0"/>
              <a:t>Disha Nasit</a:t>
            </a:r>
            <a:endParaRPr lang="en-IN" sz="3200" dirty="0"/>
          </a:p>
        </p:txBody>
      </p:sp>
    </p:spTree>
    <p:extLst>
      <p:ext uri="{BB962C8B-B14F-4D97-AF65-F5344CB8AC3E}">
        <p14:creationId xmlns:p14="http://schemas.microsoft.com/office/powerpoint/2010/main" val="16110938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A48BAD0C-B638-3C50-3602-F85BC695CB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39BB5F2-0365-D393-397E-553A06A51022}"/>
              </a:ext>
            </a:extLst>
          </p:cNvPr>
          <p:cNvSpPr/>
          <p:nvPr/>
        </p:nvSpPr>
        <p:spPr>
          <a:xfrm rot="-10800000">
            <a:off x="-28903" y="6839152"/>
            <a:ext cx="8796635" cy="1184047"/>
          </a:xfrm>
          <a:custGeom>
            <a:avLst/>
            <a:gdLst/>
            <a:ahLst/>
            <a:cxnLst/>
            <a:rect l="l" t="t" r="r" b="b"/>
            <a:pathLst>
              <a:path w="12710840" h="1184047">
                <a:moveTo>
                  <a:pt x="0" y="0"/>
                </a:moveTo>
                <a:lnTo>
                  <a:pt x="12710840" y="0"/>
                </a:lnTo>
                <a:lnTo>
                  <a:pt x="12710840" y="1184046"/>
                </a:lnTo>
                <a:lnTo>
                  <a:pt x="0" y="1184046"/>
                </a:lnTo>
                <a:lnTo>
                  <a:pt x="0" y="0"/>
                </a:lnTo>
                <a:close/>
              </a:path>
            </a:pathLst>
          </a:custGeom>
          <a:blipFill>
            <a:blip r:embed="rId3">
              <a:alphaModFix amt="72000"/>
            </a:blip>
            <a:stretch>
              <a:fillRect b="-208633"/>
            </a:stretch>
          </a:blipFill>
        </p:spPr>
        <p:txBody>
          <a:bodyPr/>
          <a:lstStyle/>
          <a:p>
            <a:endParaRPr lang="en-US"/>
          </a:p>
        </p:txBody>
      </p:sp>
      <p:grpSp>
        <p:nvGrpSpPr>
          <p:cNvPr id="3" name="Group 3">
            <a:extLst>
              <a:ext uri="{FF2B5EF4-FFF2-40B4-BE49-F238E27FC236}">
                <a16:creationId xmlns:a16="http://schemas.microsoft.com/office/drawing/2014/main" id="{0F3F3DFB-6BB8-325F-CF68-9E4730827BC9}"/>
              </a:ext>
            </a:extLst>
          </p:cNvPr>
          <p:cNvGrpSpPr/>
          <p:nvPr/>
        </p:nvGrpSpPr>
        <p:grpSpPr>
          <a:xfrm>
            <a:off x="0" y="0"/>
            <a:ext cx="18288000" cy="2410053"/>
            <a:chOff x="0" y="0"/>
            <a:chExt cx="4816593" cy="1182980"/>
          </a:xfrm>
        </p:grpSpPr>
        <p:sp>
          <p:nvSpPr>
            <p:cNvPr id="4" name="Freeform 4">
              <a:extLst>
                <a:ext uri="{FF2B5EF4-FFF2-40B4-BE49-F238E27FC236}">
                  <a16:creationId xmlns:a16="http://schemas.microsoft.com/office/drawing/2014/main" id="{B4336308-8411-8CD2-1EE1-91ABA937039D}"/>
                </a:ext>
              </a:extLst>
            </p:cNvPr>
            <p:cNvSpPr/>
            <p:nvPr/>
          </p:nvSpPr>
          <p:spPr>
            <a:xfrm>
              <a:off x="0" y="0"/>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5" name="TextBox 5">
              <a:extLst>
                <a:ext uri="{FF2B5EF4-FFF2-40B4-BE49-F238E27FC236}">
                  <a16:creationId xmlns:a16="http://schemas.microsoft.com/office/drawing/2014/main" id="{AC83D479-D995-E281-7EB4-9E3683D06261}"/>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7" name="Group 7">
            <a:extLst>
              <a:ext uri="{FF2B5EF4-FFF2-40B4-BE49-F238E27FC236}">
                <a16:creationId xmlns:a16="http://schemas.microsoft.com/office/drawing/2014/main" id="{7C9C47A2-6D43-F0DE-8B05-85E29F1812C0}"/>
              </a:ext>
            </a:extLst>
          </p:cNvPr>
          <p:cNvGrpSpPr/>
          <p:nvPr/>
        </p:nvGrpSpPr>
        <p:grpSpPr>
          <a:xfrm>
            <a:off x="296106" y="2811242"/>
            <a:ext cx="11895894" cy="6774501"/>
            <a:chOff x="0" y="0"/>
            <a:chExt cx="3353112" cy="1361991"/>
          </a:xfrm>
        </p:grpSpPr>
        <p:sp>
          <p:nvSpPr>
            <p:cNvPr id="8" name="Freeform 8">
              <a:extLst>
                <a:ext uri="{FF2B5EF4-FFF2-40B4-BE49-F238E27FC236}">
                  <a16:creationId xmlns:a16="http://schemas.microsoft.com/office/drawing/2014/main" id="{E2A572CC-C448-DB5B-3DCD-5BE23BA59855}"/>
                </a:ext>
              </a:extLst>
            </p:cNvPr>
            <p:cNvSpPr/>
            <p:nvPr/>
          </p:nvSpPr>
          <p:spPr>
            <a:xfrm>
              <a:off x="0" y="0"/>
              <a:ext cx="3353112" cy="1361991"/>
            </a:xfrm>
            <a:custGeom>
              <a:avLst/>
              <a:gdLst/>
              <a:ahLst/>
              <a:cxnLst/>
              <a:rect l="l" t="t" r="r" b="b"/>
              <a:pathLst>
                <a:path w="3353112" h="1361991">
                  <a:moveTo>
                    <a:pt x="15202" y="0"/>
                  </a:moveTo>
                  <a:lnTo>
                    <a:pt x="3337909" y="0"/>
                  </a:lnTo>
                  <a:cubicBezTo>
                    <a:pt x="3341941" y="0"/>
                    <a:pt x="3345808" y="1602"/>
                    <a:pt x="3348659" y="4453"/>
                  </a:cubicBezTo>
                  <a:cubicBezTo>
                    <a:pt x="3351510" y="7304"/>
                    <a:pt x="3353112" y="11171"/>
                    <a:pt x="3353112" y="15202"/>
                  </a:cubicBezTo>
                  <a:lnTo>
                    <a:pt x="3353112" y="1346788"/>
                  </a:lnTo>
                  <a:cubicBezTo>
                    <a:pt x="3353112" y="1350820"/>
                    <a:pt x="3351510" y="1354687"/>
                    <a:pt x="3348659" y="1357538"/>
                  </a:cubicBezTo>
                  <a:cubicBezTo>
                    <a:pt x="3345808" y="1360389"/>
                    <a:pt x="3341941" y="1361991"/>
                    <a:pt x="3337909" y="1361991"/>
                  </a:cubicBezTo>
                  <a:lnTo>
                    <a:pt x="15202" y="1361991"/>
                  </a:lnTo>
                  <a:cubicBezTo>
                    <a:pt x="11171" y="1361991"/>
                    <a:pt x="7304" y="1360389"/>
                    <a:pt x="4453" y="1357538"/>
                  </a:cubicBezTo>
                  <a:cubicBezTo>
                    <a:pt x="1602" y="1354687"/>
                    <a:pt x="0" y="1350820"/>
                    <a:pt x="0" y="1346788"/>
                  </a:cubicBezTo>
                  <a:lnTo>
                    <a:pt x="0" y="15202"/>
                  </a:lnTo>
                  <a:cubicBezTo>
                    <a:pt x="0" y="11171"/>
                    <a:pt x="1602" y="7304"/>
                    <a:pt x="4453" y="4453"/>
                  </a:cubicBezTo>
                  <a:cubicBezTo>
                    <a:pt x="7304" y="1602"/>
                    <a:pt x="11171" y="0"/>
                    <a:pt x="15202" y="0"/>
                  </a:cubicBezTo>
                  <a:close/>
                </a:path>
              </a:pathLst>
            </a:custGeom>
            <a:solidFill>
              <a:srgbClr val="106861"/>
            </a:solidFill>
            <a:ln cap="rnd">
              <a:noFill/>
              <a:prstDash val="solid"/>
              <a:round/>
            </a:ln>
          </p:spPr>
          <p:txBody>
            <a:bodyPr/>
            <a:lstStyle/>
            <a:p>
              <a:endParaRPr lang="en-US"/>
            </a:p>
          </p:txBody>
        </p:sp>
        <p:sp>
          <p:nvSpPr>
            <p:cNvPr id="9" name="TextBox 9">
              <a:extLst>
                <a:ext uri="{FF2B5EF4-FFF2-40B4-BE49-F238E27FC236}">
                  <a16:creationId xmlns:a16="http://schemas.microsoft.com/office/drawing/2014/main" id="{5B08C57B-BCFB-C082-0943-A2EC8A5D57B1}"/>
                </a:ext>
              </a:extLst>
            </p:cNvPr>
            <p:cNvSpPr txBox="1"/>
            <p:nvPr/>
          </p:nvSpPr>
          <p:spPr>
            <a:xfrm>
              <a:off x="0" y="-19050"/>
              <a:ext cx="3353112" cy="1381041"/>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0" name="TextBox 10">
            <a:extLst>
              <a:ext uri="{FF2B5EF4-FFF2-40B4-BE49-F238E27FC236}">
                <a16:creationId xmlns:a16="http://schemas.microsoft.com/office/drawing/2014/main" id="{0E05A29C-A61F-A3E5-F909-019AEAA1DF90}"/>
              </a:ext>
            </a:extLst>
          </p:cNvPr>
          <p:cNvSpPr txBox="1"/>
          <p:nvPr/>
        </p:nvSpPr>
        <p:spPr>
          <a:xfrm>
            <a:off x="483650" y="3084798"/>
            <a:ext cx="10946350" cy="6401753"/>
          </a:xfrm>
          <a:prstGeom prst="rect">
            <a:avLst/>
          </a:prstGeom>
        </p:spPr>
        <p:txBody>
          <a:bodyPr wrap="square" lIns="0" tIns="0" rIns="0" bIns="0" rtlCol="0" anchor="t">
            <a:spAutoFit/>
          </a:bodyPr>
          <a:lstStyle/>
          <a:p>
            <a:pPr marL="457200" lvl="0" indent="-457200">
              <a:buFont typeface="Arial" panose="020B0604020202020204" pitchFamily="34" charset="0"/>
              <a:buChar char="•"/>
            </a:pPr>
            <a:r>
              <a:rPr lang="en-US" sz="3200" dirty="0">
                <a:solidFill>
                  <a:schemeClr val="bg1"/>
                </a:solidFill>
              </a:rPr>
              <a:t>The entire work is divided into three tasks. The campaign is developed on diet and nutrition issues among the Gen Z population from age group of 16 to 25. </a:t>
            </a:r>
          </a:p>
          <a:p>
            <a:pPr marL="457200" lvl="0" indent="-457200">
              <a:buFont typeface="Arial" panose="020B0604020202020204" pitchFamily="34" charset="0"/>
              <a:buChar char="•"/>
            </a:pPr>
            <a:r>
              <a:rPr lang="en-US" sz="3200" dirty="0">
                <a:solidFill>
                  <a:schemeClr val="bg1"/>
                </a:solidFill>
              </a:rPr>
              <a:t>It has three main aims- enhancing fiber intake, reducing UPF and creating awareness among the young population. </a:t>
            </a:r>
          </a:p>
          <a:p>
            <a:pPr marL="457200" lvl="0" indent="-457200">
              <a:buFont typeface="Arial" panose="020B0604020202020204" pitchFamily="34" charset="0"/>
              <a:buChar char="•"/>
            </a:pPr>
            <a:r>
              <a:rPr lang="en-US" sz="3200" dirty="0">
                <a:solidFill>
                  <a:schemeClr val="bg1"/>
                </a:solidFill>
              </a:rPr>
              <a:t>The campaign shows a close partnership with UK organisations. </a:t>
            </a:r>
          </a:p>
          <a:p>
            <a:pPr marL="457200" lvl="0" indent="-457200">
              <a:buFont typeface="Arial" panose="020B0604020202020204" pitchFamily="34" charset="0"/>
              <a:buChar char="•"/>
            </a:pPr>
            <a:r>
              <a:rPr lang="en-US" sz="3200" dirty="0">
                <a:solidFill>
                  <a:schemeClr val="bg1"/>
                </a:solidFill>
              </a:rPr>
              <a:t>A proper campaign has been developed to attract a young population. </a:t>
            </a:r>
          </a:p>
          <a:p>
            <a:pPr marL="457200" lvl="0" indent="-457200">
              <a:buFont typeface="Arial" panose="020B0604020202020204" pitchFamily="34" charset="0"/>
              <a:buChar char="•"/>
            </a:pPr>
            <a:r>
              <a:rPr lang="en-US" sz="3200" dirty="0">
                <a:solidFill>
                  <a:schemeClr val="bg1"/>
                </a:solidFill>
              </a:rPr>
              <a:t>Evaluate that this campaign is physiologically, psychologically and sociologically helpful.</a:t>
            </a:r>
          </a:p>
          <a:p>
            <a:pPr marL="457200" lvl="0" indent="-457200">
              <a:buFont typeface="Arial" panose="020B0604020202020204" pitchFamily="34" charset="0"/>
              <a:buChar char="•"/>
            </a:pPr>
            <a:r>
              <a:rPr lang="en-US" sz="3200" dirty="0">
                <a:solidFill>
                  <a:schemeClr val="bg1"/>
                </a:solidFill>
              </a:rPr>
              <a:t>However, the Health Belief model and planned behavioral model are used for identification of challenges of the campaign. </a:t>
            </a:r>
          </a:p>
        </p:txBody>
      </p:sp>
      <p:sp>
        <p:nvSpPr>
          <p:cNvPr id="11" name="TextBox 11">
            <a:extLst>
              <a:ext uri="{FF2B5EF4-FFF2-40B4-BE49-F238E27FC236}">
                <a16:creationId xmlns:a16="http://schemas.microsoft.com/office/drawing/2014/main" id="{7B545E43-21A0-F76E-17FE-AE015DC8E821}"/>
              </a:ext>
            </a:extLst>
          </p:cNvPr>
          <p:cNvSpPr txBox="1"/>
          <p:nvPr/>
        </p:nvSpPr>
        <p:spPr>
          <a:xfrm>
            <a:off x="6066535" y="883426"/>
            <a:ext cx="12221465" cy="923330"/>
          </a:xfrm>
          <a:prstGeom prst="rect">
            <a:avLst/>
          </a:prstGeom>
        </p:spPr>
        <p:txBody>
          <a:bodyPr wrap="square" lIns="0" tIns="0" rIns="0" bIns="0" rtlCol="0" anchor="t">
            <a:spAutoFit/>
          </a:bodyPr>
          <a:lstStyle/>
          <a:p>
            <a:r>
              <a:rPr lang="en-US" sz="6000" b="1" dirty="0">
                <a:solidFill>
                  <a:schemeClr val="bg1"/>
                </a:solidFill>
                <a:latin typeface="Arial" panose="020B0604020202020204" pitchFamily="34" charset="0"/>
                <a:cs typeface="Arial" panose="020B0604020202020204" pitchFamily="34" charset="0"/>
              </a:rPr>
              <a:t>Conclusion </a:t>
            </a:r>
            <a:endParaRPr lang="en-IN" sz="6000" b="1" dirty="0">
              <a:solidFill>
                <a:schemeClr val="bg1"/>
              </a:solidFill>
              <a:latin typeface="Arial" panose="020B0604020202020204" pitchFamily="34" charset="0"/>
              <a:cs typeface="Arial" panose="020B0604020202020204" pitchFamily="34" charset="0"/>
            </a:endParaRPr>
          </a:p>
        </p:txBody>
      </p:sp>
      <p:grpSp>
        <p:nvGrpSpPr>
          <p:cNvPr id="12" name="Group 12">
            <a:extLst>
              <a:ext uri="{FF2B5EF4-FFF2-40B4-BE49-F238E27FC236}">
                <a16:creationId xmlns:a16="http://schemas.microsoft.com/office/drawing/2014/main" id="{82B5B323-5860-1083-2310-7B83BBBCEC2D}"/>
              </a:ext>
            </a:extLst>
          </p:cNvPr>
          <p:cNvGrpSpPr/>
          <p:nvPr/>
        </p:nvGrpSpPr>
        <p:grpSpPr>
          <a:xfrm>
            <a:off x="16113923" y="9258300"/>
            <a:ext cx="327444" cy="327444"/>
            <a:chOff x="0" y="0"/>
            <a:chExt cx="812800" cy="812800"/>
          </a:xfrm>
        </p:grpSpPr>
        <p:sp>
          <p:nvSpPr>
            <p:cNvPr id="13" name="Freeform 13">
              <a:extLst>
                <a:ext uri="{FF2B5EF4-FFF2-40B4-BE49-F238E27FC236}">
                  <a16:creationId xmlns:a16="http://schemas.microsoft.com/office/drawing/2014/main" id="{6C634FDD-AE46-3E68-6467-5A3E65D94A8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4" name="TextBox 14">
              <a:extLst>
                <a:ext uri="{FF2B5EF4-FFF2-40B4-BE49-F238E27FC236}">
                  <a16:creationId xmlns:a16="http://schemas.microsoft.com/office/drawing/2014/main" id="{49299FB6-82F4-757D-A05F-14E362AC38DA}"/>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5" name="Group 15">
            <a:extLst>
              <a:ext uri="{FF2B5EF4-FFF2-40B4-BE49-F238E27FC236}">
                <a16:creationId xmlns:a16="http://schemas.microsoft.com/office/drawing/2014/main" id="{1ACAF913-2B69-919A-8EB7-6C4CCA1DE637}"/>
              </a:ext>
            </a:extLst>
          </p:cNvPr>
          <p:cNvGrpSpPr/>
          <p:nvPr/>
        </p:nvGrpSpPr>
        <p:grpSpPr>
          <a:xfrm>
            <a:off x="15648108" y="9258300"/>
            <a:ext cx="327444" cy="327444"/>
            <a:chOff x="0" y="0"/>
            <a:chExt cx="812800" cy="812800"/>
          </a:xfrm>
        </p:grpSpPr>
        <p:sp>
          <p:nvSpPr>
            <p:cNvPr id="16" name="Freeform 16">
              <a:extLst>
                <a:ext uri="{FF2B5EF4-FFF2-40B4-BE49-F238E27FC236}">
                  <a16:creationId xmlns:a16="http://schemas.microsoft.com/office/drawing/2014/main" id="{5F6DA9F2-1F21-BE6D-3670-F8D617B5154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7" name="TextBox 17">
              <a:extLst>
                <a:ext uri="{FF2B5EF4-FFF2-40B4-BE49-F238E27FC236}">
                  <a16:creationId xmlns:a16="http://schemas.microsoft.com/office/drawing/2014/main" id="{9DB468EA-4176-755D-A781-8B9623F25891}"/>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8" name="Group 18">
            <a:extLst>
              <a:ext uri="{FF2B5EF4-FFF2-40B4-BE49-F238E27FC236}">
                <a16:creationId xmlns:a16="http://schemas.microsoft.com/office/drawing/2014/main" id="{BDD6293E-CC70-822E-893C-ADCCC76FD028}"/>
              </a:ext>
            </a:extLst>
          </p:cNvPr>
          <p:cNvGrpSpPr/>
          <p:nvPr/>
        </p:nvGrpSpPr>
        <p:grpSpPr>
          <a:xfrm>
            <a:off x="15161723" y="9258300"/>
            <a:ext cx="327444" cy="327444"/>
            <a:chOff x="0" y="0"/>
            <a:chExt cx="812800" cy="812800"/>
          </a:xfrm>
        </p:grpSpPr>
        <p:sp>
          <p:nvSpPr>
            <p:cNvPr id="19" name="Freeform 19">
              <a:extLst>
                <a:ext uri="{FF2B5EF4-FFF2-40B4-BE49-F238E27FC236}">
                  <a16:creationId xmlns:a16="http://schemas.microsoft.com/office/drawing/2014/main" id="{238372A1-278C-755B-725A-1BE0FD36B29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20" name="TextBox 20">
              <a:extLst>
                <a:ext uri="{FF2B5EF4-FFF2-40B4-BE49-F238E27FC236}">
                  <a16:creationId xmlns:a16="http://schemas.microsoft.com/office/drawing/2014/main" id="{C82C1022-33B7-1B0E-2F2E-DAB77888866B}"/>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pic>
        <p:nvPicPr>
          <p:cNvPr id="23" name="Picture 22">
            <a:extLst>
              <a:ext uri="{FF2B5EF4-FFF2-40B4-BE49-F238E27FC236}">
                <a16:creationId xmlns:a16="http://schemas.microsoft.com/office/drawing/2014/main" id="{1E7B2581-F300-5466-10E9-B24588B7339E}"/>
              </a:ext>
            </a:extLst>
          </p:cNvPr>
          <p:cNvPicPr>
            <a:picLocks noChangeAspect="1"/>
          </p:cNvPicPr>
          <p:nvPr/>
        </p:nvPicPr>
        <p:blipFill>
          <a:blip r:embed="rId4"/>
          <a:stretch>
            <a:fillRect/>
          </a:stretch>
        </p:blipFill>
        <p:spPr>
          <a:xfrm>
            <a:off x="12179768" y="3076435"/>
            <a:ext cx="6108232" cy="5917673"/>
          </a:xfrm>
          <a:prstGeom prst="rect">
            <a:avLst/>
          </a:prstGeom>
        </p:spPr>
      </p:pic>
    </p:spTree>
    <p:extLst>
      <p:ext uri="{BB962C8B-B14F-4D97-AF65-F5344CB8AC3E}">
        <p14:creationId xmlns:p14="http://schemas.microsoft.com/office/powerpoint/2010/main" val="4169489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Group 2">
            <a:extLst>
              <a:ext uri="{FF2B5EF4-FFF2-40B4-BE49-F238E27FC236}">
                <a16:creationId xmlns:a16="http://schemas.microsoft.com/office/drawing/2014/main" id="{0275A2B8-69E2-9363-55A0-69015C3B07E7}"/>
              </a:ext>
            </a:extLst>
          </p:cNvPr>
          <p:cNvGrpSpPr/>
          <p:nvPr/>
        </p:nvGrpSpPr>
        <p:grpSpPr>
          <a:xfrm>
            <a:off x="-385353" y="0"/>
            <a:ext cx="4347753" cy="10806485"/>
            <a:chOff x="0" y="0"/>
            <a:chExt cx="4899365" cy="1687657"/>
          </a:xfrm>
        </p:grpSpPr>
        <p:sp>
          <p:nvSpPr>
            <p:cNvPr id="49" name="Freeform 3">
              <a:extLst>
                <a:ext uri="{FF2B5EF4-FFF2-40B4-BE49-F238E27FC236}">
                  <a16:creationId xmlns:a16="http://schemas.microsoft.com/office/drawing/2014/main" id="{C163736F-EF45-F807-0168-93950D8A828C}"/>
                </a:ext>
              </a:extLst>
            </p:cNvPr>
            <p:cNvSpPr/>
            <p:nvPr/>
          </p:nvSpPr>
          <p:spPr>
            <a:xfrm>
              <a:off x="0" y="0"/>
              <a:ext cx="4899365" cy="1687657"/>
            </a:xfrm>
            <a:custGeom>
              <a:avLst/>
              <a:gdLst/>
              <a:ahLst/>
              <a:cxnLst/>
              <a:rect l="l" t="t" r="r" b="b"/>
              <a:pathLst>
                <a:path w="4899365" h="1687657">
                  <a:moveTo>
                    <a:pt x="0" y="0"/>
                  </a:moveTo>
                  <a:lnTo>
                    <a:pt x="4899365" y="0"/>
                  </a:lnTo>
                  <a:lnTo>
                    <a:pt x="4899365" y="1687657"/>
                  </a:lnTo>
                  <a:lnTo>
                    <a:pt x="0" y="1687657"/>
                  </a:lnTo>
                  <a:close/>
                </a:path>
              </a:pathLst>
            </a:custGeom>
            <a:solidFill>
              <a:srgbClr val="106861"/>
            </a:solidFill>
            <a:ln cap="sq">
              <a:noFill/>
              <a:prstDash val="solid"/>
              <a:miter/>
            </a:ln>
          </p:spPr>
          <p:txBody>
            <a:bodyPr/>
            <a:lstStyle/>
            <a:p>
              <a:endParaRPr lang="en-US"/>
            </a:p>
          </p:txBody>
        </p:sp>
        <p:sp>
          <p:nvSpPr>
            <p:cNvPr id="50" name="TextBox 4">
              <a:extLst>
                <a:ext uri="{FF2B5EF4-FFF2-40B4-BE49-F238E27FC236}">
                  <a16:creationId xmlns:a16="http://schemas.microsoft.com/office/drawing/2014/main" id="{445D57A5-BAA6-AD6D-0EB1-62053E571810}"/>
                </a:ext>
              </a:extLst>
            </p:cNvPr>
            <p:cNvSpPr txBox="1"/>
            <p:nvPr/>
          </p:nvSpPr>
          <p:spPr>
            <a:xfrm>
              <a:off x="0" y="-38100"/>
              <a:ext cx="4899365" cy="1725757"/>
            </a:xfrm>
            <a:prstGeom prst="rect">
              <a:avLst/>
            </a:prstGeom>
          </p:spPr>
          <p:txBody>
            <a:bodyPr lIns="50800" tIns="50800" rIns="50800" bIns="50800" rtlCol="0" anchor="ctr"/>
            <a:lstStyle/>
            <a:p>
              <a:pPr marL="0" lvl="0" indent="0" algn="ctr">
                <a:lnSpc>
                  <a:spcPts val="3035"/>
                </a:lnSpc>
                <a:spcBef>
                  <a:spcPct val="0"/>
                </a:spcBef>
              </a:pPr>
              <a:endParaRPr/>
            </a:p>
          </p:txBody>
        </p:sp>
      </p:grpSp>
      <p:sp>
        <p:nvSpPr>
          <p:cNvPr id="52" name="TextBox 51">
            <a:extLst>
              <a:ext uri="{FF2B5EF4-FFF2-40B4-BE49-F238E27FC236}">
                <a16:creationId xmlns:a16="http://schemas.microsoft.com/office/drawing/2014/main" id="{4F54EC69-FBF9-9CC9-2933-71082DBAF76E}"/>
              </a:ext>
            </a:extLst>
          </p:cNvPr>
          <p:cNvSpPr txBox="1"/>
          <p:nvPr/>
        </p:nvSpPr>
        <p:spPr>
          <a:xfrm>
            <a:off x="0" y="4686300"/>
            <a:ext cx="4728753" cy="1938992"/>
          </a:xfrm>
          <a:prstGeom prst="rect">
            <a:avLst/>
          </a:prstGeom>
          <a:noFill/>
        </p:spPr>
        <p:txBody>
          <a:bodyPr wrap="square">
            <a:spAutoFit/>
          </a:bodyPr>
          <a:lstStyle/>
          <a:p>
            <a:r>
              <a:rPr lang="en-IN" sz="60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Reference List</a:t>
            </a:r>
            <a:endParaRPr lang="en-IN" sz="6000" b="1"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215F248-BD29-B189-504F-2D95EFBA4DA7}"/>
              </a:ext>
            </a:extLst>
          </p:cNvPr>
          <p:cNvSpPr txBox="1"/>
          <p:nvPr/>
        </p:nvSpPr>
        <p:spPr>
          <a:xfrm>
            <a:off x="4333898" y="403741"/>
            <a:ext cx="13559247" cy="9479518"/>
          </a:xfrm>
          <a:prstGeom prst="rect">
            <a:avLst/>
          </a:prstGeom>
          <a:noFill/>
        </p:spPr>
        <p:txBody>
          <a:bodyPr wrap="square">
            <a:spAutoFit/>
          </a:bodyPr>
          <a:lstStyle/>
          <a:p>
            <a:r>
              <a:rPr lang="en-IN" sz="1000" dirty="0">
                <a:latin typeface="Arial" panose="020B0604020202020204" pitchFamily="34" charset="0"/>
                <a:cs typeface="Arial" panose="020B0604020202020204" pitchFamily="34" charset="0"/>
              </a:rPr>
              <a:t>Al-Rawashdeh, M., </a:t>
            </a:r>
            <a:r>
              <a:rPr lang="en-IN" sz="1000" dirty="0" err="1">
                <a:latin typeface="Arial" panose="020B0604020202020204" pitchFamily="34" charset="0"/>
                <a:cs typeface="Arial" panose="020B0604020202020204" pitchFamily="34" charset="0"/>
              </a:rPr>
              <a:t>Keikhosrokiani</a:t>
            </a:r>
            <a:r>
              <a:rPr lang="en-IN" sz="1000" dirty="0">
                <a:latin typeface="Arial" panose="020B0604020202020204" pitchFamily="34" charset="0"/>
                <a:cs typeface="Arial" panose="020B0604020202020204" pitchFamily="34" charset="0"/>
              </a:rPr>
              <a:t>, P., </a:t>
            </a:r>
            <a:r>
              <a:rPr lang="en-IN" sz="1000" dirty="0" err="1">
                <a:latin typeface="Arial" panose="020B0604020202020204" pitchFamily="34" charset="0"/>
                <a:cs typeface="Arial" panose="020B0604020202020204" pitchFamily="34" charset="0"/>
              </a:rPr>
              <a:t>Belaton</a:t>
            </a:r>
            <a:r>
              <a:rPr lang="en-IN" sz="1000" dirty="0">
                <a:latin typeface="Arial" panose="020B0604020202020204" pitchFamily="34" charset="0"/>
                <a:cs typeface="Arial" panose="020B0604020202020204" pitchFamily="34" charset="0"/>
              </a:rPr>
              <a:t>, B., </a:t>
            </a:r>
            <a:r>
              <a:rPr lang="en-IN" sz="1000" dirty="0" err="1">
                <a:latin typeface="Arial" panose="020B0604020202020204" pitchFamily="34" charset="0"/>
                <a:cs typeface="Arial" panose="020B0604020202020204" pitchFamily="34" charset="0"/>
              </a:rPr>
              <a:t>Alawida</a:t>
            </a:r>
            <a:r>
              <a:rPr lang="en-IN" sz="1000" dirty="0">
                <a:latin typeface="Arial" panose="020B0604020202020204" pitchFamily="34" charset="0"/>
                <a:cs typeface="Arial" panose="020B0604020202020204" pitchFamily="34" charset="0"/>
              </a:rPr>
              <a:t>, M. and </a:t>
            </a:r>
            <a:r>
              <a:rPr lang="en-IN" sz="1000" dirty="0" err="1">
                <a:latin typeface="Arial" panose="020B0604020202020204" pitchFamily="34" charset="0"/>
                <a:cs typeface="Arial" panose="020B0604020202020204" pitchFamily="34" charset="0"/>
              </a:rPr>
              <a:t>Zwiri</a:t>
            </a:r>
            <a:r>
              <a:rPr lang="en-IN" sz="1000" dirty="0">
                <a:latin typeface="Arial" panose="020B0604020202020204" pitchFamily="34" charset="0"/>
                <a:cs typeface="Arial" panose="020B0604020202020204" pitchFamily="34" charset="0"/>
              </a:rPr>
              <a:t>, A., (2022). IoT adoption and application for smart healthcare: a systematic review. </a:t>
            </a:r>
            <a:r>
              <a:rPr lang="en-IN" sz="1000" i="1" dirty="0">
                <a:latin typeface="Arial" panose="020B0604020202020204" pitchFamily="34" charset="0"/>
                <a:cs typeface="Arial" panose="020B0604020202020204" pitchFamily="34" charset="0"/>
              </a:rPr>
              <a:t>Sensors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22</a:t>
            </a:r>
            <a:r>
              <a:rPr lang="en-IN" sz="1000" dirty="0">
                <a:latin typeface="Arial" panose="020B0604020202020204" pitchFamily="34" charset="0"/>
                <a:cs typeface="Arial" panose="020B0604020202020204" pitchFamily="34" charset="0"/>
              </a:rPr>
              <a:t>(14), p.5377. </a:t>
            </a:r>
            <a:r>
              <a:rPr lang="en-IN" sz="1000" u="sng" dirty="0">
                <a:latin typeface="Arial" panose="020B0604020202020204" pitchFamily="34" charset="0"/>
                <a:cs typeface="Arial" panose="020B0604020202020204" pitchFamily="34" charset="0"/>
                <a:hlinkClick r:id="rId3"/>
              </a:rPr>
              <a:t>https://www.mdpi.com/1424-8220/22/14/5377</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BBC Food, (2025). </a:t>
            </a:r>
            <a:r>
              <a:rPr lang="en-IN" sz="1000" i="1" dirty="0">
                <a:latin typeface="Arial" panose="020B0604020202020204" pitchFamily="34" charset="0"/>
                <a:cs typeface="Arial" panose="020B0604020202020204" pitchFamily="34" charset="0"/>
              </a:rPr>
              <a:t>What is ultra-processed food and what does it mean for my health?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4"/>
              </a:rPr>
              <a:t>https://www.bbc.co.uk/food/articles/what_is_ultra-processed_food</a:t>
            </a:r>
            <a:r>
              <a:rPr lang="en-IN" sz="1000" dirty="0">
                <a:latin typeface="Arial" panose="020B0604020202020204" pitchFamily="34" charset="0"/>
                <a:cs typeface="Arial" panose="020B0604020202020204" pitchFamily="34" charset="0"/>
              </a:rPr>
              <a:t> [Accessed on 2nd February 2026]. </a:t>
            </a:r>
          </a:p>
          <a:p>
            <a:r>
              <a:rPr lang="en-IN" sz="1000" dirty="0">
                <a:latin typeface="Arial" panose="020B0604020202020204" pitchFamily="34" charset="0"/>
                <a:cs typeface="Arial" panose="020B0604020202020204" pitchFamily="34" charset="0"/>
              </a:rPr>
              <a:t>Bjornstad, P., Chao, L.C., Cree-Green, M., Dart, A.B., King, M., Looker, H.C., Magliano, D.J., Nadeau, K.J., Pinhas-Hamiel, O., Shah, A.S. and van Raalte, D.H., (2023). Youth-onset type 2 diabetes mellitus: an urgent challenge. </a:t>
            </a:r>
            <a:r>
              <a:rPr lang="en-IN" sz="1000" i="1" dirty="0">
                <a:latin typeface="Arial" panose="020B0604020202020204" pitchFamily="34" charset="0"/>
                <a:cs typeface="Arial" panose="020B0604020202020204" pitchFamily="34" charset="0"/>
              </a:rPr>
              <a:t>Nature Reviews Nephrology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19</a:t>
            </a:r>
            <a:r>
              <a:rPr lang="en-IN" sz="1000" dirty="0">
                <a:latin typeface="Arial" panose="020B0604020202020204" pitchFamily="34" charset="0"/>
                <a:cs typeface="Arial" panose="020B0604020202020204" pitchFamily="34" charset="0"/>
              </a:rPr>
              <a:t>(3), pp.168-184. </a:t>
            </a:r>
            <a:r>
              <a:rPr lang="en-IN" sz="1000" u="sng" dirty="0">
                <a:latin typeface="Arial" panose="020B0604020202020204" pitchFamily="34" charset="0"/>
                <a:cs typeface="Arial" panose="020B0604020202020204" pitchFamily="34" charset="0"/>
                <a:hlinkClick r:id="rId5"/>
              </a:rPr>
              <a:t>https://pmc.ncbi.nlm.nih.gov/articles/PMC10182876/pdf/nihms-1894728.pdf</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British Nutrition Foundation, (2023), </a:t>
            </a:r>
            <a:r>
              <a:rPr lang="en-IN" sz="1000" i="1" dirty="0">
                <a:latin typeface="Arial" panose="020B0604020202020204" pitchFamily="34" charset="0"/>
                <a:cs typeface="Arial" panose="020B0604020202020204" pitchFamily="34" charset="0"/>
              </a:rPr>
              <a:t>A healthy, balanced diet.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6"/>
              </a:rPr>
              <a:t>https://www.nutrition.org.uk/creating-a-healthy-diet/a-healthy-balanced-diet/</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Brookes, E. (2023). </a:t>
            </a:r>
            <a:r>
              <a:rPr lang="en-IN" sz="1000" i="1" dirty="0">
                <a:latin typeface="Arial" panose="020B0604020202020204" pitchFamily="34" charset="0"/>
                <a:cs typeface="Arial" panose="020B0604020202020204" pitchFamily="34" charset="0"/>
              </a:rPr>
              <a:t>The Theory of Planned </a:t>
            </a:r>
            <a:r>
              <a:rPr lang="en-IN" sz="1000" i="1" dirty="0" err="1">
                <a:latin typeface="Arial" panose="020B0604020202020204" pitchFamily="34" charset="0"/>
                <a:cs typeface="Arial" panose="020B0604020202020204" pitchFamily="34" charset="0"/>
              </a:rPr>
              <a:t>Behavior</a:t>
            </a:r>
            <a:r>
              <a:rPr lang="en-IN" sz="1000" i="1" dirty="0">
                <a:latin typeface="Arial" panose="020B0604020202020204" pitchFamily="34" charset="0"/>
                <a:cs typeface="Arial" panose="020B0604020202020204" pitchFamily="34" charset="0"/>
              </a:rPr>
              <a:t> - Simply Psychology</a:t>
            </a:r>
            <a:r>
              <a:rPr lang="en-IN" sz="1000" dirty="0">
                <a:latin typeface="Arial" panose="020B0604020202020204" pitchFamily="34" charset="0"/>
                <a:cs typeface="Arial" panose="020B0604020202020204" pitchFamily="34" charset="0"/>
              </a:rPr>
              <a:t>. [online] www.simplypsychology.org. Available at: </a:t>
            </a:r>
            <a:r>
              <a:rPr lang="en-IN" sz="1000" u="sng" dirty="0">
                <a:latin typeface="Arial" panose="020B0604020202020204" pitchFamily="34" charset="0"/>
                <a:cs typeface="Arial" panose="020B0604020202020204" pitchFamily="34" charset="0"/>
                <a:hlinkClick r:id="rId7"/>
              </a:rPr>
              <a:t>https://www.simplypsychology.org/theory-of-planned-behavior.html</a:t>
            </a:r>
            <a:r>
              <a:rPr lang="en-IN" sz="1000" dirty="0">
                <a:latin typeface="Arial" panose="020B0604020202020204" pitchFamily="34" charset="0"/>
                <a:cs typeface="Arial" panose="020B0604020202020204" pitchFamily="34" charset="0"/>
              </a:rPr>
              <a:t> [Accessed 3 Feb. 2026].</a:t>
            </a:r>
          </a:p>
          <a:p>
            <a:r>
              <a:rPr lang="en-IN" sz="1000" u="sng" dirty="0">
                <a:latin typeface="Arial" panose="020B0604020202020204" pitchFamily="34" charset="0"/>
                <a:cs typeface="Arial" panose="020B0604020202020204" pitchFamily="34" charset="0"/>
              </a:rPr>
              <a:t>Buhmann, A. and Volk, S.C., (2022)</a:t>
            </a:r>
            <a:r>
              <a:rPr lang="en-IN" sz="1000" dirty="0">
                <a:latin typeface="Arial" panose="020B0604020202020204" pitchFamily="34" charset="0"/>
                <a:cs typeface="Arial" panose="020B0604020202020204" pitchFamily="34" charset="0"/>
              </a:rPr>
              <a:t>. Measurement and evaluation: Framework, methods, and critique. </a:t>
            </a:r>
            <a:r>
              <a:rPr lang="en-IN" sz="1000" i="1" dirty="0">
                <a:latin typeface="Arial" panose="020B0604020202020204" pitchFamily="34" charset="0"/>
                <a:cs typeface="Arial" panose="020B0604020202020204" pitchFamily="34" charset="0"/>
              </a:rPr>
              <a:t>Research handbook on strategic communication</a:t>
            </a:r>
            <a:r>
              <a:rPr lang="en-IN" sz="1000" dirty="0">
                <a:latin typeface="Arial" panose="020B0604020202020204" pitchFamily="34" charset="0"/>
                <a:cs typeface="Arial" panose="020B0604020202020204" pitchFamily="34" charset="0"/>
              </a:rPr>
              <a:t>, pp.475-489. </a:t>
            </a:r>
            <a:r>
              <a:rPr lang="en-IN" sz="1000" u="sng" dirty="0">
                <a:latin typeface="Arial" panose="020B0604020202020204" pitchFamily="34" charset="0"/>
                <a:cs typeface="Arial" panose="020B0604020202020204" pitchFamily="34" charset="0"/>
                <a:hlinkClick r:id="rId8"/>
              </a:rPr>
              <a:t>https://www.researchgate.net/profile/Alexander-Buhmann/publication/367023671_Measurement_and_Evaluation_Framework_Methods_and_Critique/links/63be989d7ecd35045c3d3450/Measurement-and-Evaluation-Framework-Methods-and-Critique.pdf</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Chamorro, R., </a:t>
            </a:r>
            <a:r>
              <a:rPr lang="en-IN" sz="1000" dirty="0" err="1">
                <a:latin typeface="Arial" panose="020B0604020202020204" pitchFamily="34" charset="0"/>
                <a:cs typeface="Arial" panose="020B0604020202020204" pitchFamily="34" charset="0"/>
              </a:rPr>
              <a:t>Jouffe</a:t>
            </a:r>
            <a:r>
              <a:rPr lang="en-IN" sz="1000" dirty="0">
                <a:latin typeface="Arial" panose="020B0604020202020204" pitchFamily="34" charset="0"/>
                <a:cs typeface="Arial" panose="020B0604020202020204" pitchFamily="34" charset="0"/>
              </a:rPr>
              <a:t>, C., Oster, H., </a:t>
            </a:r>
            <a:r>
              <a:rPr lang="en-IN" sz="1000" dirty="0" err="1">
                <a:latin typeface="Arial" panose="020B0604020202020204" pitchFamily="34" charset="0"/>
                <a:cs typeface="Arial" panose="020B0604020202020204" pitchFamily="34" charset="0"/>
              </a:rPr>
              <a:t>Uhlenhaut</a:t>
            </a:r>
            <a:r>
              <a:rPr lang="en-IN" sz="1000" dirty="0">
                <a:latin typeface="Arial" panose="020B0604020202020204" pitchFamily="34" charset="0"/>
                <a:cs typeface="Arial" panose="020B0604020202020204" pitchFamily="34" charset="0"/>
              </a:rPr>
              <a:t>, N.H. and </a:t>
            </a:r>
            <a:r>
              <a:rPr lang="en-IN" sz="1000" dirty="0" err="1">
                <a:latin typeface="Arial" panose="020B0604020202020204" pitchFamily="34" charset="0"/>
                <a:cs typeface="Arial" panose="020B0604020202020204" pitchFamily="34" charset="0"/>
              </a:rPr>
              <a:t>Meyhöfer</a:t>
            </a:r>
            <a:r>
              <a:rPr lang="en-IN" sz="1000" dirty="0">
                <a:latin typeface="Arial" panose="020B0604020202020204" pitchFamily="34" charset="0"/>
                <a:cs typeface="Arial" panose="020B0604020202020204" pitchFamily="34" charset="0"/>
              </a:rPr>
              <a:t>, S.M., (2023). When should I eat: a circadian view on food intake and metabolic regulation. </a:t>
            </a:r>
            <a:r>
              <a:rPr lang="en-IN" sz="1000" i="1" dirty="0">
                <a:latin typeface="Arial" panose="020B0604020202020204" pitchFamily="34" charset="0"/>
                <a:cs typeface="Arial" panose="020B0604020202020204" pitchFamily="34" charset="0"/>
              </a:rPr>
              <a:t>Acta </a:t>
            </a:r>
            <a:r>
              <a:rPr lang="en-IN" sz="1000" i="1" dirty="0" err="1">
                <a:latin typeface="Arial" panose="020B0604020202020204" pitchFamily="34" charset="0"/>
                <a:cs typeface="Arial" panose="020B0604020202020204" pitchFamily="34" charset="0"/>
              </a:rPr>
              <a:t>Physiologica</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237</a:t>
            </a:r>
            <a:r>
              <a:rPr lang="en-IN" sz="1000" dirty="0">
                <a:latin typeface="Arial" panose="020B0604020202020204" pitchFamily="34" charset="0"/>
                <a:cs typeface="Arial" panose="020B0604020202020204" pitchFamily="34" charset="0"/>
              </a:rPr>
              <a:t>(3), p.e13936. </a:t>
            </a:r>
            <a:r>
              <a:rPr lang="en-IN" sz="1000" u="sng" dirty="0">
                <a:latin typeface="Arial" panose="020B0604020202020204" pitchFamily="34" charset="0"/>
                <a:cs typeface="Arial" panose="020B0604020202020204" pitchFamily="34" charset="0"/>
                <a:hlinkClick r:id="rId9"/>
              </a:rPr>
              <a:t>https://onlinelibrary.wiley.com/doi/pdf/10.1111/apha.13936</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Chartexpo</a:t>
            </a:r>
            <a:r>
              <a:rPr lang="en-IN" sz="1000" dirty="0">
                <a:latin typeface="Arial" panose="020B0604020202020204" pitchFamily="34" charset="0"/>
                <a:cs typeface="Arial" panose="020B0604020202020204" pitchFamily="34" charset="0"/>
              </a:rPr>
              <a:t>. (2024). </a:t>
            </a:r>
            <a:r>
              <a:rPr lang="en-IN" sz="1000" i="1" dirty="0">
                <a:latin typeface="Arial" panose="020B0604020202020204" pitchFamily="34" charset="0"/>
                <a:cs typeface="Arial" panose="020B0604020202020204" pitchFamily="34" charset="0"/>
              </a:rPr>
              <a:t>Metrics and KPIs: Measure What Matters Most.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0"/>
              </a:rPr>
              <a:t>https://chartexpo.com/blog/metrics-and-kpis</a:t>
            </a:r>
            <a:r>
              <a:rPr lang="en-IN" sz="1000" dirty="0">
                <a:latin typeface="Arial" panose="020B0604020202020204" pitchFamily="34" charset="0"/>
                <a:cs typeface="Arial" panose="020B0604020202020204" pitchFamily="34" charset="0"/>
              </a:rPr>
              <a:t> (Accessed 01 February, 2026).</a:t>
            </a:r>
          </a:p>
          <a:p>
            <a:r>
              <a:rPr lang="en-IN" sz="1000" dirty="0">
                <a:latin typeface="Arial" panose="020B0604020202020204" pitchFamily="34" charset="0"/>
                <a:cs typeface="Arial" panose="020B0604020202020204" pitchFamily="34" charset="0"/>
              </a:rPr>
              <a:t>Conner, M. and Norman, P., (2022). Understanding the intention-</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gap: The role of intention strength. </a:t>
            </a:r>
            <a:r>
              <a:rPr lang="en-IN" sz="1000" i="1" dirty="0">
                <a:latin typeface="Arial" panose="020B0604020202020204" pitchFamily="34" charset="0"/>
                <a:cs typeface="Arial" panose="020B0604020202020204" pitchFamily="34" charset="0"/>
              </a:rPr>
              <a:t>Frontiers in psychology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13</a:t>
            </a:r>
            <a:r>
              <a:rPr lang="en-IN" sz="1000" dirty="0">
                <a:latin typeface="Arial" panose="020B0604020202020204" pitchFamily="34" charset="0"/>
                <a:cs typeface="Arial" panose="020B0604020202020204" pitchFamily="34" charset="0"/>
              </a:rPr>
              <a:t>, p.923464. </a:t>
            </a:r>
            <a:r>
              <a:rPr lang="en-IN" sz="1000" u="sng" dirty="0">
                <a:latin typeface="Arial" panose="020B0604020202020204" pitchFamily="34" charset="0"/>
                <a:cs typeface="Arial" panose="020B0604020202020204" pitchFamily="34" charset="0"/>
                <a:hlinkClick r:id="rId11"/>
              </a:rPr>
              <a:t>https://www.frontiersin.org/journals/psychology/articles/10.3389/fpsyg.2022.923464/pdf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Deksne</a:t>
            </a:r>
            <a:r>
              <a:rPr lang="en-IN" sz="1000" dirty="0">
                <a:latin typeface="Arial" panose="020B0604020202020204" pitchFamily="34" charset="0"/>
                <a:cs typeface="Arial" panose="020B0604020202020204" pitchFamily="34" charset="0"/>
              </a:rPr>
              <a:t>, J., </a:t>
            </a:r>
            <a:r>
              <a:rPr lang="en-IN" sz="1000" dirty="0" err="1">
                <a:latin typeface="Arial" panose="020B0604020202020204" pitchFamily="34" charset="0"/>
                <a:cs typeface="Arial" panose="020B0604020202020204" pitchFamily="34" charset="0"/>
              </a:rPr>
              <a:t>Lonska</a:t>
            </a:r>
            <a:r>
              <a:rPr lang="en-IN" sz="1000" dirty="0">
                <a:latin typeface="Arial" panose="020B0604020202020204" pitchFamily="34" charset="0"/>
                <a:cs typeface="Arial" panose="020B0604020202020204" pitchFamily="34" charset="0"/>
              </a:rPr>
              <a:t>, J., </a:t>
            </a:r>
            <a:r>
              <a:rPr lang="en-IN" sz="1000" dirty="0" err="1">
                <a:latin typeface="Arial" panose="020B0604020202020204" pitchFamily="34" charset="0"/>
                <a:cs typeface="Arial" panose="020B0604020202020204" pitchFamily="34" charset="0"/>
              </a:rPr>
              <a:t>Litavniece</a:t>
            </a:r>
            <a:r>
              <a:rPr lang="en-IN" sz="1000" dirty="0">
                <a:latin typeface="Arial" panose="020B0604020202020204" pitchFamily="34" charset="0"/>
                <a:cs typeface="Arial" panose="020B0604020202020204" pitchFamily="34" charset="0"/>
              </a:rPr>
              <a:t>, L. and </a:t>
            </a:r>
            <a:r>
              <a:rPr lang="en-IN" sz="1000" dirty="0" err="1">
                <a:latin typeface="Arial" panose="020B0604020202020204" pitchFamily="34" charset="0"/>
                <a:cs typeface="Arial" panose="020B0604020202020204" pitchFamily="34" charset="0"/>
              </a:rPr>
              <a:t>Tambovceva</a:t>
            </a:r>
            <a:r>
              <a:rPr lang="en-IN" sz="1000" dirty="0">
                <a:latin typeface="Arial" panose="020B0604020202020204" pitchFamily="34" charset="0"/>
                <a:cs typeface="Arial" panose="020B0604020202020204" pitchFamily="34" charset="0"/>
              </a:rPr>
              <a:t>, T., (2025). Shaping sustainability through food consumption: A conceptual perspective.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17</a:t>
            </a:r>
            <a:r>
              <a:rPr lang="en-IN" sz="1000" dirty="0">
                <a:latin typeface="Arial" panose="020B0604020202020204" pitchFamily="34" charset="0"/>
                <a:cs typeface="Arial" panose="020B0604020202020204" pitchFamily="34" charset="0"/>
              </a:rPr>
              <a:t>(15), p.7138. </a:t>
            </a:r>
            <a:r>
              <a:rPr lang="en-IN" sz="1000" u="sng" dirty="0">
                <a:latin typeface="Arial" panose="020B0604020202020204" pitchFamily="34" charset="0"/>
                <a:cs typeface="Arial" panose="020B0604020202020204" pitchFamily="34" charset="0"/>
                <a:hlinkClick r:id="rId12"/>
              </a:rPr>
              <a:t>https://www.mdpi.com/2071-1050/17/15/7138</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EIT Food, (2026).</a:t>
            </a:r>
            <a:r>
              <a:rPr lang="en-IN" sz="1000" i="1" dirty="0">
                <a:latin typeface="Arial" panose="020B0604020202020204" pitchFamily="34" charset="0"/>
                <a:cs typeface="Arial" panose="020B0604020202020204" pitchFamily="34" charset="0"/>
              </a:rPr>
              <a:t> Health, nutrition and Gen Z: what do young people want from the food system?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3"/>
              </a:rPr>
              <a:t>https://www.eitfood.eu/blog/health-nutrition-and-gen-z-what-do-young-people-want-from-the-food-system</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El-Far, D., (2023). The Impact of Nutrition on the Mental and Physical Health of Young Adults. </a:t>
            </a:r>
            <a:r>
              <a:rPr lang="en-IN" sz="1000" i="1" dirty="0">
                <a:latin typeface="Arial" panose="020B0604020202020204" pitchFamily="34" charset="0"/>
                <a:cs typeface="Arial" panose="020B0604020202020204" pitchFamily="34" charset="0"/>
              </a:rPr>
              <a:t>WRIT: Journal of First-Year Writing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a:t>
            </a:r>
            <a:r>
              <a:rPr lang="en-IN" sz="1000" dirty="0">
                <a:latin typeface="Arial" panose="020B0604020202020204" pitchFamily="34" charset="0"/>
                <a:cs typeface="Arial" panose="020B0604020202020204" pitchFamily="34" charset="0"/>
              </a:rPr>
              <a:t>(1), p.1. </a:t>
            </a:r>
            <a:r>
              <a:rPr lang="en-IN" sz="1000" u="sng" dirty="0">
                <a:latin typeface="Arial" panose="020B0604020202020204" pitchFamily="34" charset="0"/>
                <a:cs typeface="Arial" panose="020B0604020202020204" pitchFamily="34" charset="0"/>
                <a:hlinkClick r:id="rId14"/>
              </a:rPr>
              <a:t>https://scholarworks.bgsu.edu/cgi/viewcontent.cgi?article=1432&amp;context=writ</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Ermawati</a:t>
            </a:r>
            <a:r>
              <a:rPr lang="en-IN" sz="1000" dirty="0">
                <a:latin typeface="Arial" panose="020B0604020202020204" pitchFamily="34" charset="0"/>
                <a:cs typeface="Arial" panose="020B0604020202020204" pitchFamily="34" charset="0"/>
              </a:rPr>
              <a:t>, K.C., </a:t>
            </a:r>
            <a:r>
              <a:rPr lang="en-IN" sz="1000" dirty="0" err="1">
                <a:latin typeface="Arial" panose="020B0604020202020204" pitchFamily="34" charset="0"/>
                <a:cs typeface="Arial" panose="020B0604020202020204" pitchFamily="34" charset="0"/>
              </a:rPr>
              <a:t>Harwindito</a:t>
            </a:r>
            <a:r>
              <a:rPr lang="en-IN" sz="1000" dirty="0">
                <a:latin typeface="Arial" panose="020B0604020202020204" pitchFamily="34" charset="0"/>
                <a:cs typeface="Arial" panose="020B0604020202020204" pitchFamily="34" charset="0"/>
              </a:rPr>
              <a:t>, B. and Octavia, V.F., (2024). Differences in Healthy Lifestyle and Healthy Food Consumption among </a:t>
            </a:r>
            <a:r>
              <a:rPr lang="en-IN" sz="1000" dirty="0" err="1">
                <a:latin typeface="Arial" panose="020B0604020202020204" pitchFamily="34" charset="0"/>
                <a:cs typeface="Arial" panose="020B0604020202020204" pitchFamily="34" charset="0"/>
              </a:rPr>
              <a:t>Millenials</a:t>
            </a:r>
            <a:r>
              <a:rPr lang="en-IN" sz="1000" dirty="0">
                <a:latin typeface="Arial" panose="020B0604020202020204" pitchFamily="34" charset="0"/>
                <a:cs typeface="Arial" panose="020B0604020202020204" pitchFamily="34" charset="0"/>
              </a:rPr>
              <a:t> and Generation Z. </a:t>
            </a:r>
            <a:r>
              <a:rPr lang="en-IN" sz="1000" i="1" dirty="0">
                <a:latin typeface="Arial" panose="020B0604020202020204" pitchFamily="34" charset="0"/>
                <a:cs typeface="Arial" panose="020B0604020202020204" pitchFamily="34" charset="0"/>
              </a:rPr>
              <a:t>International Journal of Travel, Hospitality and Events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a:t>
            </a:r>
            <a:r>
              <a:rPr lang="en-IN" sz="1000" dirty="0">
                <a:latin typeface="Arial" panose="020B0604020202020204" pitchFamily="34" charset="0"/>
                <a:cs typeface="Arial" panose="020B0604020202020204" pitchFamily="34" charset="0"/>
              </a:rPr>
              <a:t>(2), pp.157-167. </a:t>
            </a:r>
            <a:r>
              <a:rPr lang="en-IN" sz="1000" u="sng" dirty="0">
                <a:latin typeface="Arial" panose="020B0604020202020204" pitchFamily="34" charset="0"/>
                <a:cs typeface="Arial" panose="020B0604020202020204" pitchFamily="34" charset="0"/>
                <a:hlinkClick r:id="rId15"/>
              </a:rPr>
              <a:t>https://journal.polteksahid.ac.id/index.php/ijothe/article/download/377/327</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Esmaeilzadeh, M. and </a:t>
            </a:r>
            <a:r>
              <a:rPr lang="en-IN" sz="1000" u="sng" dirty="0" err="1">
                <a:latin typeface="Arial" panose="020B0604020202020204" pitchFamily="34" charset="0"/>
                <a:cs typeface="Arial" panose="020B0604020202020204" pitchFamily="34" charset="0"/>
              </a:rPr>
              <a:t>Moradikor</a:t>
            </a:r>
            <a:r>
              <a:rPr lang="en-IN" sz="1000" u="sng" dirty="0">
                <a:latin typeface="Arial" panose="020B0604020202020204" pitchFamily="34" charset="0"/>
                <a:cs typeface="Arial" panose="020B0604020202020204" pitchFamily="34" charset="0"/>
              </a:rPr>
              <a:t>, N., (2025)</a:t>
            </a:r>
            <a:r>
              <a:rPr lang="en-IN" sz="1000" dirty="0">
                <a:latin typeface="Arial" panose="020B0604020202020204" pitchFamily="34" charset="0"/>
                <a:cs typeface="Arial" panose="020B0604020202020204" pitchFamily="34" charset="0"/>
              </a:rPr>
              <a:t>. Nutrition &amp; exercise for brain health: enhancing cognitive function and neuroplasticity. </a:t>
            </a:r>
            <a:r>
              <a:rPr lang="en-IN" sz="1000" i="1" dirty="0">
                <a:latin typeface="Arial" panose="020B0604020202020204" pitchFamily="34" charset="0"/>
                <a:cs typeface="Arial" panose="020B0604020202020204" pitchFamily="34" charset="0"/>
              </a:rPr>
              <a:t>Advances in Clinical and Experimental Medicine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34</a:t>
            </a:r>
            <a:r>
              <a:rPr lang="en-IN" sz="1000" dirty="0">
                <a:latin typeface="Arial" panose="020B0604020202020204" pitchFamily="34" charset="0"/>
                <a:cs typeface="Arial" panose="020B0604020202020204" pitchFamily="34" charset="0"/>
              </a:rPr>
              <a:t>(9), pp.1419-1423. </a:t>
            </a:r>
            <a:r>
              <a:rPr lang="en-IN" sz="1000" u="sng" dirty="0">
                <a:latin typeface="Arial" panose="020B0604020202020204" pitchFamily="34" charset="0"/>
                <a:cs typeface="Arial" panose="020B0604020202020204" pitchFamily="34" charset="0"/>
                <a:hlinkClick r:id="rId16"/>
              </a:rPr>
              <a:t>https://advances.umw.edu.pl/en/article/2025/34/9/1419/</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Greenwood High, (2025).</a:t>
            </a:r>
            <a:r>
              <a:rPr lang="en-IN" sz="1000" i="1" dirty="0">
                <a:latin typeface="Arial" panose="020B0604020202020204" pitchFamily="34" charset="0"/>
                <a:cs typeface="Arial" panose="020B0604020202020204" pitchFamily="34" charset="0"/>
              </a:rPr>
              <a:t> Disadvantages of Junk Food: Understanding the Risks to Your Health.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7"/>
              </a:rPr>
              <a:t>http://greenwoodhigh.edu.in/harmful-effects-of-junk-food/</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Health Express UK, (2021). </a:t>
            </a:r>
            <a:r>
              <a:rPr lang="en-IN" sz="1000" i="1" dirty="0">
                <a:latin typeface="Arial" panose="020B0604020202020204" pitchFamily="34" charset="0"/>
                <a:cs typeface="Arial" panose="020B0604020202020204" pitchFamily="34" charset="0"/>
              </a:rPr>
              <a:t>Obesity Statistics 2024: Facts and Figures in the UK.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8"/>
              </a:rPr>
              <a:t>https://www.healthexpress.co.uk/obesity-statistics-uk</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Hickson, M., Papoutsakis, C., Madden, A.M., Smith, M.A. and Whelan, K., (2024). Nature of the evidence base and approaches to guide nutrition interventions for individuals: a position paper from the Academy of Nutrition Sciences. </a:t>
            </a:r>
            <a:r>
              <a:rPr lang="en-IN" sz="1000" i="1" dirty="0">
                <a:latin typeface="Arial" panose="020B0604020202020204" pitchFamily="34" charset="0"/>
                <a:cs typeface="Arial" panose="020B0604020202020204" pitchFamily="34" charset="0"/>
              </a:rPr>
              <a:t>British Journal of Nutrition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131</a:t>
            </a:r>
            <a:r>
              <a:rPr lang="en-IN" sz="1000" dirty="0">
                <a:latin typeface="Arial" panose="020B0604020202020204" pitchFamily="34" charset="0"/>
                <a:cs typeface="Arial" panose="020B0604020202020204" pitchFamily="34" charset="0"/>
              </a:rPr>
              <a:t>(10), pp.1754-1773. </a:t>
            </a:r>
            <a:r>
              <a:rPr lang="en-IN" sz="1000" u="sng" dirty="0">
                <a:latin typeface="Arial" panose="020B0604020202020204" pitchFamily="34" charset="0"/>
                <a:cs typeface="Arial" panose="020B0604020202020204" pitchFamily="34" charset="0"/>
                <a:hlinkClick r:id="rId19"/>
              </a:rPr>
              <a:t>https://scholar.google.com/scholar?output=instlink&amp;q=info:vBZn-Zw7oHYJ:scholar.google.com/&amp;hl=en&amp;as_sdt=0,5&amp;as_ylo=2022&amp;scillfp=17802010235265082397&amp;oi=lle</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Lisa Williams, J., Wallace, C. and Filipponi, T., (2025)</a:t>
            </a:r>
            <a:r>
              <a:rPr lang="en-IN" sz="1000" dirty="0">
                <a:latin typeface="Arial" panose="020B0604020202020204" pitchFamily="34" charset="0"/>
                <a:cs typeface="Arial" panose="020B0604020202020204" pitchFamily="34" charset="0"/>
              </a:rPr>
              <a:t>. A Realist Scoping Review of Community Nutrition Interventions in the UK: Implications for the ‘Nutrition Skills for </a:t>
            </a:r>
            <a:r>
              <a:rPr lang="en-IN" sz="1000" dirty="0" err="1">
                <a:latin typeface="Arial" panose="020B0604020202020204" pitchFamily="34" charset="0"/>
                <a:cs typeface="Arial" panose="020B0604020202020204" pitchFamily="34" charset="0"/>
              </a:rPr>
              <a:t>Life’Programme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Journal of Human Nutrition and Dietetics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38</a:t>
            </a:r>
            <a:r>
              <a:rPr lang="en-IN" sz="1000" dirty="0">
                <a:latin typeface="Arial" panose="020B0604020202020204" pitchFamily="34" charset="0"/>
                <a:cs typeface="Arial" panose="020B0604020202020204" pitchFamily="34" charset="0"/>
              </a:rPr>
              <a:t>(1), p.e70008. </a:t>
            </a:r>
            <a:r>
              <a:rPr lang="en-IN" sz="1000" u="sng" dirty="0">
                <a:latin typeface="Arial" panose="020B0604020202020204" pitchFamily="34" charset="0"/>
                <a:cs typeface="Arial" panose="020B0604020202020204" pitchFamily="34" charset="0"/>
                <a:hlinkClick r:id="rId20"/>
              </a:rPr>
              <a:t>https://onlinelibrary.wiley.com/doi/pdf/10.1111/jhn.70008</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Lovegrove, J.A., O'Sullivan, D.M., Tosi, P., Millan, E., Todman, L.C., Bishop, J., </a:t>
            </a:r>
            <a:r>
              <a:rPr lang="en-IN" sz="1000" dirty="0" err="1">
                <a:latin typeface="Arial" panose="020B0604020202020204" pitchFamily="34" charset="0"/>
                <a:cs typeface="Arial" panose="020B0604020202020204" pitchFamily="34" charset="0"/>
              </a:rPr>
              <a:t>Chatzifragkou</a:t>
            </a:r>
            <a:r>
              <a:rPr lang="en-IN" sz="1000" dirty="0">
                <a:latin typeface="Arial" panose="020B0604020202020204" pitchFamily="34" charset="0"/>
                <a:cs typeface="Arial" panose="020B0604020202020204" pitchFamily="34" charset="0"/>
              </a:rPr>
              <a:t>, A., Clegg, M.E., Hammond, J., Jackson, K.G. and Jones, P.J., (2023). ‘Raising the Pulse’: The environmental, nutritional and health benefits of pulse‐enhanced foods. </a:t>
            </a:r>
            <a:r>
              <a:rPr lang="en-IN" sz="1000" i="1" dirty="0">
                <a:latin typeface="Arial" panose="020B0604020202020204" pitchFamily="34" charset="0"/>
                <a:cs typeface="Arial" panose="020B0604020202020204" pitchFamily="34" charset="0"/>
              </a:rPr>
              <a:t>Nutrition Bulletin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48</a:t>
            </a:r>
            <a:r>
              <a:rPr lang="en-IN" sz="1000" dirty="0">
                <a:latin typeface="Arial" panose="020B0604020202020204" pitchFamily="34" charset="0"/>
                <a:cs typeface="Arial" panose="020B0604020202020204" pitchFamily="34" charset="0"/>
              </a:rPr>
              <a:t>(1), pp.134-143. </a:t>
            </a:r>
            <a:r>
              <a:rPr lang="en-IN" sz="1000" u="sng" dirty="0">
                <a:latin typeface="Arial" panose="020B0604020202020204" pitchFamily="34" charset="0"/>
                <a:cs typeface="Arial" panose="020B0604020202020204" pitchFamily="34" charset="0"/>
                <a:hlinkClick r:id="rId21"/>
              </a:rPr>
              <a:t>https://onlinelibrary.wiley.com/doi/pdf/10.1111/nbu.12601</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Meyerding</a:t>
            </a:r>
            <a:r>
              <a:rPr lang="en-IN" sz="1000" dirty="0">
                <a:latin typeface="Arial" panose="020B0604020202020204" pitchFamily="34" charset="0"/>
                <a:cs typeface="Arial" panose="020B0604020202020204" pitchFamily="34" charset="0"/>
              </a:rPr>
              <a:t>, S.G. and Ahrens, S., (2024). Generation Z's perception of food healthiness: The case of Kellogg's cereals–A qualitative study in Germany and Ireland. </a:t>
            </a:r>
            <a:r>
              <a:rPr lang="en-IN" sz="1000" i="1" dirty="0">
                <a:latin typeface="Arial" panose="020B0604020202020204" pitchFamily="34" charset="0"/>
                <a:cs typeface="Arial" panose="020B0604020202020204" pitchFamily="34" charset="0"/>
              </a:rPr>
              <a:t>Cleaner and Responsible Consumption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 p.100218. </a:t>
            </a:r>
            <a:r>
              <a:rPr lang="en-IN" sz="1000" u="sng" dirty="0">
                <a:latin typeface="Arial" panose="020B0604020202020204" pitchFamily="34" charset="0"/>
                <a:cs typeface="Arial" panose="020B0604020202020204" pitchFamily="34" charset="0"/>
                <a:hlinkClick r:id="rId22"/>
              </a:rPr>
              <a:t>https://www.sciencedirect.com/science/article/pii/S2666784324000512</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Mieziene</a:t>
            </a:r>
            <a:r>
              <a:rPr lang="en-IN" sz="1000" dirty="0">
                <a:latin typeface="Arial" panose="020B0604020202020204" pitchFamily="34" charset="0"/>
                <a:cs typeface="Arial" panose="020B0604020202020204" pitchFamily="34" charset="0"/>
              </a:rPr>
              <a:t>, B., </a:t>
            </a:r>
            <a:r>
              <a:rPr lang="en-IN" sz="1000" dirty="0" err="1">
                <a:latin typeface="Arial" panose="020B0604020202020204" pitchFamily="34" charset="0"/>
                <a:cs typeface="Arial" panose="020B0604020202020204" pitchFamily="34" charset="0"/>
              </a:rPr>
              <a:t>Emeljanovas</a:t>
            </a:r>
            <a:r>
              <a:rPr lang="en-IN" sz="1000" dirty="0">
                <a:latin typeface="Arial" panose="020B0604020202020204" pitchFamily="34" charset="0"/>
                <a:cs typeface="Arial" panose="020B0604020202020204" pitchFamily="34" charset="0"/>
              </a:rPr>
              <a:t>, A., Novak, D. and Kawachi, I., (2022). Social capital promotes a healthier diet among young adults by reducing psychological distress. </a:t>
            </a:r>
            <a:r>
              <a:rPr lang="en-IN" sz="1000" i="1" dirty="0">
                <a:latin typeface="Arial" panose="020B0604020202020204" pitchFamily="34" charset="0"/>
                <a:cs typeface="Arial" panose="020B0604020202020204" pitchFamily="34" charset="0"/>
              </a:rPr>
              <a:t>Nutrients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(23), p.5187. </a:t>
            </a:r>
            <a:r>
              <a:rPr lang="en-IN" sz="1000" u="sng" dirty="0">
                <a:latin typeface="Arial" panose="020B0604020202020204" pitchFamily="34" charset="0"/>
                <a:cs typeface="Arial" panose="020B0604020202020204" pitchFamily="34" charset="0"/>
                <a:hlinkClick r:id="rId23"/>
              </a:rPr>
              <a:t>https://www.mdpi.com/2072-6643/14/23/5187</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Neves</a:t>
            </a:r>
            <a:r>
              <a:rPr lang="en-IN" sz="1000" dirty="0">
                <a:latin typeface="Arial" panose="020B0604020202020204" pitchFamily="34" charset="0"/>
                <a:cs typeface="Arial" panose="020B0604020202020204" pitchFamily="34" charset="0"/>
              </a:rPr>
              <a:t>, P.A., Simões, J., Costa, R., Pimenta, L., Gonçalves, N.J., Albuquerque, C., Cunha, C., </a:t>
            </a:r>
            <a:r>
              <a:rPr lang="en-IN" sz="1000" dirty="0" err="1">
                <a:latin typeface="Arial" panose="020B0604020202020204" pitchFamily="34" charset="0"/>
                <a:cs typeface="Arial" panose="020B0604020202020204" pitchFamily="34" charset="0"/>
              </a:rPr>
              <a:t>Zdravevski</a:t>
            </a:r>
            <a:r>
              <a:rPr lang="en-IN" sz="1000" dirty="0">
                <a:latin typeface="Arial" panose="020B0604020202020204" pitchFamily="34" charset="0"/>
                <a:cs typeface="Arial" panose="020B0604020202020204" pitchFamily="34" charset="0"/>
              </a:rPr>
              <a:t>, E., </a:t>
            </a:r>
            <a:r>
              <a:rPr lang="en-IN" sz="1000" dirty="0" err="1">
                <a:latin typeface="Arial" panose="020B0604020202020204" pitchFamily="34" charset="0"/>
                <a:cs typeface="Arial" panose="020B0604020202020204" pitchFamily="34" charset="0"/>
              </a:rPr>
              <a:t>Lameski</a:t>
            </a:r>
            <a:r>
              <a:rPr lang="en-IN" sz="1000" dirty="0">
                <a:latin typeface="Arial" panose="020B0604020202020204" pitchFamily="34" charset="0"/>
                <a:cs typeface="Arial" panose="020B0604020202020204" pitchFamily="34" charset="0"/>
              </a:rPr>
              <a:t>, P., Garcia, N.M. and Pires, I.M., (2022). Thought on food: A systematic review of current approaches and challenges for food intake detection. </a:t>
            </a:r>
            <a:r>
              <a:rPr lang="en-IN" sz="1000" i="1" dirty="0">
                <a:latin typeface="Arial" panose="020B0604020202020204" pitchFamily="34" charset="0"/>
                <a:cs typeface="Arial" panose="020B0604020202020204" pitchFamily="34" charset="0"/>
              </a:rPr>
              <a:t>Sensors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22</a:t>
            </a:r>
            <a:r>
              <a:rPr lang="en-IN" sz="1000" dirty="0">
                <a:latin typeface="Arial" panose="020B0604020202020204" pitchFamily="34" charset="0"/>
                <a:cs typeface="Arial" panose="020B0604020202020204" pitchFamily="34" charset="0"/>
              </a:rPr>
              <a:t>(17), p.6443. </a:t>
            </a:r>
            <a:r>
              <a:rPr lang="en-IN" sz="1000" u="sng" dirty="0">
                <a:latin typeface="Arial" panose="020B0604020202020204" pitchFamily="34" charset="0"/>
                <a:cs typeface="Arial" panose="020B0604020202020204" pitchFamily="34" charset="0"/>
                <a:hlinkClick r:id="rId24"/>
              </a:rPr>
              <a:t>https://www.mdpi.com/1424-8220/22/17/6443</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NHS Avon Partnership. (2024). </a:t>
            </a:r>
            <a:r>
              <a:rPr lang="en-IN" sz="1000" i="1" dirty="0">
                <a:latin typeface="Arial" panose="020B0604020202020204" pitchFamily="34" charset="0"/>
                <a:cs typeface="Arial" panose="020B0604020202020204" pitchFamily="34" charset="0"/>
              </a:rPr>
              <a:t>Family Life - NHS Avon Partnership Occupational Health Service</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25"/>
              </a:rPr>
              <a:t>https://www.apohs.nhs.uk/advice/family-life/</a:t>
            </a:r>
            <a:r>
              <a:rPr lang="en-IN" sz="1000" dirty="0">
                <a:latin typeface="Arial" panose="020B0604020202020204" pitchFamily="34" charset="0"/>
                <a:cs typeface="Arial" panose="020B0604020202020204" pitchFamily="34" charset="0"/>
              </a:rPr>
              <a:t> (Accessed 01 February, 2026).</a:t>
            </a:r>
          </a:p>
          <a:p>
            <a:r>
              <a:rPr lang="en-IN" sz="1000" dirty="0">
                <a:latin typeface="Arial" panose="020B0604020202020204" pitchFamily="34" charset="0"/>
                <a:cs typeface="Arial" panose="020B0604020202020204" pitchFamily="34" charset="0"/>
              </a:rPr>
              <a:t>NHS UK, (2025). </a:t>
            </a:r>
            <a:r>
              <a:rPr lang="en-IN" sz="1000" i="1" dirty="0">
                <a:latin typeface="Arial" panose="020B0604020202020204" pitchFamily="34" charset="0"/>
                <a:cs typeface="Arial" panose="020B0604020202020204" pitchFamily="34" charset="0"/>
              </a:rPr>
              <a:t>The Eatwell Guide.</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26"/>
              </a:rPr>
              <a:t>https://www.nhs.uk/live-well/eat-well/food-guidelines-and-food-labels/the-eatwell-guide/</a:t>
            </a:r>
            <a:r>
              <a:rPr lang="en-IN" sz="1000" dirty="0">
                <a:latin typeface="Arial" panose="020B0604020202020204" pitchFamily="34" charset="0"/>
                <a:cs typeface="Arial" panose="020B0604020202020204" pitchFamily="34" charset="0"/>
              </a:rPr>
              <a:t> </a:t>
            </a:r>
          </a:p>
          <a:p>
            <a:r>
              <a:rPr lang="en-IN" sz="1000" dirty="0">
                <a:latin typeface="Arial" panose="020B0604020202020204" pitchFamily="34" charset="0"/>
                <a:cs typeface="Arial" panose="020B0604020202020204" pitchFamily="34" charset="0"/>
              </a:rPr>
              <a:t>Nutrition Track, (2026). </a:t>
            </a:r>
            <a:r>
              <a:rPr lang="en-IN" sz="1000" i="1" dirty="0">
                <a:latin typeface="Arial" panose="020B0604020202020204" pitchFamily="34" charset="0"/>
                <a:cs typeface="Arial" panose="020B0604020202020204" pitchFamily="34" charset="0"/>
              </a:rPr>
              <a:t>How to hit 25-30g of fibre day.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27"/>
              </a:rPr>
              <a:t>https://www.nutritiontrack.my/2023/02/25/how-to-hit-your-daily-fibre-intake/how-to-hit-25-30g-of-fibreday/</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Öner, N., Durmuş, H., Yaşar Fırat, Y., </a:t>
            </a:r>
            <a:r>
              <a:rPr lang="en-IN" sz="1000" dirty="0" err="1">
                <a:latin typeface="Arial" panose="020B0604020202020204" pitchFamily="34" charset="0"/>
                <a:cs typeface="Arial" panose="020B0604020202020204" pitchFamily="34" charset="0"/>
              </a:rPr>
              <a:t>Borlu</a:t>
            </a:r>
            <a:r>
              <a:rPr lang="en-IN" sz="1000" dirty="0">
                <a:latin typeface="Arial" panose="020B0604020202020204" pitchFamily="34" charset="0"/>
                <a:cs typeface="Arial" panose="020B0604020202020204" pitchFamily="34" charset="0"/>
              </a:rPr>
              <a:t>, A. and Özkan, N., (2024). Sustainable and healthy eating </a:t>
            </a:r>
            <a:r>
              <a:rPr lang="en-IN" sz="1000" dirty="0" err="1">
                <a:latin typeface="Arial" panose="020B0604020202020204" pitchFamily="34" charset="0"/>
                <a:cs typeface="Arial" panose="020B0604020202020204" pitchFamily="34" charset="0"/>
              </a:rPr>
              <a:t>behaviors</a:t>
            </a:r>
            <a:r>
              <a:rPr lang="en-IN" sz="1000" dirty="0">
                <a:latin typeface="Arial" panose="020B0604020202020204" pitchFamily="34" charset="0"/>
                <a:cs typeface="Arial" panose="020B0604020202020204" pitchFamily="34" charset="0"/>
              </a:rPr>
              <a:t> and environmental literacy of generations X, Y and Z with the same ancestral background: A descriptive cross-sectional study.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16</a:t>
            </a:r>
            <a:r>
              <a:rPr lang="en-IN" sz="1000" dirty="0">
                <a:latin typeface="Arial" panose="020B0604020202020204" pitchFamily="34" charset="0"/>
                <a:cs typeface="Arial" panose="020B0604020202020204" pitchFamily="34" charset="0"/>
              </a:rPr>
              <a:t>(6), p.2497. </a:t>
            </a:r>
            <a:r>
              <a:rPr lang="en-IN" sz="1000" u="sng" dirty="0">
                <a:latin typeface="Arial" panose="020B0604020202020204" pitchFamily="34" charset="0"/>
                <a:cs typeface="Arial" panose="020B0604020202020204" pitchFamily="34" charset="0"/>
                <a:hlinkClick r:id="rId28"/>
              </a:rPr>
              <a:t>https://www.mdpi.com/2071-1050/16/6/2497</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Origins Nutra, (2025). Available at: </a:t>
            </a:r>
            <a:r>
              <a:rPr lang="en-IN" sz="1000" u="sng" dirty="0">
                <a:latin typeface="Arial" panose="020B0604020202020204" pitchFamily="34" charset="0"/>
                <a:cs typeface="Arial" panose="020B0604020202020204" pitchFamily="34" charset="0"/>
                <a:hlinkClick r:id="rId29"/>
              </a:rPr>
              <a:t>https://originsnutra.com/blogs/news/best-stress-relieving-foods?srsltid=AfmBOorhOamKcFpuzWfgM5-ueDXM9C7Olk82yjZxsG0MoCNsMPmSpw3z</a:t>
            </a:r>
            <a:r>
              <a:rPr lang="en-IN" sz="1000" dirty="0">
                <a:latin typeface="Arial" panose="020B0604020202020204" pitchFamily="34" charset="0"/>
                <a:cs typeface="Arial" panose="020B0604020202020204" pitchFamily="34" charset="0"/>
              </a:rPr>
              <a:t> [Accessed on 2nd February 2026]</a:t>
            </a:r>
          </a:p>
          <a:p>
            <a:r>
              <a:rPr lang="en-IN" sz="1000" dirty="0" err="1">
                <a:latin typeface="Arial" panose="020B0604020202020204" pitchFamily="34" charset="0"/>
                <a:cs typeface="Arial" panose="020B0604020202020204" pitchFamily="34" charset="0"/>
              </a:rPr>
              <a:t>Priporas</a:t>
            </a:r>
            <a:r>
              <a:rPr lang="en-IN" sz="1000" dirty="0">
                <a:latin typeface="Arial" panose="020B0604020202020204" pitchFamily="34" charset="0"/>
                <a:cs typeface="Arial" panose="020B0604020202020204" pitchFamily="34" charset="0"/>
              </a:rPr>
              <a:t>, C.V., Vellore-Nagarajan, D. and </a:t>
            </a:r>
            <a:r>
              <a:rPr lang="en-IN" sz="1000" dirty="0" err="1">
                <a:latin typeface="Arial" panose="020B0604020202020204" pitchFamily="34" charset="0"/>
                <a:cs typeface="Arial" panose="020B0604020202020204" pitchFamily="34" charset="0"/>
              </a:rPr>
              <a:t>Kamenidou</a:t>
            </a:r>
            <a:r>
              <a:rPr lang="en-IN" sz="1000" dirty="0">
                <a:latin typeface="Arial" panose="020B0604020202020204" pitchFamily="34" charset="0"/>
                <a:cs typeface="Arial" panose="020B0604020202020204" pitchFamily="34" charset="0"/>
              </a:rPr>
              <a:t>, I., (2022). Stressful eating indulgence by generation Z: A cognitive conceptual framework of new age consumers’ obesity. </a:t>
            </a:r>
            <a:r>
              <a:rPr lang="en-IN" sz="1000" i="1" dirty="0">
                <a:latin typeface="Arial" panose="020B0604020202020204" pitchFamily="34" charset="0"/>
                <a:cs typeface="Arial" panose="020B0604020202020204" pitchFamily="34" charset="0"/>
              </a:rPr>
              <a:t>European Journal of Marketing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56</a:t>
            </a:r>
            <a:r>
              <a:rPr lang="en-IN" sz="1000" dirty="0">
                <a:latin typeface="Arial" panose="020B0604020202020204" pitchFamily="34" charset="0"/>
                <a:cs typeface="Arial" panose="020B0604020202020204" pitchFamily="34" charset="0"/>
              </a:rPr>
              <a:t>(11), pp.2978-3006. </a:t>
            </a:r>
            <a:r>
              <a:rPr lang="en-IN" sz="1000" u="sng" dirty="0">
                <a:latin typeface="Arial" panose="020B0604020202020204" pitchFamily="34" charset="0"/>
                <a:cs typeface="Arial" panose="020B0604020202020204" pitchFamily="34" charset="0"/>
                <a:hlinkClick r:id="rId30"/>
              </a:rPr>
              <a:t>https://repository.mdx.ac.uk/download/d0d49d13de4631bd9de3450b8205cc5f853180fda54f03f57005cf7bb267c533/478725/Consumer%20Obesity.pdf</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Quinn, A., (2022)</a:t>
            </a:r>
            <a:r>
              <a:rPr lang="en-IN" sz="1000" dirty="0">
                <a:latin typeface="Arial" panose="020B0604020202020204" pitchFamily="34" charset="0"/>
                <a:cs typeface="Arial" panose="020B0604020202020204" pitchFamily="34" charset="0"/>
              </a:rPr>
              <a:t>. Obesity–a key issue in Public Health. </a:t>
            </a:r>
            <a:r>
              <a:rPr lang="en-IN" sz="1000" i="1" dirty="0">
                <a:latin typeface="Arial" panose="020B0604020202020204" pitchFamily="34" charset="0"/>
                <a:cs typeface="Arial" panose="020B0604020202020204" pitchFamily="34" charset="0"/>
              </a:rPr>
              <a:t>Morecambe Bay Medical Journal</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9</a:t>
            </a:r>
            <a:r>
              <a:rPr lang="en-IN" sz="1000" dirty="0">
                <a:latin typeface="Arial" panose="020B0604020202020204" pitchFamily="34" charset="0"/>
                <a:cs typeface="Arial" panose="020B0604020202020204" pitchFamily="34" charset="0"/>
              </a:rPr>
              <a:t>(1), pp.2-4. </a:t>
            </a:r>
            <a:r>
              <a:rPr lang="en-IN" sz="1000" u="sng" dirty="0">
                <a:latin typeface="Arial" panose="020B0604020202020204" pitchFamily="34" charset="0"/>
                <a:cs typeface="Arial" panose="020B0604020202020204" pitchFamily="34" charset="0"/>
                <a:hlinkClick r:id="rId31"/>
              </a:rPr>
              <a:t>https://mbmj.co.uk/index.php/mbmj/article/download/1355/1299</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Rozenkowska</a:t>
            </a:r>
            <a:r>
              <a:rPr lang="en-IN" sz="1000" dirty="0">
                <a:latin typeface="Arial" panose="020B0604020202020204" pitchFamily="34" charset="0"/>
                <a:cs typeface="Arial" panose="020B0604020202020204" pitchFamily="34" charset="0"/>
              </a:rPr>
              <a:t>, K., (2023). Theory of planned </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in consumer </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research: A systematic literature review. </a:t>
            </a:r>
            <a:r>
              <a:rPr lang="en-IN" sz="1000" i="1" dirty="0">
                <a:latin typeface="Arial" panose="020B0604020202020204" pitchFamily="34" charset="0"/>
                <a:cs typeface="Arial" panose="020B0604020202020204" pitchFamily="34" charset="0"/>
              </a:rPr>
              <a:t>International Journal of Consumer Studies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47</a:t>
            </a:r>
            <a:r>
              <a:rPr lang="en-IN" sz="1000" dirty="0">
                <a:latin typeface="Arial" panose="020B0604020202020204" pitchFamily="34" charset="0"/>
                <a:cs typeface="Arial" panose="020B0604020202020204" pitchFamily="34" charset="0"/>
              </a:rPr>
              <a:t>(6), pp.2670-2700. </a:t>
            </a:r>
            <a:r>
              <a:rPr lang="en-IN" sz="1000" u="sng" dirty="0">
                <a:latin typeface="Arial" panose="020B0604020202020204" pitchFamily="34" charset="0"/>
                <a:cs typeface="Arial" panose="020B0604020202020204" pitchFamily="34" charset="0"/>
                <a:hlinkClick r:id="rId32"/>
              </a:rPr>
              <a:t>https://www.researchgate.net/profile/Katarzyna-Rozenkowska-2/publication/372280764_Theory_of_planned_behavior_in_consumer_behavior_research_A_systematic_literature_review/links/655fab31b86a1d521b02fa62/Theory-of-planned-behavior-in-consumer-behavior-research-A-systematic-literature-review.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Sadohara</a:t>
            </a:r>
            <a:r>
              <a:rPr lang="en-IN" sz="1000" dirty="0">
                <a:latin typeface="Arial" panose="020B0604020202020204" pitchFamily="34" charset="0"/>
                <a:cs typeface="Arial" panose="020B0604020202020204" pitchFamily="34" charset="0"/>
              </a:rPr>
              <a:t>, R., Cichy, K., Thompson, H., Uebersax, M.A., Siddiq, M. and Wiesinger, J., (2026). Nutritional attributes, health benefits, consumer perceptions and sustainability impacts of whole pulses and pulse flour-based ingredients. </a:t>
            </a:r>
            <a:r>
              <a:rPr lang="en-IN" sz="1000" i="1" dirty="0">
                <a:latin typeface="Arial" panose="020B0604020202020204" pitchFamily="34" charset="0"/>
                <a:cs typeface="Arial" panose="020B0604020202020204" pitchFamily="34" charset="0"/>
              </a:rPr>
              <a:t>Critical Reviews in Food Science and Nutrition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66</a:t>
            </a:r>
            <a:r>
              <a:rPr lang="en-IN" sz="1000" dirty="0">
                <a:latin typeface="Arial" panose="020B0604020202020204" pitchFamily="34" charset="0"/>
                <a:cs typeface="Arial" panose="020B0604020202020204" pitchFamily="34" charset="0"/>
              </a:rPr>
              <a:t>(5), pp.988-1011. </a:t>
            </a:r>
            <a:r>
              <a:rPr lang="en-IN" sz="1000" u="sng" dirty="0">
                <a:latin typeface="Arial" panose="020B0604020202020204" pitchFamily="34" charset="0"/>
                <a:cs typeface="Arial" panose="020B0604020202020204" pitchFamily="34" charset="0"/>
                <a:hlinkClick r:id="rId33"/>
              </a:rPr>
              <a:t>https://www.tandfonline.com/doi/pdf/10.1080/10408398.2025.2538544</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Sarmiento, I., Cockcroft, A., Dion, A., Belaid, L., Silver, H., Pizarro, K., Pimentel, J., Tratt, E., Skerritt, L., </a:t>
            </a:r>
            <a:r>
              <a:rPr lang="en-IN" sz="1000" dirty="0" err="1">
                <a:latin typeface="Arial" panose="020B0604020202020204" pitchFamily="34" charset="0"/>
                <a:cs typeface="Arial" panose="020B0604020202020204" pitchFamily="34" charset="0"/>
              </a:rPr>
              <a:t>Ghadirian</a:t>
            </a:r>
            <a:r>
              <a:rPr lang="en-IN" sz="1000" dirty="0">
                <a:latin typeface="Arial" panose="020B0604020202020204" pitchFamily="34" charset="0"/>
                <a:cs typeface="Arial" panose="020B0604020202020204" pitchFamily="34" charset="0"/>
              </a:rPr>
              <a:t>, M.Z. and Gagnon-Dufresne, M.C., (2024). Fuzzy cognitive mapping in participatory research and decision making: a practice review. </a:t>
            </a:r>
            <a:r>
              <a:rPr lang="en-IN" sz="1000" i="1" dirty="0">
                <a:latin typeface="Arial" panose="020B0604020202020204" pitchFamily="34" charset="0"/>
                <a:cs typeface="Arial" panose="020B0604020202020204" pitchFamily="34" charset="0"/>
              </a:rPr>
              <a:t>Archives of Public Health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82</a:t>
            </a:r>
            <a:r>
              <a:rPr lang="en-IN" sz="1000" dirty="0">
                <a:latin typeface="Arial" panose="020B0604020202020204" pitchFamily="34" charset="0"/>
                <a:cs typeface="Arial" panose="020B0604020202020204" pitchFamily="34" charset="0"/>
              </a:rPr>
              <a:t>(1), p.76. </a:t>
            </a:r>
            <a:r>
              <a:rPr lang="en-IN" sz="1000" u="sng" dirty="0">
                <a:latin typeface="Arial" panose="020B0604020202020204" pitchFamily="34" charset="0"/>
                <a:cs typeface="Arial" panose="020B0604020202020204" pitchFamily="34" charset="0"/>
                <a:hlinkClick r:id="rId34"/>
              </a:rPr>
              <a:t>https://link.springer.com/content/pdf/10.1186/s13690-024-01303-7.pdf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Shokirova</a:t>
            </a:r>
            <a:r>
              <a:rPr lang="en-IN" sz="1000" dirty="0">
                <a:latin typeface="Arial" panose="020B0604020202020204" pitchFamily="34" charset="0"/>
                <a:cs typeface="Arial" panose="020B0604020202020204" pitchFamily="34" charset="0"/>
              </a:rPr>
              <a:t>, F. and </a:t>
            </a:r>
            <a:r>
              <a:rPr lang="en-IN" sz="1000" dirty="0" err="1">
                <a:latin typeface="Arial" panose="020B0604020202020204" pitchFamily="34" charset="0"/>
                <a:cs typeface="Arial" panose="020B0604020202020204" pitchFamily="34" charset="0"/>
              </a:rPr>
              <a:t>Khatamov</a:t>
            </a:r>
            <a:r>
              <a:rPr lang="en-IN" sz="1000" dirty="0">
                <a:latin typeface="Arial" panose="020B0604020202020204" pitchFamily="34" charset="0"/>
                <a:cs typeface="Arial" panose="020B0604020202020204" pitchFamily="34" charset="0"/>
              </a:rPr>
              <a:t>, U., (2023). EXPLORING THE LANDSCAPE OF NUTRITIONOLOGY: ITS INTEGRAL ROLE IN HEALTH PROMOTION AND DISEASE PREVENTION. </a:t>
            </a:r>
            <a:r>
              <a:rPr lang="en-IN" sz="1000" i="1" dirty="0">
                <a:latin typeface="Arial" panose="020B0604020202020204" pitchFamily="34" charset="0"/>
                <a:cs typeface="Arial" panose="020B0604020202020204" pitchFamily="34" charset="0"/>
              </a:rPr>
              <a:t>Modern Science and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a:t>
            </a:r>
            <a:r>
              <a:rPr lang="en-IN" sz="1000" dirty="0">
                <a:latin typeface="Arial" panose="020B0604020202020204" pitchFamily="34" charset="0"/>
                <a:cs typeface="Arial" panose="020B0604020202020204" pitchFamily="34" charset="0"/>
              </a:rPr>
              <a:t>(10), pp.625-631. </a:t>
            </a:r>
            <a:r>
              <a:rPr lang="en-IN" sz="1000" u="sng" dirty="0">
                <a:latin typeface="Arial" panose="020B0604020202020204" pitchFamily="34" charset="0"/>
                <a:cs typeface="Arial" panose="020B0604020202020204" pitchFamily="34" charset="0"/>
                <a:hlinkClick r:id="rId35"/>
              </a:rPr>
              <a:t>https://inlibrary.uz/index.php/science-research/article/download/25691/26535</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Subedi, S., Filho, W.L. and Adedeji, A. (2023). An assessment of the health belief model (HBM) properties as predictors of COVID-19 preventive behaviour. </a:t>
            </a:r>
            <a:r>
              <a:rPr lang="en-IN" sz="1000" i="1" dirty="0">
                <a:latin typeface="Arial" panose="020B0604020202020204" pitchFamily="34" charset="0"/>
                <a:cs typeface="Arial" panose="020B0604020202020204" pitchFamily="34" charset="0"/>
              </a:rPr>
              <a:t>Journal of Public Health</a:t>
            </a:r>
            <a:r>
              <a:rPr lang="en-IN" sz="1000" dirty="0">
                <a:latin typeface="Arial" panose="020B0604020202020204" pitchFamily="34" charset="0"/>
                <a:cs typeface="Arial" panose="020B0604020202020204" pitchFamily="34" charset="0"/>
              </a:rPr>
              <a:t>. [online] </a:t>
            </a:r>
            <a:r>
              <a:rPr lang="en-IN" sz="1000" dirty="0" err="1">
                <a:latin typeface="Arial" panose="020B0604020202020204" pitchFamily="34" charset="0"/>
                <a:cs typeface="Arial" panose="020B0604020202020204" pitchFamily="34" charset="0"/>
              </a:rPr>
              <a:t>doi:</a:t>
            </a:r>
            <a:r>
              <a:rPr lang="en-IN" sz="1000" u="sng" dirty="0" err="1">
                <a:latin typeface="Arial" panose="020B0604020202020204" pitchFamily="34" charset="0"/>
                <a:cs typeface="Arial" panose="020B0604020202020204" pitchFamily="34" charset="0"/>
                <a:hlinkClick r:id="rId36"/>
              </a:rPr>
              <a:t>https</a:t>
            </a:r>
            <a:r>
              <a:rPr lang="en-IN" sz="1000" u="sng" dirty="0">
                <a:latin typeface="Arial" panose="020B0604020202020204" pitchFamily="34" charset="0"/>
                <a:cs typeface="Arial" panose="020B0604020202020204" pitchFamily="34" charset="0"/>
                <a:hlinkClick r:id="rId36"/>
              </a:rPr>
              <a:t>://doi.org/10.1007/s10389-023-02109-7</a:t>
            </a:r>
            <a:r>
              <a:rPr lang="en-IN" sz="1000" dirty="0">
                <a:latin typeface="Arial" panose="020B0604020202020204" pitchFamily="34" charset="0"/>
                <a:cs typeface="Arial" panose="020B0604020202020204" pitchFamily="34" charset="0"/>
              </a:rPr>
              <a:t>.</a:t>
            </a:r>
          </a:p>
          <a:p>
            <a:r>
              <a:rPr lang="en-IN" sz="1000" dirty="0">
                <a:latin typeface="Arial" panose="020B0604020202020204" pitchFamily="34" charset="0"/>
                <a:cs typeface="Arial" panose="020B0604020202020204" pitchFamily="34" charset="0"/>
              </a:rPr>
              <a:t>The Open University. (2022). </a:t>
            </a:r>
            <a:r>
              <a:rPr lang="en-IN" sz="1000" i="1" dirty="0">
                <a:latin typeface="Arial" panose="020B0604020202020204" pitchFamily="34" charset="0"/>
                <a:cs typeface="Arial" panose="020B0604020202020204" pitchFamily="34" charset="0"/>
              </a:rPr>
              <a:t>Health Education, Advocacy and Community Mobilisation Module: 16. Evaluation of Health Education Programmes.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37"/>
              </a:rPr>
              <a:t>https://www.open.edu/openlearncreate/mod/oucontent/view.php?id=174&amp;printable=1</a:t>
            </a:r>
            <a:r>
              <a:rPr lang="en-IN" sz="1000" dirty="0">
                <a:latin typeface="Arial" panose="020B0604020202020204" pitchFamily="34" charset="0"/>
                <a:cs typeface="Arial" panose="020B0604020202020204" pitchFamily="34" charset="0"/>
              </a:rPr>
              <a:t> (Accessed 03 February, 2026).</a:t>
            </a:r>
          </a:p>
          <a:p>
            <a:r>
              <a:rPr lang="en-IN" sz="1000" u="sng" dirty="0">
                <a:latin typeface="Arial" panose="020B0604020202020204" pitchFamily="34" charset="0"/>
                <a:cs typeface="Arial" panose="020B0604020202020204" pitchFamily="34" charset="0"/>
              </a:rPr>
              <a:t>Ullah, A., Jamil, M. and Jamil, J., (2023)</a:t>
            </a:r>
            <a:r>
              <a:rPr lang="en-IN" sz="1000" dirty="0">
                <a:latin typeface="Arial" panose="020B0604020202020204" pitchFamily="34" charset="0"/>
                <a:cs typeface="Arial" panose="020B0604020202020204" pitchFamily="34" charset="0"/>
              </a:rPr>
              <a:t>. The Role of Dietary Interventions in the Management of Obesity. In </a:t>
            </a:r>
            <a:r>
              <a:rPr lang="en-IN" sz="1000" i="1" dirty="0">
                <a:latin typeface="Arial" panose="020B0604020202020204" pitchFamily="34" charset="0"/>
                <a:cs typeface="Arial" panose="020B0604020202020204" pitchFamily="34" charset="0"/>
              </a:rPr>
              <a:t>Obesity-Recent Insights and Therapeutic Options</a:t>
            </a:r>
            <a:r>
              <a:rPr lang="en-IN" sz="1000" dirty="0">
                <a:latin typeface="Arial" panose="020B0604020202020204" pitchFamily="34" charset="0"/>
                <a:cs typeface="Arial" panose="020B0604020202020204" pitchFamily="34" charset="0"/>
              </a:rPr>
              <a:t>. </a:t>
            </a:r>
            <a:r>
              <a:rPr lang="en-IN" sz="1000" dirty="0" err="1">
                <a:latin typeface="Arial" panose="020B0604020202020204" pitchFamily="34" charset="0"/>
                <a:cs typeface="Arial" panose="020B0604020202020204" pitchFamily="34" charset="0"/>
              </a:rPr>
              <a:t>IntechOpen</a:t>
            </a:r>
            <a:r>
              <a:rPr lang="en-IN" sz="1000" dirty="0">
                <a:latin typeface="Arial" panose="020B0604020202020204" pitchFamily="34" charset="0"/>
                <a:cs typeface="Arial" panose="020B0604020202020204" pitchFamily="34" charset="0"/>
              </a:rPr>
              <a:t>. </a:t>
            </a:r>
            <a:r>
              <a:rPr lang="en-IN" sz="1000" u="sng" dirty="0">
                <a:latin typeface="Arial" panose="020B0604020202020204" pitchFamily="34" charset="0"/>
                <a:cs typeface="Arial" panose="020B0604020202020204" pitchFamily="34" charset="0"/>
                <a:hlinkClick r:id="rId38"/>
              </a:rPr>
              <a:t>https://www.intechopen.com/chapters/87186?utm_source=nationaltribune&amp;utm_medium=nationaltribune&amp;utm_campaign=news</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University of Utah Health, (2025), </a:t>
            </a:r>
            <a:r>
              <a:rPr lang="en-IN" sz="1000" i="1" dirty="0">
                <a:latin typeface="Arial" panose="020B0604020202020204" pitchFamily="34" charset="0"/>
                <a:cs typeface="Arial" panose="020B0604020202020204" pitchFamily="34" charset="0"/>
              </a:rPr>
              <a:t>Dietary Guidelines for America 2020-2025.</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39"/>
              </a:rPr>
              <a:t>https://healthcare.utah.edu/sites/g/files/zrelqx136/files/media/documents/2023/Dietary_Guidelines_for_Americans_2020-2025-compressed_1.pdf</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WHO Health Diet, (2026). Available at: </a:t>
            </a:r>
            <a:r>
              <a:rPr lang="en-IN" sz="1000" u="sng" dirty="0">
                <a:latin typeface="Arial" panose="020B0604020202020204" pitchFamily="34" charset="0"/>
                <a:cs typeface="Arial" panose="020B0604020202020204" pitchFamily="34" charset="0"/>
                <a:hlinkClick r:id="rId40"/>
              </a:rPr>
              <a:t>https://www.who.int/news-room/fact-sheets/detail/healthy-diet</a:t>
            </a:r>
            <a:r>
              <a:rPr lang="en-IN" sz="1000" dirty="0">
                <a:latin typeface="Arial" panose="020B0604020202020204" pitchFamily="34" charset="0"/>
                <a:cs typeface="Arial" panose="020B0604020202020204" pitchFamily="34" charset="0"/>
              </a:rPr>
              <a:t> [Accessed on 11</a:t>
            </a:r>
            <a:r>
              <a:rPr lang="en-IN" sz="1000" baseline="30000" dirty="0">
                <a:latin typeface="Arial" panose="020B0604020202020204" pitchFamily="34" charset="0"/>
                <a:cs typeface="Arial" panose="020B0604020202020204" pitchFamily="34" charset="0"/>
              </a:rPr>
              <a:t>th</a:t>
            </a:r>
            <a:r>
              <a:rPr lang="en-IN" sz="1000" dirty="0">
                <a:latin typeface="Arial" panose="020B0604020202020204" pitchFamily="34" charset="0"/>
                <a:cs typeface="Arial" panose="020B0604020202020204" pitchFamily="34" charset="0"/>
              </a:rPr>
              <a:t> November 2026].</a:t>
            </a:r>
          </a:p>
          <a:p>
            <a:r>
              <a:rPr lang="en-IN" sz="1000" dirty="0">
                <a:latin typeface="Arial" panose="020B0604020202020204" pitchFamily="34" charset="0"/>
                <a:cs typeface="Arial" panose="020B0604020202020204" pitchFamily="34" charset="0"/>
              </a:rPr>
              <a:t>WHO, (2026). Nutrition overview. Available at: </a:t>
            </a:r>
            <a:r>
              <a:rPr lang="en-IN" sz="1000" u="sng" dirty="0">
                <a:latin typeface="Arial" panose="020B0604020202020204" pitchFamily="34" charset="0"/>
                <a:cs typeface="Arial" panose="020B0604020202020204" pitchFamily="34" charset="0"/>
                <a:hlinkClick r:id="rId41"/>
              </a:rPr>
              <a:t>https://www.who.int/health-topics/nutrition#tab=tab_1</a:t>
            </a:r>
            <a:r>
              <a:rPr lang="en-IN" sz="1000" dirty="0">
                <a:latin typeface="Arial" panose="020B0604020202020204" pitchFamily="34" charset="0"/>
                <a:cs typeface="Arial" panose="020B0604020202020204" pitchFamily="34" charset="0"/>
              </a:rPr>
              <a:t> [Accessed on 11</a:t>
            </a:r>
            <a:r>
              <a:rPr lang="en-IN" sz="1000" baseline="30000" dirty="0">
                <a:latin typeface="Arial" panose="020B0604020202020204" pitchFamily="34" charset="0"/>
                <a:cs typeface="Arial" panose="020B0604020202020204" pitchFamily="34" charset="0"/>
              </a:rPr>
              <a:t>th</a:t>
            </a:r>
            <a:r>
              <a:rPr lang="en-IN" sz="1000" dirty="0">
                <a:latin typeface="Arial" panose="020B0604020202020204" pitchFamily="34" charset="0"/>
                <a:cs typeface="Arial" panose="020B0604020202020204" pitchFamily="34" charset="0"/>
              </a:rPr>
              <a:t> November 2026]</a:t>
            </a:r>
          </a:p>
          <a:p>
            <a:r>
              <a:rPr lang="en-IN" sz="1000" dirty="0">
                <a:latin typeface="Arial" panose="020B0604020202020204" pitchFamily="34" charset="0"/>
                <a:cs typeface="Arial" panose="020B0604020202020204" pitchFamily="34" charset="0"/>
              </a:rPr>
              <a:t>WVU. (2025). </a:t>
            </a:r>
            <a:r>
              <a:rPr lang="en-IN" sz="1000" i="1" dirty="0">
                <a:latin typeface="Arial" panose="020B0604020202020204" pitchFamily="34" charset="0"/>
                <a:cs typeface="Arial" panose="020B0604020202020204" pitchFamily="34" charset="0"/>
              </a:rPr>
              <a:t>Healthy Eating | </a:t>
            </a:r>
            <a:r>
              <a:rPr lang="en-IN" sz="1000" i="1" dirty="0" err="1">
                <a:latin typeface="Arial" panose="020B0604020202020204" pitchFamily="34" charset="0"/>
                <a:cs typeface="Arial" panose="020B0604020202020204" pitchFamily="34" charset="0"/>
              </a:rPr>
              <a:t>Center</a:t>
            </a:r>
            <a:r>
              <a:rPr lang="en-IN" sz="1000" i="1" dirty="0">
                <a:latin typeface="Arial" panose="020B0604020202020204" pitchFamily="34" charset="0"/>
                <a:cs typeface="Arial" panose="020B0604020202020204" pitchFamily="34" charset="0"/>
              </a:rPr>
              <a:t> for Excellence in Disabilities</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42"/>
              </a:rPr>
              <a:t>https://cedwvu.org/health-and-wellness/healthy-eating/</a:t>
            </a:r>
            <a:r>
              <a:rPr lang="en-IN" sz="1000" dirty="0">
                <a:latin typeface="Arial" panose="020B0604020202020204" pitchFamily="34" charset="0"/>
                <a:cs typeface="Arial" panose="020B0604020202020204" pitchFamily="34" charset="0"/>
              </a:rPr>
              <a:t> (Accessed 02 February, 2026).</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909936" y="2680190"/>
            <a:ext cx="12854064" cy="4924128"/>
            <a:chOff x="0" y="0"/>
            <a:chExt cx="2785608" cy="1542473"/>
          </a:xfrm>
        </p:grpSpPr>
        <p:sp>
          <p:nvSpPr>
            <p:cNvPr id="3" name="Freeform 3"/>
            <p:cNvSpPr/>
            <p:nvPr/>
          </p:nvSpPr>
          <p:spPr>
            <a:xfrm>
              <a:off x="0" y="0"/>
              <a:ext cx="2785608" cy="1542473"/>
            </a:xfrm>
            <a:custGeom>
              <a:avLst/>
              <a:gdLst/>
              <a:ahLst/>
              <a:cxnLst/>
              <a:rect l="l" t="t" r="r" b="b"/>
              <a:pathLst>
                <a:path w="2785608" h="1542473">
                  <a:moveTo>
                    <a:pt x="39177" y="0"/>
                  </a:moveTo>
                  <a:lnTo>
                    <a:pt x="2746431" y="0"/>
                  </a:lnTo>
                  <a:cubicBezTo>
                    <a:pt x="2768068" y="0"/>
                    <a:pt x="2785608" y="17540"/>
                    <a:pt x="2785608" y="39177"/>
                  </a:cubicBezTo>
                  <a:lnTo>
                    <a:pt x="2785608" y="1503296"/>
                  </a:lnTo>
                  <a:cubicBezTo>
                    <a:pt x="2785608" y="1524933"/>
                    <a:pt x="2768068" y="1542473"/>
                    <a:pt x="2746431" y="1542473"/>
                  </a:cubicBezTo>
                  <a:lnTo>
                    <a:pt x="39177" y="1542473"/>
                  </a:lnTo>
                  <a:cubicBezTo>
                    <a:pt x="17540" y="1542473"/>
                    <a:pt x="0" y="1524933"/>
                    <a:pt x="0" y="1503296"/>
                  </a:cubicBezTo>
                  <a:lnTo>
                    <a:pt x="0" y="39177"/>
                  </a:lnTo>
                  <a:cubicBezTo>
                    <a:pt x="0" y="17540"/>
                    <a:pt x="17540" y="0"/>
                    <a:pt x="39177" y="0"/>
                  </a:cubicBezTo>
                  <a:close/>
                </a:path>
              </a:pathLst>
            </a:custGeom>
            <a:solidFill>
              <a:srgbClr val="106861"/>
            </a:solidFill>
            <a:ln cap="rnd">
              <a:noFill/>
              <a:prstDash val="solid"/>
              <a:round/>
            </a:ln>
          </p:spPr>
          <p:txBody>
            <a:bodyPr/>
            <a:lstStyle/>
            <a:p>
              <a:endParaRPr lang="en-US"/>
            </a:p>
          </p:txBody>
        </p:sp>
        <p:sp>
          <p:nvSpPr>
            <p:cNvPr id="4" name="TextBox 4"/>
            <p:cNvSpPr txBox="1"/>
            <p:nvPr/>
          </p:nvSpPr>
          <p:spPr>
            <a:xfrm>
              <a:off x="0" y="-38100"/>
              <a:ext cx="2785608" cy="1580573"/>
            </a:xfrm>
            <a:prstGeom prst="rect">
              <a:avLst/>
            </a:prstGeom>
          </p:spPr>
          <p:txBody>
            <a:bodyPr lIns="50800" tIns="50800" rIns="50800" bIns="50800" rtlCol="0" anchor="ctr"/>
            <a:lstStyle/>
            <a:p>
              <a:pPr marL="0" lvl="0" indent="0" algn="ctr">
                <a:lnSpc>
                  <a:spcPts val="3035"/>
                </a:lnSpc>
                <a:spcBef>
                  <a:spcPct val="0"/>
                </a:spcBef>
              </a:pPr>
              <a:endParaRPr/>
            </a:p>
          </p:txBody>
        </p:sp>
      </p:grpSp>
      <p:sp>
        <p:nvSpPr>
          <p:cNvPr id="10" name="Freeform 10"/>
          <p:cNvSpPr/>
          <p:nvPr/>
        </p:nvSpPr>
        <p:spPr>
          <a:xfrm>
            <a:off x="868394" y="2100713"/>
            <a:ext cx="6083085" cy="6083085"/>
          </a:xfrm>
          <a:custGeom>
            <a:avLst/>
            <a:gdLst/>
            <a:ahLst/>
            <a:cxnLst/>
            <a:rect l="l" t="t" r="r" b="b"/>
            <a:pathLst>
              <a:path w="6083085" h="6083085">
                <a:moveTo>
                  <a:pt x="0" y="0"/>
                </a:moveTo>
                <a:lnTo>
                  <a:pt x="6083085" y="0"/>
                </a:lnTo>
                <a:lnTo>
                  <a:pt x="6083085" y="6083086"/>
                </a:lnTo>
                <a:lnTo>
                  <a:pt x="0" y="6083086"/>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22" name="TextBox 22"/>
          <p:cNvSpPr txBox="1"/>
          <p:nvPr/>
        </p:nvSpPr>
        <p:spPr>
          <a:xfrm>
            <a:off x="6795080" y="2957780"/>
            <a:ext cx="10125320" cy="4247317"/>
          </a:xfrm>
          <a:prstGeom prst="rect">
            <a:avLst/>
          </a:prstGeom>
        </p:spPr>
        <p:txBody>
          <a:bodyPr wrap="square" lIns="0" tIns="0" rIns="0" bIns="0" rtlCol="0" anchor="t">
            <a:spAutoFit/>
          </a:bodyPr>
          <a:lstStyle/>
          <a:p>
            <a:pPr marL="0" lvl="0" indent="0" algn="l">
              <a:spcBef>
                <a:spcPct val="0"/>
              </a:spcBef>
            </a:pPr>
            <a:r>
              <a:rPr lang="en-US" sz="13800" b="1" spc="477" dirty="0">
                <a:solidFill>
                  <a:srgbClr val="FFFFFF"/>
                </a:solidFill>
                <a:latin typeface="Arial" panose="020B0604020202020204" pitchFamily="34" charset="0"/>
                <a:ea typeface="Open Sauce Bold"/>
                <a:cs typeface="Arial" panose="020B0604020202020204" pitchFamily="34" charset="0"/>
                <a:sym typeface="Open Sauce Bold"/>
              </a:rPr>
              <a:t>THANK   YOU</a:t>
            </a:r>
          </a:p>
        </p:txBody>
      </p:sp>
      <p:grpSp>
        <p:nvGrpSpPr>
          <p:cNvPr id="33" name="Group 33"/>
          <p:cNvGrpSpPr/>
          <p:nvPr/>
        </p:nvGrpSpPr>
        <p:grpSpPr>
          <a:xfrm>
            <a:off x="-575233" y="9258300"/>
            <a:ext cx="1614906" cy="1614906"/>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35" name="TextBox 35"/>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6604</Words>
  <Application>Microsoft Office PowerPoint</Application>
  <PresentationFormat>Custom</PresentationFormat>
  <Paragraphs>384</Paragraphs>
  <Slides>39</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Arial white</vt:lpstr>
      <vt:lpstr>Symbol</vt:lpstr>
      <vt:lpstr>Times New Roman</vt:lpstr>
      <vt:lpstr>Calibri</vt:lpstr>
      <vt:lpstr>Office Theme</vt:lpstr>
      <vt:lpstr> Planning and designing campaign to promote positive nutrition and diet among the Gen Z (16-25 years) population. </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2025-09-06T13:04:19Z</dcterms:created>
  <dcterms:modified xsi:type="dcterms:W3CDTF">2026-02-13T18:41:34Z</dcterms:modified>
  <dc:identifier/>
</cp:coreProperties>
</file>