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sldIdLst>
    <p:sldId id="283" r:id="rId2"/>
    <p:sldId id="262" r:id="rId3"/>
    <p:sldId id="285" r:id="rId4"/>
    <p:sldId id="281" r:id="rId5"/>
    <p:sldId id="279" r:id="rId6"/>
    <p:sldId id="287" r:id="rId7"/>
    <p:sldId id="278" r:id="rId8"/>
    <p:sldId id="286" r:id="rId9"/>
    <p:sldId id="260" r:id="rId10"/>
    <p:sldId id="256" r:id="rId11"/>
    <p:sldId id="257" r:id="rId12"/>
    <p:sldId id="258" r:id="rId13"/>
    <p:sldId id="266" r:id="rId14"/>
    <p:sldId id="268" r:id="rId15"/>
    <p:sldId id="270" r:id="rId16"/>
    <p:sldId id="272" r:id="rId17"/>
    <p:sldId id="273" r:id="rId18"/>
    <p:sldId id="274" r:id="rId19"/>
    <p:sldId id="269" r:id="rId20"/>
    <p:sldId id="264" r:id="rId21"/>
    <p:sldId id="265" r:id="rId22"/>
    <p:sldId id="276" r:id="rId23"/>
    <p:sldId id="277" r:id="rId24"/>
    <p:sldId id="263" r:id="rId25"/>
    <p:sldId id="28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25" autoAdjust="0"/>
    <p:restoredTop sz="94660"/>
  </p:normalViewPr>
  <p:slideViewPr>
    <p:cSldViewPr snapToGrid="0">
      <p:cViewPr varScale="1">
        <p:scale>
          <a:sx n="64" d="100"/>
          <a:sy n="64" d="100"/>
        </p:scale>
        <p:origin x="72" y="2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7518C-2497-4C72-8DBE-2D58EEA389D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005E6B-996B-4F97-8CC6-07455A60AB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A262E13-A2FE-405A-8171-A08372B0C62F}"/>
              </a:ext>
            </a:extLst>
          </p:cNvPr>
          <p:cNvSpPr>
            <a:spLocks noGrp="1"/>
          </p:cNvSpPr>
          <p:nvPr>
            <p:ph type="dt" sz="half" idx="10"/>
          </p:nvPr>
        </p:nvSpPr>
        <p:spPr/>
        <p:txBody>
          <a:bodyPr/>
          <a:lstStyle/>
          <a:p>
            <a:fld id="{B7C27258-2C3D-4697-920B-A961722C752E}" type="datetimeFigureOut">
              <a:rPr lang="en-GB" smtClean="0"/>
              <a:t>26/03/2018</a:t>
            </a:fld>
            <a:endParaRPr lang="en-GB"/>
          </a:p>
        </p:txBody>
      </p:sp>
      <p:sp>
        <p:nvSpPr>
          <p:cNvPr id="5" name="Footer Placeholder 4">
            <a:extLst>
              <a:ext uri="{FF2B5EF4-FFF2-40B4-BE49-F238E27FC236}">
                <a16:creationId xmlns:a16="http://schemas.microsoft.com/office/drawing/2014/main" id="{C25EAF29-B5FC-4F0D-9A44-6A19B2EF65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EAA7ED-6DF4-4EB7-A4EC-21219B7CC7FC}"/>
              </a:ext>
            </a:extLst>
          </p:cNvPr>
          <p:cNvSpPr>
            <a:spLocks noGrp="1"/>
          </p:cNvSpPr>
          <p:nvPr>
            <p:ph type="sldNum" sz="quarter" idx="12"/>
          </p:nvPr>
        </p:nvSpPr>
        <p:spPr/>
        <p:txBody>
          <a:bodyPr/>
          <a:lstStyle/>
          <a:p>
            <a:fld id="{42D9800C-A018-45B7-9749-395424AB10BB}" type="slidenum">
              <a:rPr lang="en-GB" smtClean="0"/>
              <a:t>‹#›</a:t>
            </a:fld>
            <a:endParaRPr lang="en-GB"/>
          </a:p>
        </p:txBody>
      </p:sp>
    </p:spTree>
    <p:extLst>
      <p:ext uri="{BB962C8B-B14F-4D97-AF65-F5344CB8AC3E}">
        <p14:creationId xmlns:p14="http://schemas.microsoft.com/office/powerpoint/2010/main" val="2949453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12EE9-77A7-4084-846B-2BD879AFC60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C34F63D-CEDB-4E69-AAC1-D87F670BF087}"/>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D6DEDE-2D58-491C-A06D-9EF61F92A6DA}"/>
              </a:ext>
            </a:extLst>
          </p:cNvPr>
          <p:cNvSpPr>
            <a:spLocks noGrp="1"/>
          </p:cNvSpPr>
          <p:nvPr>
            <p:ph type="dt" sz="half" idx="10"/>
          </p:nvPr>
        </p:nvSpPr>
        <p:spPr/>
        <p:txBody>
          <a:bodyPr/>
          <a:lstStyle/>
          <a:p>
            <a:fld id="{B7C27258-2C3D-4697-920B-A961722C752E}" type="datetimeFigureOut">
              <a:rPr lang="en-GB" smtClean="0"/>
              <a:t>26/03/2018</a:t>
            </a:fld>
            <a:endParaRPr lang="en-GB"/>
          </a:p>
        </p:txBody>
      </p:sp>
      <p:sp>
        <p:nvSpPr>
          <p:cNvPr id="5" name="Footer Placeholder 4">
            <a:extLst>
              <a:ext uri="{FF2B5EF4-FFF2-40B4-BE49-F238E27FC236}">
                <a16:creationId xmlns:a16="http://schemas.microsoft.com/office/drawing/2014/main" id="{DF046019-9718-46C1-96F0-EA47DDB5C2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EEFC1A-D60C-41B9-A713-F0BF47EACF1F}"/>
              </a:ext>
            </a:extLst>
          </p:cNvPr>
          <p:cNvSpPr>
            <a:spLocks noGrp="1"/>
          </p:cNvSpPr>
          <p:nvPr>
            <p:ph type="sldNum" sz="quarter" idx="12"/>
          </p:nvPr>
        </p:nvSpPr>
        <p:spPr/>
        <p:txBody>
          <a:bodyPr/>
          <a:lstStyle/>
          <a:p>
            <a:fld id="{42D9800C-A018-45B7-9749-395424AB10BB}" type="slidenum">
              <a:rPr lang="en-GB" smtClean="0"/>
              <a:t>‹#›</a:t>
            </a:fld>
            <a:endParaRPr lang="en-GB"/>
          </a:p>
        </p:txBody>
      </p:sp>
    </p:spTree>
    <p:extLst>
      <p:ext uri="{BB962C8B-B14F-4D97-AF65-F5344CB8AC3E}">
        <p14:creationId xmlns:p14="http://schemas.microsoft.com/office/powerpoint/2010/main" val="25264169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EC400-694A-405A-96BF-A3A63983B27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D8E263B-3692-47E7-9E58-93AE7841B8F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60CCE9F-A379-4EE4-9D5D-6FAF7C7DCE62}"/>
              </a:ext>
            </a:extLst>
          </p:cNvPr>
          <p:cNvSpPr>
            <a:spLocks noGrp="1"/>
          </p:cNvSpPr>
          <p:nvPr>
            <p:ph type="dt" sz="half" idx="10"/>
          </p:nvPr>
        </p:nvSpPr>
        <p:spPr/>
        <p:txBody>
          <a:bodyPr/>
          <a:lstStyle/>
          <a:p>
            <a:fld id="{B7C27258-2C3D-4697-920B-A961722C752E}" type="datetimeFigureOut">
              <a:rPr lang="en-GB" smtClean="0"/>
              <a:t>26/03/2018</a:t>
            </a:fld>
            <a:endParaRPr lang="en-GB"/>
          </a:p>
        </p:txBody>
      </p:sp>
      <p:sp>
        <p:nvSpPr>
          <p:cNvPr id="5" name="Footer Placeholder 4">
            <a:extLst>
              <a:ext uri="{FF2B5EF4-FFF2-40B4-BE49-F238E27FC236}">
                <a16:creationId xmlns:a16="http://schemas.microsoft.com/office/drawing/2014/main" id="{EFFDCA2A-5540-43CC-B55A-474C2C012A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6A8028-D023-4637-9E48-9C0D514FF003}"/>
              </a:ext>
            </a:extLst>
          </p:cNvPr>
          <p:cNvSpPr>
            <a:spLocks noGrp="1"/>
          </p:cNvSpPr>
          <p:nvPr>
            <p:ph type="sldNum" sz="quarter" idx="12"/>
          </p:nvPr>
        </p:nvSpPr>
        <p:spPr/>
        <p:txBody>
          <a:bodyPr/>
          <a:lstStyle/>
          <a:p>
            <a:fld id="{42D9800C-A018-45B7-9749-395424AB10BB}" type="slidenum">
              <a:rPr lang="en-GB" smtClean="0"/>
              <a:t>‹#›</a:t>
            </a:fld>
            <a:endParaRPr lang="en-GB"/>
          </a:p>
        </p:txBody>
      </p:sp>
    </p:spTree>
    <p:extLst>
      <p:ext uri="{BB962C8B-B14F-4D97-AF65-F5344CB8AC3E}">
        <p14:creationId xmlns:p14="http://schemas.microsoft.com/office/powerpoint/2010/main" val="33205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E52A5-1319-4745-B029-E7E299CBCD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1A14E80-5027-4191-B427-F75FEFDEB52D}"/>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16FF540-89A1-4CA7-8A26-AD5C34FBB8E1}"/>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830ADCC-33DE-4E04-AE76-84CE9FB3795F}"/>
              </a:ext>
            </a:extLst>
          </p:cNvPr>
          <p:cNvSpPr>
            <a:spLocks noGrp="1"/>
          </p:cNvSpPr>
          <p:nvPr>
            <p:ph type="dt" sz="half" idx="10"/>
          </p:nvPr>
        </p:nvSpPr>
        <p:spPr/>
        <p:txBody>
          <a:bodyPr/>
          <a:lstStyle/>
          <a:p>
            <a:fld id="{B7C27258-2C3D-4697-920B-A961722C752E}" type="datetimeFigureOut">
              <a:rPr lang="en-GB" smtClean="0"/>
              <a:t>26/03/2018</a:t>
            </a:fld>
            <a:endParaRPr lang="en-GB"/>
          </a:p>
        </p:txBody>
      </p:sp>
      <p:sp>
        <p:nvSpPr>
          <p:cNvPr id="6" name="Footer Placeholder 5">
            <a:extLst>
              <a:ext uri="{FF2B5EF4-FFF2-40B4-BE49-F238E27FC236}">
                <a16:creationId xmlns:a16="http://schemas.microsoft.com/office/drawing/2014/main" id="{DF09AC62-C04F-4014-B914-6F959A680A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4EADBF-D6BB-4405-BF45-BC31F5B80365}"/>
              </a:ext>
            </a:extLst>
          </p:cNvPr>
          <p:cNvSpPr>
            <a:spLocks noGrp="1"/>
          </p:cNvSpPr>
          <p:nvPr>
            <p:ph type="sldNum" sz="quarter" idx="12"/>
          </p:nvPr>
        </p:nvSpPr>
        <p:spPr/>
        <p:txBody>
          <a:bodyPr/>
          <a:lstStyle/>
          <a:p>
            <a:fld id="{42D9800C-A018-45B7-9749-395424AB10BB}" type="slidenum">
              <a:rPr lang="en-GB" smtClean="0"/>
              <a:t>‹#›</a:t>
            </a:fld>
            <a:endParaRPr lang="en-GB"/>
          </a:p>
        </p:txBody>
      </p:sp>
    </p:spTree>
    <p:extLst>
      <p:ext uri="{BB962C8B-B14F-4D97-AF65-F5344CB8AC3E}">
        <p14:creationId xmlns:p14="http://schemas.microsoft.com/office/powerpoint/2010/main" val="4057317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9F6F9-1DB4-41AB-8C49-B98134F0ACC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EADC581-693E-4587-8DC1-D50D0F741C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8850D2A8-6375-421C-82E8-94C732C10942}"/>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C52CA0C-6BCE-484C-A1FB-7B22F500F87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795EAB0-4498-4420-8DF1-D45F1F0070B0}"/>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57AB4BE-C80E-444F-9DB1-650527825F9F}"/>
              </a:ext>
            </a:extLst>
          </p:cNvPr>
          <p:cNvSpPr>
            <a:spLocks noGrp="1"/>
          </p:cNvSpPr>
          <p:nvPr>
            <p:ph type="dt" sz="half" idx="10"/>
          </p:nvPr>
        </p:nvSpPr>
        <p:spPr/>
        <p:txBody>
          <a:bodyPr/>
          <a:lstStyle/>
          <a:p>
            <a:fld id="{B7C27258-2C3D-4697-920B-A961722C752E}" type="datetimeFigureOut">
              <a:rPr lang="en-GB" smtClean="0"/>
              <a:t>26/03/2018</a:t>
            </a:fld>
            <a:endParaRPr lang="en-GB"/>
          </a:p>
        </p:txBody>
      </p:sp>
      <p:sp>
        <p:nvSpPr>
          <p:cNvPr id="8" name="Footer Placeholder 7">
            <a:extLst>
              <a:ext uri="{FF2B5EF4-FFF2-40B4-BE49-F238E27FC236}">
                <a16:creationId xmlns:a16="http://schemas.microsoft.com/office/drawing/2014/main" id="{936F4CD5-AD0F-4C76-BDFA-FEDDA5E223B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B19659F-DAE4-4EA5-AE08-C974586F45EC}"/>
              </a:ext>
            </a:extLst>
          </p:cNvPr>
          <p:cNvSpPr>
            <a:spLocks noGrp="1"/>
          </p:cNvSpPr>
          <p:nvPr>
            <p:ph type="sldNum" sz="quarter" idx="12"/>
          </p:nvPr>
        </p:nvSpPr>
        <p:spPr/>
        <p:txBody>
          <a:bodyPr/>
          <a:lstStyle/>
          <a:p>
            <a:fld id="{42D9800C-A018-45B7-9749-395424AB10BB}" type="slidenum">
              <a:rPr lang="en-GB" smtClean="0"/>
              <a:t>‹#›</a:t>
            </a:fld>
            <a:endParaRPr lang="en-GB"/>
          </a:p>
        </p:txBody>
      </p:sp>
    </p:spTree>
    <p:extLst>
      <p:ext uri="{BB962C8B-B14F-4D97-AF65-F5344CB8AC3E}">
        <p14:creationId xmlns:p14="http://schemas.microsoft.com/office/powerpoint/2010/main" val="2137388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C8330-05C0-4C71-958C-719ECC7DCF8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E88FF30-8D02-4B0E-A068-D02E70049D74}"/>
              </a:ext>
            </a:extLst>
          </p:cNvPr>
          <p:cNvSpPr>
            <a:spLocks noGrp="1"/>
          </p:cNvSpPr>
          <p:nvPr>
            <p:ph type="dt" sz="half" idx="10"/>
          </p:nvPr>
        </p:nvSpPr>
        <p:spPr/>
        <p:txBody>
          <a:bodyPr/>
          <a:lstStyle/>
          <a:p>
            <a:fld id="{B7C27258-2C3D-4697-920B-A961722C752E}" type="datetimeFigureOut">
              <a:rPr lang="en-GB" smtClean="0"/>
              <a:t>26/03/2018</a:t>
            </a:fld>
            <a:endParaRPr lang="en-GB"/>
          </a:p>
        </p:txBody>
      </p:sp>
      <p:sp>
        <p:nvSpPr>
          <p:cNvPr id="4" name="Footer Placeholder 3">
            <a:extLst>
              <a:ext uri="{FF2B5EF4-FFF2-40B4-BE49-F238E27FC236}">
                <a16:creationId xmlns:a16="http://schemas.microsoft.com/office/drawing/2014/main" id="{2A0A7DFE-2EBB-45F3-850B-53BAC02743F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18C4BCD-7F19-4028-9B4E-96E912592B99}"/>
              </a:ext>
            </a:extLst>
          </p:cNvPr>
          <p:cNvSpPr>
            <a:spLocks noGrp="1"/>
          </p:cNvSpPr>
          <p:nvPr>
            <p:ph type="sldNum" sz="quarter" idx="12"/>
          </p:nvPr>
        </p:nvSpPr>
        <p:spPr/>
        <p:txBody>
          <a:bodyPr/>
          <a:lstStyle/>
          <a:p>
            <a:fld id="{42D9800C-A018-45B7-9749-395424AB10BB}" type="slidenum">
              <a:rPr lang="en-GB" smtClean="0"/>
              <a:t>‹#›</a:t>
            </a:fld>
            <a:endParaRPr lang="en-GB"/>
          </a:p>
        </p:txBody>
      </p:sp>
    </p:spTree>
    <p:extLst>
      <p:ext uri="{BB962C8B-B14F-4D97-AF65-F5344CB8AC3E}">
        <p14:creationId xmlns:p14="http://schemas.microsoft.com/office/powerpoint/2010/main" val="41756018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EBADF4-46FB-4B06-9310-9A212565422E}"/>
              </a:ext>
            </a:extLst>
          </p:cNvPr>
          <p:cNvSpPr>
            <a:spLocks noGrp="1"/>
          </p:cNvSpPr>
          <p:nvPr>
            <p:ph type="dt" sz="half" idx="10"/>
          </p:nvPr>
        </p:nvSpPr>
        <p:spPr/>
        <p:txBody>
          <a:bodyPr/>
          <a:lstStyle/>
          <a:p>
            <a:fld id="{B7C27258-2C3D-4697-920B-A961722C752E}" type="datetimeFigureOut">
              <a:rPr lang="en-GB" smtClean="0"/>
              <a:t>26/03/2018</a:t>
            </a:fld>
            <a:endParaRPr lang="en-GB"/>
          </a:p>
        </p:txBody>
      </p:sp>
      <p:sp>
        <p:nvSpPr>
          <p:cNvPr id="3" name="Footer Placeholder 2">
            <a:extLst>
              <a:ext uri="{FF2B5EF4-FFF2-40B4-BE49-F238E27FC236}">
                <a16:creationId xmlns:a16="http://schemas.microsoft.com/office/drawing/2014/main" id="{4817356F-0AD4-41AB-9D7A-F7B5027E743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16ABD21-7158-418A-9633-1369C7581276}"/>
              </a:ext>
            </a:extLst>
          </p:cNvPr>
          <p:cNvSpPr>
            <a:spLocks noGrp="1"/>
          </p:cNvSpPr>
          <p:nvPr>
            <p:ph type="sldNum" sz="quarter" idx="12"/>
          </p:nvPr>
        </p:nvSpPr>
        <p:spPr/>
        <p:txBody>
          <a:bodyPr/>
          <a:lstStyle/>
          <a:p>
            <a:fld id="{42D9800C-A018-45B7-9749-395424AB10BB}" type="slidenum">
              <a:rPr lang="en-GB" smtClean="0"/>
              <a:t>‹#›</a:t>
            </a:fld>
            <a:endParaRPr lang="en-GB"/>
          </a:p>
        </p:txBody>
      </p:sp>
    </p:spTree>
    <p:extLst>
      <p:ext uri="{BB962C8B-B14F-4D97-AF65-F5344CB8AC3E}">
        <p14:creationId xmlns:p14="http://schemas.microsoft.com/office/powerpoint/2010/main" val="750435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DDE56-AD9A-4406-B9A6-57EB9FBD6CD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89F4CA9-05EA-48D6-BF68-45AABD696F6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A1528B0-3FB6-4972-92B3-28761C377E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2FB73D3-7B1F-4A7B-BF3A-0660A41D0718}"/>
              </a:ext>
            </a:extLst>
          </p:cNvPr>
          <p:cNvSpPr>
            <a:spLocks noGrp="1"/>
          </p:cNvSpPr>
          <p:nvPr>
            <p:ph type="dt" sz="half" idx="10"/>
          </p:nvPr>
        </p:nvSpPr>
        <p:spPr/>
        <p:txBody>
          <a:bodyPr/>
          <a:lstStyle/>
          <a:p>
            <a:fld id="{B7C27258-2C3D-4697-920B-A961722C752E}" type="datetimeFigureOut">
              <a:rPr lang="en-GB" smtClean="0"/>
              <a:t>26/03/2018</a:t>
            </a:fld>
            <a:endParaRPr lang="en-GB"/>
          </a:p>
        </p:txBody>
      </p:sp>
      <p:sp>
        <p:nvSpPr>
          <p:cNvPr id="6" name="Footer Placeholder 5">
            <a:extLst>
              <a:ext uri="{FF2B5EF4-FFF2-40B4-BE49-F238E27FC236}">
                <a16:creationId xmlns:a16="http://schemas.microsoft.com/office/drawing/2014/main" id="{2CE97A0B-2425-481E-82B1-15A0356725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E1FF38-FA9D-4EA0-9778-8AA4BAA218D8}"/>
              </a:ext>
            </a:extLst>
          </p:cNvPr>
          <p:cNvSpPr>
            <a:spLocks noGrp="1"/>
          </p:cNvSpPr>
          <p:nvPr>
            <p:ph type="sldNum" sz="quarter" idx="12"/>
          </p:nvPr>
        </p:nvSpPr>
        <p:spPr/>
        <p:txBody>
          <a:bodyPr/>
          <a:lstStyle/>
          <a:p>
            <a:fld id="{42D9800C-A018-45B7-9749-395424AB10BB}" type="slidenum">
              <a:rPr lang="en-GB" smtClean="0"/>
              <a:t>‹#›</a:t>
            </a:fld>
            <a:endParaRPr lang="en-GB"/>
          </a:p>
        </p:txBody>
      </p:sp>
    </p:spTree>
    <p:extLst>
      <p:ext uri="{BB962C8B-B14F-4D97-AF65-F5344CB8AC3E}">
        <p14:creationId xmlns:p14="http://schemas.microsoft.com/office/powerpoint/2010/main" val="11638726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01D67-332A-48AE-97E5-7E7D12FFE8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0EB065-509D-40B4-9002-C10CEB376C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CBC39E7-177C-457B-B5D5-3D36CF9B88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2543709-6633-4FF1-AFAD-99F134A12E3B}"/>
              </a:ext>
            </a:extLst>
          </p:cNvPr>
          <p:cNvSpPr>
            <a:spLocks noGrp="1"/>
          </p:cNvSpPr>
          <p:nvPr>
            <p:ph type="dt" sz="half" idx="10"/>
          </p:nvPr>
        </p:nvSpPr>
        <p:spPr/>
        <p:txBody>
          <a:bodyPr/>
          <a:lstStyle/>
          <a:p>
            <a:fld id="{B7C27258-2C3D-4697-920B-A961722C752E}" type="datetimeFigureOut">
              <a:rPr lang="en-GB" smtClean="0"/>
              <a:t>26/03/2018</a:t>
            </a:fld>
            <a:endParaRPr lang="en-GB"/>
          </a:p>
        </p:txBody>
      </p:sp>
      <p:sp>
        <p:nvSpPr>
          <p:cNvPr id="6" name="Footer Placeholder 5">
            <a:extLst>
              <a:ext uri="{FF2B5EF4-FFF2-40B4-BE49-F238E27FC236}">
                <a16:creationId xmlns:a16="http://schemas.microsoft.com/office/drawing/2014/main" id="{717345E7-69EF-4DA0-8CEE-772C649852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D660C9-0388-484E-96EA-50B7623CED3E}"/>
              </a:ext>
            </a:extLst>
          </p:cNvPr>
          <p:cNvSpPr>
            <a:spLocks noGrp="1"/>
          </p:cNvSpPr>
          <p:nvPr>
            <p:ph type="sldNum" sz="quarter" idx="12"/>
          </p:nvPr>
        </p:nvSpPr>
        <p:spPr/>
        <p:txBody>
          <a:bodyPr/>
          <a:lstStyle/>
          <a:p>
            <a:fld id="{42D9800C-A018-45B7-9749-395424AB10BB}" type="slidenum">
              <a:rPr lang="en-GB" smtClean="0"/>
              <a:t>‹#›</a:t>
            </a:fld>
            <a:endParaRPr lang="en-GB"/>
          </a:p>
        </p:txBody>
      </p:sp>
    </p:spTree>
    <p:extLst>
      <p:ext uri="{BB962C8B-B14F-4D97-AF65-F5344CB8AC3E}">
        <p14:creationId xmlns:p14="http://schemas.microsoft.com/office/powerpoint/2010/main" val="33729430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322E0-4DB0-422F-82CC-FEC9E45F797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723ABC3-DB3C-4D24-939B-FAEB2C0DE3B6}"/>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50A06A-19B0-4B80-8241-363EBA6A2223}"/>
              </a:ext>
            </a:extLst>
          </p:cNvPr>
          <p:cNvSpPr>
            <a:spLocks noGrp="1"/>
          </p:cNvSpPr>
          <p:nvPr>
            <p:ph type="dt" sz="half" idx="10"/>
          </p:nvPr>
        </p:nvSpPr>
        <p:spPr/>
        <p:txBody>
          <a:bodyPr/>
          <a:lstStyle/>
          <a:p>
            <a:fld id="{B7C27258-2C3D-4697-920B-A961722C752E}" type="datetimeFigureOut">
              <a:rPr lang="en-GB" smtClean="0"/>
              <a:t>26/03/2018</a:t>
            </a:fld>
            <a:endParaRPr lang="en-GB"/>
          </a:p>
        </p:txBody>
      </p:sp>
      <p:sp>
        <p:nvSpPr>
          <p:cNvPr id="5" name="Footer Placeholder 4">
            <a:extLst>
              <a:ext uri="{FF2B5EF4-FFF2-40B4-BE49-F238E27FC236}">
                <a16:creationId xmlns:a16="http://schemas.microsoft.com/office/drawing/2014/main" id="{6CAD55A2-4D06-407F-A392-955B14E03B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F9ECD1-FD8D-41BC-8189-7663CBB94811}"/>
              </a:ext>
            </a:extLst>
          </p:cNvPr>
          <p:cNvSpPr>
            <a:spLocks noGrp="1"/>
          </p:cNvSpPr>
          <p:nvPr>
            <p:ph type="sldNum" sz="quarter" idx="12"/>
          </p:nvPr>
        </p:nvSpPr>
        <p:spPr/>
        <p:txBody>
          <a:bodyPr/>
          <a:lstStyle/>
          <a:p>
            <a:fld id="{42D9800C-A018-45B7-9749-395424AB10BB}" type="slidenum">
              <a:rPr lang="en-GB" smtClean="0"/>
              <a:t>‹#›</a:t>
            </a:fld>
            <a:endParaRPr lang="en-GB"/>
          </a:p>
        </p:txBody>
      </p:sp>
    </p:spTree>
    <p:extLst>
      <p:ext uri="{BB962C8B-B14F-4D97-AF65-F5344CB8AC3E}">
        <p14:creationId xmlns:p14="http://schemas.microsoft.com/office/powerpoint/2010/main" val="33378088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E4F4F6-BB66-4FA4-BBDD-9D605E78CBE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103D4E1-DE09-4914-A4BA-F02C74F89E22}"/>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8B4594-3632-44DA-AE7C-D52A26101861}"/>
              </a:ext>
            </a:extLst>
          </p:cNvPr>
          <p:cNvSpPr>
            <a:spLocks noGrp="1"/>
          </p:cNvSpPr>
          <p:nvPr>
            <p:ph type="dt" sz="half" idx="10"/>
          </p:nvPr>
        </p:nvSpPr>
        <p:spPr/>
        <p:txBody>
          <a:bodyPr/>
          <a:lstStyle/>
          <a:p>
            <a:fld id="{B7C27258-2C3D-4697-920B-A961722C752E}" type="datetimeFigureOut">
              <a:rPr lang="en-GB" smtClean="0"/>
              <a:t>26/03/2018</a:t>
            </a:fld>
            <a:endParaRPr lang="en-GB"/>
          </a:p>
        </p:txBody>
      </p:sp>
      <p:sp>
        <p:nvSpPr>
          <p:cNvPr id="5" name="Footer Placeholder 4">
            <a:extLst>
              <a:ext uri="{FF2B5EF4-FFF2-40B4-BE49-F238E27FC236}">
                <a16:creationId xmlns:a16="http://schemas.microsoft.com/office/drawing/2014/main" id="{2F0783B0-4146-4A32-B6A5-E53CC993DA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6A1305-069D-4350-A8B9-56DAE49792CB}"/>
              </a:ext>
            </a:extLst>
          </p:cNvPr>
          <p:cNvSpPr>
            <a:spLocks noGrp="1"/>
          </p:cNvSpPr>
          <p:nvPr>
            <p:ph type="sldNum" sz="quarter" idx="12"/>
          </p:nvPr>
        </p:nvSpPr>
        <p:spPr/>
        <p:txBody>
          <a:bodyPr/>
          <a:lstStyle/>
          <a:p>
            <a:fld id="{42D9800C-A018-45B7-9749-395424AB10BB}" type="slidenum">
              <a:rPr lang="en-GB" smtClean="0"/>
              <a:t>‹#›</a:t>
            </a:fld>
            <a:endParaRPr lang="en-GB"/>
          </a:p>
        </p:txBody>
      </p:sp>
    </p:spTree>
    <p:extLst>
      <p:ext uri="{BB962C8B-B14F-4D97-AF65-F5344CB8AC3E}">
        <p14:creationId xmlns:p14="http://schemas.microsoft.com/office/powerpoint/2010/main" val="29669372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3000">
              <a:schemeClr val="bg2">
                <a:tint val="80000"/>
                <a:satMod val="300000"/>
              </a:schemeClr>
            </a:gs>
            <a:gs pos="71000">
              <a:schemeClr val="accent6">
                <a:lumMod val="50000"/>
              </a:schemeClr>
            </a:gs>
          </a:gsLst>
          <a:lin ang="27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D665EBD-559F-4434-8DCA-3ED2C9B5ECC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B37B6D2-D790-4919-BEEA-851DD3A79C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A05471-B541-40BE-93C8-212684BE93D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C27258-2C3D-4697-920B-A961722C752E}" type="datetimeFigureOut">
              <a:rPr lang="en-GB" smtClean="0"/>
              <a:t>26/03/2018</a:t>
            </a:fld>
            <a:endParaRPr lang="en-GB"/>
          </a:p>
        </p:txBody>
      </p:sp>
      <p:sp>
        <p:nvSpPr>
          <p:cNvPr id="5" name="Footer Placeholder 4">
            <a:extLst>
              <a:ext uri="{FF2B5EF4-FFF2-40B4-BE49-F238E27FC236}">
                <a16:creationId xmlns:a16="http://schemas.microsoft.com/office/drawing/2014/main" id="{F060FD3C-6CE6-4EDB-B70D-65236D6517D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BBF81C9-4782-4311-A86B-81A20E60802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2D9800C-A018-45B7-9749-395424AB10BB}" type="slidenum">
              <a:rPr lang="en-GB" smtClean="0"/>
              <a:t>‹#›</a:t>
            </a:fld>
            <a:endParaRPr lang="en-GB"/>
          </a:p>
        </p:txBody>
      </p:sp>
    </p:spTree>
    <p:extLst>
      <p:ext uri="{BB962C8B-B14F-4D97-AF65-F5344CB8AC3E}">
        <p14:creationId xmlns:p14="http://schemas.microsoft.com/office/powerpoint/2010/main" val="738667771"/>
      </p:ext>
    </p:extLst>
  </p:cSld>
  <p:clrMap bg1="dk1" tx1="lt1" bg2="dk2" tx2="lt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xStyles>
    <p:titleStyle>
      <a:lvl1pPr algn="l" defTabSz="914400" rtl="0" eaLnBrk="1" latinLnBrk="0" hangingPunct="1">
        <a:lnSpc>
          <a:spcPct val="90000"/>
        </a:lnSpc>
        <a:spcBef>
          <a:spcPct val="0"/>
        </a:spcBef>
        <a:buNone/>
        <a:defRPr sz="44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hyperlink" Target="https://www.sciencedirect.com/science/article/pii/S0965229913002148" TargetMode="Externa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v=zjt6nue-TMU" TargetMode="Externa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b9w8Sbsv0wg" TargetMode="Externa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hyperlink" Target="https://www.youtube.com/watch?v=RujabZY2UBI" TargetMode="Externa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hyperlink" Target="https://www.youtube.com/watch?v=ohPcA27fHAE" TargetMode="Externa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7660596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91CBF66-0601-4FC3-AB32-EFCED43C2F1A}"/>
              </a:ext>
            </a:extLst>
          </p:cNvPr>
          <p:cNvSpPr>
            <a:spLocks noGrp="1"/>
          </p:cNvSpPr>
          <p:nvPr>
            <p:ph type="subTitle" idx="1"/>
          </p:nvPr>
        </p:nvSpPr>
        <p:spPr>
          <a:xfrm>
            <a:off x="6835515" y="4178562"/>
            <a:ext cx="4362137" cy="1155525"/>
          </a:xfrm>
        </p:spPr>
        <p:txBody>
          <a:bodyPr anchor="b">
            <a:normAutofit fontScale="92500"/>
          </a:bodyPr>
          <a:lstStyle/>
          <a:p>
            <a:pPr algn="l"/>
            <a:r>
              <a:rPr lang="en-GB" sz="3900" dirty="0">
                <a:solidFill>
                  <a:schemeClr val="tx1"/>
                </a:solidFill>
              </a:rPr>
              <a:t>STUDENT NO 1503199</a:t>
            </a:r>
          </a:p>
          <a:p>
            <a:pPr algn="l"/>
            <a:r>
              <a:rPr lang="en-GB" sz="1400" dirty="0">
                <a:solidFill>
                  <a:schemeClr val="tx1"/>
                </a:solidFill>
              </a:rPr>
              <a:t>ECAY5002 Module Title	Professional practice in Advocacy</a:t>
            </a:r>
          </a:p>
        </p:txBody>
      </p:sp>
    </p:spTree>
    <p:extLst>
      <p:ext uri="{BB962C8B-B14F-4D97-AF65-F5344CB8AC3E}">
        <p14:creationId xmlns:p14="http://schemas.microsoft.com/office/powerpoint/2010/main" val="81840521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91CBF66-0601-4FC3-AB32-EFCED43C2F1A}"/>
              </a:ext>
            </a:extLst>
          </p:cNvPr>
          <p:cNvSpPr>
            <a:spLocks noGrp="1"/>
          </p:cNvSpPr>
          <p:nvPr>
            <p:ph type="subTitle" idx="1"/>
          </p:nvPr>
        </p:nvSpPr>
        <p:spPr>
          <a:xfrm>
            <a:off x="6835515" y="4178562"/>
            <a:ext cx="4327471" cy="1155525"/>
          </a:xfrm>
        </p:spPr>
        <p:txBody>
          <a:bodyPr anchor="b">
            <a:normAutofit/>
          </a:bodyPr>
          <a:lstStyle/>
          <a:p>
            <a:pPr algn="l"/>
            <a:r>
              <a:rPr lang="en-GB" sz="4000" dirty="0">
                <a:solidFill>
                  <a:schemeClr val="tx1"/>
                </a:solidFill>
              </a:rPr>
              <a:t>ANIMAL MAGIC</a:t>
            </a:r>
          </a:p>
          <a:p>
            <a:pPr algn="l"/>
            <a:r>
              <a:rPr lang="en-GB" sz="1400" dirty="0">
                <a:solidFill>
                  <a:schemeClr val="tx1"/>
                </a:solidFill>
              </a:rPr>
              <a:t>ALLEN Daniel Journal article citation: Mental Health Today, July/August 2013, pp.12-13.</a:t>
            </a:r>
          </a:p>
        </p:txBody>
      </p:sp>
    </p:spTree>
    <p:extLst>
      <p:ext uri="{BB962C8B-B14F-4D97-AF65-F5344CB8AC3E}">
        <p14:creationId xmlns:p14="http://schemas.microsoft.com/office/powerpoint/2010/main" val="262906190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2077D-53A7-44AA-B689-7BA26E4EAD6A}"/>
              </a:ext>
            </a:extLst>
          </p:cNvPr>
          <p:cNvSpPr>
            <a:spLocks noGrp="1"/>
          </p:cNvSpPr>
          <p:nvPr>
            <p:ph type="ctrTitle"/>
          </p:nvPr>
        </p:nvSpPr>
        <p:spPr>
          <a:xfrm>
            <a:off x="336058" y="552649"/>
            <a:ext cx="10679272" cy="4611636"/>
          </a:xfrm>
        </p:spPr>
        <p:txBody>
          <a:bodyPr>
            <a:noAutofit/>
          </a:bodyPr>
          <a:lstStyle/>
          <a:p>
            <a:r>
              <a:rPr lang="en-GB" sz="3200" dirty="0"/>
              <a:t>In a study environment limited to the people who like animals, </a:t>
            </a:r>
            <a:br>
              <a:rPr lang="en-GB" sz="3200" dirty="0"/>
            </a:br>
            <a:br>
              <a:rPr lang="en-GB" sz="3200" dirty="0"/>
            </a:br>
            <a:r>
              <a:rPr lang="en-GB" sz="3600" b="1" dirty="0"/>
              <a:t>Animal Assisted Treatment </a:t>
            </a:r>
            <a:br>
              <a:rPr lang="en-GB" sz="3200" dirty="0"/>
            </a:br>
            <a:r>
              <a:rPr lang="en-GB" sz="3200" dirty="0"/>
              <a:t>may be an effective treatment for mental and behavioural disorders such as depression, schizophrenia, and alcohol/drug addictions, and is based on a holistic approach through interaction with animals in nature.</a:t>
            </a:r>
          </a:p>
        </p:txBody>
      </p:sp>
      <p:sp>
        <p:nvSpPr>
          <p:cNvPr id="4" name="TextBox 3">
            <a:extLst>
              <a:ext uri="{FF2B5EF4-FFF2-40B4-BE49-F238E27FC236}">
                <a16:creationId xmlns:a16="http://schemas.microsoft.com/office/drawing/2014/main" id="{0A8E8A58-34BE-4F72-BCC7-138F45A094F1}"/>
              </a:ext>
            </a:extLst>
          </p:cNvPr>
          <p:cNvSpPr txBox="1"/>
          <p:nvPr/>
        </p:nvSpPr>
        <p:spPr>
          <a:xfrm>
            <a:off x="4886794" y="5381469"/>
            <a:ext cx="6970426" cy="1200329"/>
          </a:xfrm>
          <a:prstGeom prst="rect">
            <a:avLst/>
          </a:prstGeom>
          <a:noFill/>
        </p:spPr>
        <p:txBody>
          <a:bodyPr wrap="square" rtlCol="0">
            <a:spAutoFit/>
          </a:bodyPr>
          <a:lstStyle/>
          <a:p>
            <a:r>
              <a:rPr lang="en-GB" dirty="0"/>
              <a:t>Effectiveness of animal-assisted therapy: A systematic review of randomized controlled trials</a:t>
            </a:r>
          </a:p>
          <a:p>
            <a:r>
              <a:rPr lang="en-GB" dirty="0">
                <a:hlinkClick r:id="rId2"/>
              </a:rPr>
              <a:t>https://www.sciencedirect.com/science/article/pii/S0965229913002148</a:t>
            </a:r>
            <a:endParaRPr lang="en-GB" dirty="0"/>
          </a:p>
          <a:p>
            <a:endParaRPr lang="en-GB" dirty="0"/>
          </a:p>
        </p:txBody>
      </p:sp>
    </p:spTree>
    <p:extLst>
      <p:ext uri="{BB962C8B-B14F-4D97-AF65-F5344CB8AC3E}">
        <p14:creationId xmlns:p14="http://schemas.microsoft.com/office/powerpoint/2010/main" val="7312013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86E220D-0895-4A23-920A-B8FB06CFF3CA}"/>
              </a:ext>
            </a:extLst>
          </p:cNvPr>
          <p:cNvSpPr/>
          <p:nvPr/>
        </p:nvSpPr>
        <p:spPr>
          <a:xfrm>
            <a:off x="382772" y="616688"/>
            <a:ext cx="8761228" cy="3693319"/>
          </a:xfrm>
          <a:prstGeom prst="rect">
            <a:avLst/>
          </a:prstGeom>
        </p:spPr>
        <p:txBody>
          <a:bodyPr wrap="square">
            <a:spAutoFit/>
          </a:bodyPr>
          <a:lstStyle/>
          <a:p>
            <a:r>
              <a:rPr lang="en-GB" dirty="0"/>
              <a:t>Self-influences, which include factors such as self-instruction, personal goal setting, self-monitoring, self-evaluation, help seeking, and time management, extend beyond the scope of this presentation and are discussed in detail elsewhere (Bandura, 1986; Schunk &amp; Zimmerman, 1996). </a:t>
            </a:r>
          </a:p>
          <a:p>
            <a:endParaRPr lang="en-GB" dirty="0"/>
          </a:p>
          <a:p>
            <a:r>
              <a:rPr lang="en-GB" dirty="0"/>
              <a:t>For example, internal standards can be acquired through observations of models. In general, however, self influences depend less on the social environment than do the social influences. Social origin of self-regulatory competence </a:t>
            </a:r>
          </a:p>
          <a:p>
            <a:endParaRPr lang="en-GB" dirty="0"/>
          </a:p>
          <a:p>
            <a:r>
              <a:rPr lang="en-GB" dirty="0"/>
              <a:t>(PDF Download Available). Available from: https://www.researchgate.net/publication/247522502_Social_origin_of_self-regulatory_competence [accessed Mar 26 2018].</a:t>
            </a:r>
          </a:p>
        </p:txBody>
      </p:sp>
    </p:spTree>
    <p:extLst>
      <p:ext uri="{BB962C8B-B14F-4D97-AF65-F5344CB8AC3E}">
        <p14:creationId xmlns:p14="http://schemas.microsoft.com/office/powerpoint/2010/main" val="2125040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sosceles Triangle 2">
            <a:extLst>
              <a:ext uri="{FF2B5EF4-FFF2-40B4-BE49-F238E27FC236}">
                <a16:creationId xmlns:a16="http://schemas.microsoft.com/office/drawing/2014/main" id="{1CF43F25-3C31-4862-A448-1B634EE4A096}"/>
              </a:ext>
            </a:extLst>
          </p:cNvPr>
          <p:cNvSpPr/>
          <p:nvPr/>
        </p:nvSpPr>
        <p:spPr>
          <a:xfrm>
            <a:off x="1169233" y="384118"/>
            <a:ext cx="9308892" cy="5716879"/>
          </a:xfrm>
          <a:prstGeom prst="triangle">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8BCC747E-6915-49DC-A3DF-FFF47832C305}"/>
              </a:ext>
            </a:extLst>
          </p:cNvPr>
          <p:cNvSpPr txBox="1"/>
          <p:nvPr/>
        </p:nvSpPr>
        <p:spPr>
          <a:xfrm>
            <a:off x="4838075" y="1958800"/>
            <a:ext cx="1971207" cy="707886"/>
          </a:xfrm>
          <a:prstGeom prst="rect">
            <a:avLst/>
          </a:prstGeom>
          <a:noFill/>
          <a:ln w="57150">
            <a:solidFill>
              <a:schemeClr val="tx1"/>
            </a:solidFill>
          </a:ln>
        </p:spPr>
        <p:txBody>
          <a:bodyPr wrap="square" rtlCol="0">
            <a:spAutoFit/>
          </a:bodyPr>
          <a:lstStyle/>
          <a:p>
            <a:r>
              <a:rPr lang="en-GB" sz="4000" dirty="0"/>
              <a:t>THEORY</a:t>
            </a:r>
          </a:p>
        </p:txBody>
      </p:sp>
      <p:sp>
        <p:nvSpPr>
          <p:cNvPr id="5" name="TextBox 4">
            <a:extLst>
              <a:ext uri="{FF2B5EF4-FFF2-40B4-BE49-F238E27FC236}">
                <a16:creationId xmlns:a16="http://schemas.microsoft.com/office/drawing/2014/main" id="{5EC0A456-E714-4459-A228-9178115749C9}"/>
              </a:ext>
            </a:extLst>
          </p:cNvPr>
          <p:cNvSpPr txBox="1"/>
          <p:nvPr/>
        </p:nvSpPr>
        <p:spPr>
          <a:xfrm>
            <a:off x="7032886" y="4949253"/>
            <a:ext cx="1856282" cy="707886"/>
          </a:xfrm>
          <a:prstGeom prst="rect">
            <a:avLst/>
          </a:prstGeom>
          <a:noFill/>
          <a:ln w="57150">
            <a:solidFill>
              <a:schemeClr val="tx1"/>
            </a:solidFill>
          </a:ln>
        </p:spPr>
        <p:txBody>
          <a:bodyPr wrap="square" rtlCol="0">
            <a:spAutoFit/>
          </a:bodyPr>
          <a:lstStyle/>
          <a:p>
            <a:r>
              <a:rPr lang="en-GB" sz="4000" dirty="0"/>
              <a:t>POLICY</a:t>
            </a:r>
          </a:p>
        </p:txBody>
      </p:sp>
      <p:sp>
        <p:nvSpPr>
          <p:cNvPr id="6" name="TextBox 5">
            <a:extLst>
              <a:ext uri="{FF2B5EF4-FFF2-40B4-BE49-F238E27FC236}">
                <a16:creationId xmlns:a16="http://schemas.microsoft.com/office/drawing/2014/main" id="{01EAC1FB-D6E3-41E7-B71B-B777925A4E67}"/>
              </a:ext>
            </a:extLst>
          </p:cNvPr>
          <p:cNvSpPr txBox="1"/>
          <p:nvPr/>
        </p:nvSpPr>
        <p:spPr>
          <a:xfrm>
            <a:off x="2448394" y="4949253"/>
            <a:ext cx="2398427" cy="707886"/>
          </a:xfrm>
          <a:prstGeom prst="rect">
            <a:avLst/>
          </a:prstGeom>
          <a:noFill/>
          <a:ln w="57150">
            <a:solidFill>
              <a:schemeClr val="tx1"/>
            </a:solidFill>
          </a:ln>
        </p:spPr>
        <p:txBody>
          <a:bodyPr wrap="square" rtlCol="0">
            <a:spAutoFit/>
          </a:bodyPr>
          <a:lstStyle/>
          <a:p>
            <a:r>
              <a:rPr lang="en-GB" sz="4000" dirty="0"/>
              <a:t>PRACTICE</a:t>
            </a:r>
          </a:p>
        </p:txBody>
      </p:sp>
    </p:spTree>
    <p:extLst>
      <p:ext uri="{BB962C8B-B14F-4D97-AF65-F5344CB8AC3E}">
        <p14:creationId xmlns:p14="http://schemas.microsoft.com/office/powerpoint/2010/main" val="1655021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3A6CF18-E618-4A50-94BF-0ECDC3A86AA3}"/>
              </a:ext>
            </a:extLst>
          </p:cNvPr>
          <p:cNvPicPr>
            <a:picLocks noChangeAspect="1"/>
          </p:cNvPicPr>
          <p:nvPr/>
        </p:nvPicPr>
        <p:blipFill rotWithShape="1">
          <a:blip r:embed="rId2"/>
          <a:srcRect/>
          <a:stretch/>
        </p:blipFill>
        <p:spPr>
          <a:xfrm>
            <a:off x="451300" y="384118"/>
            <a:ext cx="11289399" cy="6089764"/>
          </a:xfrm>
          <a:prstGeom prst="rect">
            <a:avLst/>
          </a:prstGeom>
          <a:effectLst>
            <a:softEdge rad="254000"/>
          </a:effectLst>
        </p:spPr>
      </p:pic>
    </p:spTree>
    <p:extLst>
      <p:ext uri="{BB962C8B-B14F-4D97-AF65-F5344CB8AC3E}">
        <p14:creationId xmlns:p14="http://schemas.microsoft.com/office/powerpoint/2010/main" val="11458628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3A6CF18-E618-4A50-94BF-0ECDC3A86AA3}"/>
              </a:ext>
            </a:extLst>
          </p:cNvPr>
          <p:cNvPicPr>
            <a:picLocks noChangeAspect="1"/>
          </p:cNvPicPr>
          <p:nvPr/>
        </p:nvPicPr>
        <p:blipFill rotWithShape="1">
          <a:blip r:embed="rId2"/>
          <a:srcRect/>
          <a:stretch/>
        </p:blipFill>
        <p:spPr>
          <a:xfrm>
            <a:off x="451300" y="384118"/>
            <a:ext cx="11289399" cy="6089764"/>
          </a:xfrm>
          <a:prstGeom prst="rect">
            <a:avLst/>
          </a:prstGeom>
          <a:effectLst>
            <a:softEdge rad="254000"/>
          </a:effectLst>
        </p:spPr>
      </p:pic>
      <p:sp>
        <p:nvSpPr>
          <p:cNvPr id="3" name="Isosceles Triangle 2">
            <a:extLst>
              <a:ext uri="{FF2B5EF4-FFF2-40B4-BE49-F238E27FC236}">
                <a16:creationId xmlns:a16="http://schemas.microsoft.com/office/drawing/2014/main" id="{1CF43F25-3C31-4862-A448-1B634EE4A096}"/>
              </a:ext>
            </a:extLst>
          </p:cNvPr>
          <p:cNvSpPr/>
          <p:nvPr/>
        </p:nvSpPr>
        <p:spPr>
          <a:xfrm>
            <a:off x="1169233" y="384118"/>
            <a:ext cx="9308892" cy="5716879"/>
          </a:xfrm>
          <a:prstGeom prst="triangle">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8BCC747E-6915-49DC-A3DF-FFF47832C305}"/>
              </a:ext>
            </a:extLst>
          </p:cNvPr>
          <p:cNvSpPr txBox="1"/>
          <p:nvPr/>
        </p:nvSpPr>
        <p:spPr>
          <a:xfrm>
            <a:off x="4838075" y="1958800"/>
            <a:ext cx="1971207" cy="707886"/>
          </a:xfrm>
          <a:prstGeom prst="rect">
            <a:avLst/>
          </a:prstGeom>
          <a:noFill/>
          <a:ln w="57150">
            <a:solidFill>
              <a:schemeClr val="tx1"/>
            </a:solidFill>
          </a:ln>
        </p:spPr>
        <p:txBody>
          <a:bodyPr wrap="square" rtlCol="0">
            <a:spAutoFit/>
          </a:bodyPr>
          <a:lstStyle/>
          <a:p>
            <a:r>
              <a:rPr lang="en-GB" sz="4000" dirty="0"/>
              <a:t>THEORY</a:t>
            </a:r>
          </a:p>
        </p:txBody>
      </p:sp>
      <p:sp>
        <p:nvSpPr>
          <p:cNvPr id="5" name="TextBox 4">
            <a:extLst>
              <a:ext uri="{FF2B5EF4-FFF2-40B4-BE49-F238E27FC236}">
                <a16:creationId xmlns:a16="http://schemas.microsoft.com/office/drawing/2014/main" id="{5EC0A456-E714-4459-A228-9178115749C9}"/>
              </a:ext>
            </a:extLst>
          </p:cNvPr>
          <p:cNvSpPr txBox="1"/>
          <p:nvPr/>
        </p:nvSpPr>
        <p:spPr>
          <a:xfrm>
            <a:off x="7032886" y="4949253"/>
            <a:ext cx="1856282" cy="707886"/>
          </a:xfrm>
          <a:prstGeom prst="rect">
            <a:avLst/>
          </a:prstGeom>
          <a:noFill/>
          <a:ln w="57150">
            <a:solidFill>
              <a:schemeClr val="tx1"/>
            </a:solidFill>
          </a:ln>
        </p:spPr>
        <p:txBody>
          <a:bodyPr wrap="square" rtlCol="0">
            <a:spAutoFit/>
          </a:bodyPr>
          <a:lstStyle/>
          <a:p>
            <a:r>
              <a:rPr lang="en-GB" sz="4000" dirty="0"/>
              <a:t>POLICY</a:t>
            </a:r>
          </a:p>
        </p:txBody>
      </p:sp>
      <p:sp>
        <p:nvSpPr>
          <p:cNvPr id="6" name="TextBox 5">
            <a:extLst>
              <a:ext uri="{FF2B5EF4-FFF2-40B4-BE49-F238E27FC236}">
                <a16:creationId xmlns:a16="http://schemas.microsoft.com/office/drawing/2014/main" id="{01EAC1FB-D6E3-41E7-B71B-B777925A4E67}"/>
              </a:ext>
            </a:extLst>
          </p:cNvPr>
          <p:cNvSpPr txBox="1"/>
          <p:nvPr/>
        </p:nvSpPr>
        <p:spPr>
          <a:xfrm>
            <a:off x="2448394" y="4949253"/>
            <a:ext cx="2398427" cy="707886"/>
          </a:xfrm>
          <a:prstGeom prst="rect">
            <a:avLst/>
          </a:prstGeom>
          <a:noFill/>
          <a:ln w="57150">
            <a:solidFill>
              <a:schemeClr val="tx1"/>
            </a:solidFill>
          </a:ln>
        </p:spPr>
        <p:txBody>
          <a:bodyPr wrap="square" rtlCol="0">
            <a:spAutoFit/>
          </a:bodyPr>
          <a:lstStyle/>
          <a:p>
            <a:r>
              <a:rPr lang="en-GB" sz="4000" dirty="0"/>
              <a:t>PRACTICE</a:t>
            </a:r>
          </a:p>
        </p:txBody>
      </p:sp>
    </p:spTree>
    <p:extLst>
      <p:ext uri="{BB962C8B-B14F-4D97-AF65-F5344CB8AC3E}">
        <p14:creationId xmlns:p14="http://schemas.microsoft.com/office/powerpoint/2010/main" val="17730888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7169C-D170-4949-8DB1-5420743A5A15}"/>
              </a:ext>
            </a:extLst>
          </p:cNvPr>
          <p:cNvSpPr>
            <a:spLocks noGrp="1"/>
          </p:cNvSpPr>
          <p:nvPr>
            <p:ph type="ctrTitle"/>
          </p:nvPr>
        </p:nvSpPr>
        <p:spPr/>
        <p:txBody>
          <a:bodyPr>
            <a:normAutofit/>
          </a:bodyPr>
          <a:lstStyle/>
          <a:p>
            <a:r>
              <a:rPr lang="en-GB" sz="2800" dirty="0"/>
              <a:t>The therapeutic benefits of animals to people with mental ill health is increasingly being recognised and becoming a more common part of services.</a:t>
            </a:r>
          </a:p>
        </p:txBody>
      </p:sp>
      <p:sp>
        <p:nvSpPr>
          <p:cNvPr id="3" name="Subtitle 2">
            <a:extLst>
              <a:ext uri="{FF2B5EF4-FFF2-40B4-BE49-F238E27FC236}">
                <a16:creationId xmlns:a16="http://schemas.microsoft.com/office/drawing/2014/main" id="{596727E4-C8E5-4E1D-B7EF-43350FB4904A}"/>
              </a:ext>
            </a:extLst>
          </p:cNvPr>
          <p:cNvSpPr>
            <a:spLocks noGrp="1"/>
          </p:cNvSpPr>
          <p:nvPr>
            <p:ph type="subTitle" idx="1"/>
          </p:nvPr>
        </p:nvSpPr>
        <p:spPr/>
        <p:txBody>
          <a:bodyPr>
            <a:normAutofit/>
          </a:bodyPr>
          <a:lstStyle/>
          <a:p>
            <a:r>
              <a:rPr lang="en-GB" dirty="0"/>
              <a:t>ALLEN Daniel Journal article citation: Mental Health Today, July/August 2013, pp.12-13.</a:t>
            </a:r>
          </a:p>
        </p:txBody>
      </p:sp>
    </p:spTree>
    <p:extLst>
      <p:ext uri="{BB962C8B-B14F-4D97-AF65-F5344CB8AC3E}">
        <p14:creationId xmlns:p14="http://schemas.microsoft.com/office/powerpoint/2010/main" val="19488407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459AF-C27F-4ED2-B1E1-8C975D6771E7}"/>
              </a:ext>
            </a:extLst>
          </p:cNvPr>
          <p:cNvSpPr>
            <a:spLocks noGrp="1"/>
          </p:cNvSpPr>
          <p:nvPr>
            <p:ph type="ctrTitle"/>
          </p:nvPr>
        </p:nvSpPr>
        <p:spPr/>
        <p:txBody>
          <a:bodyPr>
            <a:normAutofit/>
          </a:bodyPr>
          <a:lstStyle/>
          <a:p>
            <a:r>
              <a:rPr lang="en-GB" sz="2800" dirty="0"/>
              <a:t>Pets provided calming support and were perceived to have a ‘sense’ of when it was needed.</a:t>
            </a:r>
            <a:br>
              <a:rPr lang="en-GB" sz="2000" dirty="0"/>
            </a:br>
            <a:br>
              <a:rPr lang="en-GB" sz="2000" dirty="0"/>
            </a:br>
            <a:endParaRPr lang="en-GB" sz="2000" dirty="0"/>
          </a:p>
        </p:txBody>
      </p:sp>
      <p:sp>
        <p:nvSpPr>
          <p:cNvPr id="3" name="Subtitle 2">
            <a:extLst>
              <a:ext uri="{FF2B5EF4-FFF2-40B4-BE49-F238E27FC236}">
                <a16:creationId xmlns:a16="http://schemas.microsoft.com/office/drawing/2014/main" id="{98DDAA66-74CC-480A-BFD4-1F44E5670FD8}"/>
              </a:ext>
            </a:extLst>
          </p:cNvPr>
          <p:cNvSpPr>
            <a:spLocks noGrp="1"/>
          </p:cNvSpPr>
          <p:nvPr>
            <p:ph type="subTitle" idx="1"/>
          </p:nvPr>
        </p:nvSpPr>
        <p:spPr/>
        <p:txBody>
          <a:bodyPr/>
          <a:lstStyle/>
          <a:p>
            <a:pPr algn="r"/>
            <a:r>
              <a:rPr lang="en-GB" sz="1600" dirty="0"/>
              <a:t>Bystrom KM, Persson CA. The meaning of companion animals for children and adolescents with autism: the parents’ perspective. Anthrozoös. 2015;28(2):263–275. doi: </a:t>
            </a:r>
          </a:p>
          <a:p>
            <a:endParaRPr lang="en-GB" dirty="0"/>
          </a:p>
        </p:txBody>
      </p:sp>
    </p:spTree>
    <p:extLst>
      <p:ext uri="{BB962C8B-B14F-4D97-AF65-F5344CB8AC3E}">
        <p14:creationId xmlns:p14="http://schemas.microsoft.com/office/powerpoint/2010/main" val="8497857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459AF-C27F-4ED2-B1E1-8C975D6771E7}"/>
              </a:ext>
            </a:extLst>
          </p:cNvPr>
          <p:cNvSpPr>
            <a:spLocks noGrp="1"/>
          </p:cNvSpPr>
          <p:nvPr>
            <p:ph type="ctrTitle"/>
          </p:nvPr>
        </p:nvSpPr>
        <p:spPr>
          <a:xfrm>
            <a:off x="1963711" y="965200"/>
            <a:ext cx="9182955" cy="3157095"/>
          </a:xfrm>
        </p:spPr>
        <p:txBody>
          <a:bodyPr anchor="ctr">
            <a:normAutofit/>
          </a:bodyPr>
          <a:lstStyle/>
          <a:p>
            <a:pPr algn="l"/>
            <a:br>
              <a:rPr lang="en-GB" sz="2600" dirty="0">
                <a:solidFill>
                  <a:schemeClr val="tx1">
                    <a:lumMod val="85000"/>
                    <a:lumOff val="15000"/>
                  </a:schemeClr>
                </a:solidFill>
              </a:rPr>
            </a:br>
            <a:br>
              <a:rPr lang="en-GB" sz="2600" dirty="0">
                <a:solidFill>
                  <a:schemeClr val="tx1">
                    <a:lumMod val="85000"/>
                    <a:lumOff val="15000"/>
                  </a:schemeClr>
                </a:solidFill>
              </a:rPr>
            </a:br>
            <a:r>
              <a:rPr lang="en-GB" sz="2600" dirty="0">
                <a:solidFill>
                  <a:schemeClr val="tx1">
                    <a:lumMod val="85000"/>
                    <a:lumOff val="15000"/>
                  </a:schemeClr>
                </a:solidFill>
              </a:rPr>
              <a:t>“The dog approaches Karin when she’s crying and comforts her by lying next to her and licking away her tears. The dog hears her, and wherever he is in the house, he comes to her. We can’t always comfort her. Sometimes Karin has said, ‘It’s a good thing we have the dog, otherwise no one would be able to comfort me” [42].</a:t>
            </a:r>
          </a:p>
        </p:txBody>
      </p:sp>
      <p:sp>
        <p:nvSpPr>
          <p:cNvPr id="6" name="TextBox 5">
            <a:extLst>
              <a:ext uri="{FF2B5EF4-FFF2-40B4-BE49-F238E27FC236}">
                <a16:creationId xmlns:a16="http://schemas.microsoft.com/office/drawing/2014/main" id="{E73EF1AB-995F-416E-AE6E-3DBEFA0DA892}"/>
              </a:ext>
            </a:extLst>
          </p:cNvPr>
          <p:cNvSpPr txBox="1"/>
          <p:nvPr/>
        </p:nvSpPr>
        <p:spPr>
          <a:xfrm>
            <a:off x="6096000" y="4452079"/>
            <a:ext cx="5386466" cy="830997"/>
          </a:xfrm>
          <a:prstGeom prst="rect">
            <a:avLst/>
          </a:prstGeom>
          <a:noFill/>
        </p:spPr>
        <p:txBody>
          <a:bodyPr wrap="square" rtlCol="0">
            <a:spAutoFit/>
          </a:bodyPr>
          <a:lstStyle/>
          <a:p>
            <a:r>
              <a:rPr lang="en-GB" sz="1600" dirty="0"/>
              <a:t>Bystrom KM, Persson CA. The meaning of companion animals for children and adolescents with autism: the parents’ perspective. Anthrozoös. 2015;28(2):263–275. doi: </a:t>
            </a:r>
          </a:p>
        </p:txBody>
      </p:sp>
    </p:spTree>
    <p:extLst>
      <p:ext uri="{BB962C8B-B14F-4D97-AF65-F5344CB8AC3E}">
        <p14:creationId xmlns:p14="http://schemas.microsoft.com/office/powerpoint/2010/main" val="41572498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459AF-C27F-4ED2-B1E1-8C975D6771E7}"/>
              </a:ext>
            </a:extLst>
          </p:cNvPr>
          <p:cNvSpPr>
            <a:spLocks noGrp="1"/>
          </p:cNvSpPr>
          <p:nvPr>
            <p:ph type="ctrTitle"/>
          </p:nvPr>
        </p:nvSpPr>
        <p:spPr/>
        <p:txBody>
          <a:bodyPr>
            <a:normAutofit fontScale="90000"/>
          </a:bodyPr>
          <a:lstStyle/>
          <a:p>
            <a:r>
              <a:rPr lang="en-GB" sz="2000" dirty="0"/>
              <a:t>The study by Ford found that people were able to confide in their pets when they were unable to open up to other people.</a:t>
            </a:r>
            <a:br>
              <a:rPr lang="en-GB" sz="2000" dirty="0"/>
            </a:br>
            <a:br>
              <a:rPr lang="en-GB" sz="2000" dirty="0"/>
            </a:br>
            <a:r>
              <a:rPr lang="en-GB" sz="2800" dirty="0"/>
              <a:t>“Sometimes if I talk to the cat, perhaps it's like being in a confessional, I find I can address things that perhaps I wouldn't have done normally if I hadn't have had the cat to talk to” [36].</a:t>
            </a:r>
          </a:p>
        </p:txBody>
      </p:sp>
      <p:sp>
        <p:nvSpPr>
          <p:cNvPr id="3" name="Subtitle 2">
            <a:extLst>
              <a:ext uri="{FF2B5EF4-FFF2-40B4-BE49-F238E27FC236}">
                <a16:creationId xmlns:a16="http://schemas.microsoft.com/office/drawing/2014/main" id="{98DDAA66-74CC-480A-BFD4-1F44E5670FD8}"/>
              </a:ext>
            </a:extLst>
          </p:cNvPr>
          <p:cNvSpPr>
            <a:spLocks noGrp="1"/>
          </p:cNvSpPr>
          <p:nvPr>
            <p:ph type="subTitle" idx="1"/>
          </p:nvPr>
        </p:nvSpPr>
        <p:spPr>
          <a:xfrm>
            <a:off x="1524000" y="4007189"/>
            <a:ext cx="9144000" cy="1655762"/>
          </a:xfrm>
        </p:spPr>
        <p:txBody>
          <a:bodyPr>
            <a:normAutofit/>
          </a:bodyPr>
          <a:lstStyle/>
          <a:p>
            <a:pPr algn="r"/>
            <a:r>
              <a:rPr lang="en-GB" sz="1600" dirty="0"/>
              <a:t>Ford V. What role, if any, can companion animals play in recovery from serious mental health difficulties? University of Surrey; 2012.</a:t>
            </a:r>
          </a:p>
        </p:txBody>
      </p:sp>
    </p:spTree>
    <p:extLst>
      <p:ext uri="{BB962C8B-B14F-4D97-AF65-F5344CB8AC3E}">
        <p14:creationId xmlns:p14="http://schemas.microsoft.com/office/powerpoint/2010/main" val="1085150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 up of a ferret&#10;&#10;Description generated with very high confidence">
            <a:extLst>
              <a:ext uri="{FF2B5EF4-FFF2-40B4-BE49-F238E27FC236}">
                <a16:creationId xmlns:a16="http://schemas.microsoft.com/office/drawing/2014/main" id="{E52F378B-8A8A-4593-A420-F74530AC415A}"/>
              </a:ext>
            </a:extLst>
          </p:cNvPr>
          <p:cNvPicPr>
            <a:picLocks noChangeAspect="1"/>
          </p:cNvPicPr>
          <p:nvPr/>
        </p:nvPicPr>
        <p:blipFill rotWithShape="1">
          <a:blip r:embed="rId2"/>
          <a:srcRect l="21088" r="30023" b="-1"/>
          <a:stretch/>
        </p:blipFill>
        <p:spPr>
          <a:xfrm>
            <a:off x="20" y="10"/>
            <a:ext cx="12191980" cy="6857990"/>
          </a:xfrm>
          <a:prstGeom prst="rect">
            <a:avLst/>
          </a:prstGeom>
        </p:spPr>
      </p:pic>
    </p:spTree>
    <p:extLst>
      <p:ext uri="{BB962C8B-B14F-4D97-AF65-F5344CB8AC3E}">
        <p14:creationId xmlns:p14="http://schemas.microsoft.com/office/powerpoint/2010/main" val="42603155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n animal&#10;&#10;Description generated with high confidence">
            <a:extLst>
              <a:ext uri="{FF2B5EF4-FFF2-40B4-BE49-F238E27FC236}">
                <a16:creationId xmlns:a16="http://schemas.microsoft.com/office/drawing/2014/main" id="{5D06085B-3A92-4540-A142-6F7E9708C98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68544" y="361950"/>
            <a:ext cx="6485068" cy="5293262"/>
          </a:xfrm>
          <a:prstGeom prst="rect">
            <a:avLst/>
          </a:prstGeom>
        </p:spPr>
      </p:pic>
      <p:sp>
        <p:nvSpPr>
          <p:cNvPr id="4" name="TextBox 3">
            <a:extLst>
              <a:ext uri="{FF2B5EF4-FFF2-40B4-BE49-F238E27FC236}">
                <a16:creationId xmlns:a16="http://schemas.microsoft.com/office/drawing/2014/main" id="{9A5CB504-3CAE-4B7E-BE85-496E231D80DA}"/>
              </a:ext>
            </a:extLst>
          </p:cNvPr>
          <p:cNvSpPr txBox="1"/>
          <p:nvPr/>
        </p:nvSpPr>
        <p:spPr>
          <a:xfrm>
            <a:off x="3235569" y="6035040"/>
            <a:ext cx="8426548" cy="369332"/>
          </a:xfrm>
          <a:prstGeom prst="rect">
            <a:avLst/>
          </a:prstGeom>
          <a:noFill/>
        </p:spPr>
        <p:txBody>
          <a:bodyPr wrap="square" rtlCol="0">
            <a:spAutoFit/>
          </a:bodyPr>
          <a:lstStyle/>
          <a:p>
            <a:r>
              <a:rPr lang="en-GB"/>
              <a:t>https://www.theguardian.com/us-news/2015/mar/11/new-york-city-bans-ferrets-again</a:t>
            </a:r>
            <a:endParaRPr lang="en-GB" dirty="0"/>
          </a:p>
        </p:txBody>
      </p:sp>
    </p:spTree>
    <p:extLst>
      <p:ext uri="{BB962C8B-B14F-4D97-AF65-F5344CB8AC3E}">
        <p14:creationId xmlns:p14="http://schemas.microsoft.com/office/powerpoint/2010/main" val="34984369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n animal&#10;&#10;Description generated with high confidence">
            <a:extLst>
              <a:ext uri="{FF2B5EF4-FFF2-40B4-BE49-F238E27FC236}">
                <a16:creationId xmlns:a16="http://schemas.microsoft.com/office/drawing/2014/main" id="{5D06085B-3A92-4540-A142-6F7E9708C98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54809" y="361950"/>
            <a:ext cx="6950416" cy="5673090"/>
          </a:xfrm>
          <a:prstGeom prst="rect">
            <a:avLst/>
          </a:prstGeom>
        </p:spPr>
      </p:pic>
      <p:sp>
        <p:nvSpPr>
          <p:cNvPr id="4" name="TextBox 3">
            <a:extLst>
              <a:ext uri="{FF2B5EF4-FFF2-40B4-BE49-F238E27FC236}">
                <a16:creationId xmlns:a16="http://schemas.microsoft.com/office/drawing/2014/main" id="{9A5CB504-3CAE-4B7E-BE85-496E231D80DA}"/>
              </a:ext>
            </a:extLst>
          </p:cNvPr>
          <p:cNvSpPr txBox="1"/>
          <p:nvPr/>
        </p:nvSpPr>
        <p:spPr>
          <a:xfrm>
            <a:off x="3235569" y="6126718"/>
            <a:ext cx="8426548" cy="369332"/>
          </a:xfrm>
          <a:prstGeom prst="rect">
            <a:avLst/>
          </a:prstGeom>
          <a:noFill/>
        </p:spPr>
        <p:txBody>
          <a:bodyPr wrap="square" rtlCol="0">
            <a:spAutoFit/>
          </a:bodyPr>
          <a:lstStyle/>
          <a:p>
            <a:r>
              <a:rPr lang="en-GB" dirty="0"/>
              <a:t>https://www.theguardian.com/us-news/2015/mar/11/new-york-city-bans-ferrets-again</a:t>
            </a:r>
          </a:p>
        </p:txBody>
      </p:sp>
      <p:sp>
        <p:nvSpPr>
          <p:cNvPr id="2" name="TextBox 1">
            <a:extLst>
              <a:ext uri="{FF2B5EF4-FFF2-40B4-BE49-F238E27FC236}">
                <a16:creationId xmlns:a16="http://schemas.microsoft.com/office/drawing/2014/main" id="{2BFE80A3-6944-4DC6-B783-5186B00EC15B}"/>
              </a:ext>
            </a:extLst>
          </p:cNvPr>
          <p:cNvSpPr txBox="1"/>
          <p:nvPr/>
        </p:nvSpPr>
        <p:spPr>
          <a:xfrm>
            <a:off x="295421" y="361950"/>
            <a:ext cx="3319975" cy="6124754"/>
          </a:xfrm>
          <a:prstGeom prst="rect">
            <a:avLst/>
          </a:prstGeom>
          <a:noFill/>
        </p:spPr>
        <p:txBody>
          <a:bodyPr wrap="square" rtlCol="0">
            <a:spAutoFit/>
          </a:bodyPr>
          <a:lstStyle/>
          <a:p>
            <a:r>
              <a:rPr lang="en-GB" sz="2800" dirty="0"/>
              <a:t>Former Mayor Rudolph Giuliani once told an ardent ferret aficionado to get psychological help, saying the man’s “excessive concern with little weasels is a sickness.”</a:t>
            </a:r>
          </a:p>
        </p:txBody>
      </p:sp>
    </p:spTree>
    <p:extLst>
      <p:ext uri="{BB962C8B-B14F-4D97-AF65-F5344CB8AC3E}">
        <p14:creationId xmlns:p14="http://schemas.microsoft.com/office/powerpoint/2010/main" val="10281227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BFE80A3-6944-4DC6-B783-5186B00EC15B}"/>
              </a:ext>
            </a:extLst>
          </p:cNvPr>
          <p:cNvSpPr txBox="1"/>
          <p:nvPr/>
        </p:nvSpPr>
        <p:spPr>
          <a:xfrm>
            <a:off x="295421" y="361950"/>
            <a:ext cx="3319975" cy="2246769"/>
          </a:xfrm>
          <a:prstGeom prst="rect">
            <a:avLst/>
          </a:prstGeom>
          <a:noFill/>
        </p:spPr>
        <p:txBody>
          <a:bodyPr wrap="square" rtlCol="0">
            <a:spAutoFit/>
          </a:bodyPr>
          <a:lstStyle/>
          <a:p>
            <a:r>
              <a:rPr lang="en-GB" sz="2800" dirty="0"/>
              <a:t>Ferret fanciers say it reflects an unfair, outdated view of their inquisitive, playful companions. </a:t>
            </a:r>
          </a:p>
        </p:txBody>
      </p:sp>
    </p:spTree>
    <p:extLst>
      <p:ext uri="{BB962C8B-B14F-4D97-AF65-F5344CB8AC3E}">
        <p14:creationId xmlns:p14="http://schemas.microsoft.com/office/powerpoint/2010/main" val="2095857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BFE80A3-6944-4DC6-B783-5186B00EC15B}"/>
              </a:ext>
            </a:extLst>
          </p:cNvPr>
          <p:cNvSpPr txBox="1"/>
          <p:nvPr/>
        </p:nvSpPr>
        <p:spPr>
          <a:xfrm>
            <a:off x="295421" y="361950"/>
            <a:ext cx="3319975" cy="3108543"/>
          </a:xfrm>
          <a:prstGeom prst="rect">
            <a:avLst/>
          </a:prstGeom>
          <a:noFill/>
        </p:spPr>
        <p:txBody>
          <a:bodyPr wrap="square" rtlCol="0">
            <a:spAutoFit/>
          </a:bodyPr>
          <a:lstStyle/>
          <a:p>
            <a:r>
              <a:rPr lang="en-GB" sz="2800" dirty="0"/>
              <a:t>Owners say ferrets can make ideal apartment dwellers: They’re small, quiet and litter-trainable and can be caged when no one’s home. </a:t>
            </a:r>
          </a:p>
        </p:txBody>
      </p:sp>
      <p:sp>
        <p:nvSpPr>
          <p:cNvPr id="4" name="TextBox 3">
            <a:extLst>
              <a:ext uri="{FF2B5EF4-FFF2-40B4-BE49-F238E27FC236}">
                <a16:creationId xmlns:a16="http://schemas.microsoft.com/office/drawing/2014/main" id="{961ED7DE-AE07-4245-B0D9-A2620D74263B}"/>
              </a:ext>
            </a:extLst>
          </p:cNvPr>
          <p:cNvSpPr txBox="1"/>
          <p:nvPr/>
        </p:nvSpPr>
        <p:spPr>
          <a:xfrm>
            <a:off x="5367130" y="1285461"/>
            <a:ext cx="3803374" cy="2246769"/>
          </a:xfrm>
          <a:prstGeom prst="rect">
            <a:avLst/>
          </a:prstGeom>
          <a:noFill/>
        </p:spPr>
        <p:txBody>
          <a:bodyPr wrap="square" rtlCol="0">
            <a:spAutoFit/>
          </a:bodyPr>
          <a:lstStyle/>
          <a:p>
            <a:r>
              <a:rPr lang="en-GB" sz="2800" dirty="0"/>
              <a:t>“They’re a perfect pet,” ferret owner </a:t>
            </a:r>
            <a:r>
              <a:rPr lang="en-GB" sz="2800" dirty="0" err="1"/>
              <a:t>Shanise</a:t>
            </a:r>
            <a:r>
              <a:rPr lang="en-GB" sz="2800" dirty="0"/>
              <a:t> Regis said at a Health Department hearing in January. [2015]</a:t>
            </a:r>
          </a:p>
        </p:txBody>
      </p:sp>
    </p:spTree>
    <p:extLst>
      <p:ext uri="{BB962C8B-B14F-4D97-AF65-F5344CB8AC3E}">
        <p14:creationId xmlns:p14="http://schemas.microsoft.com/office/powerpoint/2010/main" val="6753044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BFE80A3-6944-4DC6-B783-5186B00EC15B}"/>
              </a:ext>
            </a:extLst>
          </p:cNvPr>
          <p:cNvSpPr txBox="1"/>
          <p:nvPr/>
        </p:nvSpPr>
        <p:spPr>
          <a:xfrm>
            <a:off x="295421" y="361950"/>
            <a:ext cx="3319975" cy="3108543"/>
          </a:xfrm>
          <a:prstGeom prst="rect">
            <a:avLst/>
          </a:prstGeom>
          <a:noFill/>
        </p:spPr>
        <p:txBody>
          <a:bodyPr wrap="square" rtlCol="0">
            <a:spAutoFit/>
          </a:bodyPr>
          <a:lstStyle/>
          <a:p>
            <a:r>
              <a:rPr lang="en-GB" sz="2800" dirty="0"/>
              <a:t>Owners say ferrets can make ideal apartment dwellers: They’re small, quiet and litter-trainable and can be caged when no one’s home. </a:t>
            </a:r>
          </a:p>
        </p:txBody>
      </p:sp>
      <p:sp>
        <p:nvSpPr>
          <p:cNvPr id="4" name="TextBox 3">
            <a:extLst>
              <a:ext uri="{FF2B5EF4-FFF2-40B4-BE49-F238E27FC236}">
                <a16:creationId xmlns:a16="http://schemas.microsoft.com/office/drawing/2014/main" id="{961ED7DE-AE07-4245-B0D9-A2620D74263B}"/>
              </a:ext>
            </a:extLst>
          </p:cNvPr>
          <p:cNvSpPr txBox="1"/>
          <p:nvPr/>
        </p:nvSpPr>
        <p:spPr>
          <a:xfrm>
            <a:off x="5367130" y="1285461"/>
            <a:ext cx="3803374" cy="2246769"/>
          </a:xfrm>
          <a:prstGeom prst="rect">
            <a:avLst/>
          </a:prstGeom>
          <a:noFill/>
        </p:spPr>
        <p:txBody>
          <a:bodyPr wrap="square" rtlCol="0">
            <a:spAutoFit/>
          </a:bodyPr>
          <a:lstStyle/>
          <a:p>
            <a:r>
              <a:rPr lang="en-GB" sz="2800" dirty="0"/>
              <a:t>“They’re a perfect pet,” ferret owner </a:t>
            </a:r>
            <a:r>
              <a:rPr lang="en-GB" sz="2800" dirty="0" err="1"/>
              <a:t>Shanise</a:t>
            </a:r>
            <a:r>
              <a:rPr lang="en-GB" sz="2800" dirty="0"/>
              <a:t> Regis said at a Health Department hearing in January. [2015]</a:t>
            </a:r>
          </a:p>
        </p:txBody>
      </p:sp>
      <p:sp>
        <p:nvSpPr>
          <p:cNvPr id="3" name="TextBox 2">
            <a:extLst>
              <a:ext uri="{FF2B5EF4-FFF2-40B4-BE49-F238E27FC236}">
                <a16:creationId xmlns:a16="http://schemas.microsoft.com/office/drawing/2014/main" id="{A47BD5B0-D62E-4D17-AAF0-E9D2849FC97B}"/>
              </a:ext>
            </a:extLst>
          </p:cNvPr>
          <p:cNvSpPr txBox="1"/>
          <p:nvPr/>
        </p:nvSpPr>
        <p:spPr>
          <a:xfrm>
            <a:off x="304799" y="3651986"/>
            <a:ext cx="10124661" cy="3416320"/>
          </a:xfrm>
          <a:prstGeom prst="rect">
            <a:avLst/>
          </a:prstGeom>
          <a:noFill/>
        </p:spPr>
        <p:txBody>
          <a:bodyPr wrap="square" rtlCol="0">
            <a:spAutoFit/>
          </a:bodyPr>
          <a:lstStyle/>
          <a:p>
            <a:r>
              <a:rPr lang="en-GB" sz="2400" dirty="0" err="1"/>
              <a:t>downdownunder</a:t>
            </a:r>
            <a:r>
              <a:rPr lang="en-GB" sz="2400" dirty="0"/>
              <a:t> 11 Mar 2015 2:39 </a:t>
            </a:r>
          </a:p>
          <a:p>
            <a:endParaRPr lang="en-GB" sz="2400" dirty="0"/>
          </a:p>
          <a:p>
            <a:r>
              <a:rPr lang="en-GB" sz="2400" b="1" dirty="0" err="1"/>
              <a:t>i</a:t>
            </a:r>
            <a:r>
              <a:rPr lang="en-GB" sz="2400" b="1" dirty="0"/>
              <a:t> saw a ferret being taken for a walk in Newtown over the weekend. Looked pretty cute in it's harness and leash :-)</a:t>
            </a:r>
          </a:p>
          <a:p>
            <a:endParaRPr lang="en-GB" sz="2400" b="1" dirty="0"/>
          </a:p>
          <a:p>
            <a:r>
              <a:rPr lang="en-GB" sz="2400" b="1" dirty="0"/>
              <a:t>Nearly as cute as when I take my cats for a walk in their harnesses and leashes...</a:t>
            </a:r>
          </a:p>
          <a:p>
            <a:endParaRPr lang="en-GB" sz="2400" dirty="0"/>
          </a:p>
          <a:p>
            <a:r>
              <a:rPr lang="en-GB" sz="2400" dirty="0"/>
              <a:t>#</a:t>
            </a:r>
            <a:r>
              <a:rPr lang="en-GB" sz="2400" dirty="0" err="1"/>
              <a:t>keepnewtownweird</a:t>
            </a:r>
            <a:r>
              <a:rPr lang="en-GB" sz="2400" dirty="0"/>
              <a:t> #</a:t>
            </a:r>
            <a:r>
              <a:rPr lang="en-GB" sz="2400" dirty="0" err="1"/>
              <a:t>responsibilepetowners</a:t>
            </a:r>
            <a:endParaRPr lang="en-GB" sz="2400" dirty="0"/>
          </a:p>
        </p:txBody>
      </p:sp>
    </p:spTree>
    <p:extLst>
      <p:ext uri="{BB962C8B-B14F-4D97-AF65-F5344CB8AC3E}">
        <p14:creationId xmlns:p14="http://schemas.microsoft.com/office/powerpoint/2010/main" val="38241538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C004D39-6318-450F-B7CB-DAB6B9B24B65}"/>
              </a:ext>
            </a:extLst>
          </p:cNvPr>
          <p:cNvSpPr>
            <a:spLocks noGrp="1"/>
          </p:cNvSpPr>
          <p:nvPr>
            <p:ph type="body" idx="1"/>
          </p:nvPr>
        </p:nvSpPr>
        <p:spPr>
          <a:xfrm>
            <a:off x="1158240" y="4700588"/>
            <a:ext cx="5252288" cy="1655762"/>
          </a:xfrm>
        </p:spPr>
        <p:txBody>
          <a:bodyPr vert="horz" lIns="91440" tIns="45720" rIns="91440" bIns="45720" rtlCol="0">
            <a:normAutofit/>
          </a:bodyPr>
          <a:lstStyle/>
          <a:p>
            <a:r>
              <a:rPr lang="en-US" kern="1200">
                <a:solidFill>
                  <a:schemeClr val="tx1">
                    <a:lumMod val="85000"/>
                    <a:lumOff val="15000"/>
                  </a:schemeClr>
                </a:solidFill>
                <a:latin typeface="+mn-lt"/>
                <a:ea typeface="+mn-ea"/>
                <a:cs typeface="+mn-cs"/>
                <a:hlinkClick r:id="rId2"/>
              </a:rPr>
              <a:t>https://www.youtube.com/watch?v=zjt6nue-TMU</a:t>
            </a:r>
            <a:endParaRPr lang="en-US" kern="1200">
              <a:solidFill>
                <a:schemeClr val="tx1">
                  <a:lumMod val="85000"/>
                  <a:lumOff val="15000"/>
                </a:schemeClr>
              </a:solidFill>
              <a:latin typeface="+mn-lt"/>
              <a:ea typeface="+mn-ea"/>
              <a:cs typeface="+mn-cs"/>
            </a:endParaRPr>
          </a:p>
          <a:p>
            <a:r>
              <a:rPr lang="en-US" kern="1200">
                <a:solidFill>
                  <a:schemeClr val="tx1">
                    <a:lumMod val="85000"/>
                    <a:lumOff val="15000"/>
                  </a:schemeClr>
                </a:solidFill>
                <a:latin typeface="+mn-lt"/>
                <a:ea typeface="+mn-ea"/>
                <a:cs typeface="+mn-cs"/>
              </a:rPr>
              <a:t>Baby sleeping</a:t>
            </a:r>
          </a:p>
        </p:txBody>
      </p:sp>
    </p:spTree>
    <p:extLst>
      <p:ext uri="{BB962C8B-B14F-4D97-AF65-F5344CB8AC3E}">
        <p14:creationId xmlns:p14="http://schemas.microsoft.com/office/powerpoint/2010/main" val="5622312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1849C86-C968-4692-9830-36CD2E3862C8}"/>
              </a:ext>
            </a:extLst>
          </p:cNvPr>
          <p:cNvSpPr>
            <a:spLocks noGrp="1"/>
          </p:cNvSpPr>
          <p:nvPr>
            <p:ph type="body" idx="1"/>
          </p:nvPr>
        </p:nvSpPr>
        <p:spPr/>
        <p:txBody>
          <a:bodyPr/>
          <a:lstStyle/>
          <a:p>
            <a:r>
              <a:rPr lang="en-GB" dirty="0">
                <a:hlinkClick r:id="rId2"/>
              </a:rPr>
              <a:t>https://www.youtube.com/watch?v=b9w8Sbsv0wg</a:t>
            </a:r>
            <a:endParaRPr lang="en-GB" dirty="0"/>
          </a:p>
          <a:p>
            <a:r>
              <a:rPr lang="en-GB" dirty="0"/>
              <a:t>Baby toy</a:t>
            </a:r>
          </a:p>
          <a:p>
            <a:endParaRPr lang="en-GB" dirty="0"/>
          </a:p>
        </p:txBody>
      </p:sp>
    </p:spTree>
    <p:extLst>
      <p:ext uri="{BB962C8B-B14F-4D97-AF65-F5344CB8AC3E}">
        <p14:creationId xmlns:p14="http://schemas.microsoft.com/office/powerpoint/2010/main" val="2682576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971D2-E550-4F09-80D8-DF26DD20490E}"/>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01849C86-C968-4692-9830-36CD2E3862C8}"/>
              </a:ext>
            </a:extLst>
          </p:cNvPr>
          <p:cNvSpPr>
            <a:spLocks noGrp="1"/>
          </p:cNvSpPr>
          <p:nvPr>
            <p:ph type="body" idx="1"/>
          </p:nvPr>
        </p:nvSpPr>
        <p:spPr/>
        <p:txBody>
          <a:bodyPr>
            <a:normAutofit/>
          </a:bodyPr>
          <a:lstStyle/>
          <a:p>
            <a:r>
              <a:rPr lang="en-GB" dirty="0">
                <a:hlinkClick r:id="rId2"/>
              </a:rPr>
              <a:t>https://www.youtube.com/watch?v=RujabZY2UBI</a:t>
            </a:r>
            <a:endParaRPr lang="en-GB" dirty="0"/>
          </a:p>
          <a:p>
            <a:r>
              <a:rPr lang="en-GB" dirty="0"/>
              <a:t>Running upstairs</a:t>
            </a:r>
          </a:p>
        </p:txBody>
      </p:sp>
    </p:spTree>
    <p:extLst>
      <p:ext uri="{BB962C8B-B14F-4D97-AF65-F5344CB8AC3E}">
        <p14:creationId xmlns:p14="http://schemas.microsoft.com/office/powerpoint/2010/main" val="13474955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7B2A9-5F30-4108-B692-48754FB69754}"/>
              </a:ext>
            </a:extLst>
          </p:cNvPr>
          <p:cNvSpPr>
            <a:spLocks noGrp="1"/>
          </p:cNvSpPr>
          <p:nvPr>
            <p:ph type="ctrTitle"/>
          </p:nvPr>
        </p:nvSpPr>
        <p:spPr>
          <a:xfrm>
            <a:off x="1524000" y="1122363"/>
            <a:ext cx="9144000" cy="1342541"/>
          </a:xfrm>
        </p:spPr>
        <p:txBody>
          <a:bodyPr>
            <a:normAutofit fontScale="90000"/>
          </a:bodyPr>
          <a:lstStyle/>
          <a:p>
            <a:r>
              <a:rPr lang="en-GB" sz="3600" b="1" dirty="0"/>
              <a:t>Effectiveness of animal-assisted therapy: A systematic review of randomized controlled trials</a:t>
            </a:r>
          </a:p>
        </p:txBody>
      </p:sp>
    </p:spTree>
    <p:extLst>
      <p:ext uri="{BB962C8B-B14F-4D97-AF65-F5344CB8AC3E}">
        <p14:creationId xmlns:p14="http://schemas.microsoft.com/office/powerpoint/2010/main" val="13026882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0C9783F-5B06-4192-9C3E-2BF1AFAA5984}"/>
              </a:ext>
            </a:extLst>
          </p:cNvPr>
          <p:cNvSpPr>
            <a:spLocks noGrp="1"/>
          </p:cNvSpPr>
          <p:nvPr>
            <p:ph type="subTitle" idx="1"/>
          </p:nvPr>
        </p:nvSpPr>
        <p:spPr>
          <a:xfrm>
            <a:off x="1524000" y="2952681"/>
            <a:ext cx="9144000" cy="1655762"/>
          </a:xfrm>
        </p:spPr>
        <p:txBody>
          <a:bodyPr>
            <a:normAutofit/>
          </a:bodyPr>
          <a:lstStyle/>
          <a:p>
            <a:pPr algn="l"/>
            <a:r>
              <a:rPr lang="en-GB" dirty="0"/>
              <a:t>…………… seven studies were about “Mental and </a:t>
            </a:r>
            <a:r>
              <a:rPr lang="en-GB" dirty="0" err="1"/>
              <a:t>behavioral</a:t>
            </a:r>
            <a:r>
              <a:rPr lang="en-GB" dirty="0"/>
              <a:t> disorders”. Types of animal intervention were dog, cat, dolphin, bird, cow, rabbit, </a:t>
            </a:r>
            <a:r>
              <a:rPr lang="en-GB" sz="3900" dirty="0"/>
              <a:t>ferret</a:t>
            </a:r>
            <a:r>
              <a:rPr lang="en-GB" dirty="0"/>
              <a:t>, and guinea pig. </a:t>
            </a:r>
          </a:p>
        </p:txBody>
      </p:sp>
    </p:spTree>
    <p:extLst>
      <p:ext uri="{BB962C8B-B14F-4D97-AF65-F5344CB8AC3E}">
        <p14:creationId xmlns:p14="http://schemas.microsoft.com/office/powerpoint/2010/main" val="15638132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1849C86-C968-4692-9830-36CD2E3862C8}"/>
              </a:ext>
            </a:extLst>
          </p:cNvPr>
          <p:cNvSpPr>
            <a:spLocks noGrp="1"/>
          </p:cNvSpPr>
          <p:nvPr>
            <p:ph type="body" idx="1"/>
          </p:nvPr>
        </p:nvSpPr>
        <p:spPr/>
        <p:txBody>
          <a:bodyPr/>
          <a:lstStyle/>
          <a:p>
            <a:r>
              <a:rPr lang="en-GB" dirty="0">
                <a:hlinkClick r:id="rId2"/>
              </a:rPr>
              <a:t>https://www.youtube.com/watch?v=ohPcA27fHAE</a:t>
            </a:r>
            <a:endParaRPr lang="en-GB" dirty="0"/>
          </a:p>
          <a:p>
            <a:r>
              <a:rPr lang="en-GB" dirty="0"/>
              <a:t>Running around</a:t>
            </a:r>
          </a:p>
          <a:p>
            <a:endParaRPr lang="en-GB" dirty="0"/>
          </a:p>
        </p:txBody>
      </p:sp>
    </p:spTree>
    <p:extLst>
      <p:ext uri="{BB962C8B-B14F-4D97-AF65-F5344CB8AC3E}">
        <p14:creationId xmlns:p14="http://schemas.microsoft.com/office/powerpoint/2010/main" val="24641401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76558-05AA-4E2B-8707-86683305C70D}"/>
              </a:ext>
            </a:extLst>
          </p:cNvPr>
          <p:cNvSpPr>
            <a:spLocks noGrp="1"/>
          </p:cNvSpPr>
          <p:nvPr>
            <p:ph type="ctrTitle"/>
          </p:nvPr>
        </p:nvSpPr>
        <p:spPr>
          <a:xfrm>
            <a:off x="1524000" y="1122363"/>
            <a:ext cx="9144000" cy="477837"/>
          </a:xfrm>
        </p:spPr>
        <p:txBody>
          <a:bodyPr>
            <a:normAutofit/>
          </a:bodyPr>
          <a:lstStyle/>
          <a:p>
            <a:pPr algn="l"/>
            <a:r>
              <a:rPr lang="en-GB" sz="2000" dirty="0"/>
              <a:t>References</a:t>
            </a:r>
          </a:p>
        </p:txBody>
      </p:sp>
      <p:sp>
        <p:nvSpPr>
          <p:cNvPr id="3" name="Subtitle 2">
            <a:extLst>
              <a:ext uri="{FF2B5EF4-FFF2-40B4-BE49-F238E27FC236}">
                <a16:creationId xmlns:a16="http://schemas.microsoft.com/office/drawing/2014/main" id="{BD0B5864-238C-4456-B99D-502EC64C0646}"/>
              </a:ext>
            </a:extLst>
          </p:cNvPr>
          <p:cNvSpPr>
            <a:spLocks noGrp="1"/>
          </p:cNvSpPr>
          <p:nvPr>
            <p:ph type="subTitle" idx="1"/>
          </p:nvPr>
        </p:nvSpPr>
        <p:spPr>
          <a:xfrm>
            <a:off x="1524000" y="1773237"/>
            <a:ext cx="9144000" cy="3608231"/>
          </a:xfrm>
        </p:spPr>
        <p:txBody>
          <a:bodyPr>
            <a:normAutofit lnSpcReduction="10000"/>
          </a:bodyPr>
          <a:lstStyle/>
          <a:p>
            <a:pPr marL="342900" indent="-342900" algn="l">
              <a:buFont typeface="Arial" panose="020B0604020202020204" pitchFamily="34" charset="0"/>
              <a:buChar char="•"/>
            </a:pPr>
            <a:r>
              <a:rPr lang="en-GB" dirty="0"/>
              <a:t>https://www.researchgate.net/publication/247522502_Social_origin_of_self-regulatory_competence [accessed Mar 26 2018].</a:t>
            </a:r>
          </a:p>
          <a:p>
            <a:pPr marL="342900" indent="-342900" algn="l">
              <a:buFont typeface="Arial" panose="020B0604020202020204" pitchFamily="34" charset="0"/>
              <a:buChar char="•"/>
            </a:pPr>
            <a:r>
              <a:rPr lang="en-GB" dirty="0"/>
              <a:t>https://www.sciencedirect.com/science/article/pii/S0965229913002148/pdfft?md5=3ced843b09d871d8cd03badabf507c2a&amp;pid=1-s2.0-S0965229913002148-main.pdf</a:t>
            </a:r>
          </a:p>
          <a:p>
            <a:pPr marL="342900" indent="-342900" algn="l">
              <a:buFont typeface="Arial" panose="020B0604020202020204" pitchFamily="34" charset="0"/>
              <a:buChar char="•"/>
            </a:pPr>
            <a:r>
              <a:rPr lang="en-GB" dirty="0"/>
              <a:t>https://www.scie.org.uk/training/mentalcapacityact/senior-staff-managers?utm_campaign=9289138_SCIELine%2021%20March%202018&amp;utm_medium=email&amp;utm_source=SCIE&amp;utm_sfid=003G000002R36bqIAB&amp;utm_role=Advocate&amp;dm_i=4O5,5J3JM,LUA0HV,LGEUV,1</a:t>
            </a:r>
          </a:p>
          <a:p>
            <a:pPr marL="342900" indent="-342900" algn="l">
              <a:buFont typeface="Arial" panose="020B0604020202020204" pitchFamily="34" charset="0"/>
              <a:buChar char="•"/>
            </a:pPr>
            <a:r>
              <a:rPr lang="en-GB" dirty="0"/>
              <a:t>https://petsastherapy.org/what-we-do/faqs-2/</a:t>
            </a:r>
          </a:p>
        </p:txBody>
      </p:sp>
    </p:spTree>
    <p:extLst>
      <p:ext uri="{BB962C8B-B14F-4D97-AF65-F5344CB8AC3E}">
        <p14:creationId xmlns:p14="http://schemas.microsoft.com/office/powerpoint/2010/main" val="3904513425"/>
      </p:ext>
    </p:extLst>
  </p:cSld>
  <p:clrMapOvr>
    <a:masterClrMapping/>
  </p:clrMapOvr>
</p:sld>
</file>

<file path=ppt/theme/theme1.xml><?xml version="1.0" encoding="utf-8"?>
<a:theme xmlns:a="http://schemas.openxmlformats.org/drawingml/2006/main" name="ANDREA'S CAS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ANDREA'S CASE</Template>
  <TotalTime>1394</TotalTime>
  <Words>822</Words>
  <Application>Microsoft Office PowerPoint</Application>
  <PresentationFormat>Widescreen</PresentationFormat>
  <Paragraphs>56</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Cambria</vt:lpstr>
      <vt:lpstr>ANDREA'S CASE</vt:lpstr>
      <vt:lpstr>PowerPoint Presentation</vt:lpstr>
      <vt:lpstr>PowerPoint Presentation</vt:lpstr>
      <vt:lpstr>PowerPoint Presentation</vt:lpstr>
      <vt:lpstr>In a study environment limited to the people who like animals,   Animal Assisted Treatment  may be an effective treatment for mental and behavioural disorders such as depression, schizophrenia, and alcohol/drug addictions, and is based on a holistic approach through interaction with animals in nature.</vt:lpstr>
      <vt:lpstr>PowerPoint Presentation</vt:lpstr>
      <vt:lpstr>PowerPoint Presentation</vt:lpstr>
      <vt:lpstr>PowerPoint Presentation</vt:lpstr>
      <vt:lpstr>PowerPoint Presentation</vt:lpstr>
      <vt:lpstr>The therapeutic benefits of animals to people with mental ill health is increasingly being recognised and becoming a more common part of services.</vt:lpstr>
      <vt:lpstr>Pets provided calming support and were perceived to have a ‘sense’ of when it was needed.  </vt:lpstr>
      <vt:lpstr>  “The dog approaches Karin when she’s crying and comforts her by lying next to her and licking away her tears. The dog hears her, and wherever he is in the house, he comes to her. We can’t always comfort her. Sometimes Karin has said, ‘It’s a good thing we have the dog, otherwise no one would be able to comfort me” [42].</vt:lpstr>
      <vt:lpstr>The study by Ford found that people were able to confide in their pets when they were unable to open up to other people.  “Sometimes if I talk to the cat, perhaps it's like being in a confessional, I find I can address things that perhaps I wouldn't have done normally if I hadn't have had the cat to talk to” [36].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Effectiveness of animal-assisted therapy: A systematic review of randomized controlled trials</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Pets provided calming support and were perceived to have a ‘sense’ of when it was needed.  “The dog approaches Karin when she’s crying and comforts her by lying next to her and licking away her tears. The dog hears her, and wherever he is in the house, he comes to her. We can’t always comfort her. Sometimes Karin has said, ‘It’s a good thing we have the dog, otherwise no one would be able to comfort me” [42].</dc:title>
  <dc:creator>Meirion Bowen (1503199)</dc:creator>
  <cp:lastModifiedBy>Meirion Bowen (1503199)</cp:lastModifiedBy>
  <cp:revision>34</cp:revision>
  <dcterms:created xsi:type="dcterms:W3CDTF">2018-03-25T23:43:13Z</dcterms:created>
  <dcterms:modified xsi:type="dcterms:W3CDTF">2018-03-26T22:58:12Z</dcterms:modified>
</cp:coreProperties>
</file>