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7" r:id="rId1"/>
  </p:sldMasterIdLst>
  <p:notesMasterIdLst>
    <p:notesMasterId r:id="rId33"/>
  </p:notesMasterIdLst>
  <p:sldIdLst>
    <p:sldId id="282" r:id="rId2"/>
    <p:sldId id="257" r:id="rId3"/>
    <p:sldId id="287" r:id="rId4"/>
    <p:sldId id="288" r:id="rId5"/>
    <p:sldId id="290" r:id="rId6"/>
    <p:sldId id="289" r:id="rId7"/>
    <p:sldId id="291" r:id="rId8"/>
    <p:sldId id="292" r:id="rId9"/>
    <p:sldId id="293" r:id="rId10"/>
    <p:sldId id="294" r:id="rId11"/>
    <p:sldId id="295" r:id="rId12"/>
    <p:sldId id="296" r:id="rId13"/>
    <p:sldId id="297" r:id="rId14"/>
    <p:sldId id="266" r:id="rId15"/>
    <p:sldId id="286" r:id="rId16"/>
    <p:sldId id="261" r:id="rId17"/>
    <p:sldId id="265" r:id="rId18"/>
    <p:sldId id="267" r:id="rId19"/>
    <p:sldId id="268" r:id="rId20"/>
    <p:sldId id="298" r:id="rId21"/>
    <p:sldId id="299" r:id="rId22"/>
    <p:sldId id="262" r:id="rId23"/>
    <p:sldId id="269" r:id="rId24"/>
    <p:sldId id="270" r:id="rId25"/>
    <p:sldId id="271" r:id="rId26"/>
    <p:sldId id="272" r:id="rId27"/>
    <p:sldId id="273" r:id="rId28"/>
    <p:sldId id="274" r:id="rId29"/>
    <p:sldId id="275" r:id="rId30"/>
    <p:sldId id="260" r:id="rId31"/>
    <p:sldId id="283" r:id="rId3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09" autoAdjust="0"/>
    <p:restoredTop sz="94660"/>
  </p:normalViewPr>
  <p:slideViewPr>
    <p:cSldViewPr>
      <p:cViewPr varScale="1">
        <p:scale>
          <a:sx n="69" d="100"/>
          <a:sy n="69" d="100"/>
        </p:scale>
        <p:origin x="-540"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7766C11A-0986-4D38-B9F7-D0365CBBFEE4}" type="datetimeFigureOut">
              <a:rPr lang="en-US"/>
              <a:pPr>
                <a:defRPr/>
              </a:pPr>
              <a:t>3/19/2015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CC8FD609-1525-495B-AF24-40E1E03A42DD}" type="slidenum">
              <a:rPr lang="en-US"/>
              <a:pPr>
                <a:defRPr/>
              </a:pPr>
              <a:t>‹#›</a:t>
            </a:fld>
            <a:endParaRPr lang="en-US"/>
          </a:p>
        </p:txBody>
      </p:sp>
    </p:spTree>
    <p:extLst>
      <p:ext uri="{BB962C8B-B14F-4D97-AF65-F5344CB8AC3E}">
        <p14:creationId xmlns:p14="http://schemas.microsoft.com/office/powerpoint/2010/main" val="42550123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571BE8C7-C16F-43D0-839A-2BADB229422B}" type="datetimeFigureOut">
              <a:rPr lang="en-US" smtClean="0"/>
              <a:pPr>
                <a:defRPr/>
              </a:pPr>
              <a:t>3/19/2015</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B0AB10AC-CC8A-4F0E-9996-E4E73B6EDB02}"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fld id="{9A59D1E2-C898-468C-A28E-BD7776DBC938}" type="datetimeFigureOut">
              <a:rPr lang="en-US" smtClean="0"/>
              <a:pPr>
                <a:defRPr/>
              </a:pPr>
              <a:t>3/19/2015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48D9C946-AF0C-4715-BB32-AA5266501EB4}"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fld id="{B6A10310-F04D-40EA-A50B-0649FB0C6338}" type="datetimeFigureOut">
              <a:rPr lang="en-US" smtClean="0"/>
              <a:pPr>
                <a:defRPr/>
              </a:pPr>
              <a:t>3/19/2015</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972E2B8C-D709-4837-B9CF-7F0FCA2EFC8E}"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fld id="{7945D8BE-CC24-4CB9-B0AA-F04A0C1E932F}" type="datetimeFigureOut">
              <a:rPr lang="en-US" smtClean="0"/>
              <a:pPr>
                <a:defRPr/>
              </a:pPr>
              <a:t>3/19/2015</a:t>
            </a:fld>
            <a:endParaRPr lang="en-GB"/>
          </a:p>
        </p:txBody>
      </p:sp>
      <p:sp>
        <p:nvSpPr>
          <p:cNvPr id="10" name="Slide Number Placeholder 9"/>
          <p:cNvSpPr>
            <a:spLocks noGrp="1"/>
          </p:cNvSpPr>
          <p:nvPr>
            <p:ph type="sldNum" sz="quarter" idx="16"/>
          </p:nvPr>
        </p:nvSpPr>
        <p:spPr/>
        <p:txBody>
          <a:bodyPr rtlCol="0"/>
          <a:lstStyle/>
          <a:p>
            <a:pPr>
              <a:defRPr/>
            </a:pPr>
            <a:fld id="{11704243-24CD-46FB-AAAA-03F24125122E}"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fld id="{A679F38F-BC68-49B4-9EE5-6C0E5D9ECD60}" type="datetimeFigureOut">
              <a:rPr lang="en-US" smtClean="0"/>
              <a:pPr>
                <a:defRPr/>
              </a:pPr>
              <a:t>3/19/2015</a:t>
            </a:fld>
            <a:endParaRPr lang="en-GB"/>
          </a:p>
        </p:txBody>
      </p:sp>
      <p:sp>
        <p:nvSpPr>
          <p:cNvPr id="12" name="Slide Number Placeholder 11"/>
          <p:cNvSpPr>
            <a:spLocks noGrp="1"/>
          </p:cNvSpPr>
          <p:nvPr>
            <p:ph type="sldNum" sz="quarter" idx="16"/>
          </p:nvPr>
        </p:nvSpPr>
        <p:spPr/>
        <p:txBody>
          <a:bodyPr rtlCol="0"/>
          <a:lstStyle/>
          <a:p>
            <a:pPr>
              <a:defRPr/>
            </a:pPr>
            <a:fld id="{27F5078E-3DD4-4459-AAA9-E80D48E5E5EB}"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C8CC9CDD-D62C-4839-A7E9-23058C286DC6}" type="datetimeFigureOut">
              <a:rPr lang="en-US" smtClean="0"/>
              <a:pPr>
                <a:defRPr/>
              </a:pPr>
              <a:t>3/19/2015</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3E50F0E2-D397-4306-808E-1181E1173E48}"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8E66C14-B6D3-40EA-ACC1-9EE5AE23BE08}" type="datetimeFigureOut">
              <a:rPr lang="en-US" smtClean="0"/>
              <a:pPr>
                <a:defRPr/>
              </a:pPr>
              <a:t>3/19/2015</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583058D2-2FD5-4A26-8122-8B9FA6435187}"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81A925E6-2B2B-450A-A4CF-92979473BC09}" type="datetimeFigureOut">
              <a:rPr lang="en-US" smtClean="0"/>
              <a:pPr>
                <a:defRPr/>
              </a:pPr>
              <a:t>3/19/2015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103184B3-B052-49F7-82C8-3E0346E80A03}"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43D79E2C-58E9-48EB-BBE1-0532365D2692}" type="datetimeFigureOut">
              <a:rPr lang="en-US" smtClean="0"/>
              <a:pPr>
                <a:defRPr/>
              </a:pPr>
              <a:t>3/19/2015</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75F036C7-89C5-421F-A4C5-9041BFCDEB2C}"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C8F87FD1-520C-4A6B-A65C-5D44791B09EB}" type="datetimeFigureOut">
              <a:rPr lang="en-US" smtClean="0"/>
              <a:pPr>
                <a:defRPr/>
              </a:pPr>
              <a:t>3/19/2015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541793D-4F66-400E-B315-928941B2288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01B3268C-3A6E-49F0-974E-0890ADE29D15}" type="datetimeFigureOut">
              <a:rPr lang="en-US" smtClean="0"/>
              <a:pPr>
                <a:defRPr/>
              </a:pPr>
              <a:t>3/19/2015</a:t>
            </a:fld>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A8FCBEB4-DA9D-4FAA-A6B3-FE46906F43E6}"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E8F9D0E4-60A9-4133-A3A6-0CDB9150FC7E}" type="datetimeFigureOut">
              <a:rPr lang="en-US" smtClean="0"/>
              <a:pPr>
                <a:defRPr/>
              </a:pPr>
              <a:t>3/19/2015</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E6EF76A8-331D-4E21-8421-EBFD8D6858E1}"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4048" r:id="rId1"/>
    <p:sldLayoutId id="2147484049" r:id="rId2"/>
    <p:sldLayoutId id="2147484050" r:id="rId3"/>
    <p:sldLayoutId id="2147484051" r:id="rId4"/>
    <p:sldLayoutId id="2147484052" r:id="rId5"/>
    <p:sldLayoutId id="2147484053" r:id="rId6"/>
    <p:sldLayoutId id="2147484054" r:id="rId7"/>
    <p:sldLayoutId id="2147484055" r:id="rId8"/>
    <p:sldLayoutId id="2147484056" r:id="rId9"/>
    <p:sldLayoutId id="2147484057" r:id="rId10"/>
    <p:sldLayoutId id="2147484058"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youtube.com/watch?v=-UU4DfV_M2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smtClean="0"/>
              <a:t>Defenders, Conquerors and Vanquished</a:t>
            </a:r>
            <a:endParaRPr lang="en-GB" dirty="0"/>
          </a:p>
        </p:txBody>
      </p:sp>
      <p:sp>
        <p:nvSpPr>
          <p:cNvPr id="5" name="Subtitle 4"/>
          <p:cNvSpPr>
            <a:spLocks noGrp="1"/>
          </p:cNvSpPr>
          <p:nvPr>
            <p:ph type="subTitle" idx="1"/>
          </p:nvPr>
        </p:nvSpPr>
        <p:spPr/>
        <p:txBody>
          <a:bodyPr/>
          <a:lstStyle/>
          <a:p>
            <a:r>
              <a:rPr lang="en-GB" dirty="0" smtClean="0"/>
              <a:t>LECTURE 14: Coming of Rome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Polybius</a:t>
            </a:r>
            <a:endParaRPr lang="en-GB" dirty="0"/>
          </a:p>
        </p:txBody>
      </p:sp>
      <p:sp>
        <p:nvSpPr>
          <p:cNvPr id="3" name="Content Placeholder 2"/>
          <p:cNvSpPr>
            <a:spLocks noGrp="1"/>
          </p:cNvSpPr>
          <p:nvPr>
            <p:ph sz="quarter" idx="1"/>
          </p:nvPr>
        </p:nvSpPr>
        <p:spPr>
          <a:xfrm>
            <a:off x="251520" y="1600200"/>
            <a:ext cx="8514528" cy="4997152"/>
          </a:xfrm>
        </p:spPr>
        <p:txBody>
          <a:bodyPr>
            <a:normAutofit/>
          </a:bodyPr>
          <a:lstStyle/>
          <a:p>
            <a:pPr marL="0" indent="0" algn="just" eaLnBrk="1" hangingPunct="1">
              <a:lnSpc>
                <a:spcPct val="80000"/>
              </a:lnSpc>
              <a:buFont typeface="Wingdings" pitchFamily="2" charset="2"/>
              <a:buNone/>
              <a:defRPr/>
            </a:pPr>
            <a:r>
              <a:rPr lang="en-US" sz="2000" dirty="0" smtClean="0"/>
              <a:t>Had previous chroniclers neglected to speak in praise of History in general, it might perhaps have been necessary for me to recommend everyone to choose for study and welcome such treatises as the present, since men have no more ready corrective of conduct than knowledge of the past. But all historians, one may say without exception, and in no half-hearted manner, but making this the beginning and end of their </a:t>
            </a:r>
            <a:r>
              <a:rPr lang="en-US" sz="2000" dirty="0" err="1" smtClean="0"/>
              <a:t>labour</a:t>
            </a:r>
            <a:r>
              <a:rPr lang="en-US" sz="2000" dirty="0" smtClean="0"/>
              <a:t>, have impressed on us that the soundest education and training for a life of active politics is the study of History, and that surest and indeed the only method of learning how to bear bravely the vicissitudes of fortune, is to recall the calamities of others. Evidently therefore no one, and least of all myself, would think it his duty at this day to repeat what has been so well and so often said. For the very element of unexpectedness in the events I have chosen as my theme will be sufficient to challenge and incite everyone, young and old alike, to peruse my systematic history. </a:t>
            </a:r>
            <a:r>
              <a:rPr lang="en-US" sz="2000" b="1" dirty="0" smtClean="0"/>
              <a:t>For who is so worthless or indolent as not to wish to know by what means and under what system of polity the Romans in less than fifty-three years have succeeded in subjecting nearly the whole inhabited world to their sole government — a thing unique in history? </a:t>
            </a:r>
            <a:r>
              <a:rPr lang="en-US" sz="2000" dirty="0" smtClean="0"/>
              <a:t>Or who again is there so passionately devoted to other spectacles or studies as to regard anything as of greater moment than the acquisition of this knowledge? </a:t>
            </a:r>
          </a:p>
          <a:p>
            <a:pPr marL="0" indent="0" algn="r" eaLnBrk="1" hangingPunct="1">
              <a:lnSpc>
                <a:spcPct val="80000"/>
              </a:lnSpc>
              <a:buFont typeface="Wingdings" pitchFamily="2" charset="2"/>
              <a:buNone/>
              <a:defRPr/>
            </a:pPr>
            <a:r>
              <a:rPr lang="en-US" sz="2000" dirty="0" smtClean="0"/>
              <a:t>Polybius 1.1</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Europe after 281</a:t>
            </a:r>
            <a:endParaRPr lang="en-GB" dirty="0"/>
          </a:p>
        </p:txBody>
      </p:sp>
      <p:sp>
        <p:nvSpPr>
          <p:cNvPr id="3" name="Content Placeholder 2"/>
          <p:cNvSpPr>
            <a:spLocks noGrp="1"/>
          </p:cNvSpPr>
          <p:nvPr>
            <p:ph sz="quarter" idx="1"/>
          </p:nvPr>
        </p:nvSpPr>
        <p:spPr/>
        <p:txBody>
          <a:bodyPr/>
          <a:lstStyle/>
          <a:p>
            <a:r>
              <a:rPr lang="en-GB" dirty="0" smtClean="0"/>
              <a:t>281 </a:t>
            </a:r>
            <a:r>
              <a:rPr lang="en-GB" dirty="0" err="1" smtClean="0"/>
              <a:t>Keraunos</a:t>
            </a:r>
            <a:r>
              <a:rPr lang="en-GB" dirty="0" smtClean="0"/>
              <a:t> kills </a:t>
            </a:r>
            <a:r>
              <a:rPr lang="en-GB" dirty="0" err="1" smtClean="0"/>
              <a:t>Seleukos</a:t>
            </a:r>
            <a:r>
              <a:rPr lang="en-GB" dirty="0" smtClean="0"/>
              <a:t> I and claims Thrace</a:t>
            </a:r>
          </a:p>
          <a:p>
            <a:r>
              <a:rPr lang="en-GB" dirty="0" smtClean="0"/>
              <a:t>Conflict with </a:t>
            </a:r>
            <a:r>
              <a:rPr lang="en-GB" dirty="0" err="1" smtClean="0"/>
              <a:t>Antigonos</a:t>
            </a:r>
            <a:r>
              <a:rPr lang="en-GB" dirty="0" smtClean="0"/>
              <a:t> </a:t>
            </a:r>
            <a:r>
              <a:rPr lang="en-GB" dirty="0" err="1" smtClean="0"/>
              <a:t>Gonatas</a:t>
            </a:r>
            <a:r>
              <a:rPr lang="en-GB" dirty="0" smtClean="0"/>
              <a:t> and </a:t>
            </a:r>
            <a:r>
              <a:rPr lang="en-GB" dirty="0" err="1" smtClean="0"/>
              <a:t>Antipatros</a:t>
            </a:r>
            <a:r>
              <a:rPr lang="en-GB" dirty="0" smtClean="0"/>
              <a:t> son of </a:t>
            </a:r>
            <a:r>
              <a:rPr lang="en-GB" dirty="0" err="1" smtClean="0"/>
              <a:t>Kassander’s</a:t>
            </a:r>
            <a:r>
              <a:rPr lang="en-GB" dirty="0" smtClean="0"/>
              <a:t> eldest son Philip</a:t>
            </a:r>
          </a:p>
          <a:p>
            <a:r>
              <a:rPr lang="en-GB" dirty="0" err="1" smtClean="0"/>
              <a:t>Antigonos</a:t>
            </a:r>
            <a:r>
              <a:rPr lang="en-GB" dirty="0" smtClean="0"/>
              <a:t> controlled </a:t>
            </a:r>
            <a:r>
              <a:rPr lang="en-GB" dirty="0" err="1" smtClean="0"/>
              <a:t>Akrokorinth</a:t>
            </a:r>
            <a:r>
              <a:rPr lang="en-GB" dirty="0" smtClean="0"/>
              <a:t>, </a:t>
            </a:r>
            <a:r>
              <a:rPr lang="en-GB" dirty="0" err="1" smtClean="0"/>
              <a:t>Chalkis</a:t>
            </a:r>
            <a:r>
              <a:rPr lang="en-GB" dirty="0" smtClean="0"/>
              <a:t> and </a:t>
            </a:r>
            <a:r>
              <a:rPr lang="en-GB" dirty="0" err="1" smtClean="0"/>
              <a:t>demetrias</a:t>
            </a:r>
            <a:r>
              <a:rPr lang="en-GB" dirty="0" smtClean="0"/>
              <a:t> and the </a:t>
            </a:r>
            <a:r>
              <a:rPr lang="en-GB" dirty="0" err="1" smtClean="0"/>
              <a:t>Peiraieus</a:t>
            </a:r>
            <a:endParaRPr lang="en-GB" dirty="0" smtClean="0"/>
          </a:p>
          <a:p>
            <a:r>
              <a:rPr lang="en-GB" dirty="0" err="1" smtClean="0"/>
              <a:t>Keraunos</a:t>
            </a:r>
            <a:r>
              <a:rPr lang="en-GB" dirty="0" smtClean="0"/>
              <a:t> offers elephants to Pyrrhus to go to Italy</a:t>
            </a:r>
          </a:p>
          <a:p>
            <a:r>
              <a:rPr lang="en-GB" dirty="0" smtClean="0"/>
              <a:t>Defeats </a:t>
            </a:r>
            <a:r>
              <a:rPr lang="en-GB" dirty="0" err="1" smtClean="0"/>
              <a:t>Antigonos</a:t>
            </a:r>
            <a:r>
              <a:rPr lang="en-GB" dirty="0" smtClean="0"/>
              <a:t>’ fleet</a:t>
            </a:r>
            <a:endParaRPr lang="en-GB" dirty="0"/>
          </a:p>
        </p:txBody>
      </p:sp>
    </p:spTree>
    <p:extLst>
      <p:ext uri="{BB962C8B-B14F-4D97-AF65-F5344CB8AC3E}">
        <p14:creationId xmlns:p14="http://schemas.microsoft.com/office/powerpoint/2010/main" val="1815497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280-279 Celtic Invasion</a:t>
            </a:r>
            <a:endParaRPr lang="en-GB" dirty="0"/>
          </a:p>
        </p:txBody>
      </p:sp>
      <p:sp>
        <p:nvSpPr>
          <p:cNvPr id="3" name="Content Placeholder 2"/>
          <p:cNvSpPr>
            <a:spLocks noGrp="1"/>
          </p:cNvSpPr>
          <p:nvPr>
            <p:ph sz="quarter" idx="1"/>
          </p:nvPr>
        </p:nvSpPr>
        <p:spPr/>
        <p:txBody>
          <a:bodyPr/>
          <a:lstStyle/>
          <a:p>
            <a:r>
              <a:rPr lang="en-GB" dirty="0" err="1" smtClean="0"/>
              <a:t>Keraunos</a:t>
            </a:r>
            <a:r>
              <a:rPr lang="en-GB" dirty="0" smtClean="0"/>
              <a:t> mounts a </a:t>
            </a:r>
            <a:r>
              <a:rPr lang="en-GB" dirty="0" err="1" smtClean="0"/>
              <a:t>defense</a:t>
            </a:r>
            <a:r>
              <a:rPr lang="en-GB" dirty="0" smtClean="0"/>
              <a:t> and is killed</a:t>
            </a:r>
          </a:p>
          <a:p>
            <a:pPr lvl="1"/>
            <a:r>
              <a:rPr lang="en-GB" dirty="0" smtClean="0"/>
              <a:t>No clear power in Macedon</a:t>
            </a:r>
          </a:p>
          <a:p>
            <a:r>
              <a:rPr lang="en-GB" dirty="0" smtClean="0"/>
              <a:t>Second wave of invasions (Pausanias 10.19.5ff)</a:t>
            </a:r>
            <a:endParaRPr lang="en-GB" dirty="0"/>
          </a:p>
          <a:p>
            <a:r>
              <a:rPr lang="en-GB" dirty="0" smtClean="0"/>
              <a:t>Battle of Thermopylae</a:t>
            </a:r>
          </a:p>
          <a:p>
            <a:r>
              <a:rPr lang="en-GB" dirty="0" smtClean="0"/>
              <a:t>Invasion of Delphi</a:t>
            </a:r>
          </a:p>
          <a:p>
            <a:r>
              <a:rPr lang="en-GB" dirty="0" smtClean="0"/>
              <a:t>Death of </a:t>
            </a:r>
            <a:r>
              <a:rPr lang="en-GB" dirty="0" err="1" smtClean="0"/>
              <a:t>Brennos</a:t>
            </a:r>
            <a:r>
              <a:rPr lang="en-GB" dirty="0" smtClean="0"/>
              <a:t> (at Delphi)</a:t>
            </a:r>
          </a:p>
          <a:p>
            <a:r>
              <a:rPr lang="en-GB" dirty="0" smtClean="0"/>
              <a:t>Minor victory for </a:t>
            </a:r>
            <a:r>
              <a:rPr lang="en-GB" dirty="0" err="1" smtClean="0"/>
              <a:t>Antigonos</a:t>
            </a:r>
            <a:r>
              <a:rPr lang="en-GB" dirty="0" smtClean="0"/>
              <a:t> near </a:t>
            </a:r>
            <a:r>
              <a:rPr lang="en-GB" dirty="0" err="1" smtClean="0"/>
              <a:t>Lysimachiea</a:t>
            </a:r>
            <a:endParaRPr lang="en-GB" dirty="0"/>
          </a:p>
        </p:txBody>
      </p:sp>
    </p:spTree>
    <p:extLst>
      <p:ext uri="{BB962C8B-B14F-4D97-AF65-F5344CB8AC3E}">
        <p14:creationId xmlns:p14="http://schemas.microsoft.com/office/powerpoint/2010/main" val="3645348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Macedonia</a:t>
            </a:r>
            <a:endParaRPr lang="en-GB" dirty="0"/>
          </a:p>
        </p:txBody>
      </p:sp>
      <p:sp>
        <p:nvSpPr>
          <p:cNvPr id="3" name="Content Placeholder 2"/>
          <p:cNvSpPr>
            <a:spLocks noGrp="1"/>
          </p:cNvSpPr>
          <p:nvPr>
            <p:ph sz="quarter" idx="1"/>
          </p:nvPr>
        </p:nvSpPr>
        <p:spPr/>
        <p:txBody>
          <a:bodyPr/>
          <a:lstStyle/>
          <a:p>
            <a:r>
              <a:rPr lang="en-GB" dirty="0" err="1" smtClean="0"/>
              <a:t>Antigonos</a:t>
            </a:r>
            <a:r>
              <a:rPr lang="en-GB" dirty="0" smtClean="0"/>
              <a:t> promotes is Celtic victory</a:t>
            </a:r>
          </a:p>
          <a:p>
            <a:r>
              <a:rPr lang="en-GB" dirty="0" err="1" smtClean="0"/>
              <a:t>Antigonos</a:t>
            </a:r>
            <a:r>
              <a:rPr lang="en-GB" dirty="0" smtClean="0"/>
              <a:t> marries </a:t>
            </a:r>
            <a:r>
              <a:rPr lang="en-GB" dirty="0" err="1" smtClean="0"/>
              <a:t>Phila</a:t>
            </a:r>
            <a:r>
              <a:rPr lang="en-GB" dirty="0" smtClean="0"/>
              <a:t> (niece), daughter of </a:t>
            </a:r>
            <a:r>
              <a:rPr lang="en-GB" dirty="0" err="1" smtClean="0"/>
              <a:t>Seleukos</a:t>
            </a:r>
            <a:r>
              <a:rPr lang="en-GB" dirty="0" smtClean="0"/>
              <a:t> and </a:t>
            </a:r>
            <a:r>
              <a:rPr lang="en-GB" dirty="0" err="1" smtClean="0"/>
              <a:t>Stratonike</a:t>
            </a:r>
            <a:endParaRPr lang="en-GB" dirty="0" smtClean="0"/>
          </a:p>
          <a:p>
            <a:r>
              <a:rPr lang="en-GB" dirty="0" smtClean="0"/>
              <a:t>Established on the throne by 276 (at the latest)</a:t>
            </a:r>
            <a:endParaRPr lang="en-GB" dirty="0"/>
          </a:p>
        </p:txBody>
      </p:sp>
    </p:spTree>
    <p:extLst>
      <p:ext uri="{BB962C8B-B14F-4D97-AF65-F5344CB8AC3E}">
        <p14:creationId xmlns:p14="http://schemas.microsoft.com/office/powerpoint/2010/main" val="4171418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Leagues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err="1" smtClean="0"/>
              <a:t>Aitolian</a:t>
            </a:r>
            <a:r>
              <a:rPr lang="en-GB" dirty="0" smtClean="0"/>
              <a:t> League</a:t>
            </a:r>
          </a:p>
          <a:p>
            <a:pPr lvl="1"/>
            <a:r>
              <a:rPr lang="en-GB" dirty="0" smtClean="0"/>
              <a:t>Undefeated in the </a:t>
            </a:r>
            <a:r>
              <a:rPr lang="en-GB" dirty="0" err="1" smtClean="0"/>
              <a:t>Lamian</a:t>
            </a:r>
            <a:r>
              <a:rPr lang="en-GB" dirty="0" smtClean="0"/>
              <a:t> war</a:t>
            </a:r>
          </a:p>
          <a:p>
            <a:pPr lvl="1"/>
            <a:r>
              <a:rPr lang="en-GB" dirty="0" smtClean="0"/>
              <a:t>Generally hostile to established king in Macedon and supportive of other claimants</a:t>
            </a:r>
          </a:p>
          <a:p>
            <a:pPr lvl="1"/>
            <a:r>
              <a:rPr lang="en-GB" dirty="0" smtClean="0"/>
              <a:t>Control of Delphi (although not the </a:t>
            </a:r>
            <a:r>
              <a:rPr lang="en-GB" dirty="0" err="1" smtClean="0"/>
              <a:t>Amphiktyoni</a:t>
            </a:r>
            <a:r>
              <a:rPr lang="en-GB" dirty="0" smtClean="0"/>
              <a:t> until 277)</a:t>
            </a:r>
          </a:p>
          <a:p>
            <a:pPr lvl="1"/>
            <a:r>
              <a:rPr lang="en-GB" dirty="0" smtClean="0"/>
              <a:t>Major power in Central Greece</a:t>
            </a:r>
          </a:p>
          <a:p>
            <a:r>
              <a:rPr lang="en-GB" dirty="0" smtClean="0"/>
              <a:t>Revival of Sparta</a:t>
            </a:r>
          </a:p>
          <a:p>
            <a:pPr lvl="1"/>
            <a:r>
              <a:rPr lang="en-GB" dirty="0" smtClean="0"/>
              <a:t>Some attempts to reassert Spartan power (mostly unsuccessful) </a:t>
            </a:r>
          </a:p>
          <a:p>
            <a:pPr lvl="1"/>
            <a:r>
              <a:rPr lang="en-GB" dirty="0" smtClean="0"/>
              <a:t>Attempt by Pyrrhus and </a:t>
            </a:r>
            <a:r>
              <a:rPr lang="en-GB" dirty="0" err="1" smtClean="0"/>
              <a:t>Kleomenes</a:t>
            </a:r>
            <a:r>
              <a:rPr lang="en-GB" dirty="0" smtClean="0"/>
              <a:t> to restore </a:t>
            </a:r>
            <a:r>
              <a:rPr lang="en-GB" dirty="0" err="1" smtClean="0"/>
              <a:t>Kleomenes</a:t>
            </a:r>
            <a:r>
              <a:rPr lang="en-GB" dirty="0" smtClean="0"/>
              <a:t> to power in Sparta fails</a:t>
            </a:r>
          </a:p>
          <a:p>
            <a:pPr lvl="1"/>
            <a:r>
              <a:rPr lang="en-GB" dirty="0" smtClean="0"/>
              <a:t>Pyrrhus then intervenes in Argos and is killed</a:t>
            </a:r>
            <a:endParaRPr lang="en-GB" dirty="0"/>
          </a:p>
        </p:txBody>
      </p:sp>
    </p:spTree>
    <p:extLst>
      <p:ext uri="{BB962C8B-B14F-4D97-AF65-F5344CB8AC3E}">
        <p14:creationId xmlns:p14="http://schemas.microsoft.com/office/powerpoint/2010/main" val="2693526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Chremonidean</a:t>
            </a:r>
            <a:r>
              <a:rPr lang="en-GB" dirty="0" smtClean="0"/>
              <a:t> War</a:t>
            </a:r>
            <a:endParaRPr lang="en-GB" dirty="0"/>
          </a:p>
        </p:txBody>
      </p:sp>
      <p:sp>
        <p:nvSpPr>
          <p:cNvPr id="3" name="Content Placeholder 2"/>
          <p:cNvSpPr>
            <a:spLocks noGrp="1"/>
          </p:cNvSpPr>
          <p:nvPr>
            <p:ph sz="quarter" idx="1"/>
          </p:nvPr>
        </p:nvSpPr>
        <p:spPr/>
        <p:txBody>
          <a:bodyPr/>
          <a:lstStyle/>
          <a:p>
            <a:r>
              <a:rPr lang="en-GB" dirty="0" smtClean="0"/>
              <a:t>Macedonian control of </a:t>
            </a:r>
            <a:r>
              <a:rPr lang="en-GB" dirty="0" err="1" smtClean="0"/>
              <a:t>Demetrias</a:t>
            </a:r>
            <a:r>
              <a:rPr lang="en-GB" dirty="0" smtClean="0"/>
              <a:t>, Corinth, and </a:t>
            </a:r>
            <a:r>
              <a:rPr lang="en-GB" dirty="0" err="1" smtClean="0"/>
              <a:t>Chalkis</a:t>
            </a:r>
            <a:r>
              <a:rPr lang="en-GB" dirty="0" smtClean="0"/>
              <a:t> (briefly independent) </a:t>
            </a:r>
          </a:p>
          <a:p>
            <a:r>
              <a:rPr lang="en-GB" dirty="0" err="1" smtClean="0"/>
              <a:t>Antigonos</a:t>
            </a:r>
            <a:r>
              <a:rPr lang="en-GB" dirty="0" smtClean="0"/>
              <a:t> increases actively in the Aegean</a:t>
            </a:r>
          </a:p>
          <a:p>
            <a:r>
              <a:rPr lang="en-GB" dirty="0" smtClean="0"/>
              <a:t>Ptolemaic support for anti-</a:t>
            </a:r>
            <a:r>
              <a:rPr lang="en-GB" dirty="0" err="1" smtClean="0"/>
              <a:t>Antigonid</a:t>
            </a:r>
            <a:r>
              <a:rPr lang="en-GB" dirty="0" smtClean="0"/>
              <a:t> Macedon </a:t>
            </a:r>
            <a:r>
              <a:rPr lang="en-GB" dirty="0" smtClean="0">
                <a:sym typeface="Wingdings" panose="05000000000000000000" pitchFamily="2" charset="2"/>
              </a:rPr>
              <a:t> Athens, Sparta</a:t>
            </a:r>
          </a:p>
          <a:p>
            <a:r>
              <a:rPr lang="en-GB" dirty="0" err="1" smtClean="0">
                <a:sym typeface="Wingdings" panose="05000000000000000000" pitchFamily="2" charset="2"/>
              </a:rPr>
              <a:t>Chremonides</a:t>
            </a:r>
            <a:r>
              <a:rPr lang="en-GB" dirty="0" smtClean="0">
                <a:sym typeface="Wingdings" panose="05000000000000000000" pitchFamily="2" charset="2"/>
              </a:rPr>
              <a:t> in 268 introduces a decree in Athens proposing an Athenian and Spartan alliance (including the </a:t>
            </a:r>
            <a:r>
              <a:rPr lang="en-GB" dirty="0" err="1" smtClean="0">
                <a:sym typeface="Wingdings" panose="05000000000000000000" pitchFamily="2" charset="2"/>
              </a:rPr>
              <a:t>Achaian</a:t>
            </a:r>
            <a:r>
              <a:rPr lang="en-GB" dirty="0" smtClean="0">
                <a:sym typeface="Wingdings" panose="05000000000000000000" pitchFamily="2" charset="2"/>
              </a:rPr>
              <a:t> league, and Cretans)</a:t>
            </a:r>
            <a:endParaRPr lang="en-GB" dirty="0"/>
          </a:p>
        </p:txBody>
      </p:sp>
    </p:spTree>
    <p:extLst>
      <p:ext uri="{BB962C8B-B14F-4D97-AF65-F5344CB8AC3E}">
        <p14:creationId xmlns:p14="http://schemas.microsoft.com/office/powerpoint/2010/main" val="3641693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Chremonidean</a:t>
            </a:r>
            <a:r>
              <a:rPr lang="en-GB" dirty="0"/>
              <a:t> </a:t>
            </a:r>
            <a:r>
              <a:rPr lang="en-GB" dirty="0" smtClean="0"/>
              <a:t>War 267-262</a:t>
            </a:r>
            <a:endParaRPr lang="en-GB" dirty="0"/>
          </a:p>
        </p:txBody>
      </p:sp>
      <p:sp>
        <p:nvSpPr>
          <p:cNvPr id="3" name="Content Placeholder 2"/>
          <p:cNvSpPr>
            <a:spLocks noGrp="1"/>
          </p:cNvSpPr>
          <p:nvPr>
            <p:ph sz="quarter" idx="1"/>
          </p:nvPr>
        </p:nvSpPr>
        <p:spPr/>
        <p:txBody>
          <a:bodyPr/>
          <a:lstStyle/>
          <a:p>
            <a:r>
              <a:rPr lang="en-GB" dirty="0" smtClean="0"/>
              <a:t>Really a war between </a:t>
            </a:r>
            <a:r>
              <a:rPr lang="en-GB" dirty="0" err="1" smtClean="0"/>
              <a:t>Antigonos</a:t>
            </a:r>
            <a:r>
              <a:rPr lang="en-GB" dirty="0" smtClean="0"/>
              <a:t> and Ptolemy fought in Greece</a:t>
            </a:r>
          </a:p>
          <a:p>
            <a:r>
              <a:rPr lang="en-GB" dirty="0" err="1" smtClean="0"/>
              <a:t>Areus</a:t>
            </a:r>
            <a:r>
              <a:rPr lang="en-GB" dirty="0" smtClean="0"/>
              <a:t> (Spartan king) killed in 265</a:t>
            </a:r>
            <a:endParaRPr lang="en-GB" dirty="0"/>
          </a:p>
          <a:p>
            <a:r>
              <a:rPr lang="en-GB" dirty="0" smtClean="0"/>
              <a:t>Too difficult to fully blockade the Macedonians in the Piraeus </a:t>
            </a:r>
          </a:p>
          <a:p>
            <a:r>
              <a:rPr lang="en-GB" dirty="0" smtClean="0"/>
              <a:t>Mostly Macedonian successes</a:t>
            </a:r>
            <a:endParaRPr lang="en-GB" dirty="0"/>
          </a:p>
        </p:txBody>
      </p:sp>
    </p:spTree>
    <p:extLst>
      <p:ext uri="{BB962C8B-B14F-4D97-AF65-F5344CB8AC3E}">
        <p14:creationId xmlns:p14="http://schemas.microsoft.com/office/powerpoint/2010/main" val="710704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Aitolia</a:t>
            </a:r>
            <a:r>
              <a:rPr lang="en-GB" dirty="0" smtClean="0"/>
              <a:t> v Achaia</a:t>
            </a:r>
            <a:endParaRPr lang="en-GB" dirty="0"/>
          </a:p>
        </p:txBody>
      </p:sp>
      <p:sp>
        <p:nvSpPr>
          <p:cNvPr id="3" name="Content Placeholder 2"/>
          <p:cNvSpPr>
            <a:spLocks noGrp="1"/>
          </p:cNvSpPr>
          <p:nvPr>
            <p:ph sz="quarter" idx="2"/>
          </p:nvPr>
        </p:nvSpPr>
        <p:spPr/>
        <p:txBody>
          <a:bodyPr>
            <a:normAutofit fontScale="77500" lnSpcReduction="20000"/>
          </a:bodyPr>
          <a:lstStyle/>
          <a:p>
            <a:r>
              <a:rPr lang="en-GB" dirty="0" smtClean="0"/>
              <a:t>Spartan </a:t>
            </a:r>
            <a:r>
              <a:rPr lang="en-GB" dirty="0"/>
              <a:t>decline after 265 (again</a:t>
            </a:r>
            <a:r>
              <a:rPr lang="en-GB" dirty="0" smtClean="0"/>
              <a:t>)</a:t>
            </a:r>
          </a:p>
          <a:p>
            <a:r>
              <a:rPr lang="en-GB" dirty="0" smtClean="0"/>
              <a:t>Hostile to Macedon (particularly due to garrison at Corinth)</a:t>
            </a:r>
          </a:p>
          <a:p>
            <a:r>
              <a:rPr lang="en-GB" dirty="0" smtClean="0"/>
              <a:t>250s creation of a federal league</a:t>
            </a:r>
          </a:p>
          <a:p>
            <a:r>
              <a:rPr lang="en-GB" dirty="0" smtClean="0"/>
              <a:t>Eventually (240s) conflict between </a:t>
            </a:r>
            <a:r>
              <a:rPr lang="en-GB" dirty="0" err="1" smtClean="0"/>
              <a:t>Aitolia</a:t>
            </a:r>
            <a:r>
              <a:rPr lang="en-GB" dirty="0" smtClean="0"/>
              <a:t> and Achaia by way of </a:t>
            </a:r>
            <a:r>
              <a:rPr lang="en-GB" dirty="0" err="1" smtClean="0"/>
              <a:t>Boitian</a:t>
            </a:r>
            <a:r>
              <a:rPr lang="en-GB" dirty="0" smtClean="0"/>
              <a:t> league</a:t>
            </a:r>
            <a:endParaRPr lang="en-GB" dirty="0"/>
          </a:p>
          <a:p>
            <a:endParaRPr lang="en-GB" dirty="0"/>
          </a:p>
        </p:txBody>
      </p:sp>
      <p:sp>
        <p:nvSpPr>
          <p:cNvPr id="6" name="Content Placeholder 5"/>
          <p:cNvSpPr>
            <a:spLocks noGrp="1"/>
          </p:cNvSpPr>
          <p:nvPr>
            <p:ph sz="quarter" idx="4"/>
          </p:nvPr>
        </p:nvSpPr>
        <p:spPr/>
        <p:txBody>
          <a:bodyPr>
            <a:normAutofit lnSpcReduction="10000"/>
          </a:bodyPr>
          <a:lstStyle/>
          <a:p>
            <a:r>
              <a:rPr lang="en-GB" dirty="0" err="1"/>
              <a:t>Aitolian</a:t>
            </a:r>
            <a:r>
              <a:rPr lang="en-GB" dirty="0"/>
              <a:t> league expands and starts to crack down a bit on traditional </a:t>
            </a:r>
            <a:r>
              <a:rPr lang="en-GB" dirty="0" err="1"/>
              <a:t>Aitolian</a:t>
            </a:r>
            <a:r>
              <a:rPr lang="en-GB" dirty="0"/>
              <a:t> piracy</a:t>
            </a:r>
          </a:p>
          <a:p>
            <a:r>
              <a:rPr lang="en-GB" dirty="0" err="1"/>
              <a:t>Aitolians</a:t>
            </a:r>
            <a:r>
              <a:rPr lang="en-GB" dirty="0"/>
              <a:t> come to control the Delphic </a:t>
            </a:r>
            <a:r>
              <a:rPr lang="en-GB" dirty="0" err="1"/>
              <a:t>Amphiktyonic</a:t>
            </a:r>
            <a:r>
              <a:rPr lang="en-GB" dirty="0"/>
              <a:t> council</a:t>
            </a:r>
          </a:p>
        </p:txBody>
      </p:sp>
      <p:sp>
        <p:nvSpPr>
          <p:cNvPr id="4" name="Text Placeholder 3"/>
          <p:cNvSpPr>
            <a:spLocks noGrp="1"/>
          </p:cNvSpPr>
          <p:nvPr>
            <p:ph type="body" sz="quarter" idx="1"/>
          </p:nvPr>
        </p:nvSpPr>
        <p:spPr/>
        <p:txBody>
          <a:bodyPr/>
          <a:lstStyle/>
          <a:p>
            <a:r>
              <a:rPr lang="en-GB" dirty="0" smtClean="0"/>
              <a:t>Achaia</a:t>
            </a:r>
            <a:endParaRPr lang="en-GB" dirty="0"/>
          </a:p>
        </p:txBody>
      </p:sp>
      <p:sp>
        <p:nvSpPr>
          <p:cNvPr id="5" name="Text Placeholder 4"/>
          <p:cNvSpPr>
            <a:spLocks noGrp="1"/>
          </p:cNvSpPr>
          <p:nvPr>
            <p:ph type="body" sz="quarter" idx="3"/>
          </p:nvPr>
        </p:nvSpPr>
        <p:spPr/>
        <p:txBody>
          <a:bodyPr/>
          <a:lstStyle/>
          <a:p>
            <a:r>
              <a:rPr lang="en-GB" dirty="0" err="1" smtClean="0"/>
              <a:t>Aitolian</a:t>
            </a:r>
            <a:r>
              <a:rPr lang="en-GB" dirty="0" smtClean="0"/>
              <a:t> League</a:t>
            </a:r>
            <a:endParaRPr lang="en-GB" dirty="0"/>
          </a:p>
        </p:txBody>
      </p:sp>
    </p:spTree>
    <p:extLst>
      <p:ext uri="{BB962C8B-B14F-4D97-AF65-F5344CB8AC3E}">
        <p14:creationId xmlns:p14="http://schemas.microsoft.com/office/powerpoint/2010/main" val="221395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240-230s</a:t>
            </a:r>
            <a:endParaRPr lang="en-GB" dirty="0"/>
          </a:p>
        </p:txBody>
      </p:sp>
      <p:sp>
        <p:nvSpPr>
          <p:cNvPr id="7" name="Content Placeholder 6"/>
          <p:cNvSpPr>
            <a:spLocks noGrp="1"/>
          </p:cNvSpPr>
          <p:nvPr>
            <p:ph sz="quarter" idx="1"/>
          </p:nvPr>
        </p:nvSpPr>
        <p:spPr/>
        <p:txBody>
          <a:bodyPr/>
          <a:lstStyle/>
          <a:p>
            <a:r>
              <a:rPr lang="en-GB" dirty="0" smtClean="0"/>
              <a:t>239 Death of </a:t>
            </a:r>
            <a:r>
              <a:rPr lang="en-GB" dirty="0" err="1" smtClean="0"/>
              <a:t>Antigonos</a:t>
            </a:r>
            <a:r>
              <a:rPr lang="en-GB" dirty="0" smtClean="0"/>
              <a:t> </a:t>
            </a:r>
            <a:r>
              <a:rPr lang="en-GB" dirty="0" err="1" smtClean="0"/>
              <a:t>Gonatas</a:t>
            </a:r>
            <a:r>
              <a:rPr lang="en-GB" dirty="0" smtClean="0"/>
              <a:t> </a:t>
            </a:r>
            <a:r>
              <a:rPr lang="en-GB" dirty="0" smtClean="0">
                <a:sym typeface="Wingdings" panose="05000000000000000000" pitchFamily="2" charset="2"/>
              </a:rPr>
              <a:t> </a:t>
            </a:r>
            <a:r>
              <a:rPr lang="en-GB" dirty="0" err="1" smtClean="0">
                <a:sym typeface="Wingdings" panose="05000000000000000000" pitchFamily="2" charset="2"/>
              </a:rPr>
              <a:t>Demetrios</a:t>
            </a:r>
            <a:r>
              <a:rPr lang="en-GB" dirty="0" smtClean="0">
                <a:sym typeface="Wingdings" panose="05000000000000000000" pitchFamily="2" charset="2"/>
              </a:rPr>
              <a:t> II</a:t>
            </a:r>
          </a:p>
          <a:p>
            <a:r>
              <a:rPr lang="en-GB" dirty="0" err="1" smtClean="0">
                <a:sym typeface="Wingdings" panose="05000000000000000000" pitchFamily="2" charset="2"/>
              </a:rPr>
              <a:t>Agis</a:t>
            </a:r>
            <a:r>
              <a:rPr lang="en-GB" dirty="0" smtClean="0">
                <a:sym typeface="Wingdings" panose="05000000000000000000" pitchFamily="2" charset="2"/>
              </a:rPr>
              <a:t> IV of Sparta is killed</a:t>
            </a:r>
          </a:p>
          <a:p>
            <a:r>
              <a:rPr lang="en-GB" dirty="0" err="1" smtClean="0">
                <a:sym typeface="Wingdings" panose="05000000000000000000" pitchFamily="2" charset="2"/>
              </a:rPr>
              <a:t>Demetrios</a:t>
            </a:r>
            <a:r>
              <a:rPr lang="en-GB" dirty="0" smtClean="0">
                <a:sym typeface="Wingdings" panose="05000000000000000000" pitchFamily="2" charset="2"/>
              </a:rPr>
              <a:t> marries </a:t>
            </a:r>
            <a:r>
              <a:rPr lang="en-GB" dirty="0" err="1" smtClean="0">
                <a:sym typeface="Wingdings" panose="05000000000000000000" pitchFamily="2" charset="2"/>
              </a:rPr>
              <a:t>daught</a:t>
            </a:r>
            <a:r>
              <a:rPr lang="en-GB" dirty="0" smtClean="0">
                <a:sym typeface="Wingdings" panose="05000000000000000000" pitchFamily="2" charset="2"/>
              </a:rPr>
              <a:t> of </a:t>
            </a:r>
            <a:r>
              <a:rPr lang="en-GB" dirty="0" err="1" smtClean="0">
                <a:sym typeface="Wingdings" panose="05000000000000000000" pitchFamily="2" charset="2"/>
              </a:rPr>
              <a:t>Olympias</a:t>
            </a:r>
            <a:r>
              <a:rPr lang="en-GB" dirty="0" smtClean="0">
                <a:sym typeface="Wingdings" panose="05000000000000000000" pitchFamily="2" charset="2"/>
              </a:rPr>
              <a:t> wife of Alexander II of </a:t>
            </a:r>
            <a:r>
              <a:rPr lang="en-GB" dirty="0" err="1" smtClean="0">
                <a:sym typeface="Wingdings" panose="05000000000000000000" pitchFamily="2" charset="2"/>
              </a:rPr>
              <a:t>Epieros</a:t>
            </a:r>
            <a:r>
              <a:rPr lang="en-GB" dirty="0" smtClean="0">
                <a:sym typeface="Wingdings" panose="05000000000000000000" pitchFamily="2" charset="2"/>
              </a:rPr>
              <a:t> son of Pyrrhus</a:t>
            </a:r>
          </a:p>
          <a:p>
            <a:r>
              <a:rPr lang="en-GB" dirty="0" smtClean="0">
                <a:sym typeface="Wingdings" panose="05000000000000000000" pitchFamily="2" charset="2"/>
              </a:rPr>
              <a:t>Macedon + </a:t>
            </a:r>
            <a:r>
              <a:rPr lang="en-GB" dirty="0" err="1" smtClean="0">
                <a:sym typeface="Wingdings" panose="05000000000000000000" pitchFamily="2" charset="2"/>
              </a:rPr>
              <a:t>Epieros</a:t>
            </a:r>
            <a:r>
              <a:rPr lang="en-GB" dirty="0" smtClean="0">
                <a:sym typeface="Wingdings" panose="05000000000000000000" pitchFamily="2" charset="2"/>
              </a:rPr>
              <a:t> v </a:t>
            </a:r>
            <a:r>
              <a:rPr lang="en-GB" dirty="0" err="1" smtClean="0">
                <a:sym typeface="Wingdings" panose="05000000000000000000" pitchFamily="2" charset="2"/>
              </a:rPr>
              <a:t>Aitolia</a:t>
            </a:r>
            <a:r>
              <a:rPr lang="en-GB" dirty="0" smtClean="0">
                <a:sym typeface="Wingdings" panose="05000000000000000000" pitchFamily="2" charset="2"/>
              </a:rPr>
              <a:t> (+ </a:t>
            </a:r>
            <a:r>
              <a:rPr lang="en-GB" dirty="0" err="1" smtClean="0">
                <a:sym typeface="Wingdings" panose="05000000000000000000" pitchFamily="2" charset="2"/>
              </a:rPr>
              <a:t>Achaians</a:t>
            </a:r>
            <a:r>
              <a:rPr lang="en-GB" dirty="0" smtClean="0">
                <a:sym typeface="Wingdings" panose="05000000000000000000" pitchFamily="2" charset="2"/>
              </a:rPr>
              <a:t>)</a:t>
            </a:r>
          </a:p>
          <a:p>
            <a:r>
              <a:rPr lang="en-GB" dirty="0" smtClean="0">
                <a:sym typeface="Wingdings" panose="05000000000000000000" pitchFamily="2" charset="2"/>
              </a:rPr>
              <a:t>Royal family in </a:t>
            </a:r>
            <a:r>
              <a:rPr lang="en-GB" dirty="0" err="1" smtClean="0">
                <a:sym typeface="Wingdings" panose="05000000000000000000" pitchFamily="2" charset="2"/>
              </a:rPr>
              <a:t>Epieros</a:t>
            </a:r>
            <a:r>
              <a:rPr lang="en-GB" dirty="0" smtClean="0">
                <a:sym typeface="Wingdings" panose="05000000000000000000" pitchFamily="2" charset="2"/>
              </a:rPr>
              <a:t> dies out</a:t>
            </a:r>
          </a:p>
          <a:p>
            <a:r>
              <a:rPr lang="en-GB" dirty="0" err="1" smtClean="0">
                <a:sym typeface="Wingdings" panose="05000000000000000000" pitchFamily="2" charset="2"/>
              </a:rPr>
              <a:t>Demetrios</a:t>
            </a:r>
            <a:r>
              <a:rPr lang="en-GB" dirty="0" smtClean="0">
                <a:sym typeface="Wingdings" panose="05000000000000000000" pitchFamily="2" charset="2"/>
              </a:rPr>
              <a:t> not particularly successful</a:t>
            </a:r>
          </a:p>
          <a:p>
            <a:r>
              <a:rPr lang="en-GB" dirty="0" smtClean="0">
                <a:sym typeface="Wingdings" panose="05000000000000000000" pitchFamily="2" charset="2"/>
              </a:rPr>
              <a:t>229 </a:t>
            </a:r>
            <a:r>
              <a:rPr lang="en-GB" dirty="0" err="1" smtClean="0">
                <a:sym typeface="Wingdings" panose="05000000000000000000" pitchFamily="2" charset="2"/>
              </a:rPr>
              <a:t>Demetrios</a:t>
            </a:r>
            <a:r>
              <a:rPr lang="en-GB" dirty="0" smtClean="0">
                <a:sym typeface="Wingdings" panose="05000000000000000000" pitchFamily="2" charset="2"/>
              </a:rPr>
              <a:t> dies</a:t>
            </a:r>
            <a:endParaRPr lang="en-GB" dirty="0"/>
          </a:p>
        </p:txBody>
      </p:sp>
    </p:spTree>
    <p:extLst>
      <p:ext uri="{BB962C8B-B14F-4D97-AF65-F5344CB8AC3E}">
        <p14:creationId xmlns:p14="http://schemas.microsoft.com/office/powerpoint/2010/main" val="1978103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Illyrians</a:t>
            </a:r>
            <a:endParaRPr lang="en-GB" dirty="0"/>
          </a:p>
        </p:txBody>
      </p:sp>
      <p:sp>
        <p:nvSpPr>
          <p:cNvPr id="3" name="Content Placeholder 2"/>
          <p:cNvSpPr>
            <a:spLocks noGrp="1"/>
          </p:cNvSpPr>
          <p:nvPr>
            <p:ph sz="quarter" idx="1"/>
          </p:nvPr>
        </p:nvSpPr>
        <p:spPr/>
        <p:txBody>
          <a:bodyPr/>
          <a:lstStyle/>
          <a:p>
            <a:r>
              <a:rPr lang="en-GB" dirty="0" smtClean="0"/>
              <a:t>With the end of the </a:t>
            </a:r>
            <a:r>
              <a:rPr lang="en-GB" dirty="0" err="1" smtClean="0"/>
              <a:t>Eperiot</a:t>
            </a:r>
            <a:r>
              <a:rPr lang="en-GB" dirty="0" smtClean="0"/>
              <a:t> monarchy, Illyrians help break away parts of </a:t>
            </a:r>
            <a:r>
              <a:rPr lang="en-GB" dirty="0" err="1" smtClean="0"/>
              <a:t>Epieros</a:t>
            </a:r>
            <a:r>
              <a:rPr lang="en-GB" dirty="0" smtClean="0"/>
              <a:t> </a:t>
            </a:r>
            <a:endParaRPr lang="en-GB" dirty="0"/>
          </a:p>
        </p:txBody>
      </p:sp>
    </p:spTree>
    <p:extLst>
      <p:ext uri="{BB962C8B-B14F-4D97-AF65-F5344CB8AC3E}">
        <p14:creationId xmlns:p14="http://schemas.microsoft.com/office/powerpoint/2010/main" val="3673939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Antigonos</a:t>
            </a:r>
            <a:r>
              <a:rPr lang="en-GB" dirty="0" smtClean="0"/>
              <a:t> </a:t>
            </a:r>
            <a:r>
              <a:rPr lang="en-GB" dirty="0" err="1" smtClean="0"/>
              <a:t>Doson</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229 </a:t>
            </a:r>
            <a:r>
              <a:rPr lang="en-GB" dirty="0" err="1" smtClean="0"/>
              <a:t>Kleomenes</a:t>
            </a:r>
            <a:r>
              <a:rPr lang="en-GB" dirty="0" smtClean="0"/>
              <a:t> III (Sparta) attacks the </a:t>
            </a:r>
            <a:r>
              <a:rPr lang="en-GB" dirty="0" err="1" smtClean="0"/>
              <a:t>Achaian</a:t>
            </a:r>
            <a:r>
              <a:rPr lang="en-GB" dirty="0" smtClean="0"/>
              <a:t> league</a:t>
            </a:r>
          </a:p>
          <a:p>
            <a:r>
              <a:rPr lang="en-GB" dirty="0" err="1" smtClean="0"/>
              <a:t>Antigonos</a:t>
            </a:r>
            <a:r>
              <a:rPr lang="en-GB" dirty="0" smtClean="0"/>
              <a:t> </a:t>
            </a:r>
            <a:r>
              <a:rPr lang="en-GB" dirty="0" err="1" smtClean="0"/>
              <a:t>Doson</a:t>
            </a:r>
            <a:r>
              <a:rPr lang="en-GB" dirty="0" smtClean="0"/>
              <a:t> declares himself king (no longer regent)</a:t>
            </a:r>
          </a:p>
          <a:p>
            <a:r>
              <a:rPr lang="en-GB" dirty="0" err="1" smtClean="0"/>
              <a:t>Antigonos</a:t>
            </a:r>
            <a:r>
              <a:rPr lang="en-GB" dirty="0" smtClean="0"/>
              <a:t> is successful in the north</a:t>
            </a:r>
          </a:p>
          <a:p>
            <a:r>
              <a:rPr lang="en-GB" dirty="0" smtClean="0"/>
              <a:t>Roman intervention in Illyria</a:t>
            </a:r>
          </a:p>
          <a:p>
            <a:r>
              <a:rPr lang="en-GB" dirty="0" err="1" smtClean="0"/>
              <a:t>Antigonos</a:t>
            </a:r>
            <a:r>
              <a:rPr lang="en-GB" dirty="0" smtClean="0"/>
              <a:t> invades Thessaly and removes it from the </a:t>
            </a:r>
            <a:r>
              <a:rPr lang="en-GB" dirty="0" err="1" smtClean="0"/>
              <a:t>Aitolian</a:t>
            </a:r>
            <a:r>
              <a:rPr lang="en-GB" dirty="0" smtClean="0"/>
              <a:t> league (which it had just joined)</a:t>
            </a:r>
          </a:p>
          <a:p>
            <a:r>
              <a:rPr lang="en-GB" dirty="0" err="1" smtClean="0"/>
              <a:t>Antigonos</a:t>
            </a:r>
            <a:r>
              <a:rPr lang="en-GB" dirty="0" smtClean="0"/>
              <a:t> attacks Ptolemaic possessions in </a:t>
            </a:r>
            <a:r>
              <a:rPr lang="en-GB" dirty="0" err="1" smtClean="0"/>
              <a:t>Karia</a:t>
            </a:r>
            <a:endParaRPr lang="en-GB" dirty="0"/>
          </a:p>
        </p:txBody>
      </p:sp>
    </p:spTree>
    <p:extLst>
      <p:ext uri="{BB962C8B-B14F-4D97-AF65-F5344CB8AC3E}">
        <p14:creationId xmlns:p14="http://schemas.microsoft.com/office/powerpoint/2010/main" val="2104514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Kleomenes</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Highly successful from 229 </a:t>
            </a:r>
          </a:p>
          <a:p>
            <a:r>
              <a:rPr lang="en-GB" dirty="0" smtClean="0"/>
              <a:t>Revolution in Sparta (redistribution of land, ‘ancestral constitution’) </a:t>
            </a:r>
          </a:p>
          <a:p>
            <a:r>
              <a:rPr lang="en-GB" dirty="0" smtClean="0"/>
              <a:t>Ptolemy III switches support to </a:t>
            </a:r>
            <a:r>
              <a:rPr lang="en-GB" dirty="0" err="1" smtClean="0"/>
              <a:t>Kleomenes</a:t>
            </a:r>
            <a:r>
              <a:rPr lang="en-GB" dirty="0" smtClean="0"/>
              <a:t> from the </a:t>
            </a:r>
            <a:r>
              <a:rPr lang="en-GB" dirty="0" err="1" smtClean="0"/>
              <a:t>Achaians</a:t>
            </a:r>
            <a:r>
              <a:rPr lang="en-GB" dirty="0" smtClean="0"/>
              <a:t> around 225</a:t>
            </a:r>
          </a:p>
          <a:p>
            <a:r>
              <a:rPr lang="en-GB" dirty="0" err="1" smtClean="0"/>
              <a:t>Achaians</a:t>
            </a:r>
            <a:r>
              <a:rPr lang="en-GB" dirty="0" smtClean="0"/>
              <a:t> turn to </a:t>
            </a:r>
            <a:r>
              <a:rPr lang="en-GB" dirty="0" err="1" smtClean="0"/>
              <a:t>Antigonos</a:t>
            </a:r>
            <a:r>
              <a:rPr lang="en-GB" dirty="0" smtClean="0"/>
              <a:t> (annual loyalty oath, recognise </a:t>
            </a:r>
            <a:r>
              <a:rPr lang="en-GB" dirty="0" err="1" smtClean="0"/>
              <a:t>Antigonos</a:t>
            </a:r>
            <a:r>
              <a:rPr lang="en-GB" dirty="0" smtClean="0"/>
              <a:t> as military commander of the league)</a:t>
            </a:r>
          </a:p>
          <a:p>
            <a:r>
              <a:rPr lang="en-GB" dirty="0" smtClean="0"/>
              <a:t>New league ‘Hellenic League’ with </a:t>
            </a:r>
            <a:r>
              <a:rPr lang="en-GB" dirty="0" err="1" smtClean="0"/>
              <a:t>Antigonos</a:t>
            </a:r>
            <a:r>
              <a:rPr lang="en-GB" dirty="0" smtClean="0"/>
              <a:t> as </a:t>
            </a:r>
            <a:r>
              <a:rPr lang="en-GB" i="1" dirty="0" smtClean="0"/>
              <a:t>hegemon</a:t>
            </a:r>
            <a:endParaRPr lang="en-GB" dirty="0" smtClean="0"/>
          </a:p>
          <a:p>
            <a:r>
              <a:rPr lang="en-GB" dirty="0" err="1" smtClean="0"/>
              <a:t>Kleomenes</a:t>
            </a:r>
            <a:r>
              <a:rPr lang="en-GB" dirty="0" smtClean="0"/>
              <a:t> defeated by the league in 222 (at </a:t>
            </a:r>
            <a:r>
              <a:rPr lang="en-GB" dirty="0" err="1" smtClean="0"/>
              <a:t>Sellasia</a:t>
            </a:r>
            <a:r>
              <a:rPr lang="en-GB" dirty="0" smtClean="0"/>
              <a:t>)</a:t>
            </a:r>
          </a:p>
          <a:p>
            <a:r>
              <a:rPr lang="en-GB" dirty="0" err="1" smtClean="0"/>
              <a:t>Antigonos</a:t>
            </a:r>
            <a:r>
              <a:rPr lang="en-GB" dirty="0" smtClean="0"/>
              <a:t> returns north, settles matters and dies (probably of tuberculosis) in 221</a:t>
            </a:r>
          </a:p>
        </p:txBody>
      </p:sp>
    </p:spTree>
    <p:extLst>
      <p:ext uri="{BB962C8B-B14F-4D97-AF65-F5344CB8AC3E}">
        <p14:creationId xmlns:p14="http://schemas.microsoft.com/office/powerpoint/2010/main" val="1508754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9112802"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itemaker.umich.edu/mladjov/files/romanabc26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616" y="0"/>
            <a:ext cx="1017171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1073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defRPr/>
            </a:pPr>
            <a:r>
              <a:rPr lang="en-US" smtClean="0"/>
              <a:t>Illyrian Wars</a:t>
            </a:r>
          </a:p>
        </p:txBody>
      </p:sp>
      <p:sp>
        <p:nvSpPr>
          <p:cNvPr id="5123" name="Content Placeholder 2"/>
          <p:cNvSpPr>
            <a:spLocks noGrp="1"/>
          </p:cNvSpPr>
          <p:nvPr>
            <p:ph sz="quarter" idx="1"/>
          </p:nvPr>
        </p:nvSpPr>
        <p:spPr/>
        <p:txBody>
          <a:bodyPr/>
          <a:lstStyle/>
          <a:p>
            <a:pPr eaLnBrk="1" hangingPunct="1">
              <a:buFont typeface="Wingdings" pitchFamily="2" charset="2"/>
              <a:buNone/>
              <a:defRPr/>
            </a:pPr>
            <a:r>
              <a:rPr lang="en-US" smtClean="0"/>
              <a:t>1</a:t>
            </a:r>
            <a:r>
              <a:rPr lang="en-US" baseline="30000" smtClean="0"/>
              <a:t>st</a:t>
            </a:r>
            <a:r>
              <a:rPr lang="en-US" smtClean="0"/>
              <a:t> Illyrian War (229-228)</a:t>
            </a:r>
          </a:p>
          <a:p>
            <a:pPr eaLnBrk="1" hangingPunct="1">
              <a:buFont typeface="Wingdings" pitchFamily="2" charset="2"/>
              <a:buNone/>
              <a:defRPr/>
            </a:pPr>
            <a:endParaRPr lang="en-US" smtClean="0"/>
          </a:p>
          <a:p>
            <a:pPr eaLnBrk="1" hangingPunct="1">
              <a:buFont typeface="Wingdings" pitchFamily="2" charset="2"/>
              <a:buNone/>
              <a:defRPr/>
            </a:pPr>
            <a:r>
              <a:rPr lang="en-US" smtClean="0"/>
              <a:t>	first crossing with military force into Illyria and these parts of Europe, as well as the first diplomatic involvement with places in Greece…</a:t>
            </a:r>
          </a:p>
          <a:p>
            <a:pPr eaLnBrk="1" hangingPunct="1">
              <a:buFont typeface="Wingdings" pitchFamily="2" charset="2"/>
              <a:buNone/>
              <a:defRPr/>
            </a:pPr>
            <a:r>
              <a:rPr lang="en-US" smtClean="0"/>
              <a:t> </a:t>
            </a:r>
          </a:p>
          <a:p>
            <a:pPr eaLnBrk="1" hangingPunct="1">
              <a:buFont typeface="Wingdings" pitchFamily="2" charset="2"/>
              <a:buNone/>
              <a:defRPr/>
            </a:pPr>
            <a:r>
              <a:rPr lang="en-US" smtClean="0"/>
              <a:t>							Polybius 2.12.7</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523875" y="152400"/>
            <a:ext cx="8096250" cy="6553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defRPr/>
            </a:pPr>
            <a:r>
              <a:rPr lang="en-US" dirty="0" smtClean="0"/>
              <a:t>1</a:t>
            </a:r>
            <a:r>
              <a:rPr lang="en-US" baseline="30000" dirty="0" smtClean="0"/>
              <a:t>st</a:t>
            </a:r>
            <a:r>
              <a:rPr lang="en-US" dirty="0" smtClean="0"/>
              <a:t> Illyrian War 229-228</a:t>
            </a:r>
          </a:p>
        </p:txBody>
      </p:sp>
      <p:sp>
        <p:nvSpPr>
          <p:cNvPr id="3" name="Content Placeholder 2"/>
          <p:cNvSpPr>
            <a:spLocks noGrp="1"/>
          </p:cNvSpPr>
          <p:nvPr>
            <p:ph sz="quarter" idx="1"/>
          </p:nvPr>
        </p:nvSpPr>
        <p:spPr/>
        <p:txBody>
          <a:bodyPr>
            <a:normAutofit/>
          </a:bodyPr>
          <a:lstStyle/>
          <a:p>
            <a:pPr eaLnBrk="1" hangingPunct="1">
              <a:lnSpc>
                <a:spcPct val="90000"/>
              </a:lnSpc>
              <a:defRPr/>
            </a:pPr>
            <a:r>
              <a:rPr lang="en-US" smtClean="0"/>
              <a:t>Pirates!</a:t>
            </a:r>
          </a:p>
          <a:p>
            <a:pPr eaLnBrk="1" hangingPunct="1">
              <a:lnSpc>
                <a:spcPct val="90000"/>
              </a:lnSpc>
              <a:defRPr/>
            </a:pPr>
            <a:r>
              <a:rPr lang="en-US" smtClean="0"/>
              <a:t>Illyrian Queen Teuta</a:t>
            </a:r>
          </a:p>
          <a:p>
            <a:pPr lvl="1" eaLnBrk="1" hangingPunct="1">
              <a:lnSpc>
                <a:spcPct val="90000"/>
              </a:lnSpc>
              <a:defRPr/>
            </a:pPr>
            <a:r>
              <a:rPr lang="en-US" smtClean="0"/>
              <a:t>Starts to expand her control towards the Greek cities</a:t>
            </a:r>
          </a:p>
          <a:p>
            <a:pPr lvl="1" eaLnBrk="1" hangingPunct="1">
              <a:lnSpc>
                <a:spcPct val="90000"/>
              </a:lnSpc>
              <a:defRPr/>
            </a:pPr>
            <a:r>
              <a:rPr lang="en-US" smtClean="0"/>
              <a:t>Romans send an embassy in 230, ambassador is murdered</a:t>
            </a:r>
          </a:p>
          <a:p>
            <a:pPr eaLnBrk="1" hangingPunct="1">
              <a:lnSpc>
                <a:spcPct val="90000"/>
              </a:lnSpc>
              <a:defRPr/>
            </a:pPr>
            <a:r>
              <a:rPr lang="en-US" smtClean="0"/>
              <a:t>War!</a:t>
            </a:r>
          </a:p>
          <a:p>
            <a:pPr lvl="1" eaLnBrk="1" hangingPunct="1">
              <a:lnSpc>
                <a:spcPct val="90000"/>
              </a:lnSpc>
              <a:defRPr/>
            </a:pPr>
            <a:r>
              <a:rPr lang="en-US" smtClean="0"/>
              <a:t>Rome wins, a number of Greek cities surrendered to the Romans</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defRPr/>
            </a:pPr>
            <a:r>
              <a:rPr lang="en-US" smtClean="0"/>
              <a:t>2</a:t>
            </a:r>
            <a:r>
              <a:rPr lang="en-US" baseline="30000" smtClean="0"/>
              <a:t>nd</a:t>
            </a:r>
            <a:r>
              <a:rPr lang="en-US" smtClean="0"/>
              <a:t> Illyrian War 220-219</a:t>
            </a:r>
          </a:p>
        </p:txBody>
      </p:sp>
      <p:sp>
        <p:nvSpPr>
          <p:cNvPr id="8195" name="Content Placeholder 2"/>
          <p:cNvSpPr>
            <a:spLocks noGrp="1"/>
          </p:cNvSpPr>
          <p:nvPr>
            <p:ph sz="quarter" idx="1"/>
          </p:nvPr>
        </p:nvSpPr>
        <p:spPr/>
        <p:txBody>
          <a:bodyPr/>
          <a:lstStyle/>
          <a:p>
            <a:pPr eaLnBrk="1" hangingPunct="1">
              <a:defRPr/>
            </a:pPr>
            <a:r>
              <a:rPr lang="en-US" smtClean="0"/>
              <a:t>Demetrius of Pharos</a:t>
            </a:r>
          </a:p>
          <a:p>
            <a:pPr lvl="1" eaLnBrk="1" hangingPunct="1">
              <a:defRPr/>
            </a:pPr>
            <a:r>
              <a:rPr lang="en-US" smtClean="0"/>
              <a:t>New Illyrian chieftain after the death of Teuta</a:t>
            </a:r>
          </a:p>
          <a:p>
            <a:pPr lvl="1" eaLnBrk="1" hangingPunct="1">
              <a:defRPr/>
            </a:pPr>
            <a:r>
              <a:rPr lang="en-US" smtClean="0"/>
              <a:t>Had served under Teuta’s husband but helped the Romans in the 1</a:t>
            </a:r>
            <a:r>
              <a:rPr lang="en-US" baseline="30000" smtClean="0"/>
              <a:t>st</a:t>
            </a:r>
            <a:r>
              <a:rPr lang="en-US" smtClean="0"/>
              <a:t> war</a:t>
            </a:r>
          </a:p>
          <a:p>
            <a:pPr lvl="1" eaLnBrk="1" hangingPunct="1">
              <a:defRPr/>
            </a:pPr>
            <a:r>
              <a:rPr lang="en-US" smtClean="0"/>
              <a:t>Re-expanded Illyrian Control</a:t>
            </a:r>
          </a:p>
          <a:p>
            <a:pPr eaLnBrk="1" hangingPunct="1">
              <a:defRPr/>
            </a:pPr>
            <a:r>
              <a:rPr lang="en-US" smtClean="0"/>
              <a:t>War</a:t>
            </a:r>
          </a:p>
          <a:p>
            <a:pPr lvl="1" eaLnBrk="1" hangingPunct="1">
              <a:defRPr/>
            </a:pPr>
            <a:r>
              <a:rPr lang="en-US" smtClean="0"/>
              <a:t>Rome wins, Demetrius flees to the court of the young Philip V</a:t>
            </a:r>
          </a:p>
          <a:p>
            <a:pPr lvl="1" eaLnBrk="1" hangingPunct="1">
              <a:defRPr/>
            </a:pPr>
            <a:endParaRPr lang="en-US"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Polybius 1.3</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smtClean="0"/>
              <a:t>The </a:t>
            </a:r>
            <a:r>
              <a:rPr lang="en-GB" dirty="0"/>
              <a:t>date from which I propose to begin my history is the 140th Olympiad [220‑216 B.C.], and the events are the following: (1) in Greece the so‑called Social War, the first waged against the </a:t>
            </a:r>
            <a:r>
              <a:rPr lang="en-GB" dirty="0" err="1"/>
              <a:t>Aetolians</a:t>
            </a:r>
            <a:r>
              <a:rPr lang="en-GB" dirty="0"/>
              <a:t> by the Achaeans in league with and under the leadership of Philip of Macedon, the son of Demetrius and father of Perseus, (2) in Asia the war for </a:t>
            </a:r>
            <a:r>
              <a:rPr lang="en-GB" dirty="0" err="1"/>
              <a:t>Coele</a:t>
            </a:r>
            <a:r>
              <a:rPr lang="en-GB" dirty="0"/>
              <a:t>-Syria between Antiochus and Ptolemy </a:t>
            </a:r>
            <a:r>
              <a:rPr lang="en-GB" dirty="0" err="1"/>
              <a:t>Philopator</a:t>
            </a:r>
            <a:r>
              <a:rPr lang="en-GB" dirty="0" smtClean="0"/>
              <a:t>,(</a:t>
            </a:r>
            <a:r>
              <a:rPr lang="en-GB" dirty="0"/>
              <a:t>3) in Italy, Libya, and the adjacent regions, the war between Rome and Carthage, usually known as the </a:t>
            </a:r>
            <a:r>
              <a:rPr lang="en-GB" dirty="0" err="1"/>
              <a:t>Hannibalic</a:t>
            </a:r>
            <a:r>
              <a:rPr lang="en-GB" dirty="0"/>
              <a:t> War. These events immediately succeed those related at the end of the work of </a:t>
            </a:r>
            <a:r>
              <a:rPr lang="en-GB" dirty="0" err="1"/>
              <a:t>Aratus</a:t>
            </a:r>
            <a:r>
              <a:rPr lang="en-GB" dirty="0"/>
              <a:t> of Sicyon. </a:t>
            </a:r>
            <a:r>
              <a:rPr lang="en-GB" dirty="0" smtClean="0"/>
              <a:t>Previously </a:t>
            </a:r>
            <a:r>
              <a:rPr lang="en-GB" dirty="0"/>
              <a:t>the doings of the world had been, so to say, dispersed, as they were held together by no unity of initiative, results, or locality;  but ever since this date history has been an organic whole, and the affairs of Italy and Libya have been interlinked </a:t>
            </a:r>
            <a:r>
              <a:rPr lang="en-GB" dirty="0" smtClean="0"/>
              <a:t>with </a:t>
            </a:r>
            <a:r>
              <a:rPr lang="en-GB" dirty="0"/>
              <a:t>those of Greece and Asia, all leading up to one end. </a:t>
            </a:r>
            <a:r>
              <a:rPr lang="en-GB" dirty="0" smtClean="0"/>
              <a:t>And </a:t>
            </a:r>
            <a:r>
              <a:rPr lang="en-GB" dirty="0"/>
              <a:t>this is my reason for beginning their systematic history from that date.  For it was owing to their defeat of the Carthaginians in the </a:t>
            </a:r>
            <a:r>
              <a:rPr lang="en-GB" dirty="0" err="1"/>
              <a:t>Hannibalic</a:t>
            </a:r>
            <a:r>
              <a:rPr lang="en-GB" dirty="0"/>
              <a:t> War that the Romans, feeling that the chief and most essential step in their scheme of universal aggression had now been taken, were first emboldened to reach out their hands to grasp the rest and to cross with an army to Greece and the continent of Asia.</a:t>
            </a:r>
          </a:p>
        </p:txBody>
      </p:sp>
    </p:spTree>
    <p:extLst>
      <p:ext uri="{BB962C8B-B14F-4D97-AF65-F5344CB8AC3E}">
        <p14:creationId xmlns:p14="http://schemas.microsoft.com/office/powerpoint/2010/main" val="39269501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Philip V</a:t>
            </a:r>
            <a:endParaRPr lang="en-GB" dirty="0"/>
          </a:p>
        </p:txBody>
      </p:sp>
      <p:sp>
        <p:nvSpPr>
          <p:cNvPr id="3" name="Content Placeholder 2"/>
          <p:cNvSpPr>
            <a:spLocks noGrp="1"/>
          </p:cNvSpPr>
          <p:nvPr>
            <p:ph sz="quarter" idx="1"/>
          </p:nvPr>
        </p:nvSpPr>
        <p:spPr/>
        <p:txBody>
          <a:bodyPr/>
          <a:lstStyle/>
          <a:p>
            <a:r>
              <a:rPr lang="en-GB" dirty="0" smtClean="0"/>
              <a:t>Son of </a:t>
            </a:r>
            <a:r>
              <a:rPr lang="en-GB" dirty="0" err="1" smtClean="0"/>
              <a:t>Demetrios</a:t>
            </a:r>
            <a:r>
              <a:rPr lang="en-GB" dirty="0" smtClean="0"/>
              <a:t> II </a:t>
            </a:r>
          </a:p>
          <a:p>
            <a:r>
              <a:rPr lang="en-GB" dirty="0" err="1" smtClean="0"/>
              <a:t>Doson</a:t>
            </a:r>
            <a:r>
              <a:rPr lang="en-GB" dirty="0" smtClean="0"/>
              <a:t> regent</a:t>
            </a:r>
          </a:p>
          <a:p>
            <a:r>
              <a:rPr lang="en-GB" dirty="0" smtClean="0"/>
              <a:t>17 at </a:t>
            </a:r>
            <a:r>
              <a:rPr lang="en-GB" dirty="0" err="1" smtClean="0"/>
              <a:t>Doson’s</a:t>
            </a:r>
            <a:r>
              <a:rPr lang="en-GB" dirty="0" smtClean="0"/>
              <a:t> death</a:t>
            </a:r>
          </a:p>
          <a:p>
            <a:r>
              <a:rPr lang="en-GB" dirty="0" smtClean="0"/>
              <a:t>“Social War”</a:t>
            </a:r>
          </a:p>
          <a:p>
            <a:pPr lvl="1"/>
            <a:r>
              <a:rPr lang="en-GB" dirty="0" smtClean="0"/>
              <a:t>Philip v </a:t>
            </a:r>
            <a:r>
              <a:rPr lang="en-GB" dirty="0" err="1" smtClean="0"/>
              <a:t>Aitolian</a:t>
            </a:r>
            <a:r>
              <a:rPr lang="en-GB" dirty="0" smtClean="0"/>
              <a:t> league 220-117</a:t>
            </a:r>
          </a:p>
          <a:p>
            <a:pPr lvl="2"/>
            <a:r>
              <a:rPr lang="en-GB" dirty="0" smtClean="0"/>
              <a:t>Internal struggles over building a fleet</a:t>
            </a:r>
          </a:p>
          <a:p>
            <a:pPr marL="0" indent="0">
              <a:buNone/>
            </a:pPr>
            <a:endParaRPr lang="en-GB" dirty="0" smtClean="0"/>
          </a:p>
        </p:txBody>
      </p:sp>
    </p:spTree>
    <p:extLst>
      <p:ext uri="{BB962C8B-B14F-4D97-AF65-F5344CB8AC3E}">
        <p14:creationId xmlns:p14="http://schemas.microsoft.com/office/powerpoint/2010/main" val="4008555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defRPr/>
            </a:pPr>
            <a:r>
              <a:rPr lang="en-US" smtClean="0"/>
              <a:t>Macedonian Wars</a:t>
            </a:r>
          </a:p>
        </p:txBody>
      </p:sp>
      <p:sp>
        <p:nvSpPr>
          <p:cNvPr id="9219" name="Content Placeholder 2"/>
          <p:cNvSpPr>
            <a:spLocks noGrp="1"/>
          </p:cNvSpPr>
          <p:nvPr>
            <p:ph sz="quarter" idx="1"/>
          </p:nvPr>
        </p:nvSpPr>
        <p:spPr/>
        <p:txBody>
          <a:bodyPr/>
          <a:lstStyle/>
          <a:p>
            <a:pPr eaLnBrk="1" hangingPunct="1">
              <a:defRPr/>
            </a:pPr>
            <a:r>
              <a:rPr lang="en-US" dirty="0" smtClean="0"/>
              <a:t>217 Rome demands Philip V surrender Demetrius to them </a:t>
            </a:r>
          </a:p>
          <a:p>
            <a:pPr eaLnBrk="1" hangingPunct="1">
              <a:defRPr/>
            </a:pPr>
            <a:r>
              <a:rPr lang="en-US" dirty="0" smtClean="0"/>
              <a:t>Philip attempts to expand towards the Adriatic</a:t>
            </a:r>
          </a:p>
          <a:p>
            <a:pPr eaLnBrk="1" hangingPunct="1">
              <a:defRPr/>
            </a:pPr>
            <a:r>
              <a:rPr lang="en-US" dirty="0" smtClean="0"/>
              <a:t>214 Philip “agrees” to an alliance with Hannibal</a:t>
            </a:r>
          </a:p>
          <a:p>
            <a:pPr eaLnBrk="1" hangingPunct="1">
              <a:defRPr/>
            </a:pPr>
            <a:r>
              <a:rPr lang="en-US" dirty="0" smtClean="0"/>
              <a:t>Attacks </a:t>
            </a:r>
            <a:r>
              <a:rPr lang="en-US" dirty="0" err="1" smtClean="0"/>
              <a:t>Orikos</a:t>
            </a:r>
            <a:r>
              <a:rPr lang="en-US" dirty="0" smtClean="0"/>
              <a:t> near </a:t>
            </a:r>
            <a:r>
              <a:rPr lang="en-US" dirty="0" err="1" smtClean="0"/>
              <a:t>Apollonia</a:t>
            </a:r>
            <a:r>
              <a:rPr lang="en-US" dirty="0" smtClean="0"/>
              <a:t>, Romans send a fleet, Philip retreats</a:t>
            </a:r>
          </a:p>
          <a:p>
            <a:pPr eaLnBrk="1" hangingPunct="1">
              <a:buFont typeface="Wingdings" pitchFamily="2" charset="2"/>
              <a:buNone/>
              <a:defRPr/>
            </a:pPr>
            <a:endParaRPr lang="en-US"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sz="4000" dirty="0" smtClean="0"/>
              <a:t>1</a:t>
            </a:r>
            <a:r>
              <a:rPr lang="en-US" sz="4000" baseline="30000" dirty="0" smtClean="0"/>
              <a:t>st</a:t>
            </a:r>
            <a:r>
              <a:rPr lang="en-US" sz="4000" dirty="0" smtClean="0"/>
              <a:t> Macedonian War</a:t>
            </a:r>
            <a:r>
              <a:rPr lang="en-US" sz="4000" dirty="0" smtClean="0">
                <a:latin typeface="Calibri" pitchFamily="34" charset="0"/>
              </a:rPr>
              <a:t> 214-205</a:t>
            </a:r>
            <a:endParaRPr lang="en-US" sz="4000" dirty="0" smtClean="0"/>
          </a:p>
        </p:txBody>
      </p:sp>
      <p:sp>
        <p:nvSpPr>
          <p:cNvPr id="7" name="Text Placeholder 6"/>
          <p:cNvSpPr>
            <a:spLocks noGrp="1"/>
          </p:cNvSpPr>
          <p:nvPr>
            <p:ph type="body" idx="2"/>
          </p:nvPr>
        </p:nvSpPr>
        <p:spPr/>
        <p:txBody>
          <a:bodyPr/>
          <a:lstStyle/>
          <a:p>
            <a:pPr>
              <a:lnSpc>
                <a:spcPct val="80000"/>
              </a:lnSpc>
              <a:defRPr/>
            </a:pPr>
            <a:r>
              <a:rPr lang="en-US" dirty="0" smtClean="0"/>
              <a:t>Rome allies with the </a:t>
            </a:r>
            <a:r>
              <a:rPr lang="en-US" dirty="0" err="1" smtClean="0"/>
              <a:t>Aetolian</a:t>
            </a:r>
            <a:r>
              <a:rPr lang="en-US" dirty="0" smtClean="0"/>
              <a:t> league (211)</a:t>
            </a:r>
          </a:p>
        </p:txBody>
      </p:sp>
      <p:pic>
        <p:nvPicPr>
          <p:cNvPr id="8" name="Picture 3"/>
          <p:cNvPicPr>
            <a:picLocks noGrp="1" noChangeAspect="1" noChangeArrowheads="1"/>
          </p:cNvPicPr>
          <p:nvPr>
            <p:ph sz="quarter" idx="1"/>
          </p:nvPr>
        </p:nvPicPr>
        <p:blipFill>
          <a:blip r:embed="rId2" cstate="print"/>
          <a:srcRect/>
          <a:stretch>
            <a:fillRect/>
          </a:stretch>
        </p:blipFill>
        <p:spPr bwMode="auto">
          <a:xfrm>
            <a:off x="3707904" y="1196752"/>
            <a:ext cx="4294390" cy="5402342"/>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Rome and </a:t>
            </a:r>
            <a:r>
              <a:rPr lang="en-GB" dirty="0" err="1" smtClean="0"/>
              <a:t>Aetolian</a:t>
            </a:r>
            <a:r>
              <a:rPr lang="en-GB" dirty="0" smtClean="0"/>
              <a:t> Alliance</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eaLnBrk="1" hangingPunct="1">
              <a:lnSpc>
                <a:spcPct val="80000"/>
              </a:lnSpc>
              <a:buFont typeface="Wingdings" pitchFamily="2" charset="2"/>
              <a:buNone/>
              <a:defRPr/>
            </a:pPr>
            <a:r>
              <a:rPr lang="en-US" sz="3000" smtClean="0"/>
              <a:t>If the Romans take by force any of these peoples, let it be permitted, as far as concerns the </a:t>
            </a:r>
            <a:r>
              <a:rPr lang="en-US" sz="3000" i="1" smtClean="0"/>
              <a:t>demos</a:t>
            </a:r>
            <a:r>
              <a:rPr lang="en-US" sz="3000" smtClean="0"/>
              <a:t> of the Romans, for the </a:t>
            </a:r>
            <a:r>
              <a:rPr lang="en-US" sz="3000" i="1" smtClean="0"/>
              <a:t>demos</a:t>
            </a:r>
            <a:r>
              <a:rPr lang="en-US" sz="3000" smtClean="0"/>
              <a:t> of the Aetolians to have these cities and lands; whatever (the) Romans take besides the city and land, let (the) Romans have. If the Romans and the Aetolians together take any of these cities, let it be permitted, as far as concerns the </a:t>
            </a:r>
            <a:r>
              <a:rPr lang="en-US" sz="3000" i="1" smtClean="0"/>
              <a:t>demos</a:t>
            </a:r>
            <a:r>
              <a:rPr lang="en-US" sz="3000" smtClean="0"/>
              <a:t> (of the Romans) for the Aetolians to have these cities and lands; whatever they take besides the city, let it belong to both together. If any of these cities go over to, or surrender to, the Romans or the Aetolians, [let it be permitted, as far as concerns the] </a:t>
            </a:r>
            <a:r>
              <a:rPr lang="en-US" sz="3000" i="1" smtClean="0"/>
              <a:t>demos</a:t>
            </a:r>
            <a:r>
              <a:rPr lang="en-US" sz="3000" smtClean="0"/>
              <a:t> of the Romans, for the Aetolians to take these people and the cities and the lands [into their] state….</a:t>
            </a:r>
          </a:p>
          <a:p>
            <a:pPr marL="0" indent="0" eaLnBrk="1" hangingPunct="1">
              <a:lnSpc>
                <a:spcPct val="80000"/>
              </a:lnSpc>
              <a:buFont typeface="Wingdings" pitchFamily="2" charset="2"/>
              <a:buNone/>
              <a:defRPr/>
            </a:pPr>
            <a:endParaRPr lang="en-US" sz="3000" smtClean="0"/>
          </a:p>
        </p:txBody>
      </p:sp>
      <p:sp>
        <p:nvSpPr>
          <p:cNvPr id="12291" name="TextBox 3"/>
          <p:cNvSpPr txBox="1">
            <a:spLocks noChangeArrowheads="1"/>
          </p:cNvSpPr>
          <p:nvPr/>
        </p:nvSpPr>
        <p:spPr bwMode="auto">
          <a:xfrm>
            <a:off x="4714875" y="5857875"/>
            <a:ext cx="3833813" cy="946150"/>
          </a:xfrm>
          <a:prstGeom prst="rect">
            <a:avLst/>
          </a:prstGeom>
          <a:noFill/>
          <a:ln w="9525">
            <a:noFill/>
            <a:miter lim="800000"/>
            <a:headEnd/>
            <a:tailEnd/>
          </a:ln>
        </p:spPr>
        <p:txBody>
          <a:bodyPr>
            <a:spAutoFit/>
          </a:bodyPr>
          <a:lstStyle/>
          <a:p>
            <a:r>
              <a:rPr lang="en-US" sz="2800"/>
              <a:t>Bagnall and Derow 33,</a:t>
            </a:r>
          </a:p>
          <a:p>
            <a:r>
              <a:rPr lang="en-US" sz="2800"/>
              <a:t> cf. Livy 26.24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defRPr/>
            </a:pPr>
            <a:r>
              <a:rPr lang="en-US" smtClean="0"/>
              <a:t>1</a:t>
            </a:r>
            <a:r>
              <a:rPr lang="en-US" baseline="30000" smtClean="0"/>
              <a:t>st</a:t>
            </a:r>
            <a:r>
              <a:rPr lang="en-US" smtClean="0"/>
              <a:t> Macedonian War</a:t>
            </a:r>
          </a:p>
        </p:txBody>
      </p:sp>
      <p:sp>
        <p:nvSpPr>
          <p:cNvPr id="12291" name="Content Placeholder 2"/>
          <p:cNvSpPr>
            <a:spLocks noGrp="1"/>
          </p:cNvSpPr>
          <p:nvPr>
            <p:ph sz="quarter" idx="1"/>
          </p:nvPr>
        </p:nvSpPr>
        <p:spPr/>
        <p:txBody>
          <a:bodyPr>
            <a:normAutofit/>
          </a:bodyPr>
          <a:lstStyle/>
          <a:p>
            <a:pPr eaLnBrk="1" hangingPunct="1">
              <a:defRPr/>
            </a:pPr>
            <a:r>
              <a:rPr lang="en-US" smtClean="0"/>
              <a:t>Essentially a war between Philip and the Aetolian league with naval support from Rome</a:t>
            </a:r>
          </a:p>
          <a:p>
            <a:pPr eaLnBrk="1" hangingPunct="1">
              <a:defRPr/>
            </a:pPr>
            <a:r>
              <a:rPr lang="en-US" smtClean="0"/>
              <a:t>Spartans, Messenians, and Attalus I join Aetolia</a:t>
            </a:r>
          </a:p>
          <a:p>
            <a:pPr eaLnBrk="1" hangingPunct="1">
              <a:defRPr/>
            </a:pPr>
            <a:r>
              <a:rPr lang="en-US" smtClean="0"/>
              <a:t>Multiple attempts to end the war by other Greek states</a:t>
            </a:r>
          </a:p>
          <a:p>
            <a:pPr eaLnBrk="1" hangingPunct="1">
              <a:defRPr/>
            </a:pPr>
            <a:r>
              <a:rPr lang="en-US" smtClean="0"/>
              <a:t>206 Philip forces the Aetolians to make peace</a:t>
            </a:r>
          </a:p>
          <a:p>
            <a:pPr eaLnBrk="1" hangingPunct="1">
              <a:defRPr/>
            </a:pPr>
            <a:r>
              <a:rPr lang="en-US" smtClean="0"/>
              <a:t>Peace agreed to at Phoinike in 205</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1296144"/>
          </a:xfrm>
        </p:spPr>
        <p:txBody>
          <a:bodyPr>
            <a:normAutofit fontScale="90000"/>
          </a:bodyPr>
          <a:lstStyle/>
          <a:p>
            <a:pPr eaLnBrk="1" hangingPunct="1">
              <a:defRPr/>
            </a:pPr>
            <a:r>
              <a:rPr lang="en-US" sz="4000" dirty="0" smtClean="0"/>
              <a:t>Anti-Roman sentiment in attempts to end the war</a:t>
            </a:r>
          </a:p>
        </p:txBody>
      </p:sp>
      <p:sp>
        <p:nvSpPr>
          <p:cNvPr id="14339" name="Text Box 5"/>
          <p:cNvSpPr txBox="1">
            <a:spLocks noChangeArrowheads="1"/>
          </p:cNvSpPr>
          <p:nvPr/>
        </p:nvSpPr>
        <p:spPr bwMode="auto">
          <a:xfrm>
            <a:off x="900113" y="2349500"/>
            <a:ext cx="7632700" cy="3937000"/>
          </a:xfrm>
          <a:prstGeom prst="rect">
            <a:avLst/>
          </a:prstGeom>
          <a:noFill/>
          <a:ln w="9525">
            <a:noFill/>
            <a:miter lim="800000"/>
            <a:headEnd/>
            <a:tailEnd/>
          </a:ln>
        </p:spPr>
        <p:txBody>
          <a:bodyPr>
            <a:spAutoFit/>
          </a:bodyPr>
          <a:lstStyle/>
          <a:p>
            <a:r>
              <a:rPr lang="en-GB" sz="3600"/>
              <a:t>You say that you are fighting with Philip for the sake of the Greeks, that they may be delivered and may refuse to obey his commands; but as a fact you are fighting for the enslavement and ruin of Greece…</a:t>
            </a:r>
          </a:p>
          <a:p>
            <a:r>
              <a:rPr lang="en-GB" sz="3600"/>
              <a:t>					</a:t>
            </a:r>
          </a:p>
          <a:p>
            <a:r>
              <a:rPr lang="en-GB" sz="3600"/>
              <a:t>					Polybius 11.4.6</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defRPr/>
            </a:pPr>
            <a:r>
              <a:rPr lang="en-US" smtClean="0"/>
              <a:t>2</a:t>
            </a:r>
            <a:r>
              <a:rPr lang="en-US" baseline="30000" smtClean="0"/>
              <a:t>nd</a:t>
            </a:r>
            <a:r>
              <a:rPr lang="en-US" smtClean="0"/>
              <a:t> Macedonian War 200-197</a:t>
            </a:r>
          </a:p>
        </p:txBody>
      </p:sp>
      <p:sp>
        <p:nvSpPr>
          <p:cNvPr id="3" name="Content Placeholder 2"/>
          <p:cNvSpPr>
            <a:spLocks noGrp="1"/>
          </p:cNvSpPr>
          <p:nvPr>
            <p:ph sz="quarter" idx="1"/>
          </p:nvPr>
        </p:nvSpPr>
        <p:spPr/>
        <p:txBody>
          <a:bodyPr>
            <a:normAutofit/>
          </a:bodyPr>
          <a:lstStyle/>
          <a:p>
            <a:pPr eaLnBrk="1" hangingPunct="1">
              <a:lnSpc>
                <a:spcPct val="80000"/>
              </a:lnSpc>
              <a:defRPr/>
            </a:pPr>
            <a:r>
              <a:rPr lang="en-US" sz="3000" smtClean="0"/>
              <a:t>201: Attalus, the Rhodians, and the Aetolians send embassies to Rome to complain about Philip</a:t>
            </a:r>
          </a:p>
        </p:txBody>
      </p:sp>
      <p:sp>
        <p:nvSpPr>
          <p:cNvPr id="15364" name="Rectangle 3"/>
          <p:cNvSpPr>
            <a:spLocks noChangeArrowheads="1"/>
          </p:cNvSpPr>
          <p:nvPr/>
        </p:nvSpPr>
        <p:spPr bwMode="auto">
          <a:xfrm>
            <a:off x="428625" y="2428875"/>
            <a:ext cx="8143875" cy="3652838"/>
          </a:xfrm>
          <a:prstGeom prst="rect">
            <a:avLst/>
          </a:prstGeom>
          <a:noFill/>
          <a:ln w="9525">
            <a:noFill/>
            <a:miter lim="800000"/>
            <a:headEnd/>
            <a:tailEnd/>
          </a:ln>
        </p:spPr>
        <p:txBody>
          <a:bodyPr>
            <a:spAutoFit/>
          </a:bodyPr>
          <a:lstStyle/>
          <a:p>
            <a:r>
              <a:rPr lang="en-US" sz="2400"/>
              <a:t>At the time that the Roman legates were present in Athens Nikanor, Philip’s general, overran Attica up to the Academy, upon which the Romans, after sending a herald to him in the first place, met him and asked him to inform Philip that the Romans ‘called upon’ the king to make war on no Greek states and also to give such compensation to Attalus for the injuries he had inflicted on him as a fair tribunal should pronounce to be just. If he acted so, they added, he might consider himself to be at peace with Rome, but if he refused to accede the consequences would be the reverse.</a:t>
            </a:r>
          </a:p>
          <a:p>
            <a:r>
              <a:rPr lang="en-US"/>
              <a:t>						Polybius 16.25-6</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smtClean="0"/>
              <a:t>2</a:t>
            </a:r>
            <a:r>
              <a:rPr lang="en-US" baseline="30000" smtClean="0"/>
              <a:t>nd</a:t>
            </a:r>
            <a:r>
              <a:rPr lang="en-US" smtClean="0"/>
              <a:t> Macedonian War</a:t>
            </a:r>
          </a:p>
        </p:txBody>
      </p:sp>
      <p:sp>
        <p:nvSpPr>
          <p:cNvPr id="15363" name="Content Placeholder 2"/>
          <p:cNvSpPr>
            <a:spLocks noGrp="1"/>
          </p:cNvSpPr>
          <p:nvPr>
            <p:ph sz="quarter" idx="1"/>
          </p:nvPr>
        </p:nvSpPr>
        <p:spPr/>
        <p:txBody>
          <a:bodyPr/>
          <a:lstStyle/>
          <a:p>
            <a:pPr eaLnBrk="1" hangingPunct="1">
              <a:defRPr/>
            </a:pPr>
            <a:r>
              <a:rPr lang="en-US" smtClean="0"/>
              <a:t>P. Sulpicius Galba leads the war (Consul 200)</a:t>
            </a:r>
          </a:p>
          <a:p>
            <a:pPr lvl="1" eaLnBrk="1" hangingPunct="1">
              <a:defRPr/>
            </a:pPr>
            <a:r>
              <a:rPr lang="en-US" smtClean="0"/>
              <a:t>Aetolians rejoin Rome</a:t>
            </a:r>
          </a:p>
          <a:p>
            <a:pPr eaLnBrk="1" hangingPunct="1">
              <a:defRPr/>
            </a:pPr>
            <a:r>
              <a:rPr lang="en-US" smtClean="0"/>
              <a:t>T. Quinctius Flamininus (Consul 198)</a:t>
            </a:r>
          </a:p>
          <a:p>
            <a:pPr lvl="1" eaLnBrk="1" hangingPunct="1">
              <a:defRPr/>
            </a:pPr>
            <a:r>
              <a:rPr lang="en-US" smtClean="0"/>
              <a:t>Achaean league joins Rome</a:t>
            </a:r>
          </a:p>
          <a:p>
            <a:pPr lvl="2" eaLnBrk="1" hangingPunct="1">
              <a:defRPr/>
            </a:pPr>
            <a:r>
              <a:rPr lang="en-US" smtClean="0"/>
              <a:t>Philopoimen (a prominent Achaean politician led the pro-Roman faction)</a:t>
            </a:r>
          </a:p>
          <a:p>
            <a:pPr eaLnBrk="1" hangingPunct="1">
              <a:defRPr/>
            </a:pPr>
            <a:r>
              <a:rPr lang="en-US" smtClean="0"/>
              <a:t>“Fetters of Greece” (Chalkis, Demetrias and the Acrocorinth)</a:t>
            </a:r>
          </a:p>
          <a:p>
            <a:pPr eaLnBrk="1" hangingPunct="1">
              <a:defRPr/>
            </a:pPr>
            <a:endParaRPr lang="en-US" smtClean="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pPr eaLnBrk="1" hangingPunct="1">
              <a:defRPr/>
            </a:pPr>
            <a:r>
              <a:rPr lang="en-US" smtClean="0"/>
              <a:t>Battle of Cynoscephalae 197 BC</a:t>
            </a:r>
          </a:p>
        </p:txBody>
      </p:sp>
      <p:sp>
        <p:nvSpPr>
          <p:cNvPr id="16387" name="Content Placeholder 2"/>
          <p:cNvSpPr>
            <a:spLocks noGrp="1"/>
          </p:cNvSpPr>
          <p:nvPr>
            <p:ph sz="quarter" idx="1"/>
          </p:nvPr>
        </p:nvSpPr>
        <p:spPr/>
        <p:txBody>
          <a:bodyPr/>
          <a:lstStyle/>
          <a:p>
            <a:pPr eaLnBrk="1" hangingPunct="1">
              <a:buFont typeface="Wingdings" pitchFamily="2" charset="2"/>
              <a:buNone/>
              <a:defRPr/>
            </a:pPr>
            <a:r>
              <a:rPr lang="en-US" dirty="0" smtClean="0">
                <a:hlinkClick r:id="rId2"/>
              </a:rPr>
              <a:t>http://www.youtube.com/watch?v=-UU4DfV_M2M</a:t>
            </a:r>
            <a:endParaRPr lang="en-US" dirty="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sz="4000" smtClean="0"/>
              <a:t>Flamininius and the Freedom of the Greeks</a:t>
            </a:r>
          </a:p>
        </p:txBody>
      </p:sp>
      <p:sp>
        <p:nvSpPr>
          <p:cNvPr id="3" name="Content Placeholder 2"/>
          <p:cNvSpPr>
            <a:spLocks noGrp="1"/>
          </p:cNvSpPr>
          <p:nvPr>
            <p:ph sz="quarter" idx="1"/>
          </p:nvPr>
        </p:nvSpPr>
        <p:spPr/>
        <p:txBody>
          <a:bodyPr>
            <a:normAutofit/>
          </a:bodyPr>
          <a:lstStyle/>
          <a:p>
            <a:pPr marL="0" indent="0" eaLnBrk="1" hangingPunct="1">
              <a:lnSpc>
                <a:spcPct val="90000"/>
              </a:lnSpc>
              <a:buFont typeface="Wingdings" pitchFamily="2" charset="2"/>
              <a:buNone/>
              <a:defRPr/>
            </a:pPr>
            <a:r>
              <a:rPr lang="en-US" smtClean="0"/>
              <a:t>All the rest of the Greeks in Asia and Europe were to be free and subject to their own laws; Philip was to surrender to the Romans before the Isthmian Games [summer 196] those Greeks subject to his rule and the cities in which he had garrisons; he was to leave free, withdrawing his garrisons from them… [Philip was to pay the Romans] a thousand talents, half at once and the other half by installments extending over ten years.</a:t>
            </a:r>
          </a:p>
        </p:txBody>
      </p:sp>
      <p:sp>
        <p:nvSpPr>
          <p:cNvPr id="18436" name="TextBox 3"/>
          <p:cNvSpPr txBox="1">
            <a:spLocks noChangeArrowheads="1"/>
          </p:cNvSpPr>
          <p:nvPr/>
        </p:nvSpPr>
        <p:spPr bwMode="auto">
          <a:xfrm>
            <a:off x="4500563" y="5857875"/>
            <a:ext cx="4214812" cy="579438"/>
          </a:xfrm>
          <a:prstGeom prst="rect">
            <a:avLst/>
          </a:prstGeom>
          <a:noFill/>
          <a:ln w="9525">
            <a:noFill/>
            <a:miter lim="800000"/>
            <a:headEnd/>
            <a:tailEnd/>
          </a:ln>
        </p:spPr>
        <p:txBody>
          <a:bodyPr>
            <a:spAutoFit/>
          </a:bodyPr>
          <a:lstStyle/>
          <a:p>
            <a:r>
              <a:rPr lang="en-US" sz="3200"/>
              <a:t>-Polybius 18.44</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r>
              <a:rPr lang="en-GB" dirty="0" err="1" smtClean="0"/>
              <a:t>Errington</a:t>
            </a:r>
            <a:r>
              <a:rPr lang="en-GB" dirty="0" smtClean="0"/>
              <a:t>, R.M. 2008. </a:t>
            </a:r>
            <a:r>
              <a:rPr lang="en-GB" i="1" dirty="0" smtClean="0"/>
              <a:t>A History of the Hellenistic World</a:t>
            </a:r>
            <a:r>
              <a:rPr lang="en-GB" dirty="0" smtClean="0"/>
              <a:t>: </a:t>
            </a:r>
            <a:r>
              <a:rPr lang="en-GB" i="1" dirty="0" smtClean="0"/>
              <a:t>323-30 BC</a:t>
            </a:r>
            <a:r>
              <a:rPr lang="en-GB" dirty="0" smtClean="0"/>
              <a:t>. Oxford: Blackwell Publishing. 165-214.</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1442</TotalTime>
  <Words>1517</Words>
  <Application>Microsoft Office PowerPoint</Application>
  <PresentationFormat>On-screen Show (4:3)</PresentationFormat>
  <Paragraphs>145</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Median</vt:lpstr>
      <vt:lpstr>Defenders, Conquerors and Vanquished</vt:lpstr>
      <vt:lpstr>Polybius</vt:lpstr>
      <vt:lpstr>Europe after 281</vt:lpstr>
      <vt:lpstr>280-279 Celtic Invasion</vt:lpstr>
      <vt:lpstr>Macedonia</vt:lpstr>
      <vt:lpstr>New Leagues</vt:lpstr>
      <vt:lpstr>Chremonidean War</vt:lpstr>
      <vt:lpstr>Chremonidean War 267-262</vt:lpstr>
      <vt:lpstr>Aitolia v Achaia</vt:lpstr>
      <vt:lpstr>240-230s</vt:lpstr>
      <vt:lpstr>Illyrians</vt:lpstr>
      <vt:lpstr>Antigonos Doson</vt:lpstr>
      <vt:lpstr>Kleomenes</vt:lpstr>
      <vt:lpstr>PowerPoint Presentation</vt:lpstr>
      <vt:lpstr>PowerPoint Presentation</vt:lpstr>
      <vt:lpstr>Illyrian Wars</vt:lpstr>
      <vt:lpstr>PowerPoint Presentation</vt:lpstr>
      <vt:lpstr>1st Illyrian War 229-228</vt:lpstr>
      <vt:lpstr>2nd Illyrian War 220-219</vt:lpstr>
      <vt:lpstr>Polybius 1.3</vt:lpstr>
      <vt:lpstr>Philip V</vt:lpstr>
      <vt:lpstr>Macedonian Wars</vt:lpstr>
      <vt:lpstr>1st Macedonian War 214-205</vt:lpstr>
      <vt:lpstr>Rome and Aetolian Alliance</vt:lpstr>
      <vt:lpstr>1st Macedonian War</vt:lpstr>
      <vt:lpstr>Anti-Roman sentiment in attempts to end the war</vt:lpstr>
      <vt:lpstr>2nd Macedonian War 200-197</vt:lpstr>
      <vt:lpstr>2nd Macedonian War</vt:lpstr>
      <vt:lpstr>Battle of Cynoscephalae 197 BC</vt:lpstr>
      <vt:lpstr>Flamininius and the Freedom of the Greeks</vt:lpstr>
      <vt:lpstr>Follow-up Reading</vt:lpstr>
    </vt:vector>
  </TitlesOfParts>
  <Company>Grizli777</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Hellenistic World and the Coming of Rome</dc:title>
  <dc:creator>Kyle</dc:creator>
  <cp:lastModifiedBy>Administrator</cp:lastModifiedBy>
  <cp:revision>134</cp:revision>
  <dcterms:created xsi:type="dcterms:W3CDTF">2010-03-15T13:03:05Z</dcterms:created>
  <dcterms:modified xsi:type="dcterms:W3CDTF">2015-03-19T16:18:22Z</dcterms:modified>
</cp:coreProperties>
</file>