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337" r:id="rId6"/>
    <p:sldId id="418" r:id="rId7"/>
    <p:sldId id="403" r:id="rId8"/>
    <p:sldId id="404" r:id="rId9"/>
    <p:sldId id="419" r:id="rId10"/>
    <p:sldId id="420" r:id="rId11"/>
    <p:sldId id="402" r:id="rId12"/>
    <p:sldId id="421" r:id="rId13"/>
    <p:sldId id="422" r:id="rId14"/>
    <p:sldId id="423" r:id="rId15"/>
    <p:sldId id="424" r:id="rId16"/>
    <p:sldId id="425" r:id="rId17"/>
    <p:sldId id="426" r:id="rId18"/>
    <p:sldId id="427" r:id="rId19"/>
    <p:sldId id="428" r:id="rId20"/>
    <p:sldId id="429" r:id="rId21"/>
    <p:sldId id="430" r:id="rId22"/>
    <p:sldId id="415" r:id="rId23"/>
    <p:sldId id="432" r:id="rId24"/>
    <p:sldId id="431" r:id="rId25"/>
    <p:sldId id="434" r:id="rId26"/>
    <p:sldId id="435" r:id="rId27"/>
    <p:sldId id="436" r:id="rId28"/>
    <p:sldId id="437" r:id="rId29"/>
    <p:sldId id="438" r:id="rId30"/>
    <p:sldId id="433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448ADC-4EEB-47DD-BA8B-7D6A0F1BC73B}" v="1147" dt="2024-02-10T23:16:17.4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47" autoAdjust="0"/>
    <p:restoredTop sz="94249" autoAdjust="0"/>
  </p:normalViewPr>
  <p:slideViewPr>
    <p:cSldViewPr>
      <p:cViewPr varScale="1">
        <p:scale>
          <a:sx n="111" d="100"/>
          <a:sy n="111" d="100"/>
        </p:scale>
        <p:origin x="164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2/11/2024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743" y="908720"/>
            <a:ext cx="8928992" cy="5040560"/>
          </a:xfrm>
        </p:spPr>
        <p:txBody>
          <a:bodyPr>
            <a:normAutofit fontScale="90000"/>
          </a:bodyPr>
          <a:lstStyle/>
          <a:p>
            <a:r>
              <a:rPr lang="en-GB" altLang="en-US" sz="2400" b="1" dirty="0"/>
              <a:t>BA (Hons) Leadership and Management Skills for the Workplace</a:t>
            </a:r>
            <a:br>
              <a:rPr lang="en-GB" altLang="en-US" sz="2400" b="1" dirty="0"/>
            </a:br>
            <a:br>
              <a:rPr lang="en-GB" altLang="en-US" b="1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Knowledge and Information Management Skills for the Workplace (BMSW5106)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Strategic Analysis and Competitive Advantage of Information Systems</a:t>
            </a:r>
            <a:endParaRPr lang="en-GB" altLang="en-US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7867C-19A4-40B6-9105-1288ACE85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Recap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F868C-FA70-4C4C-A276-340EB8FB9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4680520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6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Last week we looked at the process of knowledge management system</a:t>
            </a:r>
          </a:p>
          <a:p>
            <a:pPr marL="0" indent="0" algn="just">
              <a:buNone/>
            </a:pPr>
            <a:endParaRPr lang="en-GB" altLang="en-US" sz="26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6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Create/acquire, store, disseminate and apply</a:t>
            </a:r>
          </a:p>
          <a:p>
            <a:pPr marL="0" indent="0" algn="just">
              <a:buNone/>
            </a:pPr>
            <a:endParaRPr lang="en-GB" altLang="en-US" sz="2600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600" b="1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The process of knowledge management in any organisation requires the presence of a good information system</a:t>
            </a:r>
            <a:endParaRPr lang="en-GB" altLang="en-US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altLang="en-US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0484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744E7D-7C0B-FC8E-8C3D-DB2B41E55A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84F8B-766F-1A9C-A043-B814690FD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Outline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0F907-DB77-2D6B-706C-2F019720C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548680"/>
            <a:ext cx="8784976" cy="5400600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Define Information Systems</a:t>
            </a:r>
          </a:p>
          <a:p>
            <a:pPr marL="0" indent="0" algn="just">
              <a:buNone/>
            </a:pPr>
            <a:endParaRPr lang="en-GB" altLang="en-US" sz="24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Demonstrate how Porter’s competitive forces model, the value chain model, synergies, core competencies, and network-based strategies help companies use information systems for competitive advantage.</a:t>
            </a:r>
          </a:p>
          <a:p>
            <a:pPr marL="0" indent="0" algn="just">
              <a:buNone/>
            </a:pPr>
            <a:endParaRPr lang="en-GB" altLang="en-US" sz="24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Describe how information systems help businesses compete  using quality and design.</a:t>
            </a:r>
          </a:p>
          <a:p>
            <a:pPr marL="0" indent="0" algn="just">
              <a:buNone/>
            </a:pPr>
            <a:endParaRPr lang="en-GB" altLang="en-US" sz="24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rPr>
              <a:t>Explain the role of business process management (B P M) in enhancing competitiveness.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altLang="en-US" sz="28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altLang="en-US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altLang="en-US" b="1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660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7867C-19A4-40B6-9105-1288ACE85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692" y="33231"/>
            <a:ext cx="8686800" cy="792089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Information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F868C-FA70-4C4C-A276-340EB8FB9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944724"/>
            <a:ext cx="8856984" cy="4968552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Global spending on information technology (IT) and IT services: nearly $3.8 trillion in 2019; $160 billion spent on management consulting and services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Organizational, management, and cultural changes are often required for firms to derive full business value from IT investments and information systems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Information systems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are set of components and tools/processes used to collect, store and process data into information and knowledge to help decision making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0046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7F45D-E770-47E2-B440-EDD87863C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Porter’s Five Competitive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0146D-52B0-42DF-B8EA-819976916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822722"/>
            <a:ext cx="8856984" cy="4818508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Porter’s five competitive forces is the best-known model of competitive advantage. 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model provides a nice summary of the strategic situation of firms in the larger business environment. 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model focuses on industry structure (or the environment of the firm) as the main determinant of management decisions about corporate strategies. 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Managers don't just make up strategies out of thin air. They look at the competitive situation in their industry, and then consider ways of coping and succeeding in that environment.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1621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5ABDB9-5214-153D-825A-5C31E7D5A0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0155A-A27F-7CF3-3840-83F716EA3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Porter’s Five Competitive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79014-21D4-8997-375F-8A1A21745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822722"/>
            <a:ext cx="8820980" cy="4818508"/>
          </a:xfrm>
        </p:spPr>
        <p:txBody>
          <a:bodyPr>
            <a:normAutofit fontScale="92500"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Five competitive forces shape fate of firm</a:t>
            </a:r>
          </a:p>
          <a:p>
            <a:pPr marL="0" indent="0" algn="just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8038" indent="-360363" algn="just">
              <a:buFont typeface="Wingdings" panose="05000000000000000000" pitchFamily="2" charset="2"/>
              <a:buChar char="§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Traditional competitors</a:t>
            </a:r>
          </a:p>
          <a:p>
            <a:pPr marL="447675" indent="0" algn="just">
              <a:buNone/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43025" indent="-360363" algn="just">
              <a:buFont typeface="Wingdings" panose="05000000000000000000" pitchFamily="2" charset="2"/>
              <a:buChar char="§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New market entrants</a:t>
            </a:r>
          </a:p>
          <a:p>
            <a:pPr marL="982662" indent="0" algn="just">
              <a:buNone/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14488" indent="-271463" algn="just">
              <a:buFont typeface="Wingdings" panose="05000000000000000000" pitchFamily="2" charset="2"/>
              <a:buChar char="§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Substitute products and services</a:t>
            </a:r>
          </a:p>
          <a:p>
            <a:pPr marL="1343025" indent="0" algn="just">
              <a:buNone/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062163" indent="-271463" algn="just">
              <a:buFont typeface="Wingdings" panose="05000000000000000000" pitchFamily="2" charset="2"/>
              <a:buChar char="§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</a:p>
          <a:p>
            <a:pPr marL="1790700" indent="0" algn="just">
              <a:buNone/>
            </a:pP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97150" indent="-271463" algn="just">
              <a:buFont typeface="Wingdings" panose="05000000000000000000" pitchFamily="2" charset="2"/>
              <a:buChar char="§"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Suppliers</a:t>
            </a:r>
          </a:p>
        </p:txBody>
      </p:sp>
    </p:spTree>
    <p:extLst>
      <p:ext uri="{BB962C8B-B14F-4D97-AF65-F5344CB8AC3E}">
        <p14:creationId xmlns:p14="http://schemas.microsoft.com/office/powerpoint/2010/main" val="1373706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F007EB-C878-A6DD-823F-D5816F08E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2380C-C611-897F-9F50-E1067FE5C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70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Porter’s Five Competitive Forces</a:t>
            </a:r>
          </a:p>
        </p:txBody>
      </p:sp>
      <p:pic>
        <p:nvPicPr>
          <p:cNvPr id="4" name="Content Placeholder 3" descr="A diagram illustrates Porter's Competitive Forces model. For a full description, see Notes. Press F6.">
            <a:extLst>
              <a:ext uri="{FF2B5EF4-FFF2-40B4-BE49-F238E27FC236}">
                <a16:creationId xmlns:a16="http://schemas.microsoft.com/office/drawing/2014/main" id="{1B287115-8A5D-7817-012C-9D28A5A297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492"/>
          <a:stretch/>
        </p:blipFill>
        <p:spPr>
          <a:xfrm>
            <a:off x="2910307" y="692696"/>
            <a:ext cx="6233693" cy="49685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BDD962-FF61-B283-B53A-CE8F7A803E7E}"/>
              </a:ext>
            </a:extLst>
          </p:cNvPr>
          <p:cNvSpPr txBox="1"/>
          <p:nvPr/>
        </p:nvSpPr>
        <p:spPr>
          <a:xfrm>
            <a:off x="94633" y="620688"/>
            <a:ext cx="281567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this model, firms' strategic position and its strategies are determined not only by competition with its traditional direct competitors but also by four forces in the industry’s environment (outside boxes)</a:t>
            </a:r>
          </a:p>
        </p:txBody>
      </p:sp>
    </p:spTree>
    <p:extLst>
      <p:ext uri="{BB962C8B-B14F-4D97-AF65-F5344CB8AC3E}">
        <p14:creationId xmlns:p14="http://schemas.microsoft.com/office/powerpoint/2010/main" val="141388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7F45D-E770-47E2-B440-EDD87863C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8520" y="0"/>
            <a:ext cx="8496943" cy="129614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IS Strategies to Deal with Competitive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0146D-52B0-42DF-B8EA-819976916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96144"/>
            <a:ext cx="9008979" cy="4365104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Basic strategy: Align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Information systems (IS)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Information Technology (IT)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 business objectives through: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22300" indent="-349250"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business goals and strategies</a:t>
            </a:r>
          </a:p>
          <a:p>
            <a:pPr marL="622300" indent="-349250"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Break strategic goals into concrete activities and processes</a:t>
            </a:r>
          </a:p>
          <a:p>
            <a:pPr marL="622300" indent="-349250"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metrics for measuring progress</a:t>
            </a:r>
          </a:p>
          <a:p>
            <a:pPr marL="622300" indent="-349250"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Determine how I T can help achieve business goals</a:t>
            </a:r>
          </a:p>
          <a:p>
            <a:pPr marL="622300" indent="-349250"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Measure actual performance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9448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BA8BD1-896E-C2A3-A507-A384643710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0A52A-7BDC-E0A3-9B7E-3054C6712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8520" y="0"/>
            <a:ext cx="8496943" cy="129614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IS Strategies to Deal with Competitive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4829B-7EF5-39D7-B7C6-0EA058CB9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96144"/>
            <a:ext cx="9008979" cy="4365104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is achieve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Low-Cost Leadership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information systems to achieve the lowest operational costs and the lowest prices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Example: Walmart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Inventory replenishment system sends orders to suppliers when purchase recorded at cash register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Minimizes inventory at warehouses, operating costs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Efficient customer response system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Minimise delays in the entire production, distribution and feedback system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4687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76EB69-2AB1-D45B-1C7B-0794460552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133AC-3343-D28B-CA94-562A49901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8520" y="0"/>
            <a:ext cx="8496943" cy="129614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IS Strategies to Deal with Competitive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F5AD0-1E4D-3470-DB1B-9537E32D8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96144"/>
            <a:ext cx="9008979" cy="4365104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Thirdly,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using information Systems (IS) and IT to achieve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Product Differentiation</a:t>
            </a:r>
          </a:p>
          <a:p>
            <a:pPr marL="0" indent="0" algn="just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information systems to enable new products and services, or greatly change the customer convenience in using your existing products and services relative to competitors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E.g., Google's continuous innovations, Apple's iPhone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information systems to customize, personalize products to fit specifications of individual consumers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Example: Baume’s customized watches</a:t>
            </a:r>
          </a:p>
        </p:txBody>
      </p:sp>
    </p:spTree>
    <p:extLst>
      <p:ext uri="{BB962C8B-B14F-4D97-AF65-F5344CB8AC3E}">
        <p14:creationId xmlns:p14="http://schemas.microsoft.com/office/powerpoint/2010/main" val="502885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1014F9-37AB-E80B-44B9-F9CF85C319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5C889-E6C4-1B84-F4EA-564C8F4BF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8520" y="0"/>
            <a:ext cx="8496943" cy="129614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IS Strategies to Deal with Competitive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5B232-E6B1-D8DA-4449-23B200C06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96144"/>
            <a:ext cx="9008979" cy="4365104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Fourthly,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Focus on Market Niche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information systems and IT to enable specific market focus and serve narrow target market better than competitors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Analyses, customer buying habits, preferences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Advertising pitches to smaller and smaller target markets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Example: Charlotte Hornets NBA basketball team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Maintains detailed records on fans that include real-time data to create a single profile of each fan, enabling team to build a more personal relationship with fans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316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6F7F26-5327-AAC1-A10B-D2B7F10538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25C21-E658-FF3A-91B0-837442855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8520" y="0"/>
            <a:ext cx="8496943" cy="129614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IS Strategies to Deal with Competitive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DB7C2-252B-CADF-474F-26E51DDEE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96144"/>
            <a:ext cx="9008979" cy="4365104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Fifth,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Strengthen customer and supplier intimacy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linkages to customers and suppliers increase switching costs and loyalty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Toyota: uses IS to facilitate direct access from suppliers to production schedules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Permits suppliers to decide how and when to ship supplies to plants, allowing more lead time in producing goods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Amazon: keeps track of user preferences for purchases, and recommends titles purchased by others</a:t>
            </a:r>
          </a:p>
        </p:txBody>
      </p:sp>
    </p:spTree>
    <p:extLst>
      <p:ext uri="{BB962C8B-B14F-4D97-AF65-F5344CB8AC3E}">
        <p14:creationId xmlns:p14="http://schemas.microsoft.com/office/powerpoint/2010/main" val="333342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209660-DCD3-A4B9-2EFE-D6B548A2C9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9A01D-73C2-334E-6CE0-BDAE82798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16632"/>
            <a:ext cx="8496943" cy="1296144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Class Discussions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0DF66-2DCE-3819-530A-F84D1B725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042" y="1384076"/>
            <a:ext cx="8678437" cy="3989140"/>
          </a:xfrm>
        </p:spPr>
        <p:txBody>
          <a:bodyPr>
            <a:normAutofit fontScale="92500"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customer experience management? How can it contribute to competitive advantage?</a:t>
            </a:r>
          </a:p>
          <a:p>
            <a:pPr marL="0" indent="0" algn="just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does information technology support customer experience management? Give some examples.</a:t>
            </a:r>
          </a:p>
          <a:p>
            <a:pPr marL="0" indent="0" algn="just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did information technology and customer experience management change operations and decision making at the organizations described in this case?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0235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BC1E-538A-E8F5-3988-7D273E123F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83468-DD70-FC35-0117-41522F8A1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16632"/>
            <a:ext cx="8496943" cy="108012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Impact of Internet on Competitive Advantage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04CD2-5911-AC87-F760-4155BBB6C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042" y="1268760"/>
            <a:ext cx="8678437" cy="4536504"/>
          </a:xfrm>
        </p:spPr>
        <p:txBody>
          <a:bodyPr>
            <a:normAutofit fontScale="92500" lnSpcReduction="2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Enabling new products and services to emerge as substitutes for existing products and services</a:t>
            </a:r>
          </a:p>
          <a:p>
            <a:pPr marL="0" indent="0" algn="just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Changes the balance of power of customers and suppliers as information is now widely available</a:t>
            </a:r>
          </a:p>
          <a:p>
            <a:pPr marL="0" indent="0" algn="just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Reduction of barriers to entry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Transformation, and even destruction, of some industries</a:t>
            </a:r>
          </a:p>
          <a:p>
            <a:pPr marL="0" indent="0" algn="just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Creation of opportunities for developing new markets, building brands, and large customer bases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473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87F4A5-27B0-755C-86AF-2E98FA96C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4B82A-2DC2-06C7-604E-D228F33F4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770" y="9978"/>
            <a:ext cx="8496943" cy="108012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The Value Chain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BCE66-21A5-93B1-D718-287254E86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042" y="1268760"/>
            <a:ext cx="8678437" cy="4536504"/>
          </a:xfrm>
        </p:spPr>
        <p:txBody>
          <a:bodyPr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We can also use the value chain analysis in addition to Porters to analyse competitive advantage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value chain is simple a sequence of all functional activities required in the process of value creation or 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Full range of activities needed to create a product or service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43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FDB84B-4C29-F8CC-8EEC-FC556A0D8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79FC2-EA9C-2874-FCD2-C37CC4744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770" y="9978"/>
            <a:ext cx="8496943" cy="108012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The Value Chain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A1107-5407-5A53-A956-03976D21C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042" y="836712"/>
            <a:ext cx="8678437" cy="4968552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value chain model of competitive strategy states that firms can achieve competitive advantages by identifying specific, critical advantage internally and externally OR it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Highlights specific activities in a business where competitive strategies can best be applied and where information systems are likely to have a strategic impact</a:t>
            </a:r>
          </a:p>
          <a:p>
            <a:pPr marL="719138"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Primary activities</a:t>
            </a:r>
          </a:p>
          <a:p>
            <a:pPr marL="719138"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 activities</a:t>
            </a:r>
          </a:p>
          <a:p>
            <a:pPr marL="719138"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Benchmarking</a:t>
            </a:r>
          </a:p>
          <a:p>
            <a:pPr marL="719138"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Best practices</a:t>
            </a:r>
          </a:p>
        </p:txBody>
      </p:sp>
    </p:spTree>
    <p:extLst>
      <p:ext uri="{BB962C8B-B14F-4D97-AF65-F5344CB8AC3E}">
        <p14:creationId xmlns:p14="http://schemas.microsoft.com/office/powerpoint/2010/main" val="1627370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88C2DA-6819-63D6-C093-2441FB0B82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3EADB-B7AE-3F48-94F1-4D7CC1990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770" y="9978"/>
            <a:ext cx="8496943" cy="108012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The Value Chain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63BF3-159E-FDD2-7C98-7DAA8E199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042" y="836712"/>
            <a:ext cx="8678437" cy="4968552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Airbus- European Airline Manufacturer- has more than 8000 direct and 18000 indirect suppliers from over 100 countries supplying parts, components, systems and services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Imagine the process of coordinating and managing all these supplies and how information systems makes it easier  to facilitate the management process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945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9BFF07-43B7-3161-8EA7-C6DF22178D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0A7F1-F50C-674E-3D07-374D6E015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16632"/>
            <a:ext cx="8229600" cy="490066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 The Value Chain Model</a:t>
            </a:r>
          </a:p>
        </p:txBody>
      </p:sp>
      <p:pic>
        <p:nvPicPr>
          <p:cNvPr id="4" name="Content Placeholder 3" descr="A diagram illustrates the value chain model. For a full description, see Notes. Press F6. ">
            <a:extLst>
              <a:ext uri="{FF2B5EF4-FFF2-40B4-BE49-F238E27FC236}">
                <a16:creationId xmlns:a16="http://schemas.microsoft.com/office/drawing/2014/main" id="{3E559E9E-D0F8-DA1A-FD38-93B557AB84E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95"/>
          <a:stretch/>
        </p:blipFill>
        <p:spPr>
          <a:xfrm>
            <a:off x="0" y="606698"/>
            <a:ext cx="6804248" cy="4968551"/>
          </a:xfrm>
          <a:prstGeom prst="rect">
            <a:avLst/>
          </a:prstGeom>
          <a:noFill/>
        </p:spPr>
      </p:pic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903EA328-BD9C-C7C9-7EBE-A89F807082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3552" y="669928"/>
            <a:ext cx="2670448" cy="4968552"/>
          </a:xfrm>
        </p:spPr>
        <p:txBody>
          <a:bodyPr>
            <a:normAutofit/>
          </a:bodyPr>
          <a:lstStyle/>
          <a:p>
            <a:r>
              <a:rPr lang="en-US" dirty="0"/>
              <a:t>A firm can achieve competitive advantage by exploiting its value chain and using information system to facilitate this</a:t>
            </a:r>
          </a:p>
        </p:txBody>
      </p:sp>
    </p:spTree>
    <p:extLst>
      <p:ext uri="{BB962C8B-B14F-4D97-AF65-F5344CB8AC3E}">
        <p14:creationId xmlns:p14="http://schemas.microsoft.com/office/powerpoint/2010/main" val="2373996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A7350-2326-43C2-96B5-43C4BBF6B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16632"/>
            <a:ext cx="8589640" cy="734070"/>
          </a:xfrm>
        </p:spPr>
        <p:txBody>
          <a:bodyPr>
            <a:no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The Value Web is Critical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67A46-4B95-4F6F-8403-973F600A7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50702"/>
            <a:ext cx="8928992" cy="4882554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GB" altLang="en-US" sz="3300" dirty="0">
                <a:latin typeface="Arial" panose="020B0604020202020204" pitchFamily="34" charset="0"/>
                <a:cs typeface="Arial" panose="020B0604020202020204" pitchFamily="34" charset="0"/>
              </a:rPr>
              <a:t>A firm’s value chain is linked to the value chains of its suppliers, distributors, and customers.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altLang="en-US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altLang="en-US" sz="3300" b="1" dirty="0">
                <a:latin typeface="Arial" panose="020B0604020202020204" pitchFamily="34" charset="0"/>
                <a:cs typeface="Arial" panose="020B0604020202020204" pitchFamily="34" charset="0"/>
              </a:rPr>
              <a:t>Value Web </a:t>
            </a:r>
          </a:p>
          <a:p>
            <a:pPr algn="just">
              <a:lnSpc>
                <a:spcPct val="120000"/>
              </a:lnSpc>
            </a:pPr>
            <a:r>
              <a:rPr lang="en-GB" altLang="en-US" sz="3300" dirty="0">
                <a:latin typeface="Arial" panose="020B0604020202020204" pitchFamily="34" charset="0"/>
                <a:cs typeface="Arial" panose="020B0604020202020204" pitchFamily="34" charset="0"/>
              </a:rPr>
              <a:t>Collection of independent firms that use information technology to coordinate their value chains to produce a product collectively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altLang="en-US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altLang="en-US" sz="3300" dirty="0">
                <a:latin typeface="Arial" panose="020B0604020202020204" pitchFamily="34" charset="0"/>
                <a:cs typeface="Arial" panose="020B0604020202020204" pitchFamily="34" charset="0"/>
              </a:rPr>
              <a:t>Value webs are flexible and adapt to changes in supply and demand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altLang="en-US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altLang="en-US" sz="3300" dirty="0">
                <a:latin typeface="Arial" panose="020B0604020202020204" pitchFamily="34" charset="0"/>
                <a:cs typeface="Arial" panose="020B0604020202020204" pitchFamily="34" charset="0"/>
              </a:rPr>
              <a:t>Value web is simply a networked system within and between firms that can respond quickly to supply and demand</a:t>
            </a:r>
          </a:p>
          <a:p>
            <a:pPr algn="just">
              <a:lnSpc>
                <a:spcPct val="12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919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826637-9806-B5E9-74CA-5A4D73082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E829F-DC8A-9536-E3E2-D714F9C2A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16632"/>
            <a:ext cx="8589640" cy="734070"/>
          </a:xfrm>
        </p:spPr>
        <p:txBody>
          <a:bodyPr>
            <a:no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The Value Web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78080D-A9A6-4E8F-76B3-FD50FB98CE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50702"/>
            <a:ext cx="8928992" cy="488255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2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radial diagram illustrates the value web. For a full description, see Notes. Press F6.">
            <a:extLst>
              <a:ext uri="{FF2B5EF4-FFF2-40B4-BE49-F238E27FC236}">
                <a16:creationId xmlns:a16="http://schemas.microsoft.com/office/drawing/2014/main" id="{92B5F2D0-6BEF-746D-C2B5-FEF6DC1C5B6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539"/>
          <a:stretch/>
        </p:blipFill>
        <p:spPr>
          <a:xfrm>
            <a:off x="106686" y="850702"/>
            <a:ext cx="9037314" cy="48825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69F600-66CC-A1AD-3FF2-35B08A6D9616}"/>
              </a:ext>
            </a:extLst>
          </p:cNvPr>
          <p:cNvSpPr txBox="1"/>
          <p:nvPr/>
        </p:nvSpPr>
        <p:spPr>
          <a:xfrm>
            <a:off x="6228184" y="764704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ERP= Enterprise  resource planning which helps automate and manage processes</a:t>
            </a:r>
          </a:p>
        </p:txBody>
      </p:sp>
    </p:spTree>
    <p:extLst>
      <p:ext uri="{BB962C8B-B14F-4D97-AF65-F5344CB8AC3E}">
        <p14:creationId xmlns:p14="http://schemas.microsoft.com/office/powerpoint/2010/main" val="2712566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11C55-3285-6420-445E-4EFE7CBC5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6E37C-2F82-49B2-B49E-57186B871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5246"/>
            <a:ext cx="8928992" cy="936104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Synergies, Core Competencies, and Network-Based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71EB0-3F8A-A31B-A6C7-4B7BBC0E6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71350"/>
            <a:ext cx="8928992" cy="5035948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Firms can also gain competitive advantage by exploiting their core competencies and synergies by developing network base strategies using information systems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55600"/>
            <a:r>
              <a:rPr lang="en-US" dirty="0"/>
              <a:t>Large corporations comprised of business units</a:t>
            </a:r>
          </a:p>
          <a:p>
            <a:pPr lvl="1" indent="-255600"/>
            <a:r>
              <a:rPr lang="en-US" dirty="0"/>
              <a:t>Financial returns overall are tied to performance of business units</a:t>
            </a:r>
          </a:p>
          <a:p>
            <a:pPr indent="-255600"/>
            <a:r>
              <a:rPr lang="en-US" dirty="0"/>
              <a:t>Information systems improve performance of business units by promoting</a:t>
            </a:r>
          </a:p>
          <a:p>
            <a:pPr lvl="1" indent="-255600"/>
            <a:r>
              <a:rPr lang="en-US" dirty="0"/>
              <a:t>Communication</a:t>
            </a:r>
          </a:p>
          <a:p>
            <a:pPr lvl="1" indent="-255600"/>
            <a:r>
              <a:rPr lang="en-US" dirty="0"/>
              <a:t>Synergies</a:t>
            </a:r>
          </a:p>
          <a:p>
            <a:pPr lvl="1" indent="-255600"/>
            <a:r>
              <a:rPr lang="en-US" dirty="0"/>
              <a:t>Core competencies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8971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73C0F9-FA1F-4C4A-70BF-135C4092D5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2B31A-EE30-633D-25CE-05DA91C7F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5246"/>
            <a:ext cx="8928992" cy="815456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Synergies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FDB26-A8B9-2E62-E238-C6F74EF77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0" y="787004"/>
            <a:ext cx="8928992" cy="5035948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When output of some business units can be used as inputs to other units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When two firms can pool markets and expertise</a:t>
            </a: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Example: Amazon’s acquisition of MGM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Lower costs and generate profits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Enabled by information systems that tie together disparate units so they act as whole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788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2AC4C-FF81-C4B8-4862-9DE60CF6A6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42926-9911-E5E7-2491-B819143EB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5246"/>
            <a:ext cx="8928992" cy="815456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Core Competencies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B8A3F-F81E-CC53-B6FB-3B0ECADDF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0" y="787004"/>
            <a:ext cx="8928992" cy="5035948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Activities for which firm is world-class leader</a:t>
            </a: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E.g., world’s best miniature parts designer, best package delivery service, etc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Relies on knowledge gained over years of experience as well as knowledge research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Any information system that encourages the sharing of knowledge across business units enhances competency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Example:  Procter &amp; Gamble uses systems to help people working on similar problems share ideas and expertise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250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4ED060-26F5-B72A-9116-9D27B40D8C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2FB62-E34C-733E-A040-A33965D95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5246"/>
            <a:ext cx="8928992" cy="815456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Network-Based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CD3F0-5756-8B25-9550-2AF4FEE61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0" y="787004"/>
            <a:ext cx="8928992" cy="5035948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Virtual company</a:t>
            </a: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Uses networks to link people, resources, and ally with other companies to create and distribute products without traditional organizational boundaries or physical locations</a:t>
            </a: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Example: Li &amp; Fung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Network economics</a:t>
            </a: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Marginal costs of adding another participant to the network are near zero, whereas marginal gain is much larger</a:t>
            </a: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E.g., larger number of participants on Internet, greater value to all participants</a:t>
            </a:r>
          </a:p>
          <a:p>
            <a:pPr algn="just">
              <a:lnSpc>
                <a:spcPct val="12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Example: eBay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439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74D212-0F1A-948E-AE94-691351F805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5D24E-ECF9-F42B-56D2-CE9E40015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5246"/>
            <a:ext cx="8928992" cy="815456"/>
          </a:xfrm>
        </p:spPr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Business Ecosystems and Platforms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BD433F-1A75-B939-0711-9C5B63A53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0" y="1052736"/>
            <a:ext cx="8928992" cy="4770216"/>
          </a:xfrm>
        </p:spPr>
        <p:txBody>
          <a:bodyPr>
            <a:normAutofit fontScale="92500"/>
          </a:bodyPr>
          <a:lstStyle/>
          <a:p>
            <a:pPr algn="just">
              <a:lnSpc>
                <a:spcPct val="12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Business ecosystem (industry sets): Loosely coupled by interdependent networks of suppliers, distributors, outsourcing firms, transportation service firms, and technology manufacturers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IT plays an important role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Platforms: Keystone firms that dominate the business ecosystem and let other firms use their resources and services</a:t>
            </a:r>
          </a:p>
          <a:p>
            <a:pPr algn="just">
              <a:lnSpc>
                <a:spcPct val="12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Examples: Microsoft; Apple, Facebook</a:t>
            </a:r>
          </a:p>
        </p:txBody>
      </p:sp>
    </p:spTree>
    <p:extLst>
      <p:ext uri="{BB962C8B-B14F-4D97-AF65-F5344CB8AC3E}">
        <p14:creationId xmlns:p14="http://schemas.microsoft.com/office/powerpoint/2010/main" val="3333772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9E8960-75E0-3236-B66E-B3F822A3E8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56DE3-8A5C-6070-6AE7-C48DC4967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5246"/>
            <a:ext cx="8928992" cy="815456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Disruptive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66C67-9716-C4AF-8427-AF8DA446B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0" y="850702"/>
            <a:ext cx="8928992" cy="4972250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Technologies with disruptive impact on industries and businesses, rendering existing products, services and business models obsolete</a:t>
            </a:r>
          </a:p>
          <a:p>
            <a:pPr marL="622300" indent="-261938" algn="just">
              <a:lnSpc>
                <a:spcPct val="12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Personal computers</a:t>
            </a:r>
          </a:p>
          <a:p>
            <a:pPr marL="622300" indent="-261938" algn="just">
              <a:lnSpc>
                <a:spcPct val="12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World Wide Web</a:t>
            </a:r>
          </a:p>
          <a:p>
            <a:pPr marL="622300" indent="-261938" algn="just">
              <a:lnSpc>
                <a:spcPct val="12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Internet music, video, TV services</a:t>
            </a:r>
          </a:p>
          <a:p>
            <a:pPr algn="just">
              <a:lnSpc>
                <a:spcPct val="12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First movers versus fast followers</a:t>
            </a:r>
          </a:p>
          <a:p>
            <a:pPr algn="just">
              <a:lnSpc>
                <a:spcPct val="12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First movers may fail to take advantage, allowing second movers (fast followers) to reap rewards</a:t>
            </a:r>
          </a:p>
        </p:txBody>
      </p:sp>
    </p:spTree>
    <p:extLst>
      <p:ext uri="{BB962C8B-B14F-4D97-AF65-F5344CB8AC3E}">
        <p14:creationId xmlns:p14="http://schemas.microsoft.com/office/powerpoint/2010/main" val="3655763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BD4165-4634-69EF-E5EF-6F5385BCE8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46A21-BFEB-A468-5637-2631A6697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171" y="116632"/>
            <a:ext cx="8229600" cy="490066"/>
          </a:xfrm>
        </p:spPr>
        <p:txBody>
          <a:bodyPr>
            <a:noAutofit/>
          </a:bodyPr>
          <a:lstStyle/>
          <a:p>
            <a:r>
              <a:rPr lang="en-GB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67262-2B1F-F6C6-7AE6-A2E32603D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06698"/>
            <a:ext cx="8928992" cy="540060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Information systems are a set of processes businesses use to collect, store and analyse data into information and knowledge with a view to make better decisions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Firms can use information systems and IT to be able to gain competitive advantage by various factors including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using </a:t>
            </a:r>
          </a:p>
          <a:p>
            <a:pPr marL="0" indent="0" algn="just">
              <a:lnSpc>
                <a:spcPct val="12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Porters five forces, value chain analysis etc</a:t>
            </a:r>
          </a:p>
          <a:p>
            <a:pPr algn="just">
              <a:lnSpc>
                <a:spcPct val="170000"/>
              </a:lnSpc>
            </a:pPr>
            <a:endParaRPr lang="en-GB" sz="3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801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450a3cc-050d-4aca-8a4e-543025a63de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14" ma:contentTypeDescription="Create a new document." ma:contentTypeScope="" ma:versionID="1572fdc7a086e08ac6e488e6a82116a8">
  <xsd:schema xmlns:xsd="http://www.w3.org/2001/XMLSchema" xmlns:xs="http://www.w3.org/2001/XMLSchema" xmlns:p="http://schemas.microsoft.com/office/2006/metadata/properties" xmlns:ns3="461f81f1-dbc4-4122-adb0-1c0e154b8134" xmlns:ns4="a450a3cc-050d-4aca-8a4e-543025a63de0" targetNamespace="http://schemas.microsoft.com/office/2006/metadata/properties" ma:root="true" ma:fieldsID="4bf996a953b3f134cc3ecc4df02ee220" ns3:_="" ns4:_="">
    <xsd:import namespace="461f81f1-dbc4-4122-adb0-1c0e154b8134"/>
    <xsd:import namespace="a450a3cc-050d-4aca-8a4e-543025a63de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bjectDetectorVersions" minOccurs="0"/>
                <xsd:element ref="ns4:MediaServiceGenerationTime" minOccurs="0"/>
                <xsd:element ref="ns4:MediaServiceEventHashCode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1f81f1-dbc4-4122-adb0-1c0e154b813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8A0C572-12CD-4983-B493-0C046FD3354B}">
  <ds:schemaRefs>
    <ds:schemaRef ds:uri="http://purl.org/dc/elements/1.1/"/>
    <ds:schemaRef ds:uri="http://purl.org/dc/terms/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461f81f1-dbc4-4122-adb0-1c0e154b8134"/>
    <ds:schemaRef ds:uri="http://schemas.microsoft.com/office/infopath/2007/PartnerControls"/>
    <ds:schemaRef ds:uri="a450a3cc-050d-4aca-8a4e-543025a63de0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618DF29-F8C8-4D77-83D8-3AFBFDC400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1f81f1-dbc4-4122-adb0-1c0e154b8134"/>
    <ds:schemaRef ds:uri="a450a3cc-050d-4aca-8a4e-543025a63de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1540</Words>
  <Application>Microsoft Office PowerPoint</Application>
  <PresentationFormat>On-screen Show (4:3)</PresentationFormat>
  <Paragraphs>188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Myriad Pro</vt:lpstr>
      <vt:lpstr>Wingdings</vt:lpstr>
      <vt:lpstr>20140311PresentationUWTSDTemplate</vt:lpstr>
      <vt:lpstr>BA (Hons) Leadership and Management Skills for the Workplace   Knowledge and Information Management Skills for the Workplace (BMSW5106)  Strategic Analysis and Competitive Advantage of Information Systems</vt:lpstr>
      <vt:lpstr>Recap </vt:lpstr>
      <vt:lpstr>Outline </vt:lpstr>
      <vt:lpstr>What is Information System </vt:lpstr>
      <vt:lpstr> Porter’s Five Competitive Forces</vt:lpstr>
      <vt:lpstr> Porter’s Five Competitive Forces</vt:lpstr>
      <vt:lpstr> Porter’s Five Competitive Forces</vt:lpstr>
      <vt:lpstr> IS Strategies to Deal with Competitive Forces</vt:lpstr>
      <vt:lpstr> IS Strategies to Deal with Competitive Forces</vt:lpstr>
      <vt:lpstr> IS Strategies to Deal with Competitive Forces</vt:lpstr>
      <vt:lpstr> IS Strategies to Deal with Competitive Forces</vt:lpstr>
      <vt:lpstr> IS Strategies to Deal with Competitive Forces</vt:lpstr>
      <vt:lpstr> Class Discussions</vt:lpstr>
      <vt:lpstr> Impact of Internet on Competitive Advantage</vt:lpstr>
      <vt:lpstr> The Value Chain Model</vt:lpstr>
      <vt:lpstr> The Value Chain Model</vt:lpstr>
      <vt:lpstr> The Value Chain Model</vt:lpstr>
      <vt:lpstr> The Value Chain Model</vt:lpstr>
      <vt:lpstr>The Value Web is Critical</vt:lpstr>
      <vt:lpstr>The Value Web </vt:lpstr>
      <vt:lpstr>Synergies, Core Competencies, and Network-Based Strategies</vt:lpstr>
      <vt:lpstr>Synergies</vt:lpstr>
      <vt:lpstr>Core Competencies</vt:lpstr>
      <vt:lpstr>Network-Based Strategies</vt:lpstr>
      <vt:lpstr>Business Ecosystems and Platforms</vt:lpstr>
      <vt:lpstr>Disruptive Technologies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(LLCCCC) WEEK SIX  Behavioural approach to management</dc:title>
  <dc:creator>Uju Ugochukwu</dc:creator>
  <cp:lastModifiedBy>Essa Bah</cp:lastModifiedBy>
  <cp:revision>82</cp:revision>
  <dcterms:created xsi:type="dcterms:W3CDTF">2020-06-13T18:07:49Z</dcterms:created>
  <dcterms:modified xsi:type="dcterms:W3CDTF">2024-02-11T11:10:10Z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