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94"/>
  </p:notesMasterIdLst>
  <p:sldIdLst>
    <p:sldId id="256" r:id="rId5"/>
    <p:sldId id="273" r:id="rId6"/>
    <p:sldId id="401" r:id="rId7"/>
    <p:sldId id="402" r:id="rId8"/>
    <p:sldId id="274" r:id="rId9"/>
    <p:sldId id="275" r:id="rId10"/>
    <p:sldId id="276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305" r:id="rId22"/>
    <p:sldId id="367" r:id="rId23"/>
    <p:sldId id="368" r:id="rId24"/>
    <p:sldId id="369" r:id="rId25"/>
    <p:sldId id="370" r:id="rId26"/>
    <p:sldId id="306" r:id="rId27"/>
    <p:sldId id="307" r:id="rId28"/>
    <p:sldId id="333" r:id="rId29"/>
    <p:sldId id="334" r:id="rId30"/>
    <p:sldId id="335" r:id="rId31"/>
    <p:sldId id="336" r:id="rId32"/>
    <p:sldId id="337" r:id="rId33"/>
    <p:sldId id="339" r:id="rId34"/>
    <p:sldId id="338" r:id="rId35"/>
    <p:sldId id="340" r:id="rId36"/>
    <p:sldId id="341" r:id="rId37"/>
    <p:sldId id="342" r:id="rId38"/>
    <p:sldId id="343" r:id="rId39"/>
    <p:sldId id="344" r:id="rId40"/>
    <p:sldId id="345" r:id="rId41"/>
    <p:sldId id="346" r:id="rId42"/>
    <p:sldId id="347" r:id="rId43"/>
    <p:sldId id="403" r:id="rId44"/>
    <p:sldId id="446" r:id="rId45"/>
    <p:sldId id="444" r:id="rId46"/>
    <p:sldId id="404" r:id="rId47"/>
    <p:sldId id="406" r:id="rId48"/>
    <p:sldId id="405" r:id="rId49"/>
    <p:sldId id="407" r:id="rId50"/>
    <p:sldId id="408" r:id="rId51"/>
    <p:sldId id="409" r:id="rId52"/>
    <p:sldId id="410" r:id="rId53"/>
    <p:sldId id="411" r:id="rId54"/>
    <p:sldId id="448" r:id="rId55"/>
    <p:sldId id="449" r:id="rId56"/>
    <p:sldId id="450" r:id="rId57"/>
    <p:sldId id="451" r:id="rId58"/>
    <p:sldId id="452" r:id="rId59"/>
    <p:sldId id="453" r:id="rId60"/>
    <p:sldId id="454" r:id="rId61"/>
    <p:sldId id="455" r:id="rId62"/>
    <p:sldId id="456" r:id="rId63"/>
    <p:sldId id="457" r:id="rId64"/>
    <p:sldId id="458" r:id="rId65"/>
    <p:sldId id="459" r:id="rId66"/>
    <p:sldId id="460" r:id="rId67"/>
    <p:sldId id="461" r:id="rId68"/>
    <p:sldId id="462" r:id="rId69"/>
    <p:sldId id="375" r:id="rId70"/>
    <p:sldId id="348" r:id="rId71"/>
    <p:sldId id="432" r:id="rId72"/>
    <p:sldId id="433" r:id="rId73"/>
    <p:sldId id="434" r:id="rId74"/>
    <p:sldId id="435" r:id="rId75"/>
    <p:sldId id="436" r:id="rId76"/>
    <p:sldId id="437" r:id="rId77"/>
    <p:sldId id="438" r:id="rId78"/>
    <p:sldId id="395" r:id="rId79"/>
    <p:sldId id="396" r:id="rId80"/>
    <p:sldId id="389" r:id="rId81"/>
    <p:sldId id="439" r:id="rId82"/>
    <p:sldId id="440" r:id="rId83"/>
    <p:sldId id="441" r:id="rId84"/>
    <p:sldId id="442" r:id="rId85"/>
    <p:sldId id="443" r:id="rId86"/>
    <p:sldId id="447" r:id="rId87"/>
    <p:sldId id="350" r:id="rId88"/>
    <p:sldId id="349" r:id="rId89"/>
    <p:sldId id="362" r:id="rId90"/>
    <p:sldId id="361" r:id="rId91"/>
    <p:sldId id="363" r:id="rId92"/>
    <p:sldId id="463" r:id="rId9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13" autoAdjust="0"/>
    <p:restoredTop sz="66302"/>
  </p:normalViewPr>
  <p:slideViewPr>
    <p:cSldViewPr snapToGrid="0" snapToObjects="1">
      <p:cViewPr varScale="1">
        <p:scale>
          <a:sx n="94" d="100"/>
          <a:sy n="94" d="100"/>
        </p:scale>
        <p:origin x="1016" y="184"/>
      </p:cViewPr>
      <p:guideLst/>
    </p:cSldViewPr>
  </p:slideViewPr>
  <p:outlineViewPr>
    <p:cViewPr>
      <p:scale>
        <a:sx n="33" d="100"/>
        <a:sy n="33" d="100"/>
      </p:scale>
      <p:origin x="0" y="-689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presProps" Target="presProps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91" Type="http://schemas.openxmlformats.org/officeDocument/2006/relationships/slide" Target="slides/slide87.xml"/><Relationship Id="rId9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theme" Target="theme/theme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2729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0019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5820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0434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917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2177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4909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0217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741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475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6108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7488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004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8290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160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082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8375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4212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95318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2803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13870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48546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76641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97387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14890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03294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98301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19649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88308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says it all.</a:t>
            </a:r>
          </a:p>
          <a:p>
            <a:endParaRPr lang="en-US" dirty="0"/>
          </a:p>
          <a:p>
            <a:r>
              <a:rPr lang="en-US" dirty="0"/>
              <a:t>Learning is a physical process that occurs in the brain.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8662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48360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71307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95194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44838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83252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91796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Criticisms</a:t>
            </a:r>
            <a:r>
              <a:rPr lang="en-GB" baseline="0" dirty="0"/>
              <a:t> of our age -  good place to mention </a:t>
            </a:r>
            <a:r>
              <a:rPr lang="en-GB" b="1" baseline="0" dirty="0"/>
              <a:t>BERA</a:t>
            </a:r>
            <a:r>
              <a:rPr lang="en-GB" baseline="0" dirty="0"/>
              <a:t> requirements and ethics (which were different in his day). </a:t>
            </a:r>
          </a:p>
          <a:p>
            <a:r>
              <a:rPr lang="en-GB" baseline="0" dirty="0"/>
              <a:t>Link to how we wish students to be ‘sceptical’ as skilled researchers.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84887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ym typeface="Wingdings" pitchFamily="2" charset="2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40246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Vygotsky agreed with Piaget on many things…</a:t>
            </a:r>
          </a:p>
          <a:p>
            <a:endParaRPr lang="en-US" dirty="0"/>
          </a:p>
          <a:p>
            <a:pPr marL="228600" indent="-228600">
              <a:buAutoNum type="alphaLcParenR"/>
            </a:pPr>
            <a:r>
              <a:rPr lang="en-US" dirty="0"/>
              <a:t>The importance of the learning environment</a:t>
            </a:r>
          </a:p>
          <a:p>
            <a:pPr marL="228600" indent="-228600">
              <a:buAutoNum type="alphaLcParenR"/>
            </a:pPr>
            <a:r>
              <a:rPr lang="en-US" dirty="0"/>
              <a:t>That learners need to make sense of things ..to be an ACTIVE learner</a:t>
            </a:r>
          </a:p>
          <a:p>
            <a:pPr marL="228600" indent="-228600">
              <a:buAutoNum type="alphaLcParenR"/>
            </a:pPr>
            <a:r>
              <a:rPr lang="en-US" dirty="0"/>
              <a:t>That learning is an internal process</a:t>
            </a:r>
          </a:p>
          <a:p>
            <a:pPr marL="228600" indent="-228600">
              <a:buAutoNum type="alphaLcParenR"/>
            </a:pPr>
            <a:endParaRPr lang="en-US" dirty="0"/>
          </a:p>
          <a:p>
            <a:pPr marL="0" indent="0">
              <a:buNone/>
            </a:pPr>
            <a:r>
              <a:rPr lang="en-US" dirty="0"/>
              <a:t>Both agree that the role of the teacher is that of a guide and a facilitator not a director!</a:t>
            </a:r>
          </a:p>
          <a:p>
            <a:pPr marL="0" indent="0">
              <a:buFontTx/>
              <a:buNone/>
            </a:pPr>
            <a:endParaRPr lang="en-US" dirty="0"/>
          </a:p>
          <a:p>
            <a:pPr marL="0" indent="0">
              <a:buFontTx/>
              <a:buNone/>
            </a:pPr>
            <a:r>
              <a:rPr lang="en-US" dirty="0"/>
              <a:t>However…he did disagree with Piaget on the following…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4525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Vygotsky disagreed with Piaget’s view on learners are ‘lone scientists’ and that learning is a social and cultural undertaking. He believed that children learn through interactions with others and that language is essential. Piaget didn’t placed such emphasis on language. </a:t>
            </a:r>
          </a:p>
          <a:p>
            <a:endParaRPr lang="en-US" dirty="0"/>
          </a:p>
          <a:p>
            <a:r>
              <a:rPr lang="en-US" dirty="0"/>
              <a:t>Vygotsky didn’t think children developed through four stages linked to age groups, (Develop then learn…develop then learn) he believed children can learn that learning leads to development.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80735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used to help your explanation of the differences in thinking from Piaget.</a:t>
            </a:r>
          </a:p>
          <a:p>
            <a:endParaRPr lang="en-US" dirty="0"/>
          </a:p>
          <a:p>
            <a:r>
              <a:rPr lang="en-US" dirty="0"/>
              <a:t>Language and Inner speech highly important in shaping thought.</a:t>
            </a:r>
          </a:p>
          <a:p>
            <a:endParaRPr lang="en-US" dirty="0"/>
          </a:p>
          <a:p>
            <a:r>
              <a:rPr lang="en-US" dirty="0"/>
              <a:t>Disagreed that children matured through four stages of development, he believed that children could learn in the ZPD and then this leads to development. Rather than getting to a stage and then developing.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55315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the following slides and example of learning to ride a bike to explain the ZPD and the role of the More Knowledgeable Other (MKO)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30848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80417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20483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06158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41264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0820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03843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31236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06293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57095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199893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Elaborate as you wish regarding the support that we as classroom practitioners use to support the learner when they are working within the ZPD especially scaffolding.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855042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692614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564549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738673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307466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448082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7675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749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jpe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4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OinqFgsIbh0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5.png"/><Relationship Id="rId4" Type="http://schemas.openxmlformats.org/officeDocument/2006/relationships/image" Target="../media/image14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hyperlink" Target="https://youtu.be/OinqFgsIbh0" TargetMode="External"/><Relationship Id="rId1" Type="http://schemas.openxmlformats.org/officeDocument/2006/relationships/slideLayout" Target="../slideLayouts/slideLayout1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jpe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3155261" y="4298287"/>
            <a:ext cx="27494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rial Regular"/>
              </a:rPr>
              <a:t>ECAD4007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The child as a learner: 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Learning theory 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E1AA23-EB10-834B-AEBB-9AFEEA4342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814" y="5360983"/>
            <a:ext cx="3701577" cy="766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2398BED-FB82-BE48-B150-7F0B6A08D45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078173"/>
            <a:ext cx="9139689" cy="577982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F46D93-389E-0F44-B5AE-73246608A887}"/>
              </a:ext>
            </a:extLst>
          </p:cNvPr>
          <p:cNvSpPr txBox="1"/>
          <p:nvPr/>
        </p:nvSpPr>
        <p:spPr>
          <a:xfrm>
            <a:off x="228751" y="191068"/>
            <a:ext cx="86821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are you looking forward to? What do you need?</a:t>
            </a:r>
          </a:p>
        </p:txBody>
      </p:sp>
    </p:spTree>
    <p:extLst>
      <p:ext uri="{BB962C8B-B14F-4D97-AF65-F5344CB8AC3E}">
        <p14:creationId xmlns:p14="http://schemas.microsoft.com/office/powerpoint/2010/main" val="2043207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FBA4A-44A3-1447-889C-D61825275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79AAE6-0696-6B4E-86C0-D634693E84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438" y="274638"/>
            <a:ext cx="8747124" cy="5851525"/>
          </a:xfrm>
        </p:spPr>
      </p:pic>
    </p:spTree>
    <p:extLst>
      <p:ext uri="{BB962C8B-B14F-4D97-AF65-F5344CB8AC3E}">
        <p14:creationId xmlns:p14="http://schemas.microsoft.com/office/powerpoint/2010/main" val="2148763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AADA5-569D-9647-979E-F3D019498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EF1122-C355-954A-9831-A0850436DB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992" y="215646"/>
            <a:ext cx="9024434" cy="6423025"/>
          </a:xfrm>
        </p:spPr>
      </p:pic>
    </p:spTree>
    <p:extLst>
      <p:ext uri="{BB962C8B-B14F-4D97-AF65-F5344CB8AC3E}">
        <p14:creationId xmlns:p14="http://schemas.microsoft.com/office/powerpoint/2010/main" val="3898785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E154721-FE3C-5E40-9D91-C01743074C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14809"/>
            <a:ext cx="9144000" cy="6770451"/>
          </a:xfrm>
        </p:spPr>
      </p:pic>
    </p:spTree>
    <p:extLst>
      <p:ext uri="{BB962C8B-B14F-4D97-AF65-F5344CB8AC3E}">
        <p14:creationId xmlns:p14="http://schemas.microsoft.com/office/powerpoint/2010/main" val="3433109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DDBAC38-C12E-7E41-88EF-C3A31F41F70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917058"/>
            <a:ext cx="9144000" cy="2109031"/>
          </a:xfrm>
        </p:spPr>
      </p:pic>
    </p:spTree>
    <p:extLst>
      <p:ext uri="{BB962C8B-B14F-4D97-AF65-F5344CB8AC3E}">
        <p14:creationId xmlns:p14="http://schemas.microsoft.com/office/powerpoint/2010/main" val="3295713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976C7E0-529D-A845-A362-F6FAE8AF8E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586855" y="259308"/>
            <a:ext cx="10313763" cy="6423910"/>
          </a:xfrm>
        </p:spPr>
      </p:pic>
    </p:spTree>
    <p:extLst>
      <p:ext uri="{BB962C8B-B14F-4D97-AF65-F5344CB8AC3E}">
        <p14:creationId xmlns:p14="http://schemas.microsoft.com/office/powerpoint/2010/main" val="3691230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B1086A7-C6E9-5741-A253-BFA65595929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05118" y="0"/>
            <a:ext cx="7165425" cy="6866866"/>
          </a:xfrm>
        </p:spPr>
      </p:pic>
    </p:spTree>
    <p:extLst>
      <p:ext uri="{BB962C8B-B14F-4D97-AF65-F5344CB8AC3E}">
        <p14:creationId xmlns:p14="http://schemas.microsoft.com/office/powerpoint/2010/main" val="558203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EFB15C-1D2C-404A-AC2C-F07B642055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168109"/>
            <a:ext cx="9144000" cy="658938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4D3D76-FF97-A843-820C-3A4036076616}"/>
              </a:ext>
            </a:extLst>
          </p:cNvPr>
          <p:cNvSpPr txBox="1"/>
          <p:nvPr/>
        </p:nvSpPr>
        <p:spPr>
          <a:xfrm>
            <a:off x="4013199" y="931334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dirty="0">
                <a:latin typeface="Arial Regular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778782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5C4941A-C24F-7D4F-A3AE-5BDB0DE33A1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586854"/>
            <a:ext cx="9166496" cy="5656997"/>
          </a:xfrm>
        </p:spPr>
      </p:pic>
    </p:spTree>
    <p:extLst>
      <p:ext uri="{BB962C8B-B14F-4D97-AF65-F5344CB8AC3E}">
        <p14:creationId xmlns:p14="http://schemas.microsoft.com/office/powerpoint/2010/main" val="4009488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08737FF-A2AE-094D-8BF4-7EC68451BC8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777922"/>
            <a:ext cx="9279780" cy="5616054"/>
          </a:xfrm>
        </p:spPr>
      </p:pic>
    </p:spTree>
    <p:extLst>
      <p:ext uri="{BB962C8B-B14F-4D97-AF65-F5344CB8AC3E}">
        <p14:creationId xmlns:p14="http://schemas.microsoft.com/office/powerpoint/2010/main" val="2073338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529EEC0-1DF3-B34C-BE16-8DA1D5C2AF1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38113" y="1371601"/>
            <a:ext cx="9265036" cy="425053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FDF9B4-4288-B94D-8C0B-7FED806C9AC1}"/>
              </a:ext>
            </a:extLst>
          </p:cNvPr>
          <p:cNvSpPr txBox="1"/>
          <p:nvPr/>
        </p:nvSpPr>
        <p:spPr>
          <a:xfrm>
            <a:off x="541867" y="186267"/>
            <a:ext cx="58935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latin typeface="Arial Regular"/>
              </a:rPr>
              <a:t>Have you ever…?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FCDE63-1D23-1B4E-8676-0785E52664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239771">
            <a:off x="1986739" y="2943046"/>
            <a:ext cx="1404842" cy="767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416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2792750-A562-874E-8F5E-AC2BE4C6BF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4851237"/>
          </a:xfrm>
        </p:spPr>
      </p:pic>
    </p:spTree>
    <p:extLst>
      <p:ext uri="{BB962C8B-B14F-4D97-AF65-F5344CB8AC3E}">
        <p14:creationId xmlns:p14="http://schemas.microsoft.com/office/powerpoint/2010/main" val="35333073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7C374D9-8571-C94D-B564-6F3E6C459CC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25898" y="1323833"/>
            <a:ext cx="9018102" cy="2716295"/>
          </a:xfrm>
        </p:spPr>
      </p:pic>
    </p:spTree>
    <p:extLst>
      <p:ext uri="{BB962C8B-B14F-4D97-AF65-F5344CB8AC3E}">
        <p14:creationId xmlns:p14="http://schemas.microsoft.com/office/powerpoint/2010/main" val="340841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D434E84-7B8A-CB42-ACAB-3539C4C3CB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92615" y="294074"/>
            <a:ext cx="7238583" cy="5137293"/>
          </a:xfrm>
        </p:spPr>
      </p:pic>
    </p:spTree>
    <p:extLst>
      <p:ext uri="{BB962C8B-B14F-4D97-AF65-F5344CB8AC3E}">
        <p14:creationId xmlns:p14="http://schemas.microsoft.com/office/powerpoint/2010/main" val="6360773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BAD7AF7-C429-6E42-B202-760A30456C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4542" y="694267"/>
            <a:ext cx="9188542" cy="3973622"/>
          </a:xfrm>
        </p:spPr>
      </p:pic>
    </p:spTree>
    <p:extLst>
      <p:ext uri="{BB962C8B-B14F-4D97-AF65-F5344CB8AC3E}">
        <p14:creationId xmlns:p14="http://schemas.microsoft.com/office/powerpoint/2010/main" val="761274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2FBCF81-1D11-CA42-8744-1E2AD1A3F4D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53279"/>
            <a:ext cx="10304060" cy="6588274"/>
          </a:xfrm>
        </p:spPr>
      </p:pic>
    </p:spTree>
    <p:extLst>
      <p:ext uri="{BB962C8B-B14F-4D97-AF65-F5344CB8AC3E}">
        <p14:creationId xmlns:p14="http://schemas.microsoft.com/office/powerpoint/2010/main" val="33059693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2D429F3-EEC8-4F49-901C-88E2DC44CB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873457" y="0"/>
            <a:ext cx="10798110" cy="6748818"/>
          </a:xfrm>
        </p:spPr>
      </p:pic>
    </p:spTree>
    <p:extLst>
      <p:ext uri="{BB962C8B-B14F-4D97-AF65-F5344CB8AC3E}">
        <p14:creationId xmlns:p14="http://schemas.microsoft.com/office/powerpoint/2010/main" val="13147948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023583" y="0"/>
            <a:ext cx="10972803" cy="6858000"/>
          </a:xfrm>
        </p:spPr>
      </p:pic>
    </p:spTree>
    <p:extLst>
      <p:ext uri="{BB962C8B-B14F-4D97-AF65-F5344CB8AC3E}">
        <p14:creationId xmlns:p14="http://schemas.microsoft.com/office/powerpoint/2010/main" val="3263997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105468" y="0"/>
            <a:ext cx="10972800" cy="6857997"/>
          </a:xfrm>
        </p:spPr>
      </p:pic>
    </p:spTree>
    <p:extLst>
      <p:ext uri="{BB962C8B-B14F-4D97-AF65-F5344CB8AC3E}">
        <p14:creationId xmlns:p14="http://schemas.microsoft.com/office/powerpoint/2010/main" val="38675680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42197" y="0"/>
            <a:ext cx="5777482" cy="6927672"/>
          </a:xfrm>
        </p:spPr>
      </p:pic>
    </p:spTree>
    <p:extLst>
      <p:ext uri="{BB962C8B-B14F-4D97-AF65-F5344CB8AC3E}">
        <p14:creationId xmlns:p14="http://schemas.microsoft.com/office/powerpoint/2010/main" val="15087528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5043" t="-1737" r="26581" b="-1"/>
          <a:stretch/>
        </p:blipFill>
        <p:spPr>
          <a:xfrm>
            <a:off x="2017985" y="-166805"/>
            <a:ext cx="5344512" cy="7024805"/>
          </a:xfrm>
        </p:spPr>
      </p:pic>
    </p:spTree>
    <p:extLst>
      <p:ext uri="{BB962C8B-B14F-4D97-AF65-F5344CB8AC3E}">
        <p14:creationId xmlns:p14="http://schemas.microsoft.com/office/powerpoint/2010/main" val="24582684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60A033D-DEB3-B74F-89E9-AE2CB3B80A9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409" y="696036"/>
            <a:ext cx="9127591" cy="5261212"/>
          </a:xfrm>
        </p:spPr>
      </p:pic>
    </p:spTree>
    <p:extLst>
      <p:ext uri="{BB962C8B-B14F-4D97-AF65-F5344CB8AC3E}">
        <p14:creationId xmlns:p14="http://schemas.microsoft.com/office/powerpoint/2010/main" val="20861743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4787517-59B9-3D43-A2A9-3435EC9670C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88197"/>
            <a:ext cx="8830101" cy="6379726"/>
          </a:xfrm>
        </p:spPr>
      </p:pic>
    </p:spTree>
    <p:extLst>
      <p:ext uri="{BB962C8B-B14F-4D97-AF65-F5344CB8AC3E}">
        <p14:creationId xmlns:p14="http://schemas.microsoft.com/office/powerpoint/2010/main" val="37135501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41F4361-66E3-0D4A-BFFB-E7C312D6B92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313281" y="38475"/>
            <a:ext cx="6547829" cy="6819525"/>
          </a:xfrm>
        </p:spPr>
      </p:pic>
    </p:spTree>
    <p:extLst>
      <p:ext uri="{BB962C8B-B14F-4D97-AF65-F5344CB8AC3E}">
        <p14:creationId xmlns:p14="http://schemas.microsoft.com/office/powerpoint/2010/main" val="2326348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0C58296-28E9-1C4E-9E19-205E8B910B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978926"/>
            <a:ext cx="9141702" cy="1893252"/>
          </a:xfrm>
        </p:spPr>
      </p:pic>
    </p:spTree>
    <p:extLst>
      <p:ext uri="{BB962C8B-B14F-4D97-AF65-F5344CB8AC3E}">
        <p14:creationId xmlns:p14="http://schemas.microsoft.com/office/powerpoint/2010/main" val="17708786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C7B7687-6436-F149-B60E-1A0AAF4B05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520789" cy="6677247"/>
          </a:xfrm>
        </p:spPr>
      </p:pic>
    </p:spTree>
    <p:extLst>
      <p:ext uri="{BB962C8B-B14F-4D97-AF65-F5344CB8AC3E}">
        <p14:creationId xmlns:p14="http://schemas.microsoft.com/office/powerpoint/2010/main" val="18656299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DE12F59-FE19-F04E-9101-AC7719924FD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" y="2173655"/>
            <a:ext cx="9144000" cy="1866717"/>
          </a:xfrm>
        </p:spPr>
      </p:pic>
    </p:spTree>
    <p:extLst>
      <p:ext uri="{BB962C8B-B14F-4D97-AF65-F5344CB8AC3E}">
        <p14:creationId xmlns:p14="http://schemas.microsoft.com/office/powerpoint/2010/main" val="10437825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1A7AE1-3646-7542-A9BB-EB4578E2B69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807535"/>
            <a:ext cx="9167623" cy="1782364"/>
          </a:xfrm>
        </p:spPr>
      </p:pic>
    </p:spTree>
    <p:extLst>
      <p:ext uri="{BB962C8B-B14F-4D97-AF65-F5344CB8AC3E}">
        <p14:creationId xmlns:p14="http://schemas.microsoft.com/office/powerpoint/2010/main" val="18939389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116305CE-5D35-444A-B110-2772E6E11C0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55108"/>
            <a:ext cx="9457234" cy="6141385"/>
          </a:xfrm>
        </p:spPr>
      </p:pic>
    </p:spTree>
    <p:extLst>
      <p:ext uri="{BB962C8B-B14F-4D97-AF65-F5344CB8AC3E}">
        <p14:creationId xmlns:p14="http://schemas.microsoft.com/office/powerpoint/2010/main" val="36856958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B10DDCC-C0A1-5F48-BF8F-FD721AD135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48855" y="2360428"/>
            <a:ext cx="8910070" cy="1288678"/>
          </a:xfrm>
        </p:spPr>
      </p:pic>
    </p:spTree>
    <p:extLst>
      <p:ext uri="{BB962C8B-B14F-4D97-AF65-F5344CB8AC3E}">
        <p14:creationId xmlns:p14="http://schemas.microsoft.com/office/powerpoint/2010/main" val="41674107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904956D-AD2C-6A45-86B0-39DA1BE288A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1034" y="25302"/>
            <a:ext cx="9108411" cy="5584453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958AF0B-659D-7C4E-A974-3D1FECE871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328" y="3473510"/>
            <a:ext cx="3443718" cy="3384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6344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AEA519-E08F-7842-B313-D23F5608300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11465" y="169334"/>
            <a:ext cx="7595289" cy="6688666"/>
          </a:xfrm>
        </p:spPr>
      </p:pic>
    </p:spTree>
    <p:extLst>
      <p:ext uri="{BB962C8B-B14F-4D97-AF65-F5344CB8AC3E}">
        <p14:creationId xmlns:p14="http://schemas.microsoft.com/office/powerpoint/2010/main" val="34375408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0E846EE-E957-8B40-A9F4-BA2582B81E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4665" y="372535"/>
            <a:ext cx="9003228" cy="4889500"/>
          </a:xfrm>
        </p:spPr>
      </p:pic>
    </p:spTree>
    <p:extLst>
      <p:ext uri="{BB962C8B-B14F-4D97-AF65-F5344CB8AC3E}">
        <p14:creationId xmlns:p14="http://schemas.microsoft.com/office/powerpoint/2010/main" val="14199792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10C1B15-1CE5-0745-8F26-93383597B2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580" y="423332"/>
            <a:ext cx="9075511" cy="4720123"/>
          </a:xfrm>
        </p:spPr>
      </p:pic>
    </p:spTree>
    <p:extLst>
      <p:ext uri="{BB962C8B-B14F-4D97-AF65-F5344CB8AC3E}">
        <p14:creationId xmlns:p14="http://schemas.microsoft.com/office/powerpoint/2010/main" val="21019325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0FA38C4-AD3F-3C4A-835C-D497963A17B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7735" y="480449"/>
            <a:ext cx="8991600" cy="4743990"/>
          </a:xfrm>
        </p:spPr>
      </p:pic>
    </p:spTree>
    <p:extLst>
      <p:ext uri="{BB962C8B-B14F-4D97-AF65-F5344CB8AC3E}">
        <p14:creationId xmlns:p14="http://schemas.microsoft.com/office/powerpoint/2010/main" val="11463646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4C4AD2E-DD66-2A47-89B7-6279CE0491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0384" y="542793"/>
            <a:ext cx="9073616" cy="4536807"/>
          </a:xfrm>
        </p:spPr>
      </p:pic>
    </p:spTree>
    <p:extLst>
      <p:ext uri="{BB962C8B-B14F-4D97-AF65-F5344CB8AC3E}">
        <p14:creationId xmlns:p14="http://schemas.microsoft.com/office/powerpoint/2010/main" val="235844856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BBD759C-1489-6F41-A8C4-572BEACEF5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3063" y="417799"/>
            <a:ext cx="8663069" cy="4878101"/>
          </a:xfrm>
        </p:spPr>
      </p:pic>
    </p:spTree>
    <p:extLst>
      <p:ext uri="{BB962C8B-B14F-4D97-AF65-F5344CB8AC3E}">
        <p14:creationId xmlns:p14="http://schemas.microsoft.com/office/powerpoint/2010/main" val="38925093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A2C719E-4CBC-8940-810D-6D2F66DD6F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7252"/>
            <a:ext cx="9144000" cy="6643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0727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1F6-E847-9146-9D77-F3762B311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7703" y="191069"/>
            <a:ext cx="3868594" cy="1255406"/>
          </a:xfrm>
        </p:spPr>
        <p:txBody>
          <a:bodyPr/>
          <a:lstStyle/>
          <a:p>
            <a:r>
              <a:rPr lang="en-US" dirty="0">
                <a:latin typeface="Arial Regular"/>
              </a:rPr>
              <a:t>Who is this?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F6D1-6617-B349-A07D-F4EE7382D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0334" y="1649650"/>
            <a:ext cx="4525963" cy="4525963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6F10EA-926A-A441-A710-5FF9BC9DC7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225256">
            <a:off x="6409222" y="808959"/>
            <a:ext cx="1209863" cy="6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10252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>
            <a:extLst>
              <a:ext uri="{FF2B5EF4-FFF2-40B4-BE49-F238E27FC236}">
                <a16:creationId xmlns:a16="http://schemas.microsoft.com/office/drawing/2014/main" id="{0180FE0D-B068-2F48-BDB9-FA67775C5B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2054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3204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1F6-E847-9146-9D77-F3762B311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7" y="0"/>
            <a:ext cx="3868594" cy="1255406"/>
          </a:xfrm>
        </p:spPr>
        <p:txBody>
          <a:bodyPr/>
          <a:lstStyle/>
          <a:p>
            <a:r>
              <a:rPr lang="en-US" dirty="0">
                <a:latin typeface="Arial Regular"/>
              </a:rPr>
              <a:t>Who is this?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F6D1-6617-B349-A07D-F4EE7382D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037" y="1417638"/>
            <a:ext cx="4525963" cy="452596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CCD76F-BFD5-7147-86DE-C688A06019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5794" y="898808"/>
            <a:ext cx="4818206" cy="55636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6F10EA-926A-A441-A710-5FF9BC9DC7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225256">
            <a:off x="3515281" y="358584"/>
            <a:ext cx="1209863" cy="6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0292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9165B-D8BE-4E46-95F5-0A612469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9A0EF8-EE6F-CA4B-8045-DD55872DA0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740" y="274638"/>
            <a:ext cx="9009362" cy="5822028"/>
          </a:xfrm>
        </p:spPr>
      </p:pic>
    </p:spTree>
    <p:extLst>
      <p:ext uri="{BB962C8B-B14F-4D97-AF65-F5344CB8AC3E}">
        <p14:creationId xmlns:p14="http://schemas.microsoft.com/office/powerpoint/2010/main" val="422469126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5F691-36E1-5E4E-93BA-89875A292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0A3703-AD16-554D-899A-58CBA33345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802633"/>
            <a:ext cx="9144000" cy="5338278"/>
          </a:xfrm>
        </p:spPr>
      </p:pic>
    </p:spTree>
    <p:extLst>
      <p:ext uri="{BB962C8B-B14F-4D97-AF65-F5344CB8AC3E}">
        <p14:creationId xmlns:p14="http://schemas.microsoft.com/office/powerpoint/2010/main" val="13470099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68F76-A8A2-A543-ADD7-AD05C8ACF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45594B-D931-AB40-8F2A-0374F8D99B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232" y="104621"/>
            <a:ext cx="8886578" cy="6567233"/>
          </a:xfrm>
        </p:spPr>
      </p:pic>
    </p:spTree>
    <p:extLst>
      <p:ext uri="{BB962C8B-B14F-4D97-AF65-F5344CB8AC3E}">
        <p14:creationId xmlns:p14="http://schemas.microsoft.com/office/powerpoint/2010/main" val="114601151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58B5A-27B2-5C4F-B8DC-342855B4E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76B712-8BD8-EF4E-B69D-640F5A3657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-1524" b="1"/>
          <a:stretch/>
        </p:blipFill>
        <p:spPr>
          <a:xfrm>
            <a:off x="66978" y="766916"/>
            <a:ext cx="9077022" cy="527623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F7FC9B-A178-DB44-AB3E-8D2E9835BF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2449871" y="2859548"/>
            <a:ext cx="1997923" cy="1090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76855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C0C80-6BF3-8C4D-9BD3-A317F079C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79E95D5-79FE-3544-AA74-E210E95A2D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-804" r="74353"/>
          <a:stretch/>
        </p:blipFill>
        <p:spPr>
          <a:xfrm>
            <a:off x="3074913" y="-46857"/>
            <a:ext cx="3045668" cy="6904857"/>
          </a:xfrm>
        </p:spPr>
      </p:pic>
    </p:spTree>
    <p:extLst>
      <p:ext uri="{BB962C8B-B14F-4D97-AF65-F5344CB8AC3E}">
        <p14:creationId xmlns:p14="http://schemas.microsoft.com/office/powerpoint/2010/main" val="89415673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D314C-82BF-4346-B012-50EDF5E21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B51B6B-16A4-D34B-A228-90FA21F87D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82951" y="1911035"/>
            <a:ext cx="9326952" cy="344051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0527227-C035-2D47-A536-F0C16751EFA7}"/>
              </a:ext>
            </a:extLst>
          </p:cNvPr>
          <p:cNvSpPr/>
          <p:nvPr/>
        </p:nvSpPr>
        <p:spPr>
          <a:xfrm>
            <a:off x="3775587" y="3716594"/>
            <a:ext cx="5368413" cy="150433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6289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F528A-6D14-E144-BDE6-37149B3A6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4B67CA-4FD4-A64E-B4F3-A61FC818E9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672015"/>
            <a:ext cx="9144000" cy="3340373"/>
          </a:xfrm>
        </p:spPr>
      </p:pic>
    </p:spTree>
    <p:extLst>
      <p:ext uri="{BB962C8B-B14F-4D97-AF65-F5344CB8AC3E}">
        <p14:creationId xmlns:p14="http://schemas.microsoft.com/office/powerpoint/2010/main" val="209922667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AF4314-CDCA-014B-9C1E-7741464150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58" r="74137"/>
          <a:stretch/>
        </p:blipFill>
        <p:spPr>
          <a:xfrm>
            <a:off x="2571304" y="0"/>
            <a:ext cx="3148178" cy="6992149"/>
          </a:xfrm>
        </p:spPr>
      </p:pic>
    </p:spTree>
    <p:extLst>
      <p:ext uri="{BB962C8B-B14F-4D97-AF65-F5344CB8AC3E}">
        <p14:creationId xmlns:p14="http://schemas.microsoft.com/office/powerpoint/2010/main" val="376235052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48DA4A-27E9-F141-89EA-E269376C79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1" r="49028"/>
          <a:stretch/>
        </p:blipFill>
        <p:spPr>
          <a:xfrm>
            <a:off x="-1" y="1"/>
            <a:ext cx="6153759" cy="6893072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D5FBF8A-BE1B-0C4D-8CE7-9E93D6208C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04418" flipV="1">
            <a:off x="5519507" y="1993952"/>
            <a:ext cx="1729710" cy="9445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DCEFCC1-8726-6C4E-9C0E-3A35B2E57E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2381" y="3336613"/>
            <a:ext cx="3415439" cy="214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14838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404D7-B9DC-5643-BFC5-0202BF1D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83AC1F4-B9BA-6C48-8F56-DF3F151AAE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542" y="471949"/>
            <a:ext cx="8972915" cy="5639466"/>
          </a:xfrm>
        </p:spPr>
      </p:pic>
    </p:spTree>
    <p:extLst>
      <p:ext uri="{BB962C8B-B14F-4D97-AF65-F5344CB8AC3E}">
        <p14:creationId xmlns:p14="http://schemas.microsoft.com/office/powerpoint/2010/main" val="294876103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48DA4A-27E9-F141-89EA-E269376C79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1" r="49028"/>
          <a:stretch/>
        </p:blipFill>
        <p:spPr>
          <a:xfrm>
            <a:off x="-1" y="1"/>
            <a:ext cx="6153759" cy="6893072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B42014C-BC4A-FD47-9489-63D9BB360F86}"/>
              </a:ext>
            </a:extLst>
          </p:cNvPr>
          <p:cNvSpPr/>
          <p:nvPr/>
        </p:nvSpPr>
        <p:spPr>
          <a:xfrm>
            <a:off x="6153758" y="2683895"/>
            <a:ext cx="30079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youtu.be</a:t>
            </a:r>
            <a:r>
              <a:rPr lang="en-US" dirty="0">
                <a:hlinkClick r:id="rId3"/>
              </a:rPr>
              <a:t>/OinqFgsIbh0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5FBF8A-BE1B-0C4D-8CE7-9E93D6208C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04418" flipV="1">
            <a:off x="4837392" y="3969111"/>
            <a:ext cx="2277675" cy="12437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F55689D-B51E-674F-B411-0E24243953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0659" y="4958447"/>
            <a:ext cx="1801029" cy="1557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69395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B42014C-BC4A-FD47-9489-63D9BB360F86}"/>
              </a:ext>
            </a:extLst>
          </p:cNvPr>
          <p:cNvSpPr/>
          <p:nvPr/>
        </p:nvSpPr>
        <p:spPr>
          <a:xfrm>
            <a:off x="838063" y="235974"/>
            <a:ext cx="799362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>
                <a:hlinkClick r:id="rId2"/>
              </a:rPr>
              <a:t>https://</a:t>
            </a:r>
            <a:r>
              <a:rPr lang="en-US" sz="4800" dirty="0" err="1">
                <a:hlinkClick r:id="rId2"/>
              </a:rPr>
              <a:t>youtu.be</a:t>
            </a:r>
            <a:r>
              <a:rPr lang="en-US" sz="4800" dirty="0">
                <a:hlinkClick r:id="rId2"/>
              </a:rPr>
              <a:t>/OinqFgsIbh0</a:t>
            </a:r>
            <a:endParaRPr lang="en-US" sz="48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F55689D-B51E-674F-B411-0E2424395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5992" y="1423644"/>
            <a:ext cx="5837765" cy="5047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36659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B675B2-EC19-5F48-9EEE-8B2FDEEC38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-163" r="49436"/>
          <a:stretch/>
        </p:blipFill>
        <p:spPr>
          <a:xfrm>
            <a:off x="0" y="-31243"/>
            <a:ext cx="6032090" cy="6889244"/>
          </a:xfrm>
        </p:spPr>
      </p:pic>
    </p:spTree>
    <p:extLst>
      <p:ext uri="{BB962C8B-B14F-4D97-AF65-F5344CB8AC3E}">
        <p14:creationId xmlns:p14="http://schemas.microsoft.com/office/powerpoint/2010/main" val="422219307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692DB-F6B8-A342-A175-95638B75A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AD3F2B-0B93-4649-A0AC-0DDBD590DD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7756" y="118415"/>
            <a:ext cx="8548488" cy="6332213"/>
          </a:xfrm>
        </p:spPr>
      </p:pic>
    </p:spTree>
    <p:extLst>
      <p:ext uri="{BB962C8B-B14F-4D97-AF65-F5344CB8AC3E}">
        <p14:creationId xmlns:p14="http://schemas.microsoft.com/office/powerpoint/2010/main" val="129610339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B4B45-8F87-1C4F-AC45-BBE24ED29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694220-C096-3B4A-9A4D-C2279B645D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5116" y="0"/>
            <a:ext cx="3215220" cy="649091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42BD14-6E6B-8D45-B5D8-521948106F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887793"/>
            <a:ext cx="4521759" cy="35396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6F9099-05DC-034A-86E0-A4A64A0D1B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3334774" y="2804518"/>
            <a:ext cx="1403722" cy="766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82388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1FEFD-7535-694E-8499-1845ED200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132D03-985A-C543-85F7-DAFCCF6D52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10655" y="274638"/>
            <a:ext cx="9716239" cy="6072650"/>
          </a:xfrm>
        </p:spPr>
      </p:pic>
    </p:spTree>
    <p:extLst>
      <p:ext uri="{BB962C8B-B14F-4D97-AF65-F5344CB8AC3E}">
        <p14:creationId xmlns:p14="http://schemas.microsoft.com/office/powerpoint/2010/main" val="339877410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548F5-556E-F947-A25E-EDC6FDEBB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49057D-B9DF-814B-8EA4-B43909B0FF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18439" y="246986"/>
            <a:ext cx="9760645" cy="6100404"/>
          </a:xfrm>
        </p:spPr>
      </p:pic>
    </p:spTree>
    <p:extLst>
      <p:ext uri="{BB962C8B-B14F-4D97-AF65-F5344CB8AC3E}">
        <p14:creationId xmlns:p14="http://schemas.microsoft.com/office/powerpoint/2010/main" val="262983408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A9343-57C3-3843-B086-BDE3136A3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482710-35EA-0742-B99A-FF0421F167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871671" y="53411"/>
            <a:ext cx="10887341" cy="6804589"/>
          </a:xfrm>
        </p:spPr>
      </p:pic>
    </p:spTree>
    <p:extLst>
      <p:ext uri="{BB962C8B-B14F-4D97-AF65-F5344CB8AC3E}">
        <p14:creationId xmlns:p14="http://schemas.microsoft.com/office/powerpoint/2010/main" val="162811309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791AC-D199-DD40-9035-6D87270F8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2A2F28C-9C42-194F-B832-4A79CB9FBF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90122" y="72106"/>
            <a:ext cx="2999289" cy="6785894"/>
          </a:xfrm>
        </p:spPr>
      </p:pic>
    </p:spTree>
    <p:extLst>
      <p:ext uri="{BB962C8B-B14F-4D97-AF65-F5344CB8AC3E}">
        <p14:creationId xmlns:p14="http://schemas.microsoft.com/office/powerpoint/2010/main" val="379744377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B0753-64C4-B24B-A32B-55FF3DFDB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1BD6D3-7DCE-234A-8319-D5E1317562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28930" y="274638"/>
            <a:ext cx="9801860" cy="6126163"/>
          </a:xfrm>
        </p:spPr>
      </p:pic>
    </p:spTree>
    <p:extLst>
      <p:ext uri="{BB962C8B-B14F-4D97-AF65-F5344CB8AC3E}">
        <p14:creationId xmlns:p14="http://schemas.microsoft.com/office/powerpoint/2010/main" val="345122500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831C1-43A1-2943-8C5F-1BA5B1023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394AD95-0CC2-B14C-B9E1-A893FFD2CD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91303" y="0"/>
            <a:ext cx="9730269" cy="6081419"/>
          </a:xfrm>
        </p:spPr>
      </p:pic>
    </p:spTree>
    <p:extLst>
      <p:ext uri="{BB962C8B-B14F-4D97-AF65-F5344CB8AC3E}">
        <p14:creationId xmlns:p14="http://schemas.microsoft.com/office/powerpoint/2010/main" val="46591422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CB3A2-2A4E-6542-869E-30BED9AE0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FCA856-372E-964C-B0C9-7EC57FA870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31881" y="0"/>
            <a:ext cx="10183803" cy="6364877"/>
          </a:xfrm>
        </p:spPr>
      </p:pic>
    </p:spTree>
    <p:extLst>
      <p:ext uri="{BB962C8B-B14F-4D97-AF65-F5344CB8AC3E}">
        <p14:creationId xmlns:p14="http://schemas.microsoft.com/office/powerpoint/2010/main" val="159300328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E75AB-8D4D-464F-84D2-3A8973CEC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4EEC23-7963-3B44-AE48-E01B44F756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0333" cy="527075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374028-81D1-B34A-84C0-6B541FD997C4}"/>
              </a:ext>
            </a:extLst>
          </p:cNvPr>
          <p:cNvSpPr txBox="1"/>
          <p:nvPr/>
        </p:nvSpPr>
        <p:spPr>
          <a:xfrm>
            <a:off x="62625" y="5536229"/>
            <a:ext cx="9077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rial Regular"/>
              </a:rPr>
              <a:t>What are your initial thoughts? Do you agree that children develop in this way?</a:t>
            </a:r>
          </a:p>
        </p:txBody>
      </p:sp>
    </p:spTree>
    <p:extLst>
      <p:ext uri="{BB962C8B-B14F-4D97-AF65-F5344CB8AC3E}">
        <p14:creationId xmlns:p14="http://schemas.microsoft.com/office/powerpoint/2010/main" val="143020651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9253" y="47996"/>
            <a:ext cx="82296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Points for critical analysis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79307" y="1571720"/>
            <a:ext cx="4864693" cy="4576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99085" marR="446405" indent="-287020">
              <a:lnSpc>
                <a:spcPts val="2380"/>
              </a:lnSpc>
              <a:spcBef>
                <a:spcPts val="395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studied his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own children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the children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of his colleagues in </a:t>
            </a: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Geneva.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indent="-287020">
              <a:lnSpc>
                <a:spcPts val="2510"/>
              </a:lnSpc>
              <a:spcBef>
                <a:spcPts val="700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i="1" spc="-5" dirty="0">
                <a:latin typeface="Arial" panose="020B0604020202020204" pitchFamily="34" charset="0"/>
                <a:cs typeface="Arial" panose="020B0604020202020204" pitchFamily="34" charset="0"/>
              </a:rPr>
              <a:t>might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underestimated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>
              <a:lnSpc>
                <a:spcPts val="2510"/>
              </a:lnSpc>
            </a:pP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children’s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cognitive</a:t>
            </a:r>
            <a:r>
              <a:rPr lang="en-GB"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abilities.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marR="5080" indent="-287020">
              <a:lnSpc>
                <a:spcPts val="2380"/>
              </a:lnSpc>
              <a:spcBef>
                <a:spcPts val="1030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ignored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the role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social setting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on a </a:t>
            </a: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child’s</a:t>
            </a:r>
            <a:r>
              <a:rPr lang="en-GB" sz="24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development.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marR="205740" indent="-287020">
              <a:lnSpc>
                <a:spcPct val="90100"/>
              </a:lnSpc>
              <a:spcBef>
                <a:spcPts val="955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Piaget’s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belief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that cognitive  development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happens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purely through maturation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has been</a:t>
            </a:r>
            <a:r>
              <a:rPr lang="en-GB" sz="24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challenged.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05ED8D-9C56-CB49-9E24-D234248EEB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163" y="1803732"/>
            <a:ext cx="4056064" cy="3862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15416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638DCDC-2D1D-7F48-B8B8-D7C7E2FD035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45757" y="237067"/>
            <a:ext cx="8998243" cy="4872567"/>
          </a:xfrm>
        </p:spPr>
      </p:pic>
    </p:spTree>
    <p:extLst>
      <p:ext uri="{BB962C8B-B14F-4D97-AF65-F5344CB8AC3E}">
        <p14:creationId xmlns:p14="http://schemas.microsoft.com/office/powerpoint/2010/main" val="9864475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8D31F1-9796-704E-9582-81481BBA7A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11673" t="7102" r="6006" b="2432"/>
          <a:stretch/>
        </p:blipFill>
        <p:spPr>
          <a:xfrm>
            <a:off x="0" y="50126"/>
            <a:ext cx="9239535" cy="6346209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B3D5A6-F2F6-E945-BF1B-EB89A103F3E7}"/>
              </a:ext>
            </a:extLst>
          </p:cNvPr>
          <p:cNvSpPr txBox="1"/>
          <p:nvPr/>
        </p:nvSpPr>
        <p:spPr>
          <a:xfrm>
            <a:off x="286602" y="5770897"/>
            <a:ext cx="57730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 agreed</a:t>
            </a:r>
          </a:p>
        </p:txBody>
      </p:sp>
    </p:spTree>
    <p:extLst>
      <p:ext uri="{BB962C8B-B14F-4D97-AF65-F5344CB8AC3E}">
        <p14:creationId xmlns:p14="http://schemas.microsoft.com/office/powerpoint/2010/main" val="188702676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753FE87-C029-F847-8225-B0B76BE16C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7702" t="7968" r="3917" b="1699"/>
          <a:stretch/>
        </p:blipFill>
        <p:spPr>
          <a:xfrm>
            <a:off x="835572" y="0"/>
            <a:ext cx="8308428" cy="685978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899970-EFE7-CE4B-99D4-7283D917D65C}"/>
              </a:ext>
            </a:extLst>
          </p:cNvPr>
          <p:cNvSpPr txBox="1"/>
          <p:nvPr/>
        </p:nvSpPr>
        <p:spPr>
          <a:xfrm>
            <a:off x="0" y="6027003"/>
            <a:ext cx="5530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 disagreed</a:t>
            </a:r>
          </a:p>
        </p:txBody>
      </p:sp>
    </p:spTree>
    <p:extLst>
      <p:ext uri="{BB962C8B-B14F-4D97-AF65-F5344CB8AC3E}">
        <p14:creationId xmlns:p14="http://schemas.microsoft.com/office/powerpoint/2010/main" val="213103496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88D03C-9CF8-6248-A9E9-904E344D16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7426" r="9107" b="7030"/>
          <a:stretch/>
        </p:blipFill>
        <p:spPr>
          <a:xfrm>
            <a:off x="0" y="291495"/>
            <a:ext cx="9002110" cy="6266960"/>
          </a:xfrm>
        </p:spPr>
      </p:pic>
    </p:spTree>
    <p:extLst>
      <p:ext uri="{BB962C8B-B14F-4D97-AF65-F5344CB8AC3E}">
        <p14:creationId xmlns:p14="http://schemas.microsoft.com/office/powerpoint/2010/main" val="124337026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33C469-0440-4F44-B141-3420DCF53A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9499" t="2888" r="8621"/>
          <a:stretch/>
        </p:blipFill>
        <p:spPr>
          <a:xfrm>
            <a:off x="0" y="44284"/>
            <a:ext cx="9048466" cy="6707251"/>
          </a:xfrm>
        </p:spPr>
      </p:pic>
    </p:spTree>
    <p:extLst>
      <p:ext uri="{BB962C8B-B14F-4D97-AF65-F5344CB8AC3E}">
        <p14:creationId xmlns:p14="http://schemas.microsoft.com/office/powerpoint/2010/main" val="343866167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C441FF-6F33-5B47-B8CE-4DAF104EF0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121373"/>
            <a:ext cx="9144000" cy="5772874"/>
          </a:xfrm>
        </p:spPr>
      </p:pic>
    </p:spTree>
    <p:extLst>
      <p:ext uri="{BB962C8B-B14F-4D97-AF65-F5344CB8AC3E}">
        <p14:creationId xmlns:p14="http://schemas.microsoft.com/office/powerpoint/2010/main" val="260617497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908E968-2730-FC40-812E-CDAB0615DA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5250" y="0"/>
            <a:ext cx="8915400" cy="5619660"/>
          </a:xfrm>
        </p:spPr>
      </p:pic>
    </p:spTree>
    <p:extLst>
      <p:ext uri="{BB962C8B-B14F-4D97-AF65-F5344CB8AC3E}">
        <p14:creationId xmlns:p14="http://schemas.microsoft.com/office/powerpoint/2010/main" val="1639694404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6905285-2F3B-C94D-B4D1-C87B204371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4300" y="-1279"/>
            <a:ext cx="8896350" cy="5614679"/>
          </a:xfrm>
        </p:spPr>
      </p:pic>
    </p:spTree>
    <p:extLst>
      <p:ext uri="{BB962C8B-B14F-4D97-AF65-F5344CB8AC3E}">
        <p14:creationId xmlns:p14="http://schemas.microsoft.com/office/powerpoint/2010/main" val="294277207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7FC3E5-C9F7-7240-B321-A62250CB16F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27443" y="633413"/>
            <a:ext cx="6962139" cy="4351337"/>
          </a:xfrm>
        </p:spPr>
      </p:pic>
    </p:spTree>
    <p:extLst>
      <p:ext uri="{BB962C8B-B14F-4D97-AF65-F5344CB8AC3E}">
        <p14:creationId xmlns:p14="http://schemas.microsoft.com/office/powerpoint/2010/main" val="158268473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5BD78F-CAD8-D647-BD65-CC9BFE989FD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500"/>
            <a:ext cx="9144000" cy="5715001"/>
          </a:xfrm>
        </p:spPr>
      </p:pic>
    </p:spTree>
    <p:extLst>
      <p:ext uri="{BB962C8B-B14F-4D97-AF65-F5344CB8AC3E}">
        <p14:creationId xmlns:p14="http://schemas.microsoft.com/office/powerpoint/2010/main" val="610071196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132CEE0-68DC-A440-8137-09DD941735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44449"/>
            <a:ext cx="9144000" cy="57150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E7B9DD0-87EF-004F-B360-A5CECECAE3DF}"/>
              </a:ext>
            </a:extLst>
          </p:cNvPr>
          <p:cNvSpPr txBox="1"/>
          <p:nvPr/>
        </p:nvSpPr>
        <p:spPr>
          <a:xfrm>
            <a:off x="1042828" y="5868538"/>
            <a:ext cx="70583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Knowledgeable Other</a:t>
            </a:r>
          </a:p>
        </p:txBody>
      </p:sp>
    </p:spTree>
    <p:extLst>
      <p:ext uri="{BB962C8B-B14F-4D97-AF65-F5344CB8AC3E}">
        <p14:creationId xmlns:p14="http://schemas.microsoft.com/office/powerpoint/2010/main" val="187129391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A622588-9513-9949-8BE7-773A0DC545D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1841584266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F11B3A-1DB7-6844-83CE-41C6EF3975A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49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1141868634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75D3AF1-3243-F54E-A1D6-AEAB96FBB80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2247172461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68C1E8E-6482-CA48-BEE3-C703A69970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8263"/>
            <a:ext cx="9144000" cy="5700713"/>
          </a:xfrm>
        </p:spPr>
      </p:pic>
    </p:spTree>
    <p:extLst>
      <p:ext uri="{BB962C8B-B14F-4D97-AF65-F5344CB8AC3E}">
        <p14:creationId xmlns:p14="http://schemas.microsoft.com/office/powerpoint/2010/main" val="2032710962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FDA21B6-8837-1844-A8A1-D2A0C46F30E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3169"/>
            <a:ext cx="9144000" cy="6941169"/>
          </a:xfrm>
        </p:spPr>
      </p:pic>
    </p:spTree>
    <p:extLst>
      <p:ext uri="{BB962C8B-B14F-4D97-AF65-F5344CB8AC3E}">
        <p14:creationId xmlns:p14="http://schemas.microsoft.com/office/powerpoint/2010/main" val="27623465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1BF8BF-2DDA-8944-94AB-270F111337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2262"/>
            <a:ext cx="9180252" cy="5875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900889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3319FD7-297B-2847-A61B-6AB36535DF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9811"/>
            <a:ext cx="9144000" cy="6867812"/>
          </a:xfrm>
        </p:spPr>
      </p:pic>
    </p:spTree>
    <p:extLst>
      <p:ext uri="{BB962C8B-B14F-4D97-AF65-F5344CB8AC3E}">
        <p14:creationId xmlns:p14="http://schemas.microsoft.com/office/powerpoint/2010/main" val="3077236557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7138E07-C458-7144-8E84-0A7003EF350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131595" y="171762"/>
            <a:ext cx="4753449" cy="6549761"/>
          </a:xfrm>
        </p:spPr>
      </p:pic>
    </p:spTree>
    <p:extLst>
      <p:ext uri="{BB962C8B-B14F-4D97-AF65-F5344CB8AC3E}">
        <p14:creationId xmlns:p14="http://schemas.microsoft.com/office/powerpoint/2010/main" val="3970229839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A0AFFC-3CA4-E049-8D00-E21A8B36F9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18264" y="391886"/>
            <a:ext cx="7696610" cy="5033963"/>
          </a:xfrm>
        </p:spPr>
      </p:pic>
    </p:spTree>
    <p:extLst>
      <p:ext uri="{BB962C8B-B14F-4D97-AF65-F5344CB8AC3E}">
        <p14:creationId xmlns:p14="http://schemas.microsoft.com/office/powerpoint/2010/main" val="197275156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76FA92E-7606-0944-899B-84E0398A1C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23423" y="0"/>
            <a:ext cx="8526663" cy="5599376"/>
          </a:xfrm>
        </p:spPr>
      </p:pic>
    </p:spTree>
    <p:extLst>
      <p:ext uri="{BB962C8B-B14F-4D97-AF65-F5344CB8AC3E}">
        <p14:creationId xmlns:p14="http://schemas.microsoft.com/office/powerpoint/2010/main" val="3876096181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C805983-2C7A-C149-94A1-0456163828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0416" y="0"/>
            <a:ext cx="8467021" cy="5540149"/>
          </a:xfrm>
        </p:spPr>
      </p:pic>
    </p:spTree>
    <p:extLst>
      <p:ext uri="{BB962C8B-B14F-4D97-AF65-F5344CB8AC3E}">
        <p14:creationId xmlns:p14="http://schemas.microsoft.com/office/powerpoint/2010/main" val="2440476811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3155261" y="4298287"/>
            <a:ext cx="27494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rial Regular"/>
              </a:rPr>
              <a:t>ECAD4007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The child as a learner: 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Learning theory 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E1AA23-EB10-834B-AEBB-9AFEEA4342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814" y="5360983"/>
            <a:ext cx="3701577" cy="766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37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wner xmlns="19514574-b5d9-49eb-9678-28308461b4ba">
      <UserInfo>
        <DisplayName/>
        <AccountId xsi:nil="true"/>
        <AccountType/>
      </UserInfo>
    </Owner>
    <CultureName xmlns="19514574-b5d9-49eb-9678-28308461b4ba" xsi:nil="true"/>
    <Students xmlns="19514574-b5d9-49eb-9678-28308461b4ba">
      <UserInfo>
        <DisplayName/>
        <AccountId xsi:nil="true"/>
        <AccountType/>
      </UserInfo>
    </Students>
    <Student_Groups xmlns="19514574-b5d9-49eb-9678-28308461b4ba">
      <UserInfo>
        <DisplayName/>
        <AccountId xsi:nil="true"/>
        <AccountType/>
      </UserInfo>
    </Student_Groups>
    <Invited_Students xmlns="19514574-b5d9-49eb-9678-28308461b4ba" xsi:nil="true"/>
    <DefaultSectionNames xmlns="19514574-b5d9-49eb-9678-28308461b4ba" xsi:nil="true"/>
    <Has_Teacher_Only_SectionGroup xmlns="19514574-b5d9-49eb-9678-28308461b4ba" xsi:nil="true"/>
    <Self_Registration_Enabled xmlns="19514574-b5d9-49eb-9678-28308461b4ba" xsi:nil="true"/>
    <FolderType xmlns="19514574-b5d9-49eb-9678-28308461b4ba" xsi:nil="true"/>
    <Teachers xmlns="19514574-b5d9-49eb-9678-28308461b4ba">
      <UserInfo>
        <DisplayName/>
        <AccountId xsi:nil="true"/>
        <AccountType/>
      </UserInfo>
    </Teachers>
    <AppVersion xmlns="19514574-b5d9-49eb-9678-28308461b4ba" xsi:nil="true"/>
    <NotebookType xmlns="19514574-b5d9-49eb-9678-28308461b4ba" xsi:nil="true"/>
    <Invited_Teachers xmlns="19514574-b5d9-49eb-9678-28308461b4b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21" ma:contentTypeDescription="Create a new document." ma:contentTypeScope="" ma:versionID="f7503c1f194ed13e5e35437cfe0ceff0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f3b1d70b72433e7b5b4ac69833389fe0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NotebookType" minOccurs="0"/>
                <xsd:element ref="ns4:FolderType" minOccurs="0"/>
                <xsd:element ref="ns4:Owner" minOccurs="0"/>
                <xsd:element ref="ns4:DefaultSectionNames" minOccurs="0"/>
                <xsd:element ref="ns4:CultureName" minOccurs="0"/>
                <xsd:element ref="ns4:AppVersion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NotebookType" ma:index="11" nillable="true" ma:displayName="Notebook Type" ma:internalName="NotebookType">
      <xsd:simpleType>
        <xsd:restriction base="dms:Text"/>
      </xsd:simpleType>
    </xsd:element>
    <xsd:element name="FolderType" ma:index="12" nillable="true" ma:displayName="Folder Type" ma:internalName="FolderType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CultureName" ma:index="15" nillable="true" ma:displayName="Culture Name" ma:internalName="CultureName">
      <xsd:simpleType>
        <xsd:restriction base="dms:Text"/>
      </xsd:simpleType>
    </xsd:element>
    <xsd:element name="AppVersion" ma:index="16" nillable="true" ma:displayName="App Version" ma:internalName="AppVersion">
      <xsd:simpleType>
        <xsd:restriction base="dms:Text"/>
      </xsd:simpleType>
    </xsd:element>
    <xsd:element name="Teachers" ma:index="1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2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2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2" nillable="true" ma:displayName="Self_Registration_Enabled" ma:internalName="Self_Registration_Enabled">
      <xsd:simpleType>
        <xsd:restriction base="dms:Boolean"/>
      </xsd:simpleType>
    </xsd:element>
    <xsd:element name="Has_Teacher_Only_SectionGroup" ma:index="23" nillable="true" ma:displayName="Has Teacher Only SectionGroup" ma:internalName="Has_Teacher_Only_SectionGroup">
      <xsd:simpleType>
        <xsd:restriction base="dms:Boolean"/>
      </xsd:simpleType>
    </xsd:element>
    <xsd:element name="MediaServiceMetadata" ma:index="24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5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26" nillable="true" ma:displayName="MediaServiceAutoTags" ma:internalName="MediaServiceAutoTags" ma:readOnly="true">
      <xsd:simpleType>
        <xsd:restriction base="dms:Text"/>
      </xsd:simpleType>
    </xsd:element>
    <xsd:element name="MediaServiceOCR" ma:index="27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75A3812-31E9-4619-981E-BFCE2B0654EE}">
  <ds:schemaRefs>
    <ds:schemaRef ds:uri="19514574-b5d9-49eb-9678-28308461b4ba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4f627824-a7cf-4e54-9661-934e5f85792b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9B8D2FC-B767-4243-8EEE-39F477836B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4CB696C-292F-4C61-A84B-AAC830B56D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7444</TotalTime>
  <Words>502</Words>
  <Application>Microsoft Macintosh PowerPoint</Application>
  <PresentationFormat>On-screen Show (4:3)</PresentationFormat>
  <Paragraphs>107</Paragraphs>
  <Slides>89</Slides>
  <Notes>60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89</vt:i4>
      </vt:variant>
    </vt:vector>
  </HeadingPairs>
  <TitlesOfParts>
    <vt:vector size="96" baseType="lpstr">
      <vt:lpstr>American Typewriter</vt:lpstr>
      <vt:lpstr>Arial</vt:lpstr>
      <vt:lpstr>Arial Regular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Who is this?</vt:lpstr>
      <vt:lpstr>PowerPoint Presentation</vt:lpstr>
      <vt:lpstr>Who is this?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Points for critical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Tom Cox</cp:lastModifiedBy>
  <cp:revision>105</cp:revision>
  <dcterms:created xsi:type="dcterms:W3CDTF">2017-02-08T11:33:06Z</dcterms:created>
  <dcterms:modified xsi:type="dcterms:W3CDTF">2020-10-14T21:21:14Z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