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5" r:id="rId3"/>
    <p:sldId id="297" r:id="rId4"/>
    <p:sldId id="257" r:id="rId5"/>
    <p:sldId id="298" r:id="rId6"/>
    <p:sldId id="299" r:id="rId7"/>
    <p:sldId id="301" r:id="rId8"/>
    <p:sldId id="306" r:id="rId9"/>
    <p:sldId id="294" r:id="rId10"/>
    <p:sldId id="302" r:id="rId11"/>
    <p:sldId id="308" r:id="rId12"/>
    <p:sldId id="266" r:id="rId13"/>
    <p:sldId id="284" r:id="rId14"/>
    <p:sldId id="300" r:id="rId15"/>
    <p:sldId id="313" r:id="rId16"/>
    <p:sldId id="287" r:id="rId17"/>
    <p:sldId id="288" r:id="rId18"/>
    <p:sldId id="314" r:id="rId19"/>
    <p:sldId id="292" r:id="rId20"/>
    <p:sldId id="272" r:id="rId21"/>
    <p:sldId id="273" r:id="rId22"/>
    <p:sldId id="295" r:id="rId23"/>
    <p:sldId id="285" r:id="rId24"/>
    <p:sldId id="316" r:id="rId25"/>
    <p:sldId id="296" r:id="rId26"/>
    <p:sldId id="307" r:id="rId27"/>
    <p:sldId id="258" r:id="rId28"/>
    <p:sldId id="305" r:id="rId29"/>
    <p:sldId id="304" r:id="rId30"/>
    <p:sldId id="259" r:id="rId31"/>
    <p:sldId id="260" r:id="rId32"/>
    <p:sldId id="318" r:id="rId33"/>
    <p:sldId id="261" r:id="rId34"/>
    <p:sldId id="293" r:id="rId35"/>
    <p:sldId id="263" r:id="rId36"/>
    <p:sldId id="264" r:id="rId37"/>
    <p:sldId id="311" r:id="rId38"/>
    <p:sldId id="317" r:id="rId39"/>
    <p:sldId id="322" r:id="rId40"/>
    <p:sldId id="310" r:id="rId41"/>
    <p:sldId id="312" r:id="rId42"/>
    <p:sldId id="309" r:id="rId43"/>
    <p:sldId id="276" r:id="rId44"/>
    <p:sldId id="319" r:id="rId45"/>
    <p:sldId id="320" r:id="rId46"/>
    <p:sldId id="324" r:id="rId47"/>
    <p:sldId id="321" r:id="rId48"/>
    <p:sldId id="323" r:id="rId49"/>
    <p:sldId id="286" r:id="rId50"/>
    <p:sldId id="290"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napVertSplitter="1" vertBarState="minimized" horzBarState="maximized">
    <p:restoredLeft sz="15620"/>
    <p:restoredTop sz="94660"/>
  </p:normalViewPr>
  <p:slideViewPr>
    <p:cSldViewPr>
      <p:cViewPr varScale="1">
        <p:scale>
          <a:sx n="91" d="100"/>
          <a:sy n="91" d="100"/>
        </p:scale>
        <p:origin x="1179" y="54"/>
      </p:cViewPr>
      <p:guideLst>
        <p:guide orient="horz" pos="2160"/>
        <p:guide pos="2880"/>
      </p:guideLst>
    </p:cSldViewPr>
  </p:slideViewPr>
  <p:notesTextViewPr>
    <p:cViewPr>
      <p:scale>
        <a:sx n="1" d="1"/>
        <a:sy n="1" d="1"/>
      </p:scale>
      <p:origin x="0" y="0"/>
    </p:cViewPr>
  </p:notesTextViewPr>
  <p:sorterViewPr>
    <p:cViewPr>
      <p:scale>
        <a:sx n="100" d="100"/>
        <a:sy n="100" d="100"/>
      </p:scale>
      <p:origin x="0" y="-751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530620DC-93CD-4BC6-8701-D30FE509B04C}" type="datetimeFigureOut">
              <a:rPr lang="en-GB" smtClean="0"/>
              <a:t>02/09/2018</a:t>
            </a:fld>
            <a:endParaRPr lang="en-GB"/>
          </a:p>
        </p:txBody>
      </p:sp>
      <p:sp>
        <p:nvSpPr>
          <p:cNvPr id="2" name="Footer Placeholder 1"/>
          <p:cNvSpPr>
            <a:spLocks noGrp="1"/>
          </p:cNvSpPr>
          <p:nvPr>
            <p:ph type="ftr" sz="quarter" idx="11"/>
          </p:nvPr>
        </p:nvSpPr>
        <p:spPr/>
        <p:txBody>
          <a:bodyPr/>
          <a:lstStyle/>
          <a:p>
            <a:endParaRPr lang="en-GB"/>
          </a:p>
        </p:txBody>
      </p:sp>
      <p:sp>
        <p:nvSpPr>
          <p:cNvPr id="15" name="Slide Number Placeholder 14"/>
          <p:cNvSpPr>
            <a:spLocks noGrp="1"/>
          </p:cNvSpPr>
          <p:nvPr>
            <p:ph type="sldNum" sz="quarter" idx="12"/>
          </p:nvPr>
        </p:nvSpPr>
        <p:spPr>
          <a:xfrm>
            <a:off x="8229600" y="6473952"/>
            <a:ext cx="758952" cy="246888"/>
          </a:xfrm>
        </p:spPr>
        <p:txBody>
          <a:bodyPr/>
          <a:lstStyle/>
          <a:p>
            <a:fld id="{FDB8D3C1-3C6D-4449-AD77-D5BD35688BE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530620DC-93CD-4BC6-8701-D30FE509B04C}" type="datetimeFigureOut">
              <a:rPr lang="en-GB" smtClean="0"/>
              <a:t>02/09/2018</a:t>
            </a:fld>
            <a:endParaRPr lang="en-GB"/>
          </a:p>
        </p:txBody>
      </p:sp>
      <p:sp>
        <p:nvSpPr>
          <p:cNvPr id="19" name="Footer Placeholder 18"/>
          <p:cNvSpPr>
            <a:spLocks noGrp="1"/>
          </p:cNvSpPr>
          <p:nvPr>
            <p:ph type="ftr" sz="quarter" idx="11"/>
          </p:nvPr>
        </p:nvSpPr>
        <p:spPr>
          <a:xfrm>
            <a:off x="3581400" y="76200"/>
            <a:ext cx="2895600" cy="288925"/>
          </a:xfrm>
        </p:spPr>
        <p:txBody>
          <a:bodyPr/>
          <a:lstStyle/>
          <a:p>
            <a:endParaRPr lang="en-GB"/>
          </a:p>
        </p:txBody>
      </p:sp>
      <p:sp>
        <p:nvSpPr>
          <p:cNvPr id="16" name="Slide Number Placeholder 15"/>
          <p:cNvSpPr>
            <a:spLocks noGrp="1"/>
          </p:cNvSpPr>
          <p:nvPr>
            <p:ph type="sldNum" sz="quarter" idx="12"/>
          </p:nvPr>
        </p:nvSpPr>
        <p:spPr>
          <a:xfrm>
            <a:off x="8229600" y="6473952"/>
            <a:ext cx="758952" cy="246888"/>
          </a:xfrm>
        </p:spPr>
        <p:txBody>
          <a:bodyPr/>
          <a:lstStyle/>
          <a:p>
            <a:fld id="{FDB8D3C1-3C6D-4449-AD77-D5BD35688BE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9" name="Date Placeholder 18"/>
          <p:cNvSpPr>
            <a:spLocks noGrp="1"/>
          </p:cNvSpPr>
          <p:nvPr>
            <p:ph type="dt" sz="half" idx="10"/>
          </p:nvPr>
        </p:nvSpPr>
        <p:spPr/>
        <p:txBody>
          <a:bodyPr/>
          <a:lstStyle/>
          <a:p>
            <a:fld id="{530620DC-93CD-4BC6-8701-D30FE509B04C}" type="datetimeFigureOut">
              <a:rPr lang="en-GB" smtClean="0"/>
              <a:t>02/09/2018</a:t>
            </a:fld>
            <a:endParaRPr lang="en-GB"/>
          </a:p>
        </p:txBody>
      </p:sp>
      <p:sp>
        <p:nvSpPr>
          <p:cNvPr id="11" name="Footer Placeholder 10"/>
          <p:cNvSpPr>
            <a:spLocks noGrp="1"/>
          </p:cNvSpPr>
          <p:nvPr>
            <p:ph type="ftr" sz="quarter" idx="11"/>
          </p:nvPr>
        </p:nvSpPr>
        <p:spPr/>
        <p:txBody>
          <a:bodyPr/>
          <a:lstStyle/>
          <a:p>
            <a:endParaRPr lang="en-GB"/>
          </a:p>
        </p:txBody>
      </p:sp>
      <p:sp>
        <p:nvSpPr>
          <p:cNvPr id="16" name="Slide Number Placeholder 15"/>
          <p:cNvSpPr>
            <a:spLocks noGrp="1"/>
          </p:cNvSpPr>
          <p:nvPr>
            <p:ph type="sldNum" sz="quarter" idx="12"/>
          </p:nvPr>
        </p:nvSpPr>
        <p:spPr/>
        <p:txBody>
          <a:bodyPr/>
          <a:lstStyle/>
          <a:p>
            <a:fld id="{FDB8D3C1-3C6D-4449-AD77-D5BD35688BE7}" type="slidenum">
              <a:rPr lang="en-GB" smtClean="0"/>
              <a:t>‹#›</a:t>
            </a:fld>
            <a:endParaRPr lang="en-GB"/>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a:t>Click to edit Master title style</a:t>
            </a:r>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fld id="{530620DC-93CD-4BC6-8701-D30FE509B04C}" type="datetimeFigureOut">
              <a:rPr lang="en-GB" smtClean="0"/>
              <a:t>02/09/2018</a:t>
            </a:fld>
            <a:endParaRPr lang="en-GB"/>
          </a:p>
        </p:txBody>
      </p:sp>
      <p:sp>
        <p:nvSpPr>
          <p:cNvPr id="10" name="Footer Placeholder 9"/>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FDB8D3C1-3C6D-4449-AD77-D5BD35688BE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a:t>Click to edit Master title style</a:t>
            </a:r>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0"/>
          </p:nvPr>
        </p:nvSpPr>
        <p:spPr/>
        <p:txBody>
          <a:bodyPr/>
          <a:lstStyle/>
          <a:p>
            <a:fld id="{530620DC-93CD-4BC6-8701-D30FE509B04C}" type="datetimeFigureOut">
              <a:rPr lang="en-GB" smtClean="0"/>
              <a:t>02/09/2018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229600" y="6477000"/>
            <a:ext cx="762000" cy="246888"/>
          </a:xfrm>
        </p:spPr>
        <p:txBody>
          <a:bodyPr/>
          <a:lstStyle/>
          <a:p>
            <a:fld id="{FDB8D3C1-3C6D-4449-AD77-D5BD35688BE7}" type="slidenum">
              <a:rPr lang="en-GB" smtClean="0"/>
              <a:t>‹#›</a:t>
            </a:fld>
            <a:endParaRPr lang="en-GB"/>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a:t>Click to edit Master title style</a:t>
            </a:r>
          </a:p>
        </p:txBody>
      </p:sp>
      <p:sp>
        <p:nvSpPr>
          <p:cNvPr id="12" name="Date Placeholder 11"/>
          <p:cNvSpPr>
            <a:spLocks noGrp="1"/>
          </p:cNvSpPr>
          <p:nvPr>
            <p:ph type="dt" sz="half" idx="10"/>
          </p:nvPr>
        </p:nvSpPr>
        <p:spPr/>
        <p:txBody>
          <a:bodyPr/>
          <a:lstStyle/>
          <a:p>
            <a:fld id="{530620DC-93CD-4BC6-8701-D30FE509B04C}" type="datetimeFigureOut">
              <a:rPr lang="en-GB" smtClean="0"/>
              <a:t>02/09/2018</a:t>
            </a:fld>
            <a:endParaRPr lang="en-GB"/>
          </a:p>
        </p:txBody>
      </p:sp>
      <p:sp>
        <p:nvSpPr>
          <p:cNvPr id="21" name="Footer Placeholder 20"/>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8D3C1-3C6D-4449-AD77-D5BD35688BE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30620DC-93CD-4BC6-8701-D30FE509B04C}" type="datetimeFigureOut">
              <a:rPr lang="en-GB" smtClean="0"/>
              <a:t>02/09/2018</a:t>
            </a:fld>
            <a:endParaRPr lang="en-GB"/>
          </a:p>
        </p:txBody>
      </p:sp>
      <p:sp>
        <p:nvSpPr>
          <p:cNvPr id="24" name="Footer Placeholder 23"/>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8D3C1-3C6D-4449-AD77-D5BD35688BE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530620DC-93CD-4BC6-8701-D30FE509B04C}" type="datetimeFigureOut">
              <a:rPr lang="en-GB" smtClean="0"/>
              <a:t>02/09/2018</a:t>
            </a:fld>
            <a:endParaRPr lang="en-GB"/>
          </a:p>
        </p:txBody>
      </p:sp>
      <p:sp>
        <p:nvSpPr>
          <p:cNvPr id="29" name="Footer Placeholder 28"/>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8D3C1-3C6D-4449-AD77-D5BD35688BE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a:t>Click icon to add picture</a:t>
            </a:r>
            <a:endParaRPr kumimoji="0" lang="en-US" dirty="0"/>
          </a:p>
        </p:txBody>
      </p:sp>
      <p:sp>
        <p:nvSpPr>
          <p:cNvPr id="7" name="Date Placeholder 6"/>
          <p:cNvSpPr>
            <a:spLocks noGrp="1"/>
          </p:cNvSpPr>
          <p:nvPr>
            <p:ph type="dt" sz="half" idx="10"/>
          </p:nvPr>
        </p:nvSpPr>
        <p:spPr/>
        <p:txBody>
          <a:bodyPr/>
          <a:lstStyle/>
          <a:p>
            <a:fld id="{530620DC-93CD-4BC6-8701-D30FE509B04C}" type="datetimeFigureOut">
              <a:rPr lang="en-GB" smtClean="0"/>
              <a:t>02/09/2018</a:t>
            </a:fld>
            <a:endParaRPr lang="en-GB"/>
          </a:p>
        </p:txBody>
      </p:sp>
      <p:sp>
        <p:nvSpPr>
          <p:cNvPr id="5" name="Footer Placeholder 4"/>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FDB8D3C1-3C6D-4449-AD77-D5BD35688BE7}" type="slidenum">
              <a:rPr lang="en-GB" smtClean="0"/>
              <a:t>‹#›</a:t>
            </a:fld>
            <a:endParaRPr lang="en-GB"/>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30620DC-93CD-4BC6-8701-D30FE509B04C}" type="datetimeFigureOut">
              <a:rPr lang="en-GB" smtClean="0"/>
              <a:t>02/09/2018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8D3C1-3C6D-4449-AD77-D5BD35688BE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30620DC-93CD-4BC6-8701-D30FE509B04C}" type="datetimeFigureOut">
              <a:rPr lang="en-GB" smtClean="0"/>
              <a:t>02/09/2018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8D3C1-3C6D-4449-AD77-D5BD35688BE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530620DC-93CD-4BC6-8701-D30FE509B04C}" type="datetimeFigureOut">
              <a:rPr lang="en-GB" smtClean="0"/>
              <a:t>02/09/2018</a:t>
            </a:fld>
            <a:endParaRPr lang="en-GB"/>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GB"/>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FDB8D3C1-3C6D-4449-AD77-D5BD35688BE7}" type="slidenum">
              <a:rPr lang="en-GB" smtClean="0"/>
              <a:t>‹#›</a:t>
            </a:fld>
            <a:endParaRPr lang="en-GB"/>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a:t>Click to edit Master title style</a:t>
            </a:r>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unsplash.com/search/photos/sultanahmet,-turke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unsplash.com/search/photos/the-central-market-of-valencia,-val%C3%A8ncia,-spain"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iis.ac.uk/library/calligraphic-tradition-islam" TargetMode="Externa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effectLst/>
              </a:rPr>
              <a:t>The Impact of Islamic Art on Muslim Networks</a:t>
            </a:r>
            <a:br>
              <a:rPr lang="en-GB" dirty="0">
                <a:effectLst/>
              </a:rPr>
            </a:br>
            <a:endParaRPr lang="en-GB" dirty="0"/>
          </a:p>
        </p:txBody>
      </p:sp>
      <p:sp>
        <p:nvSpPr>
          <p:cNvPr id="3" name="Subtitle 2"/>
          <p:cNvSpPr>
            <a:spLocks noGrp="1"/>
          </p:cNvSpPr>
          <p:nvPr>
            <p:ph type="subTitle" idx="1"/>
          </p:nvPr>
        </p:nvSpPr>
        <p:spPr/>
        <p:txBody>
          <a:bodyPr/>
          <a:lstStyle/>
          <a:p>
            <a:r>
              <a:rPr lang="en-GB" dirty="0"/>
              <a:t>Ahmed Mohamed</a:t>
            </a:r>
          </a:p>
        </p:txBody>
      </p:sp>
      <p:sp>
        <p:nvSpPr>
          <p:cNvPr id="4" name="AutoShape 2" descr="Image result for islamic a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Image result for islamic 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280368"/>
            <a:ext cx="4867300" cy="34835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690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To examine a range of examples of Islamic art and the link between design and religion</a:t>
            </a:r>
          </a:p>
          <a:p>
            <a:r>
              <a:rPr lang="en-GB" dirty="0"/>
              <a:t>To discuss the importance of space and Muslim networks</a:t>
            </a:r>
          </a:p>
          <a:p>
            <a:r>
              <a:rPr lang="en-GB" dirty="0"/>
              <a:t>To compare past and present networks, including travel and trade</a:t>
            </a:r>
          </a:p>
          <a:p>
            <a:r>
              <a:rPr lang="en-GB" dirty="0"/>
              <a:t>To examine both visual and oral art forms</a:t>
            </a:r>
          </a:p>
          <a:p>
            <a:endParaRPr lang="en-GB" dirty="0"/>
          </a:p>
          <a:p>
            <a:endParaRPr lang="en-GB" dirty="0"/>
          </a:p>
          <a:p>
            <a:endParaRPr lang="en-GB" dirty="0"/>
          </a:p>
        </p:txBody>
      </p:sp>
    </p:spTree>
    <p:extLst>
      <p:ext uri="{BB962C8B-B14F-4D97-AF65-F5344CB8AC3E}">
        <p14:creationId xmlns:p14="http://schemas.microsoft.com/office/powerpoint/2010/main" val="3700995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304800" y="1196752"/>
            <a:ext cx="8686800" cy="5544616"/>
          </a:xfrm>
        </p:spPr>
        <p:txBody>
          <a:bodyPr>
            <a:normAutofit fontScale="85000" lnSpcReduction="10000"/>
          </a:bodyPr>
          <a:lstStyle/>
          <a:p>
            <a:pPr marL="0" indent="0">
              <a:buNone/>
            </a:pPr>
            <a:r>
              <a:rPr lang="en-GB" dirty="0"/>
              <a:t>Nasr (1990 p.37) beautifully sums up the link between Islamic art and architecture as follows: </a:t>
            </a:r>
          </a:p>
          <a:p>
            <a:pPr marL="0" indent="0">
              <a:buNone/>
            </a:pPr>
            <a:r>
              <a:rPr lang="en-GB" b="1" i="1" dirty="0">
                <a:solidFill>
                  <a:srgbClr val="C00000"/>
                </a:solidFill>
              </a:rPr>
              <a:t>“Through the Divine Command which placed nature as the Muslim’s temple of worship, the sacred architecture of Islam becomes an extension of nature as created by God within the environment constructed by man.”  </a:t>
            </a:r>
          </a:p>
          <a:p>
            <a:pPr marL="0" indent="0">
              <a:buNone/>
            </a:pPr>
            <a:r>
              <a:rPr lang="en-GB" dirty="0"/>
              <a:t>In addition he explains how the traditional form of Muslim towns and cities are an extension of the mosque, linking the area to the </a:t>
            </a:r>
            <a:r>
              <a:rPr lang="en-GB" dirty="0" err="1"/>
              <a:t>adhan</a:t>
            </a:r>
            <a:r>
              <a:rPr lang="en-GB" dirty="0"/>
              <a:t> (the call to prayer) and worship within the mosque.</a:t>
            </a:r>
          </a:p>
          <a:p>
            <a:pPr marL="0" indent="0">
              <a:buNone/>
            </a:pPr>
            <a:r>
              <a:rPr lang="en-GB" dirty="0"/>
              <a:t>The elements of people’s living spaces go beyond architecture to encompass the design of everyday objects, such as ceramics, rugs and clothing, and this can be seen across the Muslim world.     </a:t>
            </a:r>
          </a:p>
        </p:txBody>
      </p:sp>
    </p:spTree>
    <p:extLst>
      <p:ext uri="{BB962C8B-B14F-4D97-AF65-F5344CB8AC3E}">
        <p14:creationId xmlns:p14="http://schemas.microsoft.com/office/powerpoint/2010/main" val="1645173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Spread of Islamic Architecture</a:t>
            </a:r>
            <a:br>
              <a:rPr lang="en-GB" dirty="0"/>
            </a:br>
            <a:endParaRPr lang="en-GB" dirty="0"/>
          </a:p>
        </p:txBody>
      </p:sp>
      <p:sp>
        <p:nvSpPr>
          <p:cNvPr id="3" name="Content Placeholder 2"/>
          <p:cNvSpPr>
            <a:spLocks noGrp="1"/>
          </p:cNvSpPr>
          <p:nvPr>
            <p:ph idx="1"/>
          </p:nvPr>
        </p:nvSpPr>
        <p:spPr/>
        <p:txBody>
          <a:bodyPr>
            <a:normAutofit/>
          </a:bodyPr>
          <a:lstStyle/>
          <a:p>
            <a:r>
              <a:rPr lang="en-GB" dirty="0"/>
              <a:t>Islamic Architecture is often elaborate and its intricate and/or flamboyant design often lends it more to art and design than simply functional architectural building work.    </a:t>
            </a:r>
          </a:p>
          <a:p>
            <a:endParaRPr lang="en-GB" dirty="0"/>
          </a:p>
        </p:txBody>
      </p:sp>
    </p:spTree>
    <p:extLst>
      <p:ext uri="{BB962C8B-B14F-4D97-AF65-F5344CB8AC3E}">
        <p14:creationId xmlns:p14="http://schemas.microsoft.com/office/powerpoint/2010/main" val="397258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Architecture in the Ottoman Empire </a:t>
            </a:r>
          </a:p>
        </p:txBody>
      </p:sp>
      <p:sp>
        <p:nvSpPr>
          <p:cNvPr id="3" name="Content Placeholder 2"/>
          <p:cNvSpPr>
            <a:spLocks noGrp="1"/>
          </p:cNvSpPr>
          <p:nvPr>
            <p:ph idx="1"/>
          </p:nvPr>
        </p:nvSpPr>
        <p:spPr/>
        <p:txBody>
          <a:bodyPr>
            <a:normAutofit fontScale="92500" lnSpcReduction="10000"/>
          </a:bodyPr>
          <a:lstStyle/>
          <a:p>
            <a:pPr marL="0" indent="0">
              <a:buNone/>
            </a:pPr>
            <a:r>
              <a:rPr lang="en-GB" i="1" dirty="0">
                <a:solidFill>
                  <a:srgbClr val="C00000"/>
                </a:solidFill>
              </a:rPr>
              <a:t>“Architecture developed in parallel with the political structure of the Ottoman Empire”</a:t>
            </a:r>
            <a:r>
              <a:rPr lang="en-GB" dirty="0"/>
              <a:t> (</a:t>
            </a:r>
            <a:r>
              <a:rPr lang="en-GB" dirty="0" err="1"/>
              <a:t>Tiliouine</a:t>
            </a:r>
            <a:r>
              <a:rPr lang="en-GB" dirty="0"/>
              <a:t> and Estes 2016 p.65)</a:t>
            </a:r>
          </a:p>
          <a:p>
            <a:pPr marL="0" indent="0">
              <a:buNone/>
            </a:pPr>
            <a:r>
              <a:rPr lang="en-GB" dirty="0"/>
              <a:t>Due to its position in Turkey, which has been termed the gateway to the East, Islamic architecture was influenced by China, the Byzantines, and Mediterranean culture, as well as the traditional Islamic influences. In particular, Islamic architecture came to involve the widespread use of the dome (</a:t>
            </a:r>
            <a:r>
              <a:rPr lang="en-GB" dirty="0" err="1"/>
              <a:t>Tiliouine</a:t>
            </a:r>
            <a:r>
              <a:rPr lang="en-GB" dirty="0"/>
              <a:t> and Estes 2016).   </a:t>
            </a:r>
          </a:p>
          <a:p>
            <a:endParaRPr lang="en-GB" dirty="0"/>
          </a:p>
        </p:txBody>
      </p:sp>
    </p:spTree>
    <p:extLst>
      <p:ext uri="{BB962C8B-B14F-4D97-AF65-F5344CB8AC3E}">
        <p14:creationId xmlns:p14="http://schemas.microsoft.com/office/powerpoint/2010/main" val="3797492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Hagia</a:t>
            </a:r>
            <a:r>
              <a:rPr lang="en-GB" dirty="0"/>
              <a:t> Sophia Istanbul</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79712" y="1196752"/>
            <a:ext cx="5616624" cy="4212468"/>
          </a:xfrm>
        </p:spPr>
      </p:pic>
      <p:sp>
        <p:nvSpPr>
          <p:cNvPr id="3" name="TextBox 2"/>
          <p:cNvSpPr txBox="1"/>
          <p:nvPr/>
        </p:nvSpPr>
        <p:spPr>
          <a:xfrm>
            <a:off x="683568" y="5556998"/>
            <a:ext cx="8280920" cy="1323439"/>
          </a:xfrm>
          <a:prstGeom prst="rect">
            <a:avLst/>
          </a:prstGeom>
          <a:noFill/>
        </p:spPr>
        <p:txBody>
          <a:bodyPr wrap="square" rtlCol="0">
            <a:spAutoFit/>
          </a:bodyPr>
          <a:lstStyle/>
          <a:p>
            <a:r>
              <a:rPr lang="en-GB" sz="2000" dirty="0"/>
              <a:t>“In constructing “a global city,” the Ottomans continued to use the existing </a:t>
            </a:r>
          </a:p>
          <a:p>
            <a:r>
              <a:rPr lang="en-GB" sz="2000" dirty="0"/>
              <a:t>Byzantine urban-spatial features by extending, </a:t>
            </a:r>
            <a:r>
              <a:rPr lang="en-GB" sz="2000" dirty="0" err="1"/>
              <a:t>restorating</a:t>
            </a:r>
            <a:r>
              <a:rPr lang="en-GB" sz="2000" dirty="0"/>
              <a:t>, rehabilitating, and converting them in accordance with the needs of the Ottoman society” (Gur 2002 p.244) </a:t>
            </a:r>
          </a:p>
        </p:txBody>
      </p:sp>
    </p:spTree>
    <p:extLst>
      <p:ext uri="{BB962C8B-B14F-4D97-AF65-F5344CB8AC3E}">
        <p14:creationId xmlns:p14="http://schemas.microsoft.com/office/powerpoint/2010/main" val="1993656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4026" y="908720"/>
            <a:ext cx="7776864" cy="4524315"/>
          </a:xfrm>
          <a:prstGeom prst="rect">
            <a:avLst/>
          </a:prstGeom>
        </p:spPr>
        <p:txBody>
          <a:bodyPr wrap="square">
            <a:spAutoFit/>
          </a:bodyPr>
          <a:lstStyle/>
          <a:p>
            <a:r>
              <a:rPr lang="en-GB" sz="3200" dirty="0">
                <a:solidFill>
                  <a:srgbClr val="002060"/>
                </a:solidFill>
              </a:rPr>
              <a:t>The use of the dome can be seen in the architecture of the </a:t>
            </a:r>
            <a:r>
              <a:rPr lang="en-GB" sz="3200" dirty="0" err="1">
                <a:solidFill>
                  <a:srgbClr val="002060"/>
                </a:solidFill>
              </a:rPr>
              <a:t>Hagia</a:t>
            </a:r>
            <a:r>
              <a:rPr lang="en-GB" sz="3200" dirty="0">
                <a:solidFill>
                  <a:srgbClr val="002060"/>
                </a:solidFill>
              </a:rPr>
              <a:t> Sophia in Istanbul, which was built by the Byzantines in their architectural style, and was first a church and then a mosque. Moreover, Muslim networks in the case of such buildings have been forged over the years not only as their use transitioned, but also due to attracting a large number of visitors... </a:t>
            </a:r>
          </a:p>
        </p:txBody>
      </p:sp>
    </p:spTree>
    <p:extLst>
      <p:ext uri="{BB962C8B-B14F-4D97-AF65-F5344CB8AC3E}">
        <p14:creationId xmlns:p14="http://schemas.microsoft.com/office/powerpoint/2010/main" val="3898912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04800" y="1124744"/>
            <a:ext cx="4191000" cy="5199856"/>
          </a:xfrm>
        </p:spPr>
        <p:txBody>
          <a:bodyPr>
            <a:normAutofit fontScale="92500" lnSpcReduction="10000"/>
          </a:bodyPr>
          <a:lstStyle/>
          <a:p>
            <a:pPr marL="0" indent="0">
              <a:buNone/>
            </a:pPr>
            <a:r>
              <a:rPr lang="en-GB" dirty="0">
                <a:solidFill>
                  <a:srgbClr val="002060"/>
                </a:solidFill>
              </a:rPr>
              <a:t>For example, today in Istanbul, the workers in many restaurants and shops have learnt to speak every day Arabic in order to serve tourists from the Middle East. This adds to the mix of tourists from Western countries as well who travel to Istanbul to experience the rich heritage. In this way, Muslim networks take on an international flavour. </a:t>
            </a:r>
          </a:p>
          <a:p>
            <a:endParaRPr lang="en-GB" dirty="0"/>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0" y="2276872"/>
            <a:ext cx="4256472"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71321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err="1">
                <a:hlinkClick r:id="rId2"/>
              </a:rPr>
              <a:t>Sultanahmet</a:t>
            </a:r>
            <a:r>
              <a:rPr lang="en-GB" u="sng" dirty="0">
                <a:hlinkClick r:id="rId2"/>
              </a:rPr>
              <a:t>, Turkey</a:t>
            </a:r>
            <a:br>
              <a:rPr lang="en-GB" dirty="0"/>
            </a:b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71800" y="1484784"/>
            <a:ext cx="3426023" cy="5003167"/>
          </a:xfrm>
        </p:spPr>
      </p:pic>
    </p:spTree>
    <p:extLst>
      <p:ext uri="{BB962C8B-B14F-4D97-AF65-F5344CB8AC3E}">
        <p14:creationId xmlns:p14="http://schemas.microsoft.com/office/powerpoint/2010/main" val="2422606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3475" y="404664"/>
            <a:ext cx="9036496" cy="7109639"/>
          </a:xfrm>
          <a:prstGeom prst="rect">
            <a:avLst/>
          </a:prstGeom>
        </p:spPr>
        <p:txBody>
          <a:bodyPr wrap="square">
            <a:spAutoFit/>
          </a:bodyPr>
          <a:lstStyle/>
          <a:p>
            <a:r>
              <a:rPr lang="en-GB" sz="2800" dirty="0">
                <a:solidFill>
                  <a:srgbClr val="002060"/>
                </a:solidFill>
              </a:rPr>
              <a:t>Gur (2002 p.238) explains that social space “embraces both mental-ideological and material-physical dimensions of space, it also moves through social imaginations, charged with signs and symbols of ideologies. It is filled with politics and ideologies.” </a:t>
            </a:r>
          </a:p>
          <a:p>
            <a:r>
              <a:rPr lang="en-GB" sz="2800" dirty="0"/>
              <a:t>This can be seen in the case of the </a:t>
            </a:r>
            <a:r>
              <a:rPr lang="en-GB" sz="2800" dirty="0" err="1"/>
              <a:t>Sultanahmet</a:t>
            </a:r>
            <a:r>
              <a:rPr lang="en-GB" sz="2800" dirty="0"/>
              <a:t> district in Istanbul-Constantinople, in particular due to its strategic position, as it has been the capital of major empires: Roman, Byzantine, and Ottoman, as well as world religions from the Pagan tradition to the Christian world and the Islamic world. This is partly due to Istanbul’s location as a trade route, and its location as the meeting place of east meets west, which facilitated a range of networks, both economic and social (Gur 2002). </a:t>
            </a:r>
          </a:p>
          <a:p>
            <a:r>
              <a:rPr lang="en-GB" sz="2800" dirty="0"/>
              <a:t>  </a:t>
            </a:r>
          </a:p>
          <a:p>
            <a:endParaRPr lang="en-GB" dirty="0"/>
          </a:p>
          <a:p>
            <a:endParaRPr lang="en-GB" dirty="0"/>
          </a:p>
        </p:txBody>
      </p:sp>
    </p:spTree>
    <p:extLst>
      <p:ext uri="{BB962C8B-B14F-4D97-AF65-F5344CB8AC3E}">
        <p14:creationId xmlns:p14="http://schemas.microsoft.com/office/powerpoint/2010/main" val="3487114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340769"/>
            <a:ext cx="8424936" cy="3539430"/>
          </a:xfrm>
          <a:prstGeom prst="rect">
            <a:avLst/>
          </a:prstGeom>
        </p:spPr>
        <p:txBody>
          <a:bodyPr wrap="square">
            <a:spAutoFit/>
          </a:bodyPr>
          <a:lstStyle/>
          <a:p>
            <a:r>
              <a:rPr lang="en-GB" sz="2800" b="1" dirty="0"/>
              <a:t>More recently, Turkey has had to align itself more with Western influences, particularly since the fall of the Caliphate in the last Century. </a:t>
            </a:r>
          </a:p>
          <a:p>
            <a:endParaRPr lang="en-GB" sz="2800" b="1" dirty="0"/>
          </a:p>
          <a:p>
            <a:r>
              <a:rPr lang="en-GB" sz="2800" b="1" dirty="0"/>
              <a:t>However, Istanbul is not the only place where Byzantine influence merged into Islamic influence. </a:t>
            </a:r>
          </a:p>
          <a:p>
            <a:endParaRPr lang="en-GB" sz="2800" b="1" dirty="0"/>
          </a:p>
          <a:p>
            <a:r>
              <a:rPr lang="en-GB" sz="2800" b="1" i="1" dirty="0">
                <a:solidFill>
                  <a:srgbClr val="C00000"/>
                </a:solidFill>
              </a:rPr>
              <a:t>Class question: any suggestions of other places?</a:t>
            </a:r>
          </a:p>
        </p:txBody>
      </p:sp>
    </p:spTree>
    <p:extLst>
      <p:ext uri="{BB962C8B-B14F-4D97-AF65-F5344CB8AC3E}">
        <p14:creationId xmlns:p14="http://schemas.microsoft.com/office/powerpoint/2010/main" val="3845671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6165304"/>
            <a:ext cx="8458200" cy="520700"/>
          </a:xfrm>
        </p:spPr>
        <p:txBody>
          <a:bodyPr/>
          <a:lstStyle/>
          <a:p>
            <a:pPr algn="ctr"/>
            <a:r>
              <a:rPr lang="en-GB" dirty="0"/>
              <a:t>The Dome of the Rock, Jerusalem </a:t>
            </a:r>
          </a:p>
        </p:txBody>
      </p:sp>
      <p:sp>
        <p:nvSpPr>
          <p:cNvPr id="5" name="Text Placeholder 4"/>
          <p:cNvSpPr>
            <a:spLocks noGrp="1"/>
          </p:cNvSpPr>
          <p:nvPr>
            <p:ph type="body" idx="2"/>
          </p:nvPr>
        </p:nvSpPr>
        <p:spPr>
          <a:xfrm>
            <a:off x="179512" y="188640"/>
            <a:ext cx="3384376" cy="6048672"/>
          </a:xfrm>
        </p:spPr>
        <p:txBody>
          <a:bodyPr>
            <a:noAutofit/>
          </a:bodyPr>
          <a:lstStyle/>
          <a:p>
            <a:r>
              <a:rPr lang="en-GB" sz="2400" b="1" dirty="0">
                <a:solidFill>
                  <a:srgbClr val="002060"/>
                </a:solidFill>
                <a:latin typeface="Arial" panose="020B0604020202020204" pitchFamily="34" charset="0"/>
                <a:cs typeface="Arial" panose="020B0604020202020204" pitchFamily="34" charset="0"/>
              </a:rPr>
              <a:t>The Dome of the Rock</a:t>
            </a:r>
            <a:r>
              <a:rPr lang="en-GB" sz="2400" dirty="0">
                <a:solidFill>
                  <a:srgbClr val="002060"/>
                </a:solidFill>
                <a:latin typeface="Arial" panose="020B0604020202020204" pitchFamily="34" charset="0"/>
                <a:cs typeface="Arial" panose="020B0604020202020204" pitchFamily="34" charset="0"/>
              </a:rPr>
              <a:t> in Jerusalem was built in the 7</a:t>
            </a:r>
            <a:r>
              <a:rPr lang="en-GB" sz="2400" baseline="30000" dirty="0">
                <a:solidFill>
                  <a:srgbClr val="002060"/>
                </a:solidFill>
                <a:latin typeface="Arial" panose="020B0604020202020204" pitchFamily="34" charset="0"/>
                <a:cs typeface="Arial" panose="020B0604020202020204" pitchFamily="34" charset="0"/>
              </a:rPr>
              <a:t>th</a:t>
            </a:r>
            <a:r>
              <a:rPr lang="en-GB" sz="2400" dirty="0">
                <a:solidFill>
                  <a:srgbClr val="002060"/>
                </a:solidFill>
                <a:latin typeface="Arial" panose="020B0604020202020204" pitchFamily="34" charset="0"/>
                <a:cs typeface="Arial" panose="020B0604020202020204" pitchFamily="34" charset="0"/>
              </a:rPr>
              <a:t> Century CE by the Umayyad Caliph </a:t>
            </a:r>
            <a:r>
              <a:rPr lang="en-GB" sz="2400" dirty="0" err="1">
                <a:solidFill>
                  <a:srgbClr val="002060"/>
                </a:solidFill>
                <a:latin typeface="Arial" panose="020B0604020202020204" pitchFamily="34" charset="0"/>
                <a:cs typeface="Arial" panose="020B0604020202020204" pitchFamily="34" charset="0"/>
              </a:rPr>
              <a:t>Abd</a:t>
            </a:r>
            <a:r>
              <a:rPr lang="en-GB" sz="2400" dirty="0">
                <a:solidFill>
                  <a:srgbClr val="002060"/>
                </a:solidFill>
                <a:latin typeface="Arial" panose="020B0604020202020204" pitchFamily="34" charset="0"/>
                <a:cs typeface="Arial" panose="020B0604020202020204" pitchFamily="34" charset="0"/>
              </a:rPr>
              <a:t> al-Malik ibn </a:t>
            </a:r>
            <a:r>
              <a:rPr lang="en-GB" sz="2400" dirty="0" err="1">
                <a:solidFill>
                  <a:srgbClr val="002060"/>
                </a:solidFill>
                <a:latin typeface="Arial" panose="020B0604020202020204" pitchFamily="34" charset="0"/>
                <a:cs typeface="Arial" panose="020B0604020202020204" pitchFamily="34" charset="0"/>
              </a:rPr>
              <a:t>Marwān</a:t>
            </a:r>
            <a:r>
              <a:rPr lang="en-GB" sz="2400" dirty="0">
                <a:solidFill>
                  <a:srgbClr val="002060"/>
                </a:solidFill>
                <a:latin typeface="Arial" panose="020B0604020202020204" pitchFamily="34" charset="0"/>
                <a:cs typeface="Arial" panose="020B0604020202020204" pitchFamily="34" charset="0"/>
              </a:rPr>
              <a:t>. It is built over a rock from which Prophet Muhammad (PBUH) is believed to have ascended into heaven.</a:t>
            </a:r>
          </a:p>
          <a:p>
            <a:r>
              <a:rPr lang="en-GB" sz="2400" dirty="0">
                <a:solidFill>
                  <a:srgbClr val="002060"/>
                </a:solidFill>
                <a:latin typeface="Arial" panose="020B0604020202020204" pitchFamily="34" charset="0"/>
                <a:cs typeface="Arial" panose="020B0604020202020204" pitchFamily="34" charset="0"/>
              </a:rPr>
              <a:t>Again, the dome shows how Byzantine architecture came to influence Islamic architecture. </a:t>
            </a:r>
          </a:p>
        </p:txBody>
      </p:sp>
      <p:pic>
        <p:nvPicPr>
          <p:cNvPr id="4" name="Content Placeholder 3"/>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3707904" y="1196752"/>
            <a:ext cx="5340350" cy="3641603"/>
          </a:xfrm>
        </p:spPr>
      </p:pic>
    </p:spTree>
    <p:extLst>
      <p:ext uri="{BB962C8B-B14F-4D97-AF65-F5344CB8AC3E}">
        <p14:creationId xmlns:p14="http://schemas.microsoft.com/office/powerpoint/2010/main" val="154053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Al </a:t>
            </a:r>
            <a:r>
              <a:rPr lang="en-GB" b="1" dirty="0" err="1"/>
              <a:t>Hambra</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 </a:t>
            </a:r>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lgn="ctr">
              <a:buNone/>
            </a:pPr>
            <a:r>
              <a:rPr lang="en-GB" dirty="0">
                <a:solidFill>
                  <a:srgbClr val="336600"/>
                </a:solidFill>
              </a:rPr>
              <a:t>We tend to think of Islamic art as something foreign and exotic, when in fact we have it on our doorstop in the legacy of Islamic Spain </a:t>
            </a:r>
          </a:p>
          <a:p>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b="6894"/>
          <a:stretch/>
        </p:blipFill>
        <p:spPr>
          <a:xfrm>
            <a:off x="1259632" y="1052736"/>
            <a:ext cx="6408712" cy="2808409"/>
          </a:xfrm>
          <a:prstGeom prst="rect">
            <a:avLst/>
          </a:prstGeom>
        </p:spPr>
      </p:pic>
    </p:spTree>
    <p:extLst>
      <p:ext uri="{BB962C8B-B14F-4D97-AF65-F5344CB8AC3E}">
        <p14:creationId xmlns:p14="http://schemas.microsoft.com/office/powerpoint/2010/main" val="3054289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Muslim Networks in Spain</a:t>
            </a:r>
          </a:p>
        </p:txBody>
      </p:sp>
      <p:sp>
        <p:nvSpPr>
          <p:cNvPr id="3" name="Content Placeholder 2"/>
          <p:cNvSpPr>
            <a:spLocks noGrp="1"/>
          </p:cNvSpPr>
          <p:nvPr>
            <p:ph idx="1"/>
          </p:nvPr>
        </p:nvSpPr>
        <p:spPr/>
        <p:txBody>
          <a:bodyPr>
            <a:normAutofit/>
          </a:bodyPr>
          <a:lstStyle/>
          <a:p>
            <a:pPr marL="0" indent="0">
              <a:buNone/>
            </a:pPr>
            <a:r>
              <a:rPr lang="en-US" dirty="0"/>
              <a:t>“Spain’s Islamic centuries (AD 711-1492) left a particularly rich heritage of exotic and beautiful palaces, mosques, minarets and fortresses in Andalusia, which was always the heartland of Al-Andalus (as the Muslim- ruled areas of the Iberian Peninsula were known). These buildings make Andalusia visually unique in Europe and have to be classed as its greatest architectural glory” (Noble 2012)</a:t>
            </a:r>
            <a:endParaRPr lang="en-GB" dirty="0"/>
          </a:p>
        </p:txBody>
      </p:sp>
    </p:spTree>
    <p:extLst>
      <p:ext uri="{BB962C8B-B14F-4D97-AF65-F5344CB8AC3E}">
        <p14:creationId xmlns:p14="http://schemas.microsoft.com/office/powerpoint/2010/main" val="2944412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424936" cy="7633439"/>
          </a:xfrm>
          <a:prstGeom prst="rect">
            <a:avLst/>
          </a:prstGeom>
        </p:spPr>
        <p:txBody>
          <a:bodyPr wrap="square">
            <a:spAutoFit/>
          </a:bodyPr>
          <a:lstStyle/>
          <a:p>
            <a:r>
              <a:rPr lang="en-US" sz="2800" dirty="0"/>
              <a:t>The Islamic heritage of Spain, due to Muslim rule from AD 711 to 1492, is still clearly apparent, particularly in Andalusia. The spread of Islam and the subsequent Muslim networks has influenced and architecture and vice versa. Islam began in the Arab city of Makkah in now Saudi Arabia in the 7th Century AD and spread rapidly, reaching Spain in 711 – the western-most point of the Islamic world. </a:t>
            </a:r>
          </a:p>
          <a:p>
            <a:r>
              <a:rPr lang="en-US" sz="2800" dirty="0"/>
              <a:t>This led to the forging of Muslim networks, both political and for trade, including artistic items such as wood and textiles (Constable 1996). Networks of traders travelled between the Italian port of Genoa, North Africa and Southern Spain, forming a network around the Mediterranean.    </a:t>
            </a:r>
          </a:p>
          <a:p>
            <a:endParaRPr lang="en-US" sz="2800" dirty="0"/>
          </a:p>
          <a:p>
            <a:endParaRPr lang="en-US" sz="2800" dirty="0"/>
          </a:p>
          <a:p>
            <a:endParaRPr lang="en-US" sz="2800" dirty="0"/>
          </a:p>
        </p:txBody>
      </p:sp>
    </p:spTree>
    <p:extLst>
      <p:ext uri="{BB962C8B-B14F-4D97-AF65-F5344CB8AC3E}">
        <p14:creationId xmlns:p14="http://schemas.microsoft.com/office/powerpoint/2010/main" val="17739017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Column: Al </a:t>
            </a:r>
            <a:r>
              <a:rPr lang="en-GB" dirty="0" err="1"/>
              <a:t>Hambra</a:t>
            </a:r>
            <a:r>
              <a:rPr lang="en-GB" dirty="0"/>
              <a:t> Spain</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30892" y="1556792"/>
            <a:ext cx="6034616" cy="4525962"/>
          </a:xfrm>
        </p:spPr>
      </p:pic>
    </p:spTree>
    <p:extLst>
      <p:ext uri="{BB962C8B-B14F-4D97-AF65-F5344CB8AC3E}">
        <p14:creationId xmlns:p14="http://schemas.microsoft.com/office/powerpoint/2010/main" val="3743434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Artwork over the centuries: Al </a:t>
            </a:r>
            <a:r>
              <a:rPr lang="en-GB" dirty="0" err="1"/>
              <a:t>Hambra</a:t>
            </a:r>
            <a:r>
              <a:rPr lang="en-GB" dirty="0"/>
              <a:t> </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30892" y="1303111"/>
            <a:ext cx="6034616" cy="4525962"/>
          </a:xfrm>
        </p:spPr>
      </p:pic>
      <p:sp>
        <p:nvSpPr>
          <p:cNvPr id="3" name="TextBox 2"/>
          <p:cNvSpPr txBox="1"/>
          <p:nvPr/>
        </p:nvSpPr>
        <p:spPr>
          <a:xfrm>
            <a:off x="1115616" y="5949280"/>
            <a:ext cx="7200800" cy="646331"/>
          </a:xfrm>
          <a:prstGeom prst="rect">
            <a:avLst/>
          </a:prstGeom>
          <a:noFill/>
        </p:spPr>
        <p:txBody>
          <a:bodyPr wrap="square" rtlCol="0">
            <a:spAutoFit/>
          </a:bodyPr>
          <a:lstStyle/>
          <a:p>
            <a:r>
              <a:rPr lang="en-GB" dirty="0"/>
              <a:t>The above shows the different styles of art work over the centuries, with the larger designs introduced later than the more intricate lower patterns </a:t>
            </a:r>
          </a:p>
        </p:txBody>
      </p:sp>
    </p:spTree>
    <p:extLst>
      <p:ext uri="{BB962C8B-B14F-4D97-AF65-F5344CB8AC3E}">
        <p14:creationId xmlns:p14="http://schemas.microsoft.com/office/powerpoint/2010/main" val="2163874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Andalusia Nowadays </a:t>
            </a:r>
          </a:p>
        </p:txBody>
      </p:sp>
      <p:sp>
        <p:nvSpPr>
          <p:cNvPr id="3" name="Content Placeholder 2"/>
          <p:cNvSpPr>
            <a:spLocks noGrp="1"/>
          </p:cNvSpPr>
          <p:nvPr>
            <p:ph idx="1"/>
          </p:nvPr>
        </p:nvSpPr>
        <p:spPr/>
        <p:txBody>
          <a:bodyPr/>
          <a:lstStyle/>
          <a:p>
            <a:pPr marL="0" indent="0">
              <a:buNone/>
            </a:pPr>
            <a:r>
              <a:rPr lang="en-GB" dirty="0"/>
              <a:t>While in the time of Islamic rule, networks of Muslims were formed through travel, trade and politics, nowadays, the region of </a:t>
            </a:r>
            <a:r>
              <a:rPr lang="en-GB" dirty="0" err="1"/>
              <a:t>Andalus</a:t>
            </a:r>
            <a:r>
              <a:rPr lang="en-GB" dirty="0"/>
              <a:t> in Spain is a tourist attraction, with thousands of visitors visiting places like Al </a:t>
            </a:r>
            <a:r>
              <a:rPr lang="en-GB" dirty="0" err="1"/>
              <a:t>Hambra</a:t>
            </a:r>
            <a:r>
              <a:rPr lang="en-GB" dirty="0"/>
              <a:t> and Cordoba every year.  </a:t>
            </a:r>
          </a:p>
        </p:txBody>
      </p:sp>
    </p:spTree>
    <p:extLst>
      <p:ext uri="{BB962C8B-B14F-4D97-AF65-F5344CB8AC3E}">
        <p14:creationId xmlns:p14="http://schemas.microsoft.com/office/powerpoint/2010/main" val="697166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afield than </a:t>
            </a:r>
            <a:r>
              <a:rPr lang="en-GB" dirty="0" err="1"/>
              <a:t>Andalus</a:t>
            </a:r>
            <a:endParaRPr lang="en-GB" dirty="0"/>
          </a:p>
        </p:txBody>
      </p:sp>
      <p:pic>
        <p:nvPicPr>
          <p:cNvPr id="4" name="Content Placeholder 3"/>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755576" y="1422247"/>
            <a:ext cx="3096344" cy="4672431"/>
          </a:xfrm>
        </p:spPr>
      </p:pic>
      <p:sp>
        <p:nvSpPr>
          <p:cNvPr id="9" name="Content Placeholder 8"/>
          <p:cNvSpPr>
            <a:spLocks noGrp="1"/>
          </p:cNvSpPr>
          <p:nvPr>
            <p:ph sz="half" idx="2"/>
          </p:nvPr>
        </p:nvSpPr>
        <p:spPr>
          <a:xfrm>
            <a:off x="4632906" y="1377835"/>
            <a:ext cx="4358693" cy="4724400"/>
          </a:xfrm>
        </p:spPr>
        <p:txBody>
          <a:bodyPr/>
          <a:lstStyle/>
          <a:p>
            <a:pPr marL="0" indent="0">
              <a:buNone/>
            </a:pPr>
            <a:r>
              <a:rPr lang="en-GB" dirty="0"/>
              <a:t>Islam affected almost all of Spain, and this can be seen in the names of streets of towns, which often begin with the prefix Ben (meaning son of in Arabic), as well as the design of buildings and streets (Constable 1996)</a:t>
            </a:r>
          </a:p>
          <a:p>
            <a:pPr marL="0" indent="0">
              <a:buNone/>
            </a:pPr>
            <a:r>
              <a:rPr lang="en-GB" dirty="0"/>
              <a:t> </a:t>
            </a:r>
          </a:p>
        </p:txBody>
      </p:sp>
      <p:sp>
        <p:nvSpPr>
          <p:cNvPr id="5" name="Rectangle 4"/>
          <p:cNvSpPr/>
          <p:nvPr/>
        </p:nvSpPr>
        <p:spPr>
          <a:xfrm>
            <a:off x="301752" y="6223462"/>
            <a:ext cx="3910208" cy="646331"/>
          </a:xfrm>
          <a:prstGeom prst="rect">
            <a:avLst/>
          </a:prstGeom>
        </p:spPr>
        <p:txBody>
          <a:bodyPr wrap="square">
            <a:spAutoFit/>
          </a:bodyPr>
          <a:lstStyle/>
          <a:p>
            <a:pPr algn="ctr"/>
            <a:r>
              <a:rPr lang="en-GB" u="sng" dirty="0">
                <a:hlinkClick r:id="rId3"/>
              </a:rPr>
              <a:t>The Central Market of Valencia, </a:t>
            </a:r>
            <a:r>
              <a:rPr lang="en-GB" u="sng" dirty="0" err="1">
                <a:hlinkClick r:id="rId3"/>
              </a:rPr>
              <a:t>València</a:t>
            </a:r>
            <a:r>
              <a:rPr lang="en-GB" u="sng" dirty="0">
                <a:hlinkClick r:id="rId3"/>
              </a:rPr>
              <a:t>, Spain</a:t>
            </a:r>
            <a:endParaRPr lang="en-GB" dirty="0"/>
          </a:p>
        </p:txBody>
      </p:sp>
    </p:spTree>
    <p:extLst>
      <p:ext uri="{BB962C8B-B14F-4D97-AF65-F5344CB8AC3E}">
        <p14:creationId xmlns:p14="http://schemas.microsoft.com/office/powerpoint/2010/main" val="16834275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Tourist Trade</a:t>
            </a:r>
            <a:br>
              <a:rPr lang="en-GB" dirty="0"/>
            </a:br>
            <a:endParaRPr lang="en-GB" dirty="0"/>
          </a:p>
        </p:txBody>
      </p:sp>
      <p:sp>
        <p:nvSpPr>
          <p:cNvPr id="3" name="Content Placeholder 2"/>
          <p:cNvSpPr>
            <a:spLocks noGrp="1"/>
          </p:cNvSpPr>
          <p:nvPr>
            <p:ph idx="1"/>
          </p:nvPr>
        </p:nvSpPr>
        <p:spPr>
          <a:xfrm>
            <a:off x="304800" y="1340768"/>
            <a:ext cx="8686800" cy="4739357"/>
          </a:xfrm>
        </p:spPr>
        <p:txBody>
          <a:bodyPr>
            <a:normAutofit/>
          </a:bodyPr>
          <a:lstStyle/>
          <a:p>
            <a:pPr marL="0" indent="0">
              <a:buNone/>
            </a:pPr>
            <a:r>
              <a:rPr lang="en-US" dirty="0"/>
              <a:t>The increase in the size of the Muslim population around the World, as well as disposable incomes and the </a:t>
            </a:r>
            <a:r>
              <a:rPr lang="en-US" dirty="0" err="1"/>
              <a:t>modernisation</a:t>
            </a:r>
            <a:r>
              <a:rPr lang="en-US" dirty="0"/>
              <a:t> of Muslim countries has led to an increase in Muslim tourists (Kessler 2015). In addition, modern forms of transport are facilitating such travel and allowing networks to be formed, whether in regard to pilgrimage, buying and selling, or simply holiday tourism.</a:t>
            </a:r>
            <a:endParaRPr lang="en-GB" dirty="0"/>
          </a:p>
          <a:p>
            <a:r>
              <a:rPr lang="en-GB" dirty="0"/>
              <a:t>E.g. Tunisia, Turkey, Egypt, Dubai, </a:t>
            </a:r>
            <a:r>
              <a:rPr lang="en-GB" dirty="0" err="1"/>
              <a:t>Morroco</a:t>
            </a:r>
            <a:r>
              <a:rPr lang="en-GB" dirty="0"/>
              <a:t>…</a:t>
            </a:r>
            <a:endParaRPr lang="en-GB" dirty="0">
              <a:solidFill>
                <a:srgbClr val="C00000"/>
              </a:solidFill>
            </a:endParaRPr>
          </a:p>
          <a:p>
            <a:endParaRPr lang="en-GB" dirty="0"/>
          </a:p>
          <a:p>
            <a:endParaRPr lang="en-GB" dirty="0"/>
          </a:p>
          <a:p>
            <a:endParaRPr lang="en-GB" dirty="0"/>
          </a:p>
        </p:txBody>
      </p:sp>
    </p:spTree>
    <p:extLst>
      <p:ext uri="{BB962C8B-B14F-4D97-AF65-F5344CB8AC3E}">
        <p14:creationId xmlns:p14="http://schemas.microsoft.com/office/powerpoint/2010/main" val="28214566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Lamps Marrakesh </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55576" y="1628799"/>
            <a:ext cx="7560840" cy="5031085"/>
          </a:xfrm>
        </p:spPr>
      </p:pic>
    </p:spTree>
    <p:extLst>
      <p:ext uri="{BB962C8B-B14F-4D97-AF65-F5344CB8AC3E}">
        <p14:creationId xmlns:p14="http://schemas.microsoft.com/office/powerpoint/2010/main" val="1716749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Islamic Crescent</a:t>
            </a:r>
          </a:p>
        </p:txBody>
      </p:sp>
      <p:pic>
        <p:nvPicPr>
          <p:cNvPr id="4" name="Picture 2" descr="Image result for plates tunisi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512" y="1340768"/>
            <a:ext cx="3019909" cy="4525962"/>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3992" y="1340768"/>
            <a:ext cx="4806482" cy="320231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55576" y="6124654"/>
            <a:ext cx="1598451" cy="369332"/>
          </a:xfrm>
          <a:prstGeom prst="rect">
            <a:avLst/>
          </a:prstGeom>
          <a:noFill/>
        </p:spPr>
        <p:txBody>
          <a:bodyPr wrap="none" rtlCol="0">
            <a:spAutoFit/>
          </a:bodyPr>
          <a:lstStyle/>
          <a:p>
            <a:r>
              <a:rPr lang="en-GB" dirty="0"/>
              <a:t>Tunisian Souk </a:t>
            </a:r>
          </a:p>
        </p:txBody>
      </p:sp>
      <p:sp>
        <p:nvSpPr>
          <p:cNvPr id="6" name="TextBox 5"/>
          <p:cNvSpPr txBox="1"/>
          <p:nvPr/>
        </p:nvSpPr>
        <p:spPr>
          <a:xfrm>
            <a:off x="5148064" y="4684494"/>
            <a:ext cx="2358338" cy="369332"/>
          </a:xfrm>
          <a:prstGeom prst="rect">
            <a:avLst/>
          </a:prstGeom>
          <a:noFill/>
        </p:spPr>
        <p:txBody>
          <a:bodyPr wrap="none" rtlCol="0">
            <a:spAutoFit/>
          </a:bodyPr>
          <a:lstStyle/>
          <a:p>
            <a:r>
              <a:rPr lang="en-GB" dirty="0"/>
              <a:t>Grand Bazaar Istanbul</a:t>
            </a:r>
          </a:p>
        </p:txBody>
      </p:sp>
      <p:sp>
        <p:nvSpPr>
          <p:cNvPr id="7" name="TextBox 6"/>
          <p:cNvSpPr txBox="1"/>
          <p:nvPr/>
        </p:nvSpPr>
        <p:spPr>
          <a:xfrm>
            <a:off x="3419872" y="5290187"/>
            <a:ext cx="5544616" cy="1200329"/>
          </a:xfrm>
          <a:prstGeom prst="rect">
            <a:avLst/>
          </a:prstGeom>
          <a:noFill/>
        </p:spPr>
        <p:txBody>
          <a:bodyPr wrap="square" rtlCol="0">
            <a:spAutoFit/>
          </a:bodyPr>
          <a:lstStyle/>
          <a:p>
            <a:r>
              <a:rPr lang="en-GB" sz="2400" dirty="0"/>
              <a:t>There is a distance of over 2000 miles between the two yet the similarity in design and colour is clear </a:t>
            </a:r>
          </a:p>
        </p:txBody>
      </p:sp>
    </p:spTree>
    <p:extLst>
      <p:ext uri="{BB962C8B-B14F-4D97-AF65-F5344CB8AC3E}">
        <p14:creationId xmlns:p14="http://schemas.microsoft.com/office/powerpoint/2010/main" val="25823218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Henna</a:t>
            </a:r>
          </a:p>
        </p:txBody>
      </p:sp>
      <p:pic>
        <p:nvPicPr>
          <p:cNvPr id="4" name="Content Placeholder 3"/>
          <p:cNvPicPr>
            <a:picLocks noGrp="1" noChangeAspect="1"/>
          </p:cNvPicPr>
          <p:nvPr>
            <p:ph sz="half" idx="1"/>
          </p:nvPr>
        </p:nvPicPr>
        <p:blipFill rotWithShape="1">
          <a:blip r:embed="rId2" cstate="print">
            <a:extLst>
              <a:ext uri="{28A0092B-C50C-407E-A947-70E740481C1C}">
                <a14:useLocalDpi xmlns:a14="http://schemas.microsoft.com/office/drawing/2010/main" val="0"/>
              </a:ext>
            </a:extLst>
          </a:blip>
          <a:srcRect t="19631"/>
          <a:stretch/>
        </p:blipFill>
        <p:spPr>
          <a:xfrm>
            <a:off x="683568" y="1916832"/>
            <a:ext cx="3370074" cy="4062754"/>
          </a:xfrm>
        </p:spPr>
      </p:pic>
      <p:sp>
        <p:nvSpPr>
          <p:cNvPr id="3" name="Content Placeholder 2"/>
          <p:cNvSpPr>
            <a:spLocks noGrp="1"/>
          </p:cNvSpPr>
          <p:nvPr>
            <p:ph sz="half" idx="2"/>
          </p:nvPr>
        </p:nvSpPr>
        <p:spPr>
          <a:xfrm>
            <a:off x="4716016" y="1772816"/>
            <a:ext cx="4104456" cy="4392488"/>
          </a:xfrm>
        </p:spPr>
        <p:txBody>
          <a:bodyPr/>
          <a:lstStyle/>
          <a:p>
            <a:pPr marL="0" indent="0">
              <a:buNone/>
            </a:pPr>
            <a:r>
              <a:rPr lang="en-GB" dirty="0"/>
              <a:t>Popular with tourists, both Muslim and non-Muslim, are henna designs, which is a form of Islamic art that suggests a worldly awareness and a link with a different culture  </a:t>
            </a:r>
          </a:p>
        </p:txBody>
      </p:sp>
    </p:spTree>
    <p:extLst>
      <p:ext uri="{BB962C8B-B14F-4D97-AF65-F5344CB8AC3E}">
        <p14:creationId xmlns:p14="http://schemas.microsoft.com/office/powerpoint/2010/main" val="29803469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 Homogenous</a:t>
            </a:r>
          </a:p>
        </p:txBody>
      </p:sp>
      <p:sp>
        <p:nvSpPr>
          <p:cNvPr id="3" name="Content Placeholder 2"/>
          <p:cNvSpPr>
            <a:spLocks noGrp="1"/>
          </p:cNvSpPr>
          <p:nvPr>
            <p:ph idx="1"/>
          </p:nvPr>
        </p:nvSpPr>
        <p:spPr/>
        <p:txBody>
          <a:bodyPr>
            <a:normAutofit/>
          </a:bodyPr>
          <a:lstStyle/>
          <a:p>
            <a:r>
              <a:rPr lang="en-US" dirty="0"/>
              <a:t>On the other hand, George (2009 P. 589)  points out that the visual culture that is entwined within Muslim life is not homogenous, but differs according to the time and circumstances, as well as taking different forms. However, it does give a sense of unity and is linked into religious practices and networks. </a:t>
            </a:r>
            <a:endParaRPr lang="en-GB" dirty="0"/>
          </a:p>
        </p:txBody>
      </p:sp>
    </p:spTree>
    <p:extLst>
      <p:ext uri="{BB962C8B-B14F-4D97-AF65-F5344CB8AC3E}">
        <p14:creationId xmlns:p14="http://schemas.microsoft.com/office/powerpoint/2010/main" val="4249057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Islamic Calligraphy</a:t>
            </a:r>
          </a:p>
        </p:txBody>
      </p:sp>
      <p:sp>
        <p:nvSpPr>
          <p:cNvPr id="3" name="Content Placeholder 2"/>
          <p:cNvSpPr>
            <a:spLocks noGrp="1"/>
          </p:cNvSpPr>
          <p:nvPr>
            <p:ph idx="1"/>
          </p:nvPr>
        </p:nvSpPr>
        <p:spPr/>
        <p:txBody>
          <a:bodyPr/>
          <a:lstStyle/>
          <a:p>
            <a:r>
              <a:rPr lang="en-GB" dirty="0"/>
              <a:t>The idea of the use of the pen goes back to the first revelation of the Quran revealed to Prophet Muhammed, which includes the words: “He who taught the use of the pen, taught man that which he knew not” (Quran 96 vs 4-5). Therefore, it follows that calligraphy would form an important element of Muslim culture. </a:t>
            </a:r>
            <a:br>
              <a:rPr lang="en-GB" dirty="0"/>
            </a:br>
            <a:endParaRPr lang="en-GB" dirty="0"/>
          </a:p>
        </p:txBody>
      </p:sp>
    </p:spTree>
    <p:extLst>
      <p:ext uri="{BB962C8B-B14F-4D97-AF65-F5344CB8AC3E}">
        <p14:creationId xmlns:p14="http://schemas.microsoft.com/office/powerpoint/2010/main" val="13455469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calligraphy</a:t>
            </a:r>
          </a:p>
        </p:txBody>
      </p:sp>
      <p:sp>
        <p:nvSpPr>
          <p:cNvPr id="3" name="Content Placeholder 2"/>
          <p:cNvSpPr>
            <a:spLocks noGrp="1"/>
          </p:cNvSpPr>
          <p:nvPr>
            <p:ph idx="1"/>
          </p:nvPr>
        </p:nvSpPr>
        <p:spPr/>
        <p:txBody>
          <a:bodyPr>
            <a:normAutofit lnSpcReduction="10000"/>
          </a:bodyPr>
          <a:lstStyle/>
          <a:p>
            <a:r>
              <a:rPr lang="en-GB" dirty="0" err="1"/>
              <a:t>Talebi</a:t>
            </a:r>
            <a:r>
              <a:rPr lang="en-GB" dirty="0"/>
              <a:t> and </a:t>
            </a:r>
            <a:r>
              <a:rPr lang="en-GB" dirty="0" err="1"/>
              <a:t>Ayvazian</a:t>
            </a:r>
            <a:r>
              <a:rPr lang="en-GB" dirty="0"/>
              <a:t> (2017  p.2) explain that “Calligraphy can be found in almost all cultures, but is located at the summit of the visual arts on the east, </a:t>
            </a:r>
            <a:r>
              <a:rPr lang="en-GB" dirty="0">
                <a:solidFill>
                  <a:srgbClr val="FF0000"/>
                </a:solidFill>
              </a:rPr>
              <a:t>especially in Islamic lands</a:t>
            </a:r>
            <a:r>
              <a:rPr lang="en-GB" dirty="0"/>
              <a:t>” </a:t>
            </a:r>
            <a:r>
              <a:rPr lang="en-GB" dirty="0" err="1"/>
              <a:t>Talebi</a:t>
            </a:r>
            <a:r>
              <a:rPr lang="en-GB" dirty="0"/>
              <a:t> and </a:t>
            </a:r>
            <a:r>
              <a:rPr lang="en-GB" dirty="0" err="1"/>
              <a:t>Ayvazian</a:t>
            </a:r>
            <a:r>
              <a:rPr lang="en-GB" dirty="0"/>
              <a:t> (2017 P.11)  relates calligraphy to spirituality and philosophy and explain how “Characteristics such as rhythm, repetition, balance and symmetry, fitness, scale, and so on are among the vivid ones, both in calligraphy art and in the art of architecture.” </a:t>
            </a:r>
          </a:p>
          <a:p>
            <a:endParaRPr lang="en-GB" dirty="0"/>
          </a:p>
        </p:txBody>
      </p:sp>
    </p:spTree>
    <p:extLst>
      <p:ext uri="{BB962C8B-B14F-4D97-AF65-F5344CB8AC3E}">
        <p14:creationId xmlns:p14="http://schemas.microsoft.com/office/powerpoint/2010/main" val="28619657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79512" y="404664"/>
            <a:ext cx="8686800" cy="4954587"/>
          </a:xfrm>
        </p:spPr>
        <p:txBody>
          <a:bodyPr>
            <a:normAutofit fontScale="92500"/>
          </a:bodyPr>
          <a:lstStyle/>
          <a:p>
            <a:pPr marL="0" indent="0">
              <a:buNone/>
            </a:pPr>
            <a:r>
              <a:rPr lang="en-GB" sz="3400" dirty="0"/>
              <a:t>Moreover, an important aspect of Islamic calligraphy is the addition of dots and accents to the Arabic text of the Quran, which was introduced in the first century in order to </a:t>
            </a:r>
            <a:r>
              <a:rPr lang="en-GB" sz="3400" dirty="0">
                <a:solidFill>
                  <a:srgbClr val="0070C0"/>
                </a:solidFill>
              </a:rPr>
              <a:t>prevent non-Arabs making mistakes in their recitation</a:t>
            </a:r>
            <a:r>
              <a:rPr lang="en-GB" sz="3400" dirty="0"/>
              <a:t> (</a:t>
            </a:r>
            <a:r>
              <a:rPr lang="en-GB" sz="3400" dirty="0" err="1"/>
              <a:t>Talebi</a:t>
            </a:r>
            <a:r>
              <a:rPr lang="en-GB" sz="3400" dirty="0"/>
              <a:t> and </a:t>
            </a:r>
            <a:r>
              <a:rPr lang="en-GB" sz="3400" dirty="0" err="1"/>
              <a:t>Ayvazian</a:t>
            </a:r>
            <a:r>
              <a:rPr lang="en-GB" sz="3400" dirty="0"/>
              <a:t> 2017). For example, the letters b and n are the same shape in Arabic, but the b has a dot below it and the n has a dot above it. This w</a:t>
            </a:r>
            <a:r>
              <a:rPr lang="en-GB" dirty="0"/>
              <a:t>ould be obvious to Arabic speakers, but not to non-Arabic speakers.   </a:t>
            </a:r>
            <a:endParaRPr lang="en-GB" u="sng" dirty="0">
              <a:hlinkClick r:id="rId2"/>
            </a:endParaRPr>
          </a:p>
          <a:p>
            <a:pPr marL="0" indent="0">
              <a:buNone/>
            </a:pPr>
            <a:endParaRPr lang="en-GB" dirty="0"/>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382344"/>
            <a:ext cx="1475656" cy="1475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72562" y="5382344"/>
            <a:ext cx="1471438" cy="14714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84708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4294967295"/>
          </p:nvPr>
        </p:nvSpPr>
        <p:spPr>
          <a:xfrm>
            <a:off x="467544" y="764704"/>
            <a:ext cx="8147248" cy="5459437"/>
          </a:xfrm>
        </p:spPr>
        <p:txBody>
          <a:bodyPr>
            <a:normAutofit lnSpcReduction="10000"/>
          </a:bodyPr>
          <a:lstStyle/>
          <a:p>
            <a:pPr marL="0" indent="0">
              <a:buNone/>
            </a:pPr>
            <a:r>
              <a:rPr lang="en-GB" dirty="0"/>
              <a:t>The spiritual message of calligraphy is described by Nasr (1990), in particular with regard to the Quran. In addition, he describes the role of art as forming links across centuries and cultural boundaries; it may be seen as a kind of cultural networking: </a:t>
            </a:r>
          </a:p>
          <a:p>
            <a:pPr marL="0" indent="0">
              <a:buNone/>
            </a:pPr>
            <a:r>
              <a:rPr lang="en-GB" dirty="0">
                <a:solidFill>
                  <a:srgbClr val="002060"/>
                </a:solidFill>
              </a:rPr>
              <a:t>“Quranic calligraphy issues at once from the Islamic revelation and represents the response of the soul of the Islamic peoples to the divine revelation” (Nasr 1990 p.18)  </a:t>
            </a:r>
          </a:p>
          <a:p>
            <a:pPr marL="0" indent="0">
              <a:buNone/>
            </a:pPr>
            <a:r>
              <a:rPr lang="en-GB" dirty="0"/>
              <a:t> </a:t>
            </a:r>
          </a:p>
        </p:txBody>
      </p:sp>
    </p:spTree>
    <p:extLst>
      <p:ext uri="{BB962C8B-B14F-4D97-AF65-F5344CB8AC3E}">
        <p14:creationId xmlns:p14="http://schemas.microsoft.com/office/powerpoint/2010/main" val="11211858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620688"/>
            <a:ext cx="4104456" cy="57462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9144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3528" y="0"/>
            <a:ext cx="8686800" cy="838200"/>
          </a:xfrm>
        </p:spPr>
        <p:txBody>
          <a:bodyPr/>
          <a:lstStyle/>
          <a:p>
            <a:r>
              <a:rPr lang="en-GB" dirty="0">
                <a:solidFill>
                  <a:srgbClr val="002060"/>
                </a:solidFill>
              </a:rPr>
              <a:t>artistic achievements</a:t>
            </a:r>
            <a:endParaRPr lang="en-GB" dirty="0"/>
          </a:p>
        </p:txBody>
      </p:sp>
      <p:sp>
        <p:nvSpPr>
          <p:cNvPr id="3" name="Content Placeholder 2"/>
          <p:cNvSpPr>
            <a:spLocks noGrp="1"/>
          </p:cNvSpPr>
          <p:nvPr>
            <p:ph idx="1"/>
          </p:nvPr>
        </p:nvSpPr>
        <p:spPr>
          <a:xfrm>
            <a:off x="107504" y="1268760"/>
            <a:ext cx="8884096" cy="5027389"/>
          </a:xfrm>
        </p:spPr>
        <p:txBody>
          <a:bodyPr>
            <a:normAutofit fontScale="92500" lnSpcReduction="20000"/>
          </a:bodyPr>
          <a:lstStyle/>
          <a:p>
            <a:pPr marL="0" indent="0">
              <a:buNone/>
            </a:pPr>
            <a:r>
              <a:rPr lang="de-DE" dirty="0">
                <a:solidFill>
                  <a:srgbClr val="002060"/>
                </a:solidFill>
              </a:rPr>
              <a:t>Clayer (2011) explains that there were networks of Muslims spread </a:t>
            </a:r>
            <a:r>
              <a:rPr lang="en-GB" dirty="0">
                <a:solidFill>
                  <a:srgbClr val="002060"/>
                </a:solidFill>
              </a:rPr>
              <a:t>throughout South East Europe during the Ottoman Empire, and some of these networks were facilitated by the </a:t>
            </a:r>
            <a:r>
              <a:rPr lang="en-GB" dirty="0" err="1">
                <a:solidFill>
                  <a:srgbClr val="002060"/>
                </a:solidFill>
              </a:rPr>
              <a:t>tekke</a:t>
            </a:r>
            <a:r>
              <a:rPr lang="en-GB" dirty="0">
                <a:solidFill>
                  <a:srgbClr val="002060"/>
                </a:solidFill>
              </a:rPr>
              <a:t>, which is a Sufi lodge or place of worship.</a:t>
            </a:r>
          </a:p>
          <a:p>
            <a:pPr marL="0" indent="0">
              <a:buNone/>
            </a:pPr>
            <a:r>
              <a:rPr lang="en-GB" dirty="0">
                <a:solidFill>
                  <a:srgbClr val="002060"/>
                </a:solidFill>
              </a:rPr>
              <a:t>The </a:t>
            </a:r>
            <a:r>
              <a:rPr lang="en-GB" dirty="0" err="1">
                <a:solidFill>
                  <a:srgbClr val="002060"/>
                </a:solidFill>
              </a:rPr>
              <a:t>tekke</a:t>
            </a:r>
            <a:r>
              <a:rPr lang="en-GB" dirty="0">
                <a:solidFill>
                  <a:srgbClr val="002060"/>
                </a:solidFill>
              </a:rPr>
              <a:t> provided a place for socialising and lodging, along with religious events and rituals. Moreover, </a:t>
            </a:r>
            <a:r>
              <a:rPr lang="en-GB" dirty="0" err="1">
                <a:solidFill>
                  <a:srgbClr val="002060"/>
                </a:solidFill>
              </a:rPr>
              <a:t>Clayer</a:t>
            </a:r>
            <a:r>
              <a:rPr lang="en-GB" dirty="0">
                <a:solidFill>
                  <a:srgbClr val="002060"/>
                </a:solidFill>
              </a:rPr>
              <a:t> (2011) describes the role of artistic achievements, and the high status given to </a:t>
            </a:r>
            <a:r>
              <a:rPr lang="en-GB" b="1" dirty="0">
                <a:solidFill>
                  <a:srgbClr val="002060"/>
                </a:solidFill>
              </a:rPr>
              <a:t>poetry and calligraphy</a:t>
            </a:r>
            <a:r>
              <a:rPr lang="en-GB" dirty="0">
                <a:solidFill>
                  <a:srgbClr val="002060"/>
                </a:solidFill>
              </a:rPr>
              <a:t>, making the </a:t>
            </a:r>
            <a:r>
              <a:rPr lang="en-GB" dirty="0" err="1">
                <a:solidFill>
                  <a:srgbClr val="002060"/>
                </a:solidFill>
              </a:rPr>
              <a:t>tekke</a:t>
            </a:r>
            <a:r>
              <a:rPr lang="en-GB" dirty="0">
                <a:solidFill>
                  <a:srgbClr val="002060"/>
                </a:solidFill>
              </a:rPr>
              <a:t> a place of social events. The sharing and admiring of such skills among people with the same interests enabled a process of networking (</a:t>
            </a:r>
            <a:r>
              <a:rPr lang="en-GB" dirty="0" err="1">
                <a:solidFill>
                  <a:srgbClr val="002060"/>
                </a:solidFill>
              </a:rPr>
              <a:t>Clayer</a:t>
            </a:r>
            <a:r>
              <a:rPr lang="en-GB" dirty="0">
                <a:solidFill>
                  <a:srgbClr val="002060"/>
                </a:solidFill>
              </a:rPr>
              <a:t> 2011).      </a:t>
            </a:r>
          </a:p>
          <a:p>
            <a:endParaRPr lang="en-GB" dirty="0"/>
          </a:p>
        </p:txBody>
      </p:sp>
    </p:spTree>
    <p:extLst>
      <p:ext uri="{BB962C8B-B14F-4D97-AF65-F5344CB8AC3E}">
        <p14:creationId xmlns:p14="http://schemas.microsoft.com/office/powerpoint/2010/main" val="42674846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Geometric Design</a:t>
            </a:r>
            <a:br>
              <a:rPr lang="en-GB" dirty="0"/>
            </a:br>
            <a:endParaRPr lang="en-GB" dirty="0"/>
          </a:p>
        </p:txBody>
      </p:sp>
      <p:sp>
        <p:nvSpPr>
          <p:cNvPr id="3" name="Content Placeholder 2"/>
          <p:cNvSpPr>
            <a:spLocks noGrp="1"/>
          </p:cNvSpPr>
          <p:nvPr>
            <p:ph idx="1"/>
          </p:nvPr>
        </p:nvSpPr>
        <p:spPr/>
        <p:txBody>
          <a:bodyPr>
            <a:normAutofit/>
          </a:bodyPr>
          <a:lstStyle/>
          <a:p>
            <a:r>
              <a:rPr lang="en-GB" dirty="0"/>
              <a:t> </a:t>
            </a:r>
          </a:p>
          <a:p>
            <a:endParaRPr lang="en-GB" dirty="0"/>
          </a:p>
        </p:txBody>
      </p:sp>
      <p:sp>
        <p:nvSpPr>
          <p:cNvPr id="4" name="AutoShape 2" descr="Image result for islamic a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islamic ar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100" y="1164657"/>
            <a:ext cx="5814483" cy="2164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3536016"/>
            <a:ext cx="2762250"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2866" y="3429000"/>
            <a:ext cx="3318183" cy="24854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4716016" y="5733256"/>
            <a:ext cx="4104456" cy="646331"/>
          </a:xfrm>
          <a:prstGeom prst="rect">
            <a:avLst/>
          </a:prstGeom>
          <a:noFill/>
        </p:spPr>
        <p:txBody>
          <a:bodyPr wrap="square" rtlCol="0">
            <a:spAutoFit/>
          </a:bodyPr>
          <a:lstStyle/>
          <a:p>
            <a:r>
              <a:rPr lang="en-GB" dirty="0">
                <a:solidFill>
                  <a:srgbClr val="C00000"/>
                </a:solidFill>
              </a:rPr>
              <a:t>Along with calligraphy, geometric design is typical of Islamic art and architecture </a:t>
            </a:r>
          </a:p>
        </p:txBody>
      </p:sp>
    </p:spTree>
    <p:extLst>
      <p:ext uri="{BB962C8B-B14F-4D97-AF65-F5344CB8AC3E}">
        <p14:creationId xmlns:p14="http://schemas.microsoft.com/office/powerpoint/2010/main" val="35727449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Geometry</a:t>
            </a:r>
          </a:p>
        </p:txBody>
      </p:sp>
      <p:sp>
        <p:nvSpPr>
          <p:cNvPr id="3" name="Content Placeholder 2"/>
          <p:cNvSpPr>
            <a:spLocks noGrp="1"/>
          </p:cNvSpPr>
          <p:nvPr>
            <p:ph idx="1"/>
          </p:nvPr>
        </p:nvSpPr>
        <p:spPr/>
        <p:txBody>
          <a:bodyPr/>
          <a:lstStyle/>
          <a:p>
            <a:r>
              <a:rPr lang="en-GB" dirty="0"/>
              <a:t>Geometry may have become popular among Islamic craftsmen because in Islam, pictures of people and animals are not allowed in holy places. </a:t>
            </a:r>
          </a:p>
          <a:p>
            <a:r>
              <a:rPr lang="en-GB" dirty="0"/>
              <a:t>This view around images is discussed below with regard to different news events – </a:t>
            </a:r>
          </a:p>
        </p:txBody>
      </p:sp>
    </p:spTree>
    <p:extLst>
      <p:ext uri="{BB962C8B-B14F-4D97-AF65-F5344CB8AC3E}">
        <p14:creationId xmlns:p14="http://schemas.microsoft.com/office/powerpoint/2010/main" val="5017764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28600" y="211488"/>
            <a:ext cx="8686800" cy="841248"/>
          </a:xfrm>
        </p:spPr>
        <p:txBody>
          <a:bodyPr>
            <a:normAutofit fontScale="90000"/>
          </a:bodyPr>
          <a:lstStyle/>
          <a:p>
            <a:r>
              <a:rPr lang="en-GB" b="1" dirty="0"/>
              <a:t>Geometric Design</a:t>
            </a:r>
            <a:br>
              <a:rPr lang="en-GB" dirty="0"/>
            </a:br>
            <a:endParaRPr lang="en-GB" dirty="0"/>
          </a:p>
        </p:txBody>
      </p:sp>
      <p:sp>
        <p:nvSpPr>
          <p:cNvPr id="3" name="Content Placeholder 2"/>
          <p:cNvSpPr>
            <a:spLocks noGrp="1"/>
          </p:cNvSpPr>
          <p:nvPr>
            <p:ph sz="half" idx="1"/>
          </p:nvPr>
        </p:nvSpPr>
        <p:spPr/>
        <p:txBody>
          <a:bodyPr>
            <a:normAutofit/>
          </a:bodyPr>
          <a:lstStyle/>
          <a:p>
            <a:endParaRPr lang="en-GB" dirty="0"/>
          </a:p>
          <a:p>
            <a:endParaRPr lang="en-GB" dirty="0"/>
          </a:p>
        </p:txBody>
      </p:sp>
      <p:sp>
        <p:nvSpPr>
          <p:cNvPr id="6" name="Rectangle 5"/>
          <p:cNvSpPr/>
          <p:nvPr/>
        </p:nvSpPr>
        <p:spPr>
          <a:xfrm>
            <a:off x="0" y="1052736"/>
            <a:ext cx="4644008" cy="4370427"/>
          </a:xfrm>
          <a:prstGeom prst="rect">
            <a:avLst/>
          </a:prstGeom>
        </p:spPr>
        <p:txBody>
          <a:bodyPr wrap="square">
            <a:spAutoFit/>
          </a:bodyPr>
          <a:lstStyle/>
          <a:p>
            <a:r>
              <a:rPr lang="en-GB" sz="2000" dirty="0"/>
              <a:t>With regard to art and networks, Eric </a:t>
            </a:r>
            <a:r>
              <a:rPr lang="en-GB" sz="2000" dirty="0" err="1"/>
              <a:t>Broug</a:t>
            </a:r>
            <a:r>
              <a:rPr lang="en-GB" sz="2000" dirty="0"/>
              <a:t> is a renowned practitioner of Islamic geometric design, and he a Dutchman living in West Yorkshire. </a:t>
            </a:r>
            <a:r>
              <a:rPr lang="en-GB" sz="2000" dirty="0" err="1"/>
              <a:t>Broug</a:t>
            </a:r>
            <a:r>
              <a:rPr lang="en-GB" sz="2000" dirty="0"/>
              <a:t> stated “Geometry is really a universal language, everyone can – and does – relate to it instinctively,” he says. “There is a joy to be had in starting with a blank piece of paper and to draw lines and circles and end up with a pattern that is recognizable and beautiful. This process connects you very directly to a design heritage” (cited by </a:t>
            </a:r>
            <a:r>
              <a:rPr lang="en-GB" sz="2000" dirty="0" err="1"/>
              <a:t>Bellos</a:t>
            </a:r>
            <a:r>
              <a:rPr lang="en-GB" sz="2000" dirty="0"/>
              <a:t> 2015)</a:t>
            </a:r>
          </a:p>
          <a:p>
            <a:endParaRPr lang="en-GB" dirty="0"/>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00600" y="1340768"/>
            <a:ext cx="4343400" cy="21997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4526" y="3868891"/>
            <a:ext cx="4328211" cy="25969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092493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14536"/>
            <a:ext cx="8686800" cy="838200"/>
          </a:xfrm>
        </p:spPr>
        <p:txBody>
          <a:bodyPr/>
          <a:lstStyle/>
          <a:p>
            <a:r>
              <a:rPr lang="en-GB" dirty="0"/>
              <a:t>Rugs</a:t>
            </a:r>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87320" y="3786193"/>
            <a:ext cx="3880977" cy="25826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59557" y="1052736"/>
            <a:ext cx="4536504" cy="2554545"/>
          </a:xfrm>
          <a:prstGeom prst="rect">
            <a:avLst/>
          </a:prstGeom>
          <a:noFill/>
        </p:spPr>
        <p:txBody>
          <a:bodyPr wrap="square" rtlCol="0">
            <a:spAutoFit/>
          </a:bodyPr>
          <a:lstStyle/>
          <a:p>
            <a:r>
              <a:rPr lang="en-GB" sz="2000" dirty="0"/>
              <a:t>From prayer rugs to Turkish carpets, artistically designed woven floor mats have become synonymous with the Muslim world, with many travellers struggling to return home with their purchase, thereby creating a link with the Islamic, sometimes  within entirely different cultural homes </a:t>
            </a:r>
          </a:p>
        </p:txBody>
      </p:sp>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5276" y="1212909"/>
            <a:ext cx="16002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5087166" y="4070409"/>
            <a:ext cx="3896419" cy="2554545"/>
          </a:xfrm>
          <a:prstGeom prst="rect">
            <a:avLst/>
          </a:prstGeom>
          <a:noFill/>
        </p:spPr>
        <p:txBody>
          <a:bodyPr wrap="square" rtlCol="0">
            <a:spAutoFit/>
          </a:bodyPr>
          <a:lstStyle/>
          <a:p>
            <a:r>
              <a:rPr lang="en-GB" sz="2000" dirty="0">
                <a:solidFill>
                  <a:srgbClr val="C00000"/>
                </a:solidFill>
              </a:rPr>
              <a:t>Prayer mat- pointed design should face the </a:t>
            </a:r>
            <a:r>
              <a:rPr lang="en-GB" sz="2000" dirty="0" err="1">
                <a:solidFill>
                  <a:srgbClr val="C00000"/>
                </a:solidFill>
              </a:rPr>
              <a:t>qibla</a:t>
            </a:r>
            <a:r>
              <a:rPr lang="en-GB" sz="2000" dirty="0">
                <a:solidFill>
                  <a:srgbClr val="C00000"/>
                </a:solidFill>
              </a:rPr>
              <a:t> (direction of prayer). In this way, Muslims know the direction of prayer whenever they enter another Muslim’s house or the mosque. This generates a sense of community that facilitates networking </a:t>
            </a:r>
          </a:p>
        </p:txBody>
      </p:sp>
    </p:spTree>
    <p:extLst>
      <p:ext uri="{BB962C8B-B14F-4D97-AF65-F5344CB8AC3E}">
        <p14:creationId xmlns:p14="http://schemas.microsoft.com/office/powerpoint/2010/main" val="28034131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Religion and Images </a:t>
            </a:r>
            <a:br>
              <a:rPr lang="en-GB" dirty="0"/>
            </a:br>
            <a:endParaRPr lang="en-GB" dirty="0"/>
          </a:p>
        </p:txBody>
      </p:sp>
      <p:sp>
        <p:nvSpPr>
          <p:cNvPr id="3" name="Content Placeholder 2"/>
          <p:cNvSpPr>
            <a:spLocks noGrp="1"/>
          </p:cNvSpPr>
          <p:nvPr>
            <p:ph idx="1"/>
          </p:nvPr>
        </p:nvSpPr>
        <p:spPr>
          <a:xfrm>
            <a:off x="304800" y="1124744"/>
            <a:ext cx="8686800" cy="4955381"/>
          </a:xfrm>
        </p:spPr>
        <p:txBody>
          <a:bodyPr>
            <a:normAutofit/>
          </a:bodyPr>
          <a:lstStyle/>
          <a:p>
            <a:pPr marL="0" indent="0">
              <a:buNone/>
            </a:pPr>
            <a:r>
              <a:rPr lang="en-US" dirty="0"/>
              <a:t>Mahmood (2009) describes the divide between Islam and the West since the events of 9/11 and so on, along with the war on terror. </a:t>
            </a:r>
          </a:p>
          <a:p>
            <a:pPr marL="0" indent="0">
              <a:buNone/>
            </a:pPr>
            <a:r>
              <a:rPr lang="en-GB" dirty="0"/>
              <a:t>One example is the controversy over the cartoon images of Prophet Muhammed (PBUH) shows that while art can promote networks, it can also divide.</a:t>
            </a:r>
          </a:p>
        </p:txBody>
      </p:sp>
      <p:pic>
        <p:nvPicPr>
          <p:cNvPr id="5" name="Picture 4"/>
          <p:cNvPicPr>
            <a:picLocks noChangeAspect="1"/>
          </p:cNvPicPr>
          <p:nvPr/>
        </p:nvPicPr>
        <p:blipFill>
          <a:blip r:embed="rId2"/>
          <a:stretch>
            <a:fillRect/>
          </a:stretch>
        </p:blipFill>
        <p:spPr>
          <a:xfrm>
            <a:off x="4211960" y="4275328"/>
            <a:ext cx="4589884" cy="2443964"/>
          </a:xfrm>
          <a:prstGeom prst="rect">
            <a:avLst/>
          </a:prstGeom>
        </p:spPr>
      </p:pic>
    </p:spTree>
    <p:extLst>
      <p:ext uri="{BB962C8B-B14F-4D97-AF65-F5344CB8AC3E}">
        <p14:creationId xmlns:p14="http://schemas.microsoft.com/office/powerpoint/2010/main" val="27257636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86228" y="27785"/>
            <a:ext cx="8686800" cy="838200"/>
          </a:xfrm>
        </p:spPr>
        <p:txBody>
          <a:bodyPr/>
          <a:lstStyle/>
          <a:p>
            <a:r>
              <a:rPr lang="en-GB" dirty="0"/>
              <a:t>Images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03648" y="865985"/>
            <a:ext cx="6156176" cy="4104117"/>
          </a:xfrm>
          <a:prstGeom prst="rect">
            <a:avLst/>
          </a:prstGeom>
        </p:spPr>
      </p:pic>
      <p:sp>
        <p:nvSpPr>
          <p:cNvPr id="5" name="Rectangle 1"/>
          <p:cNvSpPr>
            <a:spLocks noChangeArrowheads="1"/>
          </p:cNvSpPr>
          <p:nvPr/>
        </p:nvSpPr>
        <p:spPr bwMode="auto">
          <a:xfrm>
            <a:off x="971600" y="5157192"/>
            <a:ext cx="7272808" cy="147732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11111"/>
                </a:solidFill>
                <a:effectLst/>
                <a:latin typeface="-apple-system"/>
                <a:cs typeface="Arial" pitchFamily="34" charset="0"/>
              </a:rPr>
              <a:t>The above shows carvings from </a:t>
            </a:r>
            <a:r>
              <a:rPr kumimoji="0" lang="en-US" altLang="en-US" b="0" i="0" u="none" strike="noStrike" cap="none" normalizeH="0" baseline="0" dirty="0" err="1">
                <a:ln>
                  <a:noFill/>
                </a:ln>
                <a:solidFill>
                  <a:srgbClr val="111111"/>
                </a:solidFill>
                <a:effectLst/>
                <a:latin typeface="-apple-system"/>
                <a:cs typeface="Arial" pitchFamily="34" charset="0"/>
              </a:rPr>
              <a:t>Pushkar</a:t>
            </a:r>
            <a:r>
              <a:rPr kumimoji="0" lang="en-US" altLang="en-US" b="0" i="0" u="none" strike="noStrike" cap="none" normalizeH="0" baseline="0" dirty="0">
                <a:ln>
                  <a:noFill/>
                </a:ln>
                <a:solidFill>
                  <a:srgbClr val="111111"/>
                </a:solidFill>
                <a:effectLst/>
                <a:latin typeface="-apple-system"/>
                <a:cs typeface="Arial" pitchFamily="34" charset="0"/>
              </a:rPr>
              <a:t> in India, which are carved symbols on wooden surface of mold blocks for traditional textile printing. These are popular designs in India, and Islamic</a:t>
            </a:r>
            <a:r>
              <a:rPr kumimoji="0" lang="en-US" altLang="en-US" b="0" i="0" u="none" strike="noStrike" cap="none" normalizeH="0" dirty="0">
                <a:ln>
                  <a:noFill/>
                </a:ln>
                <a:solidFill>
                  <a:srgbClr val="111111"/>
                </a:solidFill>
                <a:effectLst/>
                <a:latin typeface="-apple-system"/>
                <a:cs typeface="Arial" pitchFamily="34" charset="0"/>
              </a:rPr>
              <a:t> geometric designs and writing can be seen side by side with images of elephants, peacocks, camels and butterflies. </a:t>
            </a:r>
            <a:r>
              <a:rPr kumimoji="0" lang="en-US" altLang="en-US" b="0" i="0" u="none" strike="noStrike" cap="none" normalizeH="0" baseline="0" dirty="0">
                <a:ln>
                  <a:noFill/>
                </a:ln>
                <a:solidFill>
                  <a:srgbClr val="111111"/>
                </a:solidFill>
                <a:effectLst/>
                <a:latin typeface="-apple-system"/>
                <a:cs typeface="Arial" pitchFamily="34" charset="0"/>
              </a:rPr>
              <a:t> </a:t>
            </a:r>
            <a:endParaRPr kumimoji="0" lang="en-US" altLang="en-US"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501908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Division &amp; Extremism</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Therefore, the cartoons caused uproar not only because images are forbidden in Islam, but because of the offensive nature of those images; whereas those supporting their drawing claim that it is in the name of Western freedom </a:t>
            </a:r>
          </a:p>
          <a:p>
            <a:pPr marL="0" indent="0">
              <a:buNone/>
            </a:pPr>
            <a:r>
              <a:rPr lang="en-US" dirty="0"/>
              <a:t>Adding to the violent protests around the world, in 2015 the cartoons published by the French satirical paper </a:t>
            </a:r>
            <a:r>
              <a:rPr lang="en-US" dirty="0">
                <a:solidFill>
                  <a:srgbClr val="C00000"/>
                </a:solidFill>
              </a:rPr>
              <a:t>Charlie </a:t>
            </a:r>
            <a:r>
              <a:rPr lang="en-US" dirty="0" err="1">
                <a:solidFill>
                  <a:srgbClr val="C00000"/>
                </a:solidFill>
              </a:rPr>
              <a:t>Hebo</a:t>
            </a:r>
            <a:r>
              <a:rPr lang="en-US" dirty="0">
                <a:solidFill>
                  <a:srgbClr val="C00000"/>
                </a:solidFill>
              </a:rPr>
              <a:t> </a:t>
            </a:r>
            <a:r>
              <a:rPr lang="en-US" dirty="0"/>
              <a:t>led to two masked gunmen opening fire on its staff in an act of vengeance killing 12 people, including </a:t>
            </a:r>
            <a:r>
              <a:rPr lang="en-US" dirty="0" err="1"/>
              <a:t>Charb</a:t>
            </a:r>
            <a:r>
              <a:rPr lang="en-US" dirty="0"/>
              <a:t>, and wounding 11 others</a:t>
            </a:r>
            <a:endParaRPr lang="en-GB" dirty="0"/>
          </a:p>
          <a:p>
            <a:endParaRPr lang="en-GB" dirty="0"/>
          </a:p>
        </p:txBody>
      </p:sp>
    </p:spTree>
    <p:extLst>
      <p:ext uri="{BB962C8B-B14F-4D97-AF65-F5344CB8AC3E}">
        <p14:creationId xmlns:p14="http://schemas.microsoft.com/office/powerpoint/2010/main" val="30073280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11560" y="476672"/>
            <a:ext cx="8031470" cy="4517702"/>
          </a:xfrm>
          <a:prstGeom prst="rect">
            <a:avLst/>
          </a:prstGeom>
        </p:spPr>
      </p:pic>
      <p:sp>
        <p:nvSpPr>
          <p:cNvPr id="4" name="TextBox 3"/>
          <p:cNvSpPr txBox="1"/>
          <p:nvPr/>
        </p:nvSpPr>
        <p:spPr>
          <a:xfrm>
            <a:off x="2267744" y="5301208"/>
            <a:ext cx="4392488" cy="1015663"/>
          </a:xfrm>
          <a:prstGeom prst="rect">
            <a:avLst/>
          </a:prstGeom>
          <a:noFill/>
        </p:spPr>
        <p:txBody>
          <a:bodyPr wrap="square" rtlCol="0">
            <a:spAutoFit/>
          </a:bodyPr>
          <a:lstStyle/>
          <a:p>
            <a:r>
              <a:rPr lang="en-GB" sz="2000" dirty="0"/>
              <a:t>Hence, the publication of large number of books and journals on the divisions going on within Western cities  </a:t>
            </a:r>
          </a:p>
        </p:txBody>
      </p:sp>
    </p:spTree>
    <p:extLst>
      <p:ext uri="{BB962C8B-B14F-4D97-AF65-F5344CB8AC3E}">
        <p14:creationId xmlns:p14="http://schemas.microsoft.com/office/powerpoint/2010/main" val="42892258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052736"/>
            <a:ext cx="7992888" cy="3539430"/>
          </a:xfrm>
          <a:prstGeom prst="rect">
            <a:avLst/>
          </a:prstGeom>
        </p:spPr>
        <p:txBody>
          <a:bodyPr wrap="square">
            <a:spAutoFit/>
          </a:bodyPr>
          <a:lstStyle/>
          <a:p>
            <a:r>
              <a:rPr lang="en-GB" sz="3200" dirty="0"/>
              <a:t>A Statement of Solidarity from British Muslim communities (14 November 2015): </a:t>
            </a:r>
          </a:p>
          <a:p>
            <a:r>
              <a:rPr lang="en-GB" sz="3200" b="1" dirty="0"/>
              <a:t>“</a:t>
            </a:r>
            <a:r>
              <a:rPr lang="en-GB" sz="3200" b="1" i="1" dirty="0"/>
              <a:t>We are profoundly saddened by the loss of innocent lives in Paris, and our deepest condolences are with the family and friends of the victims, and the French nation” </a:t>
            </a:r>
            <a:r>
              <a:rPr lang="en-GB" sz="3200" b="1" dirty="0"/>
              <a:t>(Muslim Council of Britain)</a:t>
            </a:r>
          </a:p>
        </p:txBody>
      </p:sp>
    </p:spTree>
    <p:extLst>
      <p:ext uri="{BB962C8B-B14F-4D97-AF65-F5344CB8AC3E}">
        <p14:creationId xmlns:p14="http://schemas.microsoft.com/office/powerpoint/2010/main" val="11724151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0520"/>
            <a:ext cx="8686800" cy="838200"/>
          </a:xfrm>
        </p:spPr>
        <p:txBody>
          <a:bodyPr/>
          <a:lstStyle/>
          <a:p>
            <a:r>
              <a:rPr lang="en-GB" dirty="0"/>
              <a:t>2018</a:t>
            </a:r>
          </a:p>
        </p:txBody>
      </p:sp>
      <p:sp>
        <p:nvSpPr>
          <p:cNvPr id="3" name="Content Placeholder 2"/>
          <p:cNvSpPr>
            <a:spLocks noGrp="1"/>
          </p:cNvSpPr>
          <p:nvPr>
            <p:ph idx="1"/>
          </p:nvPr>
        </p:nvSpPr>
        <p:spPr>
          <a:xfrm>
            <a:off x="304800" y="980728"/>
            <a:ext cx="8682363" cy="5688632"/>
          </a:xfrm>
        </p:spPr>
        <p:txBody>
          <a:bodyPr>
            <a:normAutofit/>
          </a:bodyPr>
          <a:lstStyle/>
          <a:p>
            <a:pPr marL="0" indent="0">
              <a:buNone/>
            </a:pPr>
            <a:r>
              <a:rPr lang="en-US" dirty="0"/>
              <a:t>The controversy continues, with the far-right Dutch politician</a:t>
            </a:r>
          </a:p>
          <a:p>
            <a:pPr marL="0" indent="0">
              <a:buNone/>
            </a:pPr>
            <a:r>
              <a:rPr lang="en-US" dirty="0"/>
              <a:t>Geert Wilders holding a Prophet Muhammad caricature competition in the Netherlands later this year</a:t>
            </a:r>
          </a:p>
          <a:p>
            <a:pPr marL="0" indent="0">
              <a:buNone/>
            </a:pPr>
            <a:r>
              <a:rPr lang="en-US" dirty="0"/>
              <a:t>Consequently, there have been protests in Pakistan, along with Pakistan's senate unanimously passing a resolution condemning the contest (Al Jazeera 2018)</a:t>
            </a:r>
          </a:p>
          <a:p>
            <a:endParaRPr lang="en-US" b="1" dirty="0"/>
          </a:p>
          <a:p>
            <a:endParaRPr lang="en-GB" dirty="0"/>
          </a:p>
        </p:txBody>
      </p:sp>
    </p:spTree>
    <p:extLst>
      <p:ext uri="{BB962C8B-B14F-4D97-AF65-F5344CB8AC3E}">
        <p14:creationId xmlns:p14="http://schemas.microsoft.com/office/powerpoint/2010/main" val="4881559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Muslim vs Muslim</a:t>
            </a:r>
          </a:p>
        </p:txBody>
      </p:sp>
      <p:sp>
        <p:nvSpPr>
          <p:cNvPr id="3" name="Content Placeholder 2"/>
          <p:cNvSpPr>
            <a:spLocks noGrp="1"/>
          </p:cNvSpPr>
          <p:nvPr>
            <p:ph idx="1"/>
          </p:nvPr>
        </p:nvSpPr>
        <p:spPr/>
        <p:txBody>
          <a:bodyPr>
            <a:normAutofit lnSpcReduction="10000"/>
          </a:bodyPr>
          <a:lstStyle/>
          <a:p>
            <a:pPr marL="0" indent="0">
              <a:buNone/>
            </a:pPr>
            <a:r>
              <a:rPr lang="en-US" dirty="0"/>
              <a:t>In addition, Muslims have condemned the resulting terrorism, including the Charlie </a:t>
            </a:r>
            <a:r>
              <a:rPr lang="en-US" dirty="0" err="1"/>
              <a:t>Hebo</a:t>
            </a:r>
            <a:r>
              <a:rPr lang="en-US" dirty="0"/>
              <a:t> attack, for both the killings and the bad portrayal of Muslims, as well as the greater public awareness which it has led to, and the continued determination to produce more cartoons of prophet Muhammed (PBUH) as a response</a:t>
            </a:r>
          </a:p>
          <a:p>
            <a:pPr marL="0" indent="0">
              <a:buNone/>
            </a:pPr>
            <a:r>
              <a:rPr lang="en-US" dirty="0">
                <a:solidFill>
                  <a:srgbClr val="002060"/>
                </a:solidFill>
              </a:rPr>
              <a:t>Therefore, art not only creates networks, but can also destroy them </a:t>
            </a:r>
          </a:p>
          <a:p>
            <a:endParaRPr lang="en-GB" dirty="0"/>
          </a:p>
        </p:txBody>
      </p:sp>
    </p:spTree>
    <p:extLst>
      <p:ext uri="{BB962C8B-B14F-4D97-AF65-F5344CB8AC3E}">
        <p14:creationId xmlns:p14="http://schemas.microsoft.com/office/powerpoint/2010/main" val="30985099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95536" y="836712"/>
            <a:ext cx="8470776" cy="4525962"/>
          </a:xfrm>
        </p:spPr>
        <p:txBody>
          <a:bodyPr>
            <a:normAutofit fontScale="92500"/>
          </a:bodyPr>
          <a:lstStyle/>
          <a:p>
            <a:endParaRPr lang="en-US" dirty="0"/>
          </a:p>
          <a:p>
            <a:pPr marL="0" indent="0">
              <a:buNone/>
            </a:pPr>
            <a:r>
              <a:rPr lang="en-US" dirty="0">
                <a:solidFill>
                  <a:srgbClr val="C00000"/>
                </a:solidFill>
              </a:rPr>
              <a:t>According to Mahmood (2009 p.836) “What was once a latent schism between religious and secular worldviews has now become an incommensurable divide, and protagonists from both sides posit an ominous standoff between strong religious beliefs and secular values.” Although she does note that there are “more reflective voices” also involved in the political debate. </a:t>
            </a:r>
          </a:p>
          <a:p>
            <a:endParaRPr lang="en-GB" dirty="0"/>
          </a:p>
        </p:txBody>
      </p:sp>
    </p:spTree>
    <p:extLst>
      <p:ext uri="{BB962C8B-B14F-4D97-AF65-F5344CB8AC3E}">
        <p14:creationId xmlns:p14="http://schemas.microsoft.com/office/powerpoint/2010/main" val="37552875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Other art Forms</a:t>
            </a:r>
          </a:p>
        </p:txBody>
      </p:sp>
      <p:sp>
        <p:nvSpPr>
          <p:cNvPr id="3" name="Content Placeholder 2"/>
          <p:cNvSpPr>
            <a:spLocks noGrp="1"/>
          </p:cNvSpPr>
          <p:nvPr>
            <p:ph idx="1"/>
          </p:nvPr>
        </p:nvSpPr>
        <p:spPr/>
        <p:txBody>
          <a:bodyPr/>
          <a:lstStyle/>
          <a:p>
            <a:pPr marL="0" indent="0">
              <a:buNone/>
            </a:pPr>
            <a:r>
              <a:rPr lang="en-GB" sz="6000" dirty="0">
                <a:solidFill>
                  <a:srgbClr val="002060"/>
                </a:solidFill>
              </a:rPr>
              <a:t>Art is not just about the visual (</a:t>
            </a:r>
            <a:r>
              <a:rPr lang="en-GB" sz="6000" dirty="0" err="1">
                <a:solidFill>
                  <a:srgbClr val="002060"/>
                </a:solidFill>
              </a:rPr>
              <a:t>Eickelman</a:t>
            </a:r>
            <a:r>
              <a:rPr lang="en-GB" sz="6000" dirty="0">
                <a:solidFill>
                  <a:srgbClr val="002060"/>
                </a:solidFill>
              </a:rPr>
              <a:t> 1978)</a:t>
            </a:r>
          </a:p>
          <a:p>
            <a:endParaRPr lang="en-GB" dirty="0">
              <a:solidFill>
                <a:srgbClr val="002060"/>
              </a:solidFill>
            </a:endParaRPr>
          </a:p>
        </p:txBody>
      </p:sp>
      <p:pic>
        <p:nvPicPr>
          <p:cNvPr id="4" name="Picture 3"/>
          <p:cNvPicPr>
            <a:picLocks noChangeAspect="1"/>
          </p:cNvPicPr>
          <p:nvPr/>
        </p:nvPicPr>
        <p:blipFill>
          <a:blip r:embed="rId2"/>
          <a:stretch>
            <a:fillRect/>
          </a:stretch>
        </p:blipFill>
        <p:spPr>
          <a:xfrm>
            <a:off x="2195736" y="3645024"/>
            <a:ext cx="4189834" cy="2976987"/>
          </a:xfrm>
          <a:prstGeom prst="rect">
            <a:avLst/>
          </a:prstGeom>
        </p:spPr>
      </p:pic>
    </p:spTree>
    <p:extLst>
      <p:ext uri="{BB962C8B-B14F-4D97-AF65-F5344CB8AC3E}">
        <p14:creationId xmlns:p14="http://schemas.microsoft.com/office/powerpoint/2010/main" val="37690283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Music</a:t>
            </a:r>
          </a:p>
        </p:txBody>
      </p:sp>
      <p:sp>
        <p:nvSpPr>
          <p:cNvPr id="3" name="Content Placeholder 2"/>
          <p:cNvSpPr>
            <a:spLocks noGrp="1"/>
          </p:cNvSpPr>
          <p:nvPr>
            <p:ph idx="1"/>
          </p:nvPr>
        </p:nvSpPr>
        <p:spPr/>
        <p:txBody>
          <a:bodyPr>
            <a:normAutofit/>
          </a:bodyPr>
          <a:lstStyle/>
          <a:p>
            <a:r>
              <a:rPr lang="en-GB" dirty="0"/>
              <a:t>Muslim influenced music spans many Muslim populations, especially nowadays as new technologies are making it easier to share online</a:t>
            </a:r>
          </a:p>
          <a:p>
            <a:r>
              <a:rPr lang="en-GB" dirty="0"/>
              <a:t>The music that is available online varies greatly, and sometimes it is more cultural appropriation than the spread of religious ideologies (Cooke and Lawrence 2005) </a:t>
            </a:r>
          </a:p>
          <a:p>
            <a:endParaRPr lang="en-GB" dirty="0"/>
          </a:p>
        </p:txBody>
      </p:sp>
    </p:spTree>
    <p:extLst>
      <p:ext uri="{BB962C8B-B14F-4D97-AF65-F5344CB8AC3E}">
        <p14:creationId xmlns:p14="http://schemas.microsoft.com/office/powerpoint/2010/main" val="16567274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Hiphop</a:t>
            </a:r>
            <a:endParaRPr lang="en-GB" dirty="0"/>
          </a:p>
        </p:txBody>
      </p:sp>
      <p:sp>
        <p:nvSpPr>
          <p:cNvPr id="3" name="Content Placeholder 2"/>
          <p:cNvSpPr>
            <a:spLocks noGrp="1"/>
          </p:cNvSpPr>
          <p:nvPr>
            <p:ph idx="1"/>
          </p:nvPr>
        </p:nvSpPr>
        <p:spPr/>
        <p:txBody>
          <a:bodyPr>
            <a:normAutofit/>
          </a:bodyPr>
          <a:lstStyle/>
          <a:p>
            <a:r>
              <a:rPr lang="en-GB" dirty="0"/>
              <a:t>Hip hop music is influencing the culture of Muslim Americans and has spread to other young Muslim populations via formats such as YouTube.</a:t>
            </a:r>
          </a:p>
          <a:p>
            <a:r>
              <a:rPr lang="en-GB" dirty="0"/>
              <a:t>In addition, the use of hip hop has presents Islam as being mainstream, along with giving the younger generation of Muslims a modern form of expression Cooke and Lawrence (2005) </a:t>
            </a:r>
          </a:p>
          <a:p>
            <a:endParaRPr lang="en-GB" dirty="0"/>
          </a:p>
        </p:txBody>
      </p:sp>
    </p:spTree>
    <p:extLst>
      <p:ext uri="{BB962C8B-B14F-4D97-AF65-F5344CB8AC3E}">
        <p14:creationId xmlns:p14="http://schemas.microsoft.com/office/powerpoint/2010/main" val="2316654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467544" y="548680"/>
            <a:ext cx="8275777" cy="4634435"/>
          </a:xfrm>
          <a:prstGeom prst="rect">
            <a:avLst/>
          </a:prstGeom>
        </p:spPr>
      </p:pic>
      <p:sp>
        <p:nvSpPr>
          <p:cNvPr id="8" name="TextBox 7"/>
          <p:cNvSpPr txBox="1"/>
          <p:nvPr/>
        </p:nvSpPr>
        <p:spPr>
          <a:xfrm>
            <a:off x="1187624" y="5661248"/>
            <a:ext cx="6937797" cy="523220"/>
          </a:xfrm>
          <a:prstGeom prst="rect">
            <a:avLst/>
          </a:prstGeom>
          <a:noFill/>
        </p:spPr>
        <p:txBody>
          <a:bodyPr wrap="none" rtlCol="0">
            <a:spAutoFit/>
          </a:bodyPr>
          <a:lstStyle/>
          <a:p>
            <a:r>
              <a:rPr lang="en-GB" sz="2800" dirty="0" err="1"/>
              <a:t>Deen</a:t>
            </a:r>
            <a:r>
              <a:rPr lang="en-GB" sz="2800" dirty="0"/>
              <a:t> Squad- a popular Muslim hip hop band</a:t>
            </a:r>
          </a:p>
        </p:txBody>
      </p:sp>
    </p:spTree>
    <p:extLst>
      <p:ext uri="{BB962C8B-B14F-4D97-AF65-F5344CB8AC3E}">
        <p14:creationId xmlns:p14="http://schemas.microsoft.com/office/powerpoint/2010/main" val="6285892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Poetry </a:t>
            </a:r>
          </a:p>
        </p:txBody>
      </p:sp>
      <p:sp>
        <p:nvSpPr>
          <p:cNvPr id="3" name="Content Placeholder 2"/>
          <p:cNvSpPr>
            <a:spLocks noGrp="1"/>
          </p:cNvSpPr>
          <p:nvPr>
            <p:ph idx="1"/>
          </p:nvPr>
        </p:nvSpPr>
        <p:spPr/>
        <p:txBody>
          <a:bodyPr>
            <a:normAutofit/>
          </a:bodyPr>
          <a:lstStyle/>
          <a:p>
            <a:r>
              <a:rPr lang="en-GB" dirty="0"/>
              <a:t>Across the Muslim world, Muslims are not only united through their faith and actions such as prayer and fasting, but also poetry. One of the most famous poets is Rumi, and a large number of Rumi’s quotes can be found online. A great many of these refer to love and are often used in a romantic sense, yet Rumi is referring to the love of God, rather than romantic love  </a:t>
            </a:r>
          </a:p>
          <a:p>
            <a:endParaRPr lang="en-GB" dirty="0"/>
          </a:p>
        </p:txBody>
      </p:sp>
    </p:spTree>
    <p:extLst>
      <p:ext uri="{BB962C8B-B14F-4D97-AF65-F5344CB8AC3E}">
        <p14:creationId xmlns:p14="http://schemas.microsoft.com/office/powerpoint/2010/main" val="28630840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b="7270"/>
          <a:stretch/>
        </p:blipFill>
        <p:spPr>
          <a:xfrm>
            <a:off x="1763688" y="626851"/>
            <a:ext cx="5544616" cy="5375219"/>
          </a:xfrm>
          <a:prstGeom prst="rect">
            <a:avLst/>
          </a:prstGeom>
        </p:spPr>
      </p:pic>
    </p:spTree>
    <p:extLst>
      <p:ext uri="{BB962C8B-B14F-4D97-AF65-F5344CB8AC3E}">
        <p14:creationId xmlns:p14="http://schemas.microsoft.com/office/powerpoint/2010/main" val="34403130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457200" y="548680"/>
            <a:ext cx="8686800" cy="5531445"/>
          </a:xfrm>
        </p:spPr>
        <p:txBody>
          <a:bodyPr>
            <a:normAutofit lnSpcReduction="10000"/>
          </a:bodyPr>
          <a:lstStyle/>
          <a:p>
            <a:pPr marL="0" indent="0">
              <a:buNone/>
            </a:pPr>
            <a:r>
              <a:rPr lang="en-US" dirty="0"/>
              <a:t>“Muslims ceaselessly rethink and rework their arts as they respond to the shifting currents of culture, politics, and history, and as they negotiate their varied allegiances to—and identifications with—nation, ethnicity, kin, and ideology. We would do well, then, to refrain from drawing rigid territorial or ideological borders around visual cultures in Muslim communities and networks, presuming that they are blinkered by an unchanging and thoroughgoing homogeneity, or mistaking “Islamic art” as their only aesthetic venture” (George 2009 p.591) </a:t>
            </a:r>
          </a:p>
          <a:p>
            <a:endParaRPr lang="en-GB" dirty="0"/>
          </a:p>
        </p:txBody>
      </p:sp>
    </p:spTree>
    <p:extLst>
      <p:ext uri="{BB962C8B-B14F-4D97-AF65-F5344CB8AC3E}">
        <p14:creationId xmlns:p14="http://schemas.microsoft.com/office/powerpoint/2010/main" val="25590586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a:xfrm>
            <a:off x="304800" y="1196752"/>
            <a:ext cx="8659688" cy="5661248"/>
          </a:xfrm>
        </p:spPr>
        <p:txBody>
          <a:bodyPr>
            <a:normAutofit/>
          </a:bodyPr>
          <a:lstStyle/>
          <a:p>
            <a:pPr marL="0" indent="0">
              <a:buNone/>
            </a:pPr>
            <a:r>
              <a:rPr lang="en-US" sz="1200" dirty="0">
                <a:solidFill>
                  <a:schemeClr val="tx1"/>
                </a:solidFill>
              </a:rPr>
              <a:t>Al Jazeera (2018) </a:t>
            </a:r>
            <a:r>
              <a:rPr lang="en-GB" sz="1200" dirty="0">
                <a:solidFill>
                  <a:schemeClr val="tx1"/>
                </a:solidFill>
              </a:rPr>
              <a:t>Pakistan condemns blasphemous Dutch cartoon contest Available at </a:t>
            </a:r>
            <a:r>
              <a:rPr lang="en-US" sz="1200" dirty="0">
                <a:solidFill>
                  <a:schemeClr val="tx1"/>
                </a:solidFill>
              </a:rPr>
              <a:t> https://www.aljazeera.com/news/2018/08/180827132837382.html</a:t>
            </a:r>
          </a:p>
          <a:p>
            <a:pPr marL="0" indent="0">
              <a:buNone/>
            </a:pPr>
            <a:r>
              <a:rPr lang="en-GB" sz="1200" dirty="0" err="1">
                <a:solidFill>
                  <a:schemeClr val="tx1"/>
                </a:solidFill>
              </a:rPr>
              <a:t>Bellos</a:t>
            </a:r>
            <a:r>
              <a:rPr lang="en-GB" sz="1200" dirty="0">
                <a:solidFill>
                  <a:schemeClr val="tx1"/>
                </a:solidFill>
              </a:rPr>
              <a:t> (2015) Muslim rule and compass: the magic of Islamic geometric design </a:t>
            </a:r>
          </a:p>
          <a:p>
            <a:pPr marL="0" indent="0">
              <a:buNone/>
            </a:pPr>
            <a:r>
              <a:rPr lang="en-GB" sz="1200" dirty="0">
                <a:solidFill>
                  <a:schemeClr val="tx1"/>
                </a:solidFill>
              </a:rPr>
              <a:t>Available at https://www.theguardian.com/science/alexs-adventures-in-numberland/2015/feb/10/muslim-rule-and-compass-the-magic-of-islamic-geometric-design</a:t>
            </a:r>
          </a:p>
          <a:p>
            <a:pPr marL="0" indent="0">
              <a:buNone/>
            </a:pPr>
            <a:r>
              <a:rPr lang="en-GB" sz="1200" dirty="0">
                <a:solidFill>
                  <a:schemeClr val="tx1"/>
                </a:solidFill>
              </a:rPr>
              <a:t>Bloom, J.M. (2013). </a:t>
            </a:r>
            <a:r>
              <a:rPr lang="en-GB" sz="1200" i="1" dirty="0">
                <a:solidFill>
                  <a:schemeClr val="tx1"/>
                </a:solidFill>
              </a:rPr>
              <a:t>The minaret</a:t>
            </a:r>
            <a:r>
              <a:rPr lang="en-GB" sz="1200" dirty="0">
                <a:solidFill>
                  <a:schemeClr val="tx1"/>
                </a:solidFill>
              </a:rPr>
              <a:t>. Edinburgh University Press.</a:t>
            </a:r>
          </a:p>
          <a:p>
            <a:pPr marL="0" indent="0">
              <a:buNone/>
            </a:pPr>
            <a:r>
              <a:rPr lang="de-DE" sz="1200" dirty="0">
                <a:solidFill>
                  <a:schemeClr val="tx1"/>
                </a:solidFill>
              </a:rPr>
              <a:t>Clayer, N. (2011). </a:t>
            </a:r>
            <a:r>
              <a:rPr lang="de-DE" sz="1200" i="1" dirty="0">
                <a:solidFill>
                  <a:schemeClr val="tx1"/>
                </a:solidFill>
              </a:rPr>
              <a:t>Muslim Brotherhood Networks in South-Eastern Europe</a:t>
            </a:r>
            <a:r>
              <a:rPr lang="de-DE" sz="1200" dirty="0">
                <a:solidFill>
                  <a:schemeClr val="tx1"/>
                </a:solidFill>
              </a:rPr>
              <a:t>. Institut für Europäische Geschichte.</a:t>
            </a:r>
          </a:p>
          <a:p>
            <a:pPr marL="0" indent="0">
              <a:buNone/>
            </a:pPr>
            <a:r>
              <a:rPr lang="en-US" sz="1200" dirty="0">
                <a:solidFill>
                  <a:schemeClr val="tx1"/>
                </a:solidFill>
              </a:rPr>
              <a:t>Constable, O.R. (1996). </a:t>
            </a:r>
            <a:r>
              <a:rPr lang="en-US" sz="1200" i="1" dirty="0">
                <a:solidFill>
                  <a:schemeClr val="tx1"/>
                </a:solidFill>
              </a:rPr>
              <a:t>Trade and traders in Muslim Spain: the commercial realignment of the Iberian peninsula, 900-1500</a:t>
            </a:r>
            <a:r>
              <a:rPr lang="en-US" sz="1200" dirty="0">
                <a:solidFill>
                  <a:schemeClr val="tx1"/>
                </a:solidFill>
              </a:rPr>
              <a:t> (Vol. 24). Cambridge University Press.</a:t>
            </a:r>
          </a:p>
          <a:p>
            <a:pPr marL="0" indent="0">
              <a:buNone/>
            </a:pPr>
            <a:r>
              <a:rPr lang="en-GB" sz="1200" dirty="0">
                <a:solidFill>
                  <a:schemeClr val="tx1"/>
                </a:solidFill>
                <a:cs typeface="Arial" panose="020B0604020202020204" pitchFamily="34" charset="0"/>
              </a:rPr>
              <a:t>Cooke, M. Lawrence, B. (2005). </a:t>
            </a:r>
            <a:r>
              <a:rPr lang="en-GB" sz="1200" i="1" dirty="0">
                <a:solidFill>
                  <a:schemeClr val="tx1"/>
                </a:solidFill>
                <a:cs typeface="Arial" panose="020B0604020202020204" pitchFamily="34" charset="0"/>
              </a:rPr>
              <a:t>Muslim networks from Hajj to hip hop</a:t>
            </a:r>
            <a:r>
              <a:rPr lang="en-GB" sz="1200" dirty="0">
                <a:solidFill>
                  <a:schemeClr val="tx1"/>
                </a:solidFill>
                <a:cs typeface="Arial" panose="020B0604020202020204" pitchFamily="34" charset="0"/>
              </a:rPr>
              <a:t>. </a:t>
            </a:r>
            <a:r>
              <a:rPr lang="en-GB" sz="1200" dirty="0" err="1">
                <a:solidFill>
                  <a:schemeClr val="tx1"/>
                </a:solidFill>
                <a:cs typeface="Arial" panose="020B0604020202020204" pitchFamily="34" charset="0"/>
              </a:rPr>
              <a:t>Univ</a:t>
            </a:r>
            <a:r>
              <a:rPr lang="en-GB" sz="1200" dirty="0">
                <a:solidFill>
                  <a:schemeClr val="tx1"/>
                </a:solidFill>
                <a:cs typeface="Arial" panose="020B0604020202020204" pitchFamily="34" charset="0"/>
              </a:rPr>
              <a:t> of North Carolina Press</a:t>
            </a:r>
            <a:endParaRPr lang="en-US" sz="1200" dirty="0">
              <a:solidFill>
                <a:schemeClr val="tx1"/>
              </a:solidFill>
            </a:endParaRPr>
          </a:p>
          <a:p>
            <a:pPr marL="0" indent="0">
              <a:buNone/>
            </a:pPr>
            <a:r>
              <a:rPr lang="en-US" sz="1200" dirty="0">
                <a:solidFill>
                  <a:schemeClr val="tx1"/>
                </a:solidFill>
              </a:rPr>
              <a:t>Eickelman, D.F. (1978). The art of memory: Islamic education and its social reproduction. </a:t>
            </a:r>
            <a:r>
              <a:rPr lang="en-US" sz="1200" i="1" dirty="0">
                <a:solidFill>
                  <a:schemeClr val="tx1"/>
                </a:solidFill>
              </a:rPr>
              <a:t>Comparative Studies in Society and History</a:t>
            </a:r>
            <a:r>
              <a:rPr lang="en-US" sz="1200" dirty="0">
                <a:solidFill>
                  <a:schemeClr val="tx1"/>
                </a:solidFill>
              </a:rPr>
              <a:t>, </a:t>
            </a:r>
            <a:r>
              <a:rPr lang="en-US" sz="1200" i="1" dirty="0">
                <a:solidFill>
                  <a:schemeClr val="tx1"/>
                </a:solidFill>
              </a:rPr>
              <a:t>20</a:t>
            </a:r>
            <a:r>
              <a:rPr lang="en-US" sz="1200" dirty="0">
                <a:solidFill>
                  <a:schemeClr val="tx1"/>
                </a:solidFill>
              </a:rPr>
              <a:t>(4), pp.485-516.</a:t>
            </a:r>
          </a:p>
          <a:p>
            <a:pPr marL="0" indent="0">
              <a:buNone/>
            </a:pPr>
            <a:r>
              <a:rPr lang="en-US" sz="1200" dirty="0">
                <a:solidFill>
                  <a:schemeClr val="tx1"/>
                </a:solidFill>
              </a:rPr>
              <a:t>George, K.M. (2009). Ethics, iconoclasm, and Qur’anic art in Indonesia. </a:t>
            </a:r>
            <a:r>
              <a:rPr lang="en-US" sz="1200" i="1" dirty="0">
                <a:solidFill>
                  <a:schemeClr val="tx1"/>
                </a:solidFill>
              </a:rPr>
              <a:t>Cultural Anthropology</a:t>
            </a:r>
            <a:r>
              <a:rPr lang="en-US" sz="1200" dirty="0">
                <a:solidFill>
                  <a:schemeClr val="tx1"/>
                </a:solidFill>
              </a:rPr>
              <a:t>, </a:t>
            </a:r>
            <a:r>
              <a:rPr lang="en-US" sz="1200" i="1" dirty="0">
                <a:solidFill>
                  <a:schemeClr val="tx1"/>
                </a:solidFill>
              </a:rPr>
              <a:t>24</a:t>
            </a:r>
            <a:r>
              <a:rPr lang="en-US" sz="1200" dirty="0">
                <a:solidFill>
                  <a:schemeClr val="tx1"/>
                </a:solidFill>
              </a:rPr>
              <a:t>(4), pp.589-621.</a:t>
            </a:r>
          </a:p>
          <a:p>
            <a:pPr marL="0" indent="0">
              <a:buNone/>
            </a:pPr>
            <a:r>
              <a:rPr lang="en-GB" sz="1200" dirty="0">
                <a:solidFill>
                  <a:schemeClr val="tx1"/>
                </a:solidFill>
              </a:rPr>
              <a:t>Gür, B.F. (2002). </a:t>
            </a:r>
            <a:r>
              <a:rPr lang="en-GB" sz="1200" dirty="0" err="1">
                <a:solidFill>
                  <a:schemeClr val="tx1"/>
                </a:solidFill>
              </a:rPr>
              <a:t>Spatialisation</a:t>
            </a:r>
            <a:r>
              <a:rPr lang="en-GB" sz="1200" dirty="0">
                <a:solidFill>
                  <a:schemeClr val="tx1"/>
                </a:solidFill>
              </a:rPr>
              <a:t> of power/knowledge/discourse: Transformation of urban space through discursive representations in </a:t>
            </a:r>
            <a:r>
              <a:rPr lang="en-GB" sz="1200" dirty="0" err="1">
                <a:solidFill>
                  <a:schemeClr val="tx1"/>
                </a:solidFill>
              </a:rPr>
              <a:t>Sultanahmet</a:t>
            </a:r>
            <a:r>
              <a:rPr lang="en-GB" sz="1200" dirty="0">
                <a:solidFill>
                  <a:schemeClr val="tx1"/>
                </a:solidFill>
              </a:rPr>
              <a:t>, Istanbul. </a:t>
            </a:r>
            <a:r>
              <a:rPr lang="en-GB" sz="1200" i="1" dirty="0">
                <a:solidFill>
                  <a:schemeClr val="tx1"/>
                </a:solidFill>
              </a:rPr>
              <a:t>Space and Culture</a:t>
            </a:r>
            <a:r>
              <a:rPr lang="en-GB" sz="1200" dirty="0">
                <a:solidFill>
                  <a:schemeClr val="tx1"/>
                </a:solidFill>
              </a:rPr>
              <a:t>, </a:t>
            </a:r>
            <a:r>
              <a:rPr lang="en-GB" sz="1200" i="1" dirty="0">
                <a:solidFill>
                  <a:schemeClr val="tx1"/>
                </a:solidFill>
              </a:rPr>
              <a:t>5</a:t>
            </a:r>
            <a:r>
              <a:rPr lang="en-GB" sz="1200" dirty="0">
                <a:solidFill>
                  <a:schemeClr val="tx1"/>
                </a:solidFill>
              </a:rPr>
              <a:t>(3), pp.237-252.</a:t>
            </a:r>
          </a:p>
          <a:p>
            <a:pPr marL="0" indent="0">
              <a:buNone/>
            </a:pPr>
            <a:r>
              <a:rPr lang="en-US" sz="1200" dirty="0">
                <a:solidFill>
                  <a:schemeClr val="tx1"/>
                </a:solidFill>
              </a:rPr>
              <a:t>Kaur, H. (2012) </a:t>
            </a:r>
            <a:r>
              <a:rPr lang="en-GB" sz="1200" dirty="0">
                <a:solidFill>
                  <a:schemeClr val="tx1"/>
                </a:solidFill>
              </a:rPr>
              <a:t>Birmingham to Bombay National and Transnational Spaces Of Bhangra And Asian Underground Cinema and Transnationalism, </a:t>
            </a:r>
            <a:r>
              <a:rPr lang="en-GB" sz="1200" dirty="0" err="1">
                <a:solidFill>
                  <a:schemeClr val="tx1"/>
                </a:solidFill>
              </a:rPr>
              <a:t>M.Phil</a:t>
            </a:r>
            <a:r>
              <a:rPr lang="en-GB" sz="1200" dirty="0">
                <a:solidFill>
                  <a:schemeClr val="tx1"/>
                </a:solidFill>
              </a:rPr>
              <a:t> Seminar, SAA, JNU, 2012 1 </a:t>
            </a:r>
          </a:p>
          <a:p>
            <a:pPr marL="0" indent="0">
              <a:buNone/>
            </a:pPr>
            <a:r>
              <a:rPr lang="en-US" sz="1200" dirty="0">
                <a:solidFill>
                  <a:schemeClr val="tx1"/>
                </a:solidFill>
              </a:rPr>
              <a:t>Kessler, K. (2015). Conceptualizing Mosque Tourism: A central feature of Islamic and Religious Tourism. </a:t>
            </a:r>
            <a:r>
              <a:rPr lang="en-US" sz="1200" i="1" dirty="0">
                <a:solidFill>
                  <a:schemeClr val="tx1"/>
                </a:solidFill>
              </a:rPr>
              <a:t>International Journal of Religious Tourism and Pilgrimage</a:t>
            </a:r>
            <a:r>
              <a:rPr lang="en-US" sz="1200" dirty="0">
                <a:solidFill>
                  <a:schemeClr val="tx1"/>
                </a:solidFill>
              </a:rPr>
              <a:t>, </a:t>
            </a:r>
            <a:r>
              <a:rPr lang="en-US" sz="1200" i="1" dirty="0">
                <a:solidFill>
                  <a:schemeClr val="tx1"/>
                </a:solidFill>
              </a:rPr>
              <a:t>3</a:t>
            </a:r>
            <a:r>
              <a:rPr lang="en-US" sz="1200" dirty="0">
                <a:solidFill>
                  <a:schemeClr val="tx1"/>
                </a:solidFill>
              </a:rPr>
              <a:t>(2), p.2.</a:t>
            </a:r>
          </a:p>
          <a:p>
            <a:pPr marL="0" indent="0">
              <a:buNone/>
            </a:pPr>
            <a:r>
              <a:rPr lang="en-US" sz="1200" dirty="0">
                <a:solidFill>
                  <a:schemeClr val="tx1"/>
                </a:solidFill>
              </a:rPr>
              <a:t>Mahmood, S. (2009). Religious reason and secular affect: An incommensurable divide?. </a:t>
            </a:r>
            <a:r>
              <a:rPr lang="en-US" sz="1200" i="1" dirty="0">
                <a:solidFill>
                  <a:schemeClr val="tx1"/>
                </a:solidFill>
              </a:rPr>
              <a:t>Critical Inquiry</a:t>
            </a:r>
            <a:r>
              <a:rPr lang="en-US" sz="1200" dirty="0">
                <a:solidFill>
                  <a:schemeClr val="tx1"/>
                </a:solidFill>
              </a:rPr>
              <a:t>, </a:t>
            </a:r>
            <a:r>
              <a:rPr lang="en-US" sz="1200" i="1" dirty="0">
                <a:solidFill>
                  <a:schemeClr val="tx1"/>
                </a:solidFill>
              </a:rPr>
              <a:t>35</a:t>
            </a:r>
            <a:r>
              <a:rPr lang="en-US" sz="1200" dirty="0">
                <a:solidFill>
                  <a:schemeClr val="tx1"/>
                </a:solidFill>
              </a:rPr>
              <a:t>(4), pp.836-862.</a:t>
            </a:r>
          </a:p>
          <a:p>
            <a:pPr marL="0" indent="0">
              <a:buNone/>
            </a:pPr>
            <a:r>
              <a:rPr lang="en-GB" sz="1200" dirty="0">
                <a:solidFill>
                  <a:schemeClr val="tx1"/>
                </a:solidFill>
              </a:rPr>
              <a:t>Nasr, S.H. (1990). </a:t>
            </a:r>
            <a:r>
              <a:rPr lang="en-GB" sz="1200" i="1" dirty="0">
                <a:solidFill>
                  <a:schemeClr val="tx1"/>
                </a:solidFill>
              </a:rPr>
              <a:t>Islamic art and spirituality</a:t>
            </a:r>
            <a:r>
              <a:rPr lang="en-GB" sz="1200" dirty="0">
                <a:solidFill>
                  <a:schemeClr val="tx1"/>
                </a:solidFill>
              </a:rPr>
              <a:t>. State University of New York Press Albany </a:t>
            </a:r>
          </a:p>
          <a:p>
            <a:pPr marL="0" indent="0">
              <a:buNone/>
            </a:pPr>
            <a:r>
              <a:rPr lang="en-GB" sz="1200" dirty="0">
                <a:solidFill>
                  <a:schemeClr val="tx1"/>
                </a:solidFill>
              </a:rPr>
              <a:t>Noble, J. (2012) Islamic Architecture of Andalusia Available at http://islamic-arts.org/2012/islamic-architecture-of-andalusia-2/</a:t>
            </a:r>
          </a:p>
          <a:p>
            <a:pPr marL="0" indent="0">
              <a:buNone/>
            </a:pPr>
            <a:r>
              <a:rPr lang="en-GB" sz="1200" dirty="0" err="1">
                <a:solidFill>
                  <a:schemeClr val="tx1"/>
                </a:solidFill>
              </a:rPr>
              <a:t>Talebi</a:t>
            </a:r>
            <a:r>
              <a:rPr lang="en-GB" sz="1200" dirty="0">
                <a:solidFill>
                  <a:schemeClr val="tx1"/>
                </a:solidFill>
              </a:rPr>
              <a:t>, M. </a:t>
            </a:r>
            <a:r>
              <a:rPr lang="en-GB" sz="1200" dirty="0" err="1">
                <a:solidFill>
                  <a:schemeClr val="tx1"/>
                </a:solidFill>
              </a:rPr>
              <a:t>Ayvazian</a:t>
            </a:r>
            <a:r>
              <a:rPr lang="en-GB" sz="1200" dirty="0">
                <a:solidFill>
                  <a:schemeClr val="tx1"/>
                </a:solidFill>
              </a:rPr>
              <a:t>, S. (2017). Comparative study of the art of calligraphy of the </a:t>
            </a:r>
            <a:r>
              <a:rPr lang="en-GB" sz="1200" dirty="0" err="1">
                <a:solidFill>
                  <a:schemeClr val="tx1"/>
                </a:solidFill>
              </a:rPr>
              <a:t>nastaliq</a:t>
            </a:r>
            <a:r>
              <a:rPr lang="en-GB" sz="1200" dirty="0">
                <a:solidFill>
                  <a:schemeClr val="tx1"/>
                </a:solidFill>
              </a:rPr>
              <a:t> font and architecture. </a:t>
            </a:r>
            <a:r>
              <a:rPr lang="en-GB" sz="1200" i="1" dirty="0" err="1">
                <a:solidFill>
                  <a:schemeClr val="tx1"/>
                </a:solidFill>
              </a:rPr>
              <a:t>Revista</a:t>
            </a:r>
            <a:r>
              <a:rPr lang="en-GB" sz="1200" i="1" dirty="0">
                <a:solidFill>
                  <a:schemeClr val="tx1"/>
                </a:solidFill>
              </a:rPr>
              <a:t> QUID</a:t>
            </a:r>
            <a:r>
              <a:rPr lang="en-GB" sz="1200" dirty="0">
                <a:solidFill>
                  <a:schemeClr val="tx1"/>
                </a:solidFill>
              </a:rPr>
              <a:t>, </a:t>
            </a:r>
            <a:r>
              <a:rPr lang="en-GB" sz="1200" i="1" dirty="0">
                <a:solidFill>
                  <a:schemeClr val="tx1"/>
                </a:solidFill>
              </a:rPr>
              <a:t>1</a:t>
            </a:r>
            <a:r>
              <a:rPr lang="en-GB" sz="1200" dirty="0">
                <a:solidFill>
                  <a:schemeClr val="tx1"/>
                </a:solidFill>
              </a:rPr>
              <a:t>(1), pp.2248-2259.</a:t>
            </a:r>
          </a:p>
          <a:p>
            <a:pPr marL="0" indent="0">
              <a:buNone/>
            </a:pPr>
            <a:endParaRPr lang="en-GB" sz="1000" dirty="0"/>
          </a:p>
          <a:p>
            <a:pPr marL="0" indent="0">
              <a:buNone/>
            </a:pPr>
            <a:endParaRPr lang="en-GB" sz="1000" dirty="0"/>
          </a:p>
        </p:txBody>
      </p:sp>
    </p:spTree>
    <p:extLst>
      <p:ext uri="{BB962C8B-B14F-4D97-AF65-F5344CB8AC3E}">
        <p14:creationId xmlns:p14="http://schemas.microsoft.com/office/powerpoint/2010/main" val="27061889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2595</TotalTime>
  <Words>2659</Words>
  <Application>Microsoft Office PowerPoint</Application>
  <PresentationFormat>On-screen Show (4:3)</PresentationFormat>
  <Paragraphs>140</Paragraphs>
  <Slides>50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-apple-system</vt:lpstr>
      <vt:lpstr>Arial</vt:lpstr>
      <vt:lpstr>Franklin Gothic Book</vt:lpstr>
      <vt:lpstr>Franklin Gothic Medium</vt:lpstr>
      <vt:lpstr>Wingdings 2</vt:lpstr>
      <vt:lpstr>Trek</vt:lpstr>
      <vt:lpstr>The Impact of Islamic Art on Muslim Networks </vt:lpstr>
      <vt:lpstr>Objectives</vt:lpstr>
      <vt:lpstr>Introduction</vt:lpstr>
      <vt:lpstr>The Spread of Islamic Architecture </vt:lpstr>
      <vt:lpstr>Architecture in the Ottoman Empire </vt:lpstr>
      <vt:lpstr>The Hagia Sophia Istanbul</vt:lpstr>
      <vt:lpstr>PowerPoint Presentation</vt:lpstr>
      <vt:lpstr>PowerPoint Presentation</vt:lpstr>
      <vt:lpstr>Sultanahmet, Turkey </vt:lpstr>
      <vt:lpstr>PowerPoint Presentation</vt:lpstr>
      <vt:lpstr>PowerPoint Presentation</vt:lpstr>
      <vt:lpstr>The Dome of the Rock, Jerusalem </vt:lpstr>
      <vt:lpstr>Al Hambra </vt:lpstr>
      <vt:lpstr>Muslim Networks in Spain</vt:lpstr>
      <vt:lpstr>PowerPoint Presentation</vt:lpstr>
      <vt:lpstr>Column: Al Hambra Spain</vt:lpstr>
      <vt:lpstr>Artwork over the centuries: Al Hambra </vt:lpstr>
      <vt:lpstr>Andalusia Nowadays </vt:lpstr>
      <vt:lpstr>Further afield than Andalus</vt:lpstr>
      <vt:lpstr>The Tourist Trade </vt:lpstr>
      <vt:lpstr>Lamps Marrakesh </vt:lpstr>
      <vt:lpstr>Islamic Crescent</vt:lpstr>
      <vt:lpstr>Henna</vt:lpstr>
      <vt:lpstr>Not Homogenous</vt:lpstr>
      <vt:lpstr>Islamic Calligraphy</vt:lpstr>
      <vt:lpstr>The value of calligraphy</vt:lpstr>
      <vt:lpstr>PowerPoint Presentation</vt:lpstr>
      <vt:lpstr>PowerPoint Presentation</vt:lpstr>
      <vt:lpstr>PowerPoint Presentation</vt:lpstr>
      <vt:lpstr>artistic achievements</vt:lpstr>
      <vt:lpstr>Geometric Design </vt:lpstr>
      <vt:lpstr>Geometry</vt:lpstr>
      <vt:lpstr>Geometric Design </vt:lpstr>
      <vt:lpstr>Rugs</vt:lpstr>
      <vt:lpstr>Religion and Images  </vt:lpstr>
      <vt:lpstr>Images</vt:lpstr>
      <vt:lpstr>Division &amp; Extremism</vt:lpstr>
      <vt:lpstr>PowerPoint Presentation</vt:lpstr>
      <vt:lpstr>PowerPoint Presentation</vt:lpstr>
      <vt:lpstr>2018</vt:lpstr>
      <vt:lpstr>Muslim vs Muslim</vt:lpstr>
      <vt:lpstr>PowerPoint Presentation</vt:lpstr>
      <vt:lpstr>Other art Forms</vt:lpstr>
      <vt:lpstr>Music</vt:lpstr>
      <vt:lpstr>Hiphop</vt:lpstr>
      <vt:lpstr>PowerPoint Presentation</vt:lpstr>
      <vt:lpstr>Poetry </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Islamic Art on Muslim Networks</dc:title>
  <dc:creator>Ahmed Mohamed</dc:creator>
  <cp:lastModifiedBy>My Sweet Heart Wify</cp:lastModifiedBy>
  <cp:revision>46</cp:revision>
  <dcterms:created xsi:type="dcterms:W3CDTF">2018-07-09T18:40:04Z</dcterms:created>
  <dcterms:modified xsi:type="dcterms:W3CDTF">2018-09-02T14:24:29Z</dcterms:modified>
</cp:coreProperties>
</file>