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97" r:id="rId4"/>
  </p:sldMasterIdLst>
  <p:sldIdLst>
    <p:sldId id="256" r:id="rId5"/>
    <p:sldId id="271" r:id="rId6"/>
    <p:sldId id="258" r:id="rId7"/>
    <p:sldId id="257" r:id="rId8"/>
    <p:sldId id="262" r:id="rId9"/>
    <p:sldId id="259" r:id="rId10"/>
    <p:sldId id="263" r:id="rId11"/>
    <p:sldId id="264" r:id="rId12"/>
    <p:sldId id="265" r:id="rId13"/>
    <p:sldId id="272" r:id="rId14"/>
    <p:sldId id="266" r:id="rId15"/>
    <p:sldId id="273" r:id="rId16"/>
    <p:sldId id="267" r:id="rId17"/>
    <p:sldId id="261" r:id="rId18"/>
    <p:sldId id="268" r:id="rId19"/>
    <p:sldId id="269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BECD"/>
    <a:srgbClr val="FFC6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E63D76-7B4C-1344-B69C-8876F9B184E4}" v="2" dt="2021-05-19T19:29:12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72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son Claire Downes (2024912)" userId="5ddcbd1e-dfda-4ab9-91f6-a42c188c54f2" providerId="ADAL" clId="{4AE63D76-7B4C-1344-B69C-8876F9B184E4}"/>
    <pc:docChg chg="custSel modSld">
      <pc:chgData name="Alyson Claire Downes (2024912)" userId="5ddcbd1e-dfda-4ab9-91f6-a42c188c54f2" providerId="ADAL" clId="{4AE63D76-7B4C-1344-B69C-8876F9B184E4}" dt="2021-05-19T19:29:19.266" v="205" actId="20577"/>
      <pc:docMkLst>
        <pc:docMk/>
      </pc:docMkLst>
      <pc:sldChg chg="modSp mod">
        <pc:chgData name="Alyson Claire Downes (2024912)" userId="5ddcbd1e-dfda-4ab9-91f6-a42c188c54f2" providerId="ADAL" clId="{4AE63D76-7B4C-1344-B69C-8876F9B184E4}" dt="2021-05-19T19:27:30.359" v="20" actId="20577"/>
        <pc:sldMkLst>
          <pc:docMk/>
          <pc:sldMk cId="348834109" sldId="267"/>
        </pc:sldMkLst>
        <pc:spChg chg="mod">
          <ac:chgData name="Alyson Claire Downes (2024912)" userId="5ddcbd1e-dfda-4ab9-91f6-a42c188c54f2" providerId="ADAL" clId="{4AE63D76-7B4C-1344-B69C-8876F9B184E4}" dt="2021-05-19T19:27:30.359" v="20" actId="20577"/>
          <ac:spMkLst>
            <pc:docMk/>
            <pc:sldMk cId="348834109" sldId="267"/>
            <ac:spMk id="2" creationId="{94F825EC-EC5D-254D-81DF-F6386A4B4B4F}"/>
          </ac:spMkLst>
        </pc:spChg>
      </pc:sldChg>
      <pc:sldChg chg="modSp mod">
        <pc:chgData name="Alyson Claire Downes (2024912)" userId="5ddcbd1e-dfda-4ab9-91f6-a42c188c54f2" providerId="ADAL" clId="{4AE63D76-7B4C-1344-B69C-8876F9B184E4}" dt="2021-05-19T19:29:19.266" v="205" actId="20577"/>
        <pc:sldMkLst>
          <pc:docMk/>
          <pc:sldMk cId="890641342" sldId="269"/>
        </pc:sldMkLst>
        <pc:spChg chg="mod">
          <ac:chgData name="Alyson Claire Downes (2024912)" userId="5ddcbd1e-dfda-4ab9-91f6-a42c188c54f2" providerId="ADAL" clId="{4AE63D76-7B4C-1344-B69C-8876F9B184E4}" dt="2021-05-19T19:29:19.266" v="205" actId="20577"/>
          <ac:spMkLst>
            <pc:docMk/>
            <pc:sldMk cId="890641342" sldId="269"/>
            <ac:spMk id="3" creationId="{3AA39ECD-2916-2540-9C85-9755F2E5B7B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6100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6911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6117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10075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066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012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873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46014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263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91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914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40517-8BB7-4B37-B103-E290DBD54B2C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B1F048B-21E3-439C-9219-547D1F4EB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695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8" r:id="rId1"/>
    <p:sldLayoutId id="2147484199" r:id="rId2"/>
    <p:sldLayoutId id="2147484200" r:id="rId3"/>
    <p:sldLayoutId id="2147484201" r:id="rId4"/>
    <p:sldLayoutId id="2147484202" r:id="rId5"/>
    <p:sldLayoutId id="2147484203" r:id="rId6"/>
    <p:sldLayoutId id="2147484204" r:id="rId7"/>
    <p:sldLayoutId id="2147484205" r:id="rId8"/>
    <p:sldLayoutId id="2147484206" r:id="rId9"/>
    <p:sldLayoutId id="2147484207" r:id="rId10"/>
    <p:sldLayoutId id="214748420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theundercoverrecruiter.com/qualities-successful-work-team/#:~:text=1)%20They%20communicate%20well%20with,working%20together%20efficiently%20on%20tasks" TargetMode="External"/><Relationship Id="rId3" Type="http://schemas.openxmlformats.org/officeDocument/2006/relationships/hyperlink" Target="https://blog.bit.ai/collaboration-statistics/" TargetMode="External"/><Relationship Id="rId7" Type="http://schemas.openxmlformats.org/officeDocument/2006/relationships/hyperlink" Target="https://ciftraining.ie/2018/03/the-benefits-of-teamwork-in-the-workplace/" TargetMode="External"/><Relationship Id="rId12" Type="http://schemas.openxmlformats.org/officeDocument/2006/relationships/hyperlink" Target="http://dx.doi.org/10.1037/h0022100" TargetMode="External"/><Relationship Id="rId2" Type="http://schemas.openxmlformats.org/officeDocument/2006/relationships/hyperlink" Target="http://www.belbin.com/about/belbin-team-ro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ainyquote.com/quotes/steve_jobs_737723" TargetMode="External"/><Relationship Id="rId11" Type="http://schemas.openxmlformats.org/officeDocument/2006/relationships/hyperlink" Target="https://blog.proofhub.com/top-11-benefits-of-teamwork-in-workplace-24a55b8ab46e" TargetMode="External"/><Relationship Id="rId5" Type="http://schemas.openxmlformats.org/officeDocument/2006/relationships/hyperlink" Target="https://www.brainyquote.com/quotes/henry_ford_384400" TargetMode="External"/><Relationship Id="rId10" Type="http://schemas.openxmlformats.org/officeDocument/2006/relationships/hyperlink" Target="https://activecollab.com/blog/collaboration/group-vs-team" TargetMode="External"/><Relationship Id="rId4" Type="http://schemas.openxmlformats.org/officeDocument/2006/relationships/hyperlink" Target="https://www.blameless.com/blog/why-companies-can-benefit-from-blameless-culture" TargetMode="External"/><Relationship Id="rId9" Type="http://schemas.openxmlformats.org/officeDocument/2006/relationships/hyperlink" Target="https://www.youtube.com/watch?v=GCxct4CR-T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8517A-4F30-47AB-8FAC-9CFE9B0120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6399" y="967167"/>
            <a:ext cx="2635979" cy="2374516"/>
          </a:xfrm>
        </p:spPr>
        <p:txBody>
          <a:bodyPr>
            <a:normAutofit/>
          </a:bodyPr>
          <a:lstStyle/>
          <a:p>
            <a:r>
              <a:rPr lang="en-GB" sz="3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D0C79E-D649-4973-B479-73C1B06148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3521" y="3529159"/>
            <a:ext cx="2643081" cy="160657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Alyson Downes</a:t>
            </a:r>
          </a:p>
        </p:txBody>
      </p:sp>
      <p:pic>
        <p:nvPicPr>
          <p:cNvPr id="9" name="Picture 8" descr="A picture containing indoor, decorated, plastic, colorful&#10;&#10;Description automatically generated">
            <a:extLst>
              <a:ext uri="{FF2B5EF4-FFF2-40B4-BE49-F238E27FC236}">
                <a16:creationId xmlns:a16="http://schemas.microsoft.com/office/drawing/2014/main" id="{A086EAB6-C123-934C-993D-0197633E2E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82" r="18942" b="3"/>
          <a:stretch/>
        </p:blipFill>
        <p:spPr>
          <a:xfrm>
            <a:off x="953417" y="1116345"/>
            <a:ext cx="3618861" cy="386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74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9AEBF-793A-D045-8AF5-93865B4F5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E82AD-ED93-E246-B3C5-8BEEC9AFB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328" y="2026143"/>
            <a:ext cx="6571343" cy="3450613"/>
          </a:xfrm>
        </p:spPr>
        <p:txBody>
          <a:bodyPr/>
          <a:lstStyle/>
          <a:p>
            <a:r>
              <a:rPr lang="en-US" dirty="0"/>
              <a:t>To find out what defines a team and why we have them.</a:t>
            </a:r>
          </a:p>
          <a:p>
            <a:endParaRPr lang="en-US" dirty="0"/>
          </a:p>
          <a:p>
            <a:r>
              <a:rPr lang="en-US" dirty="0"/>
              <a:t>To explore some popular theories </a:t>
            </a:r>
            <a:r>
              <a:rPr lang="en-US"/>
              <a:t>regarding teams </a:t>
            </a:r>
            <a:r>
              <a:rPr lang="en-US" dirty="0"/>
              <a:t>and what makes them effective.</a:t>
            </a:r>
          </a:p>
          <a:p>
            <a:endParaRPr lang="en-US" dirty="0"/>
          </a:p>
          <a:p>
            <a:r>
              <a:rPr lang="en-US" dirty="0"/>
              <a:t>To summarise </a:t>
            </a:r>
            <a:r>
              <a:rPr lang="en-GB" dirty="0"/>
              <a:t>these</a:t>
            </a:r>
            <a:r>
              <a:rPr lang="en-US" dirty="0"/>
              <a:t> findings and </a:t>
            </a:r>
            <a:r>
              <a:rPr lang="en-GB" dirty="0"/>
              <a:t>learn</a:t>
            </a:r>
            <a:r>
              <a:rPr lang="en-US" dirty="0"/>
              <a:t> what makes a team successful.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817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2" y="422478"/>
            <a:ext cx="7202456" cy="619167"/>
          </a:xfrm>
        </p:spPr>
        <p:txBody>
          <a:bodyPr>
            <a:normAutofit/>
          </a:bodyPr>
          <a:lstStyle/>
          <a:p>
            <a:r>
              <a:rPr lang="en-GB" dirty="0"/>
              <a:t>Presentation Plan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8D425E1-09E2-B444-AE3F-3D3894F556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5408964"/>
              </p:ext>
            </p:extLst>
          </p:nvPr>
        </p:nvGraphicFramePr>
        <p:xfrm>
          <a:off x="625032" y="1263248"/>
          <a:ext cx="7666106" cy="4602223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233394">
                  <a:extLst>
                    <a:ext uri="{9D8B030D-6E8A-4147-A177-3AD203B41FA5}">
                      <a16:colId xmlns:a16="http://schemas.microsoft.com/office/drawing/2014/main" val="4088793443"/>
                    </a:ext>
                  </a:extLst>
                </a:gridCol>
                <a:gridCol w="6432712">
                  <a:extLst>
                    <a:ext uri="{9D8B030D-6E8A-4147-A177-3AD203B41FA5}">
                      <a16:colId xmlns:a16="http://schemas.microsoft.com/office/drawing/2014/main" val="3990697961"/>
                    </a:ext>
                  </a:extLst>
                </a:gridCol>
              </a:tblGrid>
              <a:tr h="270719">
                <a:tc>
                  <a:txBody>
                    <a:bodyPr/>
                    <a:lstStyle/>
                    <a:p>
                      <a:r>
                        <a:rPr lang="en-US" sz="900"/>
                        <a:t>Slides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endParaRPr lang="en-US" sz="900" dirty="0"/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3026876767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/>
                        <a:t>1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Presentation Title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645973848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/>
                        <a:t>2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Aims and objectives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1688463206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3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Presentation plan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3901706535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4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Presentation feedback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1302599329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5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Introduction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3011468241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6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Quote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17142779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7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What is a team?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4270710244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8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Why do we have teams?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2600986118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9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Tuckman’s stages of team development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734896123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10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Belbin’s team roles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3526804226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11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Lencioni’s five dysfunctions of a team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3723837544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12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Teamworking statistics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1840977812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13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Conclusion: What makes a team successful?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620318891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14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Quote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265112781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15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/>
                        <a:t>Questions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916144338"/>
                  </a:ext>
                </a:extLst>
              </a:tr>
              <a:tr h="270719">
                <a:tc>
                  <a:txBody>
                    <a:bodyPr/>
                    <a:lstStyle/>
                    <a:p>
                      <a:r>
                        <a:rPr lang="en-US" sz="900" dirty="0"/>
                        <a:t>16</a:t>
                      </a:r>
                    </a:p>
                  </a:txBody>
                  <a:tcPr marL="58303" marR="58303" marT="29151" marB="29151"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References</a:t>
                      </a:r>
                    </a:p>
                  </a:txBody>
                  <a:tcPr marL="58303" marR="58303" marT="29151" marB="29151"/>
                </a:tc>
                <a:extLst>
                  <a:ext uri="{0D108BD9-81ED-4DB2-BD59-A6C34878D82A}">
                    <a16:rowId xmlns:a16="http://schemas.microsoft.com/office/drawing/2014/main" val="30897537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513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5008500"/>
            <a:ext cx="7202454" cy="9607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/>
              <a:t>Presentation Feedback</a:t>
            </a:r>
            <a:endParaRPr lang="en-US" dirty="0"/>
          </a:p>
        </p:txBody>
      </p:sp>
      <p:graphicFrame>
        <p:nvGraphicFramePr>
          <p:cNvPr id="64" name="Content Placeholder 4">
            <a:extLst>
              <a:ext uri="{FF2B5EF4-FFF2-40B4-BE49-F238E27FC236}">
                <a16:creationId xmlns:a16="http://schemas.microsoft.com/office/drawing/2014/main" id="{2248BFA0-2229-4017-8039-DACF8F1F52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014783"/>
              </p:ext>
            </p:extLst>
          </p:nvPr>
        </p:nvGraphicFramePr>
        <p:xfrm>
          <a:off x="804602" y="474575"/>
          <a:ext cx="7534796" cy="3927700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3762707">
                  <a:extLst>
                    <a:ext uri="{9D8B030D-6E8A-4147-A177-3AD203B41FA5}">
                      <a16:colId xmlns:a16="http://schemas.microsoft.com/office/drawing/2014/main" val="3249051138"/>
                    </a:ext>
                  </a:extLst>
                </a:gridCol>
                <a:gridCol w="916134">
                  <a:extLst>
                    <a:ext uri="{9D8B030D-6E8A-4147-A177-3AD203B41FA5}">
                      <a16:colId xmlns:a16="http://schemas.microsoft.com/office/drawing/2014/main" val="2046261523"/>
                    </a:ext>
                  </a:extLst>
                </a:gridCol>
                <a:gridCol w="751052">
                  <a:extLst>
                    <a:ext uri="{9D8B030D-6E8A-4147-A177-3AD203B41FA5}">
                      <a16:colId xmlns:a16="http://schemas.microsoft.com/office/drawing/2014/main" val="3362770079"/>
                    </a:ext>
                  </a:extLst>
                </a:gridCol>
                <a:gridCol w="891121">
                  <a:extLst>
                    <a:ext uri="{9D8B030D-6E8A-4147-A177-3AD203B41FA5}">
                      <a16:colId xmlns:a16="http://schemas.microsoft.com/office/drawing/2014/main" val="1981831586"/>
                    </a:ext>
                  </a:extLst>
                </a:gridCol>
                <a:gridCol w="1213782">
                  <a:extLst>
                    <a:ext uri="{9D8B030D-6E8A-4147-A177-3AD203B41FA5}">
                      <a16:colId xmlns:a16="http://schemas.microsoft.com/office/drawing/2014/main" val="1296643282"/>
                    </a:ext>
                  </a:extLst>
                </a:gridCol>
              </a:tblGrid>
              <a:tr h="189939">
                <a:tc gridSpan="5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+mj-lt"/>
                          <a:cs typeface="Arial" panose="020B0604020202020204" pitchFamily="34" charset="0"/>
                        </a:rPr>
                        <a:t>Presentation Evaluation Sheet </a:t>
                      </a:r>
                      <a:endParaRPr lang="en-GB" sz="800" b="0" i="0" u="none" strike="noStrike"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158154"/>
                  </a:ext>
                </a:extLst>
              </a:tr>
              <a:tr h="189939">
                <a:tc gridSpan="5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+mj-lt"/>
                          <a:cs typeface="Arial" panose="020B0604020202020204" pitchFamily="34" charset="0"/>
                        </a:rPr>
                        <a:t>Module: BMSK4002    Part 1: Effective Team Working  </a:t>
                      </a:r>
                      <a:endParaRPr lang="en-GB" sz="800" b="0" i="0" u="none" strike="noStrike"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03555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Date: 20</a:t>
                      </a:r>
                      <a:r>
                        <a:rPr lang="en-GB" sz="800" u="none" strike="noStrike" baseline="30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May 2021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ctr"/>
                </a:tc>
                <a:tc gridSpan="4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 of Presenter:    Alyson Downes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933361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 gridSpan="4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Feedback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423178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/>
                </a:tc>
                <a:extLst>
                  <a:ext uri="{0D108BD9-81ED-4DB2-BD59-A6C34878D82A}">
                    <a16:rowId xmlns:a16="http://schemas.microsoft.com/office/drawing/2014/main" val="2863674996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Prepared for Presentation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948395881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in an interesting way </a:t>
                      </a: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2321617489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Objectives of the presentation are clear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2937227309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visual aids effectively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3525442292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 the presentation logically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2369787320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loudly enough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1396554702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slowly and clearly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4205957375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within appropriate time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1066201966"/>
                  </a:ext>
                </a:extLst>
              </a:tr>
              <a:tr h="189939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questions accurately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3068" marR="23068" marT="11534" marB="11534" anchor="b"/>
                </a:tc>
                <a:extLst>
                  <a:ext uri="{0D108BD9-81ED-4DB2-BD59-A6C34878D82A}">
                    <a16:rowId xmlns:a16="http://schemas.microsoft.com/office/drawing/2014/main" val="3029071552"/>
                  </a:ext>
                </a:extLst>
              </a:tr>
              <a:tr h="1268554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800" u="sng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can I do better next time?</a:t>
                      </a:r>
                      <a:r>
                        <a:rPr lang="en-GB" sz="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8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/>
                </a:tc>
                <a:tc gridSpan="4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800" u="sng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well?</a:t>
                      </a:r>
                      <a:r>
                        <a:rPr lang="en-GB" sz="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068" marR="23068" marT="11534" marB="11534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877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592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5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6A7DCAF-D50F-C34A-BDE0-8AFCE2381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r>
              <a:rPr lang="en-US" sz="3000"/>
              <a:t>Introduction</a:t>
            </a:r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EBFC4-36C7-8A41-8BD2-782ACB222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During this presentation we will be looking at team working. What it is, why we do it, and how to make it a success.</a:t>
            </a:r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379B7194-5D8E-4A40-8051-D21C1E387F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0808" y="1275798"/>
            <a:ext cx="3720331" cy="3720331"/>
          </a:xfrm>
          <a:prstGeom prst="rect">
            <a:avLst/>
          </a:prstGeom>
        </p:spPr>
      </p:pic>
      <p:pic>
        <p:nvPicPr>
          <p:cNvPr id="15" name="Picture 19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" name="Straight Connector 21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041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F94FF-78C4-E943-9A23-49A3BAF00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“ If everyone is moving forward together, then success takes care of itself ”</a:t>
            </a:r>
          </a:p>
          <a:p>
            <a:pPr marL="0" indent="0">
              <a:buNone/>
            </a:pPr>
            <a:r>
              <a:rPr lang="en-US" dirty="0"/>
              <a:t>Henry Ford</a:t>
            </a:r>
          </a:p>
          <a:p>
            <a:pPr marL="0" indent="0">
              <a:buNone/>
            </a:pPr>
            <a:r>
              <a:rPr lang="en-US" sz="900" dirty="0"/>
              <a:t>(BrainyQuote.com)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Graphic 6" descr="Gears">
            <a:extLst>
              <a:ext uri="{FF2B5EF4-FFF2-40B4-BE49-F238E27FC236}">
                <a16:creationId xmlns:a16="http://schemas.microsoft.com/office/drawing/2014/main" id="{BA9F2F61-68CD-4C32-9AC4-1C380850AF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0808" y="1275798"/>
            <a:ext cx="3720331" cy="3720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687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DF9E9-4604-714C-B9BA-FF8142CAC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US" dirty="0"/>
              <a:t>What is a Team?</a:t>
            </a:r>
            <a:br>
              <a:rPr lang="en-US" dirty="0"/>
            </a:br>
            <a:r>
              <a:rPr lang="en-US" sz="900" dirty="0"/>
              <a:t>(</a:t>
            </a:r>
            <a:r>
              <a:rPr lang="en-US" sz="900" dirty="0" err="1"/>
              <a:t>Moga</a:t>
            </a:r>
            <a:r>
              <a:rPr lang="en-US" sz="900" dirty="0"/>
              <a:t>, B 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2D4CC-CEBB-CB41-92EF-B8C29286C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4" y="2015734"/>
            <a:ext cx="3121916" cy="345061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A team is a group of people who work together towards a common goal. </a:t>
            </a:r>
          </a:p>
          <a:p>
            <a:pPr marL="0" indent="0">
              <a:buNone/>
            </a:pPr>
            <a:r>
              <a:rPr lang="en-US" dirty="0"/>
              <a:t>This is not the same as a group, who are responsible for themselves and have independent goals.</a:t>
            </a:r>
          </a:p>
          <a:p>
            <a:pPr marL="0" indent="0">
              <a:buNone/>
            </a:pPr>
            <a:r>
              <a:rPr lang="en-US" dirty="0"/>
              <a:t>When people ride in a lift together, they are a group. If the lift gets stuck, they become a team.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D6A144CF-CACD-AE4C-90DC-6BBDEE3AED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0808" y="2457526"/>
            <a:ext cx="3720332" cy="2567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095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CA270-9360-3047-9C48-AE0C13A5A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Why do we have teams?</a:t>
            </a:r>
            <a:br>
              <a:rPr lang="en-US" dirty="0"/>
            </a:br>
            <a:r>
              <a:rPr lang="en-US" sz="1000" dirty="0"/>
              <a:t>(</a:t>
            </a:r>
            <a:r>
              <a:rPr lang="en-US" sz="1000" dirty="0" err="1"/>
              <a:t>Proofhub</a:t>
            </a:r>
            <a:r>
              <a:rPr lang="en-US" sz="1000" dirty="0"/>
              <a:t>, 2018, CIF Training, 2018)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E6C79-90B4-1744-AC39-25186951DF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Increased productivity – </a:t>
            </a:r>
            <a:r>
              <a:rPr lang="en-US" sz="1400" dirty="0"/>
              <a:t>Workload is shared, tasks can be divided according to strengths, work completed efficiently and effectively. </a:t>
            </a:r>
          </a:p>
          <a:p>
            <a:r>
              <a:rPr lang="en-US" dirty="0"/>
              <a:t>Promotes innovation – </a:t>
            </a:r>
            <a:r>
              <a:rPr lang="en-US" sz="1400" dirty="0"/>
              <a:t>Different people have different perspectives and experiences. Brainstorming as a team can lead to </a:t>
            </a:r>
            <a:r>
              <a:rPr lang="en-GB" sz="1400" dirty="0"/>
              <a:t>a wiser range of </a:t>
            </a:r>
            <a:r>
              <a:rPr lang="en-US" sz="1400" dirty="0"/>
              <a:t>ideas and higher enthusiasm. </a:t>
            </a:r>
            <a:endParaRPr lang="en-US" dirty="0"/>
          </a:p>
          <a:p>
            <a:r>
              <a:rPr lang="en-US" dirty="0"/>
              <a:t>Better service – </a:t>
            </a:r>
            <a:r>
              <a:rPr lang="en-US" sz="1400" dirty="0"/>
              <a:t>A more diverse range of skills, happy employees and a team that work well together, will lead to a better experience for customers.</a:t>
            </a:r>
            <a:endParaRPr lang="en-US" dirty="0"/>
          </a:p>
          <a:p>
            <a:r>
              <a:rPr lang="en-US" dirty="0"/>
              <a:t>Improves morale – </a:t>
            </a:r>
            <a:r>
              <a:rPr lang="en-US" sz="1400" dirty="0"/>
              <a:t>Sense of achievement, recognition from team members, and a sense of belonging will increase job satisfaction.</a:t>
            </a:r>
            <a:endParaRPr lang="en-US" dirty="0"/>
          </a:p>
          <a:p>
            <a:r>
              <a:rPr lang="en-US" dirty="0"/>
              <a:t>Makes work more enjoyable – </a:t>
            </a:r>
            <a:r>
              <a:rPr lang="en-US" sz="1400" dirty="0"/>
              <a:t>Friendships can form, good teams help and support each other. Reduced stress. Happy employees are productive employees. 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5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3908F-5CAE-2044-A1ED-4BDE540B6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US" sz="2500" dirty="0"/>
              <a:t>Tuckman’s stages of team development</a:t>
            </a:r>
            <a:br>
              <a:rPr lang="en-US" sz="2500" dirty="0"/>
            </a:br>
            <a:r>
              <a:rPr lang="en-US" sz="900" dirty="0"/>
              <a:t>(Tuckman, Bruce W, 1965)</a:t>
            </a:r>
          </a:p>
        </p:txBody>
      </p:sp>
      <p:sp>
        <p:nvSpPr>
          <p:cNvPr id="25" name="Content Placeholder 8">
            <a:extLst>
              <a:ext uri="{FF2B5EF4-FFF2-40B4-BE49-F238E27FC236}">
                <a16:creationId xmlns:a16="http://schemas.microsoft.com/office/drawing/2014/main" id="{56BF8D20-B6B3-49C1-94C4-DBFE5C268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4" y="2015734"/>
            <a:ext cx="4216713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dirty="0"/>
              <a:t>Forming – Excitement, anxiety, getting acquainted, establishing ground rules. </a:t>
            </a:r>
          </a:p>
          <a:p>
            <a:pPr>
              <a:lnSpc>
                <a:spcPct val="110000"/>
              </a:lnSpc>
            </a:pPr>
            <a:r>
              <a:rPr lang="en-US" sz="1700" dirty="0"/>
              <a:t>Storming – Resistance, conflict, competition.  </a:t>
            </a:r>
          </a:p>
          <a:p>
            <a:pPr>
              <a:lnSpc>
                <a:spcPct val="110000"/>
              </a:lnSpc>
            </a:pPr>
            <a:r>
              <a:rPr lang="en-US" sz="1700" dirty="0"/>
              <a:t>Norming – Co-operation, boundaries set, trust established, friendships formed.</a:t>
            </a:r>
          </a:p>
          <a:p>
            <a:pPr>
              <a:lnSpc>
                <a:spcPct val="110000"/>
              </a:lnSpc>
            </a:pPr>
            <a:r>
              <a:rPr lang="en-US" sz="1700" dirty="0"/>
              <a:t>Performing – Good results, openness, focused. Little oversight needed. </a:t>
            </a:r>
          </a:p>
          <a:p>
            <a:pPr>
              <a:lnSpc>
                <a:spcPct val="110000"/>
              </a:lnSpc>
            </a:pPr>
            <a:r>
              <a:rPr lang="en-US" sz="1700" dirty="0"/>
              <a:t>Adjourning – Anxiety about separating, sadness, proud of achievements. </a:t>
            </a:r>
          </a:p>
          <a:p>
            <a:pPr>
              <a:lnSpc>
                <a:spcPct val="110000"/>
              </a:lnSpc>
            </a:pPr>
            <a:endParaRPr lang="en-US" sz="1700" dirty="0"/>
          </a:p>
        </p:txBody>
      </p:sp>
      <p:pic>
        <p:nvPicPr>
          <p:cNvPr id="5" name="Content Placeholder 4" descr="Chart, sunburst chart&#10;&#10;Description automatically generated">
            <a:extLst>
              <a:ext uri="{FF2B5EF4-FFF2-40B4-BE49-F238E27FC236}">
                <a16:creationId xmlns:a16="http://schemas.microsoft.com/office/drawing/2014/main" id="{AD914254-8617-244A-B432-BD11C64B99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111" y="2187008"/>
            <a:ext cx="3040452" cy="3036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085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30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9" name="Straight Connector 3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B625539-FD92-9042-9F94-2A6688AB0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r>
              <a:rPr lang="en-US" sz="2200" dirty="0"/>
              <a:t>Belbin’s Team roles</a:t>
            </a:r>
            <a:br>
              <a:rPr lang="en-US" sz="2200" dirty="0"/>
            </a:br>
            <a:r>
              <a:rPr lang="en-US" sz="900" dirty="0"/>
              <a:t>(Belbin, R, M, 2016)</a:t>
            </a:r>
          </a:p>
        </p:txBody>
      </p:sp>
      <p:sp>
        <p:nvSpPr>
          <p:cNvPr id="50" name="Rectangle 34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E79464-AEC4-3B4A-874C-ACF0F8BD3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1900" dirty="0"/>
              <a:t>Belbin believes that successful teams will be made up of people with with a range of </a:t>
            </a:r>
            <a:r>
              <a:rPr lang="en-GB" sz="1900" dirty="0"/>
              <a:t>different </a:t>
            </a:r>
            <a:r>
              <a:rPr lang="en-US" sz="1900" dirty="0"/>
              <a:t>behaviours</a:t>
            </a:r>
            <a:r>
              <a:rPr lang="en-GB" sz="1900" dirty="0"/>
              <a:t> and strengths. </a:t>
            </a:r>
            <a:endParaRPr lang="en-US" sz="1900" dirty="0"/>
          </a:p>
          <a:p>
            <a:pPr marL="0" indent="0">
              <a:buNone/>
            </a:pPr>
            <a:r>
              <a:rPr lang="en-US" sz="1900" dirty="0"/>
              <a:t>His research suggests that there are nine roles that need to be fulfilled within any team. These can be broken down in to three groups: Action Orient</a:t>
            </a:r>
            <a:r>
              <a:rPr lang="en-GB" sz="1900" dirty="0"/>
              <a:t>ed</a:t>
            </a:r>
            <a:r>
              <a:rPr lang="en-US" sz="1900" dirty="0"/>
              <a:t>, People Orient</a:t>
            </a:r>
            <a:r>
              <a:rPr lang="en-GB" sz="1900" dirty="0"/>
              <a:t>ed</a:t>
            </a:r>
            <a:r>
              <a:rPr lang="en-US" sz="1900" dirty="0"/>
              <a:t> and Thought Orient</a:t>
            </a:r>
            <a:r>
              <a:rPr lang="en-GB" sz="1900" dirty="0"/>
              <a:t>ed</a:t>
            </a:r>
            <a:r>
              <a:rPr lang="en-US" sz="1900" dirty="0"/>
              <a:t>.</a:t>
            </a:r>
          </a:p>
          <a:p>
            <a:pPr marL="0" indent="0">
              <a:buNone/>
            </a:pPr>
            <a:r>
              <a:rPr lang="en-US" sz="1900" dirty="0"/>
              <a:t>Which one are you?</a:t>
            </a: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26" name="Picture 25" descr="Diagram&#10;&#10;Description automatically generated">
            <a:extLst>
              <a:ext uri="{FF2B5EF4-FFF2-40B4-BE49-F238E27FC236}">
                <a16:creationId xmlns:a16="http://schemas.microsoft.com/office/drawing/2014/main" id="{14244FA4-4D4F-244B-B522-11D5F0B0EB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666" y="634106"/>
            <a:ext cx="3980347" cy="5360737"/>
          </a:xfrm>
          <a:prstGeom prst="rect">
            <a:avLst/>
          </a:prstGeom>
        </p:spPr>
      </p:pic>
      <p:pic>
        <p:nvPicPr>
          <p:cNvPr id="51" name="Picture 3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52" name="Straight Connector 3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8722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9293D-5C42-0748-8DF0-CD0DA3064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US" sz="2700" dirty="0"/>
              <a:t>Lencioni’s five dysfunctions of a team</a:t>
            </a:r>
            <a:br>
              <a:rPr lang="en-US" sz="2700" dirty="0"/>
            </a:br>
            <a:r>
              <a:rPr lang="en-US" sz="900" dirty="0"/>
              <a:t>(Lencioni, P, 2018)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AE55990-250C-45D9-8779-8EAA19923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011" y="2015734"/>
            <a:ext cx="4559232" cy="382948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Absence of trust – </a:t>
            </a:r>
            <a:r>
              <a:rPr lang="en-US" sz="1400" dirty="0"/>
              <a:t>Fear of being vulnerable can prevent trust being built. Show weaknesses and admit to mistakes.</a:t>
            </a:r>
            <a:endParaRPr lang="en-US" dirty="0"/>
          </a:p>
          <a:p>
            <a:r>
              <a:rPr lang="en-US" dirty="0"/>
              <a:t>Fear of conflict – </a:t>
            </a:r>
            <a:r>
              <a:rPr lang="en-US" sz="1400" dirty="0"/>
              <a:t>Conflict can be constructive if dealt with correctly. Different opinions should be encouraged.</a:t>
            </a:r>
            <a:endParaRPr lang="en-US" dirty="0"/>
          </a:p>
          <a:p>
            <a:r>
              <a:rPr lang="en-US" dirty="0"/>
              <a:t>Lack of commitment – </a:t>
            </a:r>
            <a:r>
              <a:rPr lang="en-US" sz="1400" dirty="0"/>
              <a:t>No real commitment to an idea. Can be avoided if everyone has their say.</a:t>
            </a:r>
            <a:endParaRPr lang="en-US" dirty="0"/>
          </a:p>
          <a:p>
            <a:r>
              <a:rPr lang="en-US" dirty="0"/>
              <a:t>Avoidance of accountability – </a:t>
            </a:r>
            <a:r>
              <a:rPr lang="en-US" sz="1400" dirty="0"/>
              <a:t>Teams should be able to hold each other to account. Confront difficult issues head on.</a:t>
            </a:r>
            <a:endParaRPr lang="en-US" dirty="0"/>
          </a:p>
          <a:p>
            <a:r>
              <a:rPr lang="en-US" dirty="0"/>
              <a:t>Inattention to results – </a:t>
            </a:r>
            <a:r>
              <a:rPr lang="en-US" sz="1400" dirty="0"/>
              <a:t>If people are focused on their own needs, the team results will suffer. Make results clear and reward actions that contribute to them.</a:t>
            </a:r>
            <a:endParaRPr lang="en-US" dirty="0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B24BDE9-144F-5649-B1E5-D06BDCB0AF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3243" y="2187802"/>
            <a:ext cx="3720332" cy="3106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315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54086-3638-5742-B70B-98ABBF958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Teamworking statistics</a:t>
            </a:r>
            <a:br>
              <a:rPr lang="en-US" dirty="0"/>
            </a:br>
            <a:r>
              <a:rPr lang="en-US" sz="900" dirty="0"/>
              <a:t>(</a:t>
            </a:r>
            <a:r>
              <a:rPr lang="en-US" sz="900" dirty="0" err="1"/>
              <a:t>bit.ai</a:t>
            </a:r>
            <a:r>
              <a:rPr lang="en-US" sz="900" dirty="0"/>
              <a:t>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72C84-37AF-C142-A4C5-434A149A7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  <a:p>
            <a:r>
              <a:rPr lang="en-GB" sz="1800" dirty="0"/>
              <a:t>54% of employees say a strong sense of community (great co-workers, celebrating milestones, a common mission) kept them at a company longer than was in their best interest. </a:t>
            </a:r>
            <a:r>
              <a:rPr lang="en-GB" sz="1000" dirty="0"/>
              <a:t>(Study by Gusto)</a:t>
            </a:r>
          </a:p>
          <a:p>
            <a:r>
              <a:rPr lang="en-GB" sz="1800" dirty="0"/>
              <a:t>33% of employees said a lack of open, honest communication has the most negative impact on employee morale. </a:t>
            </a:r>
            <a:r>
              <a:rPr lang="en-GB" sz="1000" dirty="0"/>
              <a:t>(Study by </a:t>
            </a:r>
            <a:r>
              <a:rPr lang="en-GB" sz="1000" dirty="0" err="1"/>
              <a:t>Accountemps</a:t>
            </a:r>
            <a:r>
              <a:rPr lang="en-GB" sz="1000" dirty="0"/>
              <a:t>)</a:t>
            </a:r>
          </a:p>
          <a:p>
            <a:r>
              <a:rPr lang="en-GB" sz="1800" dirty="0"/>
              <a:t>97% of employees and employers believe lack of alignment within a team impacts the outcome of a task or project. </a:t>
            </a:r>
            <a:r>
              <a:rPr lang="en-GB" sz="1000" dirty="0"/>
              <a:t>(Study by McKinsey)</a:t>
            </a:r>
          </a:p>
          <a:p>
            <a:endParaRPr lang="en-GB" sz="1600" dirty="0"/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531410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825EC-EC5D-254D-81DF-F6386A4B4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Conclusion: What makes a team successful?</a:t>
            </a:r>
            <a:br>
              <a:rPr lang="en-US" dirty="0"/>
            </a:br>
            <a:r>
              <a:rPr lang="en-US" sz="1000" dirty="0"/>
              <a:t>(Deering, S 2021 and blameless, 2019)</a:t>
            </a:r>
            <a:br>
              <a:rPr lang="en-US" sz="1000" dirty="0"/>
            </a:br>
            <a:br>
              <a:rPr lang="en-US" sz="1000" dirty="0"/>
            </a:br>
            <a:endParaRPr lang="en-US" sz="1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9B40-3AD0-5747-B6FA-2A4C3492A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Team members have a diverse range of skills</a:t>
            </a:r>
          </a:p>
          <a:p>
            <a:r>
              <a:rPr lang="en-US" dirty="0"/>
              <a:t>They are focused on team, not individual results</a:t>
            </a:r>
          </a:p>
          <a:p>
            <a:r>
              <a:rPr lang="en-US" dirty="0"/>
              <a:t>Good communication</a:t>
            </a:r>
          </a:p>
          <a:p>
            <a:r>
              <a:rPr lang="en-US" dirty="0"/>
              <a:t>Trust</a:t>
            </a:r>
          </a:p>
          <a:p>
            <a:r>
              <a:rPr lang="en-US" dirty="0"/>
              <a:t>Blameless culture</a:t>
            </a:r>
          </a:p>
          <a:p>
            <a:r>
              <a:rPr lang="en-US" dirty="0"/>
              <a:t>They have fun! </a:t>
            </a:r>
          </a:p>
        </p:txBody>
      </p:sp>
    </p:spTree>
    <p:extLst>
      <p:ext uri="{BB962C8B-B14F-4D97-AF65-F5344CB8AC3E}">
        <p14:creationId xmlns:p14="http://schemas.microsoft.com/office/powerpoint/2010/main" val="348834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CD002-7B6B-C249-9AAA-4A73D8D89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“Great things in business are never done by one person, they’re done by a team of people”</a:t>
            </a:r>
          </a:p>
          <a:p>
            <a:pPr marL="0" indent="0">
              <a:buNone/>
            </a:pPr>
            <a:r>
              <a:rPr lang="en-US" dirty="0"/>
              <a:t>Steve Jobs</a:t>
            </a:r>
          </a:p>
          <a:p>
            <a:pPr marL="0" indent="0">
              <a:buNone/>
            </a:pPr>
            <a:r>
              <a:rPr lang="en-US" sz="900" dirty="0"/>
              <a:t>(BrainyQuote.com)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9" name="Graphic 28" descr="Cycle with People">
            <a:extLst>
              <a:ext uri="{FF2B5EF4-FFF2-40B4-BE49-F238E27FC236}">
                <a16:creationId xmlns:a16="http://schemas.microsoft.com/office/drawing/2014/main" id="{3424290E-B31C-42A4-9CF5-AAF3B5B72D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2000" y="1746014"/>
            <a:ext cx="3720331" cy="3720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861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94C66-20D4-1348-A93D-F97D3CBBC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r>
              <a:rPr lang="en-US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ACCDB-C4CA-0343-9D9B-FBD6F4FDC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Does anybody have any questions they’d like to ask?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742B24C7-046C-4691-9DDF-0CD84BAE1B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0808" y="1275798"/>
            <a:ext cx="3720331" cy="3720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20000"/>
                <a:lumOff val="80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173E5-77DC-3F48-8983-902F2B4BB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357" y="1600199"/>
            <a:ext cx="2654449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References</a:t>
            </a:r>
          </a:p>
        </p:txBody>
      </p:sp>
      <p:cxnSp>
        <p:nvCxnSpPr>
          <p:cNvPr id="9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39ECD-2916-2540-9C85-9755F2E5B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3638" y="150471"/>
            <a:ext cx="4817006" cy="6354501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900" dirty="0"/>
          </a:p>
          <a:p>
            <a:pPr marL="0" indent="0">
              <a:lnSpc>
                <a:spcPct val="110000"/>
              </a:lnSpc>
              <a:buNone/>
            </a:pPr>
            <a:endParaRPr lang="en-GB" sz="900" dirty="0"/>
          </a:p>
          <a:p>
            <a:pPr marL="0" indent="0">
              <a:lnSpc>
                <a:spcPct val="110000"/>
              </a:lnSpc>
              <a:buNone/>
            </a:pPr>
            <a:endParaRPr lang="en-GB" sz="9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Belbin, R, M. (2016) ‘</a:t>
            </a:r>
            <a:r>
              <a:rPr lang="en-GB" sz="900" i="1" dirty="0"/>
              <a:t>About Belbin Team Roles’</a:t>
            </a:r>
            <a:r>
              <a:rPr lang="en-GB" sz="900" dirty="0"/>
              <a:t>, [online]                                                        Available at </a:t>
            </a:r>
            <a:r>
              <a:rPr lang="en-GB" sz="900" u="sng" dirty="0">
                <a:hlinkClick r:id="rId2"/>
              </a:rPr>
              <a:t>http://www.belbin.com/about/belbin-team-roles</a:t>
            </a:r>
            <a:r>
              <a:rPr lang="en-GB" sz="900" u="sng" dirty="0"/>
              <a:t>  </a:t>
            </a:r>
            <a:r>
              <a:rPr lang="en-GB" sz="900" dirty="0"/>
              <a:t>(Accessed 29</a:t>
            </a:r>
            <a:r>
              <a:rPr lang="en-GB" sz="900" baseline="30000" dirty="0"/>
              <a:t>th</a:t>
            </a:r>
            <a:r>
              <a:rPr lang="en-GB" sz="900" dirty="0"/>
              <a:t> April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 err="1"/>
              <a:t>Bit.Ail</a:t>
            </a:r>
            <a:r>
              <a:rPr lang="en-GB" sz="900" dirty="0"/>
              <a:t> Blog. (2019) </a:t>
            </a:r>
            <a:r>
              <a:rPr lang="en-GB" sz="900" i="1" dirty="0"/>
              <a:t>21 Collaboration Statistics that </a:t>
            </a:r>
            <a:r>
              <a:rPr lang="en-GB" sz="900" i="1" dirty="0" err="1"/>
              <a:t>Ahow</a:t>
            </a:r>
            <a:r>
              <a:rPr lang="en-GB" sz="900" i="1" dirty="0"/>
              <a:t> the Power of Teamwork </a:t>
            </a:r>
            <a:r>
              <a:rPr lang="en-GB" sz="900" dirty="0"/>
              <a:t>[Online]          Available at: </a:t>
            </a:r>
            <a:r>
              <a:rPr lang="en-GB" sz="900" dirty="0">
                <a:hlinkClick r:id="rId3"/>
              </a:rPr>
              <a:t>https://blog.bit.ai/collaboration-statistics/</a:t>
            </a:r>
            <a:r>
              <a:rPr lang="en-GB" sz="900" dirty="0"/>
              <a:t> (Accessed 16</a:t>
            </a:r>
            <a:r>
              <a:rPr lang="en-GB" sz="900" baseline="30000" dirty="0"/>
              <a:t>th</a:t>
            </a:r>
            <a:r>
              <a:rPr lang="en-GB" sz="900" dirty="0"/>
              <a:t> May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 err="1"/>
              <a:t>Blameless.com</a:t>
            </a:r>
            <a:r>
              <a:rPr lang="en-GB" sz="900" dirty="0"/>
              <a:t>. (2019) </a:t>
            </a:r>
            <a:r>
              <a:rPr lang="en-GB" sz="900" i="1" dirty="0"/>
              <a:t>Why Every Company can Benefit from a Blameless Culture </a:t>
            </a:r>
            <a:r>
              <a:rPr lang="en-GB" sz="900" dirty="0"/>
              <a:t>[Online]       Available at: </a:t>
            </a:r>
            <a:r>
              <a:rPr lang="en-GB" sz="900" dirty="0">
                <a:hlinkClick r:id="rId4"/>
              </a:rPr>
              <a:t>https://www.blameless.com/blog/why-companies-can-benefit-from-blameless-culture</a:t>
            </a:r>
            <a:r>
              <a:rPr lang="en-GB" sz="900" dirty="0"/>
              <a:t> (Accessed 17th May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BrainyQuote (date unknown) </a:t>
            </a:r>
            <a:r>
              <a:rPr lang="en-GB" sz="900" i="1" dirty="0"/>
              <a:t>Henry Ford Quotes </a:t>
            </a:r>
            <a:r>
              <a:rPr lang="en-GB" sz="900" dirty="0"/>
              <a:t>[Online]                                                    Available at: </a:t>
            </a:r>
            <a:r>
              <a:rPr lang="en-GB" sz="900" dirty="0">
                <a:hlinkClick r:id="rId5"/>
              </a:rPr>
              <a:t>https://www.brainyquote.com/quotes/henry_ford_384400</a:t>
            </a:r>
            <a:r>
              <a:rPr lang="en-GB" sz="900" dirty="0"/>
              <a:t> (Accessed 3rd May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BrainyQuote (date unknown) </a:t>
            </a:r>
            <a:r>
              <a:rPr lang="en-GB" sz="900" i="1" dirty="0"/>
              <a:t>Steve Jobs Quotes </a:t>
            </a:r>
            <a:r>
              <a:rPr lang="en-GB" sz="900" dirty="0"/>
              <a:t>[Online]                                                    Available at: </a:t>
            </a:r>
            <a:r>
              <a:rPr lang="en-GB" sz="900" dirty="0">
                <a:hlinkClick r:id="rId6"/>
              </a:rPr>
              <a:t>https://www.brainyquote.com/quotes/steve_jobs_737723</a:t>
            </a:r>
            <a:r>
              <a:rPr lang="en-GB" sz="900" dirty="0"/>
              <a:t> (Accessed 3rd May 2021)</a:t>
            </a:r>
            <a:endParaRPr lang="en-GB" sz="900" i="1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CIF Training (2018) </a:t>
            </a:r>
            <a:r>
              <a:rPr lang="en-GB" sz="900" i="1" dirty="0"/>
              <a:t>The Benefits of Teamwork in the Workplace </a:t>
            </a:r>
            <a:r>
              <a:rPr lang="en-GB" sz="900" dirty="0"/>
              <a:t>[Online]                              Available at: </a:t>
            </a:r>
            <a:r>
              <a:rPr lang="en-GB" sz="900" dirty="0">
                <a:hlinkClick r:id="rId7"/>
              </a:rPr>
              <a:t>https://ciftraining.ie/2018/03/the-benefits-of-teamwork-in-the-workplace/</a:t>
            </a:r>
            <a:r>
              <a:rPr lang="en-GB" sz="900" dirty="0"/>
              <a:t> (Accessed 3</a:t>
            </a:r>
            <a:r>
              <a:rPr lang="en-GB" sz="900" baseline="30000" dirty="0"/>
              <a:t>rd</a:t>
            </a:r>
            <a:r>
              <a:rPr lang="en-GB" sz="900" dirty="0"/>
              <a:t> May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Deering, S. (2021) </a:t>
            </a:r>
            <a:r>
              <a:rPr lang="en-GB" sz="900" i="1" dirty="0"/>
              <a:t>Top 7 Qualities of a Successful Team </a:t>
            </a:r>
            <a:r>
              <a:rPr lang="en-GB" sz="900" dirty="0"/>
              <a:t>[Online].                                          Available at: </a:t>
            </a:r>
            <a:r>
              <a:rPr lang="en-GB" sz="900" u="sng" dirty="0">
                <a:solidFill>
                  <a:srgbClr val="FF000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https://theundercoverrecruiter.com/qualities-successful-work-team/#:~:text=1)%20They%20communicate%20well%20with,working%20together%20efficiently%20on%20tasks</a:t>
            </a:r>
            <a:r>
              <a:rPr lang="en-GB" sz="900" dirty="0">
                <a:solidFill>
                  <a:srgbClr val="FF0000"/>
                </a:solidFill>
              </a:rPr>
              <a:t>. </a:t>
            </a:r>
            <a:r>
              <a:rPr lang="en-GB" sz="900" dirty="0"/>
              <a:t>(Accessed 28</a:t>
            </a:r>
            <a:r>
              <a:rPr lang="en-GB" sz="900" baseline="30000" dirty="0"/>
              <a:t>th</a:t>
            </a:r>
            <a:r>
              <a:rPr lang="en-GB" sz="900" dirty="0"/>
              <a:t> April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Lencioni, P. (2018) </a:t>
            </a:r>
            <a:r>
              <a:rPr lang="en-GB" sz="900" i="1" dirty="0"/>
              <a:t>Five Dysfunctions of a Team </a:t>
            </a:r>
            <a:r>
              <a:rPr lang="en-GB" sz="900" dirty="0"/>
              <a:t>[Online Video].                                              Available at: </a:t>
            </a:r>
            <a:r>
              <a:rPr lang="en-GB" sz="900" u="sng" dirty="0">
                <a:hlinkClick r:id="rId9"/>
              </a:rPr>
              <a:t>https://www.youtube.com/watch?v=GCxct4CR-To</a:t>
            </a:r>
            <a:r>
              <a:rPr lang="en-GB" sz="900" dirty="0"/>
              <a:t> (Accessed 29</a:t>
            </a:r>
            <a:r>
              <a:rPr lang="en-GB" sz="900" baseline="30000" dirty="0"/>
              <a:t>th</a:t>
            </a:r>
            <a:r>
              <a:rPr lang="en-GB" sz="900" dirty="0"/>
              <a:t> April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 err="1"/>
              <a:t>Moga</a:t>
            </a:r>
            <a:r>
              <a:rPr lang="en-GB" sz="900" dirty="0"/>
              <a:t>, B (2017) </a:t>
            </a:r>
            <a:r>
              <a:rPr lang="en-GB" sz="900" i="1" dirty="0"/>
              <a:t>Groups V Team [</a:t>
            </a:r>
            <a:r>
              <a:rPr lang="en-GB" sz="900" dirty="0"/>
              <a:t>Blog]                                                                               Available at: </a:t>
            </a:r>
            <a:r>
              <a:rPr lang="en-GB" sz="900" dirty="0">
                <a:hlinkClick r:id="rId10"/>
              </a:rPr>
              <a:t>https://activecollab.com/blog/collaboration/group-vs-team</a:t>
            </a:r>
            <a:r>
              <a:rPr lang="en-GB" sz="900" dirty="0"/>
              <a:t> (Accessed 3rd May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 err="1"/>
              <a:t>Proofhub</a:t>
            </a:r>
            <a:r>
              <a:rPr lang="en-GB" sz="900" dirty="0"/>
              <a:t> (2018) </a:t>
            </a:r>
            <a:r>
              <a:rPr lang="en-GB" sz="900" i="1" dirty="0"/>
              <a:t>Top 11 Benefits of Teamwork in Workplace </a:t>
            </a:r>
            <a:r>
              <a:rPr lang="en-GB" sz="900" dirty="0"/>
              <a:t>[Blog]                                       Available at: </a:t>
            </a:r>
            <a:r>
              <a:rPr lang="en-GB" sz="900" dirty="0">
                <a:hlinkClick r:id="rId11"/>
              </a:rPr>
              <a:t>https://blog.proofhub.com/top-11-benefits-of-teamwork-in-workplace-24a55b8ab46e</a:t>
            </a:r>
            <a:r>
              <a:rPr lang="en-GB" sz="900" dirty="0"/>
              <a:t> (Accessed 3rd May 2021)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900" dirty="0"/>
              <a:t>Tuckman, Bruce W. (1965) ‘</a:t>
            </a:r>
            <a:r>
              <a:rPr lang="en-GB" sz="900" i="1" dirty="0"/>
              <a:t>Developmental sequence in small groups.’ </a:t>
            </a:r>
            <a:r>
              <a:rPr lang="en-GB" sz="900" dirty="0"/>
              <a:t>Psychological Bulletin, Vol 63(6), Jun 1965, 384-399. [online] Available at </a:t>
            </a:r>
            <a:r>
              <a:rPr lang="en-GB" sz="900" u="sng" dirty="0">
                <a:hlinkClick r:id="rId12"/>
              </a:rPr>
              <a:t>http://dx.doi.org/10.1037/h0022100</a:t>
            </a:r>
            <a:r>
              <a:rPr lang="en-GB" sz="900" dirty="0"/>
              <a:t> (Accessed 29th April 2021)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89064134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11" ma:contentTypeDescription="Create a new document." ma:contentTypeScope="" ma:versionID="578da18e8d08f9829065a45942538d37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0eef3a3854da4da7e9d3293c5179a934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C25A82-A65B-4BD2-AFE6-211D0A430936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00876e07-ceca-4387-ad41-c2f73250e1e2"/>
    <ds:schemaRef ds:uri="http://purl.org/dc/dcmitype/"/>
    <ds:schemaRef ds:uri="http://www.w3.org/XML/1998/namespace"/>
    <ds:schemaRef ds:uri="920a86f2-4e7f-4c35-b78c-004ab25ef739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BE75757-A758-40F0-9756-6FE11003D20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E0B2AE-CDD4-40A5-A929-3F8F87C19A5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20a86f2-4e7f-4c35-b78c-004ab25ef739"/>
    <ds:schemaRef ds:uri="00876e07-ceca-4387-ad41-c2f73250e1e2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</TotalTime>
  <Words>1389</Words>
  <Application>Microsoft Macintosh PowerPoint</Application>
  <PresentationFormat>On-screen Show (4:3)</PresentationFormat>
  <Paragraphs>182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Gill Sans MT</vt:lpstr>
      <vt:lpstr>Gallery</vt:lpstr>
      <vt:lpstr>Effective team working</vt:lpstr>
      <vt:lpstr>Aims and Objectives</vt:lpstr>
      <vt:lpstr>Presentation Plan</vt:lpstr>
      <vt:lpstr>Presentation Feedback</vt:lpstr>
      <vt:lpstr>Introduction</vt:lpstr>
      <vt:lpstr>PowerPoint Presentation</vt:lpstr>
      <vt:lpstr>What is a Team? (Moga, B 2017)</vt:lpstr>
      <vt:lpstr>Why do we have teams? (Proofhub, 2018, CIF Training, 2018)</vt:lpstr>
      <vt:lpstr>Tuckman’s stages of team development (Tuckman, Bruce W, 1965)</vt:lpstr>
      <vt:lpstr>Belbin’s Team roles (Belbin, R, M, 2016)</vt:lpstr>
      <vt:lpstr>Lencioni’s five dysfunctions of a team (Lencioni, P, 2018)</vt:lpstr>
      <vt:lpstr>Teamworking statistics (bit.ai, 2019)</vt:lpstr>
      <vt:lpstr>Conclusion: What makes a team successful? (Deering, S 2021 and blameless, 2019)  </vt:lpstr>
      <vt:lpstr>PowerPoint Presentation</vt:lpstr>
      <vt:lpstr>Questions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</dc:title>
  <dc:creator>Julia Ault</dc:creator>
  <cp:lastModifiedBy>Alyson Claire Downes (2024912)</cp:lastModifiedBy>
  <cp:revision>3</cp:revision>
  <dcterms:created xsi:type="dcterms:W3CDTF">2021-04-23T15:20:19Z</dcterms:created>
  <dcterms:modified xsi:type="dcterms:W3CDTF">2021-05-19T19:29:27Z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