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317" r:id="rId5"/>
    <p:sldId id="307" r:id="rId6"/>
    <p:sldId id="325" r:id="rId7"/>
    <p:sldId id="345" r:id="rId8"/>
    <p:sldId id="335" r:id="rId9"/>
    <p:sldId id="336" r:id="rId10"/>
    <p:sldId id="337" r:id="rId11"/>
    <p:sldId id="338" r:id="rId12"/>
    <p:sldId id="339" r:id="rId13"/>
    <p:sldId id="340" r:id="rId14"/>
    <p:sldId id="341" r:id="rId15"/>
    <p:sldId id="348" r:id="rId16"/>
    <p:sldId id="349" r:id="rId17"/>
    <p:sldId id="347" r:id="rId18"/>
    <p:sldId id="350" r:id="rId19"/>
    <p:sldId id="35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36A58"/>
    <a:srgbClr val="505A47"/>
    <a:srgbClr val="D1D8B7"/>
    <a:srgbClr val="A09D79"/>
    <a:srgbClr val="AD5C4D"/>
    <a:srgbClr val="543E35"/>
    <a:srgbClr val="637700"/>
    <a:srgbClr val="FFF4ED"/>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varScale="1">
        <p:scale>
          <a:sx n="116" d="100"/>
          <a:sy n="116" d="100"/>
        </p:scale>
        <p:origin x="102" y="17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3/17/2026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3/17/2026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bing.com/ck/a?!&amp;&amp;p=48ea7eafc61fd8c611e4cbf46a5e3bb762514b243b568ad863d827a308ba5c86JmltdHM9MTc3MzYxOTIwMA&amp;ptn=3&amp;ver=2&amp;hsh=4&amp;fclid=08f0f614-9d73-62ba-128d-e07b9c3b632e&amp;u=a1aHR0cHM6Ly91ay5wcmFjdGljYWxsYXcudGhvbXNvbnJldXRlcnMuY29tL0dsb3NzYXJ5L1VLUHJhY3RpY2FsTGF3L0kyNTAxOTk0Y2U4ZGIxMWUzOThkYjhiMDliNGYwNDNlMD9jb250ZXh0RGF0YT0lMjhzYy5EZWZhdWx0JTI5&amp;ntb=1" TargetMode="Externa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capital-allowances/what-you-can-claim-on" TargetMode="External"/><Relationship Id="rId2" Type="http://schemas.openxmlformats.org/officeDocument/2006/relationships/hyperlink" Target="https://www.gov.uk/capital-allowances/business-cars"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dirty="0">
                <a:latin typeface="Arial" panose="020B0604020202020204" pitchFamily="34" charset="0"/>
                <a:cs typeface="Arial" panose="020B0604020202020204" pitchFamily="34" charset="0"/>
              </a:rPr>
              <a:t>Corporation Tax</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Part 2</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t>Today’s Lecture will cover:</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1670286332"/>
              </p:ext>
            </p:extLst>
          </p:nvPr>
        </p:nvGraphicFramePr>
        <p:xfrm>
          <a:off x="6182093" y="1143000"/>
          <a:ext cx="5641847" cy="4614818"/>
        </p:xfrm>
        <a:graphic>
          <a:graphicData uri="http://schemas.openxmlformats.org/drawingml/2006/table">
            <a:tbl>
              <a:tblPr firstRow="1" bandRow="1"/>
              <a:tblGrid>
                <a:gridCol w="5641847">
                  <a:extLst>
                    <a:ext uri="{9D8B030D-6E8A-4147-A177-3AD203B41FA5}">
                      <a16:colId xmlns:a16="http://schemas.microsoft.com/office/drawing/2014/main" val="1563570424"/>
                    </a:ext>
                  </a:extLst>
                </a:gridCol>
              </a:tblGrid>
              <a:tr h="78279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Arial" panose="020B0604020202020204" pitchFamily="34" charset="0"/>
                          <a:cs typeface="Arial" panose="020B0604020202020204" pitchFamily="34" charset="0"/>
                        </a:rPr>
                        <a:t>Tax Adjusted Trading Profit - </a:t>
                      </a:r>
                      <a:r>
                        <a:rPr lang="en-US" sz="2400" b="0" dirty="0" err="1">
                          <a:latin typeface="Arial" panose="020B0604020202020204" pitchFamily="34" charset="0"/>
                          <a:cs typeface="Arial" panose="020B0604020202020204" pitchFamily="34" charset="0"/>
                        </a:rPr>
                        <a:t>Organisations</a:t>
                      </a:r>
                      <a:endParaRPr lang="en-US" sz="2400" b="0" dirty="0">
                        <a:latin typeface="Arial" panose="020B0604020202020204" pitchFamily="34" charset="0"/>
                        <a:cs typeface="Arial" panose="020B0604020202020204" pitchFamily="34" charset="0"/>
                      </a:endParaRP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979008">
                <a:tc>
                  <a:txBody>
                    <a:bodyPr/>
                    <a:lstStyle/>
                    <a:p>
                      <a:pPr algn="r"/>
                      <a:r>
                        <a:rPr lang="en-US" sz="2400" b="0" dirty="0">
                          <a:latin typeface="Arial" panose="020B0604020202020204" pitchFamily="34" charset="0"/>
                          <a:cs typeface="Arial" panose="020B0604020202020204" pitchFamily="34" charset="0"/>
                        </a:rPr>
                        <a:t>Property Income</a:t>
                      </a: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998987">
                <a:tc>
                  <a:txBody>
                    <a:bodyPr/>
                    <a:lstStyle/>
                    <a:p>
                      <a:pPr algn="r"/>
                      <a:r>
                        <a:rPr lang="en-US" sz="2400" b="0" dirty="0">
                          <a:latin typeface="Arial" panose="020B0604020202020204" pitchFamily="34" charset="0"/>
                          <a:cs typeface="Arial" panose="020B0604020202020204" pitchFamily="34" charset="0"/>
                        </a:rPr>
                        <a:t>Interest Income</a:t>
                      </a: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5902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Arial" panose="020B0604020202020204" pitchFamily="34" charset="0"/>
                          <a:cs typeface="Arial" panose="020B0604020202020204" pitchFamily="34" charset="0"/>
                        </a:rPr>
                        <a:t>Qualifying Charitable Donations</a:t>
                      </a: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85483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89CA-A4BE-410B-662D-61B9FFA17F83}"/>
              </a:ext>
            </a:extLst>
          </p:cNvPr>
          <p:cNvSpPr>
            <a:spLocks noGrp="1"/>
          </p:cNvSpPr>
          <p:nvPr>
            <p:ph type="title"/>
          </p:nvPr>
        </p:nvSpPr>
        <p:spPr>
          <a:xfrm>
            <a:off x="224287" y="57509"/>
            <a:ext cx="10360152" cy="914400"/>
          </a:xfrm>
        </p:spPr>
        <p:txBody>
          <a:bodyPr/>
          <a:lstStyle/>
          <a:p>
            <a:r>
              <a:rPr lang="en-GB" dirty="0">
                <a:latin typeface="Arial" panose="020B0604020202020204" pitchFamily="34" charset="0"/>
                <a:cs typeface="Arial" panose="020B0604020202020204" pitchFamily="34" charset="0"/>
              </a:rPr>
              <a:t>Tax Adjusted Trading Profit</a:t>
            </a:r>
            <a:endParaRPr lang="en-GB" dirty="0"/>
          </a:p>
        </p:txBody>
      </p:sp>
      <p:sp>
        <p:nvSpPr>
          <p:cNvPr id="3" name="Content Placeholder 2">
            <a:extLst>
              <a:ext uri="{FF2B5EF4-FFF2-40B4-BE49-F238E27FC236}">
                <a16:creationId xmlns:a16="http://schemas.microsoft.com/office/drawing/2014/main" id="{60BF6480-CF2C-894A-FE6C-9BE72503DD16}"/>
              </a:ext>
            </a:extLst>
          </p:cNvPr>
          <p:cNvSpPr>
            <a:spLocks noGrp="1"/>
          </p:cNvSpPr>
          <p:nvPr>
            <p:ph sz="quarter" idx="13"/>
          </p:nvPr>
        </p:nvSpPr>
        <p:spPr>
          <a:xfrm>
            <a:off x="322053" y="1049950"/>
            <a:ext cx="4508740" cy="5457942"/>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Adjusted Profit</a:t>
            </a:r>
          </a:p>
          <a:p>
            <a:pPr marL="0" indent="0">
              <a:buNone/>
            </a:pPr>
            <a:r>
              <a:rPr lang="en-GB" dirty="0">
                <a:latin typeface="Arial" panose="020B0604020202020204" pitchFamily="34" charset="0"/>
                <a:cs typeface="Arial" panose="020B0604020202020204" pitchFamily="34" charset="0"/>
              </a:rPr>
              <a:t>The rules for unincorporated businesses are similar to incorporated businesses.  The main differences in the adjust of profit in corporation tax are:</a:t>
            </a:r>
          </a:p>
          <a:p>
            <a:pPr lvl="1">
              <a:buAutoNum type="alphaLcParenBoth"/>
            </a:pPr>
            <a:r>
              <a:rPr lang="en-GB" dirty="0">
                <a:latin typeface="Arial" panose="020B0604020202020204" pitchFamily="34" charset="0"/>
                <a:cs typeface="Arial" panose="020B0604020202020204" pitchFamily="34" charset="0"/>
              </a:rPr>
              <a:t>No private element of expenses added back a there is no proprietor</a:t>
            </a:r>
          </a:p>
          <a:p>
            <a:pPr lvl="1">
              <a:buAutoNum type="alphaLcParenBoth"/>
            </a:pPr>
            <a:r>
              <a:rPr lang="en-GB" dirty="0">
                <a:latin typeface="Arial" panose="020B0604020202020204" pitchFamily="34" charset="0"/>
                <a:cs typeface="Arial" panose="020B0604020202020204" pitchFamily="34" charset="0"/>
              </a:rPr>
              <a:t>Drawing is not relevant for companies, as there is no proprietor. Any salaries or benefits provided to business owners who work in the company are assessed as employment income on the individual and will be allowable deductions for the company.  Any distributions (dividends paid to shareholders) are not allowable deductions and are paid out of post tax profit. </a:t>
            </a:r>
          </a:p>
          <a:p>
            <a:pPr marL="0" indent="0">
              <a:buNone/>
            </a:pPr>
            <a:endParaRPr lang="en-GB" dirty="0"/>
          </a:p>
        </p:txBody>
      </p:sp>
      <p:sp>
        <p:nvSpPr>
          <p:cNvPr id="4" name="Content Placeholder 3">
            <a:extLst>
              <a:ext uri="{FF2B5EF4-FFF2-40B4-BE49-F238E27FC236}">
                <a16:creationId xmlns:a16="http://schemas.microsoft.com/office/drawing/2014/main" id="{B12571E0-66B1-8C58-4844-E3305087CB52}"/>
              </a:ext>
            </a:extLst>
          </p:cNvPr>
          <p:cNvSpPr>
            <a:spLocks noGrp="1"/>
          </p:cNvSpPr>
          <p:nvPr>
            <p:ph sz="quarter" idx="12"/>
          </p:nvPr>
        </p:nvSpPr>
        <p:spPr>
          <a:xfrm>
            <a:off x="5817312" y="1426545"/>
            <a:ext cx="5693435" cy="5241986"/>
          </a:xfrm>
        </p:spPr>
        <p:txBody>
          <a:bodyPr>
            <a:normAutofit lnSpcReduction="10000"/>
          </a:bodyPr>
          <a:lstStyle/>
          <a:p>
            <a:pPr marL="457200" indent="-457200">
              <a:buAutoNum type="alphaLcParenBoth" startAt="3"/>
            </a:pPr>
            <a:r>
              <a:rPr lang="en-GB" dirty="0">
                <a:latin typeface="Arial" panose="020B0604020202020204" pitchFamily="34" charset="0"/>
                <a:cs typeface="Arial" panose="020B0604020202020204" pitchFamily="34" charset="0"/>
              </a:rPr>
              <a:t>Family salaries are not relevant for companies</a:t>
            </a:r>
          </a:p>
          <a:p>
            <a:pPr marL="457200" indent="-457200">
              <a:buAutoNum type="alphaLcParenBoth" startAt="3"/>
            </a:pPr>
            <a:r>
              <a:rPr lang="en-GB" dirty="0">
                <a:latin typeface="Arial" panose="020B0604020202020204" pitchFamily="34" charset="0"/>
                <a:cs typeface="Arial" panose="020B0604020202020204" pitchFamily="34" charset="0"/>
              </a:rPr>
              <a:t>Legal fees regarding the issue of share capital are an expense only for companies and as they are of a capital nature, the expense is disallowed and added back in the adjustment of trading profit</a:t>
            </a:r>
          </a:p>
          <a:p>
            <a:pPr marL="457200" indent="-457200">
              <a:buAutoNum type="alphaLcParenBoth" startAt="3"/>
            </a:pPr>
            <a:r>
              <a:rPr lang="en-GB" dirty="0">
                <a:latin typeface="Arial" panose="020B0604020202020204" pitchFamily="34" charset="0"/>
                <a:cs typeface="Arial" panose="020B0604020202020204" pitchFamily="34" charset="0"/>
              </a:rPr>
              <a:t>Legal fees with regard to registering patents and trademarks are allowable by statute</a:t>
            </a:r>
          </a:p>
          <a:p>
            <a:pPr marL="457200" indent="-457200">
              <a:buAutoNum type="alphaLcParenBoth" startAt="3"/>
            </a:pPr>
            <a:r>
              <a:rPr lang="en-GB" dirty="0">
                <a:latin typeface="Arial" panose="020B0604020202020204" pitchFamily="34" charset="0"/>
                <a:cs typeface="Arial" panose="020B0604020202020204" pitchFamily="34" charset="0"/>
              </a:rPr>
              <a:t>Interest payable on non-trading loans are added back, but the expense is deductible instead against interest income</a:t>
            </a:r>
          </a:p>
          <a:p>
            <a:pPr marL="457200" indent="-457200">
              <a:buAutoNum type="alphaLcParenBoth" startAt="3"/>
            </a:pPr>
            <a:r>
              <a:rPr lang="en-GB" dirty="0">
                <a:latin typeface="Arial" panose="020B0604020202020204" pitchFamily="34" charset="0"/>
                <a:cs typeface="Arial" panose="020B0604020202020204" pitchFamily="34" charset="0"/>
              </a:rPr>
              <a:t>Interest payable to HMRC is treated as non-trading but is also tax relievable against interest income (interest receivable from HMRC is taxable as interest income</a:t>
            </a:r>
            <a:endPar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br>
              <a:rPr lang="en-GB" dirty="0"/>
            </a:b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125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14440-AC0D-E4AF-6EC2-61DCAA8C462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Capital Allowance</a:t>
            </a:r>
          </a:p>
        </p:txBody>
      </p:sp>
      <p:sp>
        <p:nvSpPr>
          <p:cNvPr id="3" name="Content Placeholder 2">
            <a:extLst>
              <a:ext uri="{FF2B5EF4-FFF2-40B4-BE49-F238E27FC236}">
                <a16:creationId xmlns:a16="http://schemas.microsoft.com/office/drawing/2014/main" id="{2C21C0F3-1401-D595-3AD4-7B1B275682E9}"/>
              </a:ext>
            </a:extLst>
          </p:cNvPr>
          <p:cNvSpPr>
            <a:spLocks noGrp="1"/>
          </p:cNvSpPr>
          <p:nvPr>
            <p:ph sz="quarter" idx="10"/>
          </p:nvPr>
        </p:nvSpPr>
        <p:spPr/>
        <p:txBody>
          <a:bodyPr/>
          <a:lstStyle/>
          <a:p>
            <a:pPr marL="0" indent="0">
              <a:buNone/>
            </a:pPr>
            <a:r>
              <a:rPr lang="en-GB" dirty="0">
                <a:latin typeface="Arial" panose="020B0604020202020204" pitchFamily="34" charset="0"/>
                <a:cs typeface="Arial" panose="020B0604020202020204" pitchFamily="34" charset="0"/>
              </a:rPr>
              <a:t>Capital Allowances are a form of tax relief in the UK that allow businesses to deduct the cost of a qualifying capital asset such as machinery and equipment from their annual taxable profits.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Instead of deducting depreciation, businesses use these allowances to reduce their tax liability and can often result in businesses claiming substantial amounts upfront through measure including the £1,000,000 Annual Investment Allowance (AIA)</a:t>
            </a:r>
          </a:p>
        </p:txBody>
      </p:sp>
      <p:sp>
        <p:nvSpPr>
          <p:cNvPr id="4" name="Slide Number Placeholder 3">
            <a:extLst>
              <a:ext uri="{FF2B5EF4-FFF2-40B4-BE49-F238E27FC236}">
                <a16:creationId xmlns:a16="http://schemas.microsoft.com/office/drawing/2014/main" id="{5714D29B-7893-3FF6-D620-7D5BF2830986}"/>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2389627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EEE70-934C-372A-322C-AAD5D6479989}"/>
              </a:ext>
            </a:extLst>
          </p:cNvPr>
          <p:cNvSpPr>
            <a:spLocks noGrp="1"/>
          </p:cNvSpPr>
          <p:nvPr>
            <p:ph type="title"/>
          </p:nvPr>
        </p:nvSpPr>
        <p:spPr>
          <a:xfrm>
            <a:off x="453081" y="593125"/>
            <a:ext cx="7534656" cy="189470"/>
          </a:xfrm>
        </p:spPr>
        <p:txBody>
          <a:bodyPr/>
          <a:lstStyle/>
          <a:p>
            <a:r>
              <a:rPr lang="en-GB" dirty="0">
                <a:latin typeface="Arial" panose="020B0604020202020204" pitchFamily="34" charset="0"/>
                <a:cs typeface="Arial" panose="020B0604020202020204" pitchFamily="34" charset="0"/>
              </a:rPr>
              <a:t>Capital Allowances</a:t>
            </a:r>
          </a:p>
        </p:txBody>
      </p:sp>
      <p:sp>
        <p:nvSpPr>
          <p:cNvPr id="3" name="Content Placeholder 2">
            <a:extLst>
              <a:ext uri="{FF2B5EF4-FFF2-40B4-BE49-F238E27FC236}">
                <a16:creationId xmlns:a16="http://schemas.microsoft.com/office/drawing/2014/main" id="{CF2A5CAA-EE18-6CB6-BFBD-BE5FD6576527}"/>
              </a:ext>
            </a:extLst>
          </p:cNvPr>
          <p:cNvSpPr>
            <a:spLocks noGrp="1"/>
          </p:cNvSpPr>
          <p:nvPr>
            <p:ph sz="quarter" idx="10"/>
          </p:nvPr>
        </p:nvSpPr>
        <p:spPr>
          <a:xfrm>
            <a:off x="551935" y="856735"/>
            <a:ext cx="10801865" cy="5214551"/>
          </a:xfrm>
        </p:spPr>
        <p:txBody>
          <a:bodyPr>
            <a:noAutofit/>
          </a:bodyPr>
          <a:lstStyle/>
          <a:p>
            <a:pPr marL="0" indent="0">
              <a:lnSpc>
                <a:spcPct val="120000"/>
              </a:lnSpc>
              <a:buNone/>
            </a:pPr>
            <a:r>
              <a:rPr lang="en-GB" sz="1800" dirty="0">
                <a:latin typeface="Arial" panose="020B0604020202020204" pitchFamily="34" charset="0"/>
                <a:cs typeface="Arial" panose="020B0604020202020204" pitchFamily="34" charset="0"/>
              </a:rPr>
              <a:t>The basic capital allowance rules for an unincorporated business have previously always applied to companies with the exception that there a NO private use assets and note only one Annual Investment Allowance (AIA) is allowable to a group of companies.</a:t>
            </a:r>
          </a:p>
          <a:p>
            <a:pPr marL="0" indent="0">
              <a:lnSpc>
                <a:spcPct val="120000"/>
              </a:lnSpc>
              <a:buNone/>
            </a:pPr>
            <a:r>
              <a:rPr lang="en-GB" sz="1800" dirty="0">
                <a:latin typeface="Arial" panose="020B0604020202020204" pitchFamily="34" charset="0"/>
                <a:cs typeface="Arial" panose="020B0604020202020204" pitchFamily="34" charset="0"/>
              </a:rPr>
              <a:t>For a two-year period from 1</a:t>
            </a:r>
            <a:r>
              <a:rPr lang="en-GB" sz="1800" baseline="30000" dirty="0">
                <a:latin typeface="Arial" panose="020B0604020202020204" pitchFamily="34" charset="0"/>
                <a:cs typeface="Arial" panose="020B0604020202020204" pitchFamily="34" charset="0"/>
              </a:rPr>
              <a:t>st</a:t>
            </a:r>
            <a:r>
              <a:rPr lang="en-GB" sz="1800" dirty="0">
                <a:latin typeface="Arial" panose="020B0604020202020204" pitchFamily="34" charset="0"/>
                <a:cs typeface="Arial" panose="020B0604020202020204" pitchFamily="34" charset="0"/>
              </a:rPr>
              <a:t> April 2021 to 31 March 2023 however, companies could benefit from enhanced capital allowances when they purchased NEW plant and machinery:</a:t>
            </a:r>
          </a:p>
          <a:p>
            <a:pPr>
              <a:lnSpc>
                <a:spcPct val="120000"/>
              </a:lnSpc>
            </a:pPr>
            <a:r>
              <a:rPr lang="en-GB" sz="1800" dirty="0">
                <a:latin typeface="Arial" panose="020B0604020202020204" pitchFamily="34" charset="0"/>
                <a:cs typeface="Arial" panose="020B0604020202020204" pitchFamily="34" charset="0"/>
              </a:rPr>
              <a:t>Capital allowances are a type of tax relief for businesses. They let you deduct some or all of the value of an item from your profits before you pay tax.</a:t>
            </a:r>
          </a:p>
          <a:p>
            <a:pPr>
              <a:lnSpc>
                <a:spcPct val="120000"/>
              </a:lnSpc>
            </a:pPr>
            <a:r>
              <a:rPr lang="en-GB" sz="1800" dirty="0">
                <a:latin typeface="Arial" panose="020B0604020202020204" pitchFamily="34" charset="0"/>
                <a:cs typeface="Arial" panose="020B0604020202020204" pitchFamily="34" charset="0"/>
              </a:rPr>
              <a:t>You can claim capital allowances on:</a:t>
            </a:r>
          </a:p>
          <a:p>
            <a:pPr lvl="1">
              <a:lnSpc>
                <a:spcPct val="120000"/>
              </a:lnSpc>
            </a:pPr>
            <a:r>
              <a:rPr lang="en-GB" sz="1600" dirty="0">
                <a:latin typeface="Arial" panose="020B0604020202020204" pitchFamily="34" charset="0"/>
                <a:cs typeface="Arial" panose="020B0604020202020204" pitchFamily="34" charset="0"/>
              </a:rPr>
              <a:t>equipment</a:t>
            </a:r>
          </a:p>
          <a:p>
            <a:pPr lvl="1">
              <a:lnSpc>
                <a:spcPct val="120000"/>
              </a:lnSpc>
            </a:pPr>
            <a:r>
              <a:rPr lang="en-GB" sz="1600" dirty="0">
                <a:latin typeface="Arial" panose="020B0604020202020204" pitchFamily="34" charset="0"/>
                <a:cs typeface="Arial" panose="020B0604020202020204" pitchFamily="34" charset="0"/>
              </a:rPr>
              <a:t>machinery</a:t>
            </a:r>
          </a:p>
          <a:p>
            <a:pPr lvl="1">
              <a:lnSpc>
                <a:spcPct val="120000"/>
              </a:lnSpc>
            </a:pPr>
            <a:r>
              <a:rPr lang="en-GB" sz="1600" dirty="0">
                <a:latin typeface="Arial" panose="020B0604020202020204" pitchFamily="34" charset="0"/>
                <a:cs typeface="Arial" panose="020B0604020202020204" pitchFamily="34" charset="0"/>
              </a:rPr>
              <a:t>business vehicles, for example vans, lorries or </a:t>
            </a:r>
            <a:r>
              <a:rPr lang="en-GB" sz="1600" dirty="0">
                <a:latin typeface="Arial" panose="020B0604020202020204" pitchFamily="34" charset="0"/>
                <a:cs typeface="Arial" panose="020B0604020202020204" pitchFamily="34" charset="0"/>
                <a:hlinkClick r:id="rId2"/>
              </a:rPr>
              <a:t>business cars</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800" b="1" dirty="0">
                <a:latin typeface="Arial" panose="020B0604020202020204" pitchFamily="34" charset="0"/>
                <a:cs typeface="Arial" panose="020B0604020202020204" pitchFamily="34" charset="0"/>
              </a:rPr>
              <a:t>These are known as </a:t>
            </a:r>
            <a:r>
              <a:rPr lang="en-GB" sz="1800" b="1" dirty="0">
                <a:latin typeface="Arial" panose="020B0604020202020204" pitchFamily="34" charset="0"/>
                <a:cs typeface="Arial" panose="020B0604020202020204" pitchFamily="34" charset="0"/>
                <a:hlinkClick r:id="rId3"/>
              </a:rPr>
              <a:t>‘plant and machinery’</a:t>
            </a:r>
            <a:r>
              <a:rPr lang="en-GB" sz="1800" b="1" dirty="0">
                <a:latin typeface="Arial" panose="020B0604020202020204" pitchFamily="34" charset="0"/>
                <a:cs typeface="Arial" panose="020B0604020202020204" pitchFamily="34" charset="0"/>
              </a:rPr>
              <a:t>.</a:t>
            </a:r>
          </a:p>
          <a:p>
            <a:pPr marL="0" indent="0">
              <a:lnSpc>
                <a:spcPct val="120000"/>
              </a:lnSpc>
              <a:buNone/>
            </a:pPr>
            <a:endParaRPr lang="en-GB" sz="1800" dirty="0">
              <a:latin typeface="Arial" panose="020B0604020202020204" pitchFamily="34" charset="0"/>
              <a:cs typeface="Arial" panose="020B0604020202020204" pitchFamily="34" charset="0"/>
            </a:endParaRPr>
          </a:p>
          <a:p>
            <a:pPr marL="0" indent="0">
              <a:lnSpc>
                <a:spcPct val="120000"/>
              </a:lnSpc>
              <a:buNone/>
            </a:pPr>
            <a:r>
              <a:rPr lang="en-GB" sz="1800"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8546B347-59EE-7604-6319-5D05629B9299}"/>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140909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658E-C81E-C275-6053-18E51B1224E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Capital Allowances</a:t>
            </a:r>
          </a:p>
        </p:txBody>
      </p:sp>
      <p:sp>
        <p:nvSpPr>
          <p:cNvPr id="3" name="Content Placeholder 2">
            <a:extLst>
              <a:ext uri="{FF2B5EF4-FFF2-40B4-BE49-F238E27FC236}">
                <a16:creationId xmlns:a16="http://schemas.microsoft.com/office/drawing/2014/main" id="{7CCEFC1E-75D4-299F-D3C7-83A490AB9E6A}"/>
              </a:ext>
            </a:extLst>
          </p:cNvPr>
          <p:cNvSpPr>
            <a:spLocks noGrp="1"/>
          </p:cNvSpPr>
          <p:nvPr>
            <p:ph sz="quarter" idx="10"/>
          </p:nvPr>
        </p:nvSpPr>
        <p:spPr>
          <a:xfrm>
            <a:off x="914399" y="2039112"/>
            <a:ext cx="9481751" cy="3356576"/>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Capital Allowances replace the disallowed depreciation charge in the adjustment of profits, giving tax relief against trading profits in respect of expenditure incurred on the cost of qualifying plant and machinery and the newly introduced Structures and Buildings Allowance (SBA) on the qualifying cost of a qualifying commercial building. </a:t>
            </a:r>
          </a:p>
          <a:p>
            <a:pPr marL="0" indent="0">
              <a:buNone/>
            </a:pPr>
            <a:endParaRPr lang="en-GB" dirty="0"/>
          </a:p>
          <a:p>
            <a:pPr marL="0" indent="0">
              <a:buNone/>
            </a:pPr>
            <a:r>
              <a:rPr lang="en-GB" b="1" dirty="0">
                <a:latin typeface="Arial" panose="020B0604020202020204" pitchFamily="34" charset="0"/>
                <a:cs typeface="Arial" panose="020B0604020202020204" pitchFamily="34" charset="0"/>
              </a:rPr>
              <a:t>Plant</a:t>
            </a:r>
            <a:r>
              <a:rPr lang="en-GB" dirty="0">
                <a:latin typeface="Arial" panose="020B0604020202020204" pitchFamily="34" charset="0"/>
                <a:cs typeface="Arial" panose="020B0604020202020204" pitchFamily="34" charset="0"/>
              </a:rPr>
              <a:t> is generally defined as assets that perform an active function in the business – something with which the trade is carried on and will include office furniture and equipment including movable office partitioning.  </a:t>
            </a:r>
          </a:p>
          <a:p>
            <a:pPr marL="0" indent="0">
              <a:buNone/>
            </a:pPr>
            <a:r>
              <a:rPr lang="en-GB" b="1" dirty="0">
                <a:latin typeface="Arial" panose="020B0604020202020204" pitchFamily="34" charset="0"/>
                <a:cs typeface="Arial" panose="020B0604020202020204" pitchFamily="34" charset="0"/>
              </a:rPr>
              <a:t>Machinery</a:t>
            </a:r>
            <a:r>
              <a:rPr lang="en-GB" dirty="0">
                <a:latin typeface="Arial" panose="020B0604020202020204" pitchFamily="34" charset="0"/>
                <a:cs typeface="Arial" panose="020B0604020202020204" pitchFamily="34" charset="0"/>
              </a:rPr>
              <a:t> will include motor vehicles and computers, including building alterations necessary for the installation of plant and machinery.</a:t>
            </a:r>
          </a:p>
          <a:p>
            <a:pPr marL="0" indent="0">
              <a:buNone/>
            </a:pPr>
            <a:endParaRPr lang="en-GB" dirty="0"/>
          </a:p>
        </p:txBody>
      </p:sp>
      <p:sp>
        <p:nvSpPr>
          <p:cNvPr id="4" name="Slide Number Placeholder 3">
            <a:extLst>
              <a:ext uri="{FF2B5EF4-FFF2-40B4-BE49-F238E27FC236}">
                <a16:creationId xmlns:a16="http://schemas.microsoft.com/office/drawing/2014/main" id="{84C0700B-40C5-C172-C49B-EF0AF566206F}"/>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455854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2343E-FB03-FC1F-30AB-E55F5AD1CD8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Capital Allowances</a:t>
            </a:r>
          </a:p>
        </p:txBody>
      </p:sp>
      <p:sp>
        <p:nvSpPr>
          <p:cNvPr id="3" name="Content Placeholder 2">
            <a:extLst>
              <a:ext uri="{FF2B5EF4-FFF2-40B4-BE49-F238E27FC236}">
                <a16:creationId xmlns:a16="http://schemas.microsoft.com/office/drawing/2014/main" id="{3A4D2013-E03D-EB0D-AA31-C266840E21E5}"/>
              </a:ext>
            </a:extLst>
          </p:cNvPr>
          <p:cNvSpPr>
            <a:spLocks noGrp="1"/>
          </p:cNvSpPr>
          <p:nvPr>
            <p:ph sz="quarter" idx="10"/>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Plant and machinery capital allowances are not available on the cost of a building but are available on integral features of a building used in the trade including lifts and escalators, electrical systems, heating and air-cooling systems.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If a business is VAT registered and the input VAT is recoverable on the purchase of an asset, then the VAT excessive net cost will be available for capital allowances.  If the VAT is not recoverable as for example on the purchase of a car or if the business is not VAT registered, then the VAT inclusive price will attract capital allowance.</a:t>
            </a:r>
          </a:p>
        </p:txBody>
      </p:sp>
      <p:sp>
        <p:nvSpPr>
          <p:cNvPr id="4" name="Slide Number Placeholder 3">
            <a:extLst>
              <a:ext uri="{FF2B5EF4-FFF2-40B4-BE49-F238E27FC236}">
                <a16:creationId xmlns:a16="http://schemas.microsoft.com/office/drawing/2014/main" id="{2AE6FC48-E6D0-BF3E-0564-D62E675097C0}"/>
              </a:ext>
            </a:extLst>
          </p:cNvPr>
          <p:cNvSpPr>
            <a:spLocks noGrp="1"/>
          </p:cNvSpPr>
          <p:nvPr>
            <p:ph type="sldNum" sz="quarter" idx="4"/>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1805639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795A0-DFC8-C466-DB93-B8069D9EC311}"/>
              </a:ext>
            </a:extLst>
          </p:cNvPr>
          <p:cNvSpPr>
            <a:spLocks noGrp="1"/>
          </p:cNvSpPr>
          <p:nvPr>
            <p:ph type="title"/>
          </p:nvPr>
        </p:nvSpPr>
        <p:spPr>
          <a:xfrm>
            <a:off x="494270" y="247135"/>
            <a:ext cx="7534656" cy="914400"/>
          </a:xfrm>
        </p:spPr>
        <p:txBody>
          <a:bodyPr/>
          <a:lstStyle/>
          <a:p>
            <a:r>
              <a:rPr lang="en-GB" dirty="0">
                <a:latin typeface="Arial" panose="020B0604020202020204" pitchFamily="34" charset="0"/>
                <a:cs typeface="Arial" panose="020B0604020202020204" pitchFamily="34" charset="0"/>
              </a:rPr>
              <a:t>Capital Allowance Computation for Plant and Machinery</a:t>
            </a:r>
          </a:p>
        </p:txBody>
      </p:sp>
      <p:sp>
        <p:nvSpPr>
          <p:cNvPr id="3" name="Content Placeholder 2">
            <a:extLst>
              <a:ext uri="{FF2B5EF4-FFF2-40B4-BE49-F238E27FC236}">
                <a16:creationId xmlns:a16="http://schemas.microsoft.com/office/drawing/2014/main" id="{7A9EBA61-99E7-9537-7A43-CDF0650FBC0A}"/>
              </a:ext>
            </a:extLst>
          </p:cNvPr>
          <p:cNvSpPr>
            <a:spLocks noGrp="1"/>
          </p:cNvSpPr>
          <p:nvPr>
            <p:ph sz="quarter" idx="10"/>
          </p:nvPr>
        </p:nvSpPr>
        <p:spPr>
          <a:xfrm>
            <a:off x="939113" y="1227438"/>
            <a:ext cx="10626811" cy="5025081"/>
          </a:xfrm>
        </p:spPr>
        <p:txBody>
          <a:bodyPr>
            <a:normAutofit/>
          </a:bodyPr>
          <a:lstStyle/>
          <a:p>
            <a:pPr marL="0" indent="0">
              <a:buNone/>
            </a:pPr>
            <a:r>
              <a:rPr lang="en-GB" dirty="0">
                <a:latin typeface="Arial" panose="020B0604020202020204" pitchFamily="34" charset="0"/>
                <a:cs typeface="Arial" panose="020B0604020202020204" pitchFamily="34" charset="0"/>
              </a:rPr>
              <a:t>Capital allowance computations will be prepared for the accounting period of the business not the tax year and will be deducted from the adjusted trading profit of that accounting period. </a:t>
            </a:r>
          </a:p>
          <a:p>
            <a:pPr marL="0" indent="0">
              <a:buNone/>
            </a:pPr>
            <a:r>
              <a:rPr lang="en-GB" b="1" dirty="0">
                <a:latin typeface="Arial" panose="020B0604020202020204" pitchFamily="34" charset="0"/>
                <a:cs typeface="Arial" panose="020B0604020202020204" pitchFamily="34" charset="0"/>
              </a:rPr>
              <a:t>There are 3 types of capital allowance available on the qualifying cost of qualifying plant and machinery.</a:t>
            </a:r>
          </a:p>
          <a:p>
            <a:pPr marL="0" indent="0">
              <a:buNone/>
            </a:pPr>
            <a:r>
              <a:rPr lang="en-GB" b="1" dirty="0">
                <a:latin typeface="Arial" panose="020B0604020202020204" pitchFamily="34" charset="0"/>
                <a:cs typeface="Arial" panose="020B0604020202020204" pitchFamily="34" charset="0"/>
              </a:rPr>
              <a:t>(a)	Annual Investment Allowance (AIA)</a:t>
            </a:r>
          </a:p>
          <a:p>
            <a:pPr marL="0" indent="0">
              <a:buNone/>
            </a:pPr>
            <a:r>
              <a:rPr lang="en-GB" dirty="0">
                <a:latin typeface="Arial" panose="020B0604020202020204" pitchFamily="34" charset="0"/>
                <a:cs typeface="Arial" panose="020B0604020202020204" pitchFamily="34" charset="0"/>
              </a:rPr>
              <a:t>The AIA gives an allowance </a:t>
            </a:r>
            <a:r>
              <a:rPr lang="en-GB" sz="1400" dirty="0">
                <a:latin typeface="Arial" panose="020B0604020202020204" pitchFamily="34" charset="0"/>
                <a:cs typeface="Arial" panose="020B0604020202020204" pitchFamily="34" charset="0"/>
              </a:rPr>
              <a:t>(allows you to deduct the full cost of qualifying assets) </a:t>
            </a:r>
            <a:r>
              <a:rPr lang="en-GB" dirty="0">
                <a:latin typeface="Arial" panose="020B0604020202020204" pitchFamily="34" charset="0"/>
                <a:cs typeface="Arial" panose="020B0604020202020204" pitchFamily="34" charset="0"/>
              </a:rPr>
              <a:t>of 100% for the first £1,000,000 of qualifying expenditure in a 12-month accounting period</a:t>
            </a:r>
          </a:p>
          <a:p>
            <a:pPr marL="0" indent="0">
              <a:buNone/>
            </a:pPr>
            <a:r>
              <a:rPr lang="en-GB" dirty="0">
                <a:latin typeface="Arial" panose="020B0604020202020204" pitchFamily="34" charset="0"/>
                <a:cs typeface="Arial" panose="020B0604020202020204" pitchFamily="34" charset="0"/>
              </a:rPr>
              <a:t>If the accounting period of the business is other than 12 months, then the AIA will be time apportioned according</a:t>
            </a:r>
          </a:p>
          <a:p>
            <a:pPr marL="0" indent="0">
              <a:buNone/>
            </a:pP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i.e. a business that has prepared its accounts for a 9-month period would be entitled 	to AIA of £750,000 (9/12 x 1,000,000).  The date within the accounting period that 	the asset was purchased does not impact ton the available AIA – it is only the length 	of the accounting period itself that may require the AIA limit of £1m to be time 	apportioned.</a:t>
            </a:r>
          </a:p>
        </p:txBody>
      </p:sp>
      <p:sp>
        <p:nvSpPr>
          <p:cNvPr id="4" name="Slide Number Placeholder 3">
            <a:extLst>
              <a:ext uri="{FF2B5EF4-FFF2-40B4-BE49-F238E27FC236}">
                <a16:creationId xmlns:a16="http://schemas.microsoft.com/office/drawing/2014/main" id="{24545C1C-C51C-4F1B-067E-CDCCA1886FB3}"/>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997219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D5B02-4D38-FF9E-D376-03C8A392CB8A}"/>
              </a:ext>
            </a:extLst>
          </p:cNvPr>
          <p:cNvSpPr>
            <a:spLocks noGrp="1"/>
          </p:cNvSpPr>
          <p:nvPr>
            <p:ph type="title"/>
          </p:nvPr>
        </p:nvSpPr>
        <p:spPr>
          <a:xfrm>
            <a:off x="626076" y="107092"/>
            <a:ext cx="7534656" cy="659027"/>
          </a:xfrm>
        </p:spPr>
        <p:txBody>
          <a:bodyPr/>
          <a:lstStyle/>
          <a:p>
            <a:r>
              <a:rPr lang="en-GB" dirty="0">
                <a:latin typeface="Arial" panose="020B0604020202020204" pitchFamily="34" charset="0"/>
                <a:cs typeface="Arial" panose="020B0604020202020204" pitchFamily="34" charset="0"/>
              </a:rPr>
              <a:t>Capital Allowances</a:t>
            </a:r>
          </a:p>
        </p:txBody>
      </p:sp>
      <p:sp>
        <p:nvSpPr>
          <p:cNvPr id="3" name="Content Placeholder 2">
            <a:extLst>
              <a:ext uri="{FF2B5EF4-FFF2-40B4-BE49-F238E27FC236}">
                <a16:creationId xmlns:a16="http://schemas.microsoft.com/office/drawing/2014/main" id="{D8E89B2B-04AD-8065-1C21-0301DBCD8C3C}"/>
              </a:ext>
            </a:extLst>
          </p:cNvPr>
          <p:cNvSpPr>
            <a:spLocks noGrp="1"/>
          </p:cNvSpPr>
          <p:nvPr>
            <p:ph sz="quarter" idx="10"/>
          </p:nvPr>
        </p:nvSpPr>
        <p:spPr>
          <a:xfrm>
            <a:off x="914398" y="832022"/>
            <a:ext cx="10157255" cy="5519351"/>
          </a:xfrm>
        </p:spPr>
        <p:txBody>
          <a:bodyPr>
            <a:normAutofit fontScale="85000" lnSpcReduction="20000"/>
          </a:bodyPr>
          <a:lstStyle/>
          <a:p>
            <a:pPr marL="0" indent="0">
              <a:lnSpc>
                <a:spcPct val="110000"/>
              </a:lnSpc>
              <a:buNone/>
            </a:pPr>
            <a:r>
              <a:rPr lang="en-GB" dirty="0">
                <a:latin typeface="Arial" panose="020B0604020202020204" pitchFamily="34" charset="0"/>
                <a:cs typeface="Arial" panose="020B0604020202020204" pitchFamily="34" charset="0"/>
              </a:rPr>
              <a:t>AIA is available on the purchase of all plant and machinery </a:t>
            </a:r>
            <a:r>
              <a:rPr lang="en-GB" b="1" i="1" dirty="0">
                <a:latin typeface="Arial" panose="020B0604020202020204" pitchFamily="34" charset="0"/>
                <a:cs typeface="Arial" panose="020B0604020202020204" pitchFamily="34" charset="0"/>
              </a:rPr>
              <a:t>except</a:t>
            </a:r>
            <a:r>
              <a:rPr lang="en-GB" dirty="0">
                <a:latin typeface="Arial" panose="020B0604020202020204" pitchFamily="34" charset="0"/>
                <a:cs typeface="Arial" panose="020B0604020202020204" pitchFamily="34" charset="0"/>
              </a:rPr>
              <a:t> motor cars</a:t>
            </a:r>
          </a:p>
          <a:p>
            <a:pPr marL="0" indent="0">
              <a:lnSpc>
                <a:spcPct val="110000"/>
              </a:lnSpc>
              <a:buNone/>
            </a:pPr>
            <a:r>
              <a:rPr lang="en-GB" dirty="0">
                <a:latin typeface="Arial" panose="020B0604020202020204" pitchFamily="34" charset="0"/>
                <a:cs typeface="Arial" panose="020B0604020202020204" pitchFamily="34" charset="0"/>
              </a:rPr>
              <a:t>Any expenditure in excess of the AIA limit or on the majority of motor cars will qualify instead for an annual writing down allowance (WDA).</a:t>
            </a:r>
          </a:p>
          <a:p>
            <a:pPr marL="0" indent="0">
              <a:lnSpc>
                <a:spcPct val="110000"/>
              </a:lnSpc>
              <a:buNone/>
            </a:pPr>
            <a:endParaRPr lang="en-GB" dirty="0">
              <a:latin typeface="Arial" panose="020B0604020202020204" pitchFamily="34" charset="0"/>
              <a:cs typeface="Arial" panose="020B0604020202020204" pitchFamily="34" charset="0"/>
            </a:endParaRPr>
          </a:p>
          <a:p>
            <a:pPr marL="0" indent="0">
              <a:lnSpc>
                <a:spcPct val="110000"/>
              </a:lnSpc>
              <a:buNone/>
            </a:pPr>
            <a:r>
              <a:rPr lang="en-GB" b="1" dirty="0">
                <a:latin typeface="Arial" panose="020B0604020202020204" pitchFamily="34" charset="0"/>
                <a:cs typeface="Arial" panose="020B0604020202020204" pitchFamily="34" charset="0"/>
              </a:rPr>
              <a:t>(b) Writing Down Allowance WDA</a:t>
            </a:r>
          </a:p>
          <a:p>
            <a:pPr marL="0" indent="0">
              <a:lnSpc>
                <a:spcPct val="110000"/>
              </a:lnSpc>
              <a:buNone/>
            </a:pPr>
            <a:r>
              <a:rPr lang="en-GB" dirty="0">
                <a:latin typeface="Arial" panose="020B0604020202020204" pitchFamily="34" charset="0"/>
                <a:cs typeface="Arial" panose="020B0604020202020204" pitchFamily="34" charset="0"/>
              </a:rPr>
              <a:t>The cost of most plant and machinery that has not qualified for AIA will be allocated to a pool of expenditure that will then be eligible for an annual WDA of either 18% per annum if expenditure qualifies for the main pool, or 6% per annum if allocated to the special rate pool, available on a reducing balance basis. </a:t>
            </a:r>
            <a:r>
              <a:rPr lang="en-GB" i="1" dirty="0">
                <a:latin typeface="Arial" panose="020B0604020202020204" pitchFamily="34" charset="0"/>
                <a:cs typeface="Arial" panose="020B0604020202020204" pitchFamily="34" charset="0"/>
              </a:rPr>
              <a:t>We will look at the different pools later in the lecture.</a:t>
            </a:r>
          </a:p>
          <a:p>
            <a:pPr marL="0" indent="0">
              <a:lnSpc>
                <a:spcPct val="110000"/>
              </a:lnSpc>
              <a:buNone/>
            </a:pPr>
            <a:endParaRPr lang="en-GB" dirty="0">
              <a:latin typeface="Arial" panose="020B0604020202020204" pitchFamily="34" charset="0"/>
              <a:cs typeface="Arial" panose="020B0604020202020204" pitchFamily="34" charset="0"/>
            </a:endParaRPr>
          </a:p>
          <a:p>
            <a:pPr marL="0" indent="0">
              <a:lnSpc>
                <a:spcPct val="110000"/>
              </a:lnSpc>
              <a:buNone/>
            </a:pPr>
            <a:r>
              <a:rPr lang="en-GB" dirty="0">
                <a:latin typeface="Arial" panose="020B0604020202020204" pitchFamily="34" charset="0"/>
                <a:cs typeface="Arial" panose="020B0604020202020204" pitchFamily="34" charset="0"/>
              </a:rPr>
              <a:t>With the exception of new electric motor cars with zero CO2 emissions which attract a 100% First Year Allowance (FYA), motor cars will qualify for a WDA of either 18% per annum if CO2 emissions are between 1 and 50 grams per kilometre and be allocated to the main pool, or 6% per annum if CO2 emissions exceed 50 grams per kilometre which will then be allocated to the special rate pool.  </a:t>
            </a:r>
          </a:p>
          <a:p>
            <a:pPr marL="0" indent="0">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REMEMBER THAT CARS DO NOT QUALIFY FOR AIA</a:t>
            </a:r>
          </a:p>
          <a:p>
            <a:pPr marL="0" indent="0" algn="ctr">
              <a:buNone/>
            </a:pPr>
            <a:endParaRPr lang="en-GB" b="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As with the AIA, the WDA will be time apportioned where the accounting period is other than 12 months</a:t>
            </a:r>
          </a:p>
        </p:txBody>
      </p:sp>
      <p:sp>
        <p:nvSpPr>
          <p:cNvPr id="4" name="Slide Number Placeholder 3">
            <a:extLst>
              <a:ext uri="{FF2B5EF4-FFF2-40B4-BE49-F238E27FC236}">
                <a16:creationId xmlns:a16="http://schemas.microsoft.com/office/drawing/2014/main" id="{244E40FE-5D6A-A893-4C69-F4C4437C1CF6}"/>
              </a:ext>
            </a:extLst>
          </p:cNvPr>
          <p:cNvSpPr>
            <a:spLocks noGrp="1"/>
          </p:cNvSpPr>
          <p:nvPr>
            <p:ph type="sldNum" sz="quarter" idx="4"/>
          </p:nvPr>
        </p:nvSpPr>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1955696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2C052-02F0-FEE8-0738-23377A6138AB}"/>
              </a:ext>
            </a:extLst>
          </p:cNvPr>
          <p:cNvSpPr>
            <a:spLocks noGrp="1"/>
          </p:cNvSpPr>
          <p:nvPr>
            <p:ph type="title"/>
          </p:nvPr>
        </p:nvSpPr>
        <p:spPr>
          <a:xfrm>
            <a:off x="530352" y="238897"/>
            <a:ext cx="7534656" cy="914400"/>
          </a:xfrm>
        </p:spPr>
        <p:txBody>
          <a:bodyPr/>
          <a:lstStyle/>
          <a:p>
            <a:r>
              <a:rPr lang="en-GB" dirty="0">
                <a:latin typeface="Arial" panose="020B0604020202020204" pitchFamily="34" charset="0"/>
                <a:cs typeface="Arial" panose="020B0604020202020204" pitchFamily="34" charset="0"/>
              </a:rPr>
              <a:t>Capital Allowances</a:t>
            </a:r>
          </a:p>
        </p:txBody>
      </p:sp>
      <p:sp>
        <p:nvSpPr>
          <p:cNvPr id="3" name="Content Placeholder 2">
            <a:extLst>
              <a:ext uri="{FF2B5EF4-FFF2-40B4-BE49-F238E27FC236}">
                <a16:creationId xmlns:a16="http://schemas.microsoft.com/office/drawing/2014/main" id="{A26E309B-3EE2-AC02-AE48-A4DE511CA628}"/>
              </a:ext>
            </a:extLst>
          </p:cNvPr>
          <p:cNvSpPr>
            <a:spLocks noGrp="1"/>
          </p:cNvSpPr>
          <p:nvPr>
            <p:ph sz="quarter" idx="10"/>
          </p:nvPr>
        </p:nvSpPr>
        <p:spPr>
          <a:xfrm>
            <a:off x="914400" y="1260389"/>
            <a:ext cx="7150608" cy="4135299"/>
          </a:xfrm>
        </p:spPr>
        <p:txBody>
          <a:bodyPr/>
          <a:lstStyle/>
          <a:p>
            <a:pPr marL="0" indent="0">
              <a:buNone/>
            </a:pPr>
            <a:r>
              <a:rPr lang="en-GB" b="1" dirty="0">
                <a:latin typeface="Arial" panose="020B0604020202020204" pitchFamily="34" charset="0"/>
                <a:cs typeface="Arial" panose="020B0604020202020204" pitchFamily="34" charset="0"/>
              </a:rPr>
              <a:t>(c) First Year Allowance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New electric cars with zero CO2 emissions attract at 100% FYA.  The FYA is never time apportioned.</a:t>
            </a:r>
          </a:p>
        </p:txBody>
      </p:sp>
      <p:sp>
        <p:nvSpPr>
          <p:cNvPr id="4" name="Slide Number Placeholder 3">
            <a:extLst>
              <a:ext uri="{FF2B5EF4-FFF2-40B4-BE49-F238E27FC236}">
                <a16:creationId xmlns:a16="http://schemas.microsoft.com/office/drawing/2014/main" id="{5FB07503-A45D-6899-7A92-E7711A885926}"/>
              </a:ext>
            </a:extLst>
          </p:cNvPr>
          <p:cNvSpPr>
            <a:spLocks noGrp="1"/>
          </p:cNvSpPr>
          <p:nvPr>
            <p:ph type="sldNum" sz="quarter" idx="4"/>
          </p:nvPr>
        </p:nvSpPr>
        <p:spPr/>
        <p:txBody>
          <a:bodyPr/>
          <a:lstStyle/>
          <a:p>
            <a:fld id="{58FB4751-880F-D840-AAA9-3A15815CC996}" type="slidenum">
              <a:rPr lang="en-US" smtClean="0"/>
              <a:pPr/>
              <a:t>10</a:t>
            </a:fld>
            <a:endParaRPr lang="en-US" dirty="0"/>
          </a:p>
        </p:txBody>
      </p:sp>
    </p:spTree>
    <p:extLst>
      <p:ext uri="{BB962C8B-B14F-4D97-AF65-F5344CB8AC3E}">
        <p14:creationId xmlns:p14="http://schemas.microsoft.com/office/powerpoint/2010/main" val="3749528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4D192-579F-4370-A7AF-584795AD90E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Illustration 1</a:t>
            </a:r>
          </a:p>
        </p:txBody>
      </p:sp>
      <p:sp>
        <p:nvSpPr>
          <p:cNvPr id="3" name="Content Placeholder 2">
            <a:extLst>
              <a:ext uri="{FF2B5EF4-FFF2-40B4-BE49-F238E27FC236}">
                <a16:creationId xmlns:a16="http://schemas.microsoft.com/office/drawing/2014/main" id="{CFE3D945-F510-C16E-5AD0-E0DC179B378F}"/>
              </a:ext>
            </a:extLst>
          </p:cNvPr>
          <p:cNvSpPr>
            <a:spLocks noGrp="1"/>
          </p:cNvSpPr>
          <p:nvPr>
            <p:ph sz="quarter" idx="10"/>
          </p:nvPr>
        </p:nvSpPr>
        <p:spPr/>
        <p:txBody>
          <a:bodyPr/>
          <a:lstStyle/>
          <a:p>
            <a:endParaRPr lang="en-GB" dirty="0"/>
          </a:p>
        </p:txBody>
      </p:sp>
      <p:sp>
        <p:nvSpPr>
          <p:cNvPr id="4" name="Slide Number Placeholder 3">
            <a:extLst>
              <a:ext uri="{FF2B5EF4-FFF2-40B4-BE49-F238E27FC236}">
                <a16:creationId xmlns:a16="http://schemas.microsoft.com/office/drawing/2014/main" id="{CDF2A21B-2C55-647F-7770-9900B7079405}"/>
              </a:ext>
            </a:extLst>
          </p:cNvPr>
          <p:cNvSpPr>
            <a:spLocks noGrp="1"/>
          </p:cNvSpPr>
          <p:nvPr>
            <p:ph type="sldNum" sz="quarter" idx="4"/>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2986477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E83F1-7392-F342-EC6B-61DB64B7A2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F60715-B353-375C-6599-A28AD7C32C13}"/>
              </a:ext>
            </a:extLst>
          </p:cNvPr>
          <p:cNvSpPr>
            <a:spLocks noGrp="1"/>
          </p:cNvSpPr>
          <p:nvPr>
            <p:ph type="title"/>
          </p:nvPr>
        </p:nvSpPr>
        <p:spPr>
          <a:xfrm>
            <a:off x="280086" y="148281"/>
            <a:ext cx="7534656" cy="914400"/>
          </a:xfrm>
        </p:spPr>
        <p:txBody>
          <a:bodyPr/>
          <a:lstStyle/>
          <a:p>
            <a:r>
              <a:rPr lang="en-GB" dirty="0">
                <a:latin typeface="Arial" panose="020B0604020202020204" pitchFamily="34" charset="0"/>
                <a:cs typeface="Arial" panose="020B0604020202020204" pitchFamily="34" charset="0"/>
              </a:rPr>
              <a:t>Capital Allowances</a:t>
            </a:r>
          </a:p>
        </p:txBody>
      </p:sp>
      <p:sp>
        <p:nvSpPr>
          <p:cNvPr id="3" name="Content Placeholder 2">
            <a:extLst>
              <a:ext uri="{FF2B5EF4-FFF2-40B4-BE49-F238E27FC236}">
                <a16:creationId xmlns:a16="http://schemas.microsoft.com/office/drawing/2014/main" id="{29E271B8-6C70-4D01-11CB-4A9973D1BAFB}"/>
              </a:ext>
            </a:extLst>
          </p:cNvPr>
          <p:cNvSpPr>
            <a:spLocks noGrp="1"/>
          </p:cNvSpPr>
          <p:nvPr>
            <p:ph sz="quarter" idx="10"/>
          </p:nvPr>
        </p:nvSpPr>
        <p:spPr>
          <a:xfrm>
            <a:off x="914399" y="1276865"/>
            <a:ext cx="8995719" cy="4118823"/>
          </a:xfrm>
        </p:spPr>
        <p:txBody>
          <a:bodyPr>
            <a:noAutofit/>
          </a:bodyPr>
          <a:lstStyle/>
          <a:p>
            <a:r>
              <a:rPr lang="en-GB" dirty="0">
                <a:latin typeface="Arial" panose="020B0604020202020204" pitchFamily="34" charset="0"/>
                <a:cs typeface="Arial" panose="020B0604020202020204" pitchFamily="34" charset="0"/>
              </a:rPr>
              <a:t>In UK capital allowances, pools are groups of assets used to calculate tax relief (Writing Down Allowances - WDA). The main pool covers most plant and machinery (e.g., computers, vans) at an 18% annual rate. The special pool covers items with longer lifespans, such as integral features (e.g., lighting, HVAC) or cars with high emissions (&gt;50g/km), at a lower 6% rate. </a:t>
            </a:r>
          </a:p>
          <a:p>
            <a:r>
              <a:rPr lang="en-GB" dirty="0">
                <a:latin typeface="Arial" panose="020B0604020202020204" pitchFamily="34" charset="0"/>
                <a:cs typeface="Arial" panose="020B0604020202020204" pitchFamily="34" charset="0"/>
              </a:rPr>
              <a:t>Key Aspects of Capital Allowance Pools:</a:t>
            </a:r>
          </a:p>
          <a:p>
            <a:r>
              <a:rPr lang="en-GB" dirty="0">
                <a:latin typeface="Arial" panose="020B0604020202020204" pitchFamily="34" charset="0"/>
                <a:cs typeface="Arial" panose="020B0604020202020204" pitchFamily="34" charset="0"/>
              </a:rPr>
              <a:t>Main Pool (18% WDA): This is the default pool for most qualifying plant and machinery. It generally includes computers, desks, machinery, and commercial vehicles that do not qualify for other reliefs like the Annual Investment Allowance (AIA).</a:t>
            </a:r>
          </a:p>
          <a:p>
            <a:r>
              <a:rPr lang="en-GB" dirty="0">
                <a:latin typeface="Arial" panose="020B0604020202020204" pitchFamily="34" charset="0"/>
                <a:cs typeface="Arial" panose="020B0604020202020204" pitchFamily="34" charset="0"/>
              </a:rPr>
              <a:t>Special Rate Pool (6% WDA): This pool is for "special rate expenditure," which typically lasts longer, resulting in a slower rate of tax relief. Examples include:</a:t>
            </a:r>
          </a:p>
        </p:txBody>
      </p:sp>
      <p:sp>
        <p:nvSpPr>
          <p:cNvPr id="4" name="Slide Number Placeholder 3">
            <a:extLst>
              <a:ext uri="{FF2B5EF4-FFF2-40B4-BE49-F238E27FC236}">
                <a16:creationId xmlns:a16="http://schemas.microsoft.com/office/drawing/2014/main" id="{DCD59422-757A-3087-0C62-E80AE2C52FC1}"/>
              </a:ext>
            </a:extLst>
          </p:cNvPr>
          <p:cNvSpPr>
            <a:spLocks noGrp="1"/>
          </p:cNvSpPr>
          <p:nvPr>
            <p:ph type="sldNum" sz="quarter" idx="4"/>
          </p:nvPr>
        </p:nvSpPr>
        <p:spPr/>
        <p:txBody>
          <a:bodyPr/>
          <a:lstStyle/>
          <a:p>
            <a:fld id="{58FB4751-880F-D840-AAA9-3A15815CC996}" type="slidenum">
              <a:rPr lang="en-US" smtClean="0"/>
              <a:pPr/>
              <a:t>12</a:t>
            </a:fld>
            <a:endParaRPr lang="en-US" dirty="0"/>
          </a:p>
        </p:txBody>
      </p:sp>
    </p:spTree>
    <p:extLst>
      <p:ext uri="{BB962C8B-B14F-4D97-AF65-F5344CB8AC3E}">
        <p14:creationId xmlns:p14="http://schemas.microsoft.com/office/powerpoint/2010/main" val="35433053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223EA-DFF8-171D-287A-F8104D2BB1E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9E8D28-350B-0046-5018-BC2AD458EC25}"/>
              </a:ext>
            </a:extLst>
          </p:cNvPr>
          <p:cNvSpPr>
            <a:spLocks noGrp="1"/>
          </p:cNvSpPr>
          <p:nvPr>
            <p:ph sz="quarter" idx="10"/>
          </p:nvPr>
        </p:nvSpPr>
        <p:spPr>
          <a:xfrm>
            <a:off x="914400" y="444843"/>
            <a:ext cx="9934832" cy="5708822"/>
          </a:xfrm>
        </p:spPr>
        <p:txBody>
          <a:bodyPr>
            <a:normAutofit/>
          </a:bodyPr>
          <a:lstStyle/>
          <a:p>
            <a:pPr marL="0" indent="0">
              <a:buNone/>
            </a:pPr>
            <a:r>
              <a:rPr lang="en-GB" sz="2400" b="1" dirty="0">
                <a:latin typeface="Arial" panose="020B0604020202020204" pitchFamily="34" charset="0"/>
                <a:cs typeface="Arial" panose="020B0604020202020204" pitchFamily="34" charset="0"/>
              </a:rPr>
              <a:t>The following asset acquisitions should be allocated to the special rate pool</a:t>
            </a:r>
          </a:p>
          <a:p>
            <a:pPr marL="457200" indent="-457200">
              <a:buAutoNum type="arabicParenBoth"/>
            </a:pPr>
            <a:r>
              <a:rPr lang="en-GB" sz="2400" dirty="0">
                <a:latin typeface="Arial" panose="020B0604020202020204" pitchFamily="34" charset="0"/>
                <a:cs typeface="Arial" panose="020B0604020202020204" pitchFamily="34" charset="0"/>
              </a:rPr>
              <a:t>Integral features of a building</a:t>
            </a:r>
          </a:p>
          <a:p>
            <a:pPr marL="914400" lvl="1" indent="-457200">
              <a:buAutoNum type="arabicParenBoth"/>
            </a:pPr>
            <a:r>
              <a:rPr lang="en-GB" sz="2200" dirty="0">
                <a:latin typeface="Arial" panose="020B0604020202020204" pitchFamily="34" charset="0"/>
                <a:cs typeface="Arial" panose="020B0604020202020204" pitchFamily="34" charset="0"/>
              </a:rPr>
              <a:t>Electrical and general lighting systems</a:t>
            </a:r>
          </a:p>
          <a:p>
            <a:pPr marL="914400" lvl="1" indent="-457200">
              <a:buAutoNum type="arabicParenBoth"/>
            </a:pPr>
            <a:r>
              <a:rPr lang="en-GB" sz="2200" dirty="0">
                <a:latin typeface="Arial" panose="020B0604020202020204" pitchFamily="34" charset="0"/>
                <a:cs typeface="Arial" panose="020B0604020202020204" pitchFamily="34" charset="0"/>
              </a:rPr>
              <a:t>Cold Water Systems</a:t>
            </a:r>
          </a:p>
          <a:p>
            <a:pPr marL="914400" lvl="1" indent="-457200">
              <a:buAutoNum type="arabicParenBoth"/>
            </a:pPr>
            <a:r>
              <a:rPr lang="en-GB" sz="2200" dirty="0">
                <a:latin typeface="Arial" panose="020B0604020202020204" pitchFamily="34" charset="0"/>
                <a:cs typeface="Arial" panose="020B0604020202020204" pitchFamily="34" charset="0"/>
              </a:rPr>
              <a:t>Space or water heating systems</a:t>
            </a:r>
          </a:p>
          <a:p>
            <a:pPr marL="914400" lvl="1" indent="-457200">
              <a:buAutoNum type="arabicParenBoth"/>
            </a:pPr>
            <a:r>
              <a:rPr lang="en-GB" sz="2200" dirty="0">
                <a:latin typeface="Arial" panose="020B0604020202020204" pitchFamily="34" charset="0"/>
                <a:cs typeface="Arial" panose="020B0604020202020204" pitchFamily="34" charset="0"/>
              </a:rPr>
              <a:t>Systems of ventilation, air cooling or purification</a:t>
            </a:r>
          </a:p>
          <a:p>
            <a:pPr marL="457200" indent="-457200">
              <a:buAutoNum type="arabicParenBoth"/>
            </a:pPr>
            <a:r>
              <a:rPr lang="en-GB" sz="2400" dirty="0">
                <a:latin typeface="Arial" panose="020B0604020202020204" pitchFamily="34" charset="0"/>
                <a:cs typeface="Arial" panose="020B0604020202020204" pitchFamily="34" charset="0"/>
              </a:rPr>
              <a:t>Long Life assets – assets when new, with an expected economic working life of 25 years or more when total expenditure, based on a 12-month accounting period, exceeds £100,000</a:t>
            </a:r>
          </a:p>
          <a:p>
            <a:pPr marL="457200" indent="-457200">
              <a:buAutoNum type="arabicParenBoth"/>
            </a:pPr>
            <a:r>
              <a:rPr lang="en-GB" sz="2400" dirty="0">
                <a:latin typeface="Arial" panose="020B0604020202020204" pitchFamily="34" charset="0"/>
                <a:cs typeface="Arial" panose="020B0604020202020204" pitchFamily="34" charset="0"/>
              </a:rPr>
              <a:t>Thermal insulation of a building, and</a:t>
            </a:r>
          </a:p>
          <a:p>
            <a:pPr marL="457200" indent="-457200">
              <a:buAutoNum type="arabicParenBoth"/>
            </a:pPr>
            <a:r>
              <a:rPr lang="en-GB" sz="2400" dirty="0">
                <a:latin typeface="Arial" panose="020B0604020202020204" pitchFamily="34" charset="0"/>
                <a:cs typeface="Arial" panose="020B0604020202020204" pitchFamily="34" charset="0"/>
              </a:rPr>
              <a:t>Motor cars with CO2 emissions over 50grams per km</a:t>
            </a:r>
          </a:p>
          <a:p>
            <a:pPr marL="0" indent="0">
              <a:buNone/>
            </a:pPr>
            <a:r>
              <a:rPr lang="en-GB" sz="2400" dirty="0">
                <a:latin typeface="Arial" panose="020B0604020202020204" pitchFamily="34" charset="0"/>
                <a:cs typeface="Arial" panose="020B0604020202020204" pitchFamily="34" charset="0"/>
              </a:rPr>
              <a:t>Note however that this expenditure being on cars does NOT qualify for AIA and only the 6% WDA is available </a:t>
            </a:r>
          </a:p>
          <a:p>
            <a:endParaRPr lang="en-GB" dirty="0"/>
          </a:p>
        </p:txBody>
      </p:sp>
      <p:sp>
        <p:nvSpPr>
          <p:cNvPr id="4" name="Slide Number Placeholder 3">
            <a:extLst>
              <a:ext uri="{FF2B5EF4-FFF2-40B4-BE49-F238E27FC236}">
                <a16:creationId xmlns:a16="http://schemas.microsoft.com/office/drawing/2014/main" id="{03B3A67D-3492-D0AD-ADE8-9659B0623C97}"/>
              </a:ext>
            </a:extLst>
          </p:cNvPr>
          <p:cNvSpPr>
            <a:spLocks noGrp="1"/>
          </p:cNvSpPr>
          <p:nvPr>
            <p:ph type="sldNum" sz="quarter" idx="4"/>
          </p:nvPr>
        </p:nvSpPr>
        <p:spPr/>
        <p:txBody>
          <a:bodyPr/>
          <a:lstStyle/>
          <a:p>
            <a:fld id="{58FB4751-880F-D840-AAA9-3A15815CC996}" type="slidenum">
              <a:rPr lang="en-US" smtClean="0"/>
              <a:pPr/>
              <a:t>13</a:t>
            </a:fld>
            <a:endParaRPr lang="en-US" dirty="0"/>
          </a:p>
        </p:txBody>
      </p:sp>
    </p:spTree>
    <p:extLst>
      <p:ext uri="{BB962C8B-B14F-4D97-AF65-F5344CB8AC3E}">
        <p14:creationId xmlns:p14="http://schemas.microsoft.com/office/powerpoint/2010/main" val="4070720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C89BB-500C-B21E-29D8-60356BB3E7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58B5FA-CA49-F096-B779-AE128224500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Why Separate Them? </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D45263E-C9F1-4FEC-62A3-7D1DFA5A614F}"/>
              </a:ext>
            </a:extLst>
          </p:cNvPr>
          <p:cNvSpPr>
            <a:spLocks noGrp="1"/>
          </p:cNvSpPr>
          <p:nvPr>
            <p:ph sz="quarter" idx="10"/>
          </p:nvPr>
        </p:nvSpPr>
        <p:spPr/>
        <p:txBody>
          <a:bodyPr/>
          <a:lstStyle/>
          <a:p>
            <a:r>
              <a:rPr lang="en-GB" dirty="0">
                <a:latin typeface="Arial" panose="020B0604020202020204" pitchFamily="34" charset="0"/>
                <a:cs typeface="Arial" panose="020B0604020202020204" pitchFamily="34" charset="0"/>
              </a:rPr>
              <a:t>The separation, in place since 2008, ensures that assets that retain value or are functional for a long period receive tax relief more slowly than general, fast-depreciating equipment.</a:t>
            </a:r>
          </a:p>
          <a:p>
            <a:pPr marL="0" indent="0">
              <a:buNone/>
            </a:pPr>
            <a:r>
              <a:rPr lang="en-GB" b="1" dirty="0">
                <a:latin typeface="Arial" panose="020B0604020202020204" pitchFamily="34" charset="0"/>
                <a:cs typeface="Arial" panose="020B0604020202020204" pitchFamily="34" charset="0"/>
              </a:rPr>
              <a:t>Both pools work on a reducing balance basis, where the allowance for the year is calculated, subtracted, and the remaining balance is carried forward</a:t>
            </a:r>
          </a:p>
          <a:p>
            <a:endParaRPr lang="en-GB" dirty="0"/>
          </a:p>
        </p:txBody>
      </p:sp>
      <p:sp>
        <p:nvSpPr>
          <p:cNvPr id="4" name="Slide Number Placeholder 3">
            <a:extLst>
              <a:ext uri="{FF2B5EF4-FFF2-40B4-BE49-F238E27FC236}">
                <a16:creationId xmlns:a16="http://schemas.microsoft.com/office/drawing/2014/main" id="{EF7F0A8E-7D48-E27E-475B-461D3FAA7E8C}"/>
              </a:ext>
            </a:extLst>
          </p:cNvPr>
          <p:cNvSpPr>
            <a:spLocks noGrp="1"/>
          </p:cNvSpPr>
          <p:nvPr>
            <p:ph type="sldNum" sz="quarter" idx="4"/>
          </p:nvPr>
        </p:nvSpPr>
        <p:spPr/>
        <p:txBody>
          <a:bodyPr/>
          <a:lstStyle/>
          <a:p>
            <a:fld id="{58FB4751-880F-D840-AAA9-3A15815CC996}" type="slidenum">
              <a:rPr lang="en-US" smtClean="0"/>
              <a:pPr/>
              <a:t>14</a:t>
            </a:fld>
            <a:endParaRPr lang="en-US" dirty="0"/>
          </a:p>
        </p:txBody>
      </p:sp>
    </p:spTree>
    <p:extLst>
      <p:ext uri="{BB962C8B-B14F-4D97-AF65-F5344CB8AC3E}">
        <p14:creationId xmlns:p14="http://schemas.microsoft.com/office/powerpoint/2010/main" val="1083931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DC477-3CBC-069D-45A5-09FCC171B3B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Illustration 2</a:t>
            </a:r>
          </a:p>
        </p:txBody>
      </p:sp>
      <p:sp>
        <p:nvSpPr>
          <p:cNvPr id="3" name="Content Placeholder 2">
            <a:extLst>
              <a:ext uri="{FF2B5EF4-FFF2-40B4-BE49-F238E27FC236}">
                <a16:creationId xmlns:a16="http://schemas.microsoft.com/office/drawing/2014/main" id="{39C396DA-9806-A9EB-6CF5-99676EB395B6}"/>
              </a:ext>
            </a:extLst>
          </p:cNvPr>
          <p:cNvSpPr>
            <a:spLocks noGrp="1"/>
          </p:cNvSpPr>
          <p:nvPr>
            <p:ph sz="quarter" idx="10"/>
          </p:nvPr>
        </p:nvSpPr>
        <p:spPr/>
        <p:txBody>
          <a:bodyPr/>
          <a:lstStyle/>
          <a:p>
            <a:endParaRPr lang="en-GB"/>
          </a:p>
        </p:txBody>
      </p:sp>
      <p:sp>
        <p:nvSpPr>
          <p:cNvPr id="4" name="Slide Number Placeholder 3">
            <a:extLst>
              <a:ext uri="{FF2B5EF4-FFF2-40B4-BE49-F238E27FC236}">
                <a16:creationId xmlns:a16="http://schemas.microsoft.com/office/drawing/2014/main" id="{4AB20BAE-8022-11A7-68B7-0081DCE3580C}"/>
              </a:ext>
            </a:extLst>
          </p:cNvPr>
          <p:cNvSpPr>
            <a:spLocks noGrp="1"/>
          </p:cNvSpPr>
          <p:nvPr>
            <p:ph type="sldNum" sz="quarter" idx="4"/>
          </p:nvPr>
        </p:nvSpPr>
        <p:spPr/>
        <p:txBody>
          <a:bodyPr/>
          <a:lstStyle/>
          <a:p>
            <a:fld id="{58FB4751-880F-D840-AAA9-3A15815CC996}" type="slidenum">
              <a:rPr lang="en-US" smtClean="0"/>
              <a:pPr/>
              <a:t>15</a:t>
            </a:fld>
            <a:endParaRPr lang="en-US" dirty="0"/>
          </a:p>
        </p:txBody>
      </p:sp>
    </p:spTree>
    <p:extLst>
      <p:ext uri="{BB962C8B-B14F-4D97-AF65-F5344CB8AC3E}">
        <p14:creationId xmlns:p14="http://schemas.microsoft.com/office/powerpoint/2010/main" val="418254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57905-BA88-E39C-4A5A-12D215AFEE5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Illustration 3</a:t>
            </a:r>
          </a:p>
        </p:txBody>
      </p:sp>
      <p:sp>
        <p:nvSpPr>
          <p:cNvPr id="3" name="Content Placeholder 2">
            <a:extLst>
              <a:ext uri="{FF2B5EF4-FFF2-40B4-BE49-F238E27FC236}">
                <a16:creationId xmlns:a16="http://schemas.microsoft.com/office/drawing/2014/main" id="{87DAC7AD-FB36-3BDE-00F1-EB2DAC339D02}"/>
              </a:ext>
            </a:extLst>
          </p:cNvPr>
          <p:cNvSpPr>
            <a:spLocks noGrp="1"/>
          </p:cNvSpPr>
          <p:nvPr>
            <p:ph sz="quarter" idx="10"/>
          </p:nvPr>
        </p:nvSpPr>
        <p:spPr/>
        <p:txBody>
          <a:bodyPr/>
          <a:lstStyle/>
          <a:p>
            <a:endParaRPr lang="en-GB"/>
          </a:p>
        </p:txBody>
      </p:sp>
      <p:sp>
        <p:nvSpPr>
          <p:cNvPr id="4" name="Slide Number Placeholder 3">
            <a:extLst>
              <a:ext uri="{FF2B5EF4-FFF2-40B4-BE49-F238E27FC236}">
                <a16:creationId xmlns:a16="http://schemas.microsoft.com/office/drawing/2014/main" id="{03492905-8D10-0783-0688-6A3EF4C50573}"/>
              </a:ext>
            </a:extLst>
          </p:cNvPr>
          <p:cNvSpPr>
            <a:spLocks noGrp="1"/>
          </p:cNvSpPr>
          <p:nvPr>
            <p:ph type="sldNum" sz="quarter" idx="4"/>
          </p:nvPr>
        </p:nvSpPr>
        <p:spPr/>
        <p:txBody>
          <a:bodyPr/>
          <a:lstStyle/>
          <a:p>
            <a:fld id="{58FB4751-880F-D840-AAA9-3A15815CC996}" type="slidenum">
              <a:rPr lang="en-US" smtClean="0"/>
              <a:pPr/>
              <a:t>16</a:t>
            </a:fld>
            <a:endParaRPr lang="en-US" dirty="0"/>
          </a:p>
        </p:txBody>
      </p:sp>
    </p:spTree>
    <p:extLst>
      <p:ext uri="{BB962C8B-B14F-4D97-AF65-F5344CB8AC3E}">
        <p14:creationId xmlns:p14="http://schemas.microsoft.com/office/powerpoint/2010/main" val="2686552090"/>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{2280A8D6-3A2A-4B6D-BD4A-1917CDA2E2EB}TF1ed9553b-00c4-4092-846a-c8f7f2908f3beecd942f_win32-8e33096c3cfc</Template>
  <TotalTime>0</TotalTime>
  <Words>1480</Words>
  <Application>Microsoft Office PowerPoint</Application>
  <PresentationFormat>Widescreen</PresentationFormat>
  <Paragraphs>100</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Courier New</vt:lpstr>
      <vt:lpstr>Gill Sans Nova Light</vt:lpstr>
      <vt:lpstr>Sagona Book</vt:lpstr>
      <vt:lpstr>Custom</vt:lpstr>
      <vt:lpstr>Corporation Tax Part 2</vt:lpstr>
      <vt:lpstr>Today’s Lecture will cover:</vt:lpstr>
      <vt:lpstr>Tax Adjusted Trading Profit</vt:lpstr>
      <vt:lpstr>Capital Allowance</vt:lpstr>
      <vt:lpstr>Capital Allowances</vt:lpstr>
      <vt:lpstr>Capital Allowances</vt:lpstr>
      <vt:lpstr>Capital Allowances</vt:lpstr>
      <vt:lpstr>Capital Allowance Computation for Plant and Machinery</vt:lpstr>
      <vt:lpstr>Capital Allowances</vt:lpstr>
      <vt:lpstr>Capital Allowances</vt:lpstr>
      <vt:lpstr>Illustration 1</vt:lpstr>
      <vt:lpstr>Capital Allowances</vt:lpstr>
      <vt:lpstr>PowerPoint Presentation</vt:lpstr>
      <vt:lpstr>Why Separate Them?  </vt:lpstr>
      <vt:lpstr>Illustration 2</vt:lpstr>
      <vt:lpstr>Illustration 3</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40</cp:revision>
  <dcterms:created xsi:type="dcterms:W3CDTF">2026-03-03T13:56:04Z</dcterms:created>
  <dcterms:modified xsi:type="dcterms:W3CDTF">2026-03-20T08:15:37Z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