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Lst>
  <p:sldSz cx="15113000" cy="21374100"/>
  <p:notesSz cx="6858000" cy="9144000"/>
  <p:embeddedFontLst>
    <p:embeddedFont>
      <p:font typeface="Times New Roman MT Bold" charset="0"/>
      <p:regular r:id="rId5"/>
    </p:embeddedFont>
    <p:embeddedFont>
      <p:font typeface="Calibri" pitchFamily="34" charset="0"/>
      <p:regular r:id="rId6"/>
      <p:bold r:id="rId7"/>
      <p:italic r:id="rId8"/>
      <p:boldItalic r:id="rId9"/>
    </p:embeddedFont>
    <p:embeddedFont>
      <p:font typeface="Times New Roman MT" charset="0"/>
      <p:regular r:id="rId1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84465" autoAdjust="0"/>
  </p:normalViewPr>
  <p:slideViewPr>
    <p:cSldViewPr>
      <p:cViewPr>
        <p:scale>
          <a:sx n="25" d="100"/>
          <a:sy n="25" d="100"/>
        </p:scale>
        <p:origin x="-1988"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font" Target="fonts/font3.fntdata"/><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presProps" Target="presProps.xml"/><Relationship Id="rId5" Type="http://schemas.openxmlformats.org/officeDocument/2006/relationships/font" Target="fonts/font1.fntdata"/><Relationship Id="rId10"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font" Target="fonts/font5.fntdata"/><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3/9/2026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3/9/2026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5EDF1"/>
        </a:solidFill>
        <a:effectLst/>
      </p:bgPr>
    </p:bg>
    <p:spTree>
      <p:nvGrpSpPr>
        <p:cNvPr id="1" name=""/>
        <p:cNvGrpSpPr/>
        <p:nvPr/>
      </p:nvGrpSpPr>
      <p:grpSpPr>
        <a:xfrm>
          <a:off x="0" y="0"/>
          <a:ext cx="0" cy="0"/>
          <a:chOff x="0" y="0"/>
          <a:chExt cx="0" cy="0"/>
        </a:xfrm>
      </p:grpSpPr>
      <p:sp>
        <p:nvSpPr>
          <p:cNvPr id="2" name="AutoShape 2"/>
          <p:cNvSpPr/>
          <p:nvPr/>
        </p:nvSpPr>
        <p:spPr>
          <a:xfrm>
            <a:off x="2391583" y="7831158"/>
            <a:ext cx="10336835" cy="2860842"/>
          </a:xfrm>
          <a:prstGeom prst="rect">
            <a:avLst/>
          </a:prstGeom>
          <a:solidFill>
            <a:srgbClr val="467C9B"/>
          </a:solidFill>
        </p:spPr>
      </p:sp>
      <p:sp>
        <p:nvSpPr>
          <p:cNvPr id="3" name="TextBox 3"/>
          <p:cNvSpPr txBox="1"/>
          <p:nvPr/>
        </p:nvSpPr>
        <p:spPr>
          <a:xfrm>
            <a:off x="2753003" y="8445225"/>
            <a:ext cx="9613995" cy="1689858"/>
          </a:xfrm>
          <a:prstGeom prst="rect">
            <a:avLst/>
          </a:prstGeom>
        </p:spPr>
        <p:txBody>
          <a:bodyPr lIns="0" tIns="0" rIns="0" bIns="0" rtlCol="0" anchor="t">
            <a:spAutoFit/>
          </a:bodyPr>
          <a:lstStyle/>
          <a:p>
            <a:pPr algn="ctr">
              <a:lnSpc>
                <a:spcPts val="4062"/>
              </a:lnSpc>
            </a:pPr>
            <a:r>
              <a:rPr lang="en-US" sz="4723" b="1">
                <a:solidFill>
                  <a:srgbClr val="FFFFFF"/>
                </a:solidFill>
                <a:latin typeface="Times New Roman MT Bold"/>
                <a:ea typeface="Times New Roman MT Bold"/>
                <a:cs typeface="Times New Roman MT Bold"/>
                <a:sym typeface="Times New Roman MT Bold"/>
              </a:rPr>
              <a:t>Anxiety Disorders: Historical and Contemporary Approaches to Care and Treatment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5EDF1"/>
        </a:solidFill>
        <a:effectLst/>
      </p:bgPr>
    </p:bg>
    <p:spTree>
      <p:nvGrpSpPr>
        <p:cNvPr id="1" name=""/>
        <p:cNvGrpSpPr/>
        <p:nvPr/>
      </p:nvGrpSpPr>
      <p:grpSpPr>
        <a:xfrm>
          <a:off x="0" y="0"/>
          <a:ext cx="0" cy="0"/>
          <a:chOff x="0" y="0"/>
          <a:chExt cx="0" cy="0"/>
        </a:xfrm>
      </p:grpSpPr>
      <p:sp>
        <p:nvSpPr>
          <p:cNvPr id="2" name="AutoShape 2"/>
          <p:cNvSpPr/>
          <p:nvPr/>
        </p:nvSpPr>
        <p:spPr>
          <a:xfrm>
            <a:off x="456646" y="815664"/>
            <a:ext cx="3899849" cy="5852710"/>
          </a:xfrm>
          <a:prstGeom prst="rect">
            <a:avLst/>
          </a:prstGeom>
          <a:solidFill>
            <a:srgbClr val="B6CCD8"/>
          </a:solidFill>
        </p:spPr>
      </p:sp>
      <p:sp>
        <p:nvSpPr>
          <p:cNvPr id="3" name="AutoShape 3"/>
          <p:cNvSpPr/>
          <p:nvPr/>
        </p:nvSpPr>
        <p:spPr>
          <a:xfrm>
            <a:off x="456646" y="590004"/>
            <a:ext cx="1955854" cy="468345"/>
          </a:xfrm>
          <a:prstGeom prst="rect">
            <a:avLst/>
          </a:prstGeom>
          <a:solidFill>
            <a:srgbClr val="467C9B"/>
          </a:solidFill>
        </p:spPr>
      </p:sp>
      <p:sp>
        <p:nvSpPr>
          <p:cNvPr id="4" name="AutoShape 4"/>
          <p:cNvSpPr/>
          <p:nvPr/>
        </p:nvSpPr>
        <p:spPr>
          <a:xfrm>
            <a:off x="4730858" y="672610"/>
            <a:ext cx="9769760" cy="2799530"/>
          </a:xfrm>
          <a:prstGeom prst="rect">
            <a:avLst/>
          </a:prstGeom>
          <a:solidFill>
            <a:srgbClr val="B6CCD8"/>
          </a:solidFill>
        </p:spPr>
      </p:sp>
      <p:sp>
        <p:nvSpPr>
          <p:cNvPr id="5" name="AutoShape 5"/>
          <p:cNvSpPr/>
          <p:nvPr/>
        </p:nvSpPr>
        <p:spPr>
          <a:xfrm>
            <a:off x="4730858" y="446950"/>
            <a:ext cx="5111702" cy="468345"/>
          </a:xfrm>
          <a:prstGeom prst="rect">
            <a:avLst/>
          </a:prstGeom>
          <a:solidFill>
            <a:srgbClr val="467C9B"/>
          </a:solidFill>
        </p:spPr>
      </p:sp>
      <p:sp>
        <p:nvSpPr>
          <p:cNvPr id="6" name="AutoShape 6"/>
          <p:cNvSpPr/>
          <p:nvPr/>
        </p:nvSpPr>
        <p:spPr>
          <a:xfrm>
            <a:off x="456646" y="7094101"/>
            <a:ext cx="14043972" cy="2568428"/>
          </a:xfrm>
          <a:prstGeom prst="rect">
            <a:avLst/>
          </a:prstGeom>
          <a:solidFill>
            <a:srgbClr val="B6CCD8"/>
          </a:solidFill>
        </p:spPr>
      </p:sp>
      <p:sp>
        <p:nvSpPr>
          <p:cNvPr id="7" name="AutoShape 7"/>
          <p:cNvSpPr/>
          <p:nvPr/>
        </p:nvSpPr>
        <p:spPr>
          <a:xfrm>
            <a:off x="456646" y="6868399"/>
            <a:ext cx="5530649" cy="468345"/>
          </a:xfrm>
          <a:prstGeom prst="rect">
            <a:avLst/>
          </a:prstGeom>
          <a:solidFill>
            <a:srgbClr val="467C9B"/>
          </a:solidFill>
        </p:spPr>
      </p:sp>
      <p:sp>
        <p:nvSpPr>
          <p:cNvPr id="8" name="AutoShape 8"/>
          <p:cNvSpPr/>
          <p:nvPr/>
        </p:nvSpPr>
        <p:spPr>
          <a:xfrm>
            <a:off x="456646" y="10346084"/>
            <a:ext cx="7796738" cy="3388542"/>
          </a:xfrm>
          <a:prstGeom prst="rect">
            <a:avLst/>
          </a:prstGeom>
          <a:solidFill>
            <a:srgbClr val="B6CCD8"/>
          </a:solidFill>
        </p:spPr>
      </p:sp>
      <p:sp>
        <p:nvSpPr>
          <p:cNvPr id="9" name="AutoShape 9"/>
          <p:cNvSpPr/>
          <p:nvPr/>
        </p:nvSpPr>
        <p:spPr>
          <a:xfrm>
            <a:off x="456646" y="10120424"/>
            <a:ext cx="7539183" cy="468345"/>
          </a:xfrm>
          <a:prstGeom prst="rect">
            <a:avLst/>
          </a:prstGeom>
          <a:solidFill>
            <a:srgbClr val="467C9B"/>
          </a:solidFill>
        </p:spPr>
      </p:sp>
      <p:sp>
        <p:nvSpPr>
          <p:cNvPr id="10" name="AutoShape 10"/>
          <p:cNvSpPr/>
          <p:nvPr/>
        </p:nvSpPr>
        <p:spPr>
          <a:xfrm>
            <a:off x="8681860" y="10250139"/>
            <a:ext cx="5818758" cy="4568240"/>
          </a:xfrm>
          <a:prstGeom prst="rect">
            <a:avLst/>
          </a:prstGeom>
          <a:solidFill>
            <a:srgbClr val="B6CCD8"/>
          </a:solidFill>
        </p:spPr>
      </p:sp>
      <p:sp>
        <p:nvSpPr>
          <p:cNvPr id="11" name="AutoShape 11"/>
          <p:cNvSpPr/>
          <p:nvPr/>
        </p:nvSpPr>
        <p:spPr>
          <a:xfrm>
            <a:off x="8681860" y="10024479"/>
            <a:ext cx="5626543" cy="886202"/>
          </a:xfrm>
          <a:prstGeom prst="rect">
            <a:avLst/>
          </a:prstGeom>
          <a:solidFill>
            <a:srgbClr val="467C9B"/>
          </a:solidFill>
        </p:spPr>
      </p:sp>
      <p:sp>
        <p:nvSpPr>
          <p:cNvPr id="12" name="AutoShape 12"/>
          <p:cNvSpPr/>
          <p:nvPr/>
        </p:nvSpPr>
        <p:spPr>
          <a:xfrm>
            <a:off x="466981" y="14322236"/>
            <a:ext cx="7796738" cy="3139560"/>
          </a:xfrm>
          <a:prstGeom prst="rect">
            <a:avLst/>
          </a:prstGeom>
          <a:solidFill>
            <a:srgbClr val="B6CCD8"/>
          </a:solidFill>
        </p:spPr>
      </p:sp>
      <p:sp>
        <p:nvSpPr>
          <p:cNvPr id="13" name="AutoShape 13"/>
          <p:cNvSpPr/>
          <p:nvPr/>
        </p:nvSpPr>
        <p:spPr>
          <a:xfrm>
            <a:off x="466981" y="14096576"/>
            <a:ext cx="4943228" cy="468345"/>
          </a:xfrm>
          <a:prstGeom prst="rect">
            <a:avLst/>
          </a:prstGeom>
          <a:solidFill>
            <a:srgbClr val="467C9B"/>
          </a:solidFill>
        </p:spPr>
      </p:sp>
      <p:sp>
        <p:nvSpPr>
          <p:cNvPr id="14" name="AutoShape 14"/>
          <p:cNvSpPr/>
          <p:nvPr/>
        </p:nvSpPr>
        <p:spPr>
          <a:xfrm>
            <a:off x="466981" y="18060263"/>
            <a:ext cx="6171289" cy="2923744"/>
          </a:xfrm>
          <a:prstGeom prst="rect">
            <a:avLst/>
          </a:prstGeom>
          <a:solidFill>
            <a:srgbClr val="B6CCD8"/>
          </a:solidFill>
        </p:spPr>
      </p:sp>
      <p:sp>
        <p:nvSpPr>
          <p:cNvPr id="15" name="AutoShape 15"/>
          <p:cNvSpPr/>
          <p:nvPr/>
        </p:nvSpPr>
        <p:spPr>
          <a:xfrm>
            <a:off x="466981" y="17834603"/>
            <a:ext cx="5964141" cy="468345"/>
          </a:xfrm>
          <a:prstGeom prst="rect">
            <a:avLst/>
          </a:prstGeom>
          <a:solidFill>
            <a:srgbClr val="467C9B"/>
          </a:solidFill>
        </p:spPr>
      </p:sp>
      <p:sp>
        <p:nvSpPr>
          <p:cNvPr id="16" name="AutoShape 16"/>
          <p:cNvSpPr/>
          <p:nvPr/>
        </p:nvSpPr>
        <p:spPr>
          <a:xfrm>
            <a:off x="8689573" y="15215490"/>
            <a:ext cx="5818758" cy="3986594"/>
          </a:xfrm>
          <a:prstGeom prst="rect">
            <a:avLst/>
          </a:prstGeom>
          <a:solidFill>
            <a:srgbClr val="B6CCD8"/>
          </a:solidFill>
        </p:spPr>
      </p:sp>
      <p:sp>
        <p:nvSpPr>
          <p:cNvPr id="17" name="AutoShape 17"/>
          <p:cNvSpPr/>
          <p:nvPr/>
        </p:nvSpPr>
        <p:spPr>
          <a:xfrm>
            <a:off x="8689573" y="14989830"/>
            <a:ext cx="5647757" cy="468345"/>
          </a:xfrm>
          <a:prstGeom prst="rect">
            <a:avLst/>
          </a:prstGeom>
          <a:solidFill>
            <a:srgbClr val="467C9B"/>
          </a:solidFill>
        </p:spPr>
      </p:sp>
      <p:sp>
        <p:nvSpPr>
          <p:cNvPr id="18" name="AutoShape 18"/>
          <p:cNvSpPr/>
          <p:nvPr/>
        </p:nvSpPr>
        <p:spPr>
          <a:xfrm>
            <a:off x="6853236" y="19465300"/>
            <a:ext cx="7655095" cy="1518707"/>
          </a:xfrm>
          <a:prstGeom prst="rect">
            <a:avLst/>
          </a:prstGeom>
          <a:solidFill>
            <a:srgbClr val="B6CCD8"/>
          </a:solidFill>
        </p:spPr>
      </p:sp>
      <p:sp>
        <p:nvSpPr>
          <p:cNvPr id="19" name="AutoShape 19"/>
          <p:cNvSpPr/>
          <p:nvPr/>
        </p:nvSpPr>
        <p:spPr>
          <a:xfrm>
            <a:off x="6853236" y="19316383"/>
            <a:ext cx="1629147" cy="404144"/>
          </a:xfrm>
          <a:prstGeom prst="rect">
            <a:avLst/>
          </a:prstGeom>
          <a:solidFill>
            <a:srgbClr val="467C9B"/>
          </a:solidFill>
        </p:spPr>
      </p:sp>
      <p:sp>
        <p:nvSpPr>
          <p:cNvPr id="20" name="Freeform 20"/>
          <p:cNvSpPr/>
          <p:nvPr/>
        </p:nvSpPr>
        <p:spPr>
          <a:xfrm>
            <a:off x="4609149" y="3946678"/>
            <a:ext cx="4951553" cy="2340696"/>
          </a:xfrm>
          <a:custGeom>
            <a:avLst/>
            <a:gdLst/>
            <a:ahLst/>
            <a:cxnLst/>
            <a:rect l="l" t="t" r="r" b="b"/>
            <a:pathLst>
              <a:path w="4951553" h="2340696">
                <a:moveTo>
                  <a:pt x="0" y="0"/>
                </a:moveTo>
                <a:lnTo>
                  <a:pt x="4951553" y="0"/>
                </a:lnTo>
                <a:lnTo>
                  <a:pt x="4951553" y="2340696"/>
                </a:lnTo>
                <a:lnTo>
                  <a:pt x="0" y="2340696"/>
                </a:lnTo>
                <a:lnTo>
                  <a:pt x="0" y="0"/>
                </a:lnTo>
                <a:close/>
              </a:path>
            </a:pathLst>
          </a:custGeom>
          <a:blipFill>
            <a:blip r:embed="rId2"/>
            <a:stretch>
              <a:fillRect b="-5770"/>
            </a:stretch>
          </a:blipFill>
        </p:spPr>
      </p:sp>
      <p:sp>
        <p:nvSpPr>
          <p:cNvPr id="21" name="Freeform 21"/>
          <p:cNvSpPr/>
          <p:nvPr/>
        </p:nvSpPr>
        <p:spPr>
          <a:xfrm>
            <a:off x="9817877" y="3800495"/>
            <a:ext cx="2043407" cy="2893556"/>
          </a:xfrm>
          <a:custGeom>
            <a:avLst/>
            <a:gdLst/>
            <a:ahLst/>
            <a:cxnLst/>
            <a:rect l="l" t="t" r="r" b="b"/>
            <a:pathLst>
              <a:path w="2043407" h="2893556">
                <a:moveTo>
                  <a:pt x="0" y="0"/>
                </a:moveTo>
                <a:lnTo>
                  <a:pt x="2043407" y="0"/>
                </a:lnTo>
                <a:lnTo>
                  <a:pt x="2043407" y="2893556"/>
                </a:lnTo>
                <a:lnTo>
                  <a:pt x="0" y="2893556"/>
                </a:lnTo>
                <a:lnTo>
                  <a:pt x="0" y="0"/>
                </a:lnTo>
                <a:close/>
              </a:path>
            </a:pathLst>
          </a:custGeom>
          <a:blipFill>
            <a:blip r:embed="rId3"/>
            <a:stretch>
              <a:fillRect r="-186069"/>
            </a:stretch>
          </a:blipFill>
        </p:spPr>
      </p:sp>
      <p:sp>
        <p:nvSpPr>
          <p:cNvPr id="22" name="Freeform 22"/>
          <p:cNvSpPr/>
          <p:nvPr/>
        </p:nvSpPr>
        <p:spPr>
          <a:xfrm>
            <a:off x="12118459" y="4282528"/>
            <a:ext cx="2218871" cy="1929490"/>
          </a:xfrm>
          <a:custGeom>
            <a:avLst/>
            <a:gdLst/>
            <a:ahLst/>
            <a:cxnLst/>
            <a:rect l="l" t="t" r="r" b="b"/>
            <a:pathLst>
              <a:path w="2218871" h="1929490">
                <a:moveTo>
                  <a:pt x="0" y="0"/>
                </a:moveTo>
                <a:lnTo>
                  <a:pt x="2218871" y="0"/>
                </a:lnTo>
                <a:lnTo>
                  <a:pt x="2218871" y="1929490"/>
                </a:lnTo>
                <a:lnTo>
                  <a:pt x="0" y="1929490"/>
                </a:lnTo>
                <a:lnTo>
                  <a:pt x="0" y="0"/>
                </a:lnTo>
                <a:close/>
              </a:path>
            </a:pathLst>
          </a:custGeom>
          <a:blipFill>
            <a:blip r:embed="rId4"/>
            <a:stretch>
              <a:fillRect l="-68770" t="-9446" r="-69160"/>
            </a:stretch>
          </a:blipFill>
        </p:spPr>
      </p:sp>
      <p:sp>
        <p:nvSpPr>
          <p:cNvPr id="23" name="Freeform 23"/>
          <p:cNvSpPr/>
          <p:nvPr/>
        </p:nvSpPr>
        <p:spPr>
          <a:xfrm>
            <a:off x="6853236" y="17709446"/>
            <a:ext cx="1699790" cy="1273201"/>
          </a:xfrm>
          <a:custGeom>
            <a:avLst/>
            <a:gdLst/>
            <a:ahLst/>
            <a:cxnLst/>
            <a:rect l="l" t="t" r="r" b="b"/>
            <a:pathLst>
              <a:path w="1699790" h="1273201">
                <a:moveTo>
                  <a:pt x="0" y="0"/>
                </a:moveTo>
                <a:lnTo>
                  <a:pt x="1699790" y="0"/>
                </a:lnTo>
                <a:lnTo>
                  <a:pt x="1699790" y="1273202"/>
                </a:lnTo>
                <a:lnTo>
                  <a:pt x="0" y="1273202"/>
                </a:lnTo>
                <a:lnTo>
                  <a:pt x="0" y="0"/>
                </a:lnTo>
                <a:close/>
              </a:path>
            </a:pathLst>
          </a:custGeom>
          <a:blipFill>
            <a:blip r:embed="rId5"/>
            <a:stretch>
              <a:fillRect/>
            </a:stretch>
          </a:blipFill>
        </p:spPr>
      </p:sp>
      <p:sp>
        <p:nvSpPr>
          <p:cNvPr id="24" name="TextBox 24"/>
          <p:cNvSpPr txBox="1"/>
          <p:nvPr/>
        </p:nvSpPr>
        <p:spPr>
          <a:xfrm>
            <a:off x="684487" y="1172474"/>
            <a:ext cx="3443013" cy="5450210"/>
          </a:xfrm>
          <a:prstGeom prst="rect">
            <a:avLst/>
          </a:prstGeom>
        </p:spPr>
        <p:txBody>
          <a:bodyPr wrap="square" lIns="0" tIns="0" rIns="0" bIns="0" rtlCol="0" anchor="t">
            <a:spAutoFit/>
          </a:bodyPr>
          <a:lstStyle/>
          <a:p>
            <a:pPr algn="just">
              <a:lnSpc>
                <a:spcPts val="1671"/>
              </a:lnSpc>
            </a:pPr>
            <a:r>
              <a:rPr lang="en-US" sz="1194" dirty="0">
                <a:solidFill>
                  <a:srgbClr val="000001"/>
                </a:solidFill>
                <a:latin typeface="Times New Roman MT"/>
                <a:ea typeface="Times New Roman MT"/>
                <a:cs typeface="Times New Roman MT"/>
                <a:sym typeface="Times New Roman MT"/>
              </a:rPr>
              <a:t>Mental illnesses are one of the world problems in health, which influence the health of millions of individuals. The World Health Organization recognizes anxiety disorders as one of the prevailing mental health disorders, and it affects about 301 million people worldwide (WHO, 2025). The term anxiety disorders falls under the International Classification of Diseases 11th Revision under the category of Anxiety or Fear-Related Disorders.</a:t>
            </a:r>
          </a:p>
          <a:p>
            <a:pPr algn="just">
              <a:lnSpc>
                <a:spcPts val="1671"/>
              </a:lnSpc>
            </a:pPr>
            <a:r>
              <a:rPr lang="en-US" sz="1194" dirty="0">
                <a:solidFill>
                  <a:srgbClr val="000001"/>
                </a:solidFill>
                <a:latin typeface="Times New Roman MT"/>
                <a:ea typeface="Times New Roman MT"/>
                <a:cs typeface="Times New Roman MT"/>
                <a:sym typeface="Times New Roman MT"/>
              </a:rPr>
              <a:t>The most common ones are generalized anxiety disorder (GAD), panic disorder, phobias and social anxiety disorder. People, who face the problem of anxiety disorders, usually have constant anxiety of fear, tension, nervousness, and inability to focus. Physical symptoms that include heightened heartbeat, sweating, and sleep disorders are also dominant.</a:t>
            </a:r>
          </a:p>
          <a:p>
            <a:pPr algn="just">
              <a:lnSpc>
                <a:spcPts val="1671"/>
              </a:lnSpc>
            </a:pPr>
            <a:r>
              <a:rPr lang="en-US" sz="1194" dirty="0">
                <a:solidFill>
                  <a:srgbClr val="000001"/>
                </a:solidFill>
                <a:latin typeface="Times New Roman MT"/>
                <a:ea typeface="Times New Roman MT"/>
                <a:cs typeface="Times New Roman MT"/>
                <a:sym typeface="Times New Roman MT"/>
              </a:rPr>
              <a:t>To comprehend anxiety disorders, it is necessary to analyze the past and recent approaches. Traditionally, mental illness was poorly understood and was related to a supernatural or moral interpretation (</a:t>
            </a:r>
            <a:r>
              <a:rPr lang="en-US" sz="1194" dirty="0" err="1">
                <a:solidFill>
                  <a:srgbClr val="000001"/>
                </a:solidFill>
                <a:latin typeface="Times New Roman MT"/>
                <a:ea typeface="Times New Roman MT"/>
                <a:cs typeface="Times New Roman MT"/>
                <a:sym typeface="Times New Roman MT"/>
              </a:rPr>
              <a:t>Penninx</a:t>
            </a:r>
            <a:r>
              <a:rPr lang="en-US" sz="1194" dirty="0">
                <a:solidFill>
                  <a:srgbClr val="000001"/>
                </a:solidFill>
                <a:latin typeface="Times New Roman MT"/>
                <a:ea typeface="Times New Roman MT"/>
                <a:cs typeface="Times New Roman MT"/>
                <a:sym typeface="Times New Roman MT"/>
              </a:rPr>
              <a:t> et al., 2021). As time passed by, the study and progress in the field of science, psychology and psychiatry have changed the perception and treatment of the anxiety disorders.</a:t>
            </a:r>
          </a:p>
        </p:txBody>
      </p:sp>
      <p:sp>
        <p:nvSpPr>
          <p:cNvPr id="25" name="TextBox 25"/>
          <p:cNvSpPr txBox="1"/>
          <p:nvPr/>
        </p:nvSpPr>
        <p:spPr>
          <a:xfrm>
            <a:off x="734871" y="589489"/>
            <a:ext cx="1810108" cy="379625"/>
          </a:xfrm>
          <a:prstGeom prst="rect">
            <a:avLst/>
          </a:prstGeom>
        </p:spPr>
        <p:txBody>
          <a:bodyPr lIns="0" tIns="0" rIns="0" bIns="0" rtlCol="0" anchor="t">
            <a:spAutoFit/>
          </a:bodyPr>
          <a:lstStyle/>
          <a:p>
            <a:pPr algn="l">
              <a:lnSpc>
                <a:spcPts val="2700"/>
              </a:lnSpc>
              <a:spcBef>
                <a:spcPct val="0"/>
              </a:spcBef>
            </a:pPr>
            <a:r>
              <a:rPr lang="en-US" sz="1929" b="1">
                <a:solidFill>
                  <a:srgbClr val="FFFFFF"/>
                </a:solidFill>
                <a:latin typeface="Times New Roman MT Bold"/>
                <a:ea typeface="Times New Roman MT Bold"/>
                <a:cs typeface="Times New Roman MT Bold"/>
                <a:sym typeface="Times New Roman MT Bold"/>
              </a:rPr>
              <a:t>Introduction</a:t>
            </a:r>
          </a:p>
        </p:txBody>
      </p:sp>
      <p:sp>
        <p:nvSpPr>
          <p:cNvPr id="26" name="TextBox 26"/>
          <p:cNvSpPr txBox="1"/>
          <p:nvPr/>
        </p:nvSpPr>
        <p:spPr>
          <a:xfrm>
            <a:off x="5009082" y="1010724"/>
            <a:ext cx="9167215" cy="2322342"/>
          </a:xfrm>
          <a:prstGeom prst="rect">
            <a:avLst/>
          </a:prstGeom>
        </p:spPr>
        <p:txBody>
          <a:bodyPr lIns="0" tIns="0" rIns="0" bIns="0" rtlCol="0" anchor="t">
            <a:spAutoFit/>
          </a:bodyPr>
          <a:lstStyle/>
          <a:p>
            <a:pPr algn="just">
              <a:lnSpc>
                <a:spcPts val="1671"/>
              </a:lnSpc>
            </a:pPr>
            <a:r>
              <a:rPr lang="en-US" sz="1194">
                <a:solidFill>
                  <a:srgbClr val="000001"/>
                </a:solidFill>
                <a:latin typeface="Times New Roman MT"/>
                <a:ea typeface="Times New Roman MT"/>
                <a:cs typeface="Times New Roman MT"/>
                <a:sym typeface="Times New Roman MT"/>
              </a:rPr>
              <a:t>The International Classification of Diseases 11th revision is a universal guideline that can be used in diagnosing mental and behavioural disorders. Anxiety disorders fall under the chapter of mental, behavioural or neurodevelopmental disorders.</a:t>
            </a:r>
          </a:p>
          <a:p>
            <a:pPr algn="just">
              <a:lnSpc>
                <a:spcPts val="1671"/>
              </a:lnSpc>
            </a:pPr>
            <a:r>
              <a:rPr lang="en-US" sz="1194">
                <a:solidFill>
                  <a:srgbClr val="000001"/>
                </a:solidFill>
                <a:latin typeface="Times New Roman MT"/>
                <a:ea typeface="Times New Roman MT"/>
                <a:cs typeface="Times New Roman MT"/>
                <a:sym typeface="Times New Roman MT"/>
              </a:rPr>
              <a:t>In particular, the key anxiety-related disorders in ICD-11 are:</a:t>
            </a:r>
          </a:p>
          <a:p>
            <a:pPr marL="257833" lvl="1" indent="-128917" algn="just">
              <a:lnSpc>
                <a:spcPts val="1671"/>
              </a:lnSpc>
              <a:buFont typeface="Arial"/>
              <a:buChar char="•"/>
            </a:pPr>
            <a:r>
              <a:rPr lang="en-US" sz="1194">
                <a:solidFill>
                  <a:srgbClr val="000001"/>
                </a:solidFill>
                <a:latin typeface="Times New Roman MT"/>
                <a:ea typeface="Times New Roman MT"/>
                <a:cs typeface="Times New Roman MT"/>
                <a:sym typeface="Times New Roman MT"/>
              </a:rPr>
              <a:t>Generalized Anxiety Disorder (GAD)</a:t>
            </a:r>
          </a:p>
          <a:p>
            <a:pPr marL="257833" lvl="1" indent="-128917" algn="just">
              <a:lnSpc>
                <a:spcPts val="1671"/>
              </a:lnSpc>
              <a:buFont typeface="Arial"/>
              <a:buChar char="•"/>
            </a:pPr>
            <a:r>
              <a:rPr lang="en-US" sz="1194">
                <a:solidFill>
                  <a:srgbClr val="000001"/>
                </a:solidFill>
                <a:latin typeface="Times New Roman MT"/>
                <a:ea typeface="Times New Roman MT"/>
                <a:cs typeface="Times New Roman MT"/>
                <a:sym typeface="Times New Roman MT"/>
              </a:rPr>
              <a:t>Panic Disorder</a:t>
            </a:r>
          </a:p>
          <a:p>
            <a:pPr marL="257833" lvl="1" indent="-128917" algn="just">
              <a:lnSpc>
                <a:spcPts val="1671"/>
              </a:lnSpc>
              <a:buFont typeface="Arial"/>
              <a:buChar char="•"/>
            </a:pPr>
            <a:r>
              <a:rPr lang="en-US" sz="1194">
                <a:solidFill>
                  <a:srgbClr val="000001"/>
                </a:solidFill>
                <a:latin typeface="Times New Roman MT"/>
                <a:ea typeface="Times New Roman MT"/>
                <a:cs typeface="Times New Roman MT"/>
                <a:sym typeface="Times New Roman MT"/>
              </a:rPr>
              <a:t>Social Anxiety Disorder</a:t>
            </a:r>
          </a:p>
          <a:p>
            <a:pPr marL="257833" lvl="1" indent="-128917" algn="just">
              <a:lnSpc>
                <a:spcPts val="1671"/>
              </a:lnSpc>
              <a:buFont typeface="Arial"/>
              <a:buChar char="•"/>
            </a:pPr>
            <a:r>
              <a:rPr lang="en-US" sz="1194">
                <a:solidFill>
                  <a:srgbClr val="000001"/>
                </a:solidFill>
                <a:latin typeface="Times New Roman MT"/>
                <a:ea typeface="Times New Roman MT"/>
                <a:cs typeface="Times New Roman MT"/>
                <a:sym typeface="Times New Roman MT"/>
              </a:rPr>
              <a:t>Specific Phobias</a:t>
            </a:r>
          </a:p>
          <a:p>
            <a:pPr marL="257833" lvl="1" indent="-128917" algn="just">
              <a:lnSpc>
                <a:spcPts val="1671"/>
              </a:lnSpc>
              <a:buFont typeface="Arial"/>
              <a:buChar char="•"/>
            </a:pPr>
            <a:r>
              <a:rPr lang="en-US" sz="1194">
                <a:solidFill>
                  <a:srgbClr val="000001"/>
                </a:solidFill>
                <a:latin typeface="Times New Roman MT"/>
                <a:ea typeface="Times New Roman MT"/>
                <a:cs typeface="Times New Roman MT"/>
                <a:sym typeface="Times New Roman MT"/>
              </a:rPr>
              <a:t>The disorder is Separation Anxiety Disorder</a:t>
            </a:r>
          </a:p>
          <a:p>
            <a:pPr algn="just">
              <a:lnSpc>
                <a:spcPts val="1671"/>
              </a:lnSpc>
            </a:pPr>
            <a:r>
              <a:rPr lang="en-US" sz="1194">
                <a:solidFill>
                  <a:srgbClr val="000001"/>
                </a:solidFill>
                <a:latin typeface="Times New Roman MT"/>
                <a:ea typeface="Times New Roman MT"/>
                <a:cs typeface="Times New Roman MT"/>
                <a:sym typeface="Times New Roman MT"/>
              </a:rPr>
              <a:t>The main characteristic of these disorders is that they have disproportionate excessive fear or anxiety that does not subside with time (Domschke and Zwanzinger, 2025). The ICD-11 classification enables clinicians in various countries to treat and diagnose mental disorders using a common set of criteria.</a:t>
            </a:r>
          </a:p>
        </p:txBody>
      </p:sp>
      <p:sp>
        <p:nvSpPr>
          <p:cNvPr id="27" name="TextBox 27"/>
          <p:cNvSpPr txBox="1"/>
          <p:nvPr/>
        </p:nvSpPr>
        <p:spPr>
          <a:xfrm>
            <a:off x="5009082" y="446999"/>
            <a:ext cx="5401258" cy="379625"/>
          </a:xfrm>
          <a:prstGeom prst="rect">
            <a:avLst/>
          </a:prstGeom>
        </p:spPr>
        <p:txBody>
          <a:bodyPr lIns="0" tIns="0" rIns="0" bIns="0" rtlCol="0" anchor="t">
            <a:spAutoFit/>
          </a:bodyPr>
          <a:lstStyle/>
          <a:p>
            <a:pPr algn="l">
              <a:lnSpc>
                <a:spcPts val="2700"/>
              </a:lnSpc>
              <a:spcBef>
                <a:spcPct val="0"/>
              </a:spcBef>
            </a:pPr>
            <a:r>
              <a:rPr lang="en-US" sz="1929" b="1">
                <a:solidFill>
                  <a:srgbClr val="FFFFFF"/>
                </a:solidFill>
                <a:latin typeface="Times New Roman MT Bold"/>
                <a:ea typeface="Times New Roman MT Bold"/>
                <a:cs typeface="Times New Roman MT Bold"/>
                <a:sym typeface="Times New Roman MT Bold"/>
              </a:rPr>
              <a:t>ICD-11 Classification of Anxiety Disorders</a:t>
            </a:r>
          </a:p>
        </p:txBody>
      </p:sp>
      <p:sp>
        <p:nvSpPr>
          <p:cNvPr id="28" name="TextBox 28"/>
          <p:cNvSpPr txBox="1"/>
          <p:nvPr/>
        </p:nvSpPr>
        <p:spPr>
          <a:xfrm>
            <a:off x="684487" y="7412944"/>
            <a:ext cx="13645130" cy="2112792"/>
          </a:xfrm>
          <a:prstGeom prst="rect">
            <a:avLst/>
          </a:prstGeom>
        </p:spPr>
        <p:txBody>
          <a:bodyPr lIns="0" tIns="0" rIns="0" bIns="0" rtlCol="0" anchor="t">
            <a:spAutoFit/>
          </a:bodyPr>
          <a:lstStyle/>
          <a:p>
            <a:pPr algn="just">
              <a:lnSpc>
                <a:spcPts val="1671"/>
              </a:lnSpc>
            </a:pPr>
            <a:r>
              <a:rPr lang="en-US" sz="1194">
                <a:solidFill>
                  <a:srgbClr val="000001"/>
                </a:solidFill>
                <a:latin typeface="Times New Roman MT"/>
                <a:ea typeface="Times New Roman MT"/>
                <a:cs typeface="Times New Roman MT"/>
                <a:sym typeface="Times New Roman MT"/>
              </a:rPr>
              <a:t>In the past, anxiety symptoms were not well comprehended, and their explanations are usually on religious, supernatural, or moral grounds (Alqasir, 2024). The people who exhibited traits of intense fear or panic were occasionally considered as possessed by evil spirits or the powers of the supernatural in the Middle Ages. Consequently, treatment was usually done in a religious way or by ostracizing them instead of medical care.</a:t>
            </a:r>
          </a:p>
          <a:p>
            <a:pPr algn="just">
              <a:lnSpc>
                <a:spcPts val="1671"/>
              </a:lnSpc>
            </a:pPr>
            <a:r>
              <a:rPr lang="en-US" sz="1194">
                <a:solidFill>
                  <a:srgbClr val="000001"/>
                </a:solidFill>
                <a:latin typeface="Times New Roman MT"/>
                <a:ea typeface="Times New Roman MT"/>
                <a:cs typeface="Times New Roman MT"/>
                <a:sym typeface="Times New Roman MT"/>
              </a:rPr>
              <a:t>Attitudes to mental illness started to shift in the nineteenth century as psychiatry emerged as a medical field. Anxiety was originally perceived by psychiatrists as a psychological problem and not a spiritual one. Sigmund Freud was considered one of the influential individuals in the early concept of anxiety since he came up with psychoanalytic theories which suggested that anxiety was a result of unconscious conflicts in the mind.</a:t>
            </a:r>
          </a:p>
          <a:p>
            <a:pPr algn="just">
              <a:lnSpc>
                <a:spcPts val="1671"/>
              </a:lnSpc>
            </a:pPr>
            <a:r>
              <a:rPr lang="en-US" sz="1194">
                <a:solidFill>
                  <a:srgbClr val="000001"/>
                </a:solidFill>
                <a:latin typeface="Times New Roman MT"/>
                <a:ea typeface="Times New Roman MT"/>
                <a:cs typeface="Times New Roman MT"/>
                <a:sym typeface="Times New Roman MT"/>
              </a:rPr>
              <a:t>Freud came up with the term of anxiety neurosis whereby the unresolved psychological tensions might leave as symptoms of anxiety. In spite of the fact that most of the ideas proposed by Freud have been questioned nowadays, his contribution led to the initial acknowledgment of the psychological influence in mental illness (Crocq, 2022).</a:t>
            </a:r>
          </a:p>
          <a:p>
            <a:pPr algn="just">
              <a:lnSpc>
                <a:spcPts val="1671"/>
              </a:lnSpc>
            </a:pPr>
            <a:r>
              <a:rPr lang="en-US" sz="1194">
                <a:solidFill>
                  <a:srgbClr val="000001"/>
                </a:solidFill>
                <a:latin typeface="Times New Roman MT"/>
                <a:ea typeface="Times New Roman MT"/>
                <a:cs typeface="Times New Roman MT"/>
                <a:sym typeface="Times New Roman MT"/>
              </a:rPr>
              <a:t>Traditionally, the approaches to treatment were inefficient and rather dangerous. Institutionalisation of the psychiatric hospitals, heavy medication as a form of sedation, or social isolation were some of the early interventions. The mental facilities of the early twentieth century were often ill equipped in terms of adopting an appropriate treatment strategy and patients were frequently neglected or discriminated.</a:t>
            </a:r>
          </a:p>
        </p:txBody>
      </p:sp>
      <p:sp>
        <p:nvSpPr>
          <p:cNvPr id="29" name="TextBox 29"/>
          <p:cNvSpPr txBox="1"/>
          <p:nvPr/>
        </p:nvSpPr>
        <p:spPr>
          <a:xfrm>
            <a:off x="810605" y="6868448"/>
            <a:ext cx="5343798" cy="379625"/>
          </a:xfrm>
          <a:prstGeom prst="rect">
            <a:avLst/>
          </a:prstGeom>
        </p:spPr>
        <p:txBody>
          <a:bodyPr lIns="0" tIns="0" rIns="0" bIns="0" rtlCol="0" anchor="t">
            <a:spAutoFit/>
          </a:bodyPr>
          <a:lstStyle/>
          <a:p>
            <a:pPr algn="l">
              <a:lnSpc>
                <a:spcPts val="2700"/>
              </a:lnSpc>
              <a:spcBef>
                <a:spcPct val="0"/>
              </a:spcBef>
            </a:pPr>
            <a:r>
              <a:rPr lang="en-US" sz="1929" b="1">
                <a:solidFill>
                  <a:srgbClr val="FFFFFF"/>
                </a:solidFill>
                <a:latin typeface="Times New Roman MT Bold"/>
                <a:ea typeface="Times New Roman MT Bold"/>
                <a:cs typeface="Times New Roman MT Bold"/>
                <a:sym typeface="Times New Roman MT Bold"/>
              </a:rPr>
              <a:t>Historical Perspective of Anxiety Disorders</a:t>
            </a:r>
          </a:p>
        </p:txBody>
      </p:sp>
      <p:sp>
        <p:nvSpPr>
          <p:cNvPr id="30" name="TextBox 30"/>
          <p:cNvSpPr txBox="1"/>
          <p:nvPr/>
        </p:nvSpPr>
        <p:spPr>
          <a:xfrm>
            <a:off x="684487" y="10699428"/>
            <a:ext cx="7450455" cy="2950992"/>
          </a:xfrm>
          <a:prstGeom prst="rect">
            <a:avLst/>
          </a:prstGeom>
        </p:spPr>
        <p:txBody>
          <a:bodyPr lIns="0" tIns="0" rIns="0" bIns="0" rtlCol="0" anchor="t">
            <a:spAutoFit/>
          </a:bodyPr>
          <a:lstStyle/>
          <a:p>
            <a:pPr algn="just">
              <a:lnSpc>
                <a:spcPts val="1671"/>
              </a:lnSpc>
            </a:pPr>
            <a:r>
              <a:rPr lang="en-US" sz="1194">
                <a:solidFill>
                  <a:srgbClr val="000001"/>
                </a:solidFill>
                <a:latin typeface="Times New Roman MT"/>
                <a:ea typeface="Times New Roman MT"/>
                <a:cs typeface="Times New Roman MT"/>
                <a:sym typeface="Times New Roman MT"/>
              </a:rPr>
              <a:t>Social and cultural factors have been a very influential factor in the treatment of anxiety disorders. Mental illness cultural beliefs may influence the willingness of people to treat mental illnesses and societal reactions to the psychologically distressed (WHO, 2025).</a:t>
            </a:r>
          </a:p>
          <a:p>
            <a:pPr algn="just">
              <a:lnSpc>
                <a:spcPts val="1671"/>
              </a:lnSpc>
            </a:pPr>
            <a:r>
              <a:rPr lang="en-US" sz="1194">
                <a:solidFill>
                  <a:srgbClr val="000001"/>
                </a:solidFill>
                <a:latin typeface="Times New Roman MT"/>
                <a:ea typeface="Times New Roman MT"/>
                <a:cs typeface="Times New Roman MT"/>
                <a:sym typeface="Times New Roman MT"/>
              </a:rPr>
              <a:t>Mental illness has been in the past linked to stigma in most societies. The person with an anxiety disorder might be seen as a weak, shaky or unable to cope with just ordinary life. This stigma may make people unwilling to get professional assistance and could lead to social isolation.</a:t>
            </a:r>
          </a:p>
          <a:p>
            <a:pPr algn="just">
              <a:lnSpc>
                <a:spcPts val="1671"/>
              </a:lnSpc>
            </a:pPr>
            <a:r>
              <a:rPr lang="en-US" sz="1194">
                <a:solidFill>
                  <a:srgbClr val="000001"/>
                </a:solidFill>
                <a:latin typeface="Times New Roman MT"/>
                <a:ea typeface="Times New Roman MT"/>
                <a:cs typeface="Times New Roman MT"/>
                <a:sym typeface="Times New Roman MT"/>
              </a:rPr>
              <a:t>It can also be discriminated during the employment and education, healthcare environment. Patients with anxiety disorders can also encounter obstacles to mental health care because of financial limitations, ignorance, or healthcare services infrastructure (Togioka and Young, 2024).</a:t>
            </a:r>
          </a:p>
          <a:p>
            <a:pPr algn="just">
              <a:lnSpc>
                <a:spcPts val="1671"/>
              </a:lnSpc>
            </a:pPr>
            <a:r>
              <a:rPr lang="en-US" sz="1194">
                <a:solidFill>
                  <a:srgbClr val="000001"/>
                </a:solidFill>
                <a:latin typeface="Times New Roman MT"/>
                <a:ea typeface="Times New Roman MT"/>
                <a:cs typeface="Times New Roman MT"/>
                <a:sym typeface="Times New Roman MT"/>
              </a:rPr>
              <a:t>Mental health provision has also been influenced by political and policy developments. Most governments have realised the need to provide mental health care and have come up with policies that enhance access to psychological assistance. To illustrate, in many countries, mental health services are being incorporated into the expanded services of the national health systems. Stigmatization and sensitization of the masses has also been significant in minimizing stigma and persuading individuals to seek help. </a:t>
            </a:r>
          </a:p>
        </p:txBody>
      </p:sp>
      <p:sp>
        <p:nvSpPr>
          <p:cNvPr id="31" name="TextBox 31"/>
          <p:cNvSpPr txBox="1"/>
          <p:nvPr/>
        </p:nvSpPr>
        <p:spPr>
          <a:xfrm>
            <a:off x="734871" y="10120473"/>
            <a:ext cx="7260959" cy="379625"/>
          </a:xfrm>
          <a:prstGeom prst="rect">
            <a:avLst/>
          </a:prstGeom>
        </p:spPr>
        <p:txBody>
          <a:bodyPr lIns="0" tIns="0" rIns="0" bIns="0" rtlCol="0" anchor="t">
            <a:spAutoFit/>
          </a:bodyPr>
          <a:lstStyle/>
          <a:p>
            <a:pPr algn="l">
              <a:lnSpc>
                <a:spcPts val="2700"/>
              </a:lnSpc>
              <a:spcBef>
                <a:spcPct val="0"/>
              </a:spcBef>
            </a:pPr>
            <a:r>
              <a:rPr lang="en-US" sz="1929" b="1">
                <a:solidFill>
                  <a:srgbClr val="FFFFFF"/>
                </a:solidFill>
                <a:latin typeface="Times New Roman MT Bold"/>
                <a:ea typeface="Times New Roman MT Bold"/>
                <a:cs typeface="Times New Roman MT Bold"/>
                <a:sym typeface="Times New Roman MT Bold"/>
              </a:rPr>
              <a:t>Social and Cultural Influences on Mental Health Treatment</a:t>
            </a:r>
          </a:p>
        </p:txBody>
      </p:sp>
      <p:sp>
        <p:nvSpPr>
          <p:cNvPr id="32" name="TextBox 32"/>
          <p:cNvSpPr txBox="1"/>
          <p:nvPr/>
        </p:nvSpPr>
        <p:spPr>
          <a:xfrm>
            <a:off x="8870973" y="11027418"/>
            <a:ext cx="5418902" cy="3448832"/>
          </a:xfrm>
          <a:prstGeom prst="rect">
            <a:avLst/>
          </a:prstGeom>
        </p:spPr>
        <p:txBody>
          <a:bodyPr lIns="0" tIns="0" rIns="0" bIns="0" rtlCol="0" anchor="t">
            <a:spAutoFit/>
          </a:bodyPr>
          <a:lstStyle/>
          <a:p>
            <a:pPr algn="just">
              <a:lnSpc>
                <a:spcPts val="1531"/>
              </a:lnSpc>
            </a:pPr>
            <a:r>
              <a:rPr lang="en-US" sz="1094">
                <a:solidFill>
                  <a:srgbClr val="000001"/>
                </a:solidFill>
                <a:latin typeface="Times New Roman MT"/>
                <a:ea typeface="Times New Roman MT"/>
                <a:cs typeface="Times New Roman MT"/>
                <a:sym typeface="Times New Roman MT"/>
              </a:rPr>
              <a:t>The current methods of managing anxiety disorders rest on scientific studies and evidence-based practice. There is a combination of psychological therapies, medication and social support as a way of treatment.</a:t>
            </a:r>
          </a:p>
          <a:p>
            <a:pPr algn="just">
              <a:lnSpc>
                <a:spcPts val="1531"/>
              </a:lnSpc>
            </a:pPr>
            <a:r>
              <a:rPr lang="en-US" sz="1094">
                <a:solidFill>
                  <a:srgbClr val="000001"/>
                </a:solidFill>
                <a:latin typeface="Times New Roman MT"/>
                <a:ea typeface="Times New Roman MT"/>
                <a:cs typeface="Times New Roman MT"/>
                <a:sym typeface="Times New Roman MT"/>
              </a:rPr>
              <a:t>Cognitive behavioural therapy (CBT) is one of the most popular psychological interventions (Johnco, Dickson and Seaton, 2025). CBT is aimed at determining and transforming negative thoughts and behaviours that lead to anxiety. The therapy will assist them in coming up with coping mechanisms and emotional regulation.</a:t>
            </a:r>
          </a:p>
          <a:p>
            <a:pPr algn="just">
              <a:lnSpc>
                <a:spcPts val="1531"/>
              </a:lnSpc>
            </a:pPr>
            <a:r>
              <a:rPr lang="en-US" sz="1094">
                <a:solidFill>
                  <a:srgbClr val="000001"/>
                </a:solidFill>
                <a:latin typeface="Times New Roman MT"/>
                <a:ea typeface="Times New Roman MT"/>
                <a:cs typeface="Times New Roman MT"/>
                <a:sym typeface="Times New Roman MT"/>
              </a:rPr>
              <a:t>Anxiety symptoms are also usually treated with pharmacological treatment. Selective serotonin reuptake inhibitors (SSRIs) are some antidepressant drugs that may be used to balance brain chemicals that deal with mood and anxiety.</a:t>
            </a:r>
          </a:p>
          <a:p>
            <a:pPr algn="just">
              <a:lnSpc>
                <a:spcPts val="1531"/>
              </a:lnSpc>
            </a:pPr>
            <a:r>
              <a:rPr lang="en-US" sz="1094">
                <a:solidFill>
                  <a:srgbClr val="000001"/>
                </a:solidFill>
                <a:latin typeface="Times New Roman MT"/>
                <a:ea typeface="Times New Roman MT"/>
                <a:cs typeface="Times New Roman MT"/>
                <a:sym typeface="Times New Roman MT"/>
              </a:rPr>
              <a:t>Besides treatment and medication, lifestyle changes can be used to aid in recovery. These can be stress management practices, consistent exercising, meditation, and better sleeping behavior.</a:t>
            </a:r>
          </a:p>
          <a:p>
            <a:pPr algn="just">
              <a:lnSpc>
                <a:spcPts val="1531"/>
              </a:lnSpc>
            </a:pPr>
            <a:r>
              <a:rPr lang="en-US" sz="1094">
                <a:solidFill>
                  <a:srgbClr val="000001"/>
                </a:solidFill>
                <a:latin typeface="Times New Roman MT"/>
                <a:ea typeface="Times New Roman MT"/>
                <a:cs typeface="Times New Roman MT"/>
                <a:sym typeface="Times New Roman MT"/>
              </a:rPr>
              <a:t>Contemporary mental health care has placed the person-centred approach in the limelight, insisting on the need to address the needs of individuals with respect to treatment. Medical practitioners develop individualised care plans in partnership with the patients so as to cater to psychological and social aspects influencing the mental well-being of the patients (Khosravi, Azar and Izadi, 2024).</a:t>
            </a:r>
          </a:p>
        </p:txBody>
      </p:sp>
      <p:sp>
        <p:nvSpPr>
          <p:cNvPr id="33" name="TextBox 33"/>
          <p:cNvSpPr txBox="1"/>
          <p:nvPr/>
        </p:nvSpPr>
        <p:spPr>
          <a:xfrm>
            <a:off x="8889501" y="10024528"/>
            <a:ext cx="5169933" cy="722525"/>
          </a:xfrm>
          <a:prstGeom prst="rect">
            <a:avLst/>
          </a:prstGeom>
        </p:spPr>
        <p:txBody>
          <a:bodyPr lIns="0" tIns="0" rIns="0" bIns="0" rtlCol="0" anchor="t">
            <a:spAutoFit/>
          </a:bodyPr>
          <a:lstStyle/>
          <a:p>
            <a:pPr algn="l">
              <a:lnSpc>
                <a:spcPts val="2700"/>
              </a:lnSpc>
              <a:spcBef>
                <a:spcPct val="0"/>
              </a:spcBef>
            </a:pPr>
            <a:r>
              <a:rPr lang="en-US" sz="1929" b="1">
                <a:solidFill>
                  <a:srgbClr val="FFFFFF"/>
                </a:solidFill>
                <a:latin typeface="Times New Roman MT Bold"/>
                <a:ea typeface="Times New Roman MT Bold"/>
                <a:cs typeface="Times New Roman MT Bold"/>
                <a:sym typeface="Times New Roman MT Bold"/>
              </a:rPr>
              <a:t>Contemporary Treatment and Care for Anxiety Disorders</a:t>
            </a:r>
          </a:p>
        </p:txBody>
      </p:sp>
      <p:sp>
        <p:nvSpPr>
          <p:cNvPr id="34" name="TextBox 34"/>
          <p:cNvSpPr txBox="1"/>
          <p:nvPr/>
        </p:nvSpPr>
        <p:spPr>
          <a:xfrm>
            <a:off x="546101" y="14642946"/>
            <a:ext cx="7588842" cy="2834109"/>
          </a:xfrm>
          <a:prstGeom prst="rect">
            <a:avLst/>
          </a:prstGeom>
        </p:spPr>
        <p:txBody>
          <a:bodyPr wrap="square" lIns="0" tIns="0" rIns="0" bIns="0" rtlCol="0" anchor="t">
            <a:spAutoFit/>
          </a:bodyPr>
          <a:lstStyle/>
          <a:p>
            <a:pPr algn="just">
              <a:lnSpc>
                <a:spcPts val="1671"/>
              </a:lnSpc>
            </a:pPr>
            <a:r>
              <a:rPr lang="en-US" sz="1194" dirty="0">
                <a:solidFill>
                  <a:srgbClr val="000001"/>
                </a:solidFill>
                <a:latin typeface="Times New Roman MT"/>
                <a:ea typeface="Times New Roman MT"/>
                <a:cs typeface="Times New Roman MT"/>
                <a:sym typeface="Times New Roman MT"/>
              </a:rPr>
              <a:t>The history of the development of the anxiety disorder indicates that there has been great improvement in utilizing and treating the mental illness (Wang et al., 2025). In the past, medicine was commonly subject to misconceptions and was not well-founded. Further damage to persons with mental health conditions often occurred because of </a:t>
            </a:r>
            <a:r>
              <a:rPr lang="en-US" sz="1194" dirty="0" err="1">
                <a:solidFill>
                  <a:srgbClr val="000001"/>
                </a:solidFill>
                <a:latin typeface="Times New Roman MT"/>
                <a:ea typeface="Times New Roman MT"/>
                <a:cs typeface="Times New Roman MT"/>
                <a:sym typeface="Times New Roman MT"/>
              </a:rPr>
              <a:t>institutionalisation</a:t>
            </a:r>
            <a:r>
              <a:rPr lang="en-US" sz="1194" dirty="0">
                <a:solidFill>
                  <a:srgbClr val="000001"/>
                </a:solidFill>
                <a:latin typeface="Times New Roman MT"/>
                <a:ea typeface="Times New Roman MT"/>
                <a:cs typeface="Times New Roman MT"/>
                <a:sym typeface="Times New Roman MT"/>
              </a:rPr>
              <a:t> and social exclusion.</a:t>
            </a:r>
          </a:p>
          <a:p>
            <a:pPr algn="just">
              <a:lnSpc>
                <a:spcPts val="1671"/>
              </a:lnSpc>
            </a:pPr>
            <a:r>
              <a:rPr lang="en-US" sz="1194" dirty="0">
                <a:solidFill>
                  <a:srgbClr val="000001"/>
                </a:solidFill>
                <a:latin typeface="Times New Roman MT"/>
                <a:ea typeface="Times New Roman MT"/>
                <a:cs typeface="Times New Roman MT"/>
                <a:sym typeface="Times New Roman MT"/>
              </a:rPr>
              <a:t>Contemporary psychological and medical practice has gone a long way to enhance the results of treatment. Therapy and management of anxiety symptoms are presented in the form of evidence-based therapy like CBT, whereas the pharmacological therapy has biological assistance to deal with severe symptoms.</a:t>
            </a:r>
          </a:p>
          <a:p>
            <a:pPr algn="just">
              <a:lnSpc>
                <a:spcPts val="1671"/>
              </a:lnSpc>
            </a:pPr>
            <a:r>
              <a:rPr lang="en-US" sz="1194" dirty="0">
                <a:solidFill>
                  <a:srgbClr val="000001"/>
                </a:solidFill>
                <a:latin typeface="Times New Roman MT"/>
                <a:ea typeface="Times New Roman MT"/>
                <a:cs typeface="Times New Roman MT"/>
                <a:sym typeface="Times New Roman MT"/>
              </a:rPr>
              <a:t>Nonetheless, there are a number of issues in modern mental healthcare. The inequality in the availability of mental health services exists between various regions and socioeconomic groups (</a:t>
            </a:r>
            <a:r>
              <a:rPr lang="en-US" sz="1194" dirty="0" err="1">
                <a:solidFill>
                  <a:srgbClr val="000001"/>
                </a:solidFill>
                <a:latin typeface="Times New Roman MT"/>
                <a:ea typeface="Times New Roman MT"/>
                <a:cs typeface="Times New Roman MT"/>
                <a:sym typeface="Times New Roman MT"/>
              </a:rPr>
              <a:t>Subramaniam</a:t>
            </a:r>
            <a:r>
              <a:rPr lang="en-US" sz="1194" dirty="0">
                <a:solidFill>
                  <a:srgbClr val="000001"/>
                </a:solidFill>
                <a:latin typeface="Times New Roman MT"/>
                <a:ea typeface="Times New Roman MT"/>
                <a:cs typeface="Times New Roman MT"/>
                <a:sym typeface="Times New Roman MT"/>
              </a:rPr>
              <a:t>, </a:t>
            </a:r>
            <a:r>
              <a:rPr lang="en-US" sz="1194" dirty="0" err="1">
                <a:solidFill>
                  <a:srgbClr val="000001"/>
                </a:solidFill>
                <a:latin typeface="Times New Roman MT"/>
                <a:ea typeface="Times New Roman MT"/>
                <a:cs typeface="Times New Roman MT"/>
                <a:sym typeface="Times New Roman MT"/>
              </a:rPr>
              <a:t>Verma</a:t>
            </a:r>
            <a:r>
              <a:rPr lang="en-US" sz="1194" dirty="0">
                <a:solidFill>
                  <a:srgbClr val="000001"/>
                </a:solidFill>
                <a:latin typeface="Times New Roman MT"/>
                <a:ea typeface="Times New Roman MT"/>
                <a:cs typeface="Times New Roman MT"/>
                <a:sym typeface="Times New Roman MT"/>
              </a:rPr>
              <a:t> and Chong, 2021).</a:t>
            </a:r>
          </a:p>
          <a:p>
            <a:pPr algn="just">
              <a:lnSpc>
                <a:spcPts val="1671"/>
              </a:lnSpc>
            </a:pPr>
            <a:r>
              <a:rPr lang="en-US" sz="1194" dirty="0">
                <a:solidFill>
                  <a:srgbClr val="000001"/>
                </a:solidFill>
                <a:latin typeface="Times New Roman MT"/>
                <a:ea typeface="Times New Roman MT"/>
                <a:cs typeface="Times New Roman MT"/>
                <a:sym typeface="Times New Roman MT"/>
              </a:rPr>
              <a:t>There is also the problem of still having stigma around mental illness. Although there is more awareness individuals fear being judged or discriminated against and therefore fear seeking help.</a:t>
            </a:r>
          </a:p>
          <a:p>
            <a:pPr algn="just">
              <a:lnSpc>
                <a:spcPts val="1671"/>
              </a:lnSpc>
            </a:pPr>
            <a:r>
              <a:rPr lang="en-US" sz="1194" dirty="0">
                <a:solidFill>
                  <a:srgbClr val="000001"/>
                </a:solidFill>
                <a:latin typeface="Times New Roman MT"/>
                <a:ea typeface="Times New Roman MT"/>
                <a:cs typeface="Times New Roman MT"/>
                <a:sym typeface="Times New Roman MT"/>
              </a:rPr>
              <a:t>Moreover, a pharmacological intervention may also have some side effects, and psychological interventions do not necessarily affect all people equally. </a:t>
            </a:r>
          </a:p>
        </p:txBody>
      </p:sp>
      <p:sp>
        <p:nvSpPr>
          <p:cNvPr id="35" name="TextBox 35"/>
          <p:cNvSpPr txBox="1"/>
          <p:nvPr/>
        </p:nvSpPr>
        <p:spPr>
          <a:xfrm>
            <a:off x="745205" y="14096625"/>
            <a:ext cx="4665004" cy="379625"/>
          </a:xfrm>
          <a:prstGeom prst="rect">
            <a:avLst/>
          </a:prstGeom>
        </p:spPr>
        <p:txBody>
          <a:bodyPr lIns="0" tIns="0" rIns="0" bIns="0" rtlCol="0" anchor="t">
            <a:spAutoFit/>
          </a:bodyPr>
          <a:lstStyle/>
          <a:p>
            <a:pPr algn="l">
              <a:lnSpc>
                <a:spcPts val="2700"/>
              </a:lnSpc>
              <a:spcBef>
                <a:spcPct val="0"/>
              </a:spcBef>
            </a:pPr>
            <a:r>
              <a:rPr lang="en-US" sz="1929" b="1">
                <a:solidFill>
                  <a:srgbClr val="FFFFFF"/>
                </a:solidFill>
                <a:latin typeface="Times New Roman MT Bold"/>
                <a:ea typeface="Times New Roman MT Bold"/>
                <a:cs typeface="Times New Roman MT Bold"/>
                <a:sym typeface="Times New Roman MT Bold"/>
              </a:rPr>
              <a:t>Analysis of the Evolution of treatment</a:t>
            </a:r>
          </a:p>
        </p:txBody>
      </p:sp>
      <p:sp>
        <p:nvSpPr>
          <p:cNvPr id="36" name="TextBox 36"/>
          <p:cNvSpPr txBox="1"/>
          <p:nvPr/>
        </p:nvSpPr>
        <p:spPr>
          <a:xfrm>
            <a:off x="704500" y="18454694"/>
            <a:ext cx="5696251" cy="2112792"/>
          </a:xfrm>
          <a:prstGeom prst="rect">
            <a:avLst/>
          </a:prstGeom>
        </p:spPr>
        <p:txBody>
          <a:bodyPr lIns="0" tIns="0" rIns="0" bIns="0" rtlCol="0" anchor="t">
            <a:spAutoFit/>
          </a:bodyPr>
          <a:lstStyle/>
          <a:p>
            <a:pPr algn="just">
              <a:lnSpc>
                <a:spcPts val="1671"/>
              </a:lnSpc>
            </a:pPr>
            <a:r>
              <a:rPr lang="en-US" sz="1194">
                <a:solidFill>
                  <a:srgbClr val="000001"/>
                </a:solidFill>
                <a:latin typeface="Times New Roman MT"/>
                <a:ea typeface="Times New Roman MT"/>
                <a:cs typeface="Times New Roman MT"/>
                <a:sym typeface="Times New Roman MT"/>
              </a:rPr>
              <a:t>Legislation and policies by the government are important in defining mental health services. National mental health strategies to enhance access to treatment, decrease stigma, and early intervention have been implemented in many countries (WHO, 2022).</a:t>
            </a:r>
          </a:p>
          <a:p>
            <a:pPr algn="just">
              <a:lnSpc>
                <a:spcPts val="1671"/>
              </a:lnSpc>
            </a:pPr>
            <a:r>
              <a:rPr lang="en-US" sz="1194">
                <a:solidFill>
                  <a:srgbClr val="000001"/>
                </a:solidFill>
                <a:latin typeface="Times New Roman MT"/>
                <a:ea typeface="Times New Roman MT"/>
                <a:cs typeface="Times New Roman MT"/>
                <a:sym typeface="Times New Roman MT"/>
              </a:rPr>
              <a:t>The policies in mental health usually aim at incorporating of the psychological services within the primary healthcare setups. The practice is beneficial in ensuring that people can be assisted by the use of general medical services instead of specialised psychiatric institutions.</a:t>
            </a:r>
          </a:p>
          <a:p>
            <a:pPr algn="just">
              <a:lnSpc>
                <a:spcPts val="1671"/>
              </a:lnSpc>
            </a:pPr>
            <a:r>
              <a:rPr lang="en-US" sz="1194">
                <a:solidFill>
                  <a:srgbClr val="000001"/>
                </a:solidFill>
                <a:latin typeface="Times New Roman MT"/>
                <a:ea typeface="Times New Roman MT"/>
                <a:cs typeface="Times New Roman MT"/>
                <a:sym typeface="Times New Roman MT"/>
              </a:rPr>
              <a:t>The rights of mentally ill individuals are also secured by legislation. Discrimination laws in the areas of employment, access to healthcare and education are designed to bring about equality and social inclusion within the people with mental illness.</a:t>
            </a:r>
          </a:p>
        </p:txBody>
      </p:sp>
      <p:sp>
        <p:nvSpPr>
          <p:cNvPr id="37" name="TextBox 37"/>
          <p:cNvSpPr txBox="1"/>
          <p:nvPr/>
        </p:nvSpPr>
        <p:spPr>
          <a:xfrm>
            <a:off x="875824" y="17834652"/>
            <a:ext cx="5421916" cy="379625"/>
          </a:xfrm>
          <a:prstGeom prst="rect">
            <a:avLst/>
          </a:prstGeom>
        </p:spPr>
        <p:txBody>
          <a:bodyPr lIns="0" tIns="0" rIns="0" bIns="0" rtlCol="0" anchor="t">
            <a:spAutoFit/>
          </a:bodyPr>
          <a:lstStyle/>
          <a:p>
            <a:pPr algn="l">
              <a:lnSpc>
                <a:spcPts val="2700"/>
              </a:lnSpc>
              <a:spcBef>
                <a:spcPct val="0"/>
              </a:spcBef>
            </a:pPr>
            <a:r>
              <a:rPr lang="en-US" sz="1929" b="1">
                <a:solidFill>
                  <a:srgbClr val="FFFFFF"/>
                </a:solidFill>
                <a:latin typeface="Times New Roman MT Bold"/>
                <a:ea typeface="Times New Roman MT Bold"/>
                <a:cs typeface="Times New Roman MT Bold"/>
                <a:sym typeface="Times New Roman MT Bold"/>
              </a:rPr>
              <a:t>Mental Health Provision, Policy and Legislation</a:t>
            </a:r>
          </a:p>
        </p:txBody>
      </p:sp>
      <p:sp>
        <p:nvSpPr>
          <p:cNvPr id="38" name="TextBox 38"/>
          <p:cNvSpPr txBox="1"/>
          <p:nvPr/>
        </p:nvSpPr>
        <p:spPr>
          <a:xfrm>
            <a:off x="8794591" y="15523741"/>
            <a:ext cx="5513812" cy="3370092"/>
          </a:xfrm>
          <a:prstGeom prst="rect">
            <a:avLst/>
          </a:prstGeom>
        </p:spPr>
        <p:txBody>
          <a:bodyPr lIns="0" tIns="0" rIns="0" bIns="0" rtlCol="0" anchor="t">
            <a:spAutoFit/>
          </a:bodyPr>
          <a:lstStyle/>
          <a:p>
            <a:pPr algn="just">
              <a:lnSpc>
                <a:spcPts val="1671"/>
              </a:lnSpc>
            </a:pPr>
            <a:r>
              <a:rPr lang="en-US" sz="1194" dirty="0">
                <a:solidFill>
                  <a:srgbClr val="000001"/>
                </a:solidFill>
                <a:latin typeface="Times New Roman MT"/>
                <a:ea typeface="Times New Roman MT"/>
                <a:cs typeface="Times New Roman MT"/>
                <a:sym typeface="Times New Roman MT"/>
              </a:rPr>
              <a:t>Even though treatment of anxiety disorders has been achieved to a great extent, more advances are still required to improve mental health delivery at an international level.</a:t>
            </a:r>
          </a:p>
          <a:p>
            <a:pPr algn="just">
              <a:lnSpc>
                <a:spcPts val="1671"/>
              </a:lnSpc>
            </a:pPr>
            <a:r>
              <a:rPr lang="en-US" sz="1194" dirty="0">
                <a:solidFill>
                  <a:srgbClr val="000001"/>
                </a:solidFill>
                <a:latin typeface="Times New Roman MT"/>
                <a:ea typeface="Times New Roman MT"/>
                <a:cs typeface="Times New Roman MT"/>
                <a:sym typeface="Times New Roman MT"/>
              </a:rPr>
              <a:t>First, there should be a heightened level of awareness and education of the population on anxiety disorders which will reduce the levels of stigma and promote the individuals to seek help at an earlier stage. Schools, workplaces, and communities, among others, can facilitate improved knowledge on mental health through educational programs (</a:t>
            </a:r>
            <a:r>
              <a:rPr lang="en-US" sz="1194" dirty="0" err="1">
                <a:solidFill>
                  <a:srgbClr val="000001"/>
                </a:solidFill>
                <a:latin typeface="Times New Roman MT"/>
                <a:ea typeface="Times New Roman MT"/>
                <a:cs typeface="Times New Roman MT"/>
                <a:sym typeface="Times New Roman MT"/>
              </a:rPr>
              <a:t>Magomedova</a:t>
            </a:r>
            <a:r>
              <a:rPr lang="en-US" sz="1194" dirty="0">
                <a:solidFill>
                  <a:srgbClr val="000001"/>
                </a:solidFill>
                <a:latin typeface="Times New Roman MT"/>
                <a:ea typeface="Times New Roman MT"/>
                <a:cs typeface="Times New Roman MT"/>
                <a:sym typeface="Times New Roman MT"/>
              </a:rPr>
              <a:t> and Fatima, 2025).</a:t>
            </a:r>
          </a:p>
          <a:p>
            <a:pPr algn="just">
              <a:lnSpc>
                <a:spcPts val="1671"/>
              </a:lnSpc>
            </a:pPr>
            <a:r>
              <a:rPr lang="en-US" sz="1194" dirty="0">
                <a:solidFill>
                  <a:srgbClr val="000001"/>
                </a:solidFill>
                <a:latin typeface="Times New Roman MT"/>
                <a:ea typeface="Times New Roman MT"/>
                <a:cs typeface="Times New Roman MT"/>
                <a:sym typeface="Times New Roman MT"/>
              </a:rPr>
              <a:t>Second, mental health should be given increased allocation of resources by governments. Greater access to psychological therapy and community support services can help in enhancing the success of treating people with anxiety disorders.</a:t>
            </a:r>
          </a:p>
          <a:p>
            <a:pPr algn="just">
              <a:lnSpc>
                <a:spcPts val="1671"/>
              </a:lnSpc>
            </a:pPr>
            <a:r>
              <a:rPr lang="en-US" sz="1194" dirty="0">
                <a:solidFill>
                  <a:srgbClr val="000001"/>
                </a:solidFill>
                <a:latin typeface="Times New Roman MT"/>
                <a:ea typeface="Times New Roman MT"/>
                <a:cs typeface="Times New Roman MT"/>
                <a:sym typeface="Times New Roman MT"/>
              </a:rPr>
              <a:t>Third, new treatment ways need to be investigated. Online therapy, mobile mental health applications, and other types of digital approaches to mental health can facilitate the widening of the access to psychological support (</a:t>
            </a:r>
            <a:r>
              <a:rPr lang="en-US" sz="1194" dirty="0" err="1">
                <a:solidFill>
                  <a:srgbClr val="000001"/>
                </a:solidFill>
                <a:latin typeface="Times New Roman MT"/>
                <a:ea typeface="Times New Roman MT"/>
                <a:cs typeface="Times New Roman MT"/>
                <a:sym typeface="Times New Roman MT"/>
              </a:rPr>
              <a:t>Anser</a:t>
            </a:r>
            <a:r>
              <a:rPr lang="en-US" sz="1194" dirty="0">
                <a:solidFill>
                  <a:srgbClr val="000001"/>
                </a:solidFill>
                <a:latin typeface="Times New Roman MT"/>
                <a:ea typeface="Times New Roman MT"/>
                <a:cs typeface="Times New Roman MT"/>
                <a:sym typeface="Times New Roman MT"/>
              </a:rPr>
              <a:t> et al., 2025).</a:t>
            </a:r>
          </a:p>
          <a:p>
            <a:pPr algn="just">
              <a:lnSpc>
                <a:spcPts val="1671"/>
              </a:lnSpc>
            </a:pPr>
            <a:r>
              <a:rPr lang="en-US" sz="1194" dirty="0">
                <a:solidFill>
                  <a:srgbClr val="000001"/>
                </a:solidFill>
                <a:latin typeface="Times New Roman MT"/>
                <a:ea typeface="Times New Roman MT"/>
                <a:cs typeface="Times New Roman MT"/>
                <a:sym typeface="Times New Roman MT"/>
              </a:rPr>
              <a:t>Lastly, mental health services are supposed to be more culturally sensitive. Understanding cultural disparities in mental illness perception and experience can enhance treatment engagement and treatment effectiveness.</a:t>
            </a:r>
          </a:p>
        </p:txBody>
      </p:sp>
      <p:sp>
        <p:nvSpPr>
          <p:cNvPr id="39" name="TextBox 39"/>
          <p:cNvSpPr txBox="1"/>
          <p:nvPr/>
        </p:nvSpPr>
        <p:spPr>
          <a:xfrm>
            <a:off x="8886487" y="14992152"/>
            <a:ext cx="5172947" cy="379625"/>
          </a:xfrm>
          <a:prstGeom prst="rect">
            <a:avLst/>
          </a:prstGeom>
        </p:spPr>
        <p:txBody>
          <a:bodyPr lIns="0" tIns="0" rIns="0" bIns="0" rtlCol="0" anchor="t">
            <a:spAutoFit/>
          </a:bodyPr>
          <a:lstStyle/>
          <a:p>
            <a:pPr algn="l">
              <a:lnSpc>
                <a:spcPts val="2700"/>
              </a:lnSpc>
              <a:spcBef>
                <a:spcPct val="0"/>
              </a:spcBef>
            </a:pPr>
            <a:r>
              <a:rPr lang="en-US" sz="1929" b="1">
                <a:solidFill>
                  <a:srgbClr val="FFFFFF"/>
                </a:solidFill>
                <a:latin typeface="Times New Roman MT Bold"/>
                <a:ea typeface="Times New Roman MT Bold"/>
                <a:cs typeface="Times New Roman MT Bold"/>
                <a:sym typeface="Times New Roman MT Bold"/>
              </a:rPr>
              <a:t>Future Practice and Policy Recommendations</a:t>
            </a:r>
          </a:p>
        </p:txBody>
      </p:sp>
      <p:sp>
        <p:nvSpPr>
          <p:cNvPr id="40" name="TextBox 40"/>
          <p:cNvSpPr txBox="1"/>
          <p:nvPr/>
        </p:nvSpPr>
        <p:spPr>
          <a:xfrm>
            <a:off x="7084925" y="19833900"/>
            <a:ext cx="7215765" cy="991677"/>
          </a:xfrm>
          <a:prstGeom prst="rect">
            <a:avLst/>
          </a:prstGeom>
        </p:spPr>
        <p:txBody>
          <a:bodyPr lIns="0" tIns="0" rIns="0" bIns="0" rtlCol="0" anchor="t">
            <a:spAutoFit/>
          </a:bodyPr>
          <a:lstStyle/>
          <a:p>
            <a:pPr algn="just">
              <a:lnSpc>
                <a:spcPts val="1150"/>
              </a:lnSpc>
            </a:pPr>
            <a:r>
              <a:rPr lang="en-US" sz="822">
                <a:solidFill>
                  <a:srgbClr val="000001"/>
                </a:solidFill>
                <a:latin typeface="Times New Roman MT"/>
                <a:ea typeface="Times New Roman MT"/>
                <a:cs typeface="Times New Roman MT"/>
                <a:sym typeface="Times New Roman MT"/>
              </a:rPr>
              <a:t>Anxiety disorders are considered to be one of the most prevalent mental health disorders in the world and they impact greatly on individuals as well as the society. The historical approaches show that the anxiety used to be confused and was treated with ineffective or dangerous approaches. With time, the development of psychology, psychiatry and neuroscience has revolutionized the conceptualization and treatment of anxiety disorders.</a:t>
            </a:r>
          </a:p>
          <a:p>
            <a:pPr algn="just">
              <a:lnSpc>
                <a:spcPts val="1150"/>
              </a:lnSpc>
            </a:pPr>
            <a:r>
              <a:rPr lang="en-US" sz="822">
                <a:solidFill>
                  <a:srgbClr val="000001"/>
                </a:solidFill>
                <a:latin typeface="Times New Roman MT"/>
                <a:ea typeface="Times New Roman MT"/>
                <a:cs typeface="Times New Roman MT"/>
                <a:sym typeface="Times New Roman MT"/>
              </a:rPr>
              <a:t>Modern therapies, such as cognitive behavioural therapy, medications and community care, are more effective and humane means of assisting those with anxiety disorders. The solution to these problems is to conduct further studies, better mental health policies, and raise the level of awareness. Through the encouragement of accessible, evidence-based, and compassionate mental healthcare, the societies will be able to offer appropriate support to those living with the anxiety disorder and enhance the overall mental wellbeing.</a:t>
            </a:r>
          </a:p>
        </p:txBody>
      </p:sp>
      <p:sp>
        <p:nvSpPr>
          <p:cNvPr id="41" name="TextBox 41"/>
          <p:cNvSpPr txBox="1"/>
          <p:nvPr/>
        </p:nvSpPr>
        <p:spPr>
          <a:xfrm>
            <a:off x="6971034" y="19289821"/>
            <a:ext cx="1511349" cy="368985"/>
          </a:xfrm>
          <a:prstGeom prst="rect">
            <a:avLst/>
          </a:prstGeom>
        </p:spPr>
        <p:txBody>
          <a:bodyPr lIns="0" tIns="0" rIns="0" bIns="0" rtlCol="0" anchor="t">
            <a:spAutoFit/>
          </a:bodyPr>
          <a:lstStyle/>
          <a:p>
            <a:pPr algn="l">
              <a:lnSpc>
                <a:spcPts val="2762"/>
              </a:lnSpc>
              <a:spcBef>
                <a:spcPct val="0"/>
              </a:spcBef>
            </a:pPr>
            <a:r>
              <a:rPr lang="en-US" sz="1973" b="1">
                <a:solidFill>
                  <a:srgbClr val="FFFFFF"/>
                </a:solidFill>
                <a:latin typeface="Times New Roman MT Bold"/>
                <a:ea typeface="Times New Roman MT Bold"/>
                <a:cs typeface="Times New Roman MT Bold"/>
                <a:sym typeface="Times New Roman MT Bold"/>
              </a:rPr>
              <a:t>Conclusion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709806" y="1095396"/>
            <a:ext cx="3700388" cy="833209"/>
            <a:chOff x="0" y="0"/>
            <a:chExt cx="4933850" cy="1110945"/>
          </a:xfrm>
        </p:grpSpPr>
        <p:sp>
          <p:nvSpPr>
            <p:cNvPr id="3" name="AutoShape 3"/>
            <p:cNvSpPr/>
            <p:nvPr/>
          </p:nvSpPr>
          <p:spPr>
            <a:xfrm>
              <a:off x="0" y="0"/>
              <a:ext cx="4933850" cy="1110945"/>
            </a:xfrm>
            <a:prstGeom prst="rect">
              <a:avLst/>
            </a:prstGeom>
            <a:solidFill>
              <a:srgbClr val="467C9B"/>
            </a:solidFill>
          </p:spPr>
        </p:sp>
        <p:sp>
          <p:nvSpPr>
            <p:cNvPr id="4" name="TextBox 4"/>
            <p:cNvSpPr txBox="1"/>
            <p:nvPr/>
          </p:nvSpPr>
          <p:spPr>
            <a:xfrm>
              <a:off x="625385" y="289118"/>
              <a:ext cx="3878698" cy="609411"/>
            </a:xfrm>
            <a:prstGeom prst="rect">
              <a:avLst/>
            </a:prstGeom>
          </p:spPr>
          <p:txBody>
            <a:bodyPr lIns="0" tIns="0" rIns="0" bIns="0" rtlCol="0" anchor="t">
              <a:spAutoFit/>
            </a:bodyPr>
            <a:lstStyle/>
            <a:p>
              <a:pPr algn="ctr">
                <a:lnSpc>
                  <a:spcPts val="2700"/>
                </a:lnSpc>
              </a:pPr>
              <a:r>
                <a:rPr lang="en-US" sz="3140" b="1">
                  <a:solidFill>
                    <a:srgbClr val="FFFFFF"/>
                  </a:solidFill>
                  <a:latin typeface="Times New Roman MT Bold"/>
                  <a:ea typeface="Times New Roman MT Bold"/>
                  <a:cs typeface="Times New Roman MT Bold"/>
                  <a:sym typeface="Times New Roman MT Bold"/>
                </a:rPr>
                <a:t>References</a:t>
              </a:r>
            </a:p>
          </p:txBody>
        </p:sp>
      </p:grpSp>
      <p:sp>
        <p:nvSpPr>
          <p:cNvPr id="5" name="AutoShape 5"/>
          <p:cNvSpPr/>
          <p:nvPr/>
        </p:nvSpPr>
        <p:spPr>
          <a:xfrm>
            <a:off x="683190" y="2763686"/>
            <a:ext cx="13540881" cy="17403239"/>
          </a:xfrm>
          <a:prstGeom prst="rect">
            <a:avLst/>
          </a:prstGeom>
          <a:solidFill>
            <a:srgbClr val="B6CCD8"/>
          </a:solidFill>
        </p:spPr>
      </p:sp>
      <p:sp>
        <p:nvSpPr>
          <p:cNvPr id="6" name="TextBox 5"/>
          <p:cNvSpPr txBox="1"/>
          <p:nvPr/>
        </p:nvSpPr>
        <p:spPr>
          <a:xfrm>
            <a:off x="1079500" y="3295650"/>
            <a:ext cx="12801600" cy="16250603"/>
          </a:xfrm>
          <a:prstGeom prst="rect">
            <a:avLst/>
          </a:prstGeom>
          <a:noFill/>
        </p:spPr>
        <p:txBody>
          <a:bodyPr wrap="square" rtlCol="0">
            <a:spAutoFit/>
          </a:bodyPr>
          <a:lstStyle/>
          <a:p>
            <a:pPr algn="just">
              <a:lnSpc>
                <a:spcPct val="150000"/>
              </a:lnSpc>
              <a:spcAft>
                <a:spcPts val="1200"/>
              </a:spcAft>
            </a:pPr>
            <a:r>
              <a:rPr lang="en-US" sz="2000" dirty="0" err="1">
                <a:latin typeface="Times New Roman"/>
                <a:ea typeface="Times New Roman"/>
              </a:rPr>
              <a:t>Alqasir</a:t>
            </a:r>
            <a:r>
              <a:rPr lang="en-US" sz="2000" dirty="0">
                <a:latin typeface="Times New Roman"/>
                <a:ea typeface="Times New Roman"/>
              </a:rPr>
              <a:t>, A. (2024) ‘VU Research Repository’, </a:t>
            </a:r>
            <a:r>
              <a:rPr lang="en-US" sz="2000" i="1" dirty="0">
                <a:latin typeface="Times New Roman"/>
                <a:ea typeface="Times New Roman"/>
              </a:rPr>
              <a:t>VU Research Repository | Victoria University | Melbourne Australia</a:t>
            </a:r>
            <a:r>
              <a:rPr lang="en-US" sz="2000" dirty="0">
                <a:latin typeface="Times New Roman"/>
                <a:ea typeface="Times New Roman"/>
              </a:rPr>
              <a:t>. [online] </a:t>
            </a:r>
            <a:r>
              <a:rPr lang="en-US" sz="2000" dirty="0" err="1">
                <a:latin typeface="Times New Roman"/>
                <a:ea typeface="Times New Roman"/>
              </a:rPr>
              <a:t>doi:https</a:t>
            </a:r>
            <a:r>
              <a:rPr lang="en-US" sz="2000" dirty="0">
                <a:latin typeface="Times New Roman"/>
                <a:ea typeface="Times New Roman"/>
              </a:rPr>
              <a:t>://vuir.vu.edu.au/49089/.</a:t>
            </a:r>
          </a:p>
          <a:p>
            <a:pPr algn="just">
              <a:lnSpc>
                <a:spcPct val="150000"/>
              </a:lnSpc>
              <a:spcAft>
                <a:spcPts val="1200"/>
              </a:spcAft>
            </a:pPr>
            <a:r>
              <a:rPr lang="en-US" sz="2000" dirty="0" err="1">
                <a:latin typeface="Times New Roman"/>
                <a:ea typeface="Times New Roman"/>
              </a:rPr>
              <a:t>Anser</a:t>
            </a:r>
            <a:r>
              <a:rPr lang="en-US" sz="2000" dirty="0">
                <a:latin typeface="Times New Roman"/>
                <a:ea typeface="Times New Roman"/>
              </a:rPr>
              <a:t>, M.K., </a:t>
            </a:r>
            <a:r>
              <a:rPr lang="en-US" sz="2000" dirty="0" err="1">
                <a:latin typeface="Times New Roman"/>
                <a:ea typeface="Times New Roman"/>
              </a:rPr>
              <a:t>Nabi</a:t>
            </a:r>
            <a:r>
              <a:rPr lang="en-US" sz="2000" dirty="0">
                <a:latin typeface="Times New Roman"/>
                <a:ea typeface="Times New Roman"/>
              </a:rPr>
              <a:t>, A.A., Ahmad, I., Muhammad and </a:t>
            </a:r>
            <a:r>
              <a:rPr lang="en-US" sz="2000" dirty="0" err="1">
                <a:latin typeface="Times New Roman"/>
                <a:ea typeface="Times New Roman"/>
              </a:rPr>
              <a:t>Zaman</a:t>
            </a:r>
            <a:r>
              <a:rPr lang="en-US" sz="2000" dirty="0">
                <a:latin typeface="Times New Roman"/>
                <a:ea typeface="Times New Roman"/>
              </a:rPr>
              <a:t>, K. (2025) ‘Advancing Mental Health Care: A Comprehensive Review of Digital Tools and Technologies for Enhancing Diagnosis, Treatment, and Wellness’, </a:t>
            </a:r>
            <a:r>
              <a:rPr lang="en-US" sz="2000" i="1" dirty="0">
                <a:latin typeface="Times New Roman"/>
                <a:ea typeface="Times New Roman"/>
              </a:rPr>
              <a:t>Health care science</a:t>
            </a:r>
            <a:r>
              <a:rPr lang="en-US" sz="2000" dirty="0">
                <a:latin typeface="Times New Roman"/>
                <a:ea typeface="Times New Roman"/>
              </a:rPr>
              <a:t>. </a:t>
            </a:r>
            <a:r>
              <a:rPr lang="en-US" sz="2000" dirty="0" err="1">
                <a:latin typeface="Times New Roman"/>
                <a:ea typeface="Times New Roman"/>
              </a:rPr>
              <a:t>doi:https</a:t>
            </a:r>
            <a:r>
              <a:rPr lang="en-US" sz="2000" dirty="0">
                <a:latin typeface="Times New Roman"/>
                <a:ea typeface="Times New Roman"/>
              </a:rPr>
              <a:t>://doi.org/10.1002/hcs2.70018.</a:t>
            </a:r>
          </a:p>
          <a:p>
            <a:pPr algn="just">
              <a:lnSpc>
                <a:spcPct val="150000"/>
              </a:lnSpc>
              <a:spcAft>
                <a:spcPts val="1200"/>
              </a:spcAft>
            </a:pPr>
            <a:r>
              <a:rPr lang="en-US" sz="2000" dirty="0" err="1">
                <a:latin typeface="Times New Roman"/>
                <a:ea typeface="Times New Roman"/>
              </a:rPr>
              <a:t>Crocq</a:t>
            </a:r>
            <a:r>
              <a:rPr lang="en-US" sz="2000" dirty="0">
                <a:latin typeface="Times New Roman"/>
                <a:ea typeface="Times New Roman"/>
              </a:rPr>
              <a:t>, M.-A. (2022) ‘The history of generalized anxiety disorder as a diagnostic category’, </a:t>
            </a:r>
            <a:r>
              <a:rPr lang="en-US" sz="2000" i="1" dirty="0">
                <a:latin typeface="Times New Roman"/>
                <a:ea typeface="Times New Roman"/>
              </a:rPr>
              <a:t>Generalized Anxiety Disorders</a:t>
            </a:r>
            <a:r>
              <a:rPr lang="en-US" sz="2000" dirty="0">
                <a:latin typeface="Times New Roman"/>
                <a:ea typeface="Times New Roman"/>
              </a:rPr>
              <a:t>, 19(2), pp.107–116. </a:t>
            </a:r>
            <a:r>
              <a:rPr lang="en-US" sz="2000" dirty="0" err="1">
                <a:latin typeface="Times New Roman"/>
                <a:ea typeface="Times New Roman"/>
              </a:rPr>
              <a:t>doi:https</a:t>
            </a:r>
            <a:r>
              <a:rPr lang="en-US" sz="2000" dirty="0">
                <a:latin typeface="Times New Roman"/>
                <a:ea typeface="Times New Roman"/>
              </a:rPr>
              <a:t>://doi.org/10.31887/dcns.2017.19.2/</a:t>
            </a:r>
            <a:r>
              <a:rPr lang="en-US" sz="2000" dirty="0" err="1">
                <a:latin typeface="Times New Roman"/>
                <a:ea typeface="Times New Roman"/>
              </a:rPr>
              <a:t>macrocq</a:t>
            </a:r>
            <a:r>
              <a:rPr lang="en-US" sz="2000" dirty="0">
                <a:latin typeface="Times New Roman"/>
                <a:ea typeface="Times New Roman"/>
              </a:rPr>
              <a:t>.</a:t>
            </a:r>
          </a:p>
          <a:p>
            <a:pPr algn="just">
              <a:lnSpc>
                <a:spcPct val="150000"/>
              </a:lnSpc>
              <a:spcAft>
                <a:spcPts val="1200"/>
              </a:spcAft>
            </a:pPr>
            <a:r>
              <a:rPr lang="en-US" sz="2000" dirty="0" err="1">
                <a:latin typeface="Times New Roman"/>
                <a:ea typeface="Times New Roman"/>
              </a:rPr>
              <a:t>Domschke</a:t>
            </a:r>
            <a:r>
              <a:rPr lang="en-US" sz="2000" dirty="0">
                <a:latin typeface="Times New Roman"/>
                <a:ea typeface="Times New Roman"/>
              </a:rPr>
              <a:t>, K. and </a:t>
            </a:r>
            <a:r>
              <a:rPr lang="en-US" sz="2000" dirty="0" err="1">
                <a:latin typeface="Times New Roman"/>
                <a:ea typeface="Times New Roman"/>
              </a:rPr>
              <a:t>Zwanzger</a:t>
            </a:r>
            <a:r>
              <a:rPr lang="en-US" sz="2000" dirty="0">
                <a:latin typeface="Times New Roman"/>
                <a:ea typeface="Times New Roman"/>
              </a:rPr>
              <a:t>, P. (2025) ‘Taxonomy of anxiety disorders—a comparison of ICD‑10 and ICD‑11’, </a:t>
            </a:r>
            <a:r>
              <a:rPr lang="en-US" sz="2000" i="1" dirty="0">
                <a:latin typeface="Times New Roman"/>
                <a:ea typeface="Times New Roman"/>
              </a:rPr>
              <a:t>Der </a:t>
            </a:r>
            <a:r>
              <a:rPr lang="en-US" sz="2000" i="1" dirty="0" err="1">
                <a:latin typeface="Times New Roman"/>
                <a:ea typeface="Times New Roman"/>
              </a:rPr>
              <a:t>Nervenarzt</a:t>
            </a:r>
            <a:r>
              <a:rPr lang="en-US" sz="2000" dirty="0">
                <a:latin typeface="Times New Roman"/>
                <a:ea typeface="Times New Roman"/>
              </a:rPr>
              <a:t>. </a:t>
            </a:r>
            <a:r>
              <a:rPr lang="en-US" sz="2000" dirty="0" err="1">
                <a:latin typeface="Times New Roman"/>
                <a:ea typeface="Times New Roman"/>
              </a:rPr>
              <a:t>doi:https</a:t>
            </a:r>
            <a:r>
              <a:rPr lang="en-US" sz="2000" dirty="0">
                <a:latin typeface="Times New Roman"/>
                <a:ea typeface="Times New Roman"/>
              </a:rPr>
              <a:t>://doi.org/10.1007/s00115-025-01842-6.</a:t>
            </a:r>
          </a:p>
          <a:p>
            <a:pPr algn="just">
              <a:lnSpc>
                <a:spcPct val="150000"/>
              </a:lnSpc>
              <a:spcAft>
                <a:spcPts val="1200"/>
              </a:spcAft>
            </a:pPr>
            <a:r>
              <a:rPr lang="en-US" sz="2000" dirty="0" err="1">
                <a:latin typeface="Times New Roman"/>
                <a:ea typeface="Times New Roman"/>
              </a:rPr>
              <a:t>Johnco</a:t>
            </a:r>
            <a:r>
              <a:rPr lang="en-US" sz="2000" dirty="0">
                <a:latin typeface="Times New Roman"/>
                <a:ea typeface="Times New Roman"/>
              </a:rPr>
              <a:t>, C.J., Dickson, S.J. and Seaton, A. (2025) ‘A systematic review and meta-analysis of diagnostic remission, treatment response, attrition and relapse following cognitive </a:t>
            </a:r>
            <a:r>
              <a:rPr lang="en-US" sz="2000" dirty="0" err="1">
                <a:latin typeface="Times New Roman"/>
                <a:ea typeface="Times New Roman"/>
              </a:rPr>
              <a:t>behaviour</a:t>
            </a:r>
            <a:r>
              <a:rPr lang="en-US" sz="2000" dirty="0">
                <a:latin typeface="Times New Roman"/>
                <a:ea typeface="Times New Roman"/>
              </a:rPr>
              <a:t> therapy (CBT), other psychological therapies and pharmacological treatments for anxiety disorders in older adults’, </a:t>
            </a:r>
            <a:r>
              <a:rPr lang="en-US" sz="2000" i="1" dirty="0">
                <a:latin typeface="Times New Roman"/>
                <a:ea typeface="Times New Roman"/>
              </a:rPr>
              <a:t>American Journal of Geriatric Psychiatry</a:t>
            </a:r>
            <a:r>
              <a:rPr lang="en-US" sz="2000" dirty="0">
                <a:latin typeface="Times New Roman"/>
                <a:ea typeface="Times New Roman"/>
              </a:rPr>
              <a:t>. </a:t>
            </a:r>
            <a:r>
              <a:rPr lang="en-US" sz="2000" dirty="0" err="1">
                <a:latin typeface="Times New Roman"/>
                <a:ea typeface="Times New Roman"/>
              </a:rPr>
              <a:t>doi:https</a:t>
            </a:r>
            <a:r>
              <a:rPr lang="en-US" sz="2000" dirty="0">
                <a:latin typeface="Times New Roman"/>
                <a:ea typeface="Times New Roman"/>
              </a:rPr>
              <a:t>://doi.org/10.1016/j.jagp.2025.05.010.</a:t>
            </a:r>
          </a:p>
          <a:p>
            <a:pPr algn="just">
              <a:lnSpc>
                <a:spcPct val="150000"/>
              </a:lnSpc>
              <a:spcAft>
                <a:spcPts val="1200"/>
              </a:spcAft>
            </a:pPr>
            <a:r>
              <a:rPr lang="en-US" sz="2000" dirty="0" err="1">
                <a:latin typeface="Times New Roman"/>
                <a:ea typeface="Times New Roman"/>
              </a:rPr>
              <a:t>Khosravi</a:t>
            </a:r>
            <a:r>
              <a:rPr lang="en-US" sz="2000" dirty="0">
                <a:latin typeface="Times New Roman"/>
                <a:ea typeface="Times New Roman"/>
              </a:rPr>
              <a:t>, M., </a:t>
            </a:r>
            <a:r>
              <a:rPr lang="en-US" sz="2000" dirty="0" err="1">
                <a:latin typeface="Times New Roman"/>
                <a:ea typeface="Times New Roman"/>
              </a:rPr>
              <a:t>Azar</a:t>
            </a:r>
            <a:r>
              <a:rPr lang="en-US" sz="2000" dirty="0">
                <a:latin typeface="Times New Roman"/>
                <a:ea typeface="Times New Roman"/>
              </a:rPr>
              <a:t>, G. and </a:t>
            </a:r>
            <a:r>
              <a:rPr lang="en-US" sz="2000" dirty="0" err="1">
                <a:latin typeface="Times New Roman"/>
                <a:ea typeface="Times New Roman"/>
              </a:rPr>
              <a:t>Izadi</a:t>
            </a:r>
            <a:r>
              <a:rPr lang="en-US" sz="2000" dirty="0">
                <a:latin typeface="Times New Roman"/>
                <a:ea typeface="Times New Roman"/>
              </a:rPr>
              <a:t>, R. (2024) ‘Principles and elements of patient-</a:t>
            </a:r>
            <a:r>
              <a:rPr lang="en-US" sz="2000" dirty="0" err="1">
                <a:latin typeface="Times New Roman"/>
                <a:ea typeface="Times New Roman"/>
              </a:rPr>
              <a:t>centredness</a:t>
            </a:r>
            <a:r>
              <a:rPr lang="en-US" sz="2000" dirty="0">
                <a:latin typeface="Times New Roman"/>
                <a:ea typeface="Times New Roman"/>
              </a:rPr>
              <a:t> in mental health services: a thematic analysis of a systematic review of reviews’, </a:t>
            </a:r>
            <a:r>
              <a:rPr lang="en-US" sz="2000" i="1" dirty="0">
                <a:latin typeface="Times New Roman"/>
                <a:ea typeface="Times New Roman"/>
              </a:rPr>
              <a:t>BMJ Open Quality</a:t>
            </a:r>
            <a:r>
              <a:rPr lang="en-US" sz="2000" dirty="0">
                <a:latin typeface="Times New Roman"/>
                <a:ea typeface="Times New Roman"/>
              </a:rPr>
              <a:t>, [online] 13(3), pp.1–11. </a:t>
            </a:r>
            <a:r>
              <a:rPr lang="en-US" sz="2000" dirty="0" err="1">
                <a:latin typeface="Times New Roman"/>
                <a:ea typeface="Times New Roman"/>
              </a:rPr>
              <a:t>doi:https</a:t>
            </a:r>
            <a:r>
              <a:rPr lang="en-US" sz="2000" dirty="0">
                <a:latin typeface="Times New Roman"/>
                <a:ea typeface="Times New Roman"/>
              </a:rPr>
              <a:t>://doi.org/10.1136/bmjoq-2023-002719.</a:t>
            </a:r>
          </a:p>
          <a:p>
            <a:pPr algn="just">
              <a:lnSpc>
                <a:spcPct val="150000"/>
              </a:lnSpc>
              <a:spcAft>
                <a:spcPts val="1200"/>
              </a:spcAft>
            </a:pPr>
            <a:r>
              <a:rPr lang="en-US" sz="2000" dirty="0" err="1">
                <a:latin typeface="Times New Roman"/>
                <a:ea typeface="Times New Roman"/>
              </a:rPr>
              <a:t>Magomedova</a:t>
            </a:r>
            <a:r>
              <a:rPr lang="en-US" sz="2000" dirty="0">
                <a:latin typeface="Times New Roman"/>
                <a:ea typeface="Times New Roman"/>
              </a:rPr>
              <a:t>, A. and Fatima, G. (2025) ‘Mental Health and Well-Being in the Modern Era: A Comprehensive Review of Challenges and Interventions’, </a:t>
            </a:r>
            <a:r>
              <a:rPr lang="en-US" sz="2000" i="1" dirty="0" err="1">
                <a:latin typeface="Times New Roman"/>
                <a:ea typeface="Times New Roman"/>
              </a:rPr>
              <a:t>Cureus</a:t>
            </a:r>
            <a:r>
              <a:rPr lang="en-US" sz="2000" dirty="0">
                <a:latin typeface="Times New Roman"/>
                <a:ea typeface="Times New Roman"/>
              </a:rPr>
              <a:t>, [online] 17(1). </a:t>
            </a:r>
            <a:r>
              <a:rPr lang="en-US" sz="2000" dirty="0" err="1">
                <a:latin typeface="Times New Roman"/>
                <a:ea typeface="Times New Roman"/>
              </a:rPr>
              <a:t>doi:https</a:t>
            </a:r>
            <a:r>
              <a:rPr lang="en-US" sz="2000" dirty="0">
                <a:latin typeface="Times New Roman"/>
                <a:ea typeface="Times New Roman"/>
              </a:rPr>
              <a:t>://doi.org/10.7759/cureus.77683.</a:t>
            </a:r>
          </a:p>
          <a:p>
            <a:pPr algn="just">
              <a:lnSpc>
                <a:spcPct val="150000"/>
              </a:lnSpc>
              <a:spcAft>
                <a:spcPts val="1200"/>
              </a:spcAft>
            </a:pPr>
            <a:r>
              <a:rPr lang="en-US" sz="2000" dirty="0" err="1">
                <a:latin typeface="Times New Roman"/>
                <a:ea typeface="Times New Roman"/>
              </a:rPr>
              <a:t>Penninx</a:t>
            </a:r>
            <a:r>
              <a:rPr lang="en-US" sz="2000" dirty="0">
                <a:latin typeface="Times New Roman"/>
                <a:ea typeface="Times New Roman"/>
              </a:rPr>
              <a:t>, B.W.J.H., Pine, D.S., Holmes, E.A. and </a:t>
            </a:r>
            <a:r>
              <a:rPr lang="en-US" sz="2000" dirty="0" err="1">
                <a:latin typeface="Times New Roman"/>
                <a:ea typeface="Times New Roman"/>
              </a:rPr>
              <a:t>Reif</a:t>
            </a:r>
            <a:r>
              <a:rPr lang="en-US" sz="2000" dirty="0">
                <a:latin typeface="Times New Roman"/>
                <a:ea typeface="Times New Roman"/>
              </a:rPr>
              <a:t>, A. (2021) ‘Anxiety disorders’, </a:t>
            </a:r>
            <a:r>
              <a:rPr lang="en-US" sz="2000" i="1" dirty="0">
                <a:latin typeface="Times New Roman"/>
                <a:ea typeface="Times New Roman"/>
              </a:rPr>
              <a:t>The Lancet</a:t>
            </a:r>
            <a:r>
              <a:rPr lang="en-US" sz="2000" dirty="0">
                <a:latin typeface="Times New Roman"/>
                <a:ea typeface="Times New Roman"/>
              </a:rPr>
              <a:t>, 397(10277), pp.914–927. </a:t>
            </a:r>
            <a:r>
              <a:rPr lang="en-US" sz="2000" dirty="0" err="1">
                <a:latin typeface="Times New Roman"/>
                <a:ea typeface="Times New Roman"/>
              </a:rPr>
              <a:t>doi:https</a:t>
            </a:r>
            <a:r>
              <a:rPr lang="en-US" sz="2000" dirty="0">
                <a:latin typeface="Times New Roman"/>
                <a:ea typeface="Times New Roman"/>
              </a:rPr>
              <a:t>://doi.org/10.1016/s0140-6736(21)00359-7.</a:t>
            </a:r>
          </a:p>
          <a:p>
            <a:pPr algn="just">
              <a:lnSpc>
                <a:spcPct val="150000"/>
              </a:lnSpc>
              <a:spcAft>
                <a:spcPts val="1200"/>
              </a:spcAft>
            </a:pPr>
            <a:r>
              <a:rPr lang="en-US" sz="2000" dirty="0" err="1">
                <a:latin typeface="Times New Roman"/>
                <a:ea typeface="Times New Roman"/>
              </a:rPr>
              <a:t>Subramaniam</a:t>
            </a:r>
            <a:r>
              <a:rPr lang="en-US" sz="2000" dirty="0">
                <a:latin typeface="Times New Roman"/>
                <a:ea typeface="Times New Roman"/>
              </a:rPr>
              <a:t>, M., </a:t>
            </a:r>
            <a:r>
              <a:rPr lang="en-US" sz="2000" dirty="0" err="1">
                <a:latin typeface="Times New Roman"/>
                <a:ea typeface="Times New Roman"/>
              </a:rPr>
              <a:t>Verma</a:t>
            </a:r>
            <a:r>
              <a:rPr lang="en-US" sz="2000" dirty="0">
                <a:latin typeface="Times New Roman"/>
                <a:ea typeface="Times New Roman"/>
              </a:rPr>
              <a:t>, S. and Chong, S. (2021) ‘Mental health in an unequal world’, </a:t>
            </a:r>
            <a:r>
              <a:rPr lang="en-US" sz="2000" i="1" dirty="0">
                <a:latin typeface="Times New Roman"/>
                <a:ea typeface="Times New Roman"/>
              </a:rPr>
              <a:t>Indian Journal of Medical Research</a:t>
            </a:r>
            <a:r>
              <a:rPr lang="en-US" sz="2000" dirty="0">
                <a:latin typeface="Times New Roman"/>
                <a:ea typeface="Times New Roman"/>
              </a:rPr>
              <a:t>, 154(4), p.545. </a:t>
            </a:r>
            <a:r>
              <a:rPr lang="en-US" sz="2000" dirty="0" err="1">
                <a:latin typeface="Times New Roman"/>
                <a:ea typeface="Times New Roman"/>
              </a:rPr>
              <a:t>doi:https</a:t>
            </a:r>
            <a:r>
              <a:rPr lang="en-US" sz="2000" dirty="0">
                <a:latin typeface="Times New Roman"/>
                <a:ea typeface="Times New Roman"/>
              </a:rPr>
              <a:t>://doi.org/10.4103/ijmr.ijmr_2972_21.</a:t>
            </a:r>
          </a:p>
          <a:p>
            <a:pPr algn="just">
              <a:lnSpc>
                <a:spcPct val="150000"/>
              </a:lnSpc>
              <a:spcAft>
                <a:spcPts val="1200"/>
              </a:spcAft>
            </a:pPr>
            <a:r>
              <a:rPr lang="en-US" sz="2000" dirty="0" err="1">
                <a:latin typeface="Times New Roman"/>
                <a:ea typeface="Times New Roman"/>
              </a:rPr>
              <a:t>Togioka</a:t>
            </a:r>
            <a:r>
              <a:rPr lang="en-US" sz="2000" dirty="0">
                <a:latin typeface="Times New Roman"/>
                <a:ea typeface="Times New Roman"/>
              </a:rPr>
              <a:t>, B.M. and Young, E. (2024) ‘</a:t>
            </a:r>
            <a:r>
              <a:rPr lang="en-US" sz="2000" i="1" dirty="0">
                <a:latin typeface="Times New Roman"/>
                <a:ea typeface="Times New Roman"/>
              </a:rPr>
              <a:t>Diversity and discrimination in healthcare</a:t>
            </a:r>
            <a:r>
              <a:rPr lang="en-US" sz="2000" dirty="0">
                <a:latin typeface="Times New Roman"/>
                <a:ea typeface="Times New Roman"/>
              </a:rPr>
              <a:t>’, [online] PubMed. Available at: https://www.ncbi.nlm.nih.gov/books/NBK568721/.</a:t>
            </a:r>
          </a:p>
          <a:p>
            <a:pPr algn="just">
              <a:lnSpc>
                <a:spcPct val="150000"/>
              </a:lnSpc>
              <a:spcAft>
                <a:spcPts val="1200"/>
              </a:spcAft>
            </a:pPr>
            <a:r>
              <a:rPr lang="en-US" sz="2000" dirty="0">
                <a:latin typeface="Times New Roman"/>
                <a:ea typeface="Times New Roman"/>
              </a:rPr>
              <a:t>Wang, X., Wang, Y., Zhao, Y., Zhang, B., </a:t>
            </a:r>
            <a:r>
              <a:rPr lang="en-US" sz="2000" dirty="0" err="1">
                <a:latin typeface="Times New Roman"/>
                <a:ea typeface="Times New Roman"/>
              </a:rPr>
              <a:t>Xu</a:t>
            </a:r>
            <a:r>
              <a:rPr lang="en-US" sz="2000" dirty="0">
                <a:latin typeface="Times New Roman"/>
                <a:ea typeface="Times New Roman"/>
              </a:rPr>
              <a:t>, Y., </a:t>
            </a:r>
            <a:r>
              <a:rPr lang="en-US" sz="2000" dirty="0" err="1">
                <a:latin typeface="Times New Roman"/>
                <a:ea typeface="Times New Roman"/>
              </a:rPr>
              <a:t>Ruan</a:t>
            </a:r>
            <a:r>
              <a:rPr lang="en-US" sz="2000" dirty="0">
                <a:latin typeface="Times New Roman"/>
                <a:ea typeface="Times New Roman"/>
              </a:rPr>
              <a:t>, C. and Wang, Y. (2025) ‘Research on the Development and Treatment Progress of Anxiety Disorders’, </a:t>
            </a:r>
            <a:r>
              <a:rPr lang="en-US" sz="2000" i="1" dirty="0">
                <a:latin typeface="Times New Roman"/>
                <a:ea typeface="Times New Roman"/>
              </a:rPr>
              <a:t>Advances in Engineering Technology Research</a:t>
            </a:r>
            <a:r>
              <a:rPr lang="en-US" sz="2000" dirty="0">
                <a:latin typeface="Times New Roman"/>
                <a:ea typeface="Times New Roman"/>
              </a:rPr>
              <a:t>, 13(1), p.624. </a:t>
            </a:r>
            <a:r>
              <a:rPr lang="en-US" sz="2000" dirty="0" err="1">
                <a:latin typeface="Times New Roman"/>
                <a:ea typeface="Times New Roman"/>
              </a:rPr>
              <a:t>doi:https</a:t>
            </a:r>
            <a:r>
              <a:rPr lang="en-US" sz="2000" dirty="0">
                <a:latin typeface="Times New Roman"/>
                <a:ea typeface="Times New Roman"/>
              </a:rPr>
              <a:t>://doi.org/10.56028/aetr.13.1.624.2025.</a:t>
            </a:r>
          </a:p>
          <a:p>
            <a:pPr algn="just">
              <a:lnSpc>
                <a:spcPct val="150000"/>
              </a:lnSpc>
              <a:spcAft>
                <a:spcPts val="1200"/>
              </a:spcAft>
            </a:pPr>
            <a:r>
              <a:rPr lang="en-US" sz="2000" dirty="0">
                <a:latin typeface="Times New Roman"/>
                <a:ea typeface="Times New Roman"/>
              </a:rPr>
              <a:t>WHO (2022) ‘</a:t>
            </a:r>
            <a:r>
              <a:rPr lang="en-US" sz="2000" i="1" dirty="0">
                <a:latin typeface="Times New Roman"/>
                <a:ea typeface="Times New Roman"/>
              </a:rPr>
              <a:t>Mental health</a:t>
            </a:r>
            <a:r>
              <a:rPr lang="en-US" sz="2000" dirty="0">
                <a:latin typeface="Times New Roman"/>
                <a:ea typeface="Times New Roman"/>
              </a:rPr>
              <a:t>’, [online] World Health Organization. Available at: https://www.who.int/news-room/fact-sheets/detail/mental-health-strengthening-our-response.</a:t>
            </a:r>
          </a:p>
          <a:p>
            <a:pPr algn="just">
              <a:lnSpc>
                <a:spcPct val="150000"/>
              </a:lnSpc>
              <a:spcAft>
                <a:spcPts val="1200"/>
              </a:spcAft>
            </a:pPr>
            <a:r>
              <a:rPr lang="en-US" sz="2000" dirty="0">
                <a:latin typeface="Times New Roman"/>
                <a:ea typeface="Times New Roman"/>
              </a:rPr>
              <a:t>WHO (2025) ‘</a:t>
            </a:r>
            <a:r>
              <a:rPr lang="en-US" sz="2000" i="1" dirty="0">
                <a:latin typeface="Times New Roman"/>
                <a:ea typeface="Times New Roman"/>
              </a:rPr>
              <a:t>Anxiety disorders</a:t>
            </a:r>
            <a:r>
              <a:rPr lang="en-US" sz="2000" dirty="0">
                <a:latin typeface="Times New Roman"/>
                <a:ea typeface="Times New Roman"/>
              </a:rPr>
              <a:t>’, [online] World Health Organization. Available at: https://www.who.int/news-room/fact-sheets/detail/anxiety-disorders</a:t>
            </a:r>
            <a:r>
              <a:rPr lang="en-US" sz="2000" dirty="0" smtClean="0">
                <a:latin typeface="Times New Roman"/>
                <a:ea typeface="Times New Roman"/>
              </a:rPr>
              <a:t>.</a:t>
            </a:r>
            <a:endParaRPr lang="en-US" sz="2000" dirty="0">
              <a:latin typeface="Times New Roman"/>
              <a:ea typeface="Times New Roman"/>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1899</Words>
  <Application>Microsoft Office PowerPoint</Application>
  <PresentationFormat>Custom</PresentationFormat>
  <Paragraphs>63</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Times New Roman MT Bold</vt:lpstr>
      <vt:lpstr>Times New Roman</vt:lpstr>
      <vt:lpstr>Calibri</vt:lpstr>
      <vt:lpstr>Times New Roman MT</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BMHP6029</dc:title>
  <cp:lastModifiedBy>pc</cp:lastModifiedBy>
  <cp:revision>3</cp:revision>
  <dcterms:created xsi:type="dcterms:W3CDTF">2006-08-16T00:00:00Z</dcterms:created>
  <dcterms:modified xsi:type="dcterms:W3CDTF">2026-03-09T05:30:37Z</dcterms:modified>
  <dc:identifier>DAHDba4GLpk</dc:identifier>
</cp:coreProperties>
</file>