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27"/>
  </p:notesMasterIdLst>
  <p:sldIdLst>
    <p:sldId id="282" r:id="rId2"/>
    <p:sldId id="257" r:id="rId3"/>
    <p:sldId id="283" r:id="rId4"/>
    <p:sldId id="259" r:id="rId5"/>
    <p:sldId id="260" r:id="rId6"/>
    <p:sldId id="262" r:id="rId7"/>
    <p:sldId id="264" r:id="rId8"/>
    <p:sldId id="265" r:id="rId9"/>
    <p:sldId id="266" r:id="rId10"/>
    <p:sldId id="267" r:id="rId11"/>
    <p:sldId id="270" r:id="rId12"/>
    <p:sldId id="268" r:id="rId13"/>
    <p:sldId id="272" r:id="rId14"/>
    <p:sldId id="271" r:id="rId15"/>
    <p:sldId id="269" r:id="rId16"/>
    <p:sldId id="273" r:id="rId17"/>
    <p:sldId id="274" r:id="rId18"/>
    <p:sldId id="275" r:id="rId19"/>
    <p:sldId id="276" r:id="rId20"/>
    <p:sldId id="277" r:id="rId21"/>
    <p:sldId id="278" r:id="rId22"/>
    <p:sldId id="279" r:id="rId23"/>
    <p:sldId id="280" r:id="rId24"/>
    <p:sldId id="281" r:id="rId25"/>
    <p:sldId id="261" r:id="rId26"/>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D15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148FE0-DA08-4525-818E-87B97EBC584F}" v="3" dt="2023-06-15T12:22:39.7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p:scale>
          <a:sx n="85" d="100"/>
          <a:sy n="85" d="100"/>
        </p:scale>
        <p:origin x="3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gs" Target="tags/tag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A19C95-C7FF-44C1-8DAC-91E93D16FF5D}" type="datetimeFigureOut">
              <a:rPr lang="en-GB" smtClean="0"/>
              <a:t>15/06/2023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69F730-82DD-41D6-9616-9FE401B40860}" type="slidenum">
              <a:rPr lang="en-GB" smtClean="0"/>
              <a:t>‹#›</a:t>
            </a:fld>
            <a:endParaRPr lang="en-GB"/>
          </a:p>
        </p:txBody>
      </p:sp>
    </p:spTree>
    <p:extLst>
      <p:ext uri="{BB962C8B-B14F-4D97-AF65-F5344CB8AC3E}">
        <p14:creationId xmlns:p14="http://schemas.microsoft.com/office/powerpoint/2010/main" val="2141038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2</a:t>
            </a:fld>
            <a:endParaRPr lang="en-GB"/>
          </a:p>
        </p:txBody>
      </p:sp>
    </p:spTree>
    <p:extLst>
      <p:ext uri="{BB962C8B-B14F-4D97-AF65-F5344CB8AC3E}">
        <p14:creationId xmlns:p14="http://schemas.microsoft.com/office/powerpoint/2010/main" val="7403484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0" i="0" u="none" strike="noStrike" dirty="0">
                <a:solidFill>
                  <a:srgbClr val="000000"/>
                </a:solidFill>
                <a:effectLst/>
                <a:latin typeface="Calibri" panose="020F0502020204030204" pitchFamily="34" charset="0"/>
              </a:rPr>
              <a:t>Prevent  Duty is part of the UK Governments counter terrorist strategy/programme. </a:t>
            </a:r>
            <a:r>
              <a:rPr lang="en-GB" sz="1800" b="0" i="0" dirty="0">
                <a:solidFill>
                  <a:srgbClr val="444444"/>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The Counter Terrorism and Security Act (2015) places a Prevent duty on everyone to  </a:t>
            </a:r>
            <a:r>
              <a:rPr lang="en-GB" sz="1800" b="0" i="1" u="none" strike="noStrike" dirty="0">
                <a:solidFill>
                  <a:srgbClr val="000000"/>
                </a:solidFill>
                <a:effectLst/>
                <a:latin typeface="Calibri" panose="020F0502020204030204" pitchFamily="34" charset="0"/>
              </a:rPr>
              <a:t>“to have due regard to the need to prevent people from being drawn into terrorism”</a:t>
            </a:r>
            <a:r>
              <a:rPr lang="en-GB" sz="1800" b="0" i="0" u="none" strike="noStrike" dirty="0">
                <a:solidFill>
                  <a:srgbClr val="000000"/>
                </a:solidFill>
                <a:effectLst/>
                <a:latin typeface="Calibri" panose="020F0502020204030204" pitchFamily="34" charset="0"/>
              </a:rPr>
              <a:t>.</a:t>
            </a:r>
            <a:r>
              <a:rPr lang="en-GB" sz="1800" b="0" i="0" dirty="0">
                <a:solidFill>
                  <a:srgbClr val="444444"/>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So, in short, the Prevent duty, aims to safeguard individuals from being radicalised. Emphasize the importance of just because we work in early years, we must still have an understanding. This could be going on in families and communities and early years children could be witness to activity. </a:t>
            </a:r>
            <a:endParaRPr lang="en-US" b="0" i="0" dirty="0">
              <a:solidFill>
                <a:srgbClr val="444444"/>
              </a:solidFill>
              <a:effectLst/>
              <a:latin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4</a:t>
            </a:fld>
            <a:endParaRPr lang="en-GB"/>
          </a:p>
        </p:txBody>
      </p:sp>
    </p:spTree>
    <p:extLst>
      <p:ext uri="{BB962C8B-B14F-4D97-AF65-F5344CB8AC3E}">
        <p14:creationId xmlns:p14="http://schemas.microsoft.com/office/powerpoint/2010/main" val="7464566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6</a:t>
            </a:fld>
            <a:endParaRPr lang="en-GB"/>
          </a:p>
        </p:txBody>
      </p:sp>
    </p:spTree>
    <p:extLst>
      <p:ext uri="{BB962C8B-B14F-4D97-AF65-F5344CB8AC3E}">
        <p14:creationId xmlns:p14="http://schemas.microsoft.com/office/powerpoint/2010/main" val="3643594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7</a:t>
            </a:fld>
            <a:endParaRPr lang="en-GB"/>
          </a:p>
        </p:txBody>
      </p:sp>
    </p:spTree>
    <p:extLst>
      <p:ext uri="{BB962C8B-B14F-4D97-AF65-F5344CB8AC3E}">
        <p14:creationId xmlns:p14="http://schemas.microsoft.com/office/powerpoint/2010/main" val="26441757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8</a:t>
            </a:fld>
            <a:endParaRPr lang="en-GB"/>
          </a:p>
        </p:txBody>
      </p:sp>
    </p:spTree>
    <p:extLst>
      <p:ext uri="{BB962C8B-B14F-4D97-AF65-F5344CB8AC3E}">
        <p14:creationId xmlns:p14="http://schemas.microsoft.com/office/powerpoint/2010/main" val="2741157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a:p>
          <a:p>
            <a:endParaRPr lang="en-GB" baseline="0" dirty="0"/>
          </a:p>
          <a:p>
            <a:endParaRPr lang="en-GB" baseline="0"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9</a:t>
            </a:fld>
            <a:endParaRPr lang="en-GB"/>
          </a:p>
        </p:txBody>
      </p:sp>
    </p:spTree>
    <p:extLst>
      <p:ext uri="{BB962C8B-B14F-4D97-AF65-F5344CB8AC3E}">
        <p14:creationId xmlns:p14="http://schemas.microsoft.com/office/powerpoint/2010/main" val="7483349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latin typeface="Maiandra GD" pitchFamily="34" charset="0"/>
              </a:rPr>
              <a:t>Children’s curiosity-Googling ISIS/terror related videos like Lee Rigby, googling about guns etc. Discussions about these among peer groups.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latin typeface="Maiandra GD"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latin typeface="Maiandra GD" pitchFamily="34" charset="0"/>
              </a:rPr>
              <a:t>Closed minded views (learnt behaviours) that don’t promote the fundamental British values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latin typeface="Maiandra GD"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baseline="0" dirty="0"/>
              <a:t>Gaming - ISIS have their own versions of </a:t>
            </a:r>
            <a:r>
              <a:rPr lang="en-GB" baseline="0" dirty="0" err="1"/>
              <a:t>grandtheft</a:t>
            </a:r>
            <a:r>
              <a:rPr lang="en-GB" baseline="0" dirty="0"/>
              <a:t> auto and Call of duty-way of grooming young people in. The tag line of these games is ‘what you are playing here, we do in reality’. Which many vulnerable youngsters could then be drawn in to via the gaming world. It is being used as a platform for mobilisation more than ever before.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latin typeface="Maiandra GD"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baseline="0" dirty="0"/>
              <a:t>The internet is the most used platform for recruitment and radicalisation. </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latin typeface="Maiandra GD" pitchFamily="34" charset="0"/>
            </a:endParaRPr>
          </a:p>
          <a:p>
            <a:endParaRPr lang="en-GB" dirty="0"/>
          </a:p>
          <a:p>
            <a:r>
              <a:rPr lang="en-GB" dirty="0"/>
              <a:t>Threat level in the UK is substantial -meaning threat is likely (recently reduced from severe. The threat levels are low, moderate, substantial, severe and critical. </a:t>
            </a:r>
          </a:p>
          <a:p>
            <a:r>
              <a:rPr lang="en-GB" dirty="0"/>
              <a:t>In the UK the main threat is Extreme Islamist groups</a:t>
            </a:r>
            <a:r>
              <a:rPr lang="en-GB" dirty="0">
                <a:highlight>
                  <a:srgbClr val="FFFF00"/>
                </a:highlight>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latin typeface="Maiandra GD" pitchFamily="34" charset="0"/>
            </a:endParaRPr>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10</a:t>
            </a:fld>
            <a:endParaRPr lang="en-GB"/>
          </a:p>
        </p:txBody>
      </p:sp>
    </p:spTree>
    <p:extLst>
      <p:ext uri="{BB962C8B-B14F-4D97-AF65-F5344CB8AC3E}">
        <p14:creationId xmlns:p14="http://schemas.microsoft.com/office/powerpoint/2010/main" val="9324443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11</a:t>
            </a:fld>
            <a:endParaRPr lang="en-GB"/>
          </a:p>
        </p:txBody>
      </p:sp>
    </p:spTree>
    <p:extLst>
      <p:ext uri="{BB962C8B-B14F-4D97-AF65-F5344CB8AC3E}">
        <p14:creationId xmlns:p14="http://schemas.microsoft.com/office/powerpoint/2010/main" val="40752390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just an example</a:t>
            </a:r>
          </a:p>
          <a:p>
            <a:r>
              <a:rPr lang="en-GB" dirty="0"/>
              <a:t>So what do the</a:t>
            </a:r>
            <a:r>
              <a:rPr lang="en-GB" baseline="0" dirty="0"/>
              <a:t> extremist narratives looks like? How are our young people being drawn in? Well…if there is an intrinsic motivation driver; </a:t>
            </a:r>
            <a:r>
              <a:rPr lang="en-GB" baseline="0" dirty="0" err="1"/>
              <a:t>Poweless</a:t>
            </a:r>
            <a:r>
              <a:rPr lang="en-GB" baseline="0" dirty="0"/>
              <a:t>, insignificant and shamed…then these young people are </a:t>
            </a:r>
            <a:r>
              <a:rPr lang="en-GB" baseline="0" dirty="0" err="1"/>
              <a:t>vulernable</a:t>
            </a:r>
            <a:r>
              <a:rPr lang="en-GB" baseline="0" dirty="0"/>
              <a:t> to the narrative that extremist parties so cleverly put out there…</a:t>
            </a:r>
            <a:endParaRPr lang="en-GB" dirty="0"/>
          </a:p>
          <a:p>
            <a:endParaRPr lang="en-GB" dirty="0"/>
          </a:p>
          <a:p>
            <a:r>
              <a:rPr lang="en-GB" dirty="0"/>
              <a:t>ISIS NARRATIVE</a:t>
            </a:r>
          </a:p>
          <a:p>
            <a:endParaRPr lang="en-GB" dirty="0"/>
          </a:p>
          <a:p>
            <a:r>
              <a:rPr lang="en-GB" dirty="0"/>
              <a:t>Victimhood-ISIS</a:t>
            </a:r>
            <a:r>
              <a:rPr lang="en-GB" baseline="0" dirty="0"/>
              <a:t> would use this cartoon to show that white army members are seen as heroes and </a:t>
            </a:r>
            <a:r>
              <a:rPr lang="en-GB" baseline="0" dirty="0" err="1"/>
              <a:t>muslim</a:t>
            </a:r>
            <a:r>
              <a:rPr lang="en-GB" baseline="0" dirty="0"/>
              <a:t> army men seen as terrorists…This is used to create a ‘victim’ narrative within the </a:t>
            </a:r>
            <a:r>
              <a:rPr lang="en-GB" baseline="0" dirty="0" err="1"/>
              <a:t>muslim</a:t>
            </a:r>
            <a:r>
              <a:rPr lang="en-GB" baseline="0" dirty="0"/>
              <a:t> community. They create and enforce that ‘us and them’ ideology. They are victims that need revenge. The them and us narrative are what makes it dehumanised. The enemy is no longer human to them. </a:t>
            </a:r>
          </a:p>
          <a:p>
            <a:endParaRPr lang="en-GB" baseline="0" dirty="0"/>
          </a:p>
          <a:p>
            <a:r>
              <a:rPr lang="en-GB" baseline="0" dirty="0"/>
              <a:t>Enemies-Out of Victimhood, enemies are then created and this then leads to the ‘Call for action’</a:t>
            </a:r>
          </a:p>
          <a:p>
            <a:endParaRPr lang="en-GB" baseline="0" dirty="0"/>
          </a:p>
          <a:p>
            <a:r>
              <a:rPr lang="en-GB" baseline="0" dirty="0"/>
              <a:t>Call for action-Conveys to their followers a sense of urgency that ‘we must act now’. YOU have to DO something to defend Islam against the enemy. </a:t>
            </a:r>
            <a:endParaRPr lang="en-GB"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12</a:t>
            </a:fld>
            <a:endParaRPr lang="en-GB"/>
          </a:p>
        </p:txBody>
      </p:sp>
    </p:spTree>
    <p:extLst>
      <p:ext uri="{BB962C8B-B14F-4D97-AF65-F5344CB8AC3E}">
        <p14:creationId xmlns:p14="http://schemas.microsoft.com/office/powerpoint/2010/main" val="17336711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13</a:t>
            </a:fld>
            <a:endParaRPr lang="en-GB"/>
          </a:p>
        </p:txBody>
      </p:sp>
    </p:spTree>
    <p:extLst>
      <p:ext uri="{BB962C8B-B14F-4D97-AF65-F5344CB8AC3E}">
        <p14:creationId xmlns:p14="http://schemas.microsoft.com/office/powerpoint/2010/main" val="8754282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14</a:t>
            </a:fld>
            <a:endParaRPr lang="en-GB"/>
          </a:p>
        </p:txBody>
      </p:sp>
    </p:spTree>
    <p:extLst>
      <p:ext uri="{BB962C8B-B14F-4D97-AF65-F5344CB8AC3E}">
        <p14:creationId xmlns:p14="http://schemas.microsoft.com/office/powerpoint/2010/main" val="31289624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15</a:t>
            </a:fld>
            <a:endParaRPr lang="en-GB"/>
          </a:p>
        </p:txBody>
      </p:sp>
    </p:spTree>
    <p:extLst>
      <p:ext uri="{BB962C8B-B14F-4D97-AF65-F5344CB8AC3E}">
        <p14:creationId xmlns:p14="http://schemas.microsoft.com/office/powerpoint/2010/main" val="4621713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a:p>
          <a:p>
            <a:endParaRPr lang="en-GB" dirty="0"/>
          </a:p>
          <a:p>
            <a:endParaRPr lang="en-GB" b="1" dirty="0"/>
          </a:p>
        </p:txBody>
      </p:sp>
      <p:sp>
        <p:nvSpPr>
          <p:cNvPr id="4" name="Slide Number Placeholder 3"/>
          <p:cNvSpPr>
            <a:spLocks noGrp="1"/>
          </p:cNvSpPr>
          <p:nvPr>
            <p:ph type="sldNum" sz="quarter" idx="5"/>
          </p:nvPr>
        </p:nvSpPr>
        <p:spPr/>
        <p:txBody>
          <a:bodyPr/>
          <a:lstStyle/>
          <a:p>
            <a:fld id="{4769F730-82DD-41D6-9616-9FE401B40860}" type="slidenum">
              <a:rPr lang="en-GB" smtClean="0"/>
              <a:t>16</a:t>
            </a:fld>
            <a:endParaRPr lang="en-GB"/>
          </a:p>
        </p:txBody>
      </p:sp>
    </p:spTree>
    <p:extLst>
      <p:ext uri="{BB962C8B-B14F-4D97-AF65-F5344CB8AC3E}">
        <p14:creationId xmlns:p14="http://schemas.microsoft.com/office/powerpoint/2010/main" val="7157538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333333"/>
              </a:solidFill>
              <a:latin typeface="Roboto"/>
              <a:ea typeface="Roboto"/>
            </a:endParaRPr>
          </a:p>
        </p:txBody>
      </p:sp>
      <p:sp>
        <p:nvSpPr>
          <p:cNvPr id="4" name="Slide Number Placeholder 3"/>
          <p:cNvSpPr>
            <a:spLocks noGrp="1"/>
          </p:cNvSpPr>
          <p:nvPr>
            <p:ph type="sldNum" sz="quarter" idx="5"/>
          </p:nvPr>
        </p:nvSpPr>
        <p:spPr/>
        <p:txBody>
          <a:bodyPr/>
          <a:lstStyle/>
          <a:p>
            <a:fld id="{4769F730-82DD-41D6-9616-9FE401B40860}" type="slidenum">
              <a:rPr lang="en-GB" smtClean="0"/>
              <a:t>17</a:t>
            </a:fld>
            <a:endParaRPr lang="en-GB"/>
          </a:p>
        </p:txBody>
      </p:sp>
    </p:spTree>
    <p:extLst>
      <p:ext uri="{BB962C8B-B14F-4D97-AF65-F5344CB8AC3E}">
        <p14:creationId xmlns:p14="http://schemas.microsoft.com/office/powerpoint/2010/main" val="33895079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pPr algn="ctr"/>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18</a:t>
            </a:fld>
            <a:endParaRPr lang="en-GB"/>
          </a:p>
        </p:txBody>
      </p:sp>
    </p:spTree>
    <p:extLst>
      <p:ext uri="{BB962C8B-B14F-4D97-AF65-F5344CB8AC3E}">
        <p14:creationId xmlns:p14="http://schemas.microsoft.com/office/powerpoint/2010/main" val="5675706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457200" rtl="0" eaLnBrk="1" fontAlgn="auto" latinLnBrk="0" hangingPunct="1">
              <a:lnSpc>
                <a:spcPct val="100000"/>
              </a:lnSpc>
              <a:spcBef>
                <a:spcPct val="20000"/>
              </a:spcBef>
              <a:spcAft>
                <a:spcPts val="600"/>
              </a:spcAft>
              <a:buClr>
                <a:srgbClr val="008000"/>
              </a:buClr>
              <a:buSzTx/>
              <a:buFont typeface="Arial"/>
              <a:buChar char="•"/>
              <a:tabLst/>
              <a:defRPr/>
            </a:pPr>
            <a:endParaRPr lang="en-GB" sz="1200" b="0" i="0" u="none" strike="noStrike" kern="1200" cap="none" spc="0" normalizeH="0" baseline="0" noProof="0" dirty="0">
              <a:ln>
                <a:noFill/>
              </a:ln>
              <a:solidFill>
                <a:prstClr val="black"/>
              </a:solidFill>
              <a:effectLst/>
              <a:uLnTx/>
              <a:uFillTx/>
              <a:latin typeface="Maiandra GD" pitchFamily="34" charset="0"/>
              <a:cs typeface="Arial"/>
            </a:endParaRPr>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19</a:t>
            </a:fld>
            <a:endParaRPr lang="en-GB"/>
          </a:p>
        </p:txBody>
      </p:sp>
    </p:spTree>
    <p:extLst>
      <p:ext uri="{BB962C8B-B14F-4D97-AF65-F5344CB8AC3E}">
        <p14:creationId xmlns:p14="http://schemas.microsoft.com/office/powerpoint/2010/main" val="24000606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Counter</a:t>
            </a:r>
            <a:r>
              <a:rPr lang="en-GB" baseline="0" dirty="0"/>
              <a:t> Terrorism unit-Radicalisation warning signs. Risk Indicators. </a:t>
            </a:r>
          </a:p>
          <a:p>
            <a:endParaRPr lang="en-GB" dirty="0"/>
          </a:p>
          <a:p>
            <a:r>
              <a:rPr lang="en-GB" dirty="0"/>
              <a:t>Pattern of speech</a:t>
            </a:r>
            <a:r>
              <a:rPr lang="en-GB" baseline="0" dirty="0"/>
              <a:t> is echoed in ALL extreme groups;</a:t>
            </a:r>
          </a:p>
          <a:p>
            <a:r>
              <a:rPr lang="en-GB" baseline="0" dirty="0"/>
              <a:t>This is my group</a:t>
            </a:r>
          </a:p>
          <a:p>
            <a:r>
              <a:rPr lang="en-GB" baseline="0" dirty="0"/>
              <a:t>This is my cause</a:t>
            </a:r>
          </a:p>
          <a:p>
            <a:r>
              <a:rPr lang="en-GB" baseline="0" dirty="0"/>
              <a:t>This is where I belong</a:t>
            </a:r>
          </a:p>
          <a:p>
            <a:r>
              <a:rPr lang="en-GB" baseline="0" dirty="0"/>
              <a:t>We are under threat</a:t>
            </a:r>
          </a:p>
          <a:p>
            <a:r>
              <a:rPr lang="en-GB" baseline="0" dirty="0"/>
              <a:t>Its them-Identifying scapegoats</a:t>
            </a:r>
          </a:p>
          <a:p>
            <a:r>
              <a:rPr lang="en-GB" baseline="0" dirty="0"/>
              <a:t>We must fight back</a:t>
            </a:r>
          </a:p>
          <a:p>
            <a:r>
              <a:rPr lang="en-GB" baseline="0" dirty="0"/>
              <a:t>The language becomes us and them. </a:t>
            </a:r>
            <a:endParaRPr lang="en-GB"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20</a:t>
            </a:fld>
            <a:endParaRPr lang="en-GB"/>
          </a:p>
        </p:txBody>
      </p:sp>
    </p:spTree>
    <p:extLst>
      <p:ext uri="{BB962C8B-B14F-4D97-AF65-F5344CB8AC3E}">
        <p14:creationId xmlns:p14="http://schemas.microsoft.com/office/powerpoint/2010/main" val="37058008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21</a:t>
            </a:fld>
            <a:endParaRPr lang="en-GB"/>
          </a:p>
        </p:txBody>
      </p:sp>
    </p:spTree>
    <p:extLst>
      <p:ext uri="{BB962C8B-B14F-4D97-AF65-F5344CB8AC3E}">
        <p14:creationId xmlns:p14="http://schemas.microsoft.com/office/powerpoint/2010/main" val="16813953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Chanel is a key element of the Prevent strategy and is a multi agency approach to protect people at risk from radicalisation. It is about early identification, intervention and prevention to protect and divert people away from the risk before illegality occurs.</a:t>
            </a:r>
          </a:p>
        </p:txBody>
      </p:sp>
      <p:sp>
        <p:nvSpPr>
          <p:cNvPr id="4" name="Slide Number Placeholder 3"/>
          <p:cNvSpPr>
            <a:spLocks noGrp="1"/>
          </p:cNvSpPr>
          <p:nvPr>
            <p:ph type="sldNum" sz="quarter" idx="5"/>
          </p:nvPr>
        </p:nvSpPr>
        <p:spPr/>
        <p:txBody>
          <a:bodyPr/>
          <a:lstStyle/>
          <a:p>
            <a:fld id="{4769F730-82DD-41D6-9616-9FE401B40860}" type="slidenum">
              <a:rPr lang="en-GB" smtClean="0"/>
              <a:t>22</a:t>
            </a:fld>
            <a:endParaRPr lang="en-GB"/>
          </a:p>
        </p:txBody>
      </p:sp>
    </p:spTree>
    <p:extLst>
      <p:ext uri="{BB962C8B-B14F-4D97-AF65-F5344CB8AC3E}">
        <p14:creationId xmlns:p14="http://schemas.microsoft.com/office/powerpoint/2010/main" val="803052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95560BC9-19FD-4287-8239-B245234DC5F6}" type="datetimeFigureOut">
              <a:rPr lang="en-GB" smtClean="0"/>
              <a:t>15/06/2023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23832B65-9AD7-4AB7-87EF-6F8DC2D33171}" type="slidenum">
              <a:rPr lang="en-GB" smtClean="0"/>
              <a:t>‹#›</a:t>
            </a:fld>
            <a:endParaRPr lang="en-GB"/>
          </a:p>
        </p:txBody>
      </p:sp>
    </p:spTree>
    <p:extLst>
      <p:ext uri="{BB962C8B-B14F-4D97-AF65-F5344CB8AC3E}">
        <p14:creationId xmlns:p14="http://schemas.microsoft.com/office/powerpoint/2010/main" val="1398162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95560BC9-19FD-4287-8239-B245234DC5F6}" type="datetimeFigureOut">
              <a:rPr lang="en-GB" smtClean="0"/>
              <a:t>15/06/2023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23832B65-9AD7-4AB7-87EF-6F8DC2D33171}" type="slidenum">
              <a:rPr lang="en-GB" smtClean="0"/>
              <a:t>‹#›</a:t>
            </a:fld>
            <a:endParaRPr lang="en-GB"/>
          </a:p>
        </p:txBody>
      </p:sp>
    </p:spTree>
    <p:extLst>
      <p:ext uri="{BB962C8B-B14F-4D97-AF65-F5344CB8AC3E}">
        <p14:creationId xmlns:p14="http://schemas.microsoft.com/office/powerpoint/2010/main" val="2895085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95560BC9-19FD-4287-8239-B245234DC5F6}" type="datetimeFigureOut">
              <a:rPr lang="en-GB" smtClean="0"/>
              <a:t>15/06/2023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23832B65-9AD7-4AB7-87EF-6F8DC2D33171}" type="slidenum">
              <a:rPr lang="en-GB" smtClean="0"/>
              <a:t>‹#›</a:t>
            </a:fld>
            <a:endParaRPr lang="en-GB"/>
          </a:p>
        </p:txBody>
      </p:sp>
    </p:spTree>
    <p:extLst>
      <p:ext uri="{BB962C8B-B14F-4D97-AF65-F5344CB8AC3E}">
        <p14:creationId xmlns:p14="http://schemas.microsoft.com/office/powerpoint/2010/main" val="2520840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95560BC9-19FD-4287-8239-B245234DC5F6}" type="datetimeFigureOut">
              <a:rPr lang="en-GB" smtClean="0"/>
              <a:t>15/06/2023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23832B65-9AD7-4AB7-87EF-6F8DC2D33171}" type="slidenum">
              <a:rPr lang="en-GB" smtClean="0"/>
              <a:t>‹#›</a:t>
            </a:fld>
            <a:endParaRPr lang="en-GB"/>
          </a:p>
        </p:txBody>
      </p:sp>
    </p:spTree>
    <p:extLst>
      <p:ext uri="{BB962C8B-B14F-4D97-AF65-F5344CB8AC3E}">
        <p14:creationId xmlns:p14="http://schemas.microsoft.com/office/powerpoint/2010/main" val="346233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95560BC9-19FD-4287-8239-B245234DC5F6}" type="datetimeFigureOut">
              <a:rPr lang="en-GB" smtClean="0"/>
              <a:t>15/06/2023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23832B65-9AD7-4AB7-87EF-6F8DC2D33171}" type="slidenum">
              <a:rPr lang="en-GB" smtClean="0"/>
              <a:t>‹#›</a:t>
            </a:fld>
            <a:endParaRPr lang="en-GB"/>
          </a:p>
        </p:txBody>
      </p:sp>
    </p:spTree>
    <p:extLst>
      <p:ext uri="{BB962C8B-B14F-4D97-AF65-F5344CB8AC3E}">
        <p14:creationId xmlns:p14="http://schemas.microsoft.com/office/powerpoint/2010/main" val="22127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95560BC9-19FD-4287-8239-B245234DC5F6}" type="datetimeFigureOut">
              <a:rPr lang="en-GB" smtClean="0"/>
              <a:t>15/06/2023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23832B65-9AD7-4AB7-87EF-6F8DC2D33171}" type="slidenum">
              <a:rPr lang="en-GB" smtClean="0"/>
              <a:t>‹#›</a:t>
            </a:fld>
            <a:endParaRPr lang="en-GB"/>
          </a:p>
        </p:txBody>
      </p:sp>
    </p:spTree>
    <p:extLst>
      <p:ext uri="{BB962C8B-B14F-4D97-AF65-F5344CB8AC3E}">
        <p14:creationId xmlns:p14="http://schemas.microsoft.com/office/powerpoint/2010/main" val="1943114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95560BC9-19FD-4287-8239-B245234DC5F6}" type="datetimeFigureOut">
              <a:rPr lang="en-GB" smtClean="0"/>
              <a:t>15/06/2023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23832B65-9AD7-4AB7-87EF-6F8DC2D33171}" type="slidenum">
              <a:rPr lang="en-GB" smtClean="0"/>
              <a:t>‹#›</a:t>
            </a:fld>
            <a:endParaRPr lang="en-GB"/>
          </a:p>
        </p:txBody>
      </p:sp>
    </p:spTree>
    <p:extLst>
      <p:ext uri="{BB962C8B-B14F-4D97-AF65-F5344CB8AC3E}">
        <p14:creationId xmlns:p14="http://schemas.microsoft.com/office/powerpoint/2010/main" val="1189511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95560BC9-19FD-4287-8239-B245234DC5F6}" type="datetimeFigureOut">
              <a:rPr lang="en-GB" smtClean="0"/>
              <a:t>15/06/2023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23832B65-9AD7-4AB7-87EF-6F8DC2D33171}" type="slidenum">
              <a:rPr lang="en-GB" smtClean="0"/>
              <a:t>‹#›</a:t>
            </a:fld>
            <a:endParaRPr lang="en-GB"/>
          </a:p>
        </p:txBody>
      </p:sp>
    </p:spTree>
    <p:extLst>
      <p:ext uri="{BB962C8B-B14F-4D97-AF65-F5344CB8AC3E}">
        <p14:creationId xmlns:p14="http://schemas.microsoft.com/office/powerpoint/2010/main" val="744092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95560BC9-19FD-4287-8239-B245234DC5F6}" type="datetimeFigureOut">
              <a:rPr lang="en-GB" smtClean="0"/>
              <a:t>15/06/2023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23832B65-9AD7-4AB7-87EF-6F8DC2D33171}" type="slidenum">
              <a:rPr lang="en-GB" smtClean="0"/>
              <a:t>‹#›</a:t>
            </a:fld>
            <a:endParaRPr lang="en-GB"/>
          </a:p>
        </p:txBody>
      </p:sp>
    </p:spTree>
    <p:extLst>
      <p:ext uri="{BB962C8B-B14F-4D97-AF65-F5344CB8AC3E}">
        <p14:creationId xmlns:p14="http://schemas.microsoft.com/office/powerpoint/2010/main" val="158068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95560BC9-19FD-4287-8239-B245234DC5F6}" type="datetimeFigureOut">
              <a:rPr lang="en-GB" smtClean="0"/>
              <a:t>15/06/2023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23832B65-9AD7-4AB7-87EF-6F8DC2D33171}" type="slidenum">
              <a:rPr lang="en-GB" smtClean="0"/>
              <a:t>‹#›</a:t>
            </a:fld>
            <a:endParaRPr lang="en-GB"/>
          </a:p>
        </p:txBody>
      </p:sp>
    </p:spTree>
    <p:extLst>
      <p:ext uri="{BB962C8B-B14F-4D97-AF65-F5344CB8AC3E}">
        <p14:creationId xmlns:p14="http://schemas.microsoft.com/office/powerpoint/2010/main" val="39600937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95560BC9-19FD-4287-8239-B245234DC5F6}" type="datetimeFigureOut">
              <a:rPr lang="en-GB" smtClean="0"/>
              <a:t>15/06/2023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23832B65-9AD7-4AB7-87EF-6F8DC2D33171}" type="slidenum">
              <a:rPr lang="en-GB" smtClean="0"/>
              <a:t>‹#›</a:t>
            </a:fld>
            <a:endParaRPr lang="en-GB"/>
          </a:p>
        </p:txBody>
      </p:sp>
    </p:spTree>
    <p:extLst>
      <p:ext uri="{BB962C8B-B14F-4D97-AF65-F5344CB8AC3E}">
        <p14:creationId xmlns:p14="http://schemas.microsoft.com/office/powerpoint/2010/main" val="32611212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912065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560BC9-19FD-4287-8239-B245234DC5F6}" type="datetimeFigureOut">
              <a:rPr lang="en-GB" smtClean="0"/>
              <a:t>15/06/2023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832B65-9AD7-4AB7-87EF-6F8DC2D33171}"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74584144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tags" Target="../tags/tag4.xml"/><Relationship Id="rId7" Type="http://schemas.openxmlformats.org/officeDocument/2006/relationships/image" Target="../media/image2.pn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slideLayout" Target="../slideLayouts/slideLayout7.xml"/><Relationship Id="rId5" Type="http://schemas.openxmlformats.org/officeDocument/2006/relationships/tags" Target="../tags/tag6.xml"/><Relationship Id="rId4" Type="http://schemas.openxmlformats.org/officeDocument/2006/relationships/tags" Target="../tags/tag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A8syQeFtBKc"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diogelu.cymru/" TargetMode="External"/><Relationship Id="rId2" Type="http://schemas.openxmlformats.org/officeDocument/2006/relationships/image" Target="../media/image12.png"/><Relationship Id="rId1" Type="http://schemas.openxmlformats.org/officeDocument/2006/relationships/slideLayout" Target="../slideLayouts/slideLayout4.xml"/><Relationship Id="rId4" Type="http://schemas.openxmlformats.org/officeDocument/2006/relationships/hyperlink" Target="https://www.safeguarding.wales/"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learning.nspcc.org.uk/?_ga=2.50674857.1898537143.1653651061-1285679054.1638183935" TargetMode="External"/><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v.uk/government/statistics/individuals-referred-to-and-supported-through-the-prevent-programme-april-2020-to-march-2021/individuals-referred-to-and-supported-through-the-prevent-programme-england-and-wales-april-2020-to-march-2021" TargetMode="External"/><Relationship Id="rId2" Type="http://schemas.openxmlformats.org/officeDocument/2006/relationships/hyperlink" Target="https://assets.publishing.service.gov.uk/government/uploads/system/uploads/attachment_data/file/716907/140618_CCS207_CCS0218929798-1_CONTEST_3.0_WEB.pdf"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22A332-288C-4348-AC7A-3FA07052B4B9}"/>
              </a:ext>
            </a:extLst>
          </p:cNvPr>
          <p:cNvSpPr txBox="1"/>
          <p:nvPr/>
        </p:nvSpPr>
        <p:spPr>
          <a:xfrm>
            <a:off x="334719" y="50489"/>
            <a:ext cx="11522562" cy="5909310"/>
          </a:xfrm>
          <a:prstGeom prst="rect">
            <a:avLst/>
          </a:prstGeom>
          <a:noFill/>
        </p:spPr>
        <p:txBody>
          <a:bodyPr wrap="square">
            <a:spAutoFit/>
          </a:bodyPr>
          <a:lstStyle/>
          <a:p>
            <a:pPr algn="ctr"/>
            <a:r>
              <a:rPr lang="cy-GB" sz="4200" b="1" u="none" strike="noStrike" dirty="0">
                <a:solidFill>
                  <a:srgbClr val="000000"/>
                </a:solidFill>
                <a:effectLst/>
                <a:latin typeface="Arial" panose="020B0604020202020204" pitchFamily="34" charset="0"/>
              </a:rPr>
              <a:t>ECEY5008/C</a:t>
            </a:r>
            <a:r>
              <a:rPr lang="cy-GB" sz="4200" b="0" dirty="0">
                <a:solidFill>
                  <a:srgbClr val="000000"/>
                </a:solidFill>
                <a:effectLst/>
                <a:latin typeface="Arial" panose="020B0604020202020204" pitchFamily="34" charset="0"/>
              </a:rPr>
              <a:t>​</a:t>
            </a:r>
            <a:br>
              <a:rPr lang="cy-GB" sz="4200" b="0" dirty="0">
                <a:solidFill>
                  <a:srgbClr val="000000"/>
                </a:solidFill>
                <a:effectLst/>
                <a:latin typeface="Arial" panose="020B0604020202020204" pitchFamily="34" charset="0"/>
              </a:rPr>
            </a:br>
            <a:r>
              <a:rPr lang="cy-GB" sz="4200" b="1" u="none" strike="noStrike" dirty="0">
                <a:solidFill>
                  <a:srgbClr val="000000"/>
                </a:solidFill>
                <a:effectLst/>
                <a:latin typeface="Arial" panose="020B0604020202020204" pitchFamily="34" charset="0"/>
              </a:rPr>
              <a:t>Diogelu: arfer, deddfwriaeth a’r tîm aml-ddisgyblaethol</a:t>
            </a:r>
            <a:r>
              <a:rPr lang="cy-GB" sz="4200" b="0" dirty="0">
                <a:solidFill>
                  <a:srgbClr val="000000"/>
                </a:solidFill>
                <a:effectLst/>
                <a:latin typeface="Arial" panose="020B0604020202020204" pitchFamily="34" charset="0"/>
              </a:rPr>
              <a:t>​</a:t>
            </a:r>
            <a:br>
              <a:rPr lang="cy-GB" sz="4200" b="0" dirty="0">
                <a:solidFill>
                  <a:srgbClr val="000000"/>
                </a:solidFill>
                <a:effectLst/>
                <a:latin typeface="Arial" panose="020B0604020202020204" pitchFamily="34" charset="0"/>
              </a:rPr>
            </a:br>
            <a:r>
              <a:rPr lang="en-GB" sz="4200" b="0" u="none" strike="noStrike" dirty="0">
                <a:solidFill>
                  <a:schemeClr val="accent6">
                    <a:lumMod val="75000"/>
                  </a:schemeClr>
                </a:solidFill>
                <a:effectLst/>
                <a:latin typeface="Arial" panose="020B0604020202020204" pitchFamily="34" charset="0"/>
              </a:rPr>
              <a:t>Safeguarding: practice, legislation and </a:t>
            </a:r>
          </a:p>
          <a:p>
            <a:pPr algn="ctr"/>
            <a:r>
              <a:rPr lang="en-GB" sz="4200" b="0" u="none" strike="noStrike" dirty="0">
                <a:solidFill>
                  <a:schemeClr val="accent6">
                    <a:lumMod val="75000"/>
                  </a:schemeClr>
                </a:solidFill>
                <a:effectLst/>
                <a:latin typeface="Arial" panose="020B0604020202020204" pitchFamily="34" charset="0"/>
              </a:rPr>
              <a:t>the multi-disciplinary team</a:t>
            </a:r>
            <a:r>
              <a:rPr lang="en-GB" sz="4200" b="0" dirty="0">
                <a:solidFill>
                  <a:schemeClr val="accent6">
                    <a:lumMod val="75000"/>
                  </a:schemeClr>
                </a:solidFill>
                <a:effectLst/>
                <a:latin typeface="Arial" panose="020B0604020202020204" pitchFamily="34" charset="0"/>
              </a:rPr>
              <a:t>​</a:t>
            </a:r>
            <a:br>
              <a:rPr lang="en-GB" sz="4200" b="0" dirty="0">
                <a:solidFill>
                  <a:srgbClr val="000000"/>
                </a:solidFill>
                <a:effectLst/>
                <a:latin typeface="Arial" panose="020B0604020202020204" pitchFamily="34" charset="0"/>
              </a:rPr>
            </a:br>
            <a:r>
              <a:rPr lang="cy-GB" sz="4200" b="1" u="none" strike="noStrike" dirty="0">
                <a:solidFill>
                  <a:srgbClr val="000000"/>
                </a:solidFill>
                <a:effectLst/>
                <a:latin typeface="Arial" panose="020B0604020202020204" pitchFamily="34" charset="0"/>
              </a:rPr>
              <a:t>Darlith 10</a:t>
            </a:r>
            <a:br>
              <a:rPr lang="cy-GB" sz="4200" b="0" dirty="0">
                <a:solidFill>
                  <a:srgbClr val="000000"/>
                </a:solidFill>
                <a:effectLst/>
                <a:latin typeface="Arial" panose="020B0604020202020204" pitchFamily="34" charset="0"/>
              </a:rPr>
            </a:br>
            <a:r>
              <a:rPr lang="en-GB" sz="4200" b="1" u="none" strike="noStrike" dirty="0">
                <a:solidFill>
                  <a:schemeClr val="accent6">
                    <a:lumMod val="75000"/>
                  </a:schemeClr>
                </a:solidFill>
                <a:effectLst/>
                <a:latin typeface="Arial" panose="020B0604020202020204" pitchFamily="34" charset="0"/>
              </a:rPr>
              <a:t>Lecture 10</a:t>
            </a:r>
            <a:br>
              <a:rPr lang="cy-GB" sz="4200" b="0" dirty="0">
                <a:solidFill>
                  <a:srgbClr val="000000"/>
                </a:solidFill>
                <a:effectLst/>
                <a:latin typeface="Arial" panose="020B0604020202020204" pitchFamily="34" charset="0"/>
              </a:rPr>
            </a:br>
            <a:r>
              <a:rPr lang="en-GB" sz="4200" dirty="0">
                <a:solidFill>
                  <a:srgbClr val="000000"/>
                </a:solidFill>
                <a:latin typeface="Arial" panose="020B0604020202020204" pitchFamily="34" charset="0"/>
              </a:rPr>
              <a:t>Prevent</a:t>
            </a:r>
            <a:br>
              <a:rPr lang="en-GB" sz="4200" b="0" dirty="0">
                <a:solidFill>
                  <a:srgbClr val="000000"/>
                </a:solidFill>
                <a:effectLst/>
                <a:latin typeface="Arial" panose="020B0604020202020204" pitchFamily="34" charset="0"/>
              </a:rPr>
            </a:br>
            <a:r>
              <a:rPr lang="en-GB" sz="4200" dirty="0" err="1">
                <a:solidFill>
                  <a:schemeClr val="accent6">
                    <a:lumMod val="75000"/>
                  </a:schemeClr>
                </a:solidFill>
                <a:latin typeface="Arial" panose="020B0604020202020204" pitchFamily="34" charset="0"/>
              </a:rPr>
              <a:t>Prevent</a:t>
            </a:r>
            <a:endParaRPr lang="en-GB" sz="4200" dirty="0">
              <a:solidFill>
                <a:schemeClr val="accent6">
                  <a:lumMod val="75000"/>
                </a:schemeClr>
              </a:solidFill>
            </a:endParaRPr>
          </a:p>
        </p:txBody>
      </p:sp>
    </p:spTree>
    <p:extLst>
      <p:ext uri="{BB962C8B-B14F-4D97-AF65-F5344CB8AC3E}">
        <p14:creationId xmlns:p14="http://schemas.microsoft.com/office/powerpoint/2010/main" val="35432220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CB63F94E-91FF-97CF-39EB-9A2D29155CF3}"/>
              </a:ext>
            </a:extLst>
          </p:cNvPr>
          <p:cNvSpPr>
            <a:spLocks noGrp="1"/>
          </p:cNvSpPr>
          <p:nvPr>
            <p:ph sz="half" idx="1"/>
          </p:nvPr>
        </p:nvSpPr>
        <p:spPr>
          <a:xfrm>
            <a:off x="6341533" y="1570642"/>
            <a:ext cx="5496231" cy="4351338"/>
          </a:xfrm>
        </p:spPr>
        <p:txBody>
          <a:bodyPr/>
          <a:lstStyle/>
          <a:p>
            <a:pPr marL="0" indent="0" algn="ctr">
              <a:buNone/>
            </a:pPr>
            <a:r>
              <a:rPr lang="en-US" b="1" dirty="0">
                <a:solidFill>
                  <a:schemeClr val="accent6">
                    <a:lumMod val="75000"/>
                  </a:schemeClr>
                </a:solidFill>
              </a:rPr>
              <a:t>Learning Outcomes </a:t>
            </a:r>
          </a:p>
          <a:p>
            <a:r>
              <a:rPr lang="en-US" dirty="0">
                <a:solidFill>
                  <a:schemeClr val="accent6">
                    <a:lumMod val="75000"/>
                  </a:schemeClr>
                </a:solidFill>
              </a:rPr>
              <a:t>Describe the term prevent</a:t>
            </a:r>
          </a:p>
          <a:p>
            <a:r>
              <a:rPr lang="en-US" dirty="0">
                <a:solidFill>
                  <a:schemeClr val="accent6">
                    <a:lumMod val="75000"/>
                  </a:schemeClr>
                </a:solidFill>
              </a:rPr>
              <a:t>Understand and explain key motivations and vulnerabilities that can lead to extremism</a:t>
            </a:r>
          </a:p>
          <a:p>
            <a:r>
              <a:rPr lang="en-US" dirty="0">
                <a:solidFill>
                  <a:schemeClr val="accent6">
                    <a:lumMod val="75000"/>
                  </a:schemeClr>
                </a:solidFill>
              </a:rPr>
              <a:t>To understand the risks of extremism</a:t>
            </a:r>
          </a:p>
          <a:p>
            <a:r>
              <a:rPr lang="en-US" dirty="0">
                <a:solidFill>
                  <a:schemeClr val="accent6">
                    <a:lumMod val="75000"/>
                  </a:schemeClr>
                </a:solidFill>
              </a:rPr>
              <a:t>Be able to </a:t>
            </a:r>
            <a:r>
              <a:rPr lang="en-GB" dirty="0">
                <a:solidFill>
                  <a:schemeClr val="accent6">
                    <a:lumMod val="75000"/>
                  </a:schemeClr>
                </a:solidFill>
              </a:rPr>
              <a:t>recognise</a:t>
            </a:r>
            <a:r>
              <a:rPr lang="en-US" dirty="0">
                <a:solidFill>
                  <a:schemeClr val="accent6">
                    <a:lumMod val="75000"/>
                  </a:schemeClr>
                </a:solidFill>
              </a:rPr>
              <a:t> the key indicators</a:t>
            </a:r>
          </a:p>
        </p:txBody>
      </p:sp>
      <p:sp>
        <p:nvSpPr>
          <p:cNvPr id="10" name="Content Placeholder 3">
            <a:extLst>
              <a:ext uri="{FF2B5EF4-FFF2-40B4-BE49-F238E27FC236}">
                <a16:creationId xmlns:a16="http://schemas.microsoft.com/office/drawing/2014/main" id="{9FDE040A-4EE5-0F3D-A302-C46DF843E49A}"/>
              </a:ext>
            </a:extLst>
          </p:cNvPr>
          <p:cNvSpPr>
            <a:spLocks noGrp="1"/>
          </p:cNvSpPr>
          <p:nvPr>
            <p:ph sz="half" idx="2"/>
          </p:nvPr>
        </p:nvSpPr>
        <p:spPr>
          <a:xfrm>
            <a:off x="535115" y="1643213"/>
            <a:ext cx="5496230" cy="4351338"/>
          </a:xfrm>
        </p:spPr>
        <p:txBody>
          <a:bodyPr/>
          <a:lstStyle/>
          <a:p>
            <a:pPr marL="457200" lvl="1" indent="0">
              <a:buNone/>
            </a:pPr>
            <a:r>
              <a:rPr lang="cy-GB" sz="2800" b="1" dirty="0"/>
              <a:t>Deilliannau Dysgu</a:t>
            </a:r>
          </a:p>
          <a:p>
            <a:pPr lvl="1"/>
            <a:r>
              <a:rPr lang="cy-GB" sz="2800" dirty="0"/>
              <a:t>Disgrifio’r term ‘</a:t>
            </a:r>
            <a:r>
              <a:rPr lang="en-GB" sz="2800" dirty="0"/>
              <a:t>Prevent</a:t>
            </a:r>
            <a:r>
              <a:rPr lang="cy-GB" sz="2800" dirty="0"/>
              <a:t>’</a:t>
            </a:r>
          </a:p>
          <a:p>
            <a:pPr lvl="1"/>
            <a:r>
              <a:rPr lang="cy-GB" sz="2800" dirty="0"/>
              <a:t>Deall ac esbonio’r prif gymhellion a ffactorau risg sy’n gallu arwain at eithafiaeth</a:t>
            </a:r>
          </a:p>
          <a:p>
            <a:pPr lvl="1"/>
            <a:r>
              <a:rPr lang="cy-GB" sz="2800" dirty="0"/>
              <a:t>Deall risgiau eithafiaeth</a:t>
            </a:r>
          </a:p>
          <a:p>
            <a:pPr lvl="1"/>
            <a:r>
              <a:rPr lang="cy-GB" sz="2800" dirty="0"/>
              <a:t>Gallu adnabod y dangosyddion allweddol</a:t>
            </a:r>
          </a:p>
          <a:p>
            <a:pPr lvl="1"/>
            <a:endParaRPr lang="en-US" dirty="0"/>
          </a:p>
        </p:txBody>
      </p:sp>
      <p:sp>
        <p:nvSpPr>
          <p:cNvPr id="2" name="Rectangle 1">
            <a:extLst>
              <a:ext uri="{FF2B5EF4-FFF2-40B4-BE49-F238E27FC236}">
                <a16:creationId xmlns:a16="http://schemas.microsoft.com/office/drawing/2014/main" id="{EEF6A378-90B2-41A2-99BD-4493C6F83A56}"/>
              </a:ext>
            </a:extLst>
          </p:cNvPr>
          <p:cNvSpPr/>
          <p:nvPr/>
        </p:nvSpPr>
        <p:spPr>
          <a:xfrm>
            <a:off x="1331982" y="0"/>
            <a:ext cx="9398727" cy="1754326"/>
          </a:xfrm>
          <a:prstGeom prst="rect">
            <a:avLst/>
          </a:prstGeom>
          <a:noFill/>
          <a:ln>
            <a:noFill/>
          </a:ln>
        </p:spPr>
        <p:txBody>
          <a:bodyPr wrap="none" lIns="91440" tIns="45720" rIns="91440" bIns="45720">
            <a:spAutoFit/>
          </a:bodyPr>
          <a:lstStyle/>
          <a:p>
            <a:pPr algn="ctr"/>
            <a:r>
              <a:rPr lang="en-US" sz="5400" b="1" cap="none" spc="0" dirty="0">
                <a:ln w="12700">
                  <a:solidFill>
                    <a:srgbClr val="00B050"/>
                  </a:solidFill>
                  <a:prstDash val="solid"/>
                </a:ln>
                <a:pattFill prst="lgCheck">
                  <a:fgClr>
                    <a:srgbClr val="00B050"/>
                  </a:fgClr>
                  <a:bgClr>
                    <a:srgbClr val="92D050"/>
                  </a:bgClr>
                </a:pattFill>
                <a:effectLst>
                  <a:outerShdw dist="38100" dir="2640000" algn="bl" rotWithShape="0">
                    <a:schemeClr val="accent1"/>
                  </a:outerShdw>
                </a:effectLst>
              </a:rPr>
              <a:t>DYLETSWYDD ‘PREVENT’  </a:t>
            </a:r>
          </a:p>
          <a:p>
            <a:pPr algn="ctr"/>
            <a:r>
              <a:rPr lang="en-US" sz="5400" b="1" cap="none" spc="0" dirty="0">
                <a:ln w="12700">
                  <a:solidFill>
                    <a:srgbClr val="00B050"/>
                  </a:solidFill>
                  <a:prstDash val="solid"/>
                </a:ln>
                <a:pattFill prst="lgCheck">
                  <a:fgClr>
                    <a:srgbClr val="00B050"/>
                  </a:fgClr>
                  <a:bgClr>
                    <a:srgbClr val="92D050"/>
                  </a:bgClr>
                </a:pattFill>
                <a:effectLst>
                  <a:outerShdw dist="38100" dir="2640000" algn="bl" rotWithShape="0">
                    <a:schemeClr val="accent1"/>
                  </a:outerShdw>
                </a:effectLst>
              </a:rPr>
              <a:t>PREVENT DUTY</a:t>
            </a:r>
            <a:endParaRPr lang="en-GB" sz="5400" b="1" cap="none" spc="0" dirty="0">
              <a:ln w="12700">
                <a:solidFill>
                  <a:srgbClr val="00B050"/>
                </a:solidFill>
                <a:prstDash val="solid"/>
              </a:ln>
              <a:pattFill prst="lgCheck">
                <a:fgClr>
                  <a:srgbClr val="00B050"/>
                </a:fgClr>
                <a:bgClr>
                  <a:srgbClr val="92D050"/>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1168819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3968B37-9B85-DB2A-DAE3-D523B2218471}"/>
              </a:ext>
            </a:extLst>
          </p:cNvPr>
          <p:cNvPicPr>
            <a:picLocks/>
          </p:cNvPicPr>
          <p:nvPr>
            <p:custDataLst>
              <p:tags r:id="rId2"/>
            </p:custDataLst>
          </p:nvPr>
        </p:nvPicPr>
        <p:blipFill>
          <a:blip r:embed="rId7">
            <a:extLst>
              <a:ext uri="{28A0092B-C50C-407E-A947-70E740481C1C}">
                <a14:useLocalDpi xmlns:a14="http://schemas.microsoft.com/office/drawing/2010/main" val="0"/>
              </a:ext>
            </a:extLst>
          </a:blip>
          <a:stretch>
            <a:fillRect/>
          </a:stretch>
        </p:blipFill>
        <p:spPr>
          <a:xfrm>
            <a:off x="3201670" y="508000"/>
            <a:ext cx="1219200" cy="510126"/>
          </a:xfrm>
          <a:prstGeom prst="rect">
            <a:avLst/>
          </a:prstGeom>
        </p:spPr>
      </p:pic>
      <p:pic>
        <p:nvPicPr>
          <p:cNvPr id="5" name="Picture 4">
            <a:extLst>
              <a:ext uri="{FF2B5EF4-FFF2-40B4-BE49-F238E27FC236}">
                <a16:creationId xmlns:a16="http://schemas.microsoft.com/office/drawing/2014/main" id="{342FF1DD-267D-C5BC-8CC8-57CCE6F5F89F}"/>
              </a:ext>
            </a:extLst>
          </p:cNvPr>
          <p:cNvPicPr>
            <a:picLocks/>
          </p:cNvPicPr>
          <p:nvPr>
            <p:custDataLst>
              <p:tags r:id="rId3"/>
            </p:custDataLst>
          </p:nvPr>
        </p:nvPicPr>
        <p:blipFill>
          <a:blip r:embed="rId8">
            <a:extLst>
              <a:ext uri="{28A0092B-C50C-407E-A947-70E740481C1C}">
                <a14:useLocalDpi xmlns:a14="http://schemas.microsoft.com/office/drawing/2010/main" val="0"/>
              </a:ext>
            </a:extLst>
          </a:blip>
          <a:stretch>
            <a:fillRect/>
          </a:stretch>
        </p:blipFill>
        <p:spPr>
          <a:xfrm>
            <a:off x="508000" y="2209800"/>
            <a:ext cx="2438400" cy="2438400"/>
          </a:xfrm>
          <a:prstGeom prst="rect">
            <a:avLst/>
          </a:prstGeom>
        </p:spPr>
      </p:pic>
      <p:sp>
        <p:nvSpPr>
          <p:cNvPr id="6" name="Rectangle 5">
            <a:extLst>
              <a:ext uri="{FF2B5EF4-FFF2-40B4-BE49-F238E27FC236}">
                <a16:creationId xmlns:a16="http://schemas.microsoft.com/office/drawing/2014/main" id="{D9A25BDC-1FDC-E54F-605A-B94E41253B51}"/>
              </a:ext>
            </a:extLst>
          </p:cNvPr>
          <p:cNvSpPr/>
          <p:nvPr>
            <p:custDataLst>
              <p:tags r:id="rId4"/>
            </p:custDataLst>
          </p:nvPr>
        </p:nvSpPr>
        <p:spPr>
          <a:xfrm>
            <a:off x="3200400" y="2571750"/>
            <a:ext cx="8483600" cy="1714500"/>
          </a:xfrm>
          <a:prstGeom prst="rect">
            <a:avLst/>
          </a:prstGeom>
          <a:noFill/>
          <a:ln w="12700" cap="flat" cmpd="sng" algn="ctr">
            <a:solidFill>
              <a:srgbClr val="FFFFFF"/>
            </a:solidFill>
            <a:prstDash val="solid"/>
            <a:miter lim="800000"/>
          </a:ln>
          <a:effectLst/>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a:solidFill>
                  <a:srgbClr val="5B5B5B"/>
                </a:solidFill>
              </a:rPr>
              <a:t>Pa eiriau sy'n dod i'ch meddwl wrth ystyried radicaleiddio?
What words come to mind when you consider radicalisation?</a:t>
            </a:r>
          </a:p>
        </p:txBody>
      </p:sp>
      <p:sp>
        <p:nvSpPr>
          <p:cNvPr id="7" name="Rectangle 6">
            <a:extLst>
              <a:ext uri="{FF2B5EF4-FFF2-40B4-BE49-F238E27FC236}">
                <a16:creationId xmlns:a16="http://schemas.microsoft.com/office/drawing/2014/main" id="{3F9130A5-3883-BCED-E854-5E1AC70E673B}"/>
              </a:ext>
            </a:extLst>
          </p:cNvPr>
          <p:cNvSpPr/>
          <p:nvPr>
            <p:custDataLst>
              <p:tags r:id="rId5"/>
            </p:custDataLst>
          </p:nvPr>
        </p:nvSpPr>
        <p:spPr>
          <a:xfrm>
            <a:off x="3200400" y="6096000"/>
            <a:ext cx="8737600" cy="510125"/>
          </a:xfrm>
          <a:prstGeom prst="rect">
            <a:avLst/>
          </a:prstGeom>
          <a:noFill/>
          <a:ln w="12700" cap="flat" cmpd="sng" algn="ctr">
            <a:noFill/>
            <a:prstDash val="solid"/>
            <a:miter lim="800000"/>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b="1">
                <a:solidFill>
                  <a:srgbClr val="5B5B5B"/>
                </a:solidFill>
              </a:rPr>
              <a:t>ⓘ</a:t>
            </a:r>
            <a:r>
              <a:rPr lang="en-GB" sz="1400">
                <a:solidFill>
                  <a:srgbClr val="5B5B5B"/>
                </a:solidFill>
              </a:rPr>
              <a:t> Start presenting to display the poll results on this slide.</a:t>
            </a:r>
          </a:p>
        </p:txBody>
      </p:sp>
    </p:spTree>
    <p:custDataLst>
      <p:tags r:id="rId1"/>
    </p:custDataLst>
    <p:extLst>
      <p:ext uri="{BB962C8B-B14F-4D97-AF65-F5344CB8AC3E}">
        <p14:creationId xmlns:p14="http://schemas.microsoft.com/office/powerpoint/2010/main" val="266965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93FF4-88BD-4EB3-9DB5-ED8AC9B7042F}"/>
              </a:ext>
            </a:extLst>
          </p:cNvPr>
          <p:cNvSpPr>
            <a:spLocks noGrp="1"/>
          </p:cNvSpPr>
          <p:nvPr>
            <p:ph type="title"/>
          </p:nvPr>
        </p:nvSpPr>
        <p:spPr/>
        <p:txBody>
          <a:bodyPr/>
          <a:lstStyle/>
          <a:p>
            <a:pPr algn="ctr"/>
            <a:r>
              <a:rPr lang="en-GB" b="1" dirty="0"/>
              <a:t>Beth </a:t>
            </a:r>
            <a:r>
              <a:rPr lang="cy-GB" b="1" dirty="0"/>
              <a:t>yw </a:t>
            </a:r>
            <a:r>
              <a:rPr lang="en-GB" b="1" dirty="0"/>
              <a:t>Prevent </a:t>
            </a:r>
            <a:br>
              <a:rPr lang="en-GB" b="1" dirty="0"/>
            </a:br>
            <a:r>
              <a:rPr lang="en-GB" b="1" dirty="0"/>
              <a:t> </a:t>
            </a:r>
            <a:r>
              <a:rPr lang="en-GB" b="1" dirty="0">
                <a:solidFill>
                  <a:schemeClr val="accent6">
                    <a:lumMod val="75000"/>
                  </a:schemeClr>
                </a:solidFill>
              </a:rPr>
              <a:t>What is Prevent</a:t>
            </a:r>
          </a:p>
        </p:txBody>
      </p:sp>
      <p:sp>
        <p:nvSpPr>
          <p:cNvPr id="3" name="Content Placeholder 2">
            <a:extLst>
              <a:ext uri="{FF2B5EF4-FFF2-40B4-BE49-F238E27FC236}">
                <a16:creationId xmlns:a16="http://schemas.microsoft.com/office/drawing/2014/main" id="{31AC350D-825A-4273-AF85-1AFD4E97E9FE}"/>
              </a:ext>
            </a:extLst>
          </p:cNvPr>
          <p:cNvSpPr>
            <a:spLocks noGrp="1"/>
          </p:cNvSpPr>
          <p:nvPr>
            <p:ph sz="half" idx="1"/>
          </p:nvPr>
        </p:nvSpPr>
        <p:spPr>
          <a:xfrm>
            <a:off x="6417431" y="1837720"/>
            <a:ext cx="5181600" cy="4351338"/>
          </a:xfrm>
        </p:spPr>
        <p:txBody>
          <a:bodyPr vert="horz" lIns="91440" tIns="45720" rIns="91440" bIns="45720" rtlCol="0" anchor="t">
            <a:normAutofit/>
          </a:bodyPr>
          <a:lstStyle/>
          <a:p>
            <a:r>
              <a:rPr lang="en-GB" dirty="0">
                <a:solidFill>
                  <a:schemeClr val="accent6">
                    <a:lumMod val="75000"/>
                  </a:schemeClr>
                </a:solidFill>
              </a:rPr>
              <a:t>Counter terrorism strategy/programme</a:t>
            </a:r>
            <a:endParaRPr lang="en-GB" dirty="0">
              <a:solidFill>
                <a:schemeClr val="accent6">
                  <a:lumMod val="75000"/>
                </a:schemeClr>
              </a:solidFill>
              <a:cs typeface="Calibri"/>
            </a:endParaRPr>
          </a:p>
          <a:p>
            <a:r>
              <a:rPr lang="en-GB" dirty="0">
                <a:solidFill>
                  <a:schemeClr val="accent6">
                    <a:lumMod val="75000"/>
                  </a:schemeClr>
                </a:solidFill>
              </a:rPr>
              <a:t>Counter-Terrorism and Security Act 2015</a:t>
            </a:r>
            <a:endParaRPr lang="en-GB" dirty="0">
              <a:solidFill>
                <a:schemeClr val="accent6">
                  <a:lumMod val="75000"/>
                </a:schemeClr>
              </a:solidFill>
              <a:cs typeface="Calibri"/>
            </a:endParaRPr>
          </a:p>
          <a:p>
            <a:r>
              <a:rPr lang="en-GB" dirty="0">
                <a:solidFill>
                  <a:schemeClr val="accent6">
                    <a:lumMod val="75000"/>
                  </a:schemeClr>
                </a:solidFill>
              </a:rPr>
              <a:t>Section 26 – authorities must have a due regard to prevent</a:t>
            </a:r>
            <a:endParaRPr lang="en-GB" dirty="0">
              <a:solidFill>
                <a:schemeClr val="accent6">
                  <a:lumMod val="75000"/>
                </a:schemeClr>
              </a:solidFill>
              <a:cs typeface="Calibri"/>
            </a:endParaRPr>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FB606502-8375-40C5-9A31-0AA6A66451E2}"/>
              </a:ext>
            </a:extLst>
          </p:cNvPr>
          <p:cNvSpPr>
            <a:spLocks noGrp="1"/>
          </p:cNvSpPr>
          <p:nvPr>
            <p:ph sz="half" idx="2"/>
          </p:nvPr>
        </p:nvSpPr>
        <p:spPr>
          <a:xfrm>
            <a:off x="1043819" y="1837721"/>
            <a:ext cx="5181600" cy="4351338"/>
          </a:xfrm>
        </p:spPr>
        <p:txBody>
          <a:bodyPr>
            <a:normAutofit/>
          </a:bodyPr>
          <a:lstStyle/>
          <a:p>
            <a:r>
              <a:rPr lang="cy-GB" dirty="0"/>
              <a:t>Strategaeth / rhaglen wrthderfysgaeth</a:t>
            </a:r>
            <a:endParaRPr lang="cy-GB" dirty="0">
              <a:cs typeface="Calibri"/>
            </a:endParaRPr>
          </a:p>
          <a:p>
            <a:r>
              <a:rPr lang="cy-GB" dirty="0"/>
              <a:t>Deddf Gwrthderfysgaeth a Diogelwch 2015</a:t>
            </a:r>
            <a:endParaRPr lang="cy-GB" dirty="0">
              <a:cs typeface="Calibri"/>
            </a:endParaRPr>
          </a:p>
          <a:p>
            <a:r>
              <a:rPr lang="cy-GB" dirty="0"/>
              <a:t>Adran 26 – rhaid i awdurdodau roi sylw dyledus i </a:t>
            </a:r>
            <a:r>
              <a:rPr lang="en-GB" dirty="0"/>
              <a:t>prevent</a:t>
            </a:r>
            <a:endParaRPr lang="en-GB" dirty="0">
              <a:cs typeface="Calibri"/>
            </a:endParaRPr>
          </a:p>
          <a:p>
            <a:endParaRPr lang="en-GB" dirty="0"/>
          </a:p>
          <a:p>
            <a:pPr marL="0" indent="0">
              <a:buNone/>
            </a:pPr>
            <a:endParaRPr lang="en-GB" dirty="0"/>
          </a:p>
        </p:txBody>
      </p:sp>
    </p:spTree>
    <p:extLst>
      <p:ext uri="{BB962C8B-B14F-4D97-AF65-F5344CB8AC3E}">
        <p14:creationId xmlns:p14="http://schemas.microsoft.com/office/powerpoint/2010/main" val="2315002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EB2D4-70C5-4719-9743-10BB747BFE22}"/>
              </a:ext>
            </a:extLst>
          </p:cNvPr>
          <p:cNvSpPr>
            <a:spLocks noGrp="1"/>
          </p:cNvSpPr>
          <p:nvPr>
            <p:ph type="title"/>
          </p:nvPr>
        </p:nvSpPr>
        <p:spPr/>
        <p:txBody>
          <a:bodyPr/>
          <a:lstStyle/>
          <a:p>
            <a:pPr algn="ctr"/>
            <a:r>
              <a:rPr lang="cy-GB" b="1" dirty="0"/>
              <a:t>Nodau</a:t>
            </a:r>
            <a:r>
              <a:rPr lang="en-GB" b="1" dirty="0"/>
              <a:t> Prevent </a:t>
            </a:r>
            <a:br>
              <a:rPr lang="en-GB" b="1" dirty="0"/>
            </a:br>
            <a:r>
              <a:rPr lang="en-GB" b="1" dirty="0">
                <a:solidFill>
                  <a:schemeClr val="accent6">
                    <a:lumMod val="75000"/>
                  </a:schemeClr>
                </a:solidFill>
              </a:rPr>
              <a:t>Aims of Prevent</a:t>
            </a:r>
            <a:endParaRPr lang="en-US" dirty="0">
              <a:solidFill>
                <a:schemeClr val="accent6">
                  <a:lumMod val="75000"/>
                </a:schemeClr>
              </a:solidFill>
            </a:endParaRPr>
          </a:p>
        </p:txBody>
      </p:sp>
      <p:sp>
        <p:nvSpPr>
          <p:cNvPr id="3" name="Content Placeholder 2">
            <a:extLst>
              <a:ext uri="{FF2B5EF4-FFF2-40B4-BE49-F238E27FC236}">
                <a16:creationId xmlns:a16="http://schemas.microsoft.com/office/drawing/2014/main" id="{48F4CAA6-D095-4D1A-9E99-D35B94021CAD}"/>
              </a:ext>
            </a:extLst>
          </p:cNvPr>
          <p:cNvSpPr>
            <a:spLocks noGrp="1"/>
          </p:cNvSpPr>
          <p:nvPr>
            <p:ph sz="half" idx="1"/>
          </p:nvPr>
        </p:nvSpPr>
        <p:spPr>
          <a:xfrm>
            <a:off x="6389914" y="1910292"/>
            <a:ext cx="5181600" cy="4351338"/>
          </a:xfrm>
        </p:spPr>
        <p:txBody>
          <a:bodyPr vert="horz" lIns="91440" tIns="45720" rIns="91440" bIns="45720" rtlCol="0" anchor="t">
            <a:normAutofit/>
          </a:bodyPr>
          <a:lstStyle/>
          <a:p>
            <a:r>
              <a:rPr lang="en-GB" dirty="0">
                <a:solidFill>
                  <a:schemeClr val="accent6">
                    <a:lumMod val="75000"/>
                  </a:schemeClr>
                </a:solidFill>
              </a:rPr>
              <a:t>Preventing radicalisation</a:t>
            </a:r>
            <a:endParaRPr lang="en-GB" dirty="0">
              <a:solidFill>
                <a:schemeClr val="accent6">
                  <a:lumMod val="75000"/>
                </a:schemeClr>
              </a:solidFill>
              <a:cs typeface="Calibri"/>
            </a:endParaRPr>
          </a:p>
          <a:p>
            <a:r>
              <a:rPr lang="en-GB" dirty="0">
                <a:solidFill>
                  <a:schemeClr val="accent6">
                    <a:lumMod val="75000"/>
                  </a:schemeClr>
                </a:solidFill>
              </a:rPr>
              <a:t>Prevent active terrorism, support of terrorism and violent extremism</a:t>
            </a:r>
            <a:endParaRPr lang="en-GB" dirty="0">
              <a:solidFill>
                <a:schemeClr val="accent6">
                  <a:lumMod val="75000"/>
                </a:schemeClr>
              </a:solidFill>
              <a:cs typeface="Calibri"/>
            </a:endParaRPr>
          </a:p>
          <a:p>
            <a:r>
              <a:rPr lang="en-GB" dirty="0">
                <a:solidFill>
                  <a:schemeClr val="accent6">
                    <a:lumMod val="75000"/>
                  </a:schemeClr>
                </a:solidFill>
              </a:rPr>
              <a:t>Safeguarding vulnerable children and adults</a:t>
            </a:r>
            <a:endParaRPr lang="en-GB" dirty="0">
              <a:solidFill>
                <a:schemeClr val="accent6">
                  <a:lumMod val="75000"/>
                </a:schemeClr>
              </a:solidFill>
              <a:cs typeface="Calibri"/>
            </a:endParaRPr>
          </a:p>
          <a:p>
            <a:r>
              <a:rPr lang="en-GB" dirty="0">
                <a:solidFill>
                  <a:schemeClr val="accent6">
                    <a:lumMod val="75000"/>
                  </a:schemeClr>
                </a:solidFill>
              </a:rPr>
              <a:t>Early intervention</a:t>
            </a:r>
            <a:endParaRPr lang="en-GB" dirty="0">
              <a:solidFill>
                <a:schemeClr val="accent6">
                  <a:lumMod val="75000"/>
                </a:schemeClr>
              </a:solidFill>
              <a:cs typeface="Calibri"/>
            </a:endParaRPr>
          </a:p>
          <a:p>
            <a:endParaRPr lang="en-GB" dirty="0"/>
          </a:p>
        </p:txBody>
      </p:sp>
      <p:sp>
        <p:nvSpPr>
          <p:cNvPr id="4" name="Content Placeholder 3">
            <a:extLst>
              <a:ext uri="{FF2B5EF4-FFF2-40B4-BE49-F238E27FC236}">
                <a16:creationId xmlns:a16="http://schemas.microsoft.com/office/drawing/2014/main" id="{265CAE52-B90D-49AA-BE98-8B27E14E1303}"/>
              </a:ext>
            </a:extLst>
          </p:cNvPr>
          <p:cNvSpPr>
            <a:spLocks noGrp="1"/>
          </p:cNvSpPr>
          <p:nvPr>
            <p:ph sz="half" idx="2"/>
          </p:nvPr>
        </p:nvSpPr>
        <p:spPr>
          <a:xfrm>
            <a:off x="1140581" y="1910292"/>
            <a:ext cx="5181600" cy="4351338"/>
          </a:xfrm>
        </p:spPr>
        <p:txBody>
          <a:bodyPr/>
          <a:lstStyle/>
          <a:p>
            <a:r>
              <a:rPr lang="cy-GB" dirty="0"/>
              <a:t>Atal </a:t>
            </a:r>
            <a:r>
              <a:rPr lang="cy-GB" noProof="1"/>
              <a:t>radicaleiddio</a:t>
            </a:r>
            <a:endParaRPr lang="cy-GB" noProof="1">
              <a:cs typeface="Calibri"/>
            </a:endParaRPr>
          </a:p>
          <a:p>
            <a:r>
              <a:rPr lang="cy-GB" dirty="0"/>
              <a:t>Atal terfysgaeth weithredol, cefnogaeth i derfysgaeth ac eithafiaeth dreisgar</a:t>
            </a:r>
            <a:endParaRPr lang="cy-GB" dirty="0">
              <a:cs typeface="Calibri"/>
            </a:endParaRPr>
          </a:p>
          <a:p>
            <a:r>
              <a:rPr lang="cy-GB" dirty="0"/>
              <a:t>Diogelu plant ac oedolion sy’n agored i niwed</a:t>
            </a:r>
            <a:endParaRPr lang="cy-GB" dirty="0">
              <a:cs typeface="Calibri"/>
            </a:endParaRPr>
          </a:p>
          <a:p>
            <a:r>
              <a:rPr lang="cy-GB" dirty="0"/>
              <a:t>Ymyrraeth gynnar</a:t>
            </a:r>
            <a:endParaRPr lang="cy-GB" dirty="0">
              <a:cs typeface="Calibri"/>
            </a:endParaRPr>
          </a:p>
          <a:p>
            <a:endParaRPr lang="en-GB" dirty="0"/>
          </a:p>
        </p:txBody>
      </p:sp>
    </p:spTree>
    <p:extLst>
      <p:ext uri="{BB962C8B-B14F-4D97-AF65-F5344CB8AC3E}">
        <p14:creationId xmlns:p14="http://schemas.microsoft.com/office/powerpoint/2010/main" val="2151994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9FC1E-878E-4609-9AB9-4922B1325C5D}"/>
              </a:ext>
            </a:extLst>
          </p:cNvPr>
          <p:cNvSpPr>
            <a:spLocks noGrp="1"/>
          </p:cNvSpPr>
          <p:nvPr>
            <p:ph type="title"/>
          </p:nvPr>
        </p:nvSpPr>
        <p:spPr/>
        <p:txBody>
          <a:bodyPr/>
          <a:lstStyle/>
          <a:p>
            <a:pPr algn="ctr"/>
            <a:r>
              <a:rPr lang="cy-GB" b="1" dirty="0"/>
              <a:t>Termau</a:t>
            </a:r>
            <a:br>
              <a:rPr lang="en-GB" b="1" dirty="0"/>
            </a:br>
            <a:r>
              <a:rPr lang="en-GB" b="1" dirty="0">
                <a:solidFill>
                  <a:schemeClr val="accent6">
                    <a:lumMod val="75000"/>
                  </a:schemeClr>
                </a:solidFill>
              </a:rPr>
              <a:t>Terms</a:t>
            </a:r>
          </a:p>
        </p:txBody>
      </p:sp>
      <p:sp>
        <p:nvSpPr>
          <p:cNvPr id="5" name="Speech Bubble: Rectangle with Corners Rounded 4">
            <a:extLst>
              <a:ext uri="{FF2B5EF4-FFF2-40B4-BE49-F238E27FC236}">
                <a16:creationId xmlns:a16="http://schemas.microsoft.com/office/drawing/2014/main" id="{8D48F46C-9030-4DA9-96F5-032AE723A4AC}"/>
              </a:ext>
            </a:extLst>
          </p:cNvPr>
          <p:cNvSpPr/>
          <p:nvPr/>
        </p:nvSpPr>
        <p:spPr>
          <a:xfrm>
            <a:off x="583421" y="1690690"/>
            <a:ext cx="5099791" cy="3070951"/>
          </a:xfrm>
          <a:prstGeom prst="wedgeRoundRectCallout">
            <a:avLst/>
          </a:prstGeom>
          <a:solidFill>
            <a:schemeClr val="accent6">
              <a:lumMod val="40000"/>
              <a:lumOff val="60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FB72BE55-FB45-4C3C-BCCF-DC73EF9F5AA6}"/>
              </a:ext>
            </a:extLst>
          </p:cNvPr>
          <p:cNvSpPr txBox="1"/>
          <p:nvPr/>
        </p:nvSpPr>
        <p:spPr>
          <a:xfrm>
            <a:off x="729276" y="1778312"/>
            <a:ext cx="4812542" cy="4154984"/>
          </a:xfrm>
          <a:prstGeom prst="rect">
            <a:avLst/>
          </a:prstGeom>
          <a:noFill/>
        </p:spPr>
        <p:txBody>
          <a:bodyPr wrap="square" lIns="91440" tIns="45720" rIns="91440" bIns="45720" rtlCol="0" anchor="t">
            <a:spAutoFit/>
          </a:bodyPr>
          <a:lstStyle/>
          <a:p>
            <a:pPr algn="ctr"/>
            <a:r>
              <a:rPr lang="cy-GB" sz="2400" noProof="1">
                <a:latin typeface="Times"/>
                <a:ea typeface="ＭＳ Ｐゴシック"/>
                <a:cs typeface="Times"/>
              </a:rPr>
              <a:t>Radicaleiddio</a:t>
            </a:r>
            <a:r>
              <a:rPr lang="cy-GB" sz="2400" dirty="0">
                <a:latin typeface="Times"/>
                <a:ea typeface="ＭＳ Ｐゴシック"/>
                <a:cs typeface="Times"/>
              </a:rPr>
              <a:t> – Y broses sy’n arwain unigolyn i gefnogi terfysgaeth neu ffurfiau ar eithafiaeth sy’n arwain at derfysgaeth</a:t>
            </a:r>
          </a:p>
          <a:p>
            <a:pPr algn="ctr"/>
            <a:r>
              <a:rPr lang="en-GB" sz="2400" dirty="0">
                <a:solidFill>
                  <a:schemeClr val="accent6">
                    <a:lumMod val="75000"/>
                  </a:schemeClr>
                </a:solidFill>
                <a:latin typeface="Times"/>
                <a:ea typeface="ＭＳ Ｐゴシック"/>
                <a:cs typeface="Times"/>
              </a:rPr>
              <a:t>Radicalisation - The process by which an individual comes to support terrorism or forms of extremism leading to terrorism</a:t>
            </a:r>
            <a:endParaRPr lang="en-GB" sz="2400" dirty="0">
              <a:solidFill>
                <a:schemeClr val="accent6">
                  <a:lumMod val="75000"/>
                </a:schemeClr>
              </a:solidFill>
              <a:cs typeface="Times"/>
            </a:endParaRPr>
          </a:p>
          <a:p>
            <a:endParaRPr lang="en-GB" dirty="0"/>
          </a:p>
          <a:p>
            <a:endParaRPr lang="en-GB" dirty="0"/>
          </a:p>
          <a:p>
            <a:endParaRPr lang="en-GB" dirty="0"/>
          </a:p>
          <a:p>
            <a:endParaRPr lang="en-GB" dirty="0"/>
          </a:p>
        </p:txBody>
      </p:sp>
      <p:sp>
        <p:nvSpPr>
          <p:cNvPr id="7" name="Speech Bubble: Rectangle with Corners Rounded 6">
            <a:extLst>
              <a:ext uri="{FF2B5EF4-FFF2-40B4-BE49-F238E27FC236}">
                <a16:creationId xmlns:a16="http://schemas.microsoft.com/office/drawing/2014/main" id="{939FCA03-F9F2-44C9-ABA1-F1B9EF8FAA51}"/>
              </a:ext>
            </a:extLst>
          </p:cNvPr>
          <p:cNvSpPr/>
          <p:nvPr/>
        </p:nvSpPr>
        <p:spPr>
          <a:xfrm>
            <a:off x="6434459" y="1690690"/>
            <a:ext cx="5099791" cy="3070951"/>
          </a:xfrm>
          <a:prstGeom prst="wedgeRoundRectCallout">
            <a:avLst>
              <a:gd name="adj1" fmla="val -23143"/>
              <a:gd name="adj2" fmla="val 64509"/>
              <a:gd name="adj3" fmla="val 16667"/>
            </a:avLst>
          </a:prstGeom>
          <a:solidFill>
            <a:schemeClr val="accent6">
              <a:lumMod val="40000"/>
              <a:lumOff val="60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39AC9F63-C4A2-4C6D-9F6D-CCD034742440}"/>
              </a:ext>
            </a:extLst>
          </p:cNvPr>
          <p:cNvSpPr txBox="1"/>
          <p:nvPr/>
        </p:nvSpPr>
        <p:spPr>
          <a:xfrm>
            <a:off x="6553200" y="1778312"/>
            <a:ext cx="4695416" cy="2862322"/>
          </a:xfrm>
          <a:prstGeom prst="rect">
            <a:avLst/>
          </a:prstGeom>
          <a:noFill/>
        </p:spPr>
        <p:txBody>
          <a:bodyPr wrap="square" lIns="91440" tIns="45720" rIns="91440" bIns="45720" rtlCol="0" anchor="t">
            <a:spAutoFit/>
          </a:bodyPr>
          <a:lstStyle/>
          <a:p>
            <a:pPr algn="ctr"/>
            <a:r>
              <a:rPr lang="cy-GB" sz="2400" dirty="0">
                <a:latin typeface="Times"/>
                <a:ea typeface="ＭＳ Ｐゴシック"/>
                <a:cs typeface="Times"/>
              </a:rPr>
              <a:t>Eithafiaeth – Arddel barn wleidyddol, gymdeithasol neu grefyddol sy’n eithafol</a:t>
            </a:r>
          </a:p>
          <a:p>
            <a:pPr algn="ctr"/>
            <a:endParaRPr lang="en-GB" sz="2400" dirty="0">
              <a:latin typeface="Times"/>
              <a:ea typeface="ＭＳ Ｐゴシック"/>
              <a:cs typeface="Times"/>
            </a:endParaRPr>
          </a:p>
          <a:p>
            <a:pPr algn="ctr"/>
            <a:r>
              <a:rPr lang="en-GB" sz="2400" dirty="0">
                <a:solidFill>
                  <a:schemeClr val="accent6">
                    <a:lumMod val="75000"/>
                  </a:schemeClr>
                </a:solidFill>
                <a:latin typeface="Times"/>
                <a:ea typeface="ＭＳ Ｐゴシック"/>
                <a:cs typeface="Times"/>
              </a:rPr>
              <a:t>Extremism - The holding of extreme political, social or religious views</a:t>
            </a:r>
            <a:endParaRPr lang="en-GB" sz="2400" dirty="0">
              <a:solidFill>
                <a:schemeClr val="accent6">
                  <a:lumMod val="75000"/>
                </a:schemeClr>
              </a:solidFill>
              <a:cs typeface="Times"/>
            </a:endParaRPr>
          </a:p>
          <a:p>
            <a:endParaRPr lang="en-GB" dirty="0"/>
          </a:p>
          <a:p>
            <a:endParaRPr lang="en-GB" dirty="0"/>
          </a:p>
        </p:txBody>
      </p:sp>
    </p:spTree>
    <p:extLst>
      <p:ext uri="{BB962C8B-B14F-4D97-AF65-F5344CB8AC3E}">
        <p14:creationId xmlns:p14="http://schemas.microsoft.com/office/powerpoint/2010/main" val="3549604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DEE4C-8337-4AE4-B26F-A1B789194B0A}"/>
              </a:ext>
            </a:extLst>
          </p:cNvPr>
          <p:cNvSpPr>
            <a:spLocks noGrp="1"/>
          </p:cNvSpPr>
          <p:nvPr>
            <p:ph type="title"/>
          </p:nvPr>
        </p:nvSpPr>
        <p:spPr/>
        <p:txBody>
          <a:bodyPr>
            <a:normAutofit fontScale="90000"/>
          </a:bodyPr>
          <a:lstStyle/>
          <a:p>
            <a:pPr algn="ctr"/>
            <a:br>
              <a:rPr lang="en-GB" dirty="0"/>
            </a:br>
            <a:br>
              <a:rPr lang="en-GB" dirty="0"/>
            </a:br>
            <a:r>
              <a:rPr lang="cy-GB" b="1" dirty="0"/>
              <a:t>Ni allwn atal / rwystro </a:t>
            </a:r>
            <a:r>
              <a:rPr lang="cy-GB" b="1" noProof="1"/>
              <a:t>radicaleiddio</a:t>
            </a:r>
            <a:r>
              <a:rPr lang="cy-GB" b="1" dirty="0"/>
              <a:t> os na ddeallwn y seicoleg</a:t>
            </a:r>
            <a:br>
              <a:rPr lang="cy-GB" dirty="0"/>
            </a:br>
            <a:r>
              <a:rPr lang="en-GB" b="1" dirty="0">
                <a:solidFill>
                  <a:schemeClr val="accent6">
                    <a:lumMod val="75000"/>
                  </a:schemeClr>
                </a:solidFill>
              </a:rPr>
              <a:t>Cannot prevent/ deter radicalisation if we don’t understand the psychology</a:t>
            </a:r>
            <a:br>
              <a:rPr lang="en-GB" dirty="0"/>
            </a:br>
            <a:endParaRPr lang="en-GB" dirty="0"/>
          </a:p>
        </p:txBody>
      </p:sp>
      <p:sp>
        <p:nvSpPr>
          <p:cNvPr id="3" name="Content Placeholder 2">
            <a:extLst>
              <a:ext uri="{FF2B5EF4-FFF2-40B4-BE49-F238E27FC236}">
                <a16:creationId xmlns:a16="http://schemas.microsoft.com/office/drawing/2014/main" id="{FF2871E7-2394-44FB-ABF8-0FAAD0BCB4D0}"/>
              </a:ext>
            </a:extLst>
          </p:cNvPr>
          <p:cNvSpPr>
            <a:spLocks noGrp="1"/>
          </p:cNvSpPr>
          <p:nvPr>
            <p:ph sz="half" idx="1"/>
          </p:nvPr>
        </p:nvSpPr>
        <p:spPr>
          <a:xfrm>
            <a:off x="6305248" y="2360914"/>
            <a:ext cx="5181600" cy="4351338"/>
          </a:xfrm>
        </p:spPr>
        <p:txBody>
          <a:bodyPr vert="horz" lIns="91440" tIns="45720" rIns="91440" bIns="45720" rtlCol="0" anchor="t">
            <a:normAutofit/>
          </a:bodyPr>
          <a:lstStyle/>
          <a:p>
            <a:pPr marL="0" indent="0">
              <a:buNone/>
            </a:pPr>
            <a:r>
              <a:rPr lang="en-GB" dirty="0">
                <a:solidFill>
                  <a:schemeClr val="accent6">
                    <a:lumMod val="75000"/>
                  </a:schemeClr>
                </a:solidFill>
              </a:rPr>
              <a:t>Motivation is critical</a:t>
            </a:r>
            <a:endParaRPr lang="en-GB" dirty="0">
              <a:solidFill>
                <a:schemeClr val="accent6">
                  <a:lumMod val="75000"/>
                </a:schemeClr>
              </a:solidFill>
              <a:cs typeface="Calibri"/>
            </a:endParaRPr>
          </a:p>
          <a:p>
            <a:pPr marL="514350" indent="-514350">
              <a:buAutoNum type="alphaLcParenR"/>
            </a:pPr>
            <a:r>
              <a:rPr lang="en-GB" dirty="0">
                <a:solidFill>
                  <a:schemeClr val="accent6">
                    <a:lumMod val="75000"/>
                  </a:schemeClr>
                </a:solidFill>
              </a:rPr>
              <a:t>A sense of power for the powerless</a:t>
            </a:r>
            <a:endParaRPr lang="en-GB" dirty="0">
              <a:solidFill>
                <a:schemeClr val="accent6">
                  <a:lumMod val="75000"/>
                </a:schemeClr>
              </a:solidFill>
              <a:cs typeface="Calibri"/>
            </a:endParaRPr>
          </a:p>
          <a:p>
            <a:pPr marL="514350" indent="-514350">
              <a:buAutoNum type="alphaLcParenR"/>
            </a:pPr>
            <a:r>
              <a:rPr lang="en-GB" dirty="0">
                <a:solidFill>
                  <a:schemeClr val="accent6">
                    <a:lumMod val="75000"/>
                  </a:schemeClr>
                </a:solidFill>
              </a:rPr>
              <a:t>Significance for those who feel insignificant</a:t>
            </a:r>
            <a:endParaRPr lang="en-GB" dirty="0">
              <a:solidFill>
                <a:schemeClr val="accent6">
                  <a:lumMod val="75000"/>
                </a:schemeClr>
              </a:solidFill>
              <a:cs typeface="Calibri"/>
            </a:endParaRPr>
          </a:p>
          <a:p>
            <a:pPr marL="514350" indent="-514350">
              <a:buAutoNum type="alphaLcParenR"/>
            </a:pPr>
            <a:r>
              <a:rPr lang="en-GB" dirty="0">
                <a:solidFill>
                  <a:schemeClr val="accent6">
                    <a:lumMod val="75000"/>
                  </a:schemeClr>
                </a:solidFill>
              </a:rPr>
              <a:t>Revenge for those who feel shamed</a:t>
            </a:r>
            <a:endParaRPr lang="en-GB" dirty="0">
              <a:solidFill>
                <a:schemeClr val="accent6">
                  <a:lumMod val="75000"/>
                </a:schemeClr>
              </a:solidFill>
              <a:cs typeface="Calibri"/>
            </a:endParaRPr>
          </a:p>
          <a:p>
            <a:pPr marL="514350" indent="-514350">
              <a:buAutoNum type="alphaUcParenR"/>
            </a:pPr>
            <a:endParaRPr lang="en-GB" dirty="0"/>
          </a:p>
        </p:txBody>
      </p:sp>
      <p:sp>
        <p:nvSpPr>
          <p:cNvPr id="4" name="Content Placeholder 3">
            <a:extLst>
              <a:ext uri="{FF2B5EF4-FFF2-40B4-BE49-F238E27FC236}">
                <a16:creationId xmlns:a16="http://schemas.microsoft.com/office/drawing/2014/main" id="{B97BDEFC-2391-41D4-A550-CCBA70723FE0}"/>
              </a:ext>
            </a:extLst>
          </p:cNvPr>
          <p:cNvSpPr>
            <a:spLocks noGrp="1"/>
          </p:cNvSpPr>
          <p:nvPr>
            <p:ph sz="half" idx="2"/>
          </p:nvPr>
        </p:nvSpPr>
        <p:spPr>
          <a:xfrm>
            <a:off x="1013581" y="2359249"/>
            <a:ext cx="5181600" cy="4351338"/>
          </a:xfrm>
        </p:spPr>
        <p:txBody>
          <a:bodyPr/>
          <a:lstStyle/>
          <a:p>
            <a:pPr marL="0" indent="0">
              <a:buNone/>
            </a:pPr>
            <a:r>
              <a:rPr lang="cy-GB" dirty="0"/>
              <a:t>Mae cymhelliant yn hollbwysig</a:t>
            </a:r>
            <a:endParaRPr lang="cy-GB" dirty="0">
              <a:cs typeface="Calibri"/>
            </a:endParaRPr>
          </a:p>
          <a:p>
            <a:pPr marL="514350" indent="-514350">
              <a:buAutoNum type="alphaLcParenR"/>
            </a:pPr>
            <a:r>
              <a:rPr lang="cy-GB" dirty="0"/>
              <a:t>Ymdeimlad o bŵer i’r rhai sydd heb bŵer</a:t>
            </a:r>
            <a:endParaRPr lang="cy-GB" dirty="0">
              <a:cs typeface="Calibri"/>
            </a:endParaRPr>
          </a:p>
          <a:p>
            <a:pPr marL="514350" indent="-514350">
              <a:buAutoNum type="alphaLcParenR"/>
            </a:pPr>
            <a:r>
              <a:rPr lang="cy-GB" dirty="0"/>
              <a:t>Pwysigrwydd i’r rheini sy’n teimlo’n ddibwys</a:t>
            </a:r>
            <a:endParaRPr lang="cy-GB" dirty="0">
              <a:cs typeface="Calibri"/>
            </a:endParaRPr>
          </a:p>
          <a:p>
            <a:pPr marL="514350" indent="-514350">
              <a:buAutoNum type="alphaLcParenR"/>
            </a:pPr>
            <a:r>
              <a:rPr lang="cy-GB" dirty="0"/>
              <a:t>Dial i’r rheini sy’n teimlo wedi’u cywilyddio</a:t>
            </a:r>
            <a:endParaRPr lang="cy-GB" dirty="0">
              <a:cs typeface="Calibri"/>
            </a:endParaRPr>
          </a:p>
          <a:p>
            <a:endParaRPr lang="en-GB" dirty="0"/>
          </a:p>
        </p:txBody>
      </p:sp>
    </p:spTree>
    <p:extLst>
      <p:ext uri="{BB962C8B-B14F-4D97-AF65-F5344CB8AC3E}">
        <p14:creationId xmlns:p14="http://schemas.microsoft.com/office/powerpoint/2010/main" val="3893540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32D15-EEF9-444B-A2AE-CB716C85492D}"/>
              </a:ext>
            </a:extLst>
          </p:cNvPr>
          <p:cNvSpPr>
            <a:spLocks noGrp="1"/>
          </p:cNvSpPr>
          <p:nvPr>
            <p:ph type="title"/>
          </p:nvPr>
        </p:nvSpPr>
        <p:spPr/>
        <p:txBody>
          <a:bodyPr/>
          <a:lstStyle/>
          <a:p>
            <a:pPr algn="ctr"/>
            <a:r>
              <a:rPr lang="cy-GB" b="1" dirty="0"/>
              <a:t>Astudiaeth Achos </a:t>
            </a:r>
            <a:r>
              <a:rPr lang="en-GB" b="1" dirty="0"/>
              <a:t>Evan</a:t>
            </a:r>
            <a:br>
              <a:rPr lang="en-GB" b="1" dirty="0"/>
            </a:br>
            <a:r>
              <a:rPr lang="en-GB" b="1" dirty="0">
                <a:solidFill>
                  <a:schemeClr val="accent6">
                    <a:lumMod val="75000"/>
                  </a:schemeClr>
                </a:solidFill>
              </a:rPr>
              <a:t>Case Study -Evan</a:t>
            </a:r>
            <a:endParaRPr lang="en-US" dirty="0">
              <a:solidFill>
                <a:schemeClr val="accent6">
                  <a:lumMod val="75000"/>
                </a:schemeClr>
              </a:solidFill>
            </a:endParaRPr>
          </a:p>
        </p:txBody>
      </p:sp>
      <p:sp>
        <p:nvSpPr>
          <p:cNvPr id="3" name="Content Placeholder 2">
            <a:extLst>
              <a:ext uri="{FF2B5EF4-FFF2-40B4-BE49-F238E27FC236}">
                <a16:creationId xmlns:a16="http://schemas.microsoft.com/office/drawing/2014/main" id="{109169D3-660B-4CC1-AF81-699876F11C7A}"/>
              </a:ext>
            </a:extLst>
          </p:cNvPr>
          <p:cNvSpPr>
            <a:spLocks noGrp="1"/>
          </p:cNvSpPr>
          <p:nvPr>
            <p:ph sz="half" idx="1"/>
          </p:nvPr>
        </p:nvSpPr>
        <p:spPr>
          <a:xfrm>
            <a:off x="3505200" y="2254251"/>
            <a:ext cx="5181600" cy="4351338"/>
          </a:xfrm>
        </p:spPr>
        <p:txBody>
          <a:bodyPr/>
          <a:lstStyle/>
          <a:p>
            <a:pPr marL="0" indent="0" algn="ctr">
              <a:buNone/>
            </a:pPr>
            <a:r>
              <a:rPr lang="en-GB" dirty="0">
                <a:hlinkClick r:id="rId3"/>
              </a:rPr>
              <a:t>Evan Sandy Hook Promise </a:t>
            </a:r>
            <a:endParaRPr lang="en-GB" dirty="0"/>
          </a:p>
        </p:txBody>
      </p:sp>
    </p:spTree>
    <p:extLst>
      <p:ext uri="{BB962C8B-B14F-4D97-AF65-F5344CB8AC3E}">
        <p14:creationId xmlns:p14="http://schemas.microsoft.com/office/powerpoint/2010/main" val="1325177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7FEC8-1A4B-43B0-9A4E-2CFC56ACDE97}"/>
              </a:ext>
            </a:extLst>
          </p:cNvPr>
          <p:cNvSpPr>
            <a:spLocks noGrp="1"/>
          </p:cNvSpPr>
          <p:nvPr>
            <p:ph type="title"/>
          </p:nvPr>
        </p:nvSpPr>
        <p:spPr/>
        <p:txBody>
          <a:bodyPr>
            <a:normAutofit/>
          </a:bodyPr>
          <a:lstStyle/>
          <a:p>
            <a:pPr algn="ctr"/>
            <a:r>
              <a:rPr lang="cy-GB" b="1" dirty="0"/>
              <a:t>Beth gall r</a:t>
            </a:r>
            <a:r>
              <a:rPr lang="cy-GB" b="1" noProof="1"/>
              <a:t>adicaleiddio</a:t>
            </a:r>
            <a:r>
              <a:rPr lang="cy-GB" b="1" dirty="0"/>
              <a:t> ei ddarparu?  </a:t>
            </a:r>
            <a:br>
              <a:rPr lang="en-GB" dirty="0"/>
            </a:br>
            <a:r>
              <a:rPr lang="en-GB" b="1" dirty="0">
                <a:solidFill>
                  <a:schemeClr val="accent6">
                    <a:lumMod val="75000"/>
                  </a:schemeClr>
                </a:solidFill>
              </a:rPr>
              <a:t>What can radicalisation provide?</a:t>
            </a:r>
            <a:endParaRPr lang="en-US" dirty="0">
              <a:solidFill>
                <a:schemeClr val="accent6">
                  <a:lumMod val="75000"/>
                </a:schemeClr>
              </a:solidFill>
            </a:endParaRPr>
          </a:p>
        </p:txBody>
      </p:sp>
      <p:sp>
        <p:nvSpPr>
          <p:cNvPr id="3" name="Content Placeholder 2">
            <a:extLst>
              <a:ext uri="{FF2B5EF4-FFF2-40B4-BE49-F238E27FC236}">
                <a16:creationId xmlns:a16="http://schemas.microsoft.com/office/drawing/2014/main" id="{9604DD1C-99CE-4F1E-9708-A5C877695EE6}"/>
              </a:ext>
            </a:extLst>
          </p:cNvPr>
          <p:cNvSpPr>
            <a:spLocks noGrp="1"/>
          </p:cNvSpPr>
          <p:nvPr>
            <p:ph sz="half" idx="1"/>
          </p:nvPr>
        </p:nvSpPr>
        <p:spPr>
          <a:xfrm>
            <a:off x="5990771" y="1837720"/>
            <a:ext cx="5181600" cy="4351338"/>
          </a:xfrm>
        </p:spPr>
        <p:txBody>
          <a:bodyPr/>
          <a:lstStyle/>
          <a:p>
            <a:r>
              <a:rPr lang="en-GB" dirty="0">
                <a:solidFill>
                  <a:schemeClr val="accent6">
                    <a:lumMod val="75000"/>
                  </a:schemeClr>
                </a:solidFill>
              </a:rPr>
              <a:t>Meaning/ Identity</a:t>
            </a:r>
          </a:p>
          <a:p>
            <a:r>
              <a:rPr lang="en-GB" dirty="0">
                <a:solidFill>
                  <a:schemeClr val="accent6">
                    <a:lumMod val="75000"/>
                  </a:schemeClr>
                </a:solidFill>
              </a:rPr>
              <a:t>Direction/ Motive for behaviour</a:t>
            </a:r>
          </a:p>
          <a:p>
            <a:r>
              <a:rPr lang="en-GB" dirty="0">
                <a:solidFill>
                  <a:schemeClr val="accent6">
                    <a:lumMod val="75000"/>
                  </a:schemeClr>
                </a:solidFill>
              </a:rPr>
              <a:t>Structure – rules to live by</a:t>
            </a:r>
          </a:p>
          <a:p>
            <a:r>
              <a:rPr lang="en-GB" dirty="0">
                <a:solidFill>
                  <a:schemeClr val="accent6">
                    <a:lumMod val="75000"/>
                  </a:schemeClr>
                </a:solidFill>
              </a:rPr>
              <a:t>Affiliation – belonging to a larger cause</a:t>
            </a:r>
          </a:p>
          <a:p>
            <a:r>
              <a:rPr lang="en-GB" dirty="0">
                <a:solidFill>
                  <a:schemeClr val="accent6">
                    <a:lumMod val="75000"/>
                  </a:schemeClr>
                </a:solidFill>
              </a:rPr>
              <a:t>Feeling ‘special’</a:t>
            </a:r>
          </a:p>
        </p:txBody>
      </p:sp>
      <p:sp>
        <p:nvSpPr>
          <p:cNvPr id="4" name="Content Placeholder 3">
            <a:extLst>
              <a:ext uri="{FF2B5EF4-FFF2-40B4-BE49-F238E27FC236}">
                <a16:creationId xmlns:a16="http://schemas.microsoft.com/office/drawing/2014/main" id="{EF41019B-DA9F-49F4-9A3D-F8CE1424A4FD}"/>
              </a:ext>
            </a:extLst>
          </p:cNvPr>
          <p:cNvSpPr>
            <a:spLocks noGrp="1"/>
          </p:cNvSpPr>
          <p:nvPr>
            <p:ph sz="half" idx="2"/>
          </p:nvPr>
        </p:nvSpPr>
        <p:spPr>
          <a:xfrm>
            <a:off x="620485" y="1837721"/>
            <a:ext cx="5181600" cy="4351338"/>
          </a:xfrm>
        </p:spPr>
        <p:txBody>
          <a:bodyPr/>
          <a:lstStyle/>
          <a:p>
            <a:r>
              <a:rPr lang="cy-GB" dirty="0"/>
              <a:t>Ystyr / Hunaniaeth</a:t>
            </a:r>
          </a:p>
          <a:p>
            <a:r>
              <a:rPr lang="cy-GB" dirty="0"/>
              <a:t>Cyfeiriad / Cymhelliant am ymddygiad</a:t>
            </a:r>
          </a:p>
          <a:p>
            <a:r>
              <a:rPr lang="cy-GB" dirty="0"/>
              <a:t>Strwythur – rheolau i’w dilyn mewn bywyd</a:t>
            </a:r>
          </a:p>
          <a:p>
            <a:r>
              <a:rPr lang="cy-GB" dirty="0"/>
              <a:t>Ymlyniad – perthyn i achos mwy o faint</a:t>
            </a:r>
          </a:p>
          <a:p>
            <a:r>
              <a:rPr lang="cy-GB" dirty="0"/>
              <a:t>Teimlo’n ‘arbennig’</a:t>
            </a:r>
          </a:p>
          <a:p>
            <a:endParaRPr lang="en-GB" dirty="0"/>
          </a:p>
        </p:txBody>
      </p:sp>
    </p:spTree>
    <p:extLst>
      <p:ext uri="{BB962C8B-B14F-4D97-AF65-F5344CB8AC3E}">
        <p14:creationId xmlns:p14="http://schemas.microsoft.com/office/powerpoint/2010/main" val="3383475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805B2-CE88-423A-A850-DB9031E56B56}"/>
              </a:ext>
            </a:extLst>
          </p:cNvPr>
          <p:cNvSpPr>
            <a:spLocks noGrp="1"/>
          </p:cNvSpPr>
          <p:nvPr>
            <p:ph type="title"/>
          </p:nvPr>
        </p:nvSpPr>
        <p:spPr>
          <a:xfrm>
            <a:off x="506438" y="264149"/>
            <a:ext cx="11174286" cy="1325563"/>
          </a:xfrm>
        </p:spPr>
        <p:txBody>
          <a:bodyPr>
            <a:noAutofit/>
          </a:bodyPr>
          <a:lstStyle/>
          <a:p>
            <a:pPr algn="ctr"/>
            <a:r>
              <a:rPr lang="cy-GB" b="1" dirty="0"/>
              <a:t>Beth gwelwn ni efallai yma yng Nghymru </a:t>
            </a:r>
            <a:br>
              <a:rPr lang="en-GB" b="1" dirty="0">
                <a:solidFill>
                  <a:srgbClr val="1D15ED"/>
                </a:solidFill>
              </a:rPr>
            </a:br>
            <a:r>
              <a:rPr lang="en-GB" b="1" dirty="0">
                <a:solidFill>
                  <a:schemeClr val="accent6">
                    <a:lumMod val="75000"/>
                  </a:schemeClr>
                </a:solidFill>
              </a:rPr>
              <a:t>What might we see here in Wales</a:t>
            </a:r>
            <a:endParaRPr lang="en-US" dirty="0">
              <a:solidFill>
                <a:schemeClr val="accent6">
                  <a:lumMod val="75000"/>
                </a:schemeClr>
              </a:solidFill>
            </a:endParaRPr>
          </a:p>
        </p:txBody>
      </p:sp>
      <p:sp>
        <p:nvSpPr>
          <p:cNvPr id="3" name="Content Placeholder 2">
            <a:extLst>
              <a:ext uri="{FF2B5EF4-FFF2-40B4-BE49-F238E27FC236}">
                <a16:creationId xmlns:a16="http://schemas.microsoft.com/office/drawing/2014/main" id="{EDFEC9CF-D65A-41F9-AD08-669DD0D32263}"/>
              </a:ext>
            </a:extLst>
          </p:cNvPr>
          <p:cNvSpPr>
            <a:spLocks noGrp="1"/>
          </p:cNvSpPr>
          <p:nvPr>
            <p:ph sz="half" idx="1"/>
          </p:nvPr>
        </p:nvSpPr>
        <p:spPr>
          <a:xfrm>
            <a:off x="6093581" y="2007054"/>
            <a:ext cx="5181600" cy="4351338"/>
          </a:xfrm>
        </p:spPr>
        <p:txBody>
          <a:bodyPr vert="horz" lIns="91440" tIns="45720" rIns="91440" bIns="45720" rtlCol="0" anchor="t">
            <a:normAutofit/>
          </a:bodyPr>
          <a:lstStyle/>
          <a:p>
            <a:r>
              <a:rPr lang="en-GB" dirty="0">
                <a:solidFill>
                  <a:schemeClr val="accent6">
                    <a:lumMod val="75000"/>
                  </a:schemeClr>
                </a:solidFill>
              </a:rPr>
              <a:t>Children’s curiosity</a:t>
            </a:r>
            <a:endParaRPr lang="en-GB" dirty="0">
              <a:solidFill>
                <a:schemeClr val="accent6">
                  <a:lumMod val="75000"/>
                </a:schemeClr>
              </a:solidFill>
              <a:cs typeface="Calibri"/>
            </a:endParaRPr>
          </a:p>
          <a:p>
            <a:r>
              <a:rPr lang="en-GB" dirty="0">
                <a:solidFill>
                  <a:schemeClr val="accent6">
                    <a:lumMod val="75000"/>
                  </a:schemeClr>
                </a:solidFill>
              </a:rPr>
              <a:t>Closed minded views</a:t>
            </a:r>
            <a:endParaRPr lang="en-GB" dirty="0">
              <a:solidFill>
                <a:schemeClr val="accent6">
                  <a:lumMod val="75000"/>
                </a:schemeClr>
              </a:solidFill>
              <a:cs typeface="Calibri"/>
            </a:endParaRPr>
          </a:p>
          <a:p>
            <a:r>
              <a:rPr lang="en-GB" dirty="0">
                <a:solidFill>
                  <a:schemeClr val="accent6">
                    <a:lumMod val="75000"/>
                  </a:schemeClr>
                </a:solidFill>
              </a:rPr>
              <a:t>Gaming danger</a:t>
            </a:r>
            <a:endParaRPr lang="en-GB" dirty="0">
              <a:solidFill>
                <a:schemeClr val="accent6">
                  <a:lumMod val="75000"/>
                </a:schemeClr>
              </a:solidFill>
              <a:cs typeface="Calibri"/>
            </a:endParaRPr>
          </a:p>
        </p:txBody>
      </p:sp>
      <p:sp>
        <p:nvSpPr>
          <p:cNvPr id="4" name="Content Placeholder 3">
            <a:extLst>
              <a:ext uri="{FF2B5EF4-FFF2-40B4-BE49-F238E27FC236}">
                <a16:creationId xmlns:a16="http://schemas.microsoft.com/office/drawing/2014/main" id="{27088AEE-4615-42D0-9702-7711C22605DF}"/>
              </a:ext>
            </a:extLst>
          </p:cNvPr>
          <p:cNvSpPr>
            <a:spLocks noGrp="1"/>
          </p:cNvSpPr>
          <p:nvPr>
            <p:ph sz="half" idx="2"/>
          </p:nvPr>
        </p:nvSpPr>
        <p:spPr>
          <a:xfrm>
            <a:off x="838200" y="2007053"/>
            <a:ext cx="5181600" cy="4351338"/>
          </a:xfrm>
        </p:spPr>
        <p:txBody>
          <a:bodyPr/>
          <a:lstStyle/>
          <a:p>
            <a:r>
              <a:rPr lang="cy-GB" dirty="0"/>
              <a:t>Chwilfrydedd plant</a:t>
            </a:r>
            <a:endParaRPr lang="cy-GB" dirty="0">
              <a:cs typeface="Calibri"/>
            </a:endParaRPr>
          </a:p>
          <a:p>
            <a:r>
              <a:rPr lang="cy-GB" dirty="0"/>
              <a:t>Barn meddyliau caeedig </a:t>
            </a:r>
            <a:endParaRPr lang="cy-GB" dirty="0">
              <a:cs typeface="Calibri"/>
            </a:endParaRPr>
          </a:p>
          <a:p>
            <a:r>
              <a:rPr lang="cy-GB" dirty="0"/>
              <a:t>Perygl gemau fideo</a:t>
            </a:r>
            <a:endParaRPr lang="cy-GB" dirty="0">
              <a:cs typeface="Calibri"/>
            </a:endParaRPr>
          </a:p>
          <a:p>
            <a:endParaRPr lang="en-GB" dirty="0"/>
          </a:p>
        </p:txBody>
      </p:sp>
    </p:spTree>
    <p:extLst>
      <p:ext uri="{BB962C8B-B14F-4D97-AF65-F5344CB8AC3E}">
        <p14:creationId xmlns:p14="http://schemas.microsoft.com/office/powerpoint/2010/main" val="23975296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8B596-F1A2-4319-8F62-6D9F5FFB23CA}"/>
              </a:ext>
            </a:extLst>
          </p:cNvPr>
          <p:cNvSpPr>
            <a:spLocks noGrp="1"/>
          </p:cNvSpPr>
          <p:nvPr>
            <p:ph type="title"/>
          </p:nvPr>
        </p:nvSpPr>
        <p:spPr/>
        <p:txBody>
          <a:bodyPr/>
          <a:lstStyle/>
          <a:p>
            <a:r>
              <a:rPr lang="cy-GB" b="1" dirty="0">
                <a:cs typeface="Calibri Light"/>
              </a:rPr>
              <a:t>Sut beth ydy naratif eithafwyr?</a:t>
            </a:r>
          </a:p>
        </p:txBody>
      </p:sp>
      <p:pic>
        <p:nvPicPr>
          <p:cNvPr id="5" name="Content Placeholder 4">
            <a:extLst>
              <a:ext uri="{FF2B5EF4-FFF2-40B4-BE49-F238E27FC236}">
                <a16:creationId xmlns:a16="http://schemas.microsoft.com/office/drawing/2014/main" id="{3EE0A816-5477-4F7C-8065-85BCADF706F5}"/>
              </a:ext>
            </a:extLst>
          </p:cNvPr>
          <p:cNvPicPr>
            <a:picLocks noGrp="1"/>
          </p:cNvPicPr>
          <p:nvPr>
            <p:ph sz="half" idx="1"/>
          </p:nvPr>
        </p:nvPicPr>
        <p:blipFill rotWithShape="1">
          <a:blip r:embed="rId3"/>
          <a:srcRect l="71683" t="25394" r="11481" b="28609"/>
          <a:stretch/>
        </p:blipFill>
        <p:spPr bwMode="auto">
          <a:xfrm>
            <a:off x="1088231" y="1959752"/>
            <a:ext cx="5181600" cy="2654334"/>
          </a:xfrm>
          <a:prstGeom prst="rect">
            <a:avLst/>
          </a:prstGeom>
          <a:ln>
            <a:noFill/>
          </a:ln>
          <a:extLst>
            <a:ext uri="{53640926-AAD7-44D8-BBD7-CCE9431645EC}">
              <a14:shadowObscured xmlns:a14="http://schemas.microsoft.com/office/drawing/2010/main"/>
            </a:ext>
          </a:extLst>
        </p:spPr>
      </p:pic>
      <p:sp>
        <p:nvSpPr>
          <p:cNvPr id="4" name="Content Placeholder 3">
            <a:extLst>
              <a:ext uri="{FF2B5EF4-FFF2-40B4-BE49-F238E27FC236}">
                <a16:creationId xmlns:a16="http://schemas.microsoft.com/office/drawing/2014/main" id="{A90254FC-B2A0-4E97-B5AB-2C4544240262}"/>
              </a:ext>
            </a:extLst>
          </p:cNvPr>
          <p:cNvSpPr>
            <a:spLocks noGrp="1"/>
          </p:cNvSpPr>
          <p:nvPr>
            <p:ph sz="half" idx="2"/>
          </p:nvPr>
        </p:nvSpPr>
        <p:spPr>
          <a:xfrm>
            <a:off x="6693693" y="2438417"/>
            <a:ext cx="5181600" cy="4351338"/>
          </a:xfrm>
        </p:spPr>
        <p:txBody>
          <a:bodyPr/>
          <a:lstStyle/>
          <a:p>
            <a:pPr marL="514350" indent="-514350">
              <a:buAutoNum type="arabicPeriod"/>
            </a:pPr>
            <a:r>
              <a:rPr lang="cy-GB" dirty="0"/>
              <a:t>Bod yn ddioddefwr</a:t>
            </a:r>
          </a:p>
          <a:p>
            <a:pPr marL="514350" indent="-514350">
              <a:buAutoNum type="arabicPeriod"/>
            </a:pPr>
            <a:r>
              <a:rPr lang="cy-GB" dirty="0"/>
              <a:t>Gelyn </a:t>
            </a:r>
          </a:p>
          <a:p>
            <a:pPr marL="514350" indent="-514350">
              <a:buAutoNum type="arabicPeriod"/>
            </a:pPr>
            <a:r>
              <a:rPr lang="cy-GB" dirty="0"/>
              <a:t>Galwad i weithredu</a:t>
            </a:r>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33310683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8B596-F1A2-4319-8F62-6D9F5FFB23CA}"/>
              </a:ext>
            </a:extLst>
          </p:cNvPr>
          <p:cNvSpPr>
            <a:spLocks noGrp="1"/>
          </p:cNvSpPr>
          <p:nvPr>
            <p:ph type="title"/>
          </p:nvPr>
        </p:nvSpPr>
        <p:spPr/>
        <p:txBody>
          <a:bodyPr/>
          <a:lstStyle/>
          <a:p>
            <a:r>
              <a:rPr lang="en-GB" b="1" dirty="0">
                <a:solidFill>
                  <a:schemeClr val="accent6">
                    <a:lumMod val="75000"/>
                  </a:schemeClr>
                </a:solidFill>
              </a:rPr>
              <a:t>What does an extremist narrative look like?</a:t>
            </a:r>
          </a:p>
        </p:txBody>
      </p:sp>
      <p:pic>
        <p:nvPicPr>
          <p:cNvPr id="5" name="Content Placeholder 4">
            <a:extLst>
              <a:ext uri="{FF2B5EF4-FFF2-40B4-BE49-F238E27FC236}">
                <a16:creationId xmlns:a16="http://schemas.microsoft.com/office/drawing/2014/main" id="{3EE0A816-5477-4F7C-8065-85BCADF706F5}"/>
              </a:ext>
            </a:extLst>
          </p:cNvPr>
          <p:cNvPicPr>
            <a:picLocks noGrp="1"/>
          </p:cNvPicPr>
          <p:nvPr>
            <p:ph sz="half" idx="1"/>
          </p:nvPr>
        </p:nvPicPr>
        <p:blipFill rotWithShape="1">
          <a:blip r:embed="rId3"/>
          <a:srcRect l="71683" t="25394" r="11481" b="28609"/>
          <a:stretch/>
        </p:blipFill>
        <p:spPr bwMode="auto">
          <a:xfrm>
            <a:off x="1088231" y="1959752"/>
            <a:ext cx="5181600" cy="2654334"/>
          </a:xfrm>
          <a:prstGeom prst="rect">
            <a:avLst/>
          </a:prstGeom>
          <a:ln>
            <a:noFill/>
          </a:ln>
          <a:extLst>
            <a:ext uri="{53640926-AAD7-44D8-BBD7-CCE9431645EC}">
              <a14:shadowObscured xmlns:a14="http://schemas.microsoft.com/office/drawing/2010/main"/>
            </a:ext>
          </a:extLst>
        </p:spPr>
      </p:pic>
      <p:sp>
        <p:nvSpPr>
          <p:cNvPr id="4" name="Content Placeholder 3">
            <a:extLst>
              <a:ext uri="{FF2B5EF4-FFF2-40B4-BE49-F238E27FC236}">
                <a16:creationId xmlns:a16="http://schemas.microsoft.com/office/drawing/2014/main" id="{A90254FC-B2A0-4E97-B5AB-2C4544240262}"/>
              </a:ext>
            </a:extLst>
          </p:cNvPr>
          <p:cNvSpPr>
            <a:spLocks noGrp="1"/>
          </p:cNvSpPr>
          <p:nvPr>
            <p:ph sz="half" idx="2"/>
          </p:nvPr>
        </p:nvSpPr>
        <p:spPr>
          <a:xfrm>
            <a:off x="6693693" y="2438417"/>
            <a:ext cx="5181600" cy="4351338"/>
          </a:xfrm>
        </p:spPr>
        <p:txBody>
          <a:bodyPr vert="horz" lIns="91440" tIns="45720" rIns="91440" bIns="45720" rtlCol="0" anchor="t">
            <a:normAutofit/>
          </a:bodyPr>
          <a:lstStyle/>
          <a:p>
            <a:pPr marL="514350" indent="-514350">
              <a:buAutoNum type="arabicPeriod"/>
            </a:pPr>
            <a:r>
              <a:rPr lang="en-GB" dirty="0">
                <a:solidFill>
                  <a:schemeClr val="accent6">
                    <a:lumMod val="75000"/>
                  </a:schemeClr>
                </a:solidFill>
              </a:rPr>
              <a:t>Victimhood </a:t>
            </a:r>
            <a:endParaRPr lang="en-GB" dirty="0">
              <a:solidFill>
                <a:schemeClr val="accent6">
                  <a:lumMod val="75000"/>
                </a:schemeClr>
              </a:solidFill>
              <a:cs typeface="Calibri"/>
            </a:endParaRPr>
          </a:p>
          <a:p>
            <a:pPr marL="514350" indent="-514350">
              <a:buAutoNum type="arabicPeriod"/>
            </a:pPr>
            <a:r>
              <a:rPr lang="en-GB" dirty="0">
                <a:solidFill>
                  <a:schemeClr val="accent6">
                    <a:lumMod val="75000"/>
                  </a:schemeClr>
                </a:solidFill>
              </a:rPr>
              <a:t>Enemy</a:t>
            </a:r>
            <a:endParaRPr lang="en-GB" dirty="0">
              <a:solidFill>
                <a:schemeClr val="accent6">
                  <a:lumMod val="75000"/>
                </a:schemeClr>
              </a:solidFill>
              <a:cs typeface="Calibri"/>
            </a:endParaRPr>
          </a:p>
          <a:p>
            <a:pPr marL="514350" indent="-514350">
              <a:buAutoNum type="arabicPeriod"/>
            </a:pPr>
            <a:r>
              <a:rPr lang="en-GB" dirty="0">
                <a:solidFill>
                  <a:schemeClr val="accent6">
                    <a:lumMod val="75000"/>
                  </a:schemeClr>
                </a:solidFill>
              </a:rPr>
              <a:t>Call for Action</a:t>
            </a:r>
            <a:endParaRPr lang="en-GB" dirty="0">
              <a:solidFill>
                <a:schemeClr val="accent6">
                  <a:lumMod val="75000"/>
                </a:schemeClr>
              </a:solidFill>
              <a:cs typeface="Calibri"/>
            </a:endParaRPr>
          </a:p>
        </p:txBody>
      </p:sp>
    </p:spTree>
    <p:extLst>
      <p:ext uri="{BB962C8B-B14F-4D97-AF65-F5344CB8AC3E}">
        <p14:creationId xmlns:p14="http://schemas.microsoft.com/office/powerpoint/2010/main" val="2996442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8B596-F1A2-4319-8F62-6D9F5FFB23CA}"/>
              </a:ext>
            </a:extLst>
          </p:cNvPr>
          <p:cNvSpPr>
            <a:spLocks noGrp="1"/>
          </p:cNvSpPr>
          <p:nvPr>
            <p:ph type="title"/>
          </p:nvPr>
        </p:nvSpPr>
        <p:spPr/>
        <p:txBody>
          <a:bodyPr/>
          <a:lstStyle/>
          <a:p>
            <a:r>
              <a:rPr lang="cy-GB" b="1" dirty="0"/>
              <a:t>Sut beth ydy naratif eithafwyr ?</a:t>
            </a:r>
          </a:p>
        </p:txBody>
      </p:sp>
      <p:sp>
        <p:nvSpPr>
          <p:cNvPr id="4" name="Content Placeholder 3">
            <a:extLst>
              <a:ext uri="{FF2B5EF4-FFF2-40B4-BE49-F238E27FC236}">
                <a16:creationId xmlns:a16="http://schemas.microsoft.com/office/drawing/2014/main" id="{A90254FC-B2A0-4E97-B5AB-2C4544240262}"/>
              </a:ext>
            </a:extLst>
          </p:cNvPr>
          <p:cNvSpPr>
            <a:spLocks noGrp="1"/>
          </p:cNvSpPr>
          <p:nvPr>
            <p:ph sz="half" idx="1"/>
          </p:nvPr>
        </p:nvSpPr>
        <p:spPr>
          <a:xfrm>
            <a:off x="6172200" y="1506524"/>
            <a:ext cx="5181600" cy="1979626"/>
          </a:xfrm>
        </p:spPr>
        <p:txBody>
          <a:bodyPr/>
          <a:lstStyle/>
          <a:p>
            <a:pPr marL="514350" indent="-514350">
              <a:buAutoNum type="arabicPeriod"/>
            </a:pPr>
            <a:r>
              <a:rPr lang="cy-GB" dirty="0"/>
              <a:t>Bod yn ddioddefwr </a:t>
            </a:r>
          </a:p>
          <a:p>
            <a:pPr marL="514350" indent="-514350">
              <a:buAutoNum type="arabicPeriod"/>
            </a:pPr>
            <a:r>
              <a:rPr lang="cy-GB" dirty="0"/>
              <a:t>Gelyn</a:t>
            </a:r>
          </a:p>
          <a:p>
            <a:pPr marL="514350" indent="-514350">
              <a:buAutoNum type="arabicPeriod"/>
            </a:pPr>
            <a:r>
              <a:rPr lang="cy-GB" dirty="0"/>
              <a:t>Galwad i weithredu</a:t>
            </a:r>
          </a:p>
        </p:txBody>
      </p:sp>
      <p:pic>
        <p:nvPicPr>
          <p:cNvPr id="7" name="Picture 6">
            <a:extLst>
              <a:ext uri="{FF2B5EF4-FFF2-40B4-BE49-F238E27FC236}">
                <a16:creationId xmlns:a16="http://schemas.microsoft.com/office/drawing/2014/main" id="{2E84D83E-ABC7-4052-B862-89FEB0A0920B}"/>
              </a:ext>
            </a:extLst>
          </p:cNvPr>
          <p:cNvPicPr/>
          <p:nvPr/>
        </p:nvPicPr>
        <p:blipFill rotWithShape="1">
          <a:blip r:embed="rId3"/>
          <a:srcRect l="72457" t="32524" r="19555" b="32727"/>
          <a:stretch/>
        </p:blipFill>
        <p:spPr bwMode="auto">
          <a:xfrm>
            <a:off x="716756" y="1506524"/>
            <a:ext cx="5039072" cy="3844952"/>
          </a:xfrm>
          <a:prstGeom prst="rect">
            <a:avLst/>
          </a:prstGeom>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37824853-C4D8-462E-B683-8A4966242CBE}"/>
              </a:ext>
            </a:extLst>
          </p:cNvPr>
          <p:cNvPicPr/>
          <p:nvPr/>
        </p:nvPicPr>
        <p:blipFill rotWithShape="1">
          <a:blip r:embed="rId4"/>
          <a:srcRect l="71820" t="27453" r="21389" b="46455"/>
          <a:stretch/>
        </p:blipFill>
        <p:spPr bwMode="auto">
          <a:xfrm>
            <a:off x="6172200" y="3092797"/>
            <a:ext cx="3305795" cy="216024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3883916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8B596-F1A2-4319-8F62-6D9F5FFB23CA}"/>
              </a:ext>
            </a:extLst>
          </p:cNvPr>
          <p:cNvSpPr>
            <a:spLocks noGrp="1"/>
          </p:cNvSpPr>
          <p:nvPr>
            <p:ph type="title"/>
          </p:nvPr>
        </p:nvSpPr>
        <p:spPr/>
        <p:txBody>
          <a:bodyPr/>
          <a:lstStyle/>
          <a:p>
            <a:r>
              <a:rPr lang="en-GB" b="1" dirty="0">
                <a:solidFill>
                  <a:schemeClr val="accent6">
                    <a:lumMod val="75000"/>
                  </a:schemeClr>
                </a:solidFill>
              </a:rPr>
              <a:t>What does an extremist narrative look like?</a:t>
            </a:r>
          </a:p>
        </p:txBody>
      </p:sp>
      <p:sp>
        <p:nvSpPr>
          <p:cNvPr id="4" name="Content Placeholder 3">
            <a:extLst>
              <a:ext uri="{FF2B5EF4-FFF2-40B4-BE49-F238E27FC236}">
                <a16:creationId xmlns:a16="http://schemas.microsoft.com/office/drawing/2014/main" id="{A90254FC-B2A0-4E97-B5AB-2C4544240262}"/>
              </a:ext>
            </a:extLst>
          </p:cNvPr>
          <p:cNvSpPr>
            <a:spLocks noGrp="1"/>
          </p:cNvSpPr>
          <p:nvPr>
            <p:ph sz="half" idx="1"/>
          </p:nvPr>
        </p:nvSpPr>
        <p:spPr>
          <a:xfrm>
            <a:off x="6172200" y="1506524"/>
            <a:ext cx="5181600" cy="1979626"/>
          </a:xfrm>
        </p:spPr>
        <p:txBody>
          <a:bodyPr vert="horz" lIns="91440" tIns="45720" rIns="91440" bIns="45720" rtlCol="0" anchor="t">
            <a:normAutofit/>
          </a:bodyPr>
          <a:lstStyle/>
          <a:p>
            <a:pPr marL="514350" indent="-514350">
              <a:buAutoNum type="arabicPeriod"/>
            </a:pPr>
            <a:r>
              <a:rPr lang="en-GB" dirty="0">
                <a:solidFill>
                  <a:schemeClr val="accent6">
                    <a:lumMod val="75000"/>
                  </a:schemeClr>
                </a:solidFill>
              </a:rPr>
              <a:t>Victimhood </a:t>
            </a:r>
            <a:endParaRPr lang="en-GB" dirty="0">
              <a:solidFill>
                <a:schemeClr val="accent6">
                  <a:lumMod val="75000"/>
                </a:schemeClr>
              </a:solidFill>
              <a:cs typeface="Calibri"/>
            </a:endParaRPr>
          </a:p>
          <a:p>
            <a:pPr marL="514350" indent="-514350">
              <a:buAutoNum type="arabicPeriod"/>
            </a:pPr>
            <a:r>
              <a:rPr lang="en-GB" dirty="0">
                <a:solidFill>
                  <a:schemeClr val="accent6">
                    <a:lumMod val="75000"/>
                  </a:schemeClr>
                </a:solidFill>
              </a:rPr>
              <a:t>Enemy</a:t>
            </a:r>
            <a:endParaRPr lang="en-GB" dirty="0">
              <a:solidFill>
                <a:schemeClr val="accent6">
                  <a:lumMod val="75000"/>
                </a:schemeClr>
              </a:solidFill>
              <a:cs typeface="Calibri"/>
            </a:endParaRPr>
          </a:p>
          <a:p>
            <a:pPr marL="514350" indent="-514350">
              <a:buAutoNum type="arabicPeriod"/>
            </a:pPr>
            <a:r>
              <a:rPr lang="en-GB" dirty="0">
                <a:solidFill>
                  <a:schemeClr val="accent6">
                    <a:lumMod val="75000"/>
                  </a:schemeClr>
                </a:solidFill>
              </a:rPr>
              <a:t>Call for Action</a:t>
            </a:r>
            <a:endParaRPr lang="en-GB" dirty="0">
              <a:solidFill>
                <a:schemeClr val="accent6">
                  <a:lumMod val="75000"/>
                </a:schemeClr>
              </a:solidFill>
              <a:cs typeface="Calibri"/>
            </a:endParaRPr>
          </a:p>
        </p:txBody>
      </p:sp>
      <p:pic>
        <p:nvPicPr>
          <p:cNvPr id="7" name="Picture 6">
            <a:extLst>
              <a:ext uri="{FF2B5EF4-FFF2-40B4-BE49-F238E27FC236}">
                <a16:creationId xmlns:a16="http://schemas.microsoft.com/office/drawing/2014/main" id="{2E84D83E-ABC7-4052-B862-89FEB0A0920B}"/>
              </a:ext>
            </a:extLst>
          </p:cNvPr>
          <p:cNvPicPr/>
          <p:nvPr/>
        </p:nvPicPr>
        <p:blipFill rotWithShape="1">
          <a:blip r:embed="rId3"/>
          <a:srcRect l="72457" t="32524" r="19555" b="32727"/>
          <a:stretch/>
        </p:blipFill>
        <p:spPr bwMode="auto">
          <a:xfrm>
            <a:off x="716756" y="1506524"/>
            <a:ext cx="5039072" cy="3844952"/>
          </a:xfrm>
          <a:prstGeom prst="rect">
            <a:avLst/>
          </a:prstGeom>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37824853-C4D8-462E-B683-8A4966242CBE}"/>
              </a:ext>
            </a:extLst>
          </p:cNvPr>
          <p:cNvPicPr/>
          <p:nvPr/>
        </p:nvPicPr>
        <p:blipFill rotWithShape="1">
          <a:blip r:embed="rId4"/>
          <a:srcRect l="71820" t="27453" r="21389" b="46455"/>
          <a:stretch/>
        </p:blipFill>
        <p:spPr bwMode="auto">
          <a:xfrm>
            <a:off x="6172200" y="3092797"/>
            <a:ext cx="3305795" cy="216024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563590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44593-1B70-4EF8-82D2-B775DFA33009}"/>
              </a:ext>
            </a:extLst>
          </p:cNvPr>
          <p:cNvSpPr>
            <a:spLocks noGrp="1"/>
          </p:cNvSpPr>
          <p:nvPr>
            <p:ph type="title"/>
          </p:nvPr>
        </p:nvSpPr>
        <p:spPr/>
        <p:txBody>
          <a:bodyPr/>
          <a:lstStyle/>
          <a:p>
            <a:pPr algn="ctr"/>
            <a:r>
              <a:rPr lang="cy-GB" b="1" dirty="0"/>
              <a:t>Symbolau’r Adain Dde Eithafol</a:t>
            </a:r>
            <a:br>
              <a:rPr lang="en-GB" b="1" dirty="0"/>
            </a:br>
            <a:r>
              <a:rPr lang="en-GB" b="1" dirty="0">
                <a:solidFill>
                  <a:schemeClr val="accent6">
                    <a:lumMod val="75000"/>
                  </a:schemeClr>
                </a:solidFill>
              </a:rPr>
              <a:t>Extreme Right Wing (XRW) Symbols</a:t>
            </a:r>
            <a:endParaRPr lang="en-US" dirty="0">
              <a:solidFill>
                <a:schemeClr val="accent6">
                  <a:lumMod val="75000"/>
                </a:schemeClr>
              </a:solidFill>
            </a:endParaRPr>
          </a:p>
        </p:txBody>
      </p:sp>
      <p:pic>
        <p:nvPicPr>
          <p:cNvPr id="5" name="Content Placeholder 3">
            <a:extLst>
              <a:ext uri="{FF2B5EF4-FFF2-40B4-BE49-F238E27FC236}">
                <a16:creationId xmlns:a16="http://schemas.microsoft.com/office/drawing/2014/main" id="{2492D11D-36A7-403A-926F-097DC4DCC3B2}"/>
              </a:ext>
            </a:extLst>
          </p:cNvPr>
          <p:cNvPicPr>
            <a:picLocks noGrp="1" noChangeAspect="1"/>
          </p:cNvPicPr>
          <p:nvPr>
            <p:ph sz="half" idx="1"/>
          </p:nvPr>
        </p:nvPicPr>
        <p:blipFill rotWithShape="1">
          <a:blip r:embed="rId3"/>
          <a:srcRect l="40617" t="28749" r="19253" b="32603"/>
          <a:stretch/>
        </p:blipFill>
        <p:spPr>
          <a:xfrm>
            <a:off x="3148780" y="1690690"/>
            <a:ext cx="5390536" cy="2920181"/>
          </a:xfrm>
          <a:prstGeom prst="rect">
            <a:avLst/>
          </a:prstGeom>
        </p:spPr>
      </p:pic>
    </p:spTree>
    <p:extLst>
      <p:ext uri="{BB962C8B-B14F-4D97-AF65-F5344CB8AC3E}">
        <p14:creationId xmlns:p14="http://schemas.microsoft.com/office/powerpoint/2010/main" val="2700374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9716A-E317-46AB-AF4E-9BBADED48A38}"/>
              </a:ext>
            </a:extLst>
          </p:cNvPr>
          <p:cNvSpPr>
            <a:spLocks noGrp="1"/>
          </p:cNvSpPr>
          <p:nvPr>
            <p:ph type="title"/>
          </p:nvPr>
        </p:nvSpPr>
        <p:spPr>
          <a:xfrm>
            <a:off x="838199" y="180772"/>
            <a:ext cx="10515600" cy="1325563"/>
          </a:xfrm>
        </p:spPr>
        <p:txBody>
          <a:bodyPr/>
          <a:lstStyle/>
          <a:p>
            <a:pPr algn="ctr"/>
            <a:r>
              <a:rPr lang="cy-GB" b="1" dirty="0"/>
              <a:t>Mwy o symbolau</a:t>
            </a:r>
            <a:r>
              <a:rPr lang="en-GB" b="1" dirty="0"/>
              <a:t> </a:t>
            </a:r>
            <a:br>
              <a:rPr lang="en-GB" b="1" dirty="0"/>
            </a:br>
            <a:r>
              <a:rPr lang="en-GB" b="1" dirty="0">
                <a:solidFill>
                  <a:schemeClr val="accent6">
                    <a:lumMod val="75000"/>
                  </a:schemeClr>
                </a:solidFill>
              </a:rPr>
              <a:t>More Symbols</a:t>
            </a:r>
          </a:p>
        </p:txBody>
      </p:sp>
      <p:pic>
        <p:nvPicPr>
          <p:cNvPr id="5" name="Content Placeholder 3">
            <a:extLst>
              <a:ext uri="{FF2B5EF4-FFF2-40B4-BE49-F238E27FC236}">
                <a16:creationId xmlns:a16="http://schemas.microsoft.com/office/drawing/2014/main" id="{294A361C-5A3B-4A10-8250-C4AE0CCD966E}"/>
              </a:ext>
            </a:extLst>
          </p:cNvPr>
          <p:cNvPicPr>
            <a:picLocks noGrp="1" noChangeAspect="1"/>
          </p:cNvPicPr>
          <p:nvPr>
            <p:ph sz="half" idx="1"/>
          </p:nvPr>
        </p:nvPicPr>
        <p:blipFill rotWithShape="1">
          <a:blip r:embed="rId3"/>
          <a:srcRect l="42004" t="23733" r="18780" b="32537"/>
          <a:stretch/>
        </p:blipFill>
        <p:spPr>
          <a:xfrm>
            <a:off x="237203" y="1569565"/>
            <a:ext cx="6304935" cy="3954843"/>
          </a:xfrm>
          <a:prstGeom prst="rect">
            <a:avLst/>
          </a:prstGeom>
        </p:spPr>
      </p:pic>
      <p:pic>
        <p:nvPicPr>
          <p:cNvPr id="6" name="Picture 5">
            <a:extLst>
              <a:ext uri="{FF2B5EF4-FFF2-40B4-BE49-F238E27FC236}">
                <a16:creationId xmlns:a16="http://schemas.microsoft.com/office/drawing/2014/main" id="{8A80480A-802A-4303-B690-3557F6F3331D}"/>
              </a:ext>
            </a:extLst>
          </p:cNvPr>
          <p:cNvPicPr>
            <a:picLocks noChangeAspect="1"/>
          </p:cNvPicPr>
          <p:nvPr/>
        </p:nvPicPr>
        <p:blipFill rotWithShape="1">
          <a:blip r:embed="rId4"/>
          <a:srcRect b="13336"/>
          <a:stretch/>
        </p:blipFill>
        <p:spPr>
          <a:xfrm>
            <a:off x="6976400" y="2633293"/>
            <a:ext cx="4377399" cy="2683502"/>
          </a:xfrm>
          <a:prstGeom prst="rect">
            <a:avLst/>
          </a:prstGeom>
        </p:spPr>
      </p:pic>
    </p:spTree>
    <p:extLst>
      <p:ext uri="{BB962C8B-B14F-4D97-AF65-F5344CB8AC3E}">
        <p14:creationId xmlns:p14="http://schemas.microsoft.com/office/powerpoint/2010/main" val="26640433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2BCD5-6828-46CE-8140-2D176CBD5A89}"/>
              </a:ext>
            </a:extLst>
          </p:cNvPr>
          <p:cNvSpPr>
            <a:spLocks noGrp="1"/>
          </p:cNvSpPr>
          <p:nvPr>
            <p:ph type="title"/>
          </p:nvPr>
        </p:nvSpPr>
        <p:spPr/>
        <p:txBody>
          <a:bodyPr/>
          <a:lstStyle/>
          <a:p>
            <a:pPr algn="ctr"/>
            <a:r>
              <a:rPr lang="cy-GB" b="1" dirty="0"/>
              <a:t>Yn fwy diweddar</a:t>
            </a:r>
            <a:br>
              <a:rPr lang="cy-GB" b="1" dirty="0"/>
            </a:br>
            <a:r>
              <a:rPr lang="en-GB" b="1" dirty="0">
                <a:solidFill>
                  <a:schemeClr val="accent6">
                    <a:lumMod val="75000"/>
                  </a:schemeClr>
                </a:solidFill>
              </a:rPr>
              <a:t>More recently</a:t>
            </a:r>
          </a:p>
        </p:txBody>
      </p:sp>
      <p:pic>
        <p:nvPicPr>
          <p:cNvPr id="5" name="Content Placeholder 3">
            <a:extLst>
              <a:ext uri="{FF2B5EF4-FFF2-40B4-BE49-F238E27FC236}">
                <a16:creationId xmlns:a16="http://schemas.microsoft.com/office/drawing/2014/main" id="{33177114-51FB-4184-B494-856E0D116723}"/>
              </a:ext>
            </a:extLst>
          </p:cNvPr>
          <p:cNvPicPr>
            <a:picLocks noGrp="1" noChangeAspect="1"/>
          </p:cNvPicPr>
          <p:nvPr>
            <p:ph sz="half" idx="1"/>
          </p:nvPr>
        </p:nvPicPr>
        <p:blipFill rotWithShape="1">
          <a:blip r:embed="rId3"/>
          <a:srcRect l="40425" t="22731" r="19198" b="32228"/>
          <a:stretch/>
        </p:blipFill>
        <p:spPr>
          <a:xfrm>
            <a:off x="2954593" y="1675942"/>
            <a:ext cx="6131499" cy="3847329"/>
          </a:xfrm>
          <a:prstGeom prst="rect">
            <a:avLst/>
          </a:prstGeom>
        </p:spPr>
      </p:pic>
    </p:spTree>
    <p:extLst>
      <p:ext uri="{BB962C8B-B14F-4D97-AF65-F5344CB8AC3E}">
        <p14:creationId xmlns:p14="http://schemas.microsoft.com/office/powerpoint/2010/main" val="2504951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973FB-45F4-401E-BC41-30C4B8538A06}"/>
              </a:ext>
            </a:extLst>
          </p:cNvPr>
          <p:cNvSpPr>
            <a:spLocks noGrp="1"/>
          </p:cNvSpPr>
          <p:nvPr>
            <p:ph type="title"/>
          </p:nvPr>
        </p:nvSpPr>
        <p:spPr/>
        <p:txBody>
          <a:bodyPr/>
          <a:lstStyle/>
          <a:p>
            <a:pPr algn="ctr"/>
            <a:r>
              <a:rPr lang="en-GB" dirty="0"/>
              <a:t>‘</a:t>
            </a:r>
            <a:r>
              <a:rPr lang="cy-GB" b="1" dirty="0"/>
              <a:t>Gwaed ac Anrhydedd</a:t>
            </a:r>
            <a:r>
              <a:rPr lang="en-GB" b="1" dirty="0"/>
              <a:t>’</a:t>
            </a:r>
            <a:br>
              <a:rPr lang="en-GB" b="1" dirty="0"/>
            </a:br>
            <a:r>
              <a:rPr lang="en-GB" b="1" dirty="0">
                <a:solidFill>
                  <a:schemeClr val="accent6">
                    <a:lumMod val="75000"/>
                  </a:schemeClr>
                </a:solidFill>
              </a:rPr>
              <a:t>‘Blood and Honour’</a:t>
            </a:r>
          </a:p>
        </p:txBody>
      </p:sp>
      <p:pic>
        <p:nvPicPr>
          <p:cNvPr id="5" name="Content Placeholder 3">
            <a:extLst>
              <a:ext uri="{FF2B5EF4-FFF2-40B4-BE49-F238E27FC236}">
                <a16:creationId xmlns:a16="http://schemas.microsoft.com/office/drawing/2014/main" id="{395AD0F0-0D21-4826-89D1-1848512E2A13}"/>
              </a:ext>
            </a:extLst>
          </p:cNvPr>
          <p:cNvPicPr>
            <a:picLocks noGrp="1" noChangeAspect="1"/>
          </p:cNvPicPr>
          <p:nvPr>
            <p:ph sz="half" idx="1"/>
          </p:nvPr>
        </p:nvPicPr>
        <p:blipFill rotWithShape="1">
          <a:blip r:embed="rId3"/>
          <a:srcRect l="41975" t="23535" r="18787" b="33372"/>
          <a:stretch/>
        </p:blipFill>
        <p:spPr>
          <a:xfrm>
            <a:off x="3152468" y="1840353"/>
            <a:ext cx="5887064" cy="3636814"/>
          </a:xfrm>
          <a:prstGeom prst="rect">
            <a:avLst/>
          </a:prstGeom>
        </p:spPr>
      </p:pic>
    </p:spTree>
    <p:extLst>
      <p:ext uri="{BB962C8B-B14F-4D97-AF65-F5344CB8AC3E}">
        <p14:creationId xmlns:p14="http://schemas.microsoft.com/office/powerpoint/2010/main" val="37138672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7E9C1-D38B-4E18-B1D0-C7DE7C2A37BE}"/>
              </a:ext>
            </a:extLst>
          </p:cNvPr>
          <p:cNvSpPr>
            <a:spLocks noGrp="1"/>
          </p:cNvSpPr>
          <p:nvPr>
            <p:ph type="title"/>
          </p:nvPr>
        </p:nvSpPr>
        <p:spPr>
          <a:xfrm>
            <a:off x="838200" y="60263"/>
            <a:ext cx="10515600" cy="1325563"/>
          </a:xfrm>
        </p:spPr>
        <p:txBody>
          <a:bodyPr/>
          <a:lstStyle/>
          <a:p>
            <a:pPr algn="ctr"/>
            <a:r>
              <a:rPr lang="cy-GB" b="1" dirty="0"/>
              <a:t>Dangosyddion Risg Allweddol </a:t>
            </a:r>
            <a:r>
              <a:rPr lang="en-GB" b="1" dirty="0"/>
              <a:t>/ </a:t>
            </a:r>
            <a:br>
              <a:rPr lang="en-GB" b="1" dirty="0"/>
            </a:br>
            <a:r>
              <a:rPr lang="en-GB" b="1" dirty="0">
                <a:solidFill>
                  <a:schemeClr val="accent6">
                    <a:lumMod val="75000"/>
                  </a:schemeClr>
                </a:solidFill>
              </a:rPr>
              <a:t>Key Risk Indicators</a:t>
            </a:r>
            <a:endParaRPr lang="en-US" dirty="0">
              <a:solidFill>
                <a:schemeClr val="accent6">
                  <a:lumMod val="75000"/>
                </a:schemeClr>
              </a:solidFill>
            </a:endParaRPr>
          </a:p>
        </p:txBody>
      </p:sp>
      <p:sp>
        <p:nvSpPr>
          <p:cNvPr id="3" name="Content Placeholder 2">
            <a:extLst>
              <a:ext uri="{FF2B5EF4-FFF2-40B4-BE49-F238E27FC236}">
                <a16:creationId xmlns:a16="http://schemas.microsoft.com/office/drawing/2014/main" id="{58E8B3A0-7C41-4B7E-B659-A15A77DCBBE0}"/>
              </a:ext>
            </a:extLst>
          </p:cNvPr>
          <p:cNvSpPr>
            <a:spLocks noGrp="1"/>
          </p:cNvSpPr>
          <p:nvPr>
            <p:ph sz="half" idx="1"/>
          </p:nvPr>
        </p:nvSpPr>
        <p:spPr>
          <a:xfrm>
            <a:off x="5942390" y="1385827"/>
            <a:ext cx="5181600" cy="4351338"/>
          </a:xfrm>
        </p:spPr>
        <p:txBody>
          <a:bodyPr vert="horz" lIns="91440" tIns="45720" rIns="91440" bIns="45720" rtlCol="0" anchor="t">
            <a:normAutofit fontScale="92500" lnSpcReduction="10000"/>
          </a:bodyPr>
          <a:lstStyle/>
          <a:p>
            <a:pPr marL="0" indent="0">
              <a:buNone/>
            </a:pPr>
            <a:r>
              <a:rPr lang="en-GB" dirty="0">
                <a:solidFill>
                  <a:schemeClr val="accent6">
                    <a:lumMod val="75000"/>
                  </a:schemeClr>
                </a:solidFill>
              </a:rPr>
              <a:t>1) Grievance; ‘What is really getting to you?’ </a:t>
            </a:r>
            <a:endParaRPr lang="en-US" dirty="0">
              <a:solidFill>
                <a:schemeClr val="accent6">
                  <a:lumMod val="75000"/>
                </a:schemeClr>
              </a:solidFill>
            </a:endParaRPr>
          </a:p>
          <a:p>
            <a:pPr marL="0" indent="0">
              <a:buNone/>
            </a:pPr>
            <a:r>
              <a:rPr lang="en-GB" dirty="0">
                <a:solidFill>
                  <a:schemeClr val="accent6">
                    <a:lumMod val="75000"/>
                  </a:schemeClr>
                </a:solidFill>
              </a:rPr>
              <a:t>2) Change-Transitional periods. </a:t>
            </a:r>
            <a:endParaRPr lang="en-GB" dirty="0">
              <a:solidFill>
                <a:schemeClr val="accent6">
                  <a:lumMod val="75000"/>
                </a:schemeClr>
              </a:solidFill>
              <a:cs typeface="Calibri" panose="020F0502020204030204"/>
            </a:endParaRPr>
          </a:p>
          <a:p>
            <a:pPr marL="0" indent="0">
              <a:buNone/>
            </a:pPr>
            <a:r>
              <a:rPr lang="en-GB" dirty="0">
                <a:solidFill>
                  <a:schemeClr val="accent6">
                    <a:lumMod val="75000"/>
                  </a:schemeClr>
                </a:solidFill>
              </a:rPr>
              <a:t>3) Escalation and de-escalation</a:t>
            </a:r>
            <a:endParaRPr lang="en-GB" dirty="0">
              <a:solidFill>
                <a:schemeClr val="accent6">
                  <a:lumMod val="75000"/>
                </a:schemeClr>
              </a:solidFill>
              <a:cs typeface="Calibri" panose="020F0502020204030204"/>
            </a:endParaRPr>
          </a:p>
          <a:p>
            <a:pPr marL="0" indent="0">
              <a:buNone/>
            </a:pPr>
            <a:r>
              <a:rPr lang="en-GB" dirty="0">
                <a:solidFill>
                  <a:schemeClr val="accent6">
                    <a:lumMod val="75000"/>
                  </a:schemeClr>
                </a:solidFill>
              </a:rPr>
              <a:t>4) Inadequacy</a:t>
            </a:r>
            <a:endParaRPr lang="en-GB" dirty="0">
              <a:solidFill>
                <a:schemeClr val="accent6">
                  <a:lumMod val="75000"/>
                </a:schemeClr>
              </a:solidFill>
              <a:cs typeface="Calibri" panose="020F0502020204030204"/>
            </a:endParaRPr>
          </a:p>
          <a:p>
            <a:pPr marL="0" indent="0">
              <a:buNone/>
            </a:pPr>
            <a:r>
              <a:rPr lang="en-GB" dirty="0">
                <a:solidFill>
                  <a:schemeClr val="accent6">
                    <a:lumMod val="75000"/>
                  </a:schemeClr>
                </a:solidFill>
              </a:rPr>
              <a:t>5) Preparation </a:t>
            </a:r>
            <a:endParaRPr lang="en-GB" dirty="0">
              <a:solidFill>
                <a:schemeClr val="accent6">
                  <a:lumMod val="75000"/>
                </a:schemeClr>
              </a:solidFill>
              <a:cs typeface="Calibri" panose="020F0502020204030204"/>
            </a:endParaRPr>
          </a:p>
          <a:p>
            <a:pPr marL="0" indent="0">
              <a:buNone/>
            </a:pPr>
            <a:r>
              <a:rPr lang="en-GB" dirty="0">
                <a:solidFill>
                  <a:schemeClr val="accent6">
                    <a:lumMod val="75000"/>
                  </a:schemeClr>
                </a:solidFill>
              </a:rPr>
              <a:t>6) Deviancy</a:t>
            </a:r>
            <a:endParaRPr lang="en-GB" dirty="0">
              <a:solidFill>
                <a:schemeClr val="accent6">
                  <a:lumMod val="75000"/>
                </a:schemeClr>
              </a:solidFill>
              <a:cs typeface="Calibri" panose="020F0502020204030204"/>
            </a:endParaRPr>
          </a:p>
          <a:p>
            <a:pPr marL="0" indent="0">
              <a:buNone/>
            </a:pPr>
            <a:r>
              <a:rPr lang="en-GB" dirty="0">
                <a:solidFill>
                  <a:schemeClr val="accent6">
                    <a:lumMod val="75000"/>
                  </a:schemeClr>
                </a:solidFill>
              </a:rPr>
              <a:t>7) Safe Zone</a:t>
            </a:r>
            <a:endParaRPr lang="en-GB" dirty="0">
              <a:solidFill>
                <a:schemeClr val="accent6">
                  <a:lumMod val="75000"/>
                </a:schemeClr>
              </a:solidFill>
              <a:cs typeface="Calibri" panose="020F0502020204030204"/>
            </a:endParaRPr>
          </a:p>
          <a:p>
            <a:pPr marL="0" indent="0">
              <a:buNone/>
            </a:pPr>
            <a:r>
              <a:rPr lang="en-GB" dirty="0">
                <a:solidFill>
                  <a:schemeClr val="accent6">
                    <a:lumMod val="75000"/>
                  </a:schemeClr>
                </a:solidFill>
              </a:rPr>
              <a:t>8) Communication</a:t>
            </a:r>
            <a:endParaRPr lang="en-GB" dirty="0">
              <a:solidFill>
                <a:schemeClr val="accent6">
                  <a:lumMod val="75000"/>
                </a:schemeClr>
              </a:solidFill>
              <a:cs typeface="Calibri" panose="020F0502020204030204"/>
            </a:endParaRPr>
          </a:p>
          <a:p>
            <a:pPr marL="0" indent="0">
              <a:buNone/>
            </a:pPr>
            <a:r>
              <a:rPr lang="en-GB" dirty="0">
                <a:solidFill>
                  <a:schemeClr val="accent6">
                    <a:lumMod val="75000"/>
                  </a:schemeClr>
                </a:solidFill>
              </a:rPr>
              <a:t>9) Fixation</a:t>
            </a:r>
            <a:endParaRPr lang="en-GB" dirty="0">
              <a:solidFill>
                <a:schemeClr val="accent6">
                  <a:lumMod val="75000"/>
                </a:schemeClr>
              </a:solidFill>
              <a:cs typeface="Calibri" panose="020F0502020204030204"/>
            </a:endParaRPr>
          </a:p>
          <a:p>
            <a:endParaRPr lang="en-GB" dirty="0"/>
          </a:p>
        </p:txBody>
      </p:sp>
      <p:sp>
        <p:nvSpPr>
          <p:cNvPr id="4" name="Content Placeholder 3">
            <a:extLst>
              <a:ext uri="{FF2B5EF4-FFF2-40B4-BE49-F238E27FC236}">
                <a16:creationId xmlns:a16="http://schemas.microsoft.com/office/drawing/2014/main" id="{312E9A43-3310-4A48-8ADE-4974E3860C25}"/>
              </a:ext>
            </a:extLst>
          </p:cNvPr>
          <p:cNvSpPr>
            <a:spLocks noGrp="1"/>
          </p:cNvSpPr>
          <p:nvPr>
            <p:ph sz="half" idx="2"/>
          </p:nvPr>
        </p:nvSpPr>
        <p:spPr>
          <a:xfrm>
            <a:off x="632583" y="1385826"/>
            <a:ext cx="5181600" cy="4351338"/>
          </a:xfrm>
        </p:spPr>
        <p:txBody>
          <a:bodyPr>
            <a:normAutofit fontScale="92500" lnSpcReduction="10000"/>
          </a:bodyPr>
          <a:lstStyle/>
          <a:p>
            <a:pPr marL="0" indent="0">
              <a:buNone/>
            </a:pPr>
            <a:r>
              <a:rPr lang="en-GB" dirty="0"/>
              <a:t>1) </a:t>
            </a:r>
            <a:r>
              <a:rPr lang="cy-GB" dirty="0"/>
              <a:t>Achwyniad; ‘Beth sy’n wir yn dy boeni di?’ </a:t>
            </a:r>
          </a:p>
          <a:p>
            <a:pPr marL="0" indent="0">
              <a:buNone/>
            </a:pPr>
            <a:r>
              <a:rPr lang="cy-GB" dirty="0"/>
              <a:t>2) Newid- </a:t>
            </a:r>
            <a:r>
              <a:rPr lang="cy-GB"/>
              <a:t>Cyfnodau trosiannol </a:t>
            </a:r>
            <a:endParaRPr lang="cy-GB" dirty="0">
              <a:cs typeface="Calibri" panose="020F0502020204030204"/>
            </a:endParaRPr>
          </a:p>
          <a:p>
            <a:pPr marL="0" indent="0">
              <a:buNone/>
            </a:pPr>
            <a:r>
              <a:rPr lang="cy-GB" dirty="0"/>
              <a:t>3) Dwysáu a dad-ddwysáu </a:t>
            </a:r>
            <a:endParaRPr lang="cy-GB" dirty="0">
              <a:cs typeface="Calibri" panose="020F0502020204030204"/>
            </a:endParaRPr>
          </a:p>
          <a:p>
            <a:pPr marL="0" indent="0">
              <a:buNone/>
            </a:pPr>
            <a:r>
              <a:rPr lang="cy-GB" dirty="0"/>
              <a:t>4) Teimlo’n annigonol</a:t>
            </a:r>
            <a:endParaRPr lang="cy-GB" dirty="0">
              <a:cs typeface="Calibri" panose="020F0502020204030204"/>
            </a:endParaRPr>
          </a:p>
          <a:p>
            <a:pPr marL="0" indent="0">
              <a:buNone/>
            </a:pPr>
            <a:r>
              <a:rPr lang="cy-GB" dirty="0"/>
              <a:t>5) Paratoi </a:t>
            </a:r>
            <a:endParaRPr lang="cy-GB" dirty="0">
              <a:cs typeface="Calibri" panose="020F0502020204030204"/>
            </a:endParaRPr>
          </a:p>
          <a:p>
            <a:pPr marL="0" indent="0">
              <a:buNone/>
            </a:pPr>
            <a:r>
              <a:rPr lang="cy-GB" dirty="0"/>
              <a:t>6) Gwyredd</a:t>
            </a:r>
            <a:endParaRPr lang="cy-GB" dirty="0">
              <a:cs typeface="Calibri" panose="020F0502020204030204"/>
            </a:endParaRPr>
          </a:p>
          <a:p>
            <a:pPr marL="0" indent="0">
              <a:buNone/>
            </a:pPr>
            <a:r>
              <a:rPr lang="cy-GB" dirty="0"/>
              <a:t>7) Parth Diogel</a:t>
            </a:r>
            <a:endParaRPr lang="cy-GB" dirty="0">
              <a:cs typeface="Calibri" panose="020F0502020204030204"/>
            </a:endParaRPr>
          </a:p>
          <a:p>
            <a:pPr marL="0" indent="0">
              <a:buNone/>
            </a:pPr>
            <a:r>
              <a:rPr lang="cy-GB" dirty="0"/>
              <a:t>8) Cyfathrebu</a:t>
            </a:r>
            <a:endParaRPr lang="cy-GB" dirty="0">
              <a:cs typeface="Calibri" panose="020F0502020204030204"/>
            </a:endParaRPr>
          </a:p>
          <a:p>
            <a:pPr marL="0" indent="0">
              <a:buNone/>
            </a:pPr>
            <a:r>
              <a:rPr lang="cy-GB" dirty="0"/>
              <a:t>9) Obsesiwn</a:t>
            </a:r>
            <a:endParaRPr lang="cy-GB" dirty="0">
              <a:cs typeface="Calibri" panose="020F0502020204030204"/>
            </a:endParaRPr>
          </a:p>
          <a:p>
            <a:pPr marL="0" indent="0">
              <a:buNone/>
            </a:pPr>
            <a:endParaRPr lang="en-GB" dirty="0"/>
          </a:p>
        </p:txBody>
      </p:sp>
    </p:spTree>
    <p:extLst>
      <p:ext uri="{BB962C8B-B14F-4D97-AF65-F5344CB8AC3E}">
        <p14:creationId xmlns:p14="http://schemas.microsoft.com/office/powerpoint/2010/main" val="6857228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7F1B7-EC2A-41F6-90D9-A6FDC53D3A5B}"/>
              </a:ext>
            </a:extLst>
          </p:cNvPr>
          <p:cNvSpPr>
            <a:spLocks noGrp="1"/>
          </p:cNvSpPr>
          <p:nvPr>
            <p:ph type="title"/>
          </p:nvPr>
        </p:nvSpPr>
        <p:spPr>
          <a:xfrm>
            <a:off x="838200" y="131353"/>
            <a:ext cx="10515600" cy="1325563"/>
          </a:xfrm>
        </p:spPr>
        <p:txBody>
          <a:bodyPr/>
          <a:lstStyle/>
          <a:p>
            <a:pPr algn="ctr"/>
            <a:r>
              <a:rPr lang="cy-GB" b="1" dirty="0"/>
              <a:t>Arwyddion Rhybudd </a:t>
            </a:r>
            <a:r>
              <a:rPr lang="cy-GB" b="1" noProof="1"/>
              <a:t>Radicaleiddio /</a:t>
            </a:r>
            <a:r>
              <a:rPr lang="cy-GB" b="1" dirty="0"/>
              <a:t> </a:t>
            </a:r>
            <a:r>
              <a:rPr lang="en-GB" b="1" dirty="0">
                <a:solidFill>
                  <a:schemeClr val="accent6">
                    <a:lumMod val="75000"/>
                  </a:schemeClr>
                </a:solidFill>
              </a:rPr>
              <a:t>Radicalisation Warning Signs</a:t>
            </a:r>
          </a:p>
        </p:txBody>
      </p:sp>
      <p:sp>
        <p:nvSpPr>
          <p:cNvPr id="7" name="Content Placeholder 6">
            <a:extLst>
              <a:ext uri="{FF2B5EF4-FFF2-40B4-BE49-F238E27FC236}">
                <a16:creationId xmlns:a16="http://schemas.microsoft.com/office/drawing/2014/main" id="{85D95855-6132-45EE-B13F-A7699C1D40DB}"/>
              </a:ext>
            </a:extLst>
          </p:cNvPr>
          <p:cNvSpPr>
            <a:spLocks noGrp="1"/>
          </p:cNvSpPr>
          <p:nvPr>
            <p:ph sz="half" idx="1"/>
          </p:nvPr>
        </p:nvSpPr>
        <p:spPr>
          <a:xfrm>
            <a:off x="6284022" y="1456916"/>
            <a:ext cx="5181600" cy="4351338"/>
          </a:xfrm>
        </p:spPr>
        <p:txBody>
          <a:bodyPr>
            <a:normAutofit fontScale="85000" lnSpcReduction="20000"/>
          </a:bodyPr>
          <a:lstStyle/>
          <a:p>
            <a:r>
              <a:rPr lang="en-GB" dirty="0">
                <a:solidFill>
                  <a:schemeClr val="accent6">
                    <a:lumMod val="75000"/>
                  </a:schemeClr>
                </a:solidFill>
              </a:rPr>
              <a:t>Behavioural Changes/ Changes in baseline</a:t>
            </a:r>
          </a:p>
          <a:p>
            <a:r>
              <a:rPr lang="en-GB" dirty="0">
                <a:solidFill>
                  <a:schemeClr val="accent6">
                    <a:lumMod val="75000"/>
                  </a:schemeClr>
                </a:solidFill>
              </a:rPr>
              <a:t>Excessive internet Usage/ Desensitising</a:t>
            </a:r>
          </a:p>
          <a:p>
            <a:r>
              <a:rPr lang="en-GB" dirty="0">
                <a:solidFill>
                  <a:schemeClr val="accent6">
                    <a:lumMod val="75000"/>
                  </a:schemeClr>
                </a:solidFill>
              </a:rPr>
              <a:t>Appearance Change</a:t>
            </a:r>
          </a:p>
          <a:p>
            <a:r>
              <a:rPr lang="en-GB" dirty="0">
                <a:solidFill>
                  <a:schemeClr val="accent6">
                    <a:lumMod val="75000"/>
                  </a:schemeClr>
                </a:solidFill>
              </a:rPr>
              <a:t>Categorising people into groups</a:t>
            </a:r>
          </a:p>
          <a:p>
            <a:r>
              <a:rPr lang="en-GB" dirty="0">
                <a:solidFill>
                  <a:schemeClr val="accent6">
                    <a:lumMod val="75000"/>
                  </a:schemeClr>
                </a:solidFill>
              </a:rPr>
              <a:t>Conspiracy theories</a:t>
            </a:r>
          </a:p>
          <a:p>
            <a:r>
              <a:rPr lang="en-GB" dirty="0">
                <a:solidFill>
                  <a:schemeClr val="accent6">
                    <a:lumMod val="75000"/>
                  </a:schemeClr>
                </a:solidFill>
              </a:rPr>
              <a:t>Justifying violence</a:t>
            </a:r>
          </a:p>
          <a:p>
            <a:r>
              <a:rPr lang="en-GB" dirty="0">
                <a:solidFill>
                  <a:schemeClr val="accent6">
                    <a:lumMod val="75000"/>
                  </a:schemeClr>
                </a:solidFill>
              </a:rPr>
              <a:t>Repeating slogans/passages</a:t>
            </a:r>
          </a:p>
          <a:p>
            <a:r>
              <a:rPr lang="en-GB" dirty="0">
                <a:solidFill>
                  <a:schemeClr val="accent6">
                    <a:lumMod val="75000"/>
                  </a:schemeClr>
                </a:solidFill>
              </a:rPr>
              <a:t>Dehumanising the enemy- them and us</a:t>
            </a:r>
          </a:p>
          <a:p>
            <a:r>
              <a:rPr lang="en-GB" dirty="0">
                <a:solidFill>
                  <a:schemeClr val="accent6">
                    <a:lumMod val="75000"/>
                  </a:schemeClr>
                </a:solidFill>
              </a:rPr>
              <a:t>Blaming others</a:t>
            </a:r>
          </a:p>
          <a:p>
            <a:endParaRPr lang="en-GB" dirty="0"/>
          </a:p>
        </p:txBody>
      </p:sp>
      <p:sp>
        <p:nvSpPr>
          <p:cNvPr id="4" name="Content Placeholder 3">
            <a:extLst>
              <a:ext uri="{FF2B5EF4-FFF2-40B4-BE49-F238E27FC236}">
                <a16:creationId xmlns:a16="http://schemas.microsoft.com/office/drawing/2014/main" id="{84F01747-0F69-4AC1-A8AC-C8D5148CF936}"/>
              </a:ext>
            </a:extLst>
          </p:cNvPr>
          <p:cNvSpPr>
            <a:spLocks noGrp="1"/>
          </p:cNvSpPr>
          <p:nvPr>
            <p:ph sz="half" idx="2"/>
          </p:nvPr>
        </p:nvSpPr>
        <p:spPr>
          <a:xfrm>
            <a:off x="596295" y="1456916"/>
            <a:ext cx="5181600" cy="4351338"/>
          </a:xfrm>
        </p:spPr>
        <p:txBody>
          <a:bodyPr>
            <a:normAutofit fontScale="85000" lnSpcReduction="20000"/>
          </a:bodyPr>
          <a:lstStyle/>
          <a:p>
            <a:r>
              <a:rPr lang="cy-GB" dirty="0"/>
              <a:t>Newidiadau Ymddygiad / Newidiadau gwaelodlin</a:t>
            </a:r>
          </a:p>
          <a:p>
            <a:r>
              <a:rPr lang="cy-GB" dirty="0"/>
              <a:t>Defnydd gormodol o’r rhyngrwyd / </a:t>
            </a:r>
            <a:r>
              <a:rPr lang="cy-GB" noProof="1"/>
              <a:t>Dadsensiteiddio</a:t>
            </a:r>
          </a:p>
          <a:p>
            <a:r>
              <a:rPr lang="cy-GB" dirty="0"/>
              <a:t>Newid Ymddangosiad</a:t>
            </a:r>
          </a:p>
          <a:p>
            <a:r>
              <a:rPr lang="cy-GB" dirty="0"/>
              <a:t>Categoreiddio pobl mewn grwpiau</a:t>
            </a:r>
          </a:p>
          <a:p>
            <a:r>
              <a:rPr lang="cy-GB" dirty="0"/>
              <a:t>Damcaniaethau cynllwyn</a:t>
            </a:r>
          </a:p>
          <a:p>
            <a:r>
              <a:rPr lang="cy-GB" dirty="0"/>
              <a:t>Cyfiawnhau trais</a:t>
            </a:r>
          </a:p>
          <a:p>
            <a:r>
              <a:rPr lang="cy-GB" dirty="0"/>
              <a:t>Ailadrodd sloganau/darnau o destun</a:t>
            </a:r>
          </a:p>
          <a:p>
            <a:r>
              <a:rPr lang="cy-GB" dirty="0"/>
              <a:t>Dad-ddyneiddio’r gelyn- nhw a ni</a:t>
            </a:r>
          </a:p>
          <a:p>
            <a:r>
              <a:rPr lang="cy-GB" dirty="0"/>
              <a:t>Rhoi bai ar bobl eraill</a:t>
            </a:r>
          </a:p>
          <a:p>
            <a:endParaRPr lang="en-GB" dirty="0"/>
          </a:p>
        </p:txBody>
      </p:sp>
    </p:spTree>
    <p:extLst>
      <p:ext uri="{BB962C8B-B14F-4D97-AF65-F5344CB8AC3E}">
        <p14:creationId xmlns:p14="http://schemas.microsoft.com/office/powerpoint/2010/main" val="25213514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734FD-E2BF-407B-9495-2297CA42D6F6}"/>
              </a:ext>
            </a:extLst>
          </p:cNvPr>
          <p:cNvSpPr>
            <a:spLocks noGrp="1"/>
          </p:cNvSpPr>
          <p:nvPr>
            <p:ph type="title"/>
          </p:nvPr>
        </p:nvSpPr>
        <p:spPr/>
        <p:txBody>
          <a:bodyPr/>
          <a:lstStyle/>
          <a:p>
            <a:pPr algn="ctr"/>
            <a:r>
              <a:rPr lang="cy-GB" b="1" dirty="0"/>
              <a:t>Beth i’w wneud gyda chonsyrn</a:t>
            </a:r>
            <a:r>
              <a:rPr lang="en-GB" b="1" dirty="0"/>
              <a:t>?</a:t>
            </a:r>
            <a:br>
              <a:rPr lang="en-GB" b="1" dirty="0"/>
            </a:br>
            <a:r>
              <a:rPr lang="en-GB" b="1" dirty="0">
                <a:solidFill>
                  <a:schemeClr val="accent6">
                    <a:lumMod val="75000"/>
                  </a:schemeClr>
                </a:solidFill>
              </a:rPr>
              <a:t>What to do with a concern?</a:t>
            </a:r>
          </a:p>
        </p:txBody>
      </p:sp>
      <p:sp>
        <p:nvSpPr>
          <p:cNvPr id="5" name="Arrow: Down 4">
            <a:extLst>
              <a:ext uri="{FF2B5EF4-FFF2-40B4-BE49-F238E27FC236}">
                <a16:creationId xmlns:a16="http://schemas.microsoft.com/office/drawing/2014/main" id="{DF300802-D752-4DB4-9DB8-14C2A74FAFC3}"/>
              </a:ext>
            </a:extLst>
          </p:cNvPr>
          <p:cNvSpPr/>
          <p:nvPr/>
        </p:nvSpPr>
        <p:spPr>
          <a:xfrm>
            <a:off x="4413454" y="1603974"/>
            <a:ext cx="3311013" cy="1673942"/>
          </a:xfrm>
          <a:prstGeom prst="downArrow">
            <a:avLst/>
          </a:prstGeom>
          <a:solidFill>
            <a:schemeClr val="accent6">
              <a:lumMod val="60000"/>
              <a:lumOff val="40000"/>
            </a:schemeClr>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F2F0EFC-238E-42C5-9025-124CB663FC24}"/>
              </a:ext>
            </a:extLst>
          </p:cNvPr>
          <p:cNvSpPr txBox="1"/>
          <p:nvPr/>
        </p:nvSpPr>
        <p:spPr>
          <a:xfrm>
            <a:off x="5421260" y="1847748"/>
            <a:ext cx="1349477" cy="769441"/>
          </a:xfrm>
          <a:prstGeom prst="rect">
            <a:avLst/>
          </a:prstGeom>
          <a:noFill/>
        </p:spPr>
        <p:txBody>
          <a:bodyPr wrap="square" rtlCol="0">
            <a:spAutoFit/>
          </a:bodyPr>
          <a:lstStyle/>
          <a:p>
            <a:pPr algn="ctr"/>
            <a:r>
              <a:rPr lang="cy-GB" sz="2200" b="1" dirty="0"/>
              <a:t>Sylwi</a:t>
            </a:r>
          </a:p>
          <a:p>
            <a:pPr algn="ctr"/>
            <a:r>
              <a:rPr lang="en-GB" sz="2200" b="1" dirty="0"/>
              <a:t>Notice</a:t>
            </a:r>
          </a:p>
        </p:txBody>
      </p:sp>
      <p:sp>
        <p:nvSpPr>
          <p:cNvPr id="7" name="Arrow: Down 6">
            <a:extLst>
              <a:ext uri="{FF2B5EF4-FFF2-40B4-BE49-F238E27FC236}">
                <a16:creationId xmlns:a16="http://schemas.microsoft.com/office/drawing/2014/main" id="{5D948511-F6A9-4F57-B275-2C40F57F0129}"/>
              </a:ext>
            </a:extLst>
          </p:cNvPr>
          <p:cNvSpPr/>
          <p:nvPr/>
        </p:nvSpPr>
        <p:spPr>
          <a:xfrm>
            <a:off x="4440491" y="3186249"/>
            <a:ext cx="3311013" cy="1673942"/>
          </a:xfrm>
          <a:prstGeom prst="downArrow">
            <a:avLst/>
          </a:prstGeom>
          <a:solidFill>
            <a:srgbClr val="FFC000"/>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3E1C1B78-79BF-4A5D-A7E9-9DDBEF818D1B}"/>
              </a:ext>
            </a:extLst>
          </p:cNvPr>
          <p:cNvSpPr txBox="1"/>
          <p:nvPr/>
        </p:nvSpPr>
        <p:spPr>
          <a:xfrm>
            <a:off x="5204895" y="3638499"/>
            <a:ext cx="1672766" cy="769441"/>
          </a:xfrm>
          <a:prstGeom prst="rect">
            <a:avLst/>
          </a:prstGeom>
          <a:noFill/>
        </p:spPr>
        <p:txBody>
          <a:bodyPr wrap="square" rtlCol="0">
            <a:spAutoFit/>
          </a:bodyPr>
          <a:lstStyle/>
          <a:p>
            <a:pPr algn="ctr"/>
            <a:r>
              <a:rPr lang="cy-GB" sz="2200" b="1" dirty="0"/>
              <a:t>Cadarnhau</a:t>
            </a:r>
          </a:p>
          <a:p>
            <a:pPr algn="ctr"/>
            <a:r>
              <a:rPr lang="en-GB" sz="2200" b="1" dirty="0"/>
              <a:t>Check</a:t>
            </a:r>
          </a:p>
        </p:txBody>
      </p:sp>
      <p:sp>
        <p:nvSpPr>
          <p:cNvPr id="9" name="Arrow: Down 8">
            <a:extLst>
              <a:ext uri="{FF2B5EF4-FFF2-40B4-BE49-F238E27FC236}">
                <a16:creationId xmlns:a16="http://schemas.microsoft.com/office/drawing/2014/main" id="{0C2933FA-B0DC-4C22-8617-698FFF9162ED}"/>
              </a:ext>
            </a:extLst>
          </p:cNvPr>
          <p:cNvSpPr/>
          <p:nvPr/>
        </p:nvSpPr>
        <p:spPr>
          <a:xfrm>
            <a:off x="4440491" y="4768525"/>
            <a:ext cx="3311013" cy="1673942"/>
          </a:xfrm>
          <a:prstGeom prst="downArrow">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6216B6A7-340C-4323-B3D1-A243B1FB0A2E}"/>
              </a:ext>
            </a:extLst>
          </p:cNvPr>
          <p:cNvSpPr txBox="1"/>
          <p:nvPr/>
        </p:nvSpPr>
        <p:spPr>
          <a:xfrm>
            <a:off x="5232577" y="4705976"/>
            <a:ext cx="1672766" cy="1446550"/>
          </a:xfrm>
          <a:prstGeom prst="rect">
            <a:avLst/>
          </a:prstGeom>
          <a:noFill/>
        </p:spPr>
        <p:txBody>
          <a:bodyPr wrap="square" rtlCol="0">
            <a:spAutoFit/>
          </a:bodyPr>
          <a:lstStyle/>
          <a:p>
            <a:pPr algn="ctr"/>
            <a:r>
              <a:rPr lang="cy-GB" sz="2200" b="1" dirty="0"/>
              <a:t>Gwnewch </a:t>
            </a:r>
          </a:p>
          <a:p>
            <a:pPr algn="ctr"/>
            <a:r>
              <a:rPr lang="cy-GB" sz="2200" b="1" dirty="0"/>
              <a:t>Atgyfeiriad</a:t>
            </a:r>
          </a:p>
          <a:p>
            <a:pPr algn="ctr"/>
            <a:r>
              <a:rPr lang="en-GB" sz="2200" b="1" dirty="0"/>
              <a:t>Make a </a:t>
            </a:r>
          </a:p>
          <a:p>
            <a:pPr algn="ctr"/>
            <a:r>
              <a:rPr lang="en-GB" sz="2200" b="1" dirty="0"/>
              <a:t>referral</a:t>
            </a:r>
          </a:p>
        </p:txBody>
      </p:sp>
    </p:spTree>
    <p:extLst>
      <p:ext uri="{BB962C8B-B14F-4D97-AF65-F5344CB8AC3E}">
        <p14:creationId xmlns:p14="http://schemas.microsoft.com/office/powerpoint/2010/main" val="30469154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0CC12-EF7B-487F-9EA3-AA0B720F6A7F}"/>
              </a:ext>
            </a:extLst>
          </p:cNvPr>
          <p:cNvSpPr>
            <a:spLocks noGrp="1"/>
          </p:cNvSpPr>
          <p:nvPr>
            <p:ph type="title"/>
          </p:nvPr>
        </p:nvSpPr>
        <p:spPr/>
        <p:txBody>
          <a:bodyPr/>
          <a:lstStyle/>
          <a:p>
            <a:pPr algn="ctr"/>
            <a:r>
              <a:rPr lang="en-GB" b="1" dirty="0"/>
              <a:t>'Channel Panel'</a:t>
            </a:r>
          </a:p>
        </p:txBody>
      </p:sp>
      <p:sp>
        <p:nvSpPr>
          <p:cNvPr id="3" name="Content Placeholder 2">
            <a:extLst>
              <a:ext uri="{FF2B5EF4-FFF2-40B4-BE49-F238E27FC236}">
                <a16:creationId xmlns:a16="http://schemas.microsoft.com/office/drawing/2014/main" id="{98829392-838F-45B7-BB20-CCB832A168F9}"/>
              </a:ext>
            </a:extLst>
          </p:cNvPr>
          <p:cNvSpPr>
            <a:spLocks noGrp="1"/>
          </p:cNvSpPr>
          <p:nvPr>
            <p:ph sz="half" idx="1"/>
          </p:nvPr>
        </p:nvSpPr>
        <p:spPr>
          <a:xfrm>
            <a:off x="6093581" y="1886101"/>
            <a:ext cx="5181600" cy="4351338"/>
          </a:xfrm>
        </p:spPr>
        <p:txBody>
          <a:bodyPr/>
          <a:lstStyle/>
          <a:p>
            <a:r>
              <a:rPr lang="en-GB" dirty="0">
                <a:solidFill>
                  <a:schemeClr val="accent6">
                    <a:lumMod val="75000"/>
                  </a:schemeClr>
                </a:solidFill>
              </a:rPr>
              <a:t>Designated Safeguarding Person (DSP)/ Designated Safeguarding Officer (DSO)</a:t>
            </a:r>
          </a:p>
          <a:p>
            <a:r>
              <a:rPr lang="en-GB" dirty="0">
                <a:solidFill>
                  <a:schemeClr val="accent6">
                    <a:lumMod val="75000"/>
                  </a:schemeClr>
                </a:solidFill>
              </a:rPr>
              <a:t>Local Authority</a:t>
            </a:r>
          </a:p>
          <a:p>
            <a:r>
              <a:rPr lang="en-GB" dirty="0">
                <a:solidFill>
                  <a:schemeClr val="accent6">
                    <a:lumMod val="75000"/>
                  </a:schemeClr>
                </a:solidFill>
              </a:rPr>
              <a:t>Determine the extent</a:t>
            </a:r>
          </a:p>
        </p:txBody>
      </p:sp>
      <p:sp>
        <p:nvSpPr>
          <p:cNvPr id="4" name="Content Placeholder 3">
            <a:extLst>
              <a:ext uri="{FF2B5EF4-FFF2-40B4-BE49-F238E27FC236}">
                <a16:creationId xmlns:a16="http://schemas.microsoft.com/office/drawing/2014/main" id="{368D409A-5522-43BF-8093-A55619289B96}"/>
              </a:ext>
            </a:extLst>
          </p:cNvPr>
          <p:cNvSpPr>
            <a:spLocks noGrp="1"/>
          </p:cNvSpPr>
          <p:nvPr>
            <p:ph sz="half" idx="2"/>
          </p:nvPr>
        </p:nvSpPr>
        <p:spPr>
          <a:xfrm>
            <a:off x="662819" y="1886101"/>
            <a:ext cx="5181600" cy="4351338"/>
          </a:xfrm>
        </p:spPr>
        <p:txBody>
          <a:bodyPr/>
          <a:lstStyle/>
          <a:p>
            <a:r>
              <a:rPr lang="cy-GB" dirty="0"/>
              <a:t>Person Diogelu Dynodedig (PDD) / Swyddog Diogelu Dynodedig (SDD)</a:t>
            </a:r>
          </a:p>
          <a:p>
            <a:r>
              <a:rPr lang="cy-GB" dirty="0"/>
              <a:t>Awdurdod Lleol</a:t>
            </a:r>
          </a:p>
          <a:p>
            <a:r>
              <a:rPr lang="cy-GB" dirty="0"/>
              <a:t>Penderfynu ar y maint</a:t>
            </a:r>
          </a:p>
          <a:p>
            <a:endParaRPr lang="en-GB" dirty="0"/>
          </a:p>
        </p:txBody>
      </p:sp>
    </p:spTree>
    <p:extLst>
      <p:ext uri="{BB962C8B-B14F-4D97-AF65-F5344CB8AC3E}">
        <p14:creationId xmlns:p14="http://schemas.microsoft.com/office/powerpoint/2010/main" val="12599381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CF4E6-105E-4145-A006-F30AEC0FF23E}"/>
              </a:ext>
            </a:extLst>
          </p:cNvPr>
          <p:cNvSpPr>
            <a:spLocks noGrp="1"/>
          </p:cNvSpPr>
          <p:nvPr>
            <p:ph type="title"/>
          </p:nvPr>
        </p:nvSpPr>
        <p:spPr/>
        <p:txBody>
          <a:bodyPr/>
          <a:lstStyle/>
          <a:p>
            <a:pPr algn="ctr"/>
            <a:r>
              <a:rPr lang="cy-GB" b="1" dirty="0"/>
              <a:t>Mwy o wybodaeth</a:t>
            </a:r>
            <a:r>
              <a:rPr lang="en-GB" b="1" dirty="0"/>
              <a:t>/ </a:t>
            </a:r>
            <a:r>
              <a:rPr lang="en-GB" b="1" dirty="0">
                <a:solidFill>
                  <a:schemeClr val="accent6">
                    <a:lumMod val="75000"/>
                  </a:schemeClr>
                </a:solidFill>
              </a:rPr>
              <a:t>Further information</a:t>
            </a:r>
          </a:p>
        </p:txBody>
      </p:sp>
      <p:pic>
        <p:nvPicPr>
          <p:cNvPr id="1026" name="Picture 2" descr="Wales Safeguarding Procedures – Apps on Google Play">
            <a:extLst>
              <a:ext uri="{FF2B5EF4-FFF2-40B4-BE49-F238E27FC236}">
                <a16:creationId xmlns:a16="http://schemas.microsoft.com/office/drawing/2014/main" id="{46EB1564-9421-49C8-9BAC-94242D62EEDE}"/>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969531" y="1616947"/>
            <a:ext cx="6252938" cy="305829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8B30A05-6589-41FA-88C5-4C9E9589B2B1}"/>
              </a:ext>
            </a:extLst>
          </p:cNvPr>
          <p:cNvSpPr txBox="1"/>
          <p:nvPr/>
        </p:nvSpPr>
        <p:spPr>
          <a:xfrm>
            <a:off x="2286000" y="4779388"/>
            <a:ext cx="7706032" cy="830997"/>
          </a:xfrm>
          <a:prstGeom prst="rect">
            <a:avLst/>
          </a:prstGeom>
          <a:noFill/>
        </p:spPr>
        <p:txBody>
          <a:bodyPr wrap="square" rtlCol="0">
            <a:spAutoFit/>
          </a:bodyPr>
          <a:lstStyle/>
          <a:p>
            <a:pPr algn="ctr"/>
            <a:r>
              <a:rPr lang="cy-GB" dirty="0">
                <a:hlinkClick r:id="rId3"/>
              </a:rPr>
              <a:t>Trefniadau Diogelu Cymru</a:t>
            </a:r>
            <a:endParaRPr lang="cy-GB" dirty="0">
              <a:hlinkClick r:id="rId4"/>
            </a:endParaRPr>
          </a:p>
          <a:p>
            <a:pPr algn="ctr"/>
            <a:r>
              <a:rPr lang="en-GB" dirty="0">
                <a:hlinkClick r:id="rId4"/>
              </a:rPr>
              <a:t>Safeguarding Procedures Wales</a:t>
            </a:r>
            <a:endParaRPr lang="en-GB" dirty="0"/>
          </a:p>
        </p:txBody>
      </p:sp>
    </p:spTree>
    <p:extLst>
      <p:ext uri="{BB962C8B-B14F-4D97-AF65-F5344CB8AC3E}">
        <p14:creationId xmlns:p14="http://schemas.microsoft.com/office/powerpoint/2010/main" val="33215966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5B9B3-303D-482E-A3A0-5444E4520588}"/>
              </a:ext>
            </a:extLst>
          </p:cNvPr>
          <p:cNvSpPr>
            <a:spLocks noGrp="1"/>
          </p:cNvSpPr>
          <p:nvPr>
            <p:ph type="title"/>
          </p:nvPr>
        </p:nvSpPr>
        <p:spPr/>
        <p:txBody>
          <a:bodyPr/>
          <a:lstStyle/>
          <a:p>
            <a:pPr algn="ctr"/>
            <a:r>
              <a:rPr lang="en-GB" dirty="0"/>
              <a:t>NSPCC</a:t>
            </a:r>
          </a:p>
        </p:txBody>
      </p:sp>
      <p:pic>
        <p:nvPicPr>
          <p:cNvPr id="2050" name="Picture 2" descr="NSPCC rebrands to 'focus on solutions to child abuse rather than the  problem' | Third Sector">
            <a:extLst>
              <a:ext uri="{FF2B5EF4-FFF2-40B4-BE49-F238E27FC236}">
                <a16:creationId xmlns:a16="http://schemas.microsoft.com/office/drawing/2014/main" id="{0B0D1904-C7BF-4EED-AEF5-ADE57FB030EA}"/>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566218" y="1327355"/>
            <a:ext cx="5059563" cy="31448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654A1D1-1071-43F5-AFC2-76A282FF2184}"/>
              </a:ext>
            </a:extLst>
          </p:cNvPr>
          <p:cNvSpPr txBox="1"/>
          <p:nvPr/>
        </p:nvSpPr>
        <p:spPr>
          <a:xfrm>
            <a:off x="4366750" y="3767703"/>
            <a:ext cx="3458497" cy="461665"/>
          </a:xfrm>
          <a:prstGeom prst="rect">
            <a:avLst/>
          </a:prstGeom>
          <a:noFill/>
        </p:spPr>
        <p:txBody>
          <a:bodyPr wrap="square" rtlCol="0">
            <a:spAutoFit/>
          </a:bodyPr>
          <a:lstStyle/>
          <a:p>
            <a:pPr algn="ctr"/>
            <a:r>
              <a:rPr lang="en-GB" dirty="0">
                <a:hlinkClick r:id="rId3"/>
              </a:rPr>
              <a:t>NSPCC</a:t>
            </a:r>
            <a:endParaRPr lang="en-GB" dirty="0"/>
          </a:p>
        </p:txBody>
      </p:sp>
    </p:spTree>
    <p:extLst>
      <p:ext uri="{BB962C8B-B14F-4D97-AF65-F5344CB8AC3E}">
        <p14:creationId xmlns:p14="http://schemas.microsoft.com/office/powerpoint/2010/main" val="3559427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A59FA-2535-471B-9FD0-6B0E9F2B64D4}"/>
              </a:ext>
            </a:extLst>
          </p:cNvPr>
          <p:cNvSpPr>
            <a:spLocks noGrp="1"/>
          </p:cNvSpPr>
          <p:nvPr>
            <p:ph type="title"/>
          </p:nvPr>
        </p:nvSpPr>
        <p:spPr/>
        <p:txBody>
          <a:bodyPr/>
          <a:lstStyle/>
          <a:p>
            <a:pPr algn="ctr"/>
            <a:r>
              <a:rPr lang="cy-GB" dirty="0"/>
              <a:t>Cyfeiriadau </a:t>
            </a:r>
            <a:r>
              <a:rPr lang="en-GB" dirty="0"/>
              <a:t>/ </a:t>
            </a:r>
            <a:r>
              <a:rPr lang="en-GB" dirty="0">
                <a:solidFill>
                  <a:schemeClr val="accent6">
                    <a:lumMod val="75000"/>
                  </a:schemeClr>
                </a:solidFill>
              </a:rPr>
              <a:t>References</a:t>
            </a:r>
          </a:p>
        </p:txBody>
      </p:sp>
      <p:sp>
        <p:nvSpPr>
          <p:cNvPr id="3" name="TextBox 2">
            <a:extLst>
              <a:ext uri="{FF2B5EF4-FFF2-40B4-BE49-F238E27FC236}">
                <a16:creationId xmlns:a16="http://schemas.microsoft.com/office/drawing/2014/main" id="{54859548-B3C0-4094-932B-7C626BD9C931}"/>
              </a:ext>
            </a:extLst>
          </p:cNvPr>
          <p:cNvSpPr txBox="1"/>
          <p:nvPr/>
        </p:nvSpPr>
        <p:spPr>
          <a:xfrm>
            <a:off x="807244" y="1600110"/>
            <a:ext cx="10487025" cy="4401205"/>
          </a:xfrm>
          <a:prstGeom prst="rect">
            <a:avLst/>
          </a:prstGeom>
          <a:noFill/>
        </p:spPr>
        <p:txBody>
          <a:bodyPr wrap="square" rtlCol="0">
            <a:spAutoFit/>
          </a:bodyPr>
          <a:lstStyle/>
          <a:p>
            <a:r>
              <a:rPr lang="en-GB" sz="1600" dirty="0">
                <a:ea typeface="Tahoma" panose="020B0604030504040204" pitchFamily="34" charset="0"/>
                <a:cs typeface="Tahoma" panose="020B0604030504040204" pitchFamily="34" charset="0"/>
              </a:rPr>
              <a:t>HM Government (2018) </a:t>
            </a:r>
            <a:r>
              <a:rPr lang="en-GB" sz="1600" i="1" dirty="0">
                <a:ea typeface="Tahoma" panose="020B0604030504040204" pitchFamily="34" charset="0"/>
                <a:cs typeface="Tahoma" panose="020B0604030504040204" pitchFamily="34" charset="0"/>
              </a:rPr>
              <a:t>CONTEST: The United Kingdom’s Strategy for Countering Terrorism. </a:t>
            </a:r>
            <a:r>
              <a:rPr lang="en-GB" sz="1600" dirty="0">
                <a:ea typeface="Tahoma" panose="020B0604030504040204" pitchFamily="34" charset="0"/>
                <a:cs typeface="Tahoma" panose="020B0604030504040204" pitchFamily="34" charset="0"/>
              </a:rPr>
              <a:t>Available at: </a:t>
            </a:r>
            <a:r>
              <a:rPr lang="en-GB" sz="1600" dirty="0">
                <a:ea typeface="Tahoma" panose="020B0604030504040204" pitchFamily="34" charset="0"/>
                <a:cs typeface="Tahoma" panose="020B0604030504040204" pitchFamily="34" charset="0"/>
                <a:hlinkClick r:id="rId2"/>
              </a:rPr>
              <a:t>https://assets.publishing.service.gov.uk/government/uploads/system/uploads/attachment_data/file/716907/140618_CCS207_CCS0218929798-1_CONTEST_3.0_WEB.pdf</a:t>
            </a:r>
            <a:r>
              <a:rPr lang="en-GB" sz="1600" dirty="0">
                <a:ea typeface="Tahoma" panose="020B0604030504040204" pitchFamily="34" charset="0"/>
                <a:cs typeface="Tahoma" panose="020B0604030504040204" pitchFamily="34" charset="0"/>
              </a:rPr>
              <a:t> (Accessed: May 27</a:t>
            </a:r>
            <a:r>
              <a:rPr lang="en-GB" sz="1600" baseline="30000" dirty="0">
                <a:ea typeface="Tahoma" panose="020B0604030504040204" pitchFamily="34" charset="0"/>
                <a:cs typeface="Tahoma" panose="020B0604030504040204" pitchFamily="34" charset="0"/>
              </a:rPr>
              <a:t>th</a:t>
            </a:r>
            <a:r>
              <a:rPr lang="en-GB" sz="1600" dirty="0">
                <a:ea typeface="Tahoma" panose="020B0604030504040204" pitchFamily="34" charset="0"/>
                <a:cs typeface="Tahoma" panose="020B0604030504040204" pitchFamily="34" charset="0"/>
              </a:rPr>
              <a:t> 2022).</a:t>
            </a:r>
          </a:p>
          <a:p>
            <a:endParaRPr lang="en-GB" sz="1600" dirty="0">
              <a:ea typeface="Tahoma" panose="020B0604030504040204" pitchFamily="34" charset="0"/>
              <a:cs typeface="Tahoma" panose="020B0604030504040204" pitchFamily="34" charset="0"/>
            </a:endParaRPr>
          </a:p>
          <a:p>
            <a:r>
              <a:rPr lang="en-GB" sz="1600" dirty="0">
                <a:ea typeface="Tahoma" panose="020B0604030504040204" pitchFamily="34" charset="0"/>
                <a:cs typeface="Tahoma" panose="020B0604030504040204" pitchFamily="34" charset="0"/>
              </a:rPr>
              <a:t>HM Government (2021) Individuals referred to and supported through the Prevent programme, England and Wales, April 2020 to March 2021. Available at: </a:t>
            </a:r>
            <a:r>
              <a:rPr lang="en-GB" sz="1600" dirty="0">
                <a:ea typeface="Tahoma" panose="020B0604030504040204" pitchFamily="34" charset="0"/>
                <a:cs typeface="Tahoma" panose="020B0604030504040204" pitchFamily="34" charset="0"/>
                <a:hlinkClick r:id="rId3"/>
              </a:rPr>
              <a:t>https://www.gov.uk/government/statistics/individuals-referred-to-and-supported-through-the-prevent-programme-april-2020-to-march-2021/individuals-referred-to-and-supported-through-the-prevent-programme-england-and-wales-april-2020-to-march-2021</a:t>
            </a:r>
            <a:r>
              <a:rPr lang="en-GB" sz="1600" dirty="0">
                <a:ea typeface="Tahoma" panose="020B0604030504040204" pitchFamily="34" charset="0"/>
                <a:cs typeface="Tahoma" panose="020B0604030504040204" pitchFamily="34" charset="0"/>
              </a:rPr>
              <a:t> (Accessed: May 27</a:t>
            </a:r>
            <a:r>
              <a:rPr lang="en-GB" sz="1600" baseline="30000" dirty="0">
                <a:ea typeface="Tahoma" panose="020B0604030504040204" pitchFamily="34" charset="0"/>
                <a:cs typeface="Tahoma" panose="020B0604030504040204" pitchFamily="34" charset="0"/>
              </a:rPr>
              <a:t>th</a:t>
            </a:r>
            <a:r>
              <a:rPr lang="en-GB" sz="1600" dirty="0">
                <a:ea typeface="Tahoma" panose="020B0604030504040204" pitchFamily="34" charset="0"/>
                <a:cs typeface="Tahoma" panose="020B0604030504040204" pitchFamily="34" charset="0"/>
              </a:rPr>
              <a:t> 2022).</a:t>
            </a: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dirty="0"/>
          </a:p>
        </p:txBody>
      </p:sp>
    </p:spTree>
    <p:extLst>
      <p:ext uri="{BB962C8B-B14F-4D97-AF65-F5344CB8AC3E}">
        <p14:creationId xmlns:p14="http://schemas.microsoft.com/office/powerpoint/2010/main" val="165510654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5.3.3511"/>
  <p:tag name="SLIDO_PRESENTATION_ID" val="00000000-0000-0000-0000-000000000000"/>
  <p:tag name="SLIDO_EVENT_UUID" val="5e52df70-c6d5-4233-9e8a-c6a5a4f0afca"/>
  <p:tag name="SLIDO_EVENT_SECTION_UUID" val="c4c372cf-bac4-4c6f-9daa-e2795b427a4f"/>
</p:tagLst>
</file>

<file path=ppt/tags/tag2.xml><?xml version="1.0" encoding="utf-8"?>
<p:tagLst xmlns:a="http://schemas.openxmlformats.org/drawingml/2006/main" xmlns:r="http://schemas.openxmlformats.org/officeDocument/2006/relationships" xmlns:p="http://schemas.openxmlformats.org/presentationml/2006/main">
  <p:tag name="SLIDO_METADATA" val="eyJUaW1lc3RhbXAiOjE2Njk4OTg2MDR9"/>
  <p:tag name="SLIDO_TYPE" val="SlidoPoll"/>
  <p:tag name="SLIDO_POLL_UUID" val="51dde4b5-2401-4f60-a600-7917e26115e9"/>
  <p:tag name="SLIDO_TIMELINE" val="W3sicG9sbFF1ZXN0aW9uVXVpZCI6IjdlODE0MThhLTNlOTktNDdjYS04ODkwLWNiYzg2MzA5YzA0YSIsInNob3dSZXN1bHRzIjp0cnVlLCJzaG93Q29ycmVjdEFuc3dlcnMiOmZhbHNlLCJ2b3RpbmdMb2NrZWQiOmZhbHNlfV0="/>
</p:tagLst>
</file>

<file path=ppt/tags/tag3.xml><?xml version="1.0" encoding="utf-8"?>
<p:tagLst xmlns:a="http://schemas.openxmlformats.org/drawingml/2006/main" xmlns:r="http://schemas.openxmlformats.org/officeDocument/2006/relationships" xmlns:p="http://schemas.openxmlformats.org/presentationml/2006/main">
  <p:tag name="SLIDO_ELEMENT" val="logo"/>
</p:tagLst>
</file>

<file path=ppt/tags/tag4.xml><?xml version="1.0" encoding="utf-8"?>
<p:tagLst xmlns:a="http://schemas.openxmlformats.org/drawingml/2006/main" xmlns:r="http://schemas.openxmlformats.org/officeDocument/2006/relationships" xmlns:p="http://schemas.openxmlformats.org/presentationml/2006/main">
  <p:tag name="SLIDO_ELEMENT" val="interaction_image"/>
  <p:tag name="INTERACTION_TYPE" val="WordCloud"/>
</p:tagLst>
</file>

<file path=ppt/tags/tag5.xml><?xml version="1.0" encoding="utf-8"?>
<p:tagLst xmlns:a="http://schemas.openxmlformats.org/drawingml/2006/main" xmlns:r="http://schemas.openxmlformats.org/officeDocument/2006/relationships" xmlns:p="http://schemas.openxmlformats.org/presentationml/2006/main">
  <p:tag name="SLIDO_ELEMENT" val="title"/>
</p:tagLst>
</file>

<file path=ppt/tags/tag6.xml><?xml version="1.0" encoding="utf-8"?>
<p:tagLst xmlns:a="http://schemas.openxmlformats.org/drawingml/2006/main" xmlns:r="http://schemas.openxmlformats.org/officeDocument/2006/relationships" xmlns:p="http://schemas.openxmlformats.org/presentationml/2006/main">
  <p:tag name="SLIDO_ELEMENT" val="footer"/>
</p:tagLst>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 Template (Cream background)</Template>
  <TotalTime>0</TotalTime>
  <Words>1482</Words>
  <Application>Microsoft Office PowerPoint</Application>
  <PresentationFormat>Widescreen</PresentationFormat>
  <Paragraphs>221</Paragraphs>
  <Slides>25</Slides>
  <Notes>19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Maiandra GD</vt:lpstr>
      <vt:lpstr>Roboto</vt:lpstr>
      <vt:lpstr>Tahoma</vt:lpstr>
      <vt:lpstr>Times</vt:lpstr>
      <vt:lpstr>UWTSD PP Template (Cream background)</vt:lpstr>
      <vt:lpstr>PowerPoint Presentation</vt:lpstr>
      <vt:lpstr>PowerPoint Presentation</vt:lpstr>
      <vt:lpstr>PowerPoint Presentation</vt:lpstr>
      <vt:lpstr>Beth yw Prevent   What is Prevent</vt:lpstr>
      <vt:lpstr>Nodau Prevent  Aims of Prevent</vt:lpstr>
      <vt:lpstr>Termau Terms</vt:lpstr>
      <vt:lpstr>  Ni allwn atal / rwystro radicaleiddio os na ddeallwn y seicoleg Cannot prevent/ deter radicalisation if we don’t understand the psychology </vt:lpstr>
      <vt:lpstr>Astudiaeth Achos Evan Case Study -Evan</vt:lpstr>
      <vt:lpstr>Beth gall radicaleiddio ei ddarparu?   What can radicalisation provide?</vt:lpstr>
      <vt:lpstr>Beth gwelwn ni efallai yma yng Nghymru  What might we see here in Wales</vt:lpstr>
      <vt:lpstr>Sut beth ydy naratif eithafwyr?</vt:lpstr>
      <vt:lpstr>What does an extremist narrative look like?</vt:lpstr>
      <vt:lpstr>Sut beth ydy naratif eithafwyr ?</vt:lpstr>
      <vt:lpstr>What does an extremist narrative look like?</vt:lpstr>
      <vt:lpstr>Symbolau’r Adain Dde Eithafol Extreme Right Wing (XRW) Symbols</vt:lpstr>
      <vt:lpstr>Mwy o symbolau  More Symbols</vt:lpstr>
      <vt:lpstr>Yn fwy diweddar More recently</vt:lpstr>
      <vt:lpstr>‘Gwaed ac Anrhydedd’ ‘Blood and Honour’</vt:lpstr>
      <vt:lpstr>Dangosyddion Risg Allweddol /  Key Risk Indicators</vt:lpstr>
      <vt:lpstr>Arwyddion Rhybudd Radicaleiddio / Radicalisation Warning Signs</vt:lpstr>
      <vt:lpstr>Beth i’w wneud gyda chonsyrn? What to do with a concern?</vt:lpstr>
      <vt:lpstr>'Channel Panel'</vt:lpstr>
      <vt:lpstr>Mwy o wybodaeth/ Further information</vt:lpstr>
      <vt:lpstr>NSPCC</vt:lpstr>
      <vt:lpstr>Cyfeiriadau /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Natasha Young</cp:lastModifiedBy>
  <cp:revision>103</cp:revision>
  <dcterms:created xsi:type="dcterms:W3CDTF">2022-05-27T08:38:17Z</dcterms:created>
  <dcterms:modified xsi:type="dcterms:W3CDTF">2023-06-15T12:24:17Z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lidoAppVersion">
    <vt:lpwstr>1.5.3.3511</vt:lpwstr>
  </property>
</Properties>
</file>