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65"/>
  </p:notesMasterIdLst>
  <p:sldIdLst>
    <p:sldId id="256" r:id="rId2"/>
    <p:sldId id="257" r:id="rId3"/>
    <p:sldId id="260" r:id="rId4"/>
    <p:sldId id="268" r:id="rId5"/>
    <p:sldId id="269" r:id="rId6"/>
    <p:sldId id="270" r:id="rId7"/>
    <p:sldId id="271" r:id="rId8"/>
    <p:sldId id="272" r:id="rId9"/>
    <p:sldId id="273" r:id="rId10"/>
    <p:sldId id="274" r:id="rId11"/>
    <p:sldId id="275" r:id="rId12"/>
    <p:sldId id="276" r:id="rId13"/>
    <p:sldId id="277" r:id="rId14"/>
    <p:sldId id="278" r:id="rId15"/>
    <p:sldId id="279" r:id="rId16"/>
    <p:sldId id="280" r:id="rId17"/>
    <p:sldId id="281" r:id="rId18"/>
    <p:sldId id="282" r:id="rId19"/>
    <p:sldId id="283" r:id="rId20"/>
    <p:sldId id="284" r:id="rId21"/>
    <p:sldId id="285" r:id="rId22"/>
    <p:sldId id="286" r:id="rId23"/>
    <p:sldId id="287" r:id="rId24"/>
    <p:sldId id="288" r:id="rId25"/>
    <p:sldId id="289" r:id="rId26"/>
    <p:sldId id="290" r:id="rId27"/>
    <p:sldId id="291" r:id="rId28"/>
    <p:sldId id="292" r:id="rId29"/>
    <p:sldId id="293" r:id="rId30"/>
    <p:sldId id="294" r:id="rId31"/>
    <p:sldId id="295" r:id="rId32"/>
    <p:sldId id="296" r:id="rId33"/>
    <p:sldId id="297" r:id="rId34"/>
    <p:sldId id="302" r:id="rId35"/>
    <p:sldId id="298" r:id="rId36"/>
    <p:sldId id="299" r:id="rId37"/>
    <p:sldId id="300" r:id="rId38"/>
    <p:sldId id="301" r:id="rId39"/>
    <p:sldId id="303" r:id="rId40"/>
    <p:sldId id="304" r:id="rId41"/>
    <p:sldId id="305" r:id="rId42"/>
    <p:sldId id="306" r:id="rId43"/>
    <p:sldId id="307" r:id="rId44"/>
    <p:sldId id="308" r:id="rId45"/>
    <p:sldId id="309" r:id="rId46"/>
    <p:sldId id="310" r:id="rId47"/>
    <p:sldId id="311" r:id="rId48"/>
    <p:sldId id="312" r:id="rId49"/>
    <p:sldId id="313" r:id="rId50"/>
    <p:sldId id="314" r:id="rId51"/>
    <p:sldId id="315" r:id="rId52"/>
    <p:sldId id="316" r:id="rId53"/>
    <p:sldId id="258" r:id="rId54"/>
    <p:sldId id="262" r:id="rId55"/>
    <p:sldId id="264" r:id="rId56"/>
    <p:sldId id="263" r:id="rId57"/>
    <p:sldId id="259" r:id="rId58"/>
    <p:sldId id="319" r:id="rId59"/>
    <p:sldId id="317" r:id="rId60"/>
    <p:sldId id="265" r:id="rId61"/>
    <p:sldId id="320" r:id="rId62"/>
    <p:sldId id="322" r:id="rId63"/>
    <p:sldId id="323" r:id="rId6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6891"/>
    <p:restoredTop sz="94681"/>
  </p:normalViewPr>
  <p:slideViewPr>
    <p:cSldViewPr snapToGrid="0" snapToObjects="1">
      <p:cViewPr varScale="1">
        <p:scale>
          <a:sx n="215" d="100"/>
          <a:sy n="215" d="100"/>
        </p:scale>
        <p:origin x="1304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presProps" Target="presProps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viewProps" Target="view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94C378C-A95C-5145-A7D7-55B4E906D1AC}" type="datetimeFigureOut">
              <a:rPr lang="en-US" smtClean="0"/>
              <a:t>4/16/21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F250F8F-AF94-B848-90DA-C5326FE643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90455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250F8F-AF94-B848-90DA-C5326FE64342}" type="slidenum">
              <a:rPr lang="en-US" smtClean="0"/>
              <a:t>59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5969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103BA3-6F1B-4E4F-8C4A-DD408EB3E4F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6F72411-1CF7-C740-B81F-8F974743F23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DF6959-2B8D-7B47-B6B0-57C41D042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52788-82F5-7D4F-8C98-F30A73B3C763}" type="datetimeFigureOut">
              <a:rPr lang="en-US" smtClean="0"/>
              <a:t>4/16/21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9AF036-81A6-5E43-A739-24C4FAA890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773C6B-5FA0-D448-B1CA-D4C9AFCA48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57EFB1-E99F-1441-BB0A-C857BBF803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52344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E866C7-0A1A-1A40-9789-50E3C4B85A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FF77B8-0C3E-C14E-89CB-2F0F941CBE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02C006-1DA3-CE45-9FFC-31CBF2D299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52788-82F5-7D4F-8C98-F30A73B3C763}" type="datetimeFigureOut">
              <a:rPr lang="en-US" smtClean="0"/>
              <a:t>4/16/21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2B7B74-E1B2-F844-9773-D7B6444215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A669FF-FE39-9944-B403-DFD4833743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57EFB1-E99F-1441-BB0A-C857BBF803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91222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0267CC-836D-1649-BFBB-454303A7D8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95904B-590B-A348-B407-E9498471735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C0CE14-137A-504A-9559-2F2956DE6D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52788-82F5-7D4F-8C98-F30A73B3C763}" type="datetimeFigureOut">
              <a:rPr lang="en-US" smtClean="0"/>
              <a:t>4/16/21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64241B-7E4A-D24F-AC2D-6E8B66DDCF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9C7FD-7841-CB4D-80FF-20AD0535E4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57EFB1-E99F-1441-BB0A-C857BBF803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84864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0E1693-6B9B-6048-83CF-73FDA258E6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F95385-3A65-034C-9A79-669168DA337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AF80617-E8D4-7249-B2AC-8BA1E1BC614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49D549-419E-1147-841B-B8331F33F5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52788-82F5-7D4F-8C98-F30A73B3C763}" type="datetimeFigureOut">
              <a:rPr lang="en-US" smtClean="0"/>
              <a:t>4/16/21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402B63D-42A9-6540-A5EF-08EB6891BD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109706-ECC9-C645-A375-E0A7843BFA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57EFB1-E99F-1441-BB0A-C857BBF803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1998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DAE09B-591C-534B-8F09-9BD8C437BA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C10DB0-D66E-9243-8F00-4BAFCAAF0A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B5EECE-6814-6D4A-8ED5-364B03409F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0046612-3835-BF45-AF9D-CC0EC3C5E38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453A154-C632-B245-AA68-215C13E84F0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2AC3CD7-53BA-EA47-88AA-32179D9820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52788-82F5-7D4F-8C98-F30A73B3C763}" type="datetimeFigureOut">
              <a:rPr lang="en-US" smtClean="0"/>
              <a:t>4/16/21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DB1045D-5DD9-6642-8096-FF99BAE313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644EB32-0BD1-DA4B-8608-51659536F1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57EFB1-E99F-1441-BB0A-C857BBF803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93351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597EE1-49A1-554F-9980-681C22ECD3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8BF13D0-C2B8-434A-B15E-CF19488911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52788-82F5-7D4F-8C98-F30A73B3C763}" type="datetimeFigureOut">
              <a:rPr lang="en-US" smtClean="0"/>
              <a:t>4/16/21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73AC688-F888-4D4F-AD61-99C9BE0629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15AF168-0751-3944-A749-B22587D44F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57EFB1-E99F-1441-BB0A-C857BBF803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41732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E1F71B3-056C-5A4D-BF7F-4B662E8381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52788-82F5-7D4F-8C98-F30A73B3C763}" type="datetimeFigureOut">
              <a:rPr lang="en-US" smtClean="0"/>
              <a:t>4/16/21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DA48C3F-72A5-C14A-A6C2-4B7533C1E0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E4DC552-08AF-B24B-9633-14744ADEA4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57EFB1-E99F-1441-BB0A-C857BBF803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6477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A7755C-D9D9-214F-93B2-74E5243A84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EBB3ED-4CC5-3245-B296-82F99FB3B5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48E4C2-2E7D-3145-AB32-A7B55117E7A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CFE343C-2171-8045-A1A7-795771A2FC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52788-82F5-7D4F-8C98-F30A73B3C763}" type="datetimeFigureOut">
              <a:rPr lang="en-US" smtClean="0"/>
              <a:t>4/16/21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DC54B14-A990-C544-8C6C-81CD65A0B0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7CF770F-94E6-384E-B1DE-D9F372F92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57EFB1-E99F-1441-BB0A-C857BBF803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77775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F0400D-086C-9445-AF7C-5B8D14EE49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969132B-796E-3D49-A32C-D76F5B24238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83B29DD-1532-F84C-BD1D-C64D45E711F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E133109-8AF9-2146-A6A8-C3FE0BB1CB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52788-82F5-7D4F-8C98-F30A73B3C763}" type="datetimeFigureOut">
              <a:rPr lang="en-US" smtClean="0"/>
              <a:t>4/16/21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5C590F-6F70-5542-B901-DB1CDDD1F4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E5031B-1B16-DC4C-9A92-6F582B7811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57EFB1-E99F-1441-BB0A-C857BBF803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22688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AAEF54-561E-0040-AB46-54F247085D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1310D5D-5E26-5A45-870D-4C85ADC4770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25A673-EF3D-4846-93C7-134A5BA3D1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52788-82F5-7D4F-8C98-F30A73B3C763}" type="datetimeFigureOut">
              <a:rPr lang="en-US" smtClean="0"/>
              <a:t>4/16/21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27FF66-4386-1C43-BECF-DE2AF1B01E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8EA65E-8A2E-F848-B239-5B8B6A9BF5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57EFB1-E99F-1441-BB0A-C857BBF803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57665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C24F119-A1BB-2340-9F2A-C46E31FF52B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A26B51F-6A40-854D-8297-B20D4373893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36E9AF-102E-DB4E-8B19-FF20A8C410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52788-82F5-7D4F-8C98-F30A73B3C763}" type="datetimeFigureOut">
              <a:rPr lang="en-US" smtClean="0"/>
              <a:t>4/16/21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7182F3-7D6C-F447-85CA-197B10828A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8DE3AC-1BCD-2348-8E15-05C266E8C6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57EFB1-E99F-1441-BB0A-C857BBF803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75750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62CA1E5-5D05-944D-B84F-ECA59EFB25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465290F-2747-A842-8FA6-A5EDFA4571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DD99F6-002F-1F43-9E94-A5FA772448C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E52788-82F5-7D4F-8C98-F30A73B3C763}" type="datetimeFigureOut">
              <a:rPr lang="en-US" smtClean="0"/>
              <a:t>4/16/21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1EF139-16BA-9048-81F2-029BF42593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000506-8080-6D4B-A190-7860495A704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57EFB1-E99F-1441-BB0A-C857BBF803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56887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us.business.trustpilot.com/reviews/why-a-personalized-consumer-experience-matters-in-the-ecommerce-world" TargetMode="External"/><Relationship Id="rId2" Type="http://schemas.openxmlformats.org/officeDocument/2006/relationships/hyperlink" Target="https://www.slideshare.net/RightNow/2011-customer-experience-impact-report/5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jpeg"/><Relationship Id="rId4" Type="http://schemas.openxmlformats.org/officeDocument/2006/relationships/hyperlink" Target="https://www.jdpower.com/business/press-releases/2013-social-media-benchmark-study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if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tif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tif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tif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tif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tiff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tiff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tiff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tiff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tiff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tiff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tiff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tiff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tiff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tiff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tiff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tiff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tiff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tiff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tiff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tiff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tiff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tiff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tiff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tiff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tiff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tiff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tiff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tiff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tiff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tiff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tiff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tiff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tiff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tiff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tiff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tiff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tiff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tiff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tiff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tiff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tiff"/><Relationship Id="rId1" Type="http://schemas.openxmlformats.org/officeDocument/2006/relationships/slideLayout" Target="../slideLayouts/slideLayout6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tiff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hyperlink" Target="https://youtu.be/koPmuEyP3a0" TargetMode="External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tiff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tiff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1.jpeg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tiff"/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kDbnYMhbTBY?feature=oembed" TargetMode="Externa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aW_55T6rv0E?feature=oembe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ECFD4E52-5AB6-7A4F-B4F6-9CC8F8C0F65C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9" name="Freeform 5">
            <a:extLst>
              <a:ext uri="{FF2B5EF4-FFF2-40B4-BE49-F238E27FC236}">
                <a16:creationId xmlns:a16="http://schemas.microsoft.com/office/drawing/2014/main" id="{87CC2527-562A-4F69-B487-4371E5B24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7488621" y="2277613"/>
            <a:ext cx="4703379" cy="4580387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BD48E2-E3C0-9A44-9E43-C48F5E14D8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22021" y="3231931"/>
            <a:ext cx="3852041" cy="1834056"/>
          </a:xfrm>
        </p:spPr>
        <p:txBody>
          <a:bodyPr>
            <a:normAutofit/>
          </a:bodyPr>
          <a:lstStyle/>
          <a:p>
            <a:r>
              <a:rPr lang="en-US" sz="4000"/>
              <a:t>Social Media 2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A2CA333-D6A9-5541-BEE8-CBF0297FBA1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82910" y="5242675"/>
            <a:ext cx="4330262" cy="683284"/>
          </a:xfrm>
        </p:spPr>
        <p:txBody>
          <a:bodyPr>
            <a:normAutofit/>
          </a:bodyPr>
          <a:lstStyle/>
          <a:p>
            <a:r>
              <a:rPr lang="en-US" sz="2000" dirty="0"/>
              <a:t>Marketing in practice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CDAEC91-5BCE-4B55-9CC0-43EF94CB7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480331" y="5123793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069512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AB1BB-DD98-554B-8482-BA9125233A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6"/>
            <a:ext cx="6586491" cy="1676603"/>
          </a:xfrm>
        </p:spPr>
        <p:txBody>
          <a:bodyPr>
            <a:normAutofit/>
          </a:bodyPr>
          <a:lstStyle/>
          <a:p>
            <a:r>
              <a:rPr lang="en-US" sz="4400"/>
              <a:t>Customer service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C0152D-47FD-054C-B779-7C3B3DBD4C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0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GB" sz="2400" dirty="0"/>
              <a:t>73% of customers fall in love with a brand and remain loyal because of friendly customer service reps. (</a:t>
            </a:r>
            <a:r>
              <a:rPr lang="en-GB" sz="2400" dirty="0">
                <a:hlinkClick r:id="rId2"/>
              </a:rPr>
              <a:t>RightNow</a:t>
            </a:r>
            <a:r>
              <a:rPr lang="en-GB" sz="2400" dirty="0"/>
              <a:t>)</a:t>
            </a:r>
          </a:p>
          <a:p>
            <a:r>
              <a:rPr lang="en-GB" sz="2400" dirty="0"/>
              <a:t>90% of Americans use customer service as a factor in deciding whether or not to do business with a company. (</a:t>
            </a:r>
            <a:r>
              <a:rPr lang="en-GB" sz="2400" dirty="0">
                <a:hlinkClick r:id="rId3"/>
              </a:rPr>
              <a:t>American Express</a:t>
            </a:r>
            <a:r>
              <a:rPr lang="en-GB" sz="2400" dirty="0"/>
              <a:t>)</a:t>
            </a:r>
          </a:p>
          <a:p>
            <a:r>
              <a:rPr lang="en-GB" sz="2400" dirty="0"/>
              <a:t>According to a study by J.D. Power, </a:t>
            </a:r>
            <a:r>
              <a:rPr lang="en-GB" sz="2400" dirty="0">
                <a:hlinkClick r:id="rId4"/>
              </a:rPr>
              <a:t>67 percent</a:t>
            </a:r>
            <a:r>
              <a:rPr lang="en-GB" sz="2400" dirty="0"/>
              <a:t> of consumers have used a company’s social media site for servicing</a:t>
            </a:r>
          </a:p>
          <a:p>
            <a:endParaRPr lang="en-GB" dirty="0"/>
          </a:p>
          <a:p>
            <a:endParaRPr lang="en-GB" dirty="0"/>
          </a:p>
          <a:p>
            <a:endParaRPr lang="en-US" sz="2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9DBB9AF-C3D2-48EE-A07D-8BC1E2D06F78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1"/>
          <a:stretch/>
        </p:blipFill>
        <p:spPr>
          <a:xfrm>
            <a:off x="7556408" y="10"/>
            <a:ext cx="4635591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8704662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6FF4EC-D952-5A45-825C-FD43D2752A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6"/>
            <a:ext cx="6586491" cy="1676603"/>
          </a:xfrm>
        </p:spPr>
        <p:txBody>
          <a:bodyPr>
            <a:normAutofit/>
          </a:bodyPr>
          <a:lstStyle/>
          <a:p>
            <a:r>
              <a:rPr lang="en-US" sz="4400"/>
              <a:t>Some golden rules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7531E2-A5CE-5641-8B59-3A426DFC7B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0" y="2438400"/>
            <a:ext cx="6586489" cy="3785419"/>
          </a:xfrm>
        </p:spPr>
        <p:txBody>
          <a:bodyPr>
            <a:normAutofit lnSpcReduction="10000"/>
          </a:bodyPr>
          <a:lstStyle/>
          <a:p>
            <a:r>
              <a:rPr lang="en-US" sz="2400" dirty="0"/>
              <a:t>Reply quickly</a:t>
            </a:r>
          </a:p>
          <a:p>
            <a:r>
              <a:rPr lang="en-US" sz="2400" dirty="0"/>
              <a:t>Plan in advance</a:t>
            </a:r>
          </a:p>
          <a:p>
            <a:r>
              <a:rPr lang="en-US" sz="2400" dirty="0"/>
              <a:t>Find and monitor mentions</a:t>
            </a:r>
          </a:p>
          <a:p>
            <a:r>
              <a:rPr lang="en-US" sz="2400" dirty="0"/>
              <a:t>Consider a separate social media account for customer care</a:t>
            </a:r>
          </a:p>
          <a:p>
            <a:r>
              <a:rPr lang="en-US" sz="2400" dirty="0"/>
              <a:t>Create guidelines (what is the TOV,  common questions) </a:t>
            </a:r>
          </a:p>
          <a:p>
            <a:r>
              <a:rPr lang="en-US" sz="2400" dirty="0"/>
              <a:t>Pivot customer to private message when appropriate</a:t>
            </a:r>
          </a:p>
          <a:p>
            <a:r>
              <a:rPr lang="en-US" sz="2400" dirty="0"/>
              <a:t>Make it personal, consider using your first name</a:t>
            </a:r>
          </a:p>
          <a:p>
            <a:pPr marL="0" indent="0">
              <a:buNone/>
            </a:pPr>
            <a:endParaRPr lang="en-US" sz="2400" dirty="0"/>
          </a:p>
          <a:p>
            <a:endParaRPr lang="en-US" sz="2400" dirty="0"/>
          </a:p>
          <a:p>
            <a:pPr marL="0" indent="0">
              <a:buNone/>
            </a:pPr>
            <a:endParaRPr lang="en-US" sz="2400" dirty="0"/>
          </a:p>
          <a:p>
            <a:endParaRPr lang="en-US" sz="2400" dirty="0"/>
          </a:p>
          <a:p>
            <a:endParaRPr lang="en-US" sz="2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7B65547-9F66-E94B-94C0-88425217A501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556408" y="10"/>
            <a:ext cx="4635591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28958490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0FBCFE-C55A-FB47-9D7F-F1F5BA5037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Cautionary (Shrimp) tails!</a:t>
            </a:r>
          </a:p>
        </p:txBody>
      </p:sp>
    </p:spTree>
    <p:extLst>
      <p:ext uri="{BB962C8B-B14F-4D97-AF65-F5344CB8AC3E}">
        <p14:creationId xmlns:p14="http://schemas.microsoft.com/office/powerpoint/2010/main" val="23316115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57845966-6EFC-468A-9CC7-BAB4B95854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54372" y="0"/>
            <a:ext cx="9483256" cy="6858000"/>
          </a:xfrm>
          <a:prstGeom prst="rect">
            <a:avLst/>
          </a:prstGeom>
          <a:solidFill>
            <a:srgbClr val="5B31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5554383-98AF-4A47-BB65-705FAAA4BE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DAD1991-FFD1-4E94-ABAB-7560D3300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44484" y="0"/>
            <a:ext cx="7837716" cy="6858000"/>
          </a:xfrm>
          <a:custGeom>
            <a:avLst/>
            <a:gdLst>
              <a:gd name="connsiteX0" fmla="*/ 2232159 w 7837716"/>
              <a:gd name="connsiteY0" fmla="*/ 0 h 6858000"/>
              <a:gd name="connsiteX1" fmla="*/ 5605557 w 7837716"/>
              <a:gd name="connsiteY1" fmla="*/ 0 h 6858000"/>
              <a:gd name="connsiteX2" fmla="*/ 5617845 w 7837716"/>
              <a:gd name="connsiteY2" fmla="*/ 5384 h 6858000"/>
              <a:gd name="connsiteX3" fmla="*/ 7837716 w 7837716"/>
              <a:gd name="connsiteY3" fmla="*/ 3429000 h 6858000"/>
              <a:gd name="connsiteX4" fmla="*/ 5617845 w 7837716"/>
              <a:gd name="connsiteY4" fmla="*/ 6852616 h 6858000"/>
              <a:gd name="connsiteX5" fmla="*/ 5605557 w 7837716"/>
              <a:gd name="connsiteY5" fmla="*/ 6858000 h 6858000"/>
              <a:gd name="connsiteX6" fmla="*/ 2232159 w 7837716"/>
              <a:gd name="connsiteY6" fmla="*/ 6858000 h 6858000"/>
              <a:gd name="connsiteX7" fmla="*/ 2219871 w 7837716"/>
              <a:gd name="connsiteY7" fmla="*/ 6852616 h 6858000"/>
              <a:gd name="connsiteX8" fmla="*/ 0 w 7837716"/>
              <a:gd name="connsiteY8" fmla="*/ 3429000 h 6858000"/>
              <a:gd name="connsiteX9" fmla="*/ 2219871 w 7837716"/>
              <a:gd name="connsiteY9" fmla="*/ 538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837716" h="6858000">
                <a:moveTo>
                  <a:pt x="2232159" y="0"/>
                </a:moveTo>
                <a:lnTo>
                  <a:pt x="5605557" y="0"/>
                </a:lnTo>
                <a:lnTo>
                  <a:pt x="5617845" y="5384"/>
                </a:lnTo>
                <a:cubicBezTo>
                  <a:pt x="6931322" y="618789"/>
                  <a:pt x="7837716" y="1921305"/>
                  <a:pt x="7837716" y="3429000"/>
                </a:cubicBezTo>
                <a:cubicBezTo>
                  <a:pt x="7837716" y="4936696"/>
                  <a:pt x="6931322" y="6239212"/>
                  <a:pt x="5617845" y="6852616"/>
                </a:cubicBezTo>
                <a:lnTo>
                  <a:pt x="5605557" y="6858000"/>
                </a:lnTo>
                <a:lnTo>
                  <a:pt x="2232159" y="6858000"/>
                </a:lnTo>
                <a:lnTo>
                  <a:pt x="2219871" y="6852616"/>
                </a:lnTo>
                <a:cubicBezTo>
                  <a:pt x="906394" y="6239212"/>
                  <a:pt x="0" y="4936696"/>
                  <a:pt x="0" y="3429000"/>
                </a:cubicBezTo>
                <a:cubicBezTo>
                  <a:pt x="0" y="1921305"/>
                  <a:pt x="906394" y="618789"/>
                  <a:pt x="2219871" y="5384"/>
                </a:cubicBez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2000"/>
                  </a:schemeClr>
                </a:gs>
                <a:gs pos="100000">
                  <a:schemeClr val="bg2">
                    <a:lumMod val="87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0170F00-6FDE-9F4A-BAAA-1426B5538BF0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358547" y="1176793"/>
            <a:ext cx="3217813" cy="45481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30144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57845966-6EFC-468A-9CC7-BAB4B95854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54372" y="0"/>
            <a:ext cx="9483256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5554383-98AF-4A47-BB65-705FAAA4BE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DAD1991-FFD1-4E94-ABAB-7560D3300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44484" y="0"/>
            <a:ext cx="7837716" cy="6858000"/>
          </a:xfrm>
          <a:custGeom>
            <a:avLst/>
            <a:gdLst>
              <a:gd name="connsiteX0" fmla="*/ 2232159 w 7837716"/>
              <a:gd name="connsiteY0" fmla="*/ 0 h 6858000"/>
              <a:gd name="connsiteX1" fmla="*/ 5605557 w 7837716"/>
              <a:gd name="connsiteY1" fmla="*/ 0 h 6858000"/>
              <a:gd name="connsiteX2" fmla="*/ 5617845 w 7837716"/>
              <a:gd name="connsiteY2" fmla="*/ 5384 h 6858000"/>
              <a:gd name="connsiteX3" fmla="*/ 7837716 w 7837716"/>
              <a:gd name="connsiteY3" fmla="*/ 3429000 h 6858000"/>
              <a:gd name="connsiteX4" fmla="*/ 5617845 w 7837716"/>
              <a:gd name="connsiteY4" fmla="*/ 6852616 h 6858000"/>
              <a:gd name="connsiteX5" fmla="*/ 5605557 w 7837716"/>
              <a:gd name="connsiteY5" fmla="*/ 6858000 h 6858000"/>
              <a:gd name="connsiteX6" fmla="*/ 2232159 w 7837716"/>
              <a:gd name="connsiteY6" fmla="*/ 6858000 h 6858000"/>
              <a:gd name="connsiteX7" fmla="*/ 2219871 w 7837716"/>
              <a:gd name="connsiteY7" fmla="*/ 6852616 h 6858000"/>
              <a:gd name="connsiteX8" fmla="*/ 0 w 7837716"/>
              <a:gd name="connsiteY8" fmla="*/ 3429000 h 6858000"/>
              <a:gd name="connsiteX9" fmla="*/ 2219871 w 7837716"/>
              <a:gd name="connsiteY9" fmla="*/ 538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837716" h="6858000">
                <a:moveTo>
                  <a:pt x="2232159" y="0"/>
                </a:moveTo>
                <a:lnTo>
                  <a:pt x="5605557" y="0"/>
                </a:lnTo>
                <a:lnTo>
                  <a:pt x="5617845" y="5384"/>
                </a:lnTo>
                <a:cubicBezTo>
                  <a:pt x="6931322" y="618789"/>
                  <a:pt x="7837716" y="1921305"/>
                  <a:pt x="7837716" y="3429000"/>
                </a:cubicBezTo>
                <a:cubicBezTo>
                  <a:pt x="7837716" y="4936696"/>
                  <a:pt x="6931322" y="6239212"/>
                  <a:pt x="5617845" y="6852616"/>
                </a:cubicBezTo>
                <a:lnTo>
                  <a:pt x="5605557" y="6858000"/>
                </a:lnTo>
                <a:lnTo>
                  <a:pt x="2232159" y="6858000"/>
                </a:lnTo>
                <a:lnTo>
                  <a:pt x="2219871" y="6852616"/>
                </a:lnTo>
                <a:cubicBezTo>
                  <a:pt x="906394" y="6239212"/>
                  <a:pt x="0" y="4936696"/>
                  <a:pt x="0" y="3429000"/>
                </a:cubicBezTo>
                <a:cubicBezTo>
                  <a:pt x="0" y="1921305"/>
                  <a:pt x="906394" y="618789"/>
                  <a:pt x="2219871" y="5384"/>
                </a:cubicBez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2000"/>
                  </a:schemeClr>
                </a:gs>
                <a:gs pos="100000">
                  <a:schemeClr val="bg2">
                    <a:lumMod val="87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2E408E8-95AF-DF43-BC93-7EF171CDA075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869622" y="1176793"/>
            <a:ext cx="4195664" cy="45481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45596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D0C39F9-07BE-4045-BB1E-3A5550FB67EE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060492" y="0"/>
            <a:ext cx="607101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5083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4E93B56-F5BC-1E41-9040-20D1E7CAF680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91247" y="0"/>
            <a:ext cx="480950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42920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E3DD635-9F6F-3D45-8337-AB18E25DF6DB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207295" y="0"/>
            <a:ext cx="577741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71634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78C6641-44EA-E640-938A-557ECB85445A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667000" y="336550"/>
            <a:ext cx="6858000" cy="6184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69287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0B64510C-F869-CC4F-8571-F05EC7334028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020665" y="0"/>
            <a:ext cx="415067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243410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B966CEA-3DFB-9647-AE29-8B5FEAD28A33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97476" y="0"/>
            <a:ext cx="479704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652370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130B0EA0-426C-5642-AE40-DE504ADC5158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171642" y="0"/>
            <a:ext cx="384871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632758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7C1C5FF-5B14-CE4F-AD9C-27EABA8CAE8C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667000" y="1162050"/>
            <a:ext cx="6858000" cy="4533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403415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267D441-A964-224E-98A9-63D2852F4E8A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352800" y="0"/>
            <a:ext cx="54864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594242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6EAC9FA-01DB-C34D-833B-61C6C6A49E14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424052" y="0"/>
            <a:ext cx="534389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118874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C44E4A4-862D-1C48-A2C3-9A76A110C789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667000" y="1231900"/>
            <a:ext cx="6858000" cy="4394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341022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F7A22AE-A59D-2A42-AF40-98DC997A149F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268456" y="0"/>
            <a:ext cx="365508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375848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8236939-62E3-5241-AB79-56C2B409E1A0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024935" y="0"/>
            <a:ext cx="414213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737748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3B1110E-CD67-B142-AF00-EAE908B5DA65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410470" y="0"/>
            <a:ext cx="337106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146132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58E4131-B36C-B445-890D-F36E8E0EE621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934529" y="0"/>
            <a:ext cx="432294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981165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CA5FC79-D21C-604F-BDAE-3C17F8021C19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719029" y="0"/>
            <a:ext cx="475394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932762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100A04E6-E588-B648-AD8E-C079502A7C1C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755090" y="0"/>
            <a:ext cx="468182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816942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2B5876E-D604-B445-9341-12DC93CF4C05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859095" y="0"/>
            <a:ext cx="447380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376363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8055A12-C4F9-954D-B3D6-40752CCABACB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315729" y="0"/>
            <a:ext cx="556054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827317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0103C7A2-8F17-CF41-8F38-F3B546A2A917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667000" y="431800"/>
            <a:ext cx="6858000" cy="599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613080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DB19532D-7802-7C40-BB5E-8E0B27A7CEDD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260380" y="0"/>
            <a:ext cx="567124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259561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2696F08-3B57-F941-8D6A-8DDC2C507923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030337" y="0"/>
            <a:ext cx="61313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770431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5F31A92-A3F2-B54F-A481-D9535901C751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715974" y="0"/>
            <a:ext cx="476005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009053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D22BC21-FAAC-864B-A8DC-2C0DEDE1BE95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538458" y="0"/>
            <a:ext cx="511508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721042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2D00537-0A75-E447-B2FF-E0344F26EBD5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238147" y="0"/>
            <a:ext cx="371570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49631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E09B0C3-9D23-674E-B7F2-E2285191E2CA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404633" y="0"/>
            <a:ext cx="538273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590485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52F0CE5-1F99-1644-9D12-1C93BB5FD3FC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960290" y="0"/>
            <a:ext cx="427141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877362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34E5AA0-337C-5645-96F7-5587BA49F23F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384174" y="0"/>
            <a:ext cx="342365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521921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868D367-D2AE-444E-8C3E-21237A687147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667000" y="1333500"/>
            <a:ext cx="6858000" cy="4191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151780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DE46A7BC-9FE2-DE4B-A112-EF5218E3106C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667000" y="1187450"/>
            <a:ext cx="6858000" cy="4483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941837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A3CDE89-CCD2-7B4E-BEE3-F8D0E83BC3F4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69185" y="0"/>
            <a:ext cx="485363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889889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DED49FE-4A0D-6747-9DF0-53D68023961D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211794" y="0"/>
            <a:ext cx="576841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245261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81AB592-8B51-3B47-A744-84CE58A0A64F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541779" y="0"/>
            <a:ext cx="310844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934537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576139B-1743-194A-8775-F5985C761CE2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994229" y="0"/>
            <a:ext cx="420354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9372116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B42CB29-1E0C-854A-9EFB-148A8B7B2C65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092039" y="0"/>
            <a:ext cx="40079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8952557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74D1E6B-F7BE-0345-8E79-7CF5A8528649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418202" y="0"/>
            <a:ext cx="335559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9602056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D36C3B76-228E-CA42-95A1-8FA3B758A9F5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907276" y="0"/>
            <a:ext cx="437744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1121573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2268680-8127-834C-82FA-8045CCADF672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492103" y="0"/>
            <a:ext cx="520779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8294611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4C88AB2-C055-E94D-B088-513ABA89078B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099786" y="0"/>
            <a:ext cx="599242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8703227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CFB7BEC-E177-7549-A680-CF73C14DFA9D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75529" y="0"/>
            <a:ext cx="484094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00105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0CAD3494-2536-5245-9F2D-79328F1792AB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775624" y="0"/>
            <a:ext cx="464075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3693371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CA64A8B-8CD9-0C4D-B17E-19F847EED6B8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851563" y="0"/>
            <a:ext cx="448887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915863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0F90046-2FE2-8D4D-967B-07B884101B52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450771" y="0"/>
            <a:ext cx="529045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9621055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2D0FAB8-27D8-2B42-BDC5-154777F8DD0E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125235" y="643466"/>
            <a:ext cx="3941529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6148670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071FADE3-6DE6-E74A-8D3B-19862AC71EA7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394294" y="643466"/>
            <a:ext cx="7403411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8442365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DC75D559-069B-3E4E-BF62-9CAA28474BD9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58944" y="643466"/>
            <a:ext cx="2674112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4389348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F815584-9F0F-214F-BA19-DB3100A458C5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alphaModFix amt="5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082EBBC-9461-A74B-919F-E7DE9BC723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122362"/>
            <a:ext cx="9144000" cy="290051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Social storm</a:t>
            </a:r>
          </a:p>
        </p:txBody>
      </p:sp>
    </p:spTree>
    <p:extLst>
      <p:ext uri="{BB962C8B-B14F-4D97-AF65-F5344CB8AC3E}">
        <p14:creationId xmlns:p14="http://schemas.microsoft.com/office/powerpoint/2010/main" val="414501901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FE09D4-9B48-3D44-AF30-ADD67A11E1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6"/>
            <a:ext cx="6586491" cy="1676603"/>
          </a:xfrm>
        </p:spPr>
        <p:txBody>
          <a:bodyPr>
            <a:normAutofit/>
          </a:bodyPr>
          <a:lstStyle/>
          <a:p>
            <a:r>
              <a:rPr lang="en-US" sz="4400"/>
              <a:t>Class question?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6AE7CE-B30D-9647-8542-CEF85D8888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0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US" sz="2400" dirty="0"/>
              <a:t>What do I mean by social storm?</a:t>
            </a:r>
          </a:p>
          <a:p>
            <a:r>
              <a:rPr lang="en-US" sz="2400" dirty="0"/>
              <a:t>Can you find an example of a social storm?</a:t>
            </a:r>
          </a:p>
          <a:p>
            <a:r>
              <a:rPr lang="en-US" sz="2400" dirty="0"/>
              <a:t>Why might a social storm be a big deal to a company?</a:t>
            </a:r>
          </a:p>
          <a:p>
            <a:pPr marL="0" indent="0">
              <a:buNone/>
            </a:pPr>
            <a:endParaRPr lang="en-US" sz="2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6843108-9AA2-2045-9EC8-E3CAB2047DA9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1"/>
          <a:stretch/>
        </p:blipFill>
        <p:spPr>
          <a:xfrm>
            <a:off x="7556408" y="10"/>
            <a:ext cx="4635591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1452876006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39B555-37BA-FE46-AB8D-0B8F08B9BB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F1DC58-A7B2-214D-BC7A-02F0959810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https://youtu.be/koPmuEyP3a0</a:t>
            </a:r>
            <a:endParaRPr lang="en-GB" dirty="0"/>
          </a:p>
          <a:p>
            <a:r>
              <a:rPr lang="en-GB" dirty="0"/>
              <a:t>30 million views online</a:t>
            </a:r>
          </a:p>
          <a:p>
            <a:r>
              <a:rPr lang="en-GB" dirty="0"/>
              <a:t>1.4 million YouTube dislikes </a:t>
            </a:r>
          </a:p>
          <a:p>
            <a:r>
              <a:rPr lang="en-GB" dirty="0"/>
              <a:t>783k likes</a:t>
            </a:r>
          </a:p>
          <a:p>
            <a:r>
              <a:rPr lang="en-GB" dirty="0"/>
              <a:t>Caused a massive stir across social media</a:t>
            </a:r>
          </a:p>
          <a:p>
            <a:r>
              <a:rPr lang="en-GB" dirty="0"/>
              <a:t>Celebrities waded in</a:t>
            </a:r>
          </a:p>
          <a:p>
            <a:r>
              <a:rPr lang="en-GB" dirty="0"/>
              <a:t>#</a:t>
            </a:r>
            <a:r>
              <a:rPr lang="en-GB" dirty="0" err="1"/>
              <a:t>BoycottGillette</a:t>
            </a:r>
            <a:r>
              <a:rPr lang="en-GB" dirty="0"/>
              <a:t> created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001601C-5C6E-1148-A0DF-C96CED464139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064226" y="681037"/>
            <a:ext cx="4206445" cy="49075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9014713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EF7418-5CF8-7F4D-A2B6-58D7D1197B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6"/>
            <a:ext cx="6586491" cy="1676603"/>
          </a:xfrm>
        </p:spPr>
        <p:txBody>
          <a:bodyPr>
            <a:normAutofit/>
          </a:bodyPr>
          <a:lstStyle/>
          <a:p>
            <a:r>
              <a:rPr lang="en-US" sz="4400"/>
              <a:t>How to weather the storm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0B29A3-ED6A-8440-8ECC-4512D17A40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0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US" sz="2400" dirty="0"/>
              <a:t>Crisis communication plan – please refer to previous lecture notes</a:t>
            </a:r>
          </a:p>
          <a:p>
            <a:r>
              <a:rPr lang="en-US" sz="2400" dirty="0"/>
              <a:t>Respond quickly</a:t>
            </a:r>
          </a:p>
          <a:p>
            <a:r>
              <a:rPr lang="en-US" sz="2400" dirty="0"/>
              <a:t>Listen to what is being said</a:t>
            </a:r>
          </a:p>
          <a:p>
            <a:r>
              <a:rPr lang="en-US" sz="2400" dirty="0"/>
              <a:t>Monitor carefully</a:t>
            </a:r>
          </a:p>
          <a:p>
            <a:r>
              <a:rPr lang="en-US" sz="2400" dirty="0"/>
              <a:t>Agree responses</a:t>
            </a:r>
          </a:p>
          <a:p>
            <a:r>
              <a:rPr lang="en-US" sz="2400" dirty="0"/>
              <a:t>Escalate responses to SMT when needed </a:t>
            </a:r>
          </a:p>
          <a:p>
            <a:pPr marL="0" indent="0">
              <a:buNone/>
            </a:pPr>
            <a:endParaRPr lang="en-US" sz="2400" dirty="0"/>
          </a:p>
          <a:p>
            <a:endParaRPr lang="en-US" sz="2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05EE4E7-45DB-6743-B10B-9DB09A100999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556408" y="10"/>
            <a:ext cx="4635591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3718967018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F9A999-F342-7D4C-B3B4-9AEFBB43DB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6"/>
            <a:ext cx="6586491" cy="1676603"/>
          </a:xfrm>
        </p:spPr>
        <p:txBody>
          <a:bodyPr>
            <a:normAutofit/>
          </a:bodyPr>
          <a:lstStyle/>
          <a:p>
            <a:r>
              <a:rPr lang="en-US" sz="4400" dirty="0"/>
              <a:t>Influencers – Class 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05672B-F979-7345-8878-2E5F4A4FB2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0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US" sz="2400"/>
              <a:t>What is an influencer?</a:t>
            </a:r>
          </a:p>
          <a:p>
            <a:r>
              <a:rPr lang="en-US" sz="2400"/>
              <a:t>Who do you follow and do they promote any products?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6966019-DA23-8947-B307-5DB2A82A976D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556408" y="10"/>
            <a:ext cx="4635591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1774983886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person, clothing&#10;&#10;Description automatically generated">
            <a:extLst>
              <a:ext uri="{FF2B5EF4-FFF2-40B4-BE49-F238E27FC236}">
                <a16:creationId xmlns:a16="http://schemas.microsoft.com/office/drawing/2014/main" id="{6D7E00BC-974F-2E49-BF05-52C0DE5656A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797543" y="10"/>
            <a:ext cx="6394152" cy="6857990"/>
          </a:xfrm>
          <a:prstGeom prst="rect">
            <a:avLst/>
          </a:prstGeom>
        </p:spPr>
      </p:pic>
      <p:pic>
        <p:nvPicPr>
          <p:cNvPr id="18" name="Picture 9">
            <a:extLst>
              <a:ext uri="{FF2B5EF4-FFF2-40B4-BE49-F238E27FC236}">
                <a16:creationId xmlns:a16="http://schemas.microsoft.com/office/drawing/2014/main" id="{54DDEBDD-D8BD-41A6-8A0D-B00E3768B0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flipH="1" flipV="1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C6E5A91-18A6-8444-9709-3C6D460750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998" y="798445"/>
            <a:ext cx="4803636" cy="1311664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000000"/>
                </a:solidFill>
              </a:rPr>
              <a:t>Types of Influencers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342BC9-9C22-3F43-B3B6-8A69C8569E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997" y="2272143"/>
            <a:ext cx="4706803" cy="3788830"/>
          </a:xfrm>
        </p:spPr>
        <p:txBody>
          <a:bodyPr anchor="ctr">
            <a:normAutofit/>
          </a:bodyPr>
          <a:lstStyle/>
          <a:p>
            <a:r>
              <a:rPr lang="en-US" sz="2000">
                <a:solidFill>
                  <a:srgbClr val="000000"/>
                </a:solidFill>
              </a:rPr>
              <a:t>Bloggers</a:t>
            </a:r>
          </a:p>
          <a:p>
            <a:r>
              <a:rPr lang="en-US" sz="2000">
                <a:solidFill>
                  <a:srgbClr val="000000"/>
                </a:solidFill>
              </a:rPr>
              <a:t>Micro influencers</a:t>
            </a:r>
          </a:p>
          <a:p>
            <a:r>
              <a:rPr lang="en-US" sz="2000">
                <a:solidFill>
                  <a:srgbClr val="000000"/>
                </a:solidFill>
              </a:rPr>
              <a:t>Celebrities </a:t>
            </a:r>
          </a:p>
          <a:p>
            <a:r>
              <a:rPr lang="en-US" sz="2000">
                <a:solidFill>
                  <a:srgbClr val="000000"/>
                </a:solidFill>
              </a:rPr>
              <a:t>Social media stars</a:t>
            </a:r>
          </a:p>
          <a:p>
            <a:r>
              <a:rPr lang="en-US" sz="2000">
                <a:solidFill>
                  <a:srgbClr val="000000"/>
                </a:solidFill>
              </a:rPr>
              <a:t>Journalists</a:t>
            </a:r>
          </a:p>
          <a:p>
            <a:r>
              <a:rPr lang="en-US" sz="2000">
                <a:solidFill>
                  <a:srgbClr val="000000"/>
                </a:solidFill>
              </a:rPr>
              <a:t>Niche influencers</a:t>
            </a:r>
          </a:p>
          <a:p>
            <a:r>
              <a:rPr lang="en-US" sz="2000">
                <a:solidFill>
                  <a:srgbClr val="000000"/>
                </a:solidFill>
              </a:rPr>
              <a:t>More</a:t>
            </a:r>
          </a:p>
          <a:p>
            <a:endParaRPr lang="en-US" sz="20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2346039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8">
            <a:extLst>
              <a:ext uri="{FF2B5EF4-FFF2-40B4-BE49-F238E27FC236}">
                <a16:creationId xmlns:a16="http://schemas.microsoft.com/office/drawing/2014/main" id="{F56F5174-31D9-4DBB-AAB7-A1FD7BDB13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0">
            <a:extLst>
              <a:ext uri="{FF2B5EF4-FFF2-40B4-BE49-F238E27FC236}">
                <a16:creationId xmlns:a16="http://schemas.microsoft.com/office/drawing/2014/main" id="{AE113210-7872-481A-ADE6-3A05CCAF5E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B03A77C-66C0-8248-9392-95DBA5F7B0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000000"/>
                </a:solidFill>
              </a:rPr>
              <a:t>Class task</a:t>
            </a:r>
          </a:p>
        </p:txBody>
      </p:sp>
      <p:sp>
        <p:nvSpPr>
          <p:cNvPr id="13" name="Freeform 62">
            <a:extLst>
              <a:ext uri="{FF2B5EF4-FFF2-40B4-BE49-F238E27FC236}">
                <a16:creationId xmlns:a16="http://schemas.microsoft.com/office/drawing/2014/main" id="{F9A95BEE-6BB1-4A28-A8E6-A34B2E42EF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E780577-34B6-704B-8CEE-FDE15D65D8BE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email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0" y="907231"/>
            <a:ext cx="4838021" cy="5063738"/>
          </a:xfrm>
          <a:custGeom>
            <a:avLst/>
            <a:gdLst/>
            <a:ahLst/>
            <a:cxnLst/>
            <a:rect l="l" t="t" r="r" b="b"/>
            <a:pathLst>
              <a:path w="4838041" h="5063738">
                <a:moveTo>
                  <a:pt x="2306172" y="0"/>
                </a:moveTo>
                <a:cubicBezTo>
                  <a:pt x="3704485" y="0"/>
                  <a:pt x="4838041" y="1133556"/>
                  <a:pt x="4838041" y="2531869"/>
                </a:cubicBezTo>
                <a:cubicBezTo>
                  <a:pt x="4838041" y="3930182"/>
                  <a:pt x="3704485" y="5063738"/>
                  <a:pt x="2306172" y="5063738"/>
                </a:cubicBezTo>
                <a:cubicBezTo>
                  <a:pt x="1344832" y="5063738"/>
                  <a:pt x="508631" y="4527956"/>
                  <a:pt x="79886" y="3738709"/>
                </a:cubicBezTo>
                <a:lnTo>
                  <a:pt x="0" y="3572876"/>
                </a:lnTo>
                <a:lnTo>
                  <a:pt x="0" y="1490863"/>
                </a:lnTo>
                <a:lnTo>
                  <a:pt x="79886" y="1325030"/>
                </a:lnTo>
                <a:cubicBezTo>
                  <a:pt x="508631" y="535783"/>
                  <a:pt x="1344832" y="0"/>
                  <a:pt x="2306172" y="0"/>
                </a:cubicBezTo>
                <a:close/>
              </a:path>
            </a:pathLst>
          </a:custGeom>
          <a:effectLst>
            <a:softEdge rad="0"/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8384AF-F79C-B045-8369-4FB78D637E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2421682"/>
            <a:ext cx="4977578" cy="3639289"/>
          </a:xfrm>
        </p:spPr>
        <p:txBody>
          <a:bodyPr anchor="ctr">
            <a:normAutofit/>
          </a:bodyPr>
          <a:lstStyle/>
          <a:p>
            <a:r>
              <a:rPr lang="en-US" sz="2000" dirty="0">
                <a:solidFill>
                  <a:srgbClr val="000000"/>
                </a:solidFill>
              </a:rPr>
              <a:t>Select an influencer to research</a:t>
            </a:r>
          </a:p>
          <a:p>
            <a:r>
              <a:rPr lang="en-US" sz="2000" dirty="0">
                <a:solidFill>
                  <a:srgbClr val="000000"/>
                </a:solidFill>
              </a:rPr>
              <a:t>Discuss how influential they are ( followers, engagement)</a:t>
            </a:r>
          </a:p>
          <a:p>
            <a:r>
              <a:rPr lang="en-US" sz="2000" dirty="0">
                <a:solidFill>
                  <a:srgbClr val="000000"/>
                </a:solidFill>
              </a:rPr>
              <a:t>What have they previously advertised? How successful has it been?</a:t>
            </a:r>
          </a:p>
        </p:txBody>
      </p:sp>
    </p:spTree>
    <p:extLst>
      <p:ext uri="{BB962C8B-B14F-4D97-AF65-F5344CB8AC3E}">
        <p14:creationId xmlns:p14="http://schemas.microsoft.com/office/powerpoint/2010/main" val="1655537610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A0D14A-DF8D-8F44-B442-76BBFD9CB9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6"/>
            <a:ext cx="6586491" cy="1676603"/>
          </a:xfrm>
        </p:spPr>
        <p:txBody>
          <a:bodyPr>
            <a:normAutofit/>
          </a:bodyPr>
          <a:lstStyle/>
          <a:p>
            <a:r>
              <a:rPr lang="en-US" sz="4400"/>
              <a:t>Influencer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B6AAEA-A5E4-3F40-BB4D-FDE029FDB7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0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US" sz="2400" dirty="0"/>
              <a:t>Review objective and set goals</a:t>
            </a:r>
          </a:p>
          <a:p>
            <a:r>
              <a:rPr lang="en-US" sz="2400" dirty="0"/>
              <a:t>Find the right influencer</a:t>
            </a:r>
          </a:p>
          <a:p>
            <a:r>
              <a:rPr lang="en-US" sz="2400" dirty="0"/>
              <a:t>Research the influencer, do they work on similar brands, what else do they do? How engaged are their followers</a:t>
            </a:r>
          </a:p>
          <a:p>
            <a:r>
              <a:rPr lang="en-US" sz="2400" dirty="0"/>
              <a:t>Determine cost</a:t>
            </a:r>
          </a:p>
          <a:p>
            <a:r>
              <a:rPr lang="en-US" sz="2400" dirty="0"/>
              <a:t>Approach</a:t>
            </a:r>
          </a:p>
          <a:p>
            <a:r>
              <a:rPr lang="en-US" sz="2400" dirty="0"/>
              <a:t>If appropriate consider an influencer agency </a:t>
            </a:r>
          </a:p>
          <a:p>
            <a:endParaRPr lang="en-US" sz="2400" dirty="0"/>
          </a:p>
          <a:p>
            <a:endParaRPr lang="en-US" sz="2400" dirty="0"/>
          </a:p>
          <a:p>
            <a:endParaRPr lang="en-US" sz="2400" dirty="0"/>
          </a:p>
          <a:p>
            <a:endParaRPr lang="en-US" sz="2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BD86808-D7B3-D046-9E1B-D91BEC0F57DF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556408" y="10"/>
            <a:ext cx="4635591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3300401375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122E0-5EFD-E840-ACED-B2E18D00C9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Social Media Tools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889A0D-43C2-5A4F-80CC-AA3688B1CE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Content Scheduling</a:t>
            </a:r>
          </a:p>
          <a:p>
            <a:r>
              <a:rPr lang="en-US" dirty="0"/>
              <a:t>Analytics</a:t>
            </a:r>
          </a:p>
          <a:p>
            <a:r>
              <a:rPr lang="en-US" dirty="0"/>
              <a:t>Monitoring</a:t>
            </a:r>
          </a:p>
          <a:p>
            <a:r>
              <a:rPr lang="en-US" dirty="0"/>
              <a:t>Management</a:t>
            </a:r>
          </a:p>
          <a:p>
            <a:r>
              <a:rPr lang="en-US" dirty="0"/>
              <a:t>Trends</a:t>
            </a:r>
          </a:p>
          <a:p>
            <a:r>
              <a:rPr lang="en-US" dirty="0"/>
              <a:t>More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5130841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4AC5506-6312-4701-8D3C-40187889A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1752"/>
            <a:ext cx="12192000" cy="7365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562BBF-EF8D-EF4E-B060-603C844729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532" y="643467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2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Social Media Measurement </a:t>
            </a:r>
          </a:p>
        </p:txBody>
      </p:sp>
      <p:pic>
        <p:nvPicPr>
          <p:cNvPr id="4" name="Online Media 3" descr="How to Effectively Use Facebook Insights">
            <a:hlinkClick r:id="" action="ppaction://media"/>
            <a:extLst>
              <a:ext uri="{FF2B5EF4-FFF2-40B4-BE49-F238E27FC236}">
                <a16:creationId xmlns:a16="http://schemas.microsoft.com/office/drawing/2014/main" id="{E5FE7DDD-3495-CA45-B55E-418F822EA58A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207328" y="1675227"/>
            <a:ext cx="7777343" cy="43941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8823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6F9229-A6C4-C143-8AD8-B7F07DA589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Online Media 3" descr="INSTAGRAM INSIGHTS EXPLAINED 2020 | How You Can Use Your Insights To Increase Engagement">
            <a:hlinkClick r:id="" action="ppaction://media"/>
            <a:extLst>
              <a:ext uri="{FF2B5EF4-FFF2-40B4-BE49-F238E27FC236}">
                <a16:creationId xmlns:a16="http://schemas.microsoft.com/office/drawing/2014/main" id="{5801A3F1-7DBD-C14D-B67E-CE1EE85525CF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246313" y="1825625"/>
            <a:ext cx="7700962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9858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126</TotalTime>
  <Words>353</Words>
  <Application>Microsoft Macintosh PowerPoint</Application>
  <PresentationFormat>Widescreen</PresentationFormat>
  <Paragraphs>72</Paragraphs>
  <Slides>63</Slides>
  <Notes>1</Notes>
  <HiddenSlides>0</HiddenSlides>
  <MMClips>2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63</vt:i4>
      </vt:variant>
    </vt:vector>
  </HeadingPairs>
  <TitlesOfParts>
    <vt:vector size="67" baseType="lpstr">
      <vt:lpstr>Arial</vt:lpstr>
      <vt:lpstr>Calibri</vt:lpstr>
      <vt:lpstr>Calibri Light</vt:lpstr>
      <vt:lpstr>Office Theme</vt:lpstr>
      <vt:lpstr>Social Media 2</vt:lpstr>
      <vt:lpstr>Customer service</vt:lpstr>
      <vt:lpstr>Some golden rules</vt:lpstr>
      <vt:lpstr>Cautionary (Shrimp) tails!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Social storm</vt:lpstr>
      <vt:lpstr>Class question?</vt:lpstr>
      <vt:lpstr>Example</vt:lpstr>
      <vt:lpstr>How to weather the storm</vt:lpstr>
      <vt:lpstr>Influencers – Class question</vt:lpstr>
      <vt:lpstr>Types of Influencers</vt:lpstr>
      <vt:lpstr>Class task</vt:lpstr>
      <vt:lpstr>Influencer</vt:lpstr>
      <vt:lpstr>Social Media Tools</vt:lpstr>
      <vt:lpstr>Social Media Measurement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Social Media 2</dc:title>
  <dc:creator>Sarah Campodonic</dc:creator>
  <cp:lastModifiedBy>Shahida Sofan</cp:lastModifiedBy>
  <cp:revision>18</cp:revision>
  <dcterms:created xsi:type="dcterms:W3CDTF">2019-10-27T20:39:42Z</dcterms:created>
  <dcterms:modified xsi:type="dcterms:W3CDTF">2021-04-16T11:10:29Z</dcterms:modified>
</cp:coreProperties>
</file>