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4.xml" ContentType="application/vnd.openxmlformats-officedocument.drawingml.char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3203" autoAdjust="0"/>
  </p:normalViewPr>
  <p:slideViewPr>
    <p:cSldViewPr snapToGrid="0" snapToObjects="1">
      <p:cViewPr varScale="1">
        <p:scale>
          <a:sx n="77" d="100"/>
          <a:sy n="77" d="100"/>
        </p:scale>
        <p:origin x="88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Vacancy rate (%)</c:v>
                </c:pt>
              </c:strCache>
            </c:strRef>
          </c:tx>
          <c:spPr>
            <a:ln w="38100" cap="flat">
              <a:solidFill>
                <a:srgbClr val="F59E0B"/>
              </a:solidFill>
              <a:prstDash val="solid"/>
              <a:round/>
            </a:ln>
            <a:effectLst/>
          </c:spPr>
          <c:marker>
            <c:symbol val="circle"/>
            <c:size val="10"/>
            <c:spPr>
              <a:solidFill>
                <a:srgbClr val="F59E0B"/>
              </a:solidFill>
              <a:ln w="12700" cap="flat">
                <a:solidFill>
                  <a:srgbClr val="064E4A"/>
                </a:solidFill>
                <a:prstDash val="solid"/>
                <a:round/>
              </a:ln>
              <a:effectLst/>
            </c:spPr>
          </c:marker>
          <c:dLbls>
            <c:numFmt formatCode="0.0&quot;%&quot;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100" b="0" i="0" u="none" strike="noStrike">
                    <a:solidFill>
                      <a:srgbClr val="064E4A"/>
                    </a:solidFill>
                    <a:latin typeface="Arial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Q1 21/22</c:v>
                </c:pt>
                <c:pt idx="1">
                  <c:v>Q1 22/23</c:v>
                </c:pt>
                <c:pt idx="2">
                  <c:v>Q1 23/24</c:v>
                </c:pt>
                <c:pt idx="3">
                  <c:v>Q3 23/24</c:v>
                </c:pt>
                <c:pt idx="4">
                  <c:v>Q2 24/25</c:v>
                </c:pt>
                <c:pt idx="5">
                  <c:v>Q2 25/26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6.1</c:v>
                </c:pt>
                <c:pt idx="1">
                  <c:v>9.6999999999999993</c:v>
                </c:pt>
                <c:pt idx="2">
                  <c:v>10.6</c:v>
                </c:pt>
                <c:pt idx="3">
                  <c:v>8</c:v>
                </c:pt>
                <c:pt idx="4">
                  <c:v>7.4</c:v>
                </c:pt>
                <c:pt idx="5">
                  <c:v>6.7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033C-4C6A-9AC4-1295AFC20051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2094734554"/>
        <c:axId val="2094734552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0F172A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2"/>
          <c:min val="5"/>
        </c:scaling>
        <c:delete val="0"/>
        <c:axPos val="l"/>
        <c:majorGridlines>
          <c:spPr>
            <a:ln w="6350" cap="flat">
              <a:solidFill>
                <a:srgbClr val="CBD5E1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475569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solidFill>
          <a:srgbClr val="FFFFFF"/>
        </a:solidFill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Vacancy rate %</c:v>
                </c:pt>
              </c:strCache>
            </c:strRef>
          </c:tx>
          <c:spPr>
            <a:solidFill>
              <a:srgbClr val="0F766E"/>
            </a:solidFill>
            <a:effectLst/>
          </c:spPr>
          <c:invertIfNegative val="0"/>
          <c:dLbls>
            <c:numFmt formatCode="0.0&quot;%&quot;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64E4A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Mental health</c:v>
                </c:pt>
                <c:pt idx="1">
                  <c:v>Community</c:v>
                </c:pt>
                <c:pt idx="2">
                  <c:v>CAMHS consultants</c:v>
                </c:pt>
                <c:pt idx="3">
                  <c:v>Registered nurses</c:v>
                </c:pt>
                <c:pt idx="4">
                  <c:v>Secondary-care drs</c:v>
                </c:pt>
                <c:pt idx="5">
                  <c:v>Overall NHS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9</c:v>
                </c:pt>
                <c:pt idx="1">
                  <c:v>7</c:v>
                </c:pt>
                <c:pt idx="2">
                  <c:v>19.2</c:v>
                </c:pt>
                <c:pt idx="3">
                  <c:v>6.4</c:v>
                </c:pt>
                <c:pt idx="4">
                  <c:v>4.5999999999999996</c:v>
                </c:pt>
                <c:pt idx="5">
                  <c:v>6.7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BB5-4C4F-A829-7018430697C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40"/>
        <c:axId val="2094734554"/>
        <c:axId val="2094734552"/>
      </c:barChart>
      <c:catAx>
        <c:axId val="209473455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F172A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b"/>
        <c:majorGridlines>
          <c:spPr>
            <a:ln w="6350" cap="flat">
              <a:solidFill>
                <a:srgbClr val="CBD5E1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475569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solidFill>
          <a:srgbClr val="FFFFFF"/>
        </a:solidFill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Origin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0F766E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7763-4836-AEE1-3E90E51A852D}"/>
              </c:ext>
            </c:extLst>
          </c:dPt>
          <c:dPt>
            <c:idx val="1"/>
            <c:bubble3D val="0"/>
            <c:spPr>
              <a:solidFill>
                <a:srgbClr val="F59E0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7763-4836-AEE1-3E90E51A852D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14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763-4836-AEE1-3E90E51A852D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14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763-4836-AEE1-3E90E51A852D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UK-trained</c:v>
                </c:pt>
                <c:pt idx="1">
                  <c:v>International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76</c:v>
                </c:pt>
                <c:pt idx="1">
                  <c:v>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763-4836-AEE1-3E90E51A85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55"/>
      </c:doughnut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200">
              <a:solidFill>
                <a:srgbClr val="0F172A"/>
              </a:solidFill>
            </a:defRPr>
          </a:pPr>
          <a:endParaRPr lang="en-US"/>
        </a:p>
      </c:txPr>
    </c:legend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2025 actual (%)</c:v>
                </c:pt>
              </c:strCache>
            </c:strRef>
          </c:tx>
          <c:spPr>
            <a:solidFill>
              <a:srgbClr val="F59E0B"/>
            </a:solidFill>
            <a:effectLst/>
          </c:spPr>
          <c:invertIfNegative val="0"/>
          <c:dLbls>
            <c:numFmt formatCode="0&quot;%&quot;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64E4A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Doctors</c:v>
                </c:pt>
                <c:pt idx="1">
                  <c:v>Nurses</c:v>
                </c:pt>
                <c:pt idx="2">
                  <c:v>All NHS staff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42</c:v>
                </c:pt>
                <c:pt idx="1">
                  <c:v>24</c:v>
                </c:pt>
                <c:pt idx="2">
                  <c:v>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338-4ECB-90DC-9DF07F81DEB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2036/37 LTWP target (%)</c:v>
                </c:pt>
              </c:strCache>
            </c:strRef>
          </c:tx>
          <c:spPr>
            <a:solidFill>
              <a:srgbClr val="0F766E"/>
            </a:solidFill>
            <a:effectLst/>
          </c:spPr>
          <c:invertIfNegative val="0"/>
          <c:dLbls>
            <c:numFmt formatCode="0&quot;%&quot;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64E4A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Doctors</c:v>
                </c:pt>
                <c:pt idx="1">
                  <c:v>Nurses</c:v>
                </c:pt>
                <c:pt idx="2">
                  <c:v>All NHS staff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20</c:v>
                </c:pt>
                <c:pt idx="1">
                  <c:v>10.5</c:v>
                </c:pt>
                <c:pt idx="2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338-4ECB-90DC-9DF07F81DEB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F172A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50"/>
        </c:scaling>
        <c:delete val="0"/>
        <c:axPos val="l"/>
        <c:majorGridlines>
          <c:spPr>
            <a:ln w="6350" cap="flat">
              <a:solidFill>
                <a:srgbClr val="CBD5E1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475569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solidFill>
          <a:srgbClr val="FFFFFF"/>
        </a:solidFill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200">
              <a:solidFill>
                <a:srgbClr val="0F172A"/>
              </a:solidFill>
            </a:defRPr>
          </a:pPr>
          <a:endParaRPr lang="en-US"/>
        </a:p>
      </c:txPr>
    </c:legend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3908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64E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457200" y="0"/>
            <a:ext cx="137160" cy="6858000"/>
          </a:xfrm>
          <a:prstGeom prst="rect">
            <a:avLst/>
          </a:prstGeom>
          <a:solidFill>
            <a:srgbClr val="5EEAD4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9326880" y="-1828800"/>
            <a:ext cx="5029200" cy="5029200"/>
          </a:xfrm>
          <a:prstGeom prst="ellipse">
            <a:avLst/>
          </a:prstGeom>
          <a:solidFill>
            <a:srgbClr val="0F766E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0515600" y="457200"/>
            <a:ext cx="2926080" cy="2926080"/>
          </a:xfrm>
          <a:prstGeom prst="ellipse">
            <a:avLst/>
          </a:prstGeom>
          <a:solidFill>
            <a:srgbClr val="F59E0B">
              <a:alpha val="2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1097280" y="502920"/>
            <a:ext cx="10058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kern="0" spc="5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 ·  TRINITY SAINT DAVID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1097280" y="822960"/>
            <a:ext cx="10058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Master of Business Administration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097280" y="1645920"/>
            <a:ext cx="10058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Human Capital</a:t>
            </a:r>
            <a:endParaRPr lang="en-US" sz="5800" dirty="0"/>
          </a:p>
        </p:txBody>
      </p:sp>
      <p:sp>
        <p:nvSpPr>
          <p:cNvPr id="9" name="Text 7"/>
          <p:cNvSpPr/>
          <p:nvPr/>
        </p:nvSpPr>
        <p:spPr>
          <a:xfrm>
            <a:off x="1097280" y="2468880"/>
            <a:ext cx="10058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Challenges in the NHS</a:t>
            </a:r>
            <a:endParaRPr lang="en-US" sz="5800" dirty="0"/>
          </a:p>
        </p:txBody>
      </p:sp>
      <p:sp>
        <p:nvSpPr>
          <p:cNvPr id="10" name="Shape 8"/>
          <p:cNvSpPr/>
          <p:nvPr/>
        </p:nvSpPr>
        <p:spPr>
          <a:xfrm>
            <a:off x="1097280" y="3611880"/>
            <a:ext cx="4114800" cy="73152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1097280" y="3794760"/>
            <a:ext cx="10058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i="1" dirty="0">
                <a:solidFill>
                  <a:srgbClr val="5EEAD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An HRM Perspective  ·  Focus: Recruitment</a:t>
            </a:r>
            <a:endParaRPr lang="en-US" sz="2400" dirty="0"/>
          </a:p>
        </p:txBody>
      </p:sp>
      <p:sp>
        <p:nvSpPr>
          <p:cNvPr id="12" name="Shape 10"/>
          <p:cNvSpPr/>
          <p:nvPr/>
        </p:nvSpPr>
        <p:spPr>
          <a:xfrm>
            <a:off x="1097280" y="4754880"/>
            <a:ext cx="5760720" cy="1645920"/>
          </a:xfrm>
          <a:prstGeom prst="rect">
            <a:avLst/>
          </a:prstGeom>
          <a:solidFill>
            <a:srgbClr val="0F766E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1280160" y="4846320"/>
            <a:ext cx="53949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800"/>
              </a:spcAft>
              <a:buNone/>
            </a:pPr>
            <a:r>
              <a:rPr lang="en-US" sz="1100" b="1" kern="0" spc="3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  </a:t>
            </a: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LCMB7023 — Human Capital Management
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b="1" kern="0" spc="3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ASSESSMENT  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 2 — Group Presentation (50%)
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b="1" kern="0" spc="3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LECTURERS  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Gladius Kulothungan  ·  Ejike Udeogu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7315200" y="4754880"/>
            <a:ext cx="4480560" cy="164592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7543800" y="4892040"/>
            <a:ext cx="420624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spcAft>
                <a:spcPts val="600"/>
              </a:spcAft>
              <a:buNone/>
            </a:pPr>
            <a:r>
              <a:rPr lang="en-US" sz="1600" b="1" kern="0" spc="400" dirty="0">
                <a:solidFill>
                  <a:srgbClr val="064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PRESENTED BY   </a:t>
            </a:r>
            <a:r>
              <a:rPr lang="en-US" sz="1100" i="1" dirty="0">
                <a:solidFill>
                  <a:srgbClr val="064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endParaRPr lang="en-US" sz="1100" dirty="0"/>
          </a:p>
          <a:p>
            <a:pPr marL="0" indent="0" algn="ctr">
              <a:spcAft>
                <a:spcPts val="600"/>
              </a:spcAft>
              <a:buNone/>
            </a:pPr>
            <a:r>
              <a:rPr lang="en-US" sz="1400" b="1" dirty="0">
                <a:solidFill>
                  <a:srgbClr val="064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[Your Full Name]</a:t>
            </a:r>
            <a:endParaRPr lang="en-US" sz="1400" b="1" dirty="0"/>
          </a:p>
          <a:p>
            <a:pPr marL="0" indent="0" algn="ctr">
              <a:spcAft>
                <a:spcPts val="600"/>
              </a:spcAft>
              <a:buNone/>
            </a:pPr>
            <a:r>
              <a:rPr lang="en-US" sz="1400" b="1" dirty="0">
                <a:solidFill>
                  <a:srgbClr val="064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[XXXXXXX]</a:t>
            </a:r>
            <a:endParaRPr lang="en-US" sz="14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EF7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00/8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94360" y="320040"/>
            <a:ext cx="112471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Presentation Roadmap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594360" y="914400"/>
            <a:ext cx="548640" cy="6400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TOC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594360" y="1234440"/>
            <a:ext cx="544068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594360" y="1234440"/>
            <a:ext cx="777240" cy="658368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594360" y="1234440"/>
            <a:ext cx="777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01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1508760" y="1289304"/>
            <a:ext cx="44348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Scale of the Challenge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1508760" y="1554480"/>
            <a:ext cx="4434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workforce crisis in numbers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6217920" y="1234440"/>
            <a:ext cx="544068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6217920" y="1234440"/>
            <a:ext cx="777240" cy="658368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217920" y="1234440"/>
            <a:ext cx="777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02</a:t>
            </a:r>
            <a:endParaRPr lang="en-US" sz="2400" dirty="0"/>
          </a:p>
        </p:txBody>
      </p:sp>
      <p:sp>
        <p:nvSpPr>
          <p:cNvPr id="19" name="Text 17"/>
          <p:cNvSpPr/>
          <p:nvPr/>
        </p:nvSpPr>
        <p:spPr>
          <a:xfrm>
            <a:off x="7132320" y="1289304"/>
            <a:ext cx="44348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Vacancies by Staff Group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7132320" y="1554480"/>
            <a:ext cx="4434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the gaps are deepest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594360" y="2029968"/>
            <a:ext cx="544068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594360" y="2029968"/>
            <a:ext cx="777240" cy="658368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594360" y="2029968"/>
            <a:ext cx="777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03</a:t>
            </a:r>
            <a:endParaRPr lang="en-US" sz="2400" dirty="0"/>
          </a:p>
        </p:txBody>
      </p:sp>
      <p:sp>
        <p:nvSpPr>
          <p:cNvPr id="25" name="Text 23"/>
          <p:cNvSpPr/>
          <p:nvPr/>
        </p:nvSpPr>
        <p:spPr>
          <a:xfrm>
            <a:off x="1508760" y="2084832"/>
            <a:ext cx="44348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Root Causes</a:t>
            </a:r>
            <a:endParaRPr lang="en-US" sz="1500" dirty="0"/>
          </a:p>
        </p:txBody>
      </p:sp>
      <p:sp>
        <p:nvSpPr>
          <p:cNvPr id="26" name="Text 24"/>
          <p:cNvSpPr/>
          <p:nvPr/>
        </p:nvSpPr>
        <p:spPr>
          <a:xfrm>
            <a:off x="1508760" y="2350008"/>
            <a:ext cx="4434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Policy, structural &amp; cultural drivers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6217920" y="2029968"/>
            <a:ext cx="544068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Shape 27"/>
          <p:cNvSpPr/>
          <p:nvPr/>
        </p:nvSpPr>
        <p:spPr>
          <a:xfrm>
            <a:off x="6217920" y="2029968"/>
            <a:ext cx="777240" cy="658368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6217920" y="2029968"/>
            <a:ext cx="777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04</a:t>
            </a:r>
            <a:endParaRPr lang="en-US" sz="2400" dirty="0"/>
          </a:p>
        </p:txBody>
      </p:sp>
      <p:sp>
        <p:nvSpPr>
          <p:cNvPr id="31" name="Text 29"/>
          <p:cNvSpPr/>
          <p:nvPr/>
        </p:nvSpPr>
        <p:spPr>
          <a:xfrm>
            <a:off x="7132320" y="2084832"/>
            <a:ext cx="44348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HRM Theoretical Lens</a:t>
            </a:r>
            <a:endParaRPr lang="en-US" sz="1500" dirty="0"/>
          </a:p>
        </p:txBody>
      </p:sp>
      <p:sp>
        <p:nvSpPr>
          <p:cNvPr id="32" name="Text 30"/>
          <p:cNvSpPr/>
          <p:nvPr/>
        </p:nvSpPr>
        <p:spPr>
          <a:xfrm>
            <a:off x="7132320" y="2350008"/>
            <a:ext cx="4434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Psychological contract &amp; AMO model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594360" y="2825496"/>
            <a:ext cx="544068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Shape 33"/>
          <p:cNvSpPr/>
          <p:nvPr/>
        </p:nvSpPr>
        <p:spPr>
          <a:xfrm>
            <a:off x="594360" y="2825496"/>
            <a:ext cx="777240" cy="658368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6" name="Text 34"/>
          <p:cNvSpPr/>
          <p:nvPr/>
        </p:nvSpPr>
        <p:spPr>
          <a:xfrm>
            <a:off x="594360" y="2825496"/>
            <a:ext cx="777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05</a:t>
            </a:r>
            <a:endParaRPr lang="en-US" sz="2400" dirty="0"/>
          </a:p>
        </p:txBody>
      </p:sp>
      <p:sp>
        <p:nvSpPr>
          <p:cNvPr id="37" name="Text 35"/>
          <p:cNvSpPr/>
          <p:nvPr/>
        </p:nvSpPr>
        <p:spPr>
          <a:xfrm>
            <a:off x="1508760" y="2880360"/>
            <a:ext cx="44348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International vs Domestic</a:t>
            </a:r>
            <a:endParaRPr lang="en-US" sz="1500" dirty="0"/>
          </a:p>
        </p:txBody>
      </p:sp>
      <p:sp>
        <p:nvSpPr>
          <p:cNvPr id="38" name="Text 36"/>
          <p:cNvSpPr/>
          <p:nvPr/>
        </p:nvSpPr>
        <p:spPr>
          <a:xfrm>
            <a:off x="1508760" y="3145536"/>
            <a:ext cx="4434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recruitment balancing act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6217920" y="2825496"/>
            <a:ext cx="544068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1" name="Shape 39"/>
          <p:cNvSpPr/>
          <p:nvPr/>
        </p:nvSpPr>
        <p:spPr>
          <a:xfrm>
            <a:off x="6217920" y="2825496"/>
            <a:ext cx="777240" cy="658368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2" name="Text 40"/>
          <p:cNvSpPr/>
          <p:nvPr/>
        </p:nvSpPr>
        <p:spPr>
          <a:xfrm>
            <a:off x="6217920" y="2825496"/>
            <a:ext cx="777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06</a:t>
            </a:r>
            <a:endParaRPr lang="en-US" sz="2400" dirty="0"/>
          </a:p>
        </p:txBody>
      </p:sp>
      <p:sp>
        <p:nvSpPr>
          <p:cNvPr id="43" name="Text 41"/>
          <p:cNvSpPr/>
          <p:nvPr/>
        </p:nvSpPr>
        <p:spPr>
          <a:xfrm>
            <a:off x="7132320" y="2880360"/>
            <a:ext cx="44348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Evidence-Based Recommendations</a:t>
            </a:r>
            <a:endParaRPr lang="en-US" sz="1500" dirty="0"/>
          </a:p>
        </p:txBody>
      </p:sp>
      <p:sp>
        <p:nvSpPr>
          <p:cNvPr id="44" name="Text 42"/>
          <p:cNvSpPr/>
          <p:nvPr/>
        </p:nvSpPr>
        <p:spPr>
          <a:xfrm>
            <a:off x="7132320" y="3145536"/>
            <a:ext cx="4434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 interventions for 2026–2030</a:t>
            </a:r>
            <a:endParaRPr lang="en-US" sz="1100" dirty="0"/>
          </a:p>
        </p:txBody>
      </p:sp>
      <p:sp>
        <p:nvSpPr>
          <p:cNvPr id="46" name="Shape 44"/>
          <p:cNvSpPr/>
          <p:nvPr/>
        </p:nvSpPr>
        <p:spPr>
          <a:xfrm>
            <a:off x="594360" y="3621024"/>
            <a:ext cx="544068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7" name="Shape 45"/>
          <p:cNvSpPr/>
          <p:nvPr/>
        </p:nvSpPr>
        <p:spPr>
          <a:xfrm>
            <a:off x="594360" y="3621024"/>
            <a:ext cx="777240" cy="658368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8" name="Text 46"/>
          <p:cNvSpPr/>
          <p:nvPr/>
        </p:nvSpPr>
        <p:spPr>
          <a:xfrm>
            <a:off x="594360" y="3621024"/>
            <a:ext cx="777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07</a:t>
            </a:r>
            <a:endParaRPr lang="en-US" sz="2400" dirty="0"/>
          </a:p>
        </p:txBody>
      </p:sp>
      <p:sp>
        <p:nvSpPr>
          <p:cNvPr id="49" name="Text 47"/>
          <p:cNvSpPr/>
          <p:nvPr/>
        </p:nvSpPr>
        <p:spPr>
          <a:xfrm>
            <a:off x="1508760" y="3675888"/>
            <a:ext cx="44348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Strategic HRM Framework</a:t>
            </a:r>
            <a:endParaRPr lang="en-US" sz="1500" dirty="0"/>
          </a:p>
        </p:txBody>
      </p:sp>
      <p:sp>
        <p:nvSpPr>
          <p:cNvPr id="50" name="Text 48"/>
          <p:cNvSpPr/>
          <p:nvPr/>
        </p:nvSpPr>
        <p:spPr>
          <a:xfrm>
            <a:off x="1508760" y="3941064"/>
            <a:ext cx="4434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recruitment roadmap</a:t>
            </a:r>
            <a:endParaRPr lang="en-US" sz="1100" dirty="0"/>
          </a:p>
        </p:txBody>
      </p:sp>
      <p:sp>
        <p:nvSpPr>
          <p:cNvPr id="52" name="Shape 50"/>
          <p:cNvSpPr/>
          <p:nvPr/>
        </p:nvSpPr>
        <p:spPr>
          <a:xfrm>
            <a:off x="6217920" y="3621024"/>
            <a:ext cx="544068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3" name="Shape 51"/>
          <p:cNvSpPr/>
          <p:nvPr/>
        </p:nvSpPr>
        <p:spPr>
          <a:xfrm>
            <a:off x="6217920" y="3621024"/>
            <a:ext cx="777240" cy="658368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4" name="Text 52"/>
          <p:cNvSpPr/>
          <p:nvPr/>
        </p:nvSpPr>
        <p:spPr>
          <a:xfrm>
            <a:off x="6217920" y="3621024"/>
            <a:ext cx="777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08</a:t>
            </a:r>
            <a:endParaRPr lang="en-US" sz="2400" dirty="0"/>
          </a:p>
        </p:txBody>
      </p:sp>
      <p:sp>
        <p:nvSpPr>
          <p:cNvPr id="55" name="Text 53"/>
          <p:cNvSpPr/>
          <p:nvPr/>
        </p:nvSpPr>
        <p:spPr>
          <a:xfrm>
            <a:off x="7132320" y="3675888"/>
            <a:ext cx="44348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Conclusion &amp; Synthesis</a:t>
            </a:r>
            <a:endParaRPr lang="en-US" sz="1500" dirty="0"/>
          </a:p>
        </p:txBody>
      </p:sp>
      <p:sp>
        <p:nvSpPr>
          <p:cNvPr id="56" name="Text 54"/>
          <p:cNvSpPr/>
          <p:nvPr/>
        </p:nvSpPr>
        <p:spPr>
          <a:xfrm>
            <a:off x="7132320" y="3941064"/>
            <a:ext cx="4434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leader summary</a:t>
            </a:r>
            <a:endParaRPr lang="en-US" sz="1100" dirty="0"/>
          </a:p>
        </p:txBody>
      </p:sp>
      <p:sp>
        <p:nvSpPr>
          <p:cNvPr id="58" name="Shape 56"/>
          <p:cNvSpPr/>
          <p:nvPr/>
        </p:nvSpPr>
        <p:spPr>
          <a:xfrm>
            <a:off x="594360" y="6126480"/>
            <a:ext cx="11247120" cy="411480"/>
          </a:xfrm>
          <a:prstGeom prst="rect">
            <a:avLst/>
          </a:prstGeom>
          <a:solidFill>
            <a:srgbClr val="064E4A"/>
          </a:solidFill>
          <a:ln w="12700">
            <a:solidFill>
              <a:srgbClr val="064E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9" name="Text 57"/>
          <p:cNvSpPr/>
          <p:nvPr/>
        </p:nvSpPr>
        <p:spPr>
          <a:xfrm>
            <a:off x="594360" y="6126480"/>
            <a:ext cx="11247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60" name="Shape 58"/>
          <p:cNvSpPr/>
          <p:nvPr/>
        </p:nvSpPr>
        <p:spPr>
          <a:xfrm>
            <a:off x="594360" y="6537960"/>
            <a:ext cx="11247120" cy="0"/>
          </a:xfrm>
          <a:prstGeom prst="line">
            <a:avLst/>
          </a:prstGeom>
          <a:noFill/>
          <a:ln w="9525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1" name="Text 59"/>
          <p:cNvSpPr/>
          <p:nvPr/>
        </p:nvSpPr>
        <p:spPr>
          <a:xfrm>
            <a:off x="5530254" y="6201967"/>
            <a:ext cx="2606040" cy="2299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Recruitment · HCM Perspective · LCMB7023</a:t>
            </a:r>
            <a:endParaRPr lang="en-US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01/8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94360" y="320040"/>
            <a:ext cx="112471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Scale of the NHS Recruitment Challenge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594360" y="914400"/>
            <a:ext cx="548640" cy="6400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594360" y="1097280"/>
            <a:ext cx="11247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 NHS is one of the world's largest employers — and one of its most strained labour markets (King's Fund, 2025).</a:t>
            </a:r>
            <a:endParaRPr lang="en-US" dirty="0"/>
          </a:p>
        </p:txBody>
      </p:sp>
      <p:sp>
        <p:nvSpPr>
          <p:cNvPr id="9" name="Shape 7"/>
          <p:cNvSpPr/>
          <p:nvPr/>
        </p:nvSpPr>
        <p:spPr>
          <a:xfrm>
            <a:off x="594360" y="1645920"/>
            <a:ext cx="2697480" cy="14173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594360" y="1645920"/>
            <a:ext cx="2697480" cy="109728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777240" y="1874520"/>
            <a:ext cx="242316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F766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1.55m</a:t>
            </a:r>
            <a:endParaRPr lang="en-US" sz="3200" dirty="0"/>
          </a:p>
        </p:txBody>
      </p:sp>
      <p:sp>
        <p:nvSpPr>
          <p:cNvPr id="12" name="Text 10"/>
          <p:cNvSpPr/>
          <p:nvPr/>
        </p:nvSpPr>
        <p:spPr>
          <a:xfrm>
            <a:off x="777240" y="2524658"/>
            <a:ext cx="2423160" cy="4960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employed by NHS England (Nov 2025)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3429000" y="1645920"/>
            <a:ext cx="2697480" cy="14173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3429000" y="1645920"/>
            <a:ext cx="2697480" cy="10972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3611880" y="1874520"/>
            <a:ext cx="242316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100,020</a:t>
            </a:r>
            <a:endParaRPr lang="en-US" sz="3200" dirty="0"/>
          </a:p>
        </p:txBody>
      </p:sp>
      <p:sp>
        <p:nvSpPr>
          <p:cNvPr id="16" name="Text 14"/>
          <p:cNvSpPr/>
          <p:nvPr/>
        </p:nvSpPr>
        <p:spPr>
          <a:xfrm>
            <a:off x="3611880" y="2524658"/>
            <a:ext cx="2423160" cy="4960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FTE vacancies in Q2 2025/26 (6.7%)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6263640" y="1645920"/>
            <a:ext cx="2697480" cy="14173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6263640" y="1645920"/>
            <a:ext cx="2697480" cy="10972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6446520" y="1874520"/>
            <a:ext cx="242316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£2.07bn</a:t>
            </a:r>
            <a:endParaRPr lang="en-US" sz="3200" dirty="0"/>
          </a:p>
        </p:txBody>
      </p:sp>
      <p:sp>
        <p:nvSpPr>
          <p:cNvPr id="20" name="Text 18"/>
          <p:cNvSpPr/>
          <p:nvPr/>
        </p:nvSpPr>
        <p:spPr>
          <a:xfrm>
            <a:off x="6446520" y="2524658"/>
            <a:ext cx="2423160" cy="4960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Agency staff spend, 2024/25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9098280" y="1645920"/>
            <a:ext cx="2697480" cy="14173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9098280" y="1645920"/>
            <a:ext cx="2697480" cy="109728"/>
          </a:xfrm>
          <a:prstGeom prst="rect">
            <a:avLst/>
          </a:prstGeom>
          <a:solidFill>
            <a:srgbClr val="064E4A"/>
          </a:solidFill>
          <a:ln w="12700">
            <a:solidFill>
              <a:srgbClr val="064E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9281160" y="1874520"/>
            <a:ext cx="242316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150k</a:t>
            </a:r>
            <a:endParaRPr lang="en-US" sz="3200" dirty="0"/>
          </a:p>
        </p:txBody>
      </p:sp>
      <p:sp>
        <p:nvSpPr>
          <p:cNvPr id="24" name="Text 22"/>
          <p:cNvSpPr/>
          <p:nvPr/>
        </p:nvSpPr>
        <p:spPr>
          <a:xfrm>
            <a:off x="9281160" y="2524658"/>
            <a:ext cx="2423160" cy="4960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FTE shortfall (NHSE LTWP, 2023)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594360" y="3200400"/>
            <a:ext cx="6949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Vacancy rate trend — NHS England (%)</a:t>
            </a:r>
            <a:endParaRPr lang="en-US" sz="1500" dirty="0"/>
          </a:p>
        </p:txBody>
      </p:sp>
      <p:graphicFrame>
        <p:nvGraphicFramePr>
          <p:cNvPr id="26" name="Chart 0"/>
          <p:cNvGraphicFramePr/>
          <p:nvPr/>
        </p:nvGraphicFramePr>
        <p:xfrm>
          <a:off x="502920" y="3520440"/>
          <a:ext cx="7040880" cy="2788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7" name="Shape 24"/>
          <p:cNvSpPr/>
          <p:nvPr/>
        </p:nvSpPr>
        <p:spPr>
          <a:xfrm>
            <a:off x="7680960" y="3520440"/>
            <a:ext cx="4160520" cy="2788920"/>
          </a:xfrm>
          <a:prstGeom prst="rect">
            <a:avLst/>
          </a:prstGeom>
          <a:solidFill>
            <a:srgbClr val="E6F4F2"/>
          </a:solidFill>
          <a:ln w="12700">
            <a:solidFill>
              <a:srgbClr val="E6F4F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Shape 25"/>
          <p:cNvSpPr/>
          <p:nvPr/>
        </p:nvSpPr>
        <p:spPr>
          <a:xfrm>
            <a:off x="7680960" y="3520440"/>
            <a:ext cx="91440" cy="278892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6"/>
          <p:cNvSpPr/>
          <p:nvPr/>
        </p:nvSpPr>
        <p:spPr>
          <a:xfrm>
            <a:off x="7863840" y="3611880"/>
            <a:ext cx="3886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CURVE TELLS US</a:t>
            </a:r>
            <a:endParaRPr lang="en-US" sz="1100" dirty="0"/>
          </a:p>
        </p:txBody>
      </p:sp>
      <p:sp>
        <p:nvSpPr>
          <p:cNvPr id="30" name="Text 27"/>
          <p:cNvSpPr/>
          <p:nvPr/>
        </p:nvSpPr>
        <p:spPr>
          <a:xfrm>
            <a:off x="7863840" y="3886200"/>
            <a:ext cx="3931920" cy="2331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064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Vacancy rate peaked at 10.6% in 2023/24 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 has since eased to 6.7% — but this reflects rising establishment and international recruitment, not structural supply repair.
</a:t>
            </a:r>
            <a:endParaRPr lang="en-US" sz="1600" dirty="0"/>
          </a:p>
          <a:p>
            <a:pPr marL="0" indent="0">
              <a:buNone/>
            </a:pPr>
            <a:r>
              <a:rPr lang="en-US" sz="16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Demand is outpacing headcount growth (Commons Library, 2026).</a:t>
            </a:r>
            <a:endParaRPr lang="en-US" sz="1600" dirty="0"/>
          </a:p>
        </p:txBody>
      </p:sp>
      <p:sp>
        <p:nvSpPr>
          <p:cNvPr id="31" name="Text 28"/>
          <p:cNvSpPr/>
          <p:nvPr/>
        </p:nvSpPr>
        <p:spPr>
          <a:xfrm>
            <a:off x="594360" y="6327648"/>
            <a:ext cx="11247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NHS Digital (2025); NHS Providers (2025); NAO (2024); King's Fund (2025).</a:t>
            </a:r>
            <a:endParaRPr lang="en-US" sz="1000" dirty="0"/>
          </a:p>
        </p:txBody>
      </p:sp>
      <p:sp>
        <p:nvSpPr>
          <p:cNvPr id="32" name="Shape 29"/>
          <p:cNvSpPr/>
          <p:nvPr/>
        </p:nvSpPr>
        <p:spPr>
          <a:xfrm>
            <a:off x="594360" y="6537960"/>
            <a:ext cx="11247120" cy="0"/>
          </a:xfrm>
          <a:prstGeom prst="line">
            <a:avLst/>
          </a:prstGeom>
          <a:noFill/>
          <a:ln w="9525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0"/>
          <p:cNvSpPr/>
          <p:nvPr/>
        </p:nvSpPr>
        <p:spPr>
          <a:xfrm>
            <a:off x="502920" y="6537960"/>
            <a:ext cx="11247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Recruitment · HCM Perspective · LCMB7023</a:t>
            </a:r>
            <a:endParaRPr lang="en-US" sz="10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02/8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94360" y="320040"/>
            <a:ext cx="112471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Where the Gaps Are Deepest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594360" y="914400"/>
            <a:ext cx="548640" cy="6400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594360" y="1097280"/>
            <a:ext cx="11247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Shortfalls are uneven- mental health, CAMHS, community and nursing bear the sharpest deficits (RCPsych, 2024; BMA, 2026).</a:t>
            </a: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594360" y="155448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Vacancy rate by service area (%)</a:t>
            </a:r>
            <a:endParaRPr lang="en-US" sz="1400" dirty="0"/>
          </a:p>
        </p:txBody>
      </p:sp>
      <p:graphicFrame>
        <p:nvGraphicFramePr>
          <p:cNvPr id="10" name="Chart 0"/>
          <p:cNvGraphicFramePr/>
          <p:nvPr/>
        </p:nvGraphicFramePr>
        <p:xfrm>
          <a:off x="502920" y="1874520"/>
          <a:ext cx="6492240" cy="42976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Text 8"/>
          <p:cNvSpPr/>
          <p:nvPr/>
        </p:nvSpPr>
        <p:spPr>
          <a:xfrm>
            <a:off x="7223760" y="1554480"/>
            <a:ext cx="4663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NHS nursing register — origin (2025)</a:t>
            </a:r>
            <a:endParaRPr lang="en-US" sz="1400" dirty="0"/>
          </a:p>
        </p:txBody>
      </p:sp>
      <p:graphicFrame>
        <p:nvGraphicFramePr>
          <p:cNvPr id="12" name="Chart 1"/>
          <p:cNvGraphicFramePr/>
          <p:nvPr/>
        </p:nvGraphicFramePr>
        <p:xfrm>
          <a:off x="7132320" y="1828800"/>
          <a:ext cx="4709160" cy="28803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3" name="Shape 9"/>
          <p:cNvSpPr/>
          <p:nvPr/>
        </p:nvSpPr>
        <p:spPr>
          <a:xfrm>
            <a:off x="7132320" y="4846320"/>
            <a:ext cx="4709160" cy="1371600"/>
          </a:xfrm>
          <a:prstGeom prst="rect">
            <a:avLst/>
          </a:prstGeom>
          <a:solidFill>
            <a:srgbClr val="064E4A"/>
          </a:solidFill>
          <a:ln w="12700">
            <a:solidFill>
              <a:srgbClr val="064E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0"/>
          <p:cNvSpPr/>
          <p:nvPr/>
        </p:nvSpPr>
        <p:spPr>
          <a:xfrm>
            <a:off x="7315200" y="4937760"/>
            <a:ext cx="443484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kern="0" spc="4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INSIGHT
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in 5 NHS staff is international. </a:t>
            </a:r>
            <a:r>
              <a:rPr lang="en-US" sz="16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doctors, it is 42% (GMC, 2025). Any recruitment strategy that ignores this dependency misreads the labour market.</a:t>
            </a:r>
            <a:endParaRPr lang="en-US" sz="1600" dirty="0"/>
          </a:p>
        </p:txBody>
      </p:sp>
      <p:sp>
        <p:nvSpPr>
          <p:cNvPr id="15" name="Text 11"/>
          <p:cNvSpPr/>
          <p:nvPr/>
        </p:nvSpPr>
        <p:spPr>
          <a:xfrm>
            <a:off x="594360" y="6327648"/>
            <a:ext cx="11247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King's Fund (2025); RCPsych Workforce Census (2024); BMA (2026); GMC (2025); NMC (2025).</a:t>
            </a:r>
            <a:endParaRPr lang="en-US" sz="1000" dirty="0"/>
          </a:p>
        </p:txBody>
      </p:sp>
      <p:sp>
        <p:nvSpPr>
          <p:cNvPr id="16" name="Shape 12"/>
          <p:cNvSpPr/>
          <p:nvPr/>
        </p:nvSpPr>
        <p:spPr>
          <a:xfrm>
            <a:off x="594360" y="6537960"/>
            <a:ext cx="11247120" cy="0"/>
          </a:xfrm>
          <a:prstGeom prst="line">
            <a:avLst/>
          </a:prstGeom>
          <a:noFill/>
          <a:ln w="9525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3"/>
          <p:cNvSpPr/>
          <p:nvPr/>
        </p:nvSpPr>
        <p:spPr>
          <a:xfrm>
            <a:off x="4434840" y="6620256"/>
            <a:ext cx="7315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Recruitment · HCM Perspective · LCMB7023</a:t>
            </a:r>
            <a:endParaRPr lang="en-US" sz="10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EF7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03/8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94360" y="320040"/>
            <a:ext cx="112471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Root Causes: Why Recruitment Fails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594360" y="914400"/>
            <a:ext cx="548640" cy="6400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7589520" y="137160"/>
            <a:ext cx="4389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Presenter: [Your Name] · ID: [Student ID]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594360" y="1097280"/>
            <a:ext cx="11247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 systems-level problem- four interlocking levers (Buchan et al., 2024; Nuffield Trust, 2025).</a:t>
            </a:r>
            <a:endParaRPr lang="en-US" dirty="0"/>
          </a:p>
        </p:txBody>
      </p:sp>
      <p:sp>
        <p:nvSpPr>
          <p:cNvPr id="9" name="Shape 7"/>
          <p:cNvSpPr/>
          <p:nvPr/>
        </p:nvSpPr>
        <p:spPr>
          <a:xfrm>
            <a:off x="594360" y="1508760"/>
            <a:ext cx="5532120" cy="23317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594360" y="1508760"/>
            <a:ext cx="146304" cy="233172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914400" y="1673352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400" dirty="0">
                <a:solidFill>
                  <a:srgbClr val="0F76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914400" y="1920240"/>
            <a:ext cx="5074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Workforce Planning Deficit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914400" y="2377440"/>
            <a:ext cx="37033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comprehensive plan existed before 2023. The LTWP set a 15-year trajectory, but the 2025 Ten-Year Plan rejected its headcount growth (Nuffield Trust, 2025).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4434840" y="23774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3000" b="1" dirty="0">
                <a:solidFill>
                  <a:srgbClr val="0F766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£2.4bn</a:t>
            </a:r>
            <a:endParaRPr lang="en-US" sz="3000" dirty="0"/>
          </a:p>
        </p:txBody>
      </p:sp>
      <p:sp>
        <p:nvSpPr>
          <p:cNvPr id="15" name="Text 13"/>
          <p:cNvSpPr/>
          <p:nvPr/>
        </p:nvSpPr>
        <p:spPr>
          <a:xfrm>
            <a:off x="4434840" y="3108960"/>
            <a:ext cx="1554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commitment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6309360" y="1508760"/>
            <a:ext cx="5532120" cy="23317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6309360" y="1508760"/>
            <a:ext cx="146304" cy="233172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629400" y="1673352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4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STRUCTURAL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6629400" y="1920240"/>
            <a:ext cx="5074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Training Pipeline Bottleneck</a:t>
            </a:r>
            <a:endParaRPr lang="en-US" sz="1700" dirty="0"/>
          </a:p>
        </p:txBody>
      </p:sp>
      <p:sp>
        <p:nvSpPr>
          <p:cNvPr id="20" name="Text 18"/>
          <p:cNvSpPr/>
          <p:nvPr/>
        </p:nvSpPr>
        <p:spPr>
          <a:xfrm>
            <a:off x="6629400" y="2377440"/>
            <a:ext cx="37033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91,999 applications for 12,833 specialty posts in 2025 — a 7.17:1 ratio, up from 1.9:1 in 2019. A generation of doctors in limbo (BMA, 2025; RCP, 2025).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10149840" y="23774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30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7.17:1</a:t>
            </a:r>
            <a:endParaRPr lang="en-US" sz="3000" dirty="0"/>
          </a:p>
        </p:txBody>
      </p:sp>
      <p:sp>
        <p:nvSpPr>
          <p:cNvPr id="22" name="Text 20"/>
          <p:cNvSpPr/>
          <p:nvPr/>
        </p:nvSpPr>
        <p:spPr>
          <a:xfrm>
            <a:off x="10149840" y="3108960"/>
            <a:ext cx="1554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applicants per post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594360" y="4023360"/>
            <a:ext cx="5532120" cy="23317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4" name="Shape 22"/>
          <p:cNvSpPr/>
          <p:nvPr/>
        </p:nvSpPr>
        <p:spPr>
          <a:xfrm>
            <a:off x="594360" y="4023360"/>
            <a:ext cx="146304" cy="233172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914400" y="4187952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400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914400" y="4434840"/>
            <a:ext cx="5074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Stress, Burnout &amp; Leavers</a:t>
            </a:r>
            <a:endParaRPr lang="en-US" sz="1700" dirty="0"/>
          </a:p>
        </p:txBody>
      </p:sp>
      <p:sp>
        <p:nvSpPr>
          <p:cNvPr id="27" name="Text 25"/>
          <p:cNvSpPr/>
          <p:nvPr/>
        </p:nvSpPr>
        <p:spPr>
          <a:xfrm>
            <a:off x="914400" y="4892040"/>
            <a:ext cx="37033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42% of medical staff report stress; 30% feel burnt-out. 54% of leavers cite voluntary resignation (NHS Staff Survey, 2024).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4434840" y="4892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30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11%</a:t>
            </a:r>
            <a:endParaRPr lang="en-US" sz="3000" dirty="0"/>
          </a:p>
        </p:txBody>
      </p:sp>
      <p:sp>
        <p:nvSpPr>
          <p:cNvPr id="29" name="Text 27"/>
          <p:cNvSpPr/>
          <p:nvPr/>
        </p:nvSpPr>
        <p:spPr>
          <a:xfrm>
            <a:off x="4434840" y="5623560"/>
            <a:ext cx="1554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avg leaver rate since 2011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6309360" y="4023360"/>
            <a:ext cx="5532120" cy="23317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1" name="Shape 29"/>
          <p:cNvSpPr/>
          <p:nvPr/>
        </p:nvSpPr>
        <p:spPr>
          <a:xfrm>
            <a:off x="6309360" y="4023360"/>
            <a:ext cx="146304" cy="2331720"/>
          </a:xfrm>
          <a:prstGeom prst="rect">
            <a:avLst/>
          </a:prstGeom>
          <a:solidFill>
            <a:srgbClr val="064E4A"/>
          </a:solidFill>
          <a:ln w="12700">
            <a:solidFill>
              <a:srgbClr val="064E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2" name="Text 30"/>
          <p:cNvSpPr/>
          <p:nvPr/>
        </p:nvSpPr>
        <p:spPr>
          <a:xfrm>
            <a:off x="6629400" y="4187952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400" dirty="0">
                <a:solidFill>
                  <a:srgbClr val="064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LEADERSHIP</a:t>
            </a:r>
            <a:endParaRPr lang="en-US" sz="1100" dirty="0"/>
          </a:p>
        </p:txBody>
      </p:sp>
      <p:sp>
        <p:nvSpPr>
          <p:cNvPr id="33" name="Text 31"/>
          <p:cNvSpPr/>
          <p:nvPr/>
        </p:nvSpPr>
        <p:spPr>
          <a:xfrm>
            <a:off x="6629400" y="4434840"/>
            <a:ext cx="5074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Brand, Pay &amp; Value Prop.</a:t>
            </a:r>
            <a:endParaRPr lang="en-US" sz="1700" dirty="0"/>
          </a:p>
        </p:txBody>
      </p:sp>
      <p:sp>
        <p:nvSpPr>
          <p:cNvPr id="34" name="Text 32"/>
          <p:cNvSpPr/>
          <p:nvPr/>
        </p:nvSpPr>
        <p:spPr>
          <a:xfrm>
            <a:off x="6629400" y="4892040"/>
            <a:ext cx="37033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Only 32% of staff satisfied with pay; nursing applications fell 35% from 2021–2025. The employer brand has weakened (Health Foundation, 2024; UCAS, 2025).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10149840" y="4892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30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−35%</a:t>
            </a:r>
            <a:endParaRPr lang="en-US" sz="3000" dirty="0"/>
          </a:p>
        </p:txBody>
      </p:sp>
      <p:sp>
        <p:nvSpPr>
          <p:cNvPr id="36" name="Text 34"/>
          <p:cNvSpPr/>
          <p:nvPr/>
        </p:nvSpPr>
        <p:spPr>
          <a:xfrm>
            <a:off x="10149840" y="5623560"/>
            <a:ext cx="1554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nursing applications since 2021</a:t>
            </a:r>
            <a:endParaRPr lang="en-US" sz="1000" dirty="0"/>
          </a:p>
        </p:txBody>
      </p:sp>
      <p:sp>
        <p:nvSpPr>
          <p:cNvPr id="37" name="Shape 35"/>
          <p:cNvSpPr/>
          <p:nvPr/>
        </p:nvSpPr>
        <p:spPr>
          <a:xfrm>
            <a:off x="594360" y="6537960"/>
            <a:ext cx="11247120" cy="0"/>
          </a:xfrm>
          <a:prstGeom prst="line">
            <a:avLst/>
          </a:prstGeom>
          <a:noFill/>
          <a:ln w="9525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8" name="Text 36"/>
          <p:cNvSpPr/>
          <p:nvPr/>
        </p:nvSpPr>
        <p:spPr>
          <a:xfrm>
            <a:off x="4823460" y="6620256"/>
            <a:ext cx="7315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Recruitment · HCM Perspective · LCMB7023</a:t>
            </a:r>
            <a:endParaRPr lang="en-US" sz="10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04/8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94360" y="320040"/>
            <a:ext cx="112471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An HRM Lens: Why Theory Matters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594360" y="914400"/>
            <a:ext cx="548640" cy="6400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7589520" y="137160"/>
            <a:ext cx="4389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Presenter: [Your Name] · ID: [Student ID]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594360" y="1143000"/>
            <a:ext cx="5577840" cy="5074920"/>
          </a:xfrm>
          <a:prstGeom prst="rect">
            <a:avLst/>
          </a:prstGeom>
          <a:solidFill>
            <a:srgbClr val="E6F4F2"/>
          </a:solidFill>
          <a:ln w="12700">
            <a:solidFill>
              <a:srgbClr val="E6F4F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594360" y="1143000"/>
            <a:ext cx="5577840" cy="54864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777240" y="1143000"/>
            <a:ext cx="5394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Psychological Contract</a:t>
            </a:r>
            <a:endParaRPr lang="en-US" sz="1900" dirty="0"/>
          </a:p>
        </p:txBody>
      </p:sp>
      <p:sp>
        <p:nvSpPr>
          <p:cNvPr id="11" name="Text 9"/>
          <p:cNvSpPr/>
          <p:nvPr/>
        </p:nvSpPr>
        <p:spPr>
          <a:xfrm>
            <a:off x="777240" y="178308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Rousseau (1989); Guest (2017)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868680" y="2148840"/>
            <a:ext cx="5166360" cy="3931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064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Recruitment begins before the first day.
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Unwritten expectations about workload, support and progression shape whether recruits stay or leave within 12 months.
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staff surveys reveal widespread </a:t>
            </a:r>
            <a:r>
              <a:rPr lang="en-US" sz="16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contract breach</a:t>
            </a: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lived reality diverges from employer promise (NHS Staff Survey, 2024).
</a:t>
            </a:r>
            <a:endParaRPr lang="en-US" sz="1600" dirty="0"/>
          </a:p>
          <a:p>
            <a:pPr marL="0" indent="0">
              <a:buNone/>
            </a:pPr>
            <a:r>
              <a:rPr lang="en-US" sz="1600" b="1" i="1" dirty="0">
                <a:solidFill>
                  <a:srgbClr val="0F76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Implication: recruitment messaging must be honest and aligned to operational reality.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6446520" y="1143000"/>
            <a:ext cx="5394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AMO Model of Performance</a:t>
            </a:r>
            <a:endParaRPr lang="en-US" sz="1900" dirty="0"/>
          </a:p>
        </p:txBody>
      </p:sp>
      <p:sp>
        <p:nvSpPr>
          <p:cNvPr id="14" name="Text 12"/>
          <p:cNvSpPr/>
          <p:nvPr/>
        </p:nvSpPr>
        <p:spPr>
          <a:xfrm>
            <a:off x="6446520" y="1536192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Appelbaum et al. (2000); Boxall &amp; Purcell (2022)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6446520" y="1965960"/>
            <a:ext cx="5394960" cy="128016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6583680" y="2194560"/>
            <a:ext cx="822960" cy="822960"/>
          </a:xfrm>
          <a:prstGeom prst="ellipse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6583680" y="2194560"/>
            <a:ext cx="8229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3000" dirty="0"/>
          </a:p>
        </p:txBody>
      </p:sp>
      <p:sp>
        <p:nvSpPr>
          <p:cNvPr id="18" name="Text 16"/>
          <p:cNvSpPr/>
          <p:nvPr/>
        </p:nvSpPr>
        <p:spPr>
          <a:xfrm>
            <a:off x="7543800" y="2148840"/>
            <a:ext cx="4206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Ability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7543800" y="2514600"/>
            <a:ext cx="4206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Recruit for capability: credentials, competencies, clinical reasoning.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6446520" y="3383280"/>
            <a:ext cx="5394960" cy="128016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6583680" y="3611880"/>
            <a:ext cx="822960" cy="822960"/>
          </a:xfrm>
          <a:prstGeom prst="ellipse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6583680" y="3611880"/>
            <a:ext cx="8229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</a:t>
            </a:r>
            <a:endParaRPr lang="en-US" sz="3000" dirty="0"/>
          </a:p>
        </p:txBody>
      </p:sp>
      <p:sp>
        <p:nvSpPr>
          <p:cNvPr id="23" name="Text 21"/>
          <p:cNvSpPr/>
          <p:nvPr/>
        </p:nvSpPr>
        <p:spPr>
          <a:xfrm>
            <a:off x="7543800" y="3566160"/>
            <a:ext cx="4206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Motivation</a:t>
            </a:r>
            <a:endParaRPr lang="en-US" sz="1700" dirty="0"/>
          </a:p>
        </p:txBody>
      </p:sp>
      <p:sp>
        <p:nvSpPr>
          <p:cNvPr id="24" name="Text 22"/>
          <p:cNvSpPr/>
          <p:nvPr/>
        </p:nvSpPr>
        <p:spPr>
          <a:xfrm>
            <a:off x="7543800" y="3931920"/>
            <a:ext cx="4206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Values fit + public-service ethos; pay parity with equivalent sectors.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6446520" y="4800600"/>
            <a:ext cx="5394960" cy="128016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Shape 24"/>
          <p:cNvSpPr/>
          <p:nvPr/>
        </p:nvSpPr>
        <p:spPr>
          <a:xfrm>
            <a:off x="6583680" y="5029200"/>
            <a:ext cx="822960" cy="822960"/>
          </a:xfrm>
          <a:prstGeom prst="ellipse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6583680" y="5029200"/>
            <a:ext cx="8229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</a:t>
            </a:r>
            <a:endParaRPr lang="en-US" sz="3000" dirty="0"/>
          </a:p>
        </p:txBody>
      </p:sp>
      <p:sp>
        <p:nvSpPr>
          <p:cNvPr id="28" name="Text 26"/>
          <p:cNvSpPr/>
          <p:nvPr/>
        </p:nvSpPr>
        <p:spPr>
          <a:xfrm>
            <a:off x="7543800" y="4983480"/>
            <a:ext cx="4206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Opportunity</a:t>
            </a:r>
            <a:endParaRPr lang="en-US" sz="1700" dirty="0"/>
          </a:p>
        </p:txBody>
      </p:sp>
      <p:sp>
        <p:nvSpPr>
          <p:cNvPr id="29" name="Text 27"/>
          <p:cNvSpPr/>
          <p:nvPr/>
        </p:nvSpPr>
        <p:spPr>
          <a:xfrm>
            <a:off x="7543800" y="5349240"/>
            <a:ext cx="4206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pathways, CPD, flexibility, manageable rotas.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594360" y="6327648"/>
            <a:ext cx="11247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i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Diagnosis: NHS recruitment over-invests in 'Ability' (credentialing) and under-invests in Motivation and Opportunity levers.</a:t>
            </a:r>
            <a:endParaRPr lang="en-US" sz="1100" dirty="0"/>
          </a:p>
        </p:txBody>
      </p:sp>
      <p:sp>
        <p:nvSpPr>
          <p:cNvPr id="31" name="Shape 29"/>
          <p:cNvSpPr/>
          <p:nvPr/>
        </p:nvSpPr>
        <p:spPr>
          <a:xfrm>
            <a:off x="594360" y="6537960"/>
            <a:ext cx="11247120" cy="0"/>
          </a:xfrm>
          <a:prstGeom prst="line">
            <a:avLst/>
          </a:prstGeom>
          <a:noFill/>
          <a:ln w="9525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2" name="Text 30"/>
          <p:cNvSpPr/>
          <p:nvPr/>
        </p:nvSpPr>
        <p:spPr>
          <a:xfrm>
            <a:off x="5315650" y="6566138"/>
            <a:ext cx="7315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Recruitment · HCM Perspective · LCMB7023</a:t>
            </a:r>
            <a:endParaRPr lang="en-US" sz="10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05/8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94360" y="320040"/>
            <a:ext cx="112471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International vs Domestic Pipeline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594360" y="914400"/>
            <a:ext cx="548640" cy="6400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7589520" y="137160"/>
            <a:ext cx="4389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Presenter: [Your Name] · ID: [Student ID]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594360" y="1097280"/>
            <a:ext cx="11247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 LTWP aims to cut international recruitment from ~24% of joiners to 9–10.5% by 2036/37 — a rebalance already slipping (NHS England, 2023; Nuffield Trust, 2025).</a:t>
            </a:r>
            <a:endParaRPr lang="en-US" sz="1600" dirty="0"/>
          </a:p>
        </p:txBody>
      </p:sp>
      <p:graphicFrame>
        <p:nvGraphicFramePr>
          <p:cNvPr id="9" name="Chart 0"/>
          <p:cNvGraphicFramePr/>
          <p:nvPr/>
        </p:nvGraphicFramePr>
        <p:xfrm>
          <a:off x="502920" y="1645920"/>
          <a:ext cx="6675120" cy="46177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0" name="Shape 7"/>
          <p:cNvSpPr/>
          <p:nvPr/>
        </p:nvSpPr>
        <p:spPr>
          <a:xfrm>
            <a:off x="7406640" y="1645920"/>
            <a:ext cx="4434840" cy="14173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8"/>
          <p:cNvSpPr/>
          <p:nvPr/>
        </p:nvSpPr>
        <p:spPr>
          <a:xfrm>
            <a:off x="7406640" y="1645920"/>
            <a:ext cx="128016" cy="141732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7680960" y="1810512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400" dirty="0">
                <a:solidFill>
                  <a:srgbClr val="0F76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LAG</a:t>
            </a:r>
            <a:endParaRPr lang="en-US" sz="2000" b="1" dirty="0"/>
          </a:p>
        </p:txBody>
      </p:sp>
      <p:sp>
        <p:nvSpPr>
          <p:cNvPr id="13" name="Text 10"/>
          <p:cNvSpPr/>
          <p:nvPr/>
        </p:nvSpPr>
        <p:spPr>
          <a:xfrm>
            <a:off x="7680960" y="2103120"/>
            <a:ext cx="40233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Med-school places to double by 2031/32 — first new places opened only Sept 2025.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7406640" y="3218688"/>
            <a:ext cx="4434840" cy="14173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2"/>
          <p:cNvSpPr/>
          <p:nvPr/>
        </p:nvSpPr>
        <p:spPr>
          <a:xfrm>
            <a:off x="7406640" y="3218688"/>
            <a:ext cx="128016" cy="141732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3"/>
          <p:cNvSpPr/>
          <p:nvPr/>
        </p:nvSpPr>
        <p:spPr>
          <a:xfrm>
            <a:off x="7680960" y="3383280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kern="0" spc="4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RISK</a:t>
            </a:r>
            <a:endParaRPr lang="en-US" sz="1600" dirty="0"/>
          </a:p>
        </p:txBody>
      </p:sp>
      <p:sp>
        <p:nvSpPr>
          <p:cNvPr id="17" name="Text 14"/>
          <p:cNvSpPr/>
          <p:nvPr/>
        </p:nvSpPr>
        <p:spPr>
          <a:xfrm>
            <a:off x="7680960" y="3675888"/>
            <a:ext cx="40233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'Red list' breaches: recruitment from low-income countries continues despite WHO code.</a:t>
            </a:r>
            <a:endParaRPr lang="en-US" sz="1600" dirty="0"/>
          </a:p>
        </p:txBody>
      </p:sp>
      <p:sp>
        <p:nvSpPr>
          <p:cNvPr id="18" name="Shape 15"/>
          <p:cNvSpPr/>
          <p:nvPr/>
        </p:nvSpPr>
        <p:spPr>
          <a:xfrm>
            <a:off x="7406640" y="4791456"/>
            <a:ext cx="4434840" cy="14173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9" name="Shape 16"/>
          <p:cNvSpPr/>
          <p:nvPr/>
        </p:nvSpPr>
        <p:spPr>
          <a:xfrm>
            <a:off x="7406640" y="4791456"/>
            <a:ext cx="128016" cy="141732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7"/>
          <p:cNvSpPr/>
          <p:nvPr/>
        </p:nvSpPr>
        <p:spPr>
          <a:xfrm>
            <a:off x="7680960" y="4956048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kern="0" spc="400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VISA HEADWIND</a:t>
            </a:r>
            <a:endParaRPr lang="en-US" sz="1600" dirty="0"/>
          </a:p>
        </p:txBody>
      </p:sp>
      <p:sp>
        <p:nvSpPr>
          <p:cNvPr id="21" name="Text 18"/>
          <p:cNvSpPr/>
          <p:nvPr/>
        </p:nvSpPr>
        <p:spPr>
          <a:xfrm>
            <a:off x="7680960" y="5248656"/>
            <a:ext cx="40233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July 2025: care workers removed from Health &amp; Care Worker visa route.</a:t>
            </a:r>
            <a:endParaRPr lang="en-US" sz="1600" dirty="0"/>
          </a:p>
        </p:txBody>
      </p:sp>
      <p:sp>
        <p:nvSpPr>
          <p:cNvPr id="22" name="Text 19"/>
          <p:cNvSpPr/>
          <p:nvPr/>
        </p:nvSpPr>
        <p:spPr>
          <a:xfrm>
            <a:off x="594360" y="6327648"/>
            <a:ext cx="11247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NHS England LTWP (2023); Commons Library (2026); Nuffield Trust (2025); NMC (2025); GMC (2025).</a:t>
            </a:r>
            <a:endParaRPr lang="en-US" sz="1000" dirty="0"/>
          </a:p>
        </p:txBody>
      </p:sp>
      <p:sp>
        <p:nvSpPr>
          <p:cNvPr id="23" name="Shape 20"/>
          <p:cNvSpPr/>
          <p:nvPr/>
        </p:nvSpPr>
        <p:spPr>
          <a:xfrm>
            <a:off x="594360" y="6537960"/>
            <a:ext cx="11247120" cy="0"/>
          </a:xfrm>
          <a:prstGeom prst="line">
            <a:avLst/>
          </a:prstGeom>
          <a:noFill/>
          <a:ln w="9525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1"/>
          <p:cNvSpPr/>
          <p:nvPr/>
        </p:nvSpPr>
        <p:spPr>
          <a:xfrm>
            <a:off x="5250336" y="6620256"/>
            <a:ext cx="7315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Recruitment · HCM Perspective · LCMB7023</a:t>
            </a:r>
            <a:endParaRPr lang="en-US" sz="10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EF7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06/8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94360" y="320040"/>
            <a:ext cx="112471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Evidence-Based Recommendations (2026–2030)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594360" y="914400"/>
            <a:ext cx="548640" cy="6400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7589520" y="137160"/>
            <a:ext cx="4389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Presenter: [Your Name] · ID: [Student ID]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594360" y="1097280"/>
            <a:ext cx="11247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Six interventions- sequenced by impact and feasibility (Health Foundation, 2024; Buchan et al., 2024; Nuffield Trust, 2025).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594360" y="1600200"/>
            <a:ext cx="3703320" cy="214884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594360" y="1600200"/>
            <a:ext cx="3703320" cy="45720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777240" y="1691640"/>
            <a:ext cx="502920" cy="5029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777240" y="169164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F766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371600" y="1673352"/>
            <a:ext cx="2834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Realistic Job Previews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777240" y="2286000"/>
            <a:ext cx="33375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Honest onboarding cuts 12-month leaver rates- aligns the psychological contract (Rousseau, 1989).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4434840" y="1600200"/>
            <a:ext cx="3703320" cy="214884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4434840" y="1600200"/>
            <a:ext cx="3703320" cy="45720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4617720" y="1691640"/>
            <a:ext cx="502920" cy="5029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4617720" y="169164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5212080" y="1673352"/>
            <a:ext cx="2834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Loan Forgiveness Scheme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4617720" y="2286000"/>
            <a:ext cx="33375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Fees written off in exchange for NHS service years (Nuffield Trust, 2025).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8275320" y="1600200"/>
            <a:ext cx="3703320" cy="214884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8275320" y="1600200"/>
            <a:ext cx="3703320" cy="45720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8458200" y="1691640"/>
            <a:ext cx="502920" cy="5029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8458200" y="169164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800" dirty="0"/>
          </a:p>
        </p:txBody>
      </p:sp>
      <p:sp>
        <p:nvSpPr>
          <p:cNvPr id="25" name="Text 23"/>
          <p:cNvSpPr/>
          <p:nvPr/>
        </p:nvSpPr>
        <p:spPr>
          <a:xfrm>
            <a:off x="9052560" y="1673352"/>
            <a:ext cx="2834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Expand Specialty Training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8458200" y="2286000"/>
            <a:ext cx="33375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Unblock the 7.17:1 bottleneck with costed new training posts (BMA, 2026).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594360" y="3931920"/>
            <a:ext cx="3703320" cy="214884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8" name="Shape 26"/>
          <p:cNvSpPr/>
          <p:nvPr/>
        </p:nvSpPr>
        <p:spPr>
          <a:xfrm>
            <a:off x="594360" y="3931920"/>
            <a:ext cx="3703320" cy="457200"/>
          </a:xfrm>
          <a:prstGeom prst="rect">
            <a:avLst/>
          </a:prstGeom>
          <a:solidFill>
            <a:srgbClr val="064E4A"/>
          </a:solidFill>
          <a:ln w="12700">
            <a:solidFill>
              <a:srgbClr val="064E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Shape 27"/>
          <p:cNvSpPr/>
          <p:nvPr/>
        </p:nvSpPr>
        <p:spPr>
          <a:xfrm>
            <a:off x="777240" y="4023360"/>
            <a:ext cx="502920" cy="5029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777240" y="40233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800" dirty="0"/>
          </a:p>
        </p:txBody>
      </p:sp>
      <p:sp>
        <p:nvSpPr>
          <p:cNvPr id="31" name="Text 29"/>
          <p:cNvSpPr/>
          <p:nvPr/>
        </p:nvSpPr>
        <p:spPr>
          <a:xfrm>
            <a:off x="1371600" y="4005072"/>
            <a:ext cx="2834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Ethical Intl. Recruitment</a:t>
            </a:r>
            <a:endParaRPr lang="en-US" sz="1400" dirty="0"/>
          </a:p>
        </p:txBody>
      </p:sp>
      <p:sp>
        <p:nvSpPr>
          <p:cNvPr id="32" name="Text 30"/>
          <p:cNvSpPr/>
          <p:nvPr/>
        </p:nvSpPr>
        <p:spPr>
          <a:xfrm>
            <a:off x="777240" y="4617720"/>
            <a:ext cx="33375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Enforce WHO code; pursue bilateral workforce partnerships (DHSC, 2023).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4434840" y="3931920"/>
            <a:ext cx="3703320" cy="214884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4" name="Shape 32"/>
          <p:cNvSpPr/>
          <p:nvPr/>
        </p:nvSpPr>
        <p:spPr>
          <a:xfrm>
            <a:off x="4434840" y="3931920"/>
            <a:ext cx="3703320" cy="45720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Shape 33"/>
          <p:cNvSpPr/>
          <p:nvPr/>
        </p:nvSpPr>
        <p:spPr>
          <a:xfrm>
            <a:off x="4617720" y="4023360"/>
            <a:ext cx="502920" cy="5029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6" name="Text 34"/>
          <p:cNvSpPr/>
          <p:nvPr/>
        </p:nvSpPr>
        <p:spPr>
          <a:xfrm>
            <a:off x="4617720" y="40233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F766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1800" dirty="0"/>
          </a:p>
        </p:txBody>
      </p:sp>
      <p:sp>
        <p:nvSpPr>
          <p:cNvPr id="37" name="Text 35"/>
          <p:cNvSpPr/>
          <p:nvPr/>
        </p:nvSpPr>
        <p:spPr>
          <a:xfrm>
            <a:off x="5212080" y="4005072"/>
            <a:ext cx="2834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Flexible Rota Design</a:t>
            </a:r>
            <a:endParaRPr lang="en-US" sz="1400" dirty="0"/>
          </a:p>
        </p:txBody>
      </p:sp>
      <p:sp>
        <p:nvSpPr>
          <p:cNvPr id="38" name="Text 36"/>
          <p:cNvSpPr/>
          <p:nvPr/>
        </p:nvSpPr>
        <p:spPr>
          <a:xfrm>
            <a:off x="4617720" y="4617720"/>
            <a:ext cx="33375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Portfolio careers; targets the AMO 'Opportunity' lever (Boxall &amp; Purcell, 2022).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8275320" y="3931920"/>
            <a:ext cx="3703320" cy="214884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01600" dist="254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0" name="Shape 38"/>
          <p:cNvSpPr/>
          <p:nvPr/>
        </p:nvSpPr>
        <p:spPr>
          <a:xfrm>
            <a:off x="8275320" y="3931920"/>
            <a:ext cx="3703320" cy="45720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1" name="Shape 39"/>
          <p:cNvSpPr/>
          <p:nvPr/>
        </p:nvSpPr>
        <p:spPr>
          <a:xfrm>
            <a:off x="8458200" y="4023360"/>
            <a:ext cx="502920" cy="5029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2" name="Text 40"/>
          <p:cNvSpPr/>
          <p:nvPr/>
        </p:nvSpPr>
        <p:spPr>
          <a:xfrm>
            <a:off x="8458200" y="40233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1800" dirty="0"/>
          </a:p>
        </p:txBody>
      </p:sp>
      <p:sp>
        <p:nvSpPr>
          <p:cNvPr id="43" name="Text 41"/>
          <p:cNvSpPr/>
          <p:nvPr/>
        </p:nvSpPr>
        <p:spPr>
          <a:xfrm>
            <a:off x="9052560" y="4005072"/>
            <a:ext cx="2834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Employer Brand Refresh</a:t>
            </a:r>
            <a:endParaRPr lang="en-US" sz="1400" dirty="0"/>
          </a:p>
        </p:txBody>
      </p:sp>
      <p:sp>
        <p:nvSpPr>
          <p:cNvPr id="44" name="Text 42"/>
          <p:cNvSpPr/>
          <p:nvPr/>
        </p:nvSpPr>
        <p:spPr>
          <a:xfrm>
            <a:off x="8458200" y="4617720"/>
            <a:ext cx="33375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18–24s after the 35% UCAS nursing applications drop (UCAS, 2025).</a:t>
            </a:r>
            <a:endParaRPr lang="en-US" sz="1600" dirty="0"/>
          </a:p>
        </p:txBody>
      </p:sp>
      <p:sp>
        <p:nvSpPr>
          <p:cNvPr id="45" name="Shape 43"/>
          <p:cNvSpPr/>
          <p:nvPr/>
        </p:nvSpPr>
        <p:spPr>
          <a:xfrm>
            <a:off x="594360" y="6537960"/>
            <a:ext cx="11247120" cy="0"/>
          </a:xfrm>
          <a:prstGeom prst="line">
            <a:avLst/>
          </a:prstGeom>
          <a:noFill/>
          <a:ln w="9525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6" name="Text 44"/>
          <p:cNvSpPr/>
          <p:nvPr/>
        </p:nvSpPr>
        <p:spPr>
          <a:xfrm>
            <a:off x="4663440" y="6601968"/>
            <a:ext cx="7315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Recruitment · HCM Perspective · LCMB7023</a:t>
            </a:r>
            <a:endParaRPr lang="en-US" sz="10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07/8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94360" y="320040"/>
            <a:ext cx="112471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Strategic HRM Framework — A 5-Year Roadmap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594360" y="914400"/>
            <a:ext cx="548640" cy="6400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7589520" y="137160"/>
            <a:ext cx="4389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Presenter: [Your Name] · ID: [Student ID]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594360" y="1097280"/>
            <a:ext cx="11247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An integrated recruitment strategy sequenced across three horizons (Armstrong &amp; Taylor, 2023).</a:t>
            </a:r>
            <a:endParaRPr lang="en-US" dirty="0"/>
          </a:p>
        </p:txBody>
      </p:sp>
      <p:sp>
        <p:nvSpPr>
          <p:cNvPr id="9" name="Shape 7"/>
          <p:cNvSpPr/>
          <p:nvPr/>
        </p:nvSpPr>
        <p:spPr>
          <a:xfrm>
            <a:off x="822960" y="2651760"/>
            <a:ext cx="10789920" cy="128016"/>
          </a:xfrm>
          <a:prstGeom prst="rect">
            <a:avLst/>
          </a:prstGeom>
          <a:solidFill>
            <a:srgbClr val="CBD5E1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2377440" y="2395728"/>
            <a:ext cx="640080" cy="640080"/>
          </a:xfrm>
          <a:prstGeom prst="ellipse">
            <a:avLst/>
          </a:prstGeom>
          <a:solidFill>
            <a:srgbClr val="DC2626"/>
          </a:solidFill>
          <a:ln w="381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1828800" y="1783080"/>
            <a:ext cx="1737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2026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1828800" y="1417320"/>
            <a:ext cx="1737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kern="0" spc="3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NOW</a:t>
            </a:r>
            <a:endParaRPr lang="en-US" sz="1100" b="1" dirty="0"/>
          </a:p>
        </p:txBody>
      </p:sp>
      <p:sp>
        <p:nvSpPr>
          <p:cNvPr id="13" name="Shape 11"/>
          <p:cNvSpPr/>
          <p:nvPr/>
        </p:nvSpPr>
        <p:spPr>
          <a:xfrm>
            <a:off x="914400" y="3154680"/>
            <a:ext cx="3566160" cy="292608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914400" y="3154680"/>
            <a:ext cx="3566160" cy="50292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1097280" y="3154680"/>
            <a:ext cx="3291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Stabilise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1143000" y="3794760"/>
            <a:ext cx="324612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■"/>
            </a:pPr>
            <a:r>
              <a:rPr lang="en-US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Realistic Job Previews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■"/>
            </a:pPr>
            <a:r>
              <a:rPr lang="en-US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Retention premia in hotspots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■"/>
            </a:pPr>
            <a:r>
              <a:rPr lang="en-US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Unblock training pipeline</a:t>
            </a:r>
            <a:endParaRPr lang="en-US" dirty="0"/>
          </a:p>
        </p:txBody>
      </p:sp>
      <p:sp>
        <p:nvSpPr>
          <p:cNvPr id="17" name="Shape 15"/>
          <p:cNvSpPr/>
          <p:nvPr/>
        </p:nvSpPr>
        <p:spPr>
          <a:xfrm>
            <a:off x="6309360" y="2395728"/>
            <a:ext cx="640080" cy="640080"/>
          </a:xfrm>
          <a:prstGeom prst="ellipse">
            <a:avLst/>
          </a:prstGeom>
          <a:solidFill>
            <a:srgbClr val="F59E0B"/>
          </a:solidFill>
          <a:ln w="381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5760720" y="1783080"/>
            <a:ext cx="1737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2028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5760720" y="1417320"/>
            <a:ext cx="1737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kern="0" spc="3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846320" y="3154680"/>
            <a:ext cx="3566160" cy="292608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4846320" y="3154680"/>
            <a:ext cx="3566160" cy="50292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5029200" y="3154680"/>
            <a:ext cx="3291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Rebalance</a:t>
            </a:r>
            <a:endParaRPr lang="en-US" sz="1800" dirty="0"/>
          </a:p>
        </p:txBody>
      </p:sp>
      <p:sp>
        <p:nvSpPr>
          <p:cNvPr id="23" name="Text 21"/>
          <p:cNvSpPr/>
          <p:nvPr/>
        </p:nvSpPr>
        <p:spPr>
          <a:xfrm>
            <a:off x="5074920" y="3794760"/>
            <a:ext cx="324612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■"/>
            </a:pPr>
            <a:r>
              <a:rPr lang="en-US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Double med-school intake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■"/>
            </a:pPr>
            <a:r>
              <a:rPr lang="en-US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Flexible rota redesign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■"/>
            </a:pPr>
            <a:r>
              <a:rPr lang="en-US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Loan forgiveness pilot</a:t>
            </a:r>
            <a:endParaRPr lang="en-US" dirty="0"/>
          </a:p>
        </p:txBody>
      </p:sp>
      <p:sp>
        <p:nvSpPr>
          <p:cNvPr id="24" name="Shape 22"/>
          <p:cNvSpPr/>
          <p:nvPr/>
        </p:nvSpPr>
        <p:spPr>
          <a:xfrm>
            <a:off x="10241280" y="2395728"/>
            <a:ext cx="640080" cy="640080"/>
          </a:xfrm>
          <a:prstGeom prst="ellipse">
            <a:avLst/>
          </a:prstGeom>
          <a:solidFill>
            <a:srgbClr val="0F766E"/>
          </a:solidFill>
          <a:ln w="381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9692640" y="1783080"/>
            <a:ext cx="1737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F766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2031+</a:t>
            </a:r>
            <a:endParaRPr lang="en-US" sz="2000" dirty="0"/>
          </a:p>
        </p:txBody>
      </p:sp>
      <p:sp>
        <p:nvSpPr>
          <p:cNvPr id="26" name="Text 24"/>
          <p:cNvSpPr/>
          <p:nvPr/>
        </p:nvSpPr>
        <p:spPr>
          <a:xfrm>
            <a:off x="9692640" y="1417320"/>
            <a:ext cx="1737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kern="0" spc="3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8778240" y="3154680"/>
            <a:ext cx="3413760" cy="292608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8" name="Shape 26"/>
          <p:cNvSpPr/>
          <p:nvPr/>
        </p:nvSpPr>
        <p:spPr>
          <a:xfrm>
            <a:off x="8778240" y="3154680"/>
            <a:ext cx="3413760" cy="50292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8961120" y="3154680"/>
            <a:ext cx="3291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Transform</a:t>
            </a:r>
            <a:endParaRPr lang="en-US" sz="1800" dirty="0"/>
          </a:p>
        </p:txBody>
      </p:sp>
      <p:sp>
        <p:nvSpPr>
          <p:cNvPr id="30" name="Text 28"/>
          <p:cNvSpPr/>
          <p:nvPr/>
        </p:nvSpPr>
        <p:spPr>
          <a:xfrm>
            <a:off x="9006840" y="3794760"/>
            <a:ext cx="324612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■"/>
            </a:pPr>
            <a:r>
              <a:rPr lang="en-US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9–10% intl. recruitment target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■"/>
            </a:pPr>
            <a:r>
              <a:rPr lang="en-US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Employer-brand uplift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■"/>
            </a:pPr>
            <a:r>
              <a:rPr lang="en-US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Leaver rate to 7.4–8.2%</a:t>
            </a:r>
            <a:endParaRPr lang="en-US" dirty="0"/>
          </a:p>
        </p:txBody>
      </p:sp>
      <p:sp>
        <p:nvSpPr>
          <p:cNvPr id="31" name="Text 29"/>
          <p:cNvSpPr/>
          <p:nvPr/>
        </p:nvSpPr>
        <p:spPr>
          <a:xfrm>
            <a:off x="594360" y="6327648"/>
            <a:ext cx="11247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 anchored in Harvard Model (Beer et al., 1984) and Ulrich's HR Strategic Partner model (Ulrich, 1997).</a:t>
            </a:r>
            <a:endParaRPr lang="en-US" sz="1000" dirty="0"/>
          </a:p>
        </p:txBody>
      </p:sp>
      <p:sp>
        <p:nvSpPr>
          <p:cNvPr id="32" name="Shape 30"/>
          <p:cNvSpPr/>
          <p:nvPr/>
        </p:nvSpPr>
        <p:spPr>
          <a:xfrm>
            <a:off x="594360" y="6537960"/>
            <a:ext cx="11247120" cy="0"/>
          </a:xfrm>
          <a:prstGeom prst="line">
            <a:avLst/>
          </a:prstGeom>
          <a:noFill/>
          <a:ln w="9525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5029200" y="6601968"/>
            <a:ext cx="7315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Recruitment · HCM Perspective · LCMB7023</a:t>
            </a:r>
            <a:endParaRPr lang="en-US" sz="10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64E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08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/8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94360" y="320040"/>
            <a:ext cx="112471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Conclusion &amp; Synthesis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594360" y="914400"/>
            <a:ext cx="548640" cy="6400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7589520" y="137160"/>
            <a:ext cx="4389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Presenter: [Group Leader] · ID: [Student ID]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594360" y="1188720"/>
            <a:ext cx="10972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</a:t>
            </a:r>
            <a:endParaRPr lang="en-US" sz="12000" dirty="0"/>
          </a:p>
        </p:txBody>
      </p:sp>
      <p:sp>
        <p:nvSpPr>
          <p:cNvPr id="9" name="Text 7"/>
          <p:cNvSpPr/>
          <p:nvPr/>
        </p:nvSpPr>
        <p:spPr>
          <a:xfrm>
            <a:off x="1554480" y="1554480"/>
            <a:ext cx="5669280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NHS recruitment will not be fixed by headcount targets alone.
</a:t>
            </a:r>
            <a:endParaRPr lang="en-US" sz="2000" dirty="0"/>
          </a:p>
          <a:p>
            <a:pPr marL="0" indent="0">
              <a:buNone/>
            </a:pPr>
            <a:r>
              <a:rPr lang="en-US" sz="2000" i="1" dirty="0">
                <a:solidFill>
                  <a:srgbClr val="5EEAD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credible HRM strategy must pair domestic pipeline repair with authentic psychological contracts, AMO-aligned job design and ethical international practice — or the 'leaking bucket' will keep draining.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594360" y="4846320"/>
            <a:ext cx="2103120" cy="141732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731520" y="489204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2800" dirty="0"/>
          </a:p>
        </p:txBody>
      </p:sp>
      <p:sp>
        <p:nvSpPr>
          <p:cNvPr id="12" name="Text 10"/>
          <p:cNvSpPr/>
          <p:nvPr/>
        </p:nvSpPr>
        <p:spPr>
          <a:xfrm>
            <a:off x="1234440" y="4937760"/>
            <a:ext cx="1371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Data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731520" y="5440680"/>
            <a:ext cx="1874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100k vacancies; 10.6% peak rate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2834640" y="4846320"/>
            <a:ext cx="2103120" cy="141732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2971800" y="489204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800" dirty="0"/>
          </a:p>
        </p:txBody>
      </p:sp>
      <p:sp>
        <p:nvSpPr>
          <p:cNvPr id="16" name="Text 14"/>
          <p:cNvSpPr/>
          <p:nvPr/>
        </p:nvSpPr>
        <p:spPr>
          <a:xfrm>
            <a:off x="3474720" y="4937760"/>
            <a:ext cx="1371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Theory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2971800" y="5440680"/>
            <a:ext cx="1874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Contract + AMO &gt; headcount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5074920" y="4846320"/>
            <a:ext cx="2103120" cy="141732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5212080" y="489204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2800" dirty="0"/>
          </a:p>
        </p:txBody>
      </p:sp>
      <p:sp>
        <p:nvSpPr>
          <p:cNvPr id="20" name="Text 18"/>
          <p:cNvSpPr/>
          <p:nvPr/>
        </p:nvSpPr>
        <p:spPr>
          <a:xfrm>
            <a:off x="5715000" y="4937760"/>
            <a:ext cx="1371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Action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5212080" y="5440680"/>
            <a:ext cx="1874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Stabilise → Rebalance → Transform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7498080" y="1188720"/>
            <a:ext cx="4343400" cy="507492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7589520" y="1828800"/>
            <a:ext cx="4160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kern="0" spc="600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THANK YOU</a:t>
            </a:r>
            <a:endParaRPr lang="en-US" sz="3400" dirty="0"/>
          </a:p>
        </p:txBody>
      </p:sp>
      <p:sp>
        <p:nvSpPr>
          <p:cNvPr id="24" name="Shape 22"/>
          <p:cNvSpPr/>
          <p:nvPr/>
        </p:nvSpPr>
        <p:spPr>
          <a:xfrm>
            <a:off x="9052560" y="2651760"/>
            <a:ext cx="1234440" cy="54864"/>
          </a:xfrm>
          <a:prstGeom prst="rect">
            <a:avLst/>
          </a:prstGeom>
          <a:solidFill>
            <a:srgbClr val="064E4A"/>
          </a:solidFill>
          <a:ln w="12700">
            <a:solidFill>
              <a:srgbClr val="064E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7589520" y="2834640"/>
            <a:ext cx="4160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i="1" dirty="0">
                <a:solidFill>
                  <a:srgbClr val="064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and discussion welcome</a:t>
            </a:r>
            <a:endParaRPr lang="en-US" sz="1500" dirty="0"/>
          </a:p>
        </p:txBody>
      </p:sp>
      <p:sp>
        <p:nvSpPr>
          <p:cNvPr id="26" name="Shape 24"/>
          <p:cNvSpPr/>
          <p:nvPr/>
        </p:nvSpPr>
        <p:spPr>
          <a:xfrm>
            <a:off x="7680960" y="3749040"/>
            <a:ext cx="274320" cy="274320"/>
          </a:xfrm>
          <a:prstGeom prst="ellipse">
            <a:avLst/>
          </a:prstGeom>
          <a:solidFill>
            <a:srgbClr val="064E4A"/>
          </a:solidFill>
          <a:ln w="12700">
            <a:solidFill>
              <a:srgbClr val="064E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7680960" y="374904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?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8046720" y="3703320"/>
            <a:ext cx="3657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i="1" dirty="0">
                <a:solidFill>
                  <a:srgbClr val="064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we model Trust-level recruitment variance?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7680960" y="4526280"/>
            <a:ext cx="274320" cy="274320"/>
          </a:xfrm>
          <a:prstGeom prst="ellipse">
            <a:avLst/>
          </a:prstGeom>
          <a:solidFill>
            <a:srgbClr val="064E4A"/>
          </a:solidFill>
          <a:ln w="12700">
            <a:solidFill>
              <a:srgbClr val="064E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7680960" y="452628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?</a:t>
            </a:r>
            <a:endParaRPr lang="en-US" sz="1400" dirty="0"/>
          </a:p>
        </p:txBody>
      </p:sp>
      <p:sp>
        <p:nvSpPr>
          <p:cNvPr id="31" name="Text 29"/>
          <p:cNvSpPr/>
          <p:nvPr/>
        </p:nvSpPr>
        <p:spPr>
          <a:xfrm>
            <a:off x="8046720" y="4480560"/>
            <a:ext cx="3657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i="1" dirty="0">
                <a:solidFill>
                  <a:srgbClr val="064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Which lever yields fastest ROI — RJPs or loan forgiveness?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7680960" y="5303520"/>
            <a:ext cx="274320" cy="274320"/>
          </a:xfrm>
          <a:prstGeom prst="ellipse">
            <a:avLst/>
          </a:prstGeom>
          <a:solidFill>
            <a:srgbClr val="064E4A"/>
          </a:solidFill>
          <a:ln w="12700">
            <a:solidFill>
              <a:srgbClr val="064E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7680960" y="5303520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?</a:t>
            </a:r>
            <a:endParaRPr lang="en-US" sz="1400" dirty="0"/>
          </a:p>
        </p:txBody>
      </p:sp>
      <p:sp>
        <p:nvSpPr>
          <p:cNvPr id="34" name="Text 32"/>
          <p:cNvSpPr/>
          <p:nvPr/>
        </p:nvSpPr>
        <p:spPr>
          <a:xfrm>
            <a:off x="8046720" y="5257800"/>
            <a:ext cx="3657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i="1" dirty="0">
                <a:solidFill>
                  <a:srgbClr val="064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are the ethical boundaries of global recruitment?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594360" y="6537960"/>
            <a:ext cx="11247120" cy="0"/>
          </a:xfrm>
          <a:prstGeom prst="line">
            <a:avLst/>
          </a:prstGeom>
          <a:noFill/>
          <a:ln w="9525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6" name="Text 34"/>
          <p:cNvSpPr/>
          <p:nvPr/>
        </p:nvSpPr>
        <p:spPr>
          <a:xfrm>
            <a:off x="4389120" y="6629400"/>
            <a:ext cx="7315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Recruitment · HCM Perspective · LCMB7023</a:t>
            </a:r>
            <a:endParaRPr lang="en-US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EF7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00/8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594360" y="320040"/>
            <a:ext cx="112471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64E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594360" y="914400"/>
            <a:ext cx="548640" cy="6400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0" y="6309360"/>
            <a:ext cx="320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REF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594360" y="1508760"/>
            <a:ext cx="5577840" cy="48463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594360" y="1508760"/>
            <a:ext cx="5577840" cy="365760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777240" y="1965960"/>
            <a:ext cx="5257800" cy="429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Appelbaum, E., Bailey, T., Berg, P. and Kalleberg, A. (2000) Manufacturing Advantage: Why High-Performance Work Systems Pay Off. Ithaca, NY: Cornell University Press.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Armstrong, M. and Taylor, S. (2023) Armstrong's Handbook of Human Resource Management Practice. 16th edn. London: Kogan Page.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Beer, M., Spector, B., Lawrence, P.R., Mills, D.Q. and Walton, R.E. (1984) Managing Human Assets. New York: Free Press.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BMA (2026) Medical staffing in the NHS in England. London: British Medical Association.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Boxall, P. and Purcell, J. (2022) Strategy and Human Resource Management. 5th edn. London: Palgrave.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Buchan, J., Charlesworth, A. and Gershlick, B. (2024) NHS workforce priorities for the next government. London: The Health Foundation.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Commons Library (2026) NHS workforce in England. Research Briefing CBP-9731. London: UK Parliament.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DHSC (2023) Code of practice for the international recruitment of health and social care personnel in England. London: Department of Health and Social Care.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GMC (2025) The state of medical education and practice in the UK: workforce report 2025. London: General Medical Council.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Guest, D.E. (2017) 'Human resource management and employee well-being: towards a new analytic framework', Human Resource Management Journal, 27(1), pp. 22–38.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Foundation (2024) NHS workforce projections: analysis of the Long Term Workforce Plan. London.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6309360" y="1508760"/>
            <a:ext cx="5577840" cy="4846320"/>
          </a:xfrm>
          <a:prstGeom prst="rect">
            <a:avLst/>
          </a:prstGeom>
          <a:solidFill>
            <a:srgbClr val="FFFFFF"/>
          </a:solidFill>
          <a:ln w="635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6309360" y="1508760"/>
            <a:ext cx="5577840" cy="36576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492240" y="1965960"/>
            <a:ext cx="5257800" cy="429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King's Fund (2025) The NHS workforce in a nutshell. London: The King's Fund.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NAO (2024) NHS England's modelling for the Long-Term Workforce Plan. HC 643. London: National Audit Office.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Digital (2025) NHS vacancy statistics — Q2 2025/26. Leeds: NHS Digital.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(2023) NHS Long Term Workforce Plan. London: NHS England.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Providers (2025) NHS Digital workforce statistics — November 2025. London.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Staff Survey (2024) National results briefing. London: Survey Coordination Centre.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NMC (2025) Register data report — September 2025. London: Nursing and Midwifery Council.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Nuffield Trust (2025) Plan B: what the forthcoming NHS workforce strategy should not ignore. London.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Pears, R. and Shields, G. (2022) Cite Them Right: the essential referencing guide. 12th edn. London: Bloomsbury.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RCP (2025) Focus on Physicians: next-generation survey. London: Royal College of Physicians.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RCPsych (2024) Workforce census 2024. London: Royal College of Psychiatrists.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Rousseau, D.M. (1989) 'Psychological and implied contracts in organizations', Employee Responsibilities and Rights Journal, 2(2), pp. 121–139.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UCAS (2025) End-of-cycle report: nursing applications. Cheltenham: UCAS.</a:t>
            </a:r>
            <a:endParaRPr lang="en-US" sz="1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Ulrich, D. (1997) Human Resource Champions. Boston: Harvard Business School Press.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594360" y="6537960"/>
            <a:ext cx="11247120" cy="0"/>
          </a:xfrm>
          <a:prstGeom prst="line">
            <a:avLst/>
          </a:prstGeom>
          <a:noFill/>
          <a:ln w="9525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5754188" y="6539080"/>
            <a:ext cx="7315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Recruitment · HCM Perspective · LCMB7023</a:t>
            </a:r>
            <a:endParaRPr lang="en-US" sz="10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1917</Words>
  <Application>Microsoft Office PowerPoint</Application>
  <PresentationFormat>Widescreen</PresentationFormat>
  <Paragraphs>239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2026-04-13T18:42:59Z</dcterms:created>
  <dcterms:modified xsi:type="dcterms:W3CDTF">2026-04-13T18:43:14Z</dcterms:modified>
</cp:coreProperties>
</file>