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58" r:id="rId5"/>
    <p:sldId id="297" r:id="rId6"/>
    <p:sldId id="259" r:id="rId7"/>
    <p:sldId id="263" r:id="rId8"/>
    <p:sldId id="262" r:id="rId9"/>
    <p:sldId id="264" r:id="rId10"/>
    <p:sldId id="267" r:id="rId11"/>
    <p:sldId id="268" r:id="rId12"/>
    <p:sldId id="292" r:id="rId13"/>
    <p:sldId id="274" r:id="rId14"/>
    <p:sldId id="275" r:id="rId15"/>
    <p:sldId id="276" r:id="rId16"/>
    <p:sldId id="277" r:id="rId17"/>
    <p:sldId id="278" r:id="rId18"/>
    <p:sldId id="279" r:id="rId19"/>
    <p:sldId id="293" r:id="rId20"/>
    <p:sldId id="273" r:id="rId21"/>
    <p:sldId id="280" r:id="rId22"/>
    <p:sldId id="295" r:id="rId23"/>
    <p:sldId id="281" r:id="rId24"/>
    <p:sldId id="282" r:id="rId25"/>
    <p:sldId id="283" r:id="rId26"/>
    <p:sldId id="294" r:id="rId27"/>
    <p:sldId id="284" r:id="rId28"/>
    <p:sldId id="285" r:id="rId29"/>
    <p:sldId id="286" r:id="rId30"/>
    <p:sldId id="287" r:id="rId31"/>
    <p:sldId id="296" r:id="rId32"/>
    <p:sldId id="288" r:id="rId33"/>
    <p:sldId id="289" r:id="rId34"/>
    <p:sldId id="290" r:id="rId35"/>
    <p:sldId id="269" r:id="rId36"/>
    <p:sldId id="270" r:id="rId37"/>
    <p:sldId id="271" r:id="rId38"/>
    <p:sldId id="266" r:id="rId39"/>
    <p:sldId id="291" r:id="rId40"/>
    <p:sldId id="272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62" autoAdjust="0"/>
    <p:restoredTop sz="94660"/>
  </p:normalViewPr>
  <p:slideViewPr>
    <p:cSldViewPr snapToGrid="0">
      <p:cViewPr varScale="1">
        <p:scale>
          <a:sx n="91" d="100"/>
          <a:sy n="91" d="100"/>
        </p:scale>
        <p:origin x="96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37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434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244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008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030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615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506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306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3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260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127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A442AA-AE44-4900-A228-08817FC71198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EF315E-11AB-450F-82B2-B4F1BAE35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583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meraldinsight.com/research/guides/methods/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on.co.uk/s/ref=dp_byline_sr_book_2?ie=UTF8&amp;field-author=Geoffrey+C+Elliott&amp;search-alias=books-uk&amp;text=Geoffrey+C+Elliott&amp;sort=relevancerank" TargetMode="External"/><Relationship Id="rId2" Type="http://schemas.openxmlformats.org/officeDocument/2006/relationships/hyperlink" Target="http://www.amazon.co.uk/Carol-Costley/e/B003VMXEKC/ref=dp_byline_cont_book_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mazon.co.uk/s/ref=dp_byline_sr_book_3?ie=UTF8&amp;field-author=Paul+Gibbs&amp;search-alias=books-uk&amp;text=Paul+Gibbs&amp;sort=relevanceran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024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Discuss and identify different </a:t>
            </a:r>
            <a:r>
              <a:rPr lang="en-GB" dirty="0"/>
              <a:t>r</a:t>
            </a:r>
            <a:r>
              <a:rPr lang="en-GB" dirty="0" smtClean="0"/>
              <a:t>esearch </a:t>
            </a:r>
            <a:r>
              <a:rPr lang="en-GB" dirty="0"/>
              <a:t>m</a:t>
            </a:r>
            <a:r>
              <a:rPr lang="en-GB" dirty="0" smtClean="0"/>
              <a:t>ethods </a:t>
            </a:r>
          </a:p>
          <a:p>
            <a:r>
              <a:rPr lang="en-GB" dirty="0" smtClean="0"/>
              <a:t>2. Reflect upon research methods and your contexts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664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 </a:t>
            </a:r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order to undertake your research you need to identify the design you will be adopting — </a:t>
            </a:r>
            <a:endParaRPr lang="en-US" dirty="0" smtClean="0"/>
          </a:p>
          <a:p>
            <a:pPr lvl="1"/>
            <a:r>
              <a:rPr lang="en-US" dirty="0" smtClean="0"/>
              <a:t>design </a:t>
            </a:r>
            <a:r>
              <a:rPr lang="en-US" dirty="0"/>
              <a:t>is concerned with how you will turn research questions into projects and is closely linked to the purpose of your research. </a:t>
            </a:r>
            <a:endParaRPr lang="en-US" dirty="0" smtClean="0"/>
          </a:p>
          <a:p>
            <a:pPr lvl="1"/>
            <a:r>
              <a:rPr lang="en-US" dirty="0" smtClean="0"/>
              <a:t>Research methods will be determined by the above…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198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497013" y="798513"/>
            <a:ext cx="8955087" cy="4117975"/>
            <a:chOff x="1497013" y="798513"/>
            <a:chExt cx="8955087" cy="4117975"/>
          </a:xfrm>
        </p:grpSpPr>
        <p:pic>
          <p:nvPicPr>
            <p:cNvPr id="5" name="Picture 10" descr="C:\Users\n.welton.CAMPUS\AppData\Local\Microsoft\Windows\Temporary Internet Files\Content.IE5\6APW1NBK\rings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1497013" y="1785938"/>
              <a:ext cx="2933700" cy="2778125"/>
            </a:xfrm>
            <a:prstGeom prst="rect">
              <a:avLst/>
            </a:prstGeom>
            <a:noFill/>
          </p:spPr>
        </p:pic>
        <p:sp>
          <p:nvSpPr>
            <p:cNvPr id="6" name="Plus 5"/>
            <p:cNvSpPr/>
            <p:nvPr/>
          </p:nvSpPr>
          <p:spPr bwMode="auto">
            <a:xfrm>
              <a:off x="4079875" y="2670175"/>
              <a:ext cx="842963" cy="792163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7" name="Equal 6"/>
            <p:cNvSpPr/>
            <p:nvPr/>
          </p:nvSpPr>
          <p:spPr bwMode="auto">
            <a:xfrm>
              <a:off x="8424863" y="2671763"/>
              <a:ext cx="914400" cy="914400"/>
            </a:xfrm>
            <a:prstGeom prst="mathEqual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pic>
          <p:nvPicPr>
            <p:cNvPr id="8" name="Picture 6" descr="C:\Users\n.welton.CAMPUS\AppData\Local\Microsoft\Windows\Temporary Internet Files\Content.IE5\6APW1NBK\cake-ingredients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8988" y="3617913"/>
              <a:ext cx="1730375" cy="12985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Picture 7" descr="C:\Users\n.welton.CAMPUS\AppData\Local\Microsoft\Windows\Temporary Internet Files\Content.IE5\CSZNAAOL\Ombr%C3%A9-Orange-Cake[1]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39263" y="1765300"/>
              <a:ext cx="1014412" cy="15271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1558925" y="798513"/>
              <a:ext cx="2808288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rgbClr val="C00000"/>
                  </a:solidFill>
                  <a:latin typeface="+mj-lt"/>
                </a:rPr>
                <a:t>Athroniaeth</a:t>
              </a:r>
              <a:r>
                <a:rPr lang="en-GB" b="1" dirty="0" smtClean="0">
                  <a:solidFill>
                    <a:srgbClr val="C00000"/>
                  </a:solidFill>
                  <a:latin typeface="+mj-lt"/>
                </a:rPr>
                <a:t>/ Philosophy</a:t>
              </a:r>
              <a:r>
                <a:rPr lang="en-GB" dirty="0" smtClean="0">
                  <a:latin typeface="Times" charset="0"/>
                </a:rPr>
                <a:t>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6167438" y="857250"/>
              <a:ext cx="2808287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Dulliau</a:t>
              </a:r>
              <a:r>
                <a:rPr lang="en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/ </a:t>
              </a:r>
            </a:p>
            <a:p>
              <a:pPr algn="ctr">
                <a:defRPr/>
              </a:pPr>
              <a:r>
                <a:rPr lang="en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Methods</a:t>
              </a:r>
              <a:r>
                <a:rPr lang="en-GB" dirty="0" smtClean="0">
                  <a:latin typeface="Times" charset="0"/>
                </a:rPr>
                <a:t> 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313113" y="2374900"/>
              <a:ext cx="1366837" cy="55399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1200" b="1" dirty="0" err="1" smtClean="0">
                  <a:solidFill>
                    <a:srgbClr val="FF0000"/>
                  </a:solidFill>
                  <a:latin typeface="+mn-lt"/>
                </a:rPr>
                <a:t>Gwertheg</a:t>
              </a:r>
              <a:r>
                <a:rPr lang="en-GB" sz="1200" b="1" dirty="0" smtClean="0">
                  <a:solidFill>
                    <a:srgbClr val="FF0000"/>
                  </a:solidFill>
                  <a:latin typeface="+mn-lt"/>
                </a:rPr>
                <a:t>/ Axiology</a:t>
              </a:r>
              <a:r>
                <a:rPr lang="en-GB" dirty="0" smtClean="0">
                  <a:latin typeface="Times" charset="0"/>
                </a:rPr>
                <a:t> </a:t>
              </a:r>
              <a:endParaRPr lang="en-GB" dirty="0">
                <a:latin typeface="Times" charset="0"/>
              </a:endParaRPr>
            </a:p>
          </p:txBody>
        </p:sp>
        <p:grpSp>
          <p:nvGrpSpPr>
            <p:cNvPr id="13" name="Group 1"/>
            <p:cNvGrpSpPr>
              <a:grpSpLocks/>
            </p:cNvGrpSpPr>
            <p:nvPr/>
          </p:nvGrpSpPr>
          <p:grpSpPr bwMode="auto">
            <a:xfrm>
              <a:off x="1701800" y="2414588"/>
              <a:ext cx="2295525" cy="1602819"/>
              <a:chOff x="393700" y="2668588"/>
              <a:chExt cx="2295525" cy="1602819"/>
            </a:xfrm>
          </p:grpSpPr>
          <p:sp>
            <p:nvSpPr>
              <p:cNvPr id="19" name="TextBox 18"/>
              <p:cNvSpPr txBox="1"/>
              <p:nvPr/>
            </p:nvSpPr>
            <p:spPr>
              <a:xfrm>
                <a:off x="393700" y="2668588"/>
                <a:ext cx="1262063" cy="43088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y-GB" sz="1100" b="1" dirty="0" smtClean="0">
                    <a:solidFill>
                      <a:schemeClr val="accent2"/>
                    </a:solidFill>
                    <a:latin typeface="+mj-lt"/>
                  </a:rPr>
                  <a:t>Epistemoleg/</a:t>
                </a:r>
                <a:r>
                  <a:rPr lang="en-GB" sz="1100" b="1" dirty="0" smtClean="0">
                    <a:solidFill>
                      <a:schemeClr val="accent2"/>
                    </a:solidFill>
                    <a:latin typeface="+mj-lt"/>
                  </a:rPr>
                  <a:t> Epistemology</a:t>
                </a:r>
                <a:endParaRPr lang="en-GB" sz="1100" b="1" dirty="0">
                  <a:solidFill>
                    <a:schemeClr val="accent2"/>
                  </a:solidFill>
                  <a:latin typeface="+mj-lt"/>
                </a:endParaRPr>
              </a:p>
            </p:txBody>
          </p:sp>
          <p:sp>
            <p:nvSpPr>
              <p:cNvPr id="20" name="TextBox 19"/>
              <p:cNvSpPr txBox="1"/>
              <p:nvPr/>
            </p:nvSpPr>
            <p:spPr>
              <a:xfrm>
                <a:off x="1104900" y="3902075"/>
                <a:ext cx="1584325" cy="369332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y-GB" sz="1200" b="1" dirty="0" smtClean="0">
                    <a:solidFill>
                      <a:srgbClr val="7030A0"/>
                    </a:solidFill>
                    <a:latin typeface="+mn-lt"/>
                  </a:rPr>
                  <a:t>Ontoleg</a:t>
                </a:r>
                <a:r>
                  <a:rPr lang="en-GB" sz="1200" b="1" dirty="0" smtClean="0">
                    <a:solidFill>
                      <a:srgbClr val="7030A0"/>
                    </a:solidFill>
                    <a:latin typeface="+mn-lt"/>
                  </a:rPr>
                  <a:t>/ Ontology</a:t>
                </a:r>
                <a:r>
                  <a:rPr lang="en-GB" dirty="0" smtClean="0">
                    <a:latin typeface="Times" charset="0"/>
                  </a:rPr>
                  <a:t> </a:t>
                </a:r>
                <a:endParaRPr lang="en-GB" dirty="0">
                  <a:latin typeface="Times" charset="0"/>
                </a:endParaRPr>
              </a:p>
            </p:txBody>
          </p:sp>
          <p:sp>
            <p:nvSpPr>
              <p:cNvPr id="21" name="TextBox 20"/>
              <p:cNvSpPr txBox="1"/>
              <p:nvPr/>
            </p:nvSpPr>
            <p:spPr>
              <a:xfrm>
                <a:off x="930275" y="3087688"/>
                <a:ext cx="1655763" cy="646331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cy-GB" sz="1200" b="1" dirty="0" smtClean="0">
                    <a:solidFill>
                      <a:srgbClr val="002060"/>
                    </a:solidFill>
                    <a:latin typeface="+mj-lt"/>
                  </a:rPr>
                  <a:t>Alinio Athronyddol</a:t>
                </a:r>
                <a:r>
                  <a:rPr lang="en-GB" sz="1200" b="1" dirty="0" smtClean="0">
                    <a:solidFill>
                      <a:srgbClr val="002060"/>
                    </a:solidFill>
                    <a:latin typeface="+mj-lt"/>
                  </a:rPr>
                  <a:t>/ Philosophical </a:t>
                </a:r>
                <a:r>
                  <a:rPr lang="en-GB" sz="1200" b="1" dirty="0">
                    <a:solidFill>
                      <a:srgbClr val="002060"/>
                    </a:solidFill>
                    <a:latin typeface="+mj-lt"/>
                  </a:rPr>
                  <a:t>Alignment </a:t>
                </a:r>
              </a:p>
            </p:txBody>
          </p:sp>
        </p:grpSp>
        <p:pic>
          <p:nvPicPr>
            <p:cNvPr id="14" name="Picture 16" descr="C:\Users\n.welton.CAMPUS\AppData\Local\Microsoft\Windows\Temporary Internet Files\Content.IE5\6APW1NBK\recipe-book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4250" y="2020888"/>
              <a:ext cx="1339850" cy="1655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Plus 14"/>
            <p:cNvSpPr/>
            <p:nvPr/>
          </p:nvSpPr>
          <p:spPr bwMode="auto">
            <a:xfrm>
              <a:off x="5959475" y="2709863"/>
              <a:ext cx="844550" cy="792162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995738" y="858838"/>
              <a:ext cx="2808287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chemeClr val="accent6"/>
                  </a:solidFill>
                  <a:latin typeface="+mj-lt"/>
                </a:rPr>
                <a:t>Strategaeth Ymchwil</a:t>
              </a:r>
              <a:r>
                <a:rPr lang="en-GB" b="1" dirty="0" smtClean="0">
                  <a:solidFill>
                    <a:schemeClr val="accent6"/>
                  </a:solidFill>
                  <a:latin typeface="+mj-lt"/>
                </a:rPr>
                <a:t>/ Research </a:t>
              </a:r>
              <a:r>
                <a:rPr lang="en-GB" b="1" dirty="0">
                  <a:solidFill>
                    <a:schemeClr val="accent6"/>
                  </a:solidFill>
                  <a:latin typeface="+mj-lt"/>
                </a:rPr>
                <a:t>Strategy</a:t>
              </a:r>
            </a:p>
          </p:txBody>
        </p:sp>
        <p:pic>
          <p:nvPicPr>
            <p:cNvPr id="17" name="Picture 18" descr="C:\Users\n.welton.CAMPUS\AppData\Local\Microsoft\Windows\Temporary Internet Files\Content.IE5\6APW1NBK\4698128083_21be0d1f34_z[1]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3725" y="2794000"/>
              <a:ext cx="1255713" cy="8715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" name="Picture 19" descr="C:\Users\n.welton.CAMPUS\AppData\Local\Microsoft\Windows\Temporary Internet Files\Content.IE5\X00UGV3Y\4164344917_b910cfef87_z[1]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75738" y="3584575"/>
              <a:ext cx="1376362" cy="1031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09334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753604"/>
              </p:ext>
            </p:extLst>
          </p:nvPr>
        </p:nvGraphicFramePr>
        <p:xfrm>
          <a:off x="2915816" y="1600200"/>
          <a:ext cx="6120680" cy="36682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60340"/>
                <a:gridCol w="3060340"/>
              </a:tblGrid>
              <a:tr h="18274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solidFill>
                            <a:schemeClr val="tx1"/>
                          </a:solidFill>
                          <a:effectLst/>
                        </a:rPr>
                        <a:t>Postpositivism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Determination </a:t>
                      </a:r>
                      <a:r>
                        <a:rPr lang="en-GB" sz="1600" dirty="0">
                          <a:effectLst/>
                        </a:rPr>
                        <a:t>Reductionism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Empirical </a:t>
                      </a:r>
                      <a:r>
                        <a:rPr lang="en-GB" sz="1600" dirty="0">
                          <a:effectLst/>
                        </a:rPr>
                        <a:t>observation and measurement Theory verification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Constructivism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Understanding Multiple participant meanings </a:t>
                      </a:r>
                      <a:endParaRPr lang="en-GB" sz="1600" dirty="0" smtClean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Social </a:t>
                      </a:r>
                      <a:r>
                        <a:rPr lang="en-GB" sz="1600" dirty="0">
                          <a:effectLst/>
                        </a:rPr>
                        <a:t>and historical construction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Theory </a:t>
                      </a:r>
                      <a:r>
                        <a:rPr lang="en-GB" sz="1600" dirty="0">
                          <a:effectLst/>
                        </a:rPr>
                        <a:t>generation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18408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</a:rPr>
                        <a:t>Advocacy/Participatory (Critical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Theory)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Political Empowerment issue-oriented Collaborative Change-oriented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</a:rPr>
                        <a:t>Pragmatism </a:t>
                      </a: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</a:rPr>
                        <a:t>(Mixed Methods) 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Consequences of </a:t>
                      </a:r>
                      <a:r>
                        <a:rPr lang="en-GB" sz="1600" dirty="0" smtClean="0">
                          <a:effectLst/>
                        </a:rPr>
                        <a:t>actions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Problem-centred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Pluralistic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Real-world </a:t>
                      </a:r>
                      <a:r>
                        <a:rPr lang="en-GB" sz="1600" dirty="0">
                          <a:effectLst/>
                        </a:rPr>
                        <a:t>practice </a:t>
                      </a:r>
                      <a:r>
                        <a:rPr lang="en-GB" sz="1600" dirty="0" smtClean="0">
                          <a:effectLst/>
                        </a:rPr>
                        <a:t>oriented.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Title 2"/>
          <p:cNvSpPr txBox="1">
            <a:spLocks/>
          </p:cNvSpPr>
          <p:nvPr/>
        </p:nvSpPr>
        <p:spPr>
          <a:xfrm>
            <a:off x="604603" y="275445"/>
            <a:ext cx="10972800" cy="1143000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Different Ways to view the World: Paradigms</a:t>
            </a:r>
            <a:endParaRPr lang="en-GB" dirty="0"/>
          </a:p>
        </p:txBody>
      </p:sp>
      <p:cxnSp>
        <p:nvCxnSpPr>
          <p:cNvPr id="4" name="Elbow Connector 3"/>
          <p:cNvCxnSpPr/>
          <p:nvPr/>
        </p:nvCxnSpPr>
        <p:spPr>
          <a:xfrm>
            <a:off x="2098623" y="1873770"/>
            <a:ext cx="817193" cy="58461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ounded Rectangle 4"/>
          <p:cNvSpPr/>
          <p:nvPr/>
        </p:nvSpPr>
        <p:spPr>
          <a:xfrm>
            <a:off x="609600" y="1600200"/>
            <a:ext cx="1489023" cy="858187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09600" y="1723869"/>
            <a:ext cx="1489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 </a:t>
            </a:r>
            <a:endParaRPr lang="en-GB" dirty="0"/>
          </a:p>
        </p:txBody>
      </p:sp>
      <p:cxnSp>
        <p:nvCxnSpPr>
          <p:cNvPr id="7" name="Elbow Connector 6"/>
          <p:cNvCxnSpPr/>
          <p:nvPr/>
        </p:nvCxnSpPr>
        <p:spPr>
          <a:xfrm rot="10800000" flipV="1">
            <a:off x="9036496" y="1600200"/>
            <a:ext cx="1051884" cy="56587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7"/>
          <p:cNvSpPr/>
          <p:nvPr/>
        </p:nvSpPr>
        <p:spPr>
          <a:xfrm>
            <a:off x="10088380" y="1417638"/>
            <a:ext cx="1489023" cy="858187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0161061" y="1659961"/>
            <a:ext cx="1489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Qualitative </a:t>
            </a:r>
            <a:endParaRPr lang="en-GB" dirty="0"/>
          </a:p>
        </p:txBody>
      </p:sp>
      <p:cxnSp>
        <p:nvCxnSpPr>
          <p:cNvPr id="10" name="Elbow Connector 9"/>
          <p:cNvCxnSpPr/>
          <p:nvPr/>
        </p:nvCxnSpPr>
        <p:spPr>
          <a:xfrm rot="10800000" flipV="1">
            <a:off x="9036496" y="3672590"/>
            <a:ext cx="1051884" cy="71952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10161060" y="3174166"/>
            <a:ext cx="1489023" cy="858187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Elbow Connector 11"/>
          <p:cNvCxnSpPr/>
          <p:nvPr/>
        </p:nvCxnSpPr>
        <p:spPr>
          <a:xfrm>
            <a:off x="1791252" y="4032353"/>
            <a:ext cx="1011909" cy="52465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484459" y="3627546"/>
            <a:ext cx="1489023" cy="858187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09601" y="3822492"/>
            <a:ext cx="1489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Qualitative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5" name="Left Brace 14"/>
          <p:cNvSpPr/>
          <p:nvPr/>
        </p:nvSpPr>
        <p:spPr>
          <a:xfrm rot="16200000">
            <a:off x="5873047" y="3931353"/>
            <a:ext cx="242710" cy="2935114"/>
          </a:xfrm>
          <a:prstGeom prst="leftBrace">
            <a:avLst>
              <a:gd name="adj1" fmla="val 8333"/>
              <a:gd name="adj2" fmla="val 4797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ounded Rectangle 15"/>
          <p:cNvSpPr/>
          <p:nvPr/>
        </p:nvSpPr>
        <p:spPr>
          <a:xfrm>
            <a:off x="4718756" y="5520265"/>
            <a:ext cx="2438400" cy="21449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Participtory</a:t>
            </a:r>
            <a:r>
              <a:rPr lang="en-GB" dirty="0" smtClean="0"/>
              <a:t> Research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74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options open to you?</a:t>
            </a:r>
          </a:p>
          <a:p>
            <a:r>
              <a:rPr lang="en-GB" dirty="0"/>
              <a:t>Note down what would be the most convenient and relevant way to collect data to address an issue in </a:t>
            </a:r>
            <a:r>
              <a:rPr lang="en-GB" dirty="0" smtClean="0"/>
              <a:t>your research context?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310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 Design </a:t>
            </a:r>
            <a:r>
              <a:rPr lang="en-GB" dirty="0" smtClean="0"/>
              <a:t>/Methods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There </a:t>
            </a:r>
            <a:r>
              <a:rPr lang="en-US" dirty="0"/>
              <a:t>are two main design approaches, </a:t>
            </a:r>
            <a:r>
              <a:rPr lang="en-US" b="1" dirty="0"/>
              <a:t>fixed </a:t>
            </a:r>
            <a:r>
              <a:rPr lang="en-US" b="1" dirty="0" smtClean="0"/>
              <a:t>(mainly quantitative)</a:t>
            </a:r>
            <a:r>
              <a:rPr lang="en-US" dirty="0" smtClean="0"/>
              <a:t>and </a:t>
            </a:r>
            <a:r>
              <a:rPr lang="en-US" b="1" dirty="0"/>
              <a:t>flexible </a:t>
            </a:r>
            <a:r>
              <a:rPr lang="en-US" b="1" dirty="0" smtClean="0"/>
              <a:t>(mainly qualitative)</a:t>
            </a:r>
            <a:r>
              <a:rPr lang="en-US" dirty="0" smtClean="0"/>
              <a:t>.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984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810490" y="155511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Research Design / Strategies / Methods </a:t>
            </a:r>
            <a:endParaRPr lang="en-GB" dirty="0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1969" y="1396816"/>
            <a:ext cx="5566641" cy="42083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82838" y="2506573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Traditional Research Designs Strategies </a:t>
            </a:r>
            <a:endParaRPr lang="en-GB" b="1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932040" y="3224008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Surveys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18341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707365" y="258199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Research Design / Strategies / Methods 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991727" y="2565414"/>
            <a:ext cx="176853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Practitioner Research/ </a:t>
            </a:r>
          </a:p>
          <a:p>
            <a:r>
              <a:rPr lang="en-GB" dirty="0" smtClean="0"/>
              <a:t>Work-based/ Participatory Research </a:t>
            </a:r>
            <a:endParaRPr lang="en-GB" dirty="0"/>
          </a:p>
        </p:txBody>
      </p:sp>
      <p:grpSp>
        <p:nvGrpSpPr>
          <p:cNvPr id="15" name="Group 14"/>
          <p:cNvGrpSpPr/>
          <p:nvPr/>
        </p:nvGrpSpPr>
        <p:grpSpPr>
          <a:xfrm>
            <a:off x="1953491" y="1583002"/>
            <a:ext cx="8229600" cy="3950997"/>
            <a:chOff x="457200" y="1566236"/>
            <a:chExt cx="8229600" cy="3950997"/>
          </a:xfrm>
        </p:grpSpPr>
        <p:sp>
          <p:nvSpPr>
            <p:cNvPr id="3" name="Content Placeholder 2"/>
            <p:cNvSpPr txBox="1">
              <a:spLocks/>
            </p:cNvSpPr>
            <p:nvPr/>
          </p:nvSpPr>
          <p:spPr>
            <a:xfrm>
              <a:off x="457200" y="1600201"/>
              <a:ext cx="8229600" cy="3917032"/>
            </a:xfrm>
            <a:prstGeom prst="rect">
              <a:avLst/>
            </a:prstGeom>
          </p:spPr>
          <p:txBody>
            <a:bodyPr/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itchFamily="34" charset="0"/>
                <a:buNone/>
              </a:pPr>
              <a:endParaRPr lang="en-GB" dirty="0" smtClean="0"/>
            </a:p>
            <a:p>
              <a:pPr lvl="1"/>
              <a:endParaRPr lang="en-GB" dirty="0" smtClean="0"/>
            </a:p>
            <a:p>
              <a:pPr lvl="1"/>
              <a:endParaRPr lang="en-GB" dirty="0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3504018" y="4521475"/>
              <a:ext cx="20760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lvl="1"/>
              <a:r>
                <a:rPr lang="en-GB" dirty="0">
                  <a:solidFill>
                    <a:schemeClr val="bg1"/>
                  </a:solidFill>
                </a:rPr>
                <a:t>Action Research </a:t>
              </a:r>
            </a:p>
            <a:p>
              <a:endParaRPr lang="en-GB" dirty="0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278018" y="1988840"/>
              <a:ext cx="20882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</a:rPr>
                <a:t>Insider Research </a:t>
              </a:r>
              <a:endParaRPr lang="en-GB" dirty="0">
                <a:solidFill>
                  <a:schemeClr val="bg1"/>
                </a:solidFill>
              </a:endParaRPr>
            </a:p>
          </p:txBody>
        </p:sp>
        <p:sp>
          <p:nvSpPr>
            <p:cNvPr id="6" name="Oval 5"/>
            <p:cNvSpPr/>
            <p:nvPr/>
          </p:nvSpPr>
          <p:spPr>
            <a:xfrm>
              <a:off x="2915816" y="2358171"/>
              <a:ext cx="2880320" cy="216330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403648" y="1577975"/>
              <a:ext cx="6264696" cy="3816424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Oval 7"/>
            <p:cNvSpPr/>
            <p:nvPr/>
          </p:nvSpPr>
          <p:spPr>
            <a:xfrm>
              <a:off x="2653813" y="1772816"/>
              <a:ext cx="3168352" cy="339499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1403648" y="2358172"/>
              <a:ext cx="1890015" cy="369332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Action Research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095836" y="1978079"/>
              <a:ext cx="2520280" cy="34163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u="sng" dirty="0" smtClean="0">
                  <a:solidFill>
                    <a:schemeClr val="bg1"/>
                  </a:solidFill>
                </a:rPr>
                <a:t>Methods</a:t>
              </a:r>
            </a:p>
            <a:p>
              <a:pPr algn="ctr"/>
              <a:r>
                <a:rPr lang="en-GB" dirty="0" smtClean="0">
                  <a:solidFill>
                    <a:schemeClr val="bg1"/>
                  </a:solidFill>
                </a:rPr>
                <a:t>Reflective Practice </a:t>
              </a:r>
            </a:p>
            <a:p>
              <a:pPr algn="ctr"/>
              <a:endParaRPr lang="en-GB" dirty="0">
                <a:solidFill>
                  <a:schemeClr val="bg1"/>
                </a:solidFill>
              </a:endParaRPr>
            </a:p>
            <a:p>
              <a:pPr algn="ctr"/>
              <a:r>
                <a:rPr lang="en-GB" dirty="0" smtClean="0">
                  <a:solidFill>
                    <a:schemeClr val="bg1"/>
                  </a:solidFill>
                </a:rPr>
                <a:t>Interviews </a:t>
              </a:r>
            </a:p>
            <a:p>
              <a:pPr algn="ctr"/>
              <a:endParaRPr lang="en-GB" dirty="0" smtClean="0">
                <a:solidFill>
                  <a:schemeClr val="bg1"/>
                </a:solidFill>
              </a:endParaRPr>
            </a:p>
            <a:p>
              <a:pPr algn="ctr"/>
              <a:r>
                <a:rPr lang="en-GB" dirty="0" smtClean="0">
                  <a:solidFill>
                    <a:schemeClr val="bg1"/>
                  </a:solidFill>
                </a:rPr>
                <a:t>Observations</a:t>
              </a:r>
            </a:p>
            <a:p>
              <a:pPr algn="ctr"/>
              <a:endParaRPr lang="en-GB" dirty="0">
                <a:solidFill>
                  <a:schemeClr val="bg1"/>
                </a:solidFill>
              </a:endParaRPr>
            </a:p>
            <a:p>
              <a:pPr algn="ctr"/>
              <a:r>
                <a:rPr lang="en-GB" dirty="0" smtClean="0">
                  <a:solidFill>
                    <a:schemeClr val="bg1"/>
                  </a:solidFill>
                </a:rPr>
                <a:t>Questionnaires </a:t>
              </a:r>
            </a:p>
            <a:p>
              <a:pPr algn="ctr"/>
              <a:endParaRPr lang="en-GB" dirty="0" smtClean="0">
                <a:solidFill>
                  <a:schemeClr val="bg1"/>
                </a:solidFill>
              </a:endParaRPr>
            </a:p>
            <a:p>
              <a:pPr algn="ctr"/>
              <a:r>
                <a:rPr lang="en-GB" dirty="0" smtClean="0">
                  <a:solidFill>
                    <a:schemeClr val="bg1"/>
                  </a:solidFill>
                </a:rPr>
                <a:t>Documents </a:t>
              </a:r>
            </a:p>
            <a:p>
              <a:endParaRPr lang="en-GB" dirty="0" smtClean="0"/>
            </a:p>
            <a:p>
              <a:endParaRPr lang="en-GB" dirty="0" smtClean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694671" y="2278631"/>
              <a:ext cx="1944216" cy="3693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Insider </a:t>
              </a:r>
              <a:r>
                <a:rPr lang="en-GB" dirty="0"/>
                <a:t>Research 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220328" y="1566236"/>
              <a:ext cx="1975019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chemeClr val="bg1"/>
                  </a:solidFill>
                </a:rPr>
                <a:t>Flexible Design </a:t>
              </a:r>
              <a:endParaRPr lang="en-GB" dirty="0">
                <a:solidFill>
                  <a:schemeClr val="bg1"/>
                </a:solidFill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547664" y="3439821"/>
              <a:ext cx="1672664" cy="1384995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sz="1400" dirty="0" smtClean="0"/>
                <a:t>Ethnographic methods </a:t>
              </a:r>
            </a:p>
            <a:p>
              <a:r>
                <a:rPr lang="en-GB" sz="1400" dirty="0" smtClean="0"/>
                <a:t>&amp; </a:t>
              </a:r>
              <a:endParaRPr lang="en-GB" sz="1400" dirty="0"/>
            </a:p>
            <a:p>
              <a:r>
                <a:rPr lang="en-GB" sz="1400" dirty="0" smtClean="0"/>
                <a:t>Case study Strategies also influence AR / IR </a:t>
              </a:r>
              <a:endParaRPr lang="en-GB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715085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Research Methods: Traditional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 smtClean="0"/>
              <a:t>Interviews </a:t>
            </a:r>
          </a:p>
          <a:p>
            <a:pPr lvl="1"/>
            <a:r>
              <a:rPr lang="en-GB" dirty="0" smtClean="0"/>
              <a:t>Participant </a:t>
            </a:r>
            <a:r>
              <a:rPr lang="en-GB" dirty="0"/>
              <a:t>Observation </a:t>
            </a:r>
            <a:endParaRPr lang="en-GB" dirty="0" smtClean="0"/>
          </a:p>
          <a:p>
            <a:pPr lvl="1"/>
            <a:r>
              <a:rPr lang="en-GB" dirty="0" smtClean="0"/>
              <a:t>Documentary </a:t>
            </a:r>
            <a:r>
              <a:rPr lang="en-GB" dirty="0"/>
              <a:t>analysis </a:t>
            </a:r>
          </a:p>
          <a:p>
            <a:pPr lvl="1"/>
            <a:r>
              <a:rPr lang="en-GB" dirty="0"/>
              <a:t>Reflective Diaries </a:t>
            </a:r>
          </a:p>
          <a:p>
            <a:pPr lvl="1"/>
            <a:r>
              <a:rPr lang="en-GB" dirty="0"/>
              <a:t>Questionnaires </a:t>
            </a:r>
            <a:endParaRPr lang="en-GB" dirty="0" smtClean="0"/>
          </a:p>
          <a:p>
            <a:pPr lvl="1"/>
            <a:r>
              <a:rPr lang="en-GB" dirty="0" smtClean="0"/>
              <a:t>Focus Groups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176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 and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Qualitative flexible designs: open ended questions, that you then look for themes to analyse.</a:t>
            </a:r>
          </a:p>
          <a:p>
            <a:r>
              <a:rPr lang="en-GB" dirty="0" smtClean="0"/>
              <a:t>Quantitative fixed designs : highly structured closed questions that can be given a numerical value and analysed numerically. </a:t>
            </a:r>
          </a:p>
          <a:p>
            <a:pPr lvl="1"/>
            <a:r>
              <a:rPr lang="en-GB" dirty="0" smtClean="0"/>
              <a:t> </a:t>
            </a:r>
            <a:r>
              <a:rPr lang="en-GB" dirty="0" err="1" smtClean="0"/>
              <a:t>e.g</a:t>
            </a:r>
            <a:r>
              <a:rPr lang="en-GB" dirty="0" smtClean="0"/>
              <a:t> </a:t>
            </a:r>
            <a:r>
              <a:rPr lang="en-GB" dirty="0" err="1" smtClean="0"/>
              <a:t>likert</a:t>
            </a:r>
            <a:r>
              <a:rPr lang="en-GB" dirty="0" smtClean="0"/>
              <a:t> scale  choose 1-5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965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 Group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Good Practice?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1651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Focus Groups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marL="274320" indent="-274320">
              <a:defRPr/>
            </a:pPr>
            <a:r>
              <a:rPr lang="en-GB" altLang="en-US" sz="2700" dirty="0">
                <a:latin typeface="+mj-lt"/>
              </a:rPr>
              <a:t>What is a focus group? </a:t>
            </a:r>
          </a:p>
          <a:p>
            <a:pPr marL="274320" indent="-274320">
              <a:defRPr/>
            </a:pPr>
            <a:r>
              <a:rPr lang="en-US" altLang="en-US" sz="2700" dirty="0">
                <a:latin typeface="+mj-lt"/>
              </a:rPr>
              <a:t>A group interview guided by a moderator:</a:t>
            </a:r>
            <a:endParaRPr lang="en-GB" altLang="en-US" sz="2700" dirty="0">
              <a:latin typeface="+mj-lt"/>
            </a:endParaRPr>
          </a:p>
          <a:p>
            <a:pPr marL="640080" lvl="1" indent="-274320">
              <a:defRPr/>
            </a:pPr>
            <a:r>
              <a:rPr lang="en-GB" altLang="en-US" dirty="0" smtClean="0">
                <a:latin typeface="+mj-lt"/>
              </a:rPr>
              <a:t>Generally conducted with small groups of people : no more than 12 no less than 4 </a:t>
            </a:r>
          </a:p>
          <a:p>
            <a:pPr marL="640080" lvl="1" indent="-274320">
              <a:defRPr/>
            </a:pPr>
            <a:r>
              <a:rPr lang="en-GB" altLang="en-US" dirty="0" smtClean="0">
                <a:latin typeface="+mj-lt"/>
              </a:rPr>
              <a:t>The Respondents are asked to discuss a particular topic or topics.</a:t>
            </a:r>
          </a:p>
          <a:p>
            <a:pPr marL="640080" lvl="1" indent="-274320">
              <a:defRPr/>
            </a:pPr>
            <a:r>
              <a:rPr lang="en-GB" altLang="en-US" dirty="0" smtClean="0">
                <a:latin typeface="+mj-lt"/>
              </a:rPr>
              <a:t>Differs from interviews in that you are not interested in each individuals response,</a:t>
            </a:r>
          </a:p>
          <a:p>
            <a:pPr marL="640080" lvl="1" indent="-274320">
              <a:defRPr/>
            </a:pPr>
            <a:r>
              <a:rPr lang="en-GB" altLang="en-US" dirty="0" smtClean="0">
                <a:latin typeface="+mj-lt"/>
              </a:rPr>
              <a:t>Rather the discussion provides the data. </a:t>
            </a:r>
          </a:p>
          <a:p>
            <a:pPr marL="640080" lvl="1" indent="-274320"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03961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Carrying out a Focus Group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Develop  a guide or protocol</a:t>
            </a:r>
          </a:p>
          <a:p>
            <a:pPr lvl="1" eaLnBrk="1" hangingPunct="1"/>
            <a:r>
              <a:rPr lang="en-GB" altLang="en-US" smtClean="0"/>
              <a:t>Create a set of questions </a:t>
            </a:r>
          </a:p>
          <a:p>
            <a:pPr lvl="2" eaLnBrk="1" hangingPunct="1"/>
            <a:r>
              <a:rPr lang="en-GB" altLang="en-US" smtClean="0"/>
              <a:t>Demographic Information should be filled in (Name age Sex, Nationality ect…)</a:t>
            </a:r>
          </a:p>
          <a:p>
            <a:pPr lvl="2" eaLnBrk="1" hangingPunct="1"/>
            <a:r>
              <a:rPr lang="en-GB" altLang="en-US" smtClean="0"/>
              <a:t>Begin with very simple questions</a:t>
            </a:r>
          </a:p>
          <a:p>
            <a:pPr lvl="2" eaLnBrk="1" hangingPunct="1"/>
            <a:r>
              <a:rPr lang="en-GB" altLang="en-US" smtClean="0"/>
              <a:t>Keep questions open not closed e.g. avoid yes or no answers.</a:t>
            </a:r>
          </a:p>
          <a:p>
            <a:pPr lvl="2" eaLnBrk="1" hangingPunct="1"/>
            <a:endParaRPr lang="en-GB" altLang="en-US" smtClean="0"/>
          </a:p>
          <a:p>
            <a:pPr lvl="1" eaLnBrk="1" hangingPunct="1">
              <a:buFontTx/>
              <a:buNone/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6072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Carrying out a Focus Group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Select Respondents :</a:t>
            </a:r>
          </a:p>
          <a:p>
            <a:pPr lvl="1" eaLnBrk="1" hangingPunct="1"/>
            <a:r>
              <a:rPr lang="en-GB" altLang="en-US" smtClean="0"/>
              <a:t>Who should you engage?  And Why? </a:t>
            </a:r>
          </a:p>
          <a:p>
            <a:pPr lvl="1" eaLnBrk="1" hangingPunct="1"/>
            <a:r>
              <a:rPr lang="en-GB" altLang="en-US" smtClean="0"/>
              <a:t>How many focus groups? 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6428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Carrying out a Focus Group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177636"/>
            <a:ext cx="10972800" cy="4339597"/>
          </a:xfrm>
        </p:spPr>
        <p:txBody>
          <a:bodyPr rtlCol="0">
            <a:normAutofit fontScale="92500" lnSpcReduction="1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2000" dirty="0"/>
              <a:t>Conduct a focus Group </a:t>
            </a:r>
          </a:p>
          <a:p>
            <a:pPr marL="274320" indent="-274320">
              <a:lnSpc>
                <a:spcPct val="80000"/>
              </a:lnSpc>
              <a:buNone/>
              <a:defRPr/>
            </a:pPr>
            <a:r>
              <a:rPr lang="en-GB" altLang="en-US" sz="2000" dirty="0"/>
              <a:t>You will need: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GB" altLang="en-US" sz="2000" dirty="0"/>
              <a:t>Facilitator / Moderator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GB" altLang="en-US" sz="2000" dirty="0"/>
              <a:t>Note taker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GB" altLang="en-US" sz="2000" dirty="0"/>
              <a:t>Observer </a:t>
            </a:r>
          </a:p>
          <a:p>
            <a:pPr marL="640080" lvl="1" indent="-274320">
              <a:lnSpc>
                <a:spcPct val="80000"/>
              </a:lnSpc>
              <a:buNone/>
              <a:defRPr/>
            </a:pPr>
            <a:endParaRPr lang="en-US" altLang="en-US" sz="20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US" altLang="en-US" sz="2000" dirty="0"/>
              <a:t>Structure: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Introduction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Welcome participants and thank them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Introduce yourself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Describe the research project on and the other components of the work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Provide an overview of the subjects to be covered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Explain that participants need not provide personal information unless they choose not to. 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Set ground rules.</a:t>
            </a:r>
          </a:p>
          <a:p>
            <a:pPr marL="640080" lvl="1" indent="-274320">
              <a:lnSpc>
                <a:spcPct val="80000"/>
              </a:lnSpc>
              <a:defRPr/>
            </a:pPr>
            <a:r>
              <a:rPr lang="en-US" altLang="en-US" sz="2000" dirty="0"/>
              <a:t>Start with questions you have developed. </a:t>
            </a:r>
          </a:p>
          <a:p>
            <a:pPr marL="640080" lvl="1" indent="-274320">
              <a:lnSpc>
                <a:spcPct val="80000"/>
              </a:lnSpc>
              <a:buNone/>
              <a:defRPr/>
            </a:pPr>
            <a:endParaRPr lang="en-US" altLang="en-US" sz="1500" dirty="0"/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4175211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Creative Focus Groups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>
              <a:lnSpc>
                <a:spcPct val="90000"/>
              </a:lnSpc>
              <a:defRPr/>
            </a:pPr>
            <a:r>
              <a:rPr lang="en-GB" altLang="en-US" sz="2200"/>
              <a:t>Have your overall focus in mind and questions but us other ways to engage the group:</a:t>
            </a:r>
          </a:p>
          <a:p>
            <a:pPr marL="640080" lvl="1" indent="-274320">
              <a:lnSpc>
                <a:spcPct val="90000"/>
              </a:lnSpc>
              <a:defRPr/>
            </a:pPr>
            <a:r>
              <a:rPr lang="en-GB" altLang="en-US" sz="2000"/>
              <a:t>The First thing you think of when I say……</a:t>
            </a:r>
          </a:p>
          <a:p>
            <a:pPr lvl="2">
              <a:lnSpc>
                <a:spcPct val="90000"/>
              </a:lnSpc>
              <a:defRPr/>
            </a:pPr>
            <a:r>
              <a:rPr lang="en-GB" altLang="en-US" sz="1800"/>
              <a:t>E.g the project you are involved…capture the responses..</a:t>
            </a:r>
          </a:p>
          <a:p>
            <a:pPr lvl="2">
              <a:lnSpc>
                <a:spcPct val="90000"/>
              </a:lnSpc>
              <a:buNone/>
              <a:defRPr/>
            </a:pPr>
            <a:endParaRPr lang="en-GB" altLang="en-US" sz="1800"/>
          </a:p>
          <a:p>
            <a:pPr marL="640080" lvl="1" indent="-274320">
              <a:lnSpc>
                <a:spcPct val="90000"/>
              </a:lnSpc>
              <a:defRPr/>
            </a:pPr>
            <a:r>
              <a:rPr lang="en-GB" altLang="en-US" sz="2000"/>
              <a:t>Collage and Drawing….</a:t>
            </a:r>
          </a:p>
          <a:p>
            <a:pPr lvl="2">
              <a:lnSpc>
                <a:spcPct val="90000"/>
              </a:lnSpc>
              <a:defRPr/>
            </a:pPr>
            <a:r>
              <a:rPr lang="en-GB" altLang="en-US" sz="1800"/>
              <a:t>Ask the group to determine the best subject for a collage or drawing activity (in relation to the topic you are exploring) </a:t>
            </a:r>
          </a:p>
          <a:p>
            <a:pPr lvl="2">
              <a:lnSpc>
                <a:spcPct val="90000"/>
              </a:lnSpc>
              <a:defRPr/>
            </a:pPr>
            <a:r>
              <a:rPr lang="en-GB" altLang="en-US" sz="1800"/>
              <a:t>Individuals make their collages and then present to the group: ask the groups to then talk about the issues raised </a:t>
            </a:r>
          </a:p>
          <a:p>
            <a:pPr lvl="2">
              <a:lnSpc>
                <a:spcPct val="90000"/>
              </a:lnSpc>
              <a:defRPr/>
            </a:pPr>
            <a:r>
              <a:rPr lang="en-GB" altLang="en-US" sz="1800"/>
              <a:t>You capture this information on a flip chart </a:t>
            </a:r>
          </a:p>
          <a:p>
            <a:pPr lvl="2">
              <a:lnSpc>
                <a:spcPct val="90000"/>
              </a:lnSpc>
              <a:defRPr/>
            </a:pPr>
            <a:r>
              <a:rPr lang="en-GB" altLang="en-US" sz="1800"/>
              <a:t>Use follow up questions to explore issues further (again capture the information…</a:t>
            </a:r>
          </a:p>
        </p:txBody>
      </p:sp>
    </p:spTree>
    <p:extLst>
      <p:ext uri="{BB962C8B-B14F-4D97-AF65-F5344CB8AC3E}">
        <p14:creationId xmlns:p14="http://schemas.microsoft.com/office/powerpoint/2010/main" val="27953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Creative Focus Groups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Mapping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Helps understand the group’s experiences of space and relationships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Mapping can be done in a variety of ways . Participants ,ay produce flat maps, small scale models;  Maps of communities : if you were looking at where young people like to hang out and why/ or dangers…; Places where they grew up …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mtClean="0"/>
              <a:t>Again you can use the MAPS as POINTS OF DISCUSSION, THEY ARE VISUAL TOOLS TO AID DISCUSSION….You could also use photographs!</a:t>
            </a:r>
          </a:p>
        </p:txBody>
      </p:sp>
    </p:spTree>
    <p:extLst>
      <p:ext uri="{BB962C8B-B14F-4D97-AF65-F5344CB8AC3E}">
        <p14:creationId xmlns:p14="http://schemas.microsoft.com/office/powerpoint/2010/main" val="2853583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36092"/>
            <a:ext cx="10972800" cy="1143000"/>
          </a:xfrm>
        </p:spPr>
        <p:txBody>
          <a:bodyPr/>
          <a:lstStyle/>
          <a:p>
            <a:r>
              <a:rPr lang="en-GB" dirty="0" smtClean="0"/>
              <a:t>Focus Groups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advantages and  disadvantages of a Focus Group? </a:t>
            </a:r>
            <a:endParaRPr lang="en-GB" dirty="0"/>
          </a:p>
          <a:p>
            <a:r>
              <a:rPr lang="en-GB" dirty="0" smtClean="0"/>
              <a:t>Would this fit your design? Research strategy / Design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2963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3346" y="277091"/>
            <a:ext cx="10640290" cy="1188027"/>
          </a:xfrm>
          <a:prstGeom prst="rect">
            <a:avLst/>
          </a:prstGeom>
        </p:spPr>
        <p:txBody>
          <a:bodyPr rtlCol="0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 dirty="0" smtClean="0"/>
              <a:t>Focus Groups: Advantages and Disadvantages </a:t>
            </a:r>
            <a:r>
              <a:rPr lang="en-GB" altLang="en-US" sz="2400" dirty="0" smtClean="0"/>
              <a:t>(Sabo Flores 2008: 105)</a:t>
            </a:r>
            <a:r>
              <a:rPr lang="en-GB" altLang="en-US" dirty="0" smtClean="0"/>
              <a:t> </a:t>
            </a: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1011550" y="1330739"/>
            <a:ext cx="4889635" cy="3562513"/>
          </a:xfrm>
          <a:prstGeom prst="rect">
            <a:avLst/>
          </a:prstGeom>
        </p:spPr>
        <p:txBody>
          <a:bodyPr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Foster deep, rich data about the group members shared and differing thoughts or feelings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Promote an understanding of the ways in which individuals are influenced by one another.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Participants helps remind each other of events.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For people to talk and think more deeply about a topic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Help builds Trust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Promote deeper understanding of perspectives and viewpoints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 smtClean="0"/>
              <a:t>Help develop recommendations and solutions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1800" dirty="0" smtClean="0"/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1800" dirty="0" smtClean="0"/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>
          <a:xfrm>
            <a:off x="6344395" y="1330739"/>
            <a:ext cx="4889635" cy="356408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1800" dirty="0" smtClean="0"/>
              <a:t>Participants must be chosen carefully (small groups of either very similar or very different individuals). </a:t>
            </a:r>
          </a:p>
          <a:p>
            <a:pPr>
              <a:lnSpc>
                <a:spcPct val="80000"/>
              </a:lnSpc>
            </a:pPr>
            <a:r>
              <a:rPr lang="en-GB" altLang="en-US" sz="1800" dirty="0" smtClean="0"/>
              <a:t>Difficult to run if there are too many conflicting onions.</a:t>
            </a:r>
          </a:p>
          <a:p>
            <a:pPr>
              <a:lnSpc>
                <a:spcPct val="80000"/>
              </a:lnSpc>
            </a:pPr>
            <a:r>
              <a:rPr lang="en-GB" altLang="en-US" sz="1800" dirty="0" smtClean="0"/>
              <a:t>Data are difficult to </a:t>
            </a:r>
            <a:r>
              <a:rPr lang="en-GB" altLang="en-US" sz="1800" dirty="0" err="1" smtClean="0"/>
              <a:t>analyze</a:t>
            </a:r>
            <a:r>
              <a:rPr lang="en-GB" altLang="en-US" sz="1800" dirty="0" smtClean="0"/>
              <a:t> and summarise</a:t>
            </a:r>
          </a:p>
          <a:p>
            <a:pPr>
              <a:lnSpc>
                <a:spcPct val="80000"/>
              </a:lnSpc>
            </a:pPr>
            <a:r>
              <a:rPr lang="en-GB" altLang="en-US" sz="1800" dirty="0" smtClean="0"/>
              <a:t>Not effective for exploring individuals views and perspectives. </a:t>
            </a:r>
          </a:p>
          <a:p>
            <a:pPr>
              <a:lnSpc>
                <a:spcPct val="80000"/>
              </a:lnSpc>
            </a:pPr>
            <a:endParaRPr lang="en-GB" altLang="en-US" sz="1800" dirty="0" smtClean="0"/>
          </a:p>
          <a:p>
            <a:pPr>
              <a:lnSpc>
                <a:spcPct val="80000"/>
              </a:lnSpc>
            </a:pPr>
            <a:endParaRPr lang="en-GB" altLang="en-US" sz="1800" dirty="0" smtClean="0"/>
          </a:p>
          <a:p>
            <a:pPr>
              <a:lnSpc>
                <a:spcPct val="80000"/>
              </a:lnSpc>
            </a:pPr>
            <a:endParaRPr lang="en-GB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0043646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Interviews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>
              <a:lnSpc>
                <a:spcPct val="90000"/>
              </a:lnSpc>
              <a:defRPr/>
            </a:pPr>
            <a:endParaRPr lang="en-US" altLang="en-US" sz="2200" dirty="0">
              <a:latin typeface="Berlin Sans FB" pitchFamily="34" charset="0"/>
            </a:endParaRPr>
          </a:p>
          <a:p>
            <a:pPr marL="274320" indent="-274320">
              <a:lnSpc>
                <a:spcPct val="90000"/>
              </a:lnSpc>
              <a:defRPr/>
            </a:pPr>
            <a:r>
              <a:rPr lang="en-US" altLang="en-US" sz="2200" dirty="0">
                <a:latin typeface="+mj-lt"/>
              </a:rPr>
              <a:t>A one-sided conversation between the interviewer and the respondent</a:t>
            </a:r>
          </a:p>
          <a:p>
            <a:pPr marL="274320" indent="-274320">
              <a:lnSpc>
                <a:spcPct val="90000"/>
              </a:lnSpc>
              <a:buNone/>
              <a:defRPr/>
            </a:pPr>
            <a:endParaRPr lang="en-US" altLang="en-US" sz="2200" dirty="0">
              <a:latin typeface="+mj-lt"/>
            </a:endParaRPr>
          </a:p>
          <a:p>
            <a:pPr marL="274320" indent="-274320">
              <a:lnSpc>
                <a:spcPct val="90000"/>
              </a:lnSpc>
              <a:defRPr/>
            </a:pPr>
            <a:r>
              <a:rPr lang="en-US" altLang="en-US" sz="2200" dirty="0">
                <a:latin typeface="+mj-lt"/>
              </a:rPr>
              <a:t>A way of listening to people and learning from them</a:t>
            </a:r>
          </a:p>
          <a:p>
            <a:pPr marL="274320" indent="-274320">
              <a:lnSpc>
                <a:spcPct val="90000"/>
              </a:lnSpc>
              <a:defRPr/>
            </a:pPr>
            <a:endParaRPr lang="en-US" altLang="en-US" sz="2200" dirty="0">
              <a:latin typeface="+mj-lt"/>
            </a:endParaRPr>
          </a:p>
          <a:p>
            <a:pPr marL="274320" indent="-274320">
              <a:lnSpc>
                <a:spcPct val="90000"/>
              </a:lnSpc>
              <a:defRPr/>
            </a:pPr>
            <a:r>
              <a:rPr lang="en-US" altLang="en-US" sz="2200" dirty="0">
                <a:latin typeface="+mj-lt"/>
              </a:rPr>
              <a:t>A qualitative research method that is open-ended </a:t>
            </a:r>
          </a:p>
          <a:p>
            <a:pPr marL="274320" indent="-274320">
              <a:lnSpc>
                <a:spcPct val="90000"/>
              </a:lnSpc>
              <a:defRPr/>
            </a:pPr>
            <a:endParaRPr lang="en-US" altLang="en-US" sz="2200" dirty="0">
              <a:latin typeface="+mj-lt"/>
            </a:endParaRPr>
          </a:p>
          <a:p>
            <a:pPr marL="274320" indent="-274320">
              <a:lnSpc>
                <a:spcPct val="90000"/>
              </a:lnSpc>
              <a:defRPr/>
            </a:pPr>
            <a:r>
              <a:rPr lang="en-US" altLang="en-US" sz="2200" dirty="0">
                <a:latin typeface="+mj-lt"/>
              </a:rPr>
              <a:t>A discussion around a predetermined set of topics</a:t>
            </a:r>
          </a:p>
          <a:p>
            <a:pPr marL="274320" indent="-274320">
              <a:lnSpc>
                <a:spcPct val="90000"/>
              </a:lnSpc>
              <a:defRPr/>
            </a:pPr>
            <a:endParaRPr lang="en-GB" altLang="en-US" sz="2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2731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3172691" y="3103418"/>
            <a:ext cx="5818909" cy="2770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Rounded Rectangle 5"/>
          <p:cNvSpPr/>
          <p:nvPr/>
        </p:nvSpPr>
        <p:spPr>
          <a:xfrm>
            <a:off x="942109" y="2715491"/>
            <a:ext cx="2230582" cy="10668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108364" y="3006436"/>
            <a:ext cx="1759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Structured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4391892" y="2272145"/>
            <a:ext cx="2909454" cy="85898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668982" y="2576945"/>
            <a:ext cx="2272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Semi-Structured </a:t>
            </a:r>
            <a:endParaRPr lang="en-GB" dirty="0"/>
          </a:p>
        </p:txBody>
      </p:sp>
      <p:sp>
        <p:nvSpPr>
          <p:cNvPr id="10" name="Rounded Rectangle 9"/>
          <p:cNvSpPr/>
          <p:nvPr/>
        </p:nvSpPr>
        <p:spPr>
          <a:xfrm>
            <a:off x="8603673" y="2715491"/>
            <a:ext cx="2687782" cy="8035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Unstructred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5237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Interview: protocols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>
              <a:defRPr/>
            </a:pPr>
            <a:r>
              <a:rPr lang="en-US" altLang="en-US" sz="2700" dirty="0">
                <a:latin typeface="+mj-lt"/>
              </a:rPr>
              <a:t>Open-ended or exploratory interviews vary from one respondent to the next - questions are written more as a guide to a conversation with the goal of covering topics</a:t>
            </a:r>
          </a:p>
          <a:p>
            <a:pPr marL="274320" indent="-274320">
              <a:defRPr/>
            </a:pPr>
            <a:endParaRPr lang="en-US" altLang="en-US" sz="2700" dirty="0">
              <a:latin typeface="+mj-lt"/>
            </a:endParaRPr>
          </a:p>
          <a:p>
            <a:pPr marL="274320" indent="-274320">
              <a:defRPr/>
            </a:pPr>
            <a:r>
              <a:rPr lang="en-US" altLang="en-US" sz="2700" dirty="0">
                <a:latin typeface="+mj-lt"/>
              </a:rPr>
              <a:t>Highly structured interviews use  a standard set of questions asked the same way of each respondent </a:t>
            </a:r>
          </a:p>
          <a:p>
            <a:pPr marL="274320" indent="-274320">
              <a:defRPr/>
            </a:pPr>
            <a:endParaRPr lang="en-US" altLang="en-US" sz="2700" dirty="0">
              <a:latin typeface="Berlin Sans FB" pitchFamily="34" charset="0"/>
            </a:endParaRPr>
          </a:p>
          <a:p>
            <a:pPr marL="274320" indent="-274320">
              <a:buNone/>
              <a:defRPr/>
            </a:pPr>
            <a:endParaRPr lang="en-US" altLang="en-US" sz="2700" dirty="0">
              <a:latin typeface="Berlin Sans FB" pitchFamily="34" charset="0"/>
            </a:endParaRPr>
          </a:p>
          <a:p>
            <a:pPr marL="274320" indent="-274320">
              <a:defRPr/>
            </a:pPr>
            <a:endParaRPr lang="en-GB" altLang="en-US" sz="2700" dirty="0"/>
          </a:p>
        </p:txBody>
      </p:sp>
    </p:spTree>
    <p:extLst>
      <p:ext uri="{BB962C8B-B14F-4D97-AF65-F5344CB8AC3E}">
        <p14:creationId xmlns:p14="http://schemas.microsoft.com/office/powerpoint/2010/main" val="41240745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Interview Questions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Depending on the type of interview, </a:t>
            </a:r>
          </a:p>
          <a:p>
            <a:pPr lvl="1" eaLnBrk="1" hangingPunct="1"/>
            <a:r>
              <a:rPr lang="en-GB" altLang="en-US" smtClean="0"/>
              <a:t>Use open ended rather than closed questions</a:t>
            </a:r>
          </a:p>
          <a:p>
            <a:pPr lvl="1" eaLnBrk="1" hangingPunct="1"/>
            <a:r>
              <a:rPr lang="en-GB" altLang="en-US" smtClean="0"/>
              <a:t>Avoid questions that have a yes or no answer.</a:t>
            </a:r>
          </a:p>
          <a:p>
            <a:pPr lvl="1" eaLnBrk="1" hangingPunct="1"/>
            <a:r>
              <a:rPr lang="en-GB" altLang="en-US" smtClean="0"/>
              <a:t>Have a number of probes to help dig deeper into the questions..</a:t>
            </a:r>
          </a:p>
        </p:txBody>
      </p:sp>
    </p:spTree>
    <p:extLst>
      <p:ext uri="{BB962C8B-B14F-4D97-AF65-F5344CB8AC3E}">
        <p14:creationId xmlns:p14="http://schemas.microsoft.com/office/powerpoint/2010/main" val="3210916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Conducting Interviews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90550" indent="-590550">
              <a:lnSpc>
                <a:spcPct val="90000"/>
              </a:lnSpc>
              <a:defRPr/>
            </a:pPr>
            <a:r>
              <a:rPr lang="en-US" altLang="en-US" sz="2200"/>
              <a:t>Describe research project, purpose of interview, use of data (how presented and for what), overview of subjects to be covered</a:t>
            </a:r>
          </a:p>
          <a:p>
            <a:pPr marL="590550" indent="-590550">
              <a:lnSpc>
                <a:spcPct val="90000"/>
              </a:lnSpc>
              <a:defRPr/>
            </a:pPr>
            <a:r>
              <a:rPr lang="en-US" altLang="en-US" sz="2200"/>
              <a:t>Interviewer should assure interviewee that his/her confidentiality will be maintained and let respondents know that they can designate certain responses as confidential</a:t>
            </a:r>
          </a:p>
          <a:p>
            <a:pPr marL="590550" indent="-590550">
              <a:lnSpc>
                <a:spcPct val="90000"/>
              </a:lnSpc>
              <a:defRPr/>
            </a:pPr>
            <a:r>
              <a:rPr lang="en-US" altLang="en-US" sz="2200"/>
              <a:t>Invite respondent to ask for clarity on question meaning, etc. </a:t>
            </a:r>
          </a:p>
          <a:p>
            <a:pPr marL="590550" indent="-590550">
              <a:lnSpc>
                <a:spcPct val="90000"/>
              </a:lnSpc>
              <a:defRPr/>
            </a:pPr>
            <a:r>
              <a:rPr lang="en-US" altLang="en-US" sz="2200"/>
              <a:t>At the end of the interview reiterate main points raised and ask whether this is what they meant : MEMBER CHECKING </a:t>
            </a:r>
          </a:p>
          <a:p>
            <a:pPr marL="590550" indent="-590550">
              <a:lnSpc>
                <a:spcPct val="90000"/>
              </a:lnSpc>
              <a:defRPr/>
            </a:pPr>
            <a:endParaRPr lang="en-US" altLang="en-US" sz="2200"/>
          </a:p>
          <a:p>
            <a:pPr marL="590550" indent="-590550">
              <a:lnSpc>
                <a:spcPct val="90000"/>
              </a:lnSpc>
              <a:defRPr/>
            </a:pPr>
            <a:endParaRPr lang="en-US" altLang="en-US" sz="2200"/>
          </a:p>
          <a:p>
            <a:pPr marL="590550" indent="-590550">
              <a:lnSpc>
                <a:spcPct val="90000"/>
              </a:lnSpc>
              <a:defRPr/>
            </a:pPr>
            <a:endParaRPr lang="en-GB" altLang="en-US" sz="2200"/>
          </a:p>
        </p:txBody>
      </p:sp>
    </p:spTree>
    <p:extLst>
      <p:ext uri="{BB962C8B-B14F-4D97-AF65-F5344CB8AC3E}">
        <p14:creationId xmlns:p14="http://schemas.microsoft.com/office/powerpoint/2010/main" val="199333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 a very short interview schedule that includes:</a:t>
            </a:r>
          </a:p>
          <a:p>
            <a:pPr lvl="1"/>
            <a:r>
              <a:rPr lang="en-GB" dirty="0" smtClean="0"/>
              <a:t>1. An introduction</a:t>
            </a:r>
          </a:p>
          <a:p>
            <a:pPr lvl="1"/>
            <a:r>
              <a:rPr lang="en-GB" dirty="0" smtClean="0"/>
              <a:t>2. Choose whether its highly structured, semi structured, or unstructured…</a:t>
            </a:r>
          </a:p>
          <a:p>
            <a:pPr lvl="1"/>
            <a:r>
              <a:rPr lang="en-GB" dirty="0" smtClean="0"/>
              <a:t>3. Consider how you will ensure triangulation / member checking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2252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 txBox="1">
            <a:spLocks/>
          </p:cNvSpPr>
          <p:nvPr/>
        </p:nvSpPr>
        <p:spPr bwMode="auto">
          <a:xfrm>
            <a:off x="2023631" y="138691"/>
            <a:ext cx="6964363" cy="120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400" dirty="0">
                <a:latin typeface="Constantia" panose="02030602050306030303" pitchFamily="18" charset="0"/>
              </a:rPr>
              <a:t>Observations</a:t>
            </a:r>
          </a:p>
        </p:txBody>
      </p:sp>
      <p:sp>
        <p:nvSpPr>
          <p:cNvPr id="19459" name="Content Placeholder 2"/>
          <p:cNvSpPr txBox="1">
            <a:spLocks/>
          </p:cNvSpPr>
          <p:nvPr/>
        </p:nvSpPr>
        <p:spPr bwMode="auto">
          <a:xfrm>
            <a:off x="748146" y="1454728"/>
            <a:ext cx="8435544" cy="426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39763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indent="-342900" eaLnBrk="1" hangingPunct="1">
              <a:spcBef>
                <a:spcPct val="200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Franklin Gothic Book" panose="020B0503020102020204" pitchFamily="34" charset="0"/>
              </a:rPr>
              <a:t>Take place in natural settings </a:t>
            </a:r>
          </a:p>
          <a:p>
            <a:pPr marL="342900" indent="-342900" eaLnBrk="1" hangingPunct="1">
              <a:spcBef>
                <a:spcPct val="200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Franklin Gothic Book" panose="020B0503020102020204" pitchFamily="34" charset="0"/>
              </a:rPr>
              <a:t>Involve the researcher taking lengthy and descriptive notes of what is happening</a:t>
            </a:r>
          </a:p>
          <a:p>
            <a:pPr marL="342900" indent="-342900" eaLnBrk="1" hangingPunct="1">
              <a:spcBef>
                <a:spcPct val="200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Franklin Gothic Book" panose="020B0503020102020204" pitchFamily="34" charset="0"/>
              </a:rPr>
              <a:t>It is argued that there are </a:t>
            </a:r>
          </a:p>
          <a:p>
            <a:pPr marL="709613" lvl="1" indent="-342900" eaLnBrk="1" hangingPunct="1">
              <a:spcBef>
                <a:spcPct val="200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Franklin Gothic Book" panose="020B0503020102020204" pitchFamily="34" charset="0"/>
              </a:rPr>
              <a:t>limits to the situations that can be observed in their 'natural' settings </a:t>
            </a:r>
          </a:p>
          <a:p>
            <a:pPr marL="709613" lvl="1" indent="-342900" eaLnBrk="1" hangingPunct="1">
              <a:spcBef>
                <a:spcPct val="200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Franklin Gothic Book" panose="020B0503020102020204" pitchFamily="34" charset="0"/>
              </a:rPr>
              <a:t>that the presence of the research may lead to problems with validity</a:t>
            </a:r>
          </a:p>
          <a:p>
            <a:pPr eaLnBrk="1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anose="03060802040406070304" pitchFamily="66" charset="0"/>
              <a:buChar char="O"/>
            </a:pPr>
            <a:endParaRPr lang="en-GB" altLang="en-US" sz="2400" dirty="0">
              <a:latin typeface="Franklin Gothic Book" panose="020B0503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7171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 txBox="1">
            <a:spLocks/>
          </p:cNvSpPr>
          <p:nvPr/>
        </p:nvSpPr>
        <p:spPr bwMode="auto">
          <a:xfrm>
            <a:off x="2245303" y="0"/>
            <a:ext cx="6964363" cy="120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000" dirty="0">
                <a:latin typeface="Constantia" panose="02030602050306030303" pitchFamily="18" charset="0"/>
              </a:rPr>
              <a:t>Observations:</a:t>
            </a:r>
            <a:br>
              <a:rPr lang="en-GB" altLang="en-US" sz="4000" dirty="0">
                <a:latin typeface="Constantia" panose="02030602050306030303" pitchFamily="18" charset="0"/>
              </a:rPr>
            </a:br>
            <a:r>
              <a:rPr lang="en-GB" altLang="en-US" sz="4000" dirty="0">
                <a:latin typeface="Constantia" panose="02030602050306030303" pitchFamily="18" charset="0"/>
              </a:rPr>
              <a:t>Strengths &amp; Weaknesses</a:t>
            </a:r>
          </a:p>
        </p:txBody>
      </p:sp>
      <p:sp>
        <p:nvSpPr>
          <p:cNvPr id="20483" name="Content Placeholder 2"/>
          <p:cNvSpPr txBox="1">
            <a:spLocks/>
          </p:cNvSpPr>
          <p:nvPr/>
        </p:nvSpPr>
        <p:spPr bwMode="auto">
          <a:xfrm>
            <a:off x="1187307" y="1201737"/>
            <a:ext cx="3671887" cy="360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39763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Franklin Gothic Book" panose="020B0503020102020204" pitchFamily="34" charset="0"/>
              </a:rPr>
              <a:t>Limitations with observation include: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Franklin Gothic Book" panose="020B0503020102020204" pitchFamily="34" charset="0"/>
              </a:rPr>
              <a:t>Change in people's behaviour when they know they are being observed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Franklin Gothic Book" panose="020B0503020102020204" pitchFamily="34" charset="0"/>
              </a:rPr>
              <a:t>A 'snap shot' view of a whole situation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Franklin Gothic Book" panose="020B0503020102020204" pitchFamily="34" charset="0"/>
              </a:rPr>
              <a:t>Think Big Brother...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Franklin Gothic Book" panose="020B0503020102020204" pitchFamily="34" charset="0"/>
              </a:rPr>
              <a:t>The researcher may miss something while they are watching and taking notes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1600" dirty="0">
                <a:latin typeface="Franklin Gothic Book" panose="020B0503020102020204" pitchFamily="34" charset="0"/>
              </a:rPr>
              <a:t>The researcher may make judgements of make value statements or misunderstand what has been observed </a:t>
            </a:r>
          </a:p>
        </p:txBody>
      </p:sp>
      <p:sp>
        <p:nvSpPr>
          <p:cNvPr id="20484" name="Content Placeholder 3"/>
          <p:cNvSpPr txBox="1">
            <a:spLocks/>
          </p:cNvSpPr>
          <p:nvPr/>
        </p:nvSpPr>
        <p:spPr bwMode="auto">
          <a:xfrm>
            <a:off x="6714548" y="1505744"/>
            <a:ext cx="3200400" cy="360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39763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indent="-342900" eaLnBrk="1" hangingPunct="1"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b="1" dirty="0">
                <a:latin typeface="Franklin Gothic Book" panose="020B0503020102020204" pitchFamily="34" charset="0"/>
              </a:rPr>
              <a:t>Strengths of observation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dirty="0">
                <a:latin typeface="Franklin Gothic Book" panose="020B0503020102020204" pitchFamily="34" charset="0"/>
              </a:rPr>
              <a:t>Can offer a flavour for what is happening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dirty="0">
                <a:latin typeface="Franklin Gothic Book" panose="020B0503020102020204" pitchFamily="34" charset="0"/>
              </a:rPr>
              <a:t>Can give an insight into the bigger picture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dirty="0">
                <a:latin typeface="Franklin Gothic Book" panose="020B0503020102020204" pitchFamily="34" charset="0"/>
              </a:rPr>
              <a:t>Can demonstrate sub-groups</a:t>
            </a:r>
          </a:p>
          <a:p>
            <a:pPr marL="652463" lvl="1" indent="-285750" eaLnBrk="1" hangingPunct="1"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dirty="0">
                <a:latin typeface="Franklin Gothic Book" panose="020B0503020102020204" pitchFamily="34" charset="0"/>
              </a:rPr>
              <a:t>Can be used to assist in the design of the rest of the research </a:t>
            </a:r>
          </a:p>
          <a:p>
            <a:pPr eaLnBrk="1" hangingPunct="1">
              <a:spcBef>
                <a:spcPts val="500"/>
              </a:spcBef>
              <a:buClr>
                <a:schemeClr val="accent2"/>
              </a:buClr>
              <a:buSzPct val="85000"/>
              <a:buFont typeface="Brush Script MT" panose="03060802040406070304" pitchFamily="66" charset="0"/>
              <a:buChar char="O"/>
            </a:pPr>
            <a:endParaRPr lang="en-GB" altLang="en-US" sz="2000" dirty="0">
              <a:latin typeface="Franklin Gothic Book" panose="020B0503020102020204" pitchFamily="34" charset="0"/>
            </a:endParaRPr>
          </a:p>
          <a:p>
            <a:pPr eaLnBrk="1" hangingPunct="1">
              <a:spcBef>
                <a:spcPts val="500"/>
              </a:spcBef>
              <a:buClr>
                <a:schemeClr val="accent2"/>
              </a:buClr>
              <a:buSzPct val="85000"/>
              <a:buFont typeface="Brush Script MT" panose="03060802040406070304" pitchFamily="66" charset="0"/>
              <a:buChar char="O"/>
            </a:pPr>
            <a:endParaRPr lang="en-GB" altLang="en-US" sz="2000" dirty="0">
              <a:latin typeface="Franklin Gothic Book" panose="020B0503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2992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 txBox="1">
            <a:spLocks/>
          </p:cNvSpPr>
          <p:nvPr/>
        </p:nvSpPr>
        <p:spPr bwMode="auto">
          <a:xfrm>
            <a:off x="2563958" y="124837"/>
            <a:ext cx="6964363" cy="120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400" dirty="0">
                <a:latin typeface="Constantia" panose="02030602050306030303" pitchFamily="18" charset="0"/>
              </a:rPr>
              <a:t>Participant Observer</a:t>
            </a:r>
          </a:p>
        </p:txBody>
      </p:sp>
      <p:sp>
        <p:nvSpPr>
          <p:cNvPr id="21507" name="Content Placeholder 2"/>
          <p:cNvSpPr txBox="1">
            <a:spLocks/>
          </p:cNvSpPr>
          <p:nvPr/>
        </p:nvSpPr>
        <p:spPr bwMode="auto">
          <a:xfrm>
            <a:off x="770949" y="1326575"/>
            <a:ext cx="10686760" cy="400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39763" indent="-2730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 smtClean="0">
                <a:latin typeface="+mn-lt"/>
              </a:rPr>
              <a:t>Observation </a:t>
            </a:r>
            <a:r>
              <a:rPr lang="en-GB" altLang="en-US" sz="2000" dirty="0">
                <a:latin typeface="+mn-lt"/>
              </a:rPr>
              <a:t>can sometimes obtain more reliable information about certain things</a:t>
            </a:r>
          </a:p>
          <a:p>
            <a:pPr marL="652463" lvl="1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E.g. how people actually behave </a:t>
            </a:r>
          </a:p>
          <a:p>
            <a:pPr marL="971550" lvl="2" indent="-285750" eaLnBrk="1" hangingPunct="1">
              <a:lnSpc>
                <a:spcPct val="80000"/>
              </a:lnSpc>
              <a:spcBef>
                <a:spcPts val="3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although it may not find out the reasons for why they behave in a particular way</a:t>
            </a:r>
          </a:p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endParaRPr lang="en-GB" altLang="en-US" sz="2000" dirty="0" smtClean="0">
              <a:latin typeface="+mn-lt"/>
            </a:endParaRPr>
          </a:p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 smtClean="0">
                <a:latin typeface="+mn-lt"/>
              </a:rPr>
              <a:t>Observation </a:t>
            </a:r>
            <a:r>
              <a:rPr lang="en-GB" altLang="en-US" sz="2000" dirty="0">
                <a:latin typeface="+mn-lt"/>
              </a:rPr>
              <a:t>can also serve as </a:t>
            </a:r>
          </a:p>
          <a:p>
            <a:pPr marL="652463" lvl="1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a technique for verifying of nullifying information provided in face to face encounters. </a:t>
            </a:r>
          </a:p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endParaRPr lang="en-GB" altLang="en-US" sz="2000" dirty="0" smtClean="0">
              <a:latin typeface="+mn-lt"/>
            </a:endParaRPr>
          </a:p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 smtClean="0">
                <a:latin typeface="+mn-lt"/>
              </a:rPr>
              <a:t>People </a:t>
            </a:r>
            <a:r>
              <a:rPr lang="en-GB" altLang="en-US" sz="2000" dirty="0">
                <a:latin typeface="+mn-lt"/>
              </a:rPr>
              <a:t>or environment can be observed</a:t>
            </a:r>
          </a:p>
          <a:p>
            <a:pPr marL="652463" lvl="1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Environments:  it can provide valuable background information that may inform other aspects of the research</a:t>
            </a:r>
          </a:p>
          <a:p>
            <a:pPr marL="285750" indent="-285750" eaLnBrk="1" hangingPunct="1">
              <a:lnSpc>
                <a:spcPct val="80000"/>
              </a:lnSpc>
              <a:spcBef>
                <a:spcPts val="400"/>
              </a:spcBef>
              <a:buSzPct val="85000"/>
              <a:buFont typeface="Arial" panose="020B0604020202020204" pitchFamily="34" charset="0"/>
              <a:buChar char="•"/>
            </a:pPr>
            <a:endParaRPr lang="en-GB" altLang="en-US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750053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/>
              <a:t>Participant </a:t>
            </a:r>
            <a:r>
              <a:rPr lang="en-GB" dirty="0" smtClean="0"/>
              <a:t>Observer Data Collection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Written Descriptions </a:t>
            </a:r>
          </a:p>
          <a:p>
            <a:pPr eaLnBrk="1" hangingPunct="1"/>
            <a:r>
              <a:rPr lang="en-GB" altLang="en-US" smtClean="0"/>
              <a:t>Video Recordings </a:t>
            </a:r>
          </a:p>
          <a:p>
            <a:pPr eaLnBrk="1" hangingPunct="1"/>
            <a:r>
              <a:rPr lang="en-GB" altLang="en-US" smtClean="0"/>
              <a:t>Photos and Artefacts </a:t>
            </a:r>
          </a:p>
          <a:p>
            <a:pPr eaLnBrk="1" hangingPunct="1"/>
            <a:r>
              <a:rPr lang="en-GB" altLang="en-US" smtClean="0"/>
              <a:t>Documents </a:t>
            </a:r>
          </a:p>
        </p:txBody>
      </p:sp>
    </p:spTree>
    <p:extLst>
      <p:ext uri="{BB962C8B-B14F-4D97-AF65-F5344CB8AC3E}">
        <p14:creationId xmlns:p14="http://schemas.microsoft.com/office/powerpoint/2010/main" val="14545678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Participant Observation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would you need to consider if utilising this as data collection tool? </a:t>
            </a:r>
          </a:p>
          <a:p>
            <a:r>
              <a:rPr lang="en-GB" dirty="0" smtClean="0"/>
              <a:t>Prepare  a short protocol for observation that includes:</a:t>
            </a:r>
          </a:p>
          <a:p>
            <a:pPr lvl="1"/>
            <a:r>
              <a:rPr lang="en-GB" dirty="0" smtClean="0"/>
              <a:t>An introduction (</a:t>
            </a:r>
            <a:r>
              <a:rPr lang="en-GB" dirty="0" err="1" smtClean="0"/>
              <a:t>e.g</a:t>
            </a:r>
            <a:r>
              <a:rPr lang="en-GB" dirty="0" smtClean="0"/>
              <a:t> how would you describe your role to participants and your ethical position)</a:t>
            </a:r>
          </a:p>
          <a:p>
            <a:pPr lvl="1"/>
            <a:r>
              <a:rPr lang="en-GB" dirty="0" smtClean="0"/>
              <a:t>What data will you collect </a:t>
            </a:r>
          </a:p>
          <a:p>
            <a:pPr lvl="1"/>
            <a:r>
              <a:rPr lang="en-GB" dirty="0" smtClean="0"/>
              <a:t>Will the is be structured?, semi structured? Unstructured? </a:t>
            </a:r>
          </a:p>
        </p:txBody>
      </p:sp>
    </p:spTree>
    <p:extLst>
      <p:ext uri="{BB962C8B-B14F-4D97-AF65-F5344CB8AC3E}">
        <p14:creationId xmlns:p14="http://schemas.microsoft.com/office/powerpoint/2010/main" val="29585774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Surveys / Questionnaires 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mtClean="0"/>
              <a:t>These generally include a series of questions with predetermined response choices (and Quantitative in nature) </a:t>
            </a:r>
          </a:p>
          <a:p>
            <a:pPr eaLnBrk="1" hangingPunct="1"/>
            <a:r>
              <a:rPr lang="en-GB" altLang="en-US" smtClean="0"/>
              <a:t>Only use surveys when you have a large population 25-30 &gt; ; however for statistical validity 100+</a:t>
            </a:r>
          </a:p>
          <a:p>
            <a:pPr eaLnBrk="1" hangingPunct="1"/>
            <a:r>
              <a:rPr lang="en-GB" altLang="en-US" smtClean="0"/>
              <a:t>You can also have a qualitative survey, a set of questions that require a response in words, this like a very structred interview. </a:t>
            </a:r>
          </a:p>
        </p:txBody>
      </p:sp>
    </p:spTree>
    <p:extLst>
      <p:ext uri="{BB962C8B-B14F-4D97-AF65-F5344CB8AC3E}">
        <p14:creationId xmlns:p14="http://schemas.microsoft.com/office/powerpoint/2010/main" val="440665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66254" y="191510"/>
            <a:ext cx="109728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altLang="en-US" dirty="0" smtClean="0"/>
              <a:t>Surveys: Advantages Disadvantages </a:t>
            </a:r>
            <a:br>
              <a:rPr lang="en-GB" altLang="en-US" dirty="0" smtClean="0"/>
            </a:br>
            <a:r>
              <a:rPr lang="en-GB" altLang="en-US" sz="2400" dirty="0" smtClean="0"/>
              <a:t>(</a:t>
            </a:r>
            <a:r>
              <a:rPr lang="en-GB" altLang="en-US" sz="2400" dirty="0"/>
              <a:t>Sabo </a:t>
            </a:r>
            <a:r>
              <a:rPr lang="en-GB" altLang="en-US" sz="2400" dirty="0" smtClean="0"/>
              <a:t>Flores 2008</a:t>
            </a:r>
            <a:r>
              <a:rPr lang="en-GB" altLang="en-US" sz="2400" dirty="0"/>
              <a:t>: 120)</a:t>
            </a:r>
            <a:r>
              <a:rPr lang="en-GB" altLang="en-US" dirty="0" smtClean="0"/>
              <a:t> 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sz="quarter" idx="4294967295"/>
          </p:nvPr>
        </p:nvSpPr>
        <p:spPr>
          <a:xfrm>
            <a:off x="484909" y="1334510"/>
            <a:ext cx="4027921" cy="3960525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Easy to quantify and summarise results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Useful when trying to collect data from large groups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God for studying attitudes and perceptions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Good for studying behaviour change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Good for collecting sensitive data that should be confidential</a:t>
            </a:r>
          </a:p>
        </p:txBody>
      </p:sp>
      <p:sp>
        <p:nvSpPr>
          <p:cNvPr id="19460" name="Rectangle 5"/>
          <p:cNvSpPr>
            <a:spLocks noGrp="1" noChangeArrowheads="1"/>
          </p:cNvSpPr>
          <p:nvPr>
            <p:ph sz="quarter" idx="4294967295"/>
          </p:nvPr>
        </p:nvSpPr>
        <p:spPr>
          <a:xfrm>
            <a:off x="6188074" y="1510145"/>
            <a:ext cx="4784725" cy="421438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Difficult to create because they rely on language that is clear, concise and understandable by respondents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Impersonal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300" dirty="0"/>
              <a:t>Often difficult to use with young children or people struggling with literacy issues (more creative approaches may help here)</a:t>
            </a:r>
          </a:p>
        </p:txBody>
      </p:sp>
    </p:spTree>
    <p:extLst>
      <p:ext uri="{BB962C8B-B14F-4D97-AF65-F5344CB8AC3E}">
        <p14:creationId xmlns:p14="http://schemas.microsoft.com/office/powerpoint/2010/main" val="359603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Developing a Survey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Key Questions and Themes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Introduction: outline overview and issues of confidentiality: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Demographic data captured: age, gender ethnicity….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Each questions asks only one question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Likert Scale response 1-5 or a lot, a little, some….not at all…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23592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Insider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Informant bias </a:t>
            </a:r>
          </a:p>
          <a:p>
            <a:r>
              <a:rPr lang="en-GB" dirty="0" smtClean="0"/>
              <a:t>Interviewer reciprocity </a:t>
            </a:r>
          </a:p>
          <a:p>
            <a:r>
              <a:rPr lang="en-GB" dirty="0" smtClean="0"/>
              <a:t>Ethics </a:t>
            </a:r>
          </a:p>
          <a:p>
            <a:pPr lvl="1"/>
            <a:r>
              <a:rPr lang="en-GB" dirty="0" smtClean="0"/>
              <a:t>(Costly et al, 2010; Mercer, 2007).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3031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Trustworthy-ness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Good </a:t>
            </a:r>
            <a:r>
              <a:rPr lang="en-GB" dirty="0"/>
              <a:t>a</a:t>
            </a:r>
            <a:r>
              <a:rPr lang="en-GB" dirty="0" smtClean="0"/>
              <a:t>udit trails </a:t>
            </a:r>
          </a:p>
          <a:p>
            <a:r>
              <a:rPr lang="en-GB" dirty="0" smtClean="0"/>
              <a:t>Triangulation of methods </a:t>
            </a:r>
          </a:p>
          <a:p>
            <a:r>
              <a:rPr lang="en-GB" smtClean="0"/>
              <a:t>Member Checking</a:t>
            </a:r>
            <a:endParaRPr lang="en-GB" dirty="0" smtClean="0"/>
          </a:p>
          <a:p>
            <a:r>
              <a:rPr lang="en-GB" dirty="0" smtClean="0"/>
              <a:t>Reflection</a:t>
            </a:r>
          </a:p>
          <a:p>
            <a:r>
              <a:rPr lang="en-GB" dirty="0" smtClean="0"/>
              <a:t>Personal Integrity : Research Ethics. </a:t>
            </a:r>
          </a:p>
        </p:txBody>
      </p:sp>
    </p:spTree>
    <p:extLst>
      <p:ext uri="{BB962C8B-B14F-4D97-AF65-F5344CB8AC3E}">
        <p14:creationId xmlns:p14="http://schemas.microsoft.com/office/powerpoint/2010/main" val="29633125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1659"/>
            <a:ext cx="8229600" cy="1143000"/>
          </a:xfrm>
        </p:spPr>
        <p:txBody>
          <a:bodyPr/>
          <a:lstStyle/>
          <a:p>
            <a:r>
              <a:rPr lang="en-GB" dirty="0" smtClean="0"/>
              <a:t>Triangulation </a:t>
            </a:r>
            <a:endParaRPr lang="en-GB" dirty="0"/>
          </a:p>
        </p:txBody>
      </p:sp>
      <p:pic>
        <p:nvPicPr>
          <p:cNvPr id="4" name="Content Placeholder 3" descr="wpe5.jpg (27331 bytes)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664" y="1124745"/>
            <a:ext cx="5976664" cy="439181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/>
        </p:nvSpPr>
        <p:spPr>
          <a:xfrm>
            <a:off x="2567608" y="4869160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783632" y="501317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Documents </a:t>
            </a:r>
          </a:p>
        </p:txBody>
      </p:sp>
      <p:sp>
        <p:nvSpPr>
          <p:cNvPr id="8" name="Rectangle 7"/>
          <p:cNvSpPr/>
          <p:nvPr/>
        </p:nvSpPr>
        <p:spPr>
          <a:xfrm>
            <a:off x="6672064" y="4869160"/>
            <a:ext cx="26642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960096" y="501317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Interviews </a:t>
            </a:r>
          </a:p>
        </p:txBody>
      </p:sp>
      <p:sp>
        <p:nvSpPr>
          <p:cNvPr id="10" name="Rectangle 9"/>
          <p:cNvSpPr/>
          <p:nvPr/>
        </p:nvSpPr>
        <p:spPr>
          <a:xfrm>
            <a:off x="4655840" y="1124744"/>
            <a:ext cx="25202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4799856" y="112474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Observations</a:t>
            </a:r>
          </a:p>
        </p:txBody>
      </p:sp>
    </p:spTree>
    <p:extLst>
      <p:ext uri="{BB962C8B-B14F-4D97-AF65-F5344CB8AC3E}">
        <p14:creationId xmlns:p14="http://schemas.microsoft.com/office/powerpoint/2010/main" val="25006631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24745"/>
            <a:ext cx="8229600" cy="439248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See : for in-depth overview of different methods available :</a:t>
            </a:r>
            <a:r>
              <a:rPr lang="en-GB" dirty="0"/>
              <a:t>http://</a:t>
            </a:r>
            <a:r>
              <a:rPr lang="en-GB" dirty="0" smtClean="0"/>
              <a:t>archive.learnhigher.ac.uk/</a:t>
            </a:r>
            <a:r>
              <a:rPr lang="en-GB" dirty="0" err="1" smtClean="0"/>
              <a:t>collectthis</a:t>
            </a:r>
            <a:r>
              <a:rPr lang="en-GB" dirty="0" smtClean="0"/>
              <a:t>/main/find2.html; </a:t>
            </a:r>
          </a:p>
          <a:p>
            <a:r>
              <a:rPr lang="en-GB" u="sng" dirty="0">
                <a:hlinkClick r:id="rId2"/>
              </a:rPr>
              <a:t>http://www.emeraldinsight.com/research/guides/methods/</a:t>
            </a:r>
            <a:endParaRPr lang="en-GB" dirty="0"/>
          </a:p>
          <a:p>
            <a:r>
              <a:rPr lang="en-GB" dirty="0"/>
              <a:t>A series of ‘how to’ guides for researchers, covering a wide range of topics including conducting interviews, designing a survey, using questionnaires and collecting data.</a:t>
            </a:r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6810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PRAGMATISM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best suits your research question/ context?</a:t>
            </a:r>
          </a:p>
          <a:p>
            <a:r>
              <a:rPr lang="en-GB" dirty="0" smtClean="0"/>
              <a:t>Building a rationale for your research methods is key to developing a robust research proposal and project. </a:t>
            </a:r>
          </a:p>
          <a:p>
            <a:endParaRPr lang="en-GB" dirty="0"/>
          </a:p>
          <a:p>
            <a:r>
              <a:rPr lang="en-GB" dirty="0" smtClean="0"/>
              <a:t>YOUR THOUGHTS?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20730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96753"/>
            <a:ext cx="8229600" cy="4320481"/>
          </a:xfrm>
        </p:spPr>
        <p:txBody>
          <a:bodyPr>
            <a:normAutofit fontScale="55000" lnSpcReduction="2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Cohen L., </a:t>
            </a:r>
            <a:r>
              <a:rPr lang="en-GB" altLang="en-US" dirty="0" err="1"/>
              <a:t>Manion</a:t>
            </a:r>
            <a:r>
              <a:rPr lang="en-GB" altLang="en-US" dirty="0"/>
              <a:t>, L., &amp; Morrison K. </a:t>
            </a:r>
            <a:r>
              <a:rPr lang="en-GB" altLang="en-US" dirty="0" smtClean="0"/>
              <a:t>(2000).</a:t>
            </a: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i="1" dirty="0" smtClean="0"/>
              <a:t>Research </a:t>
            </a:r>
            <a:r>
              <a:rPr lang="en-GB" altLang="en-US" i="1" dirty="0"/>
              <a:t>Methods in Education</a:t>
            </a:r>
            <a:r>
              <a:rPr lang="en-GB" altLang="en-US" dirty="0"/>
              <a:t>. London: </a:t>
            </a:r>
            <a:r>
              <a:rPr lang="en-GB" altLang="en-US" dirty="0" err="1"/>
              <a:t>Routledge</a:t>
            </a:r>
            <a:r>
              <a:rPr lang="en-GB" altLang="en-US" dirty="0"/>
              <a:t> </a:t>
            </a:r>
            <a:r>
              <a:rPr lang="en-GB" altLang="en-US" dirty="0" err="1"/>
              <a:t>Falmer</a:t>
            </a:r>
            <a:r>
              <a:rPr lang="en-GB" altLang="en-US" dirty="0" smtClean="0"/>
              <a:t>,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dirty="0">
              <a:hlinkClick r:id="rId2" action="ppaction://hlinkfile"/>
            </a:endParaRPr>
          </a:p>
          <a:p>
            <a:pPr marL="274320" indent="-274320">
              <a:lnSpc>
                <a:spcPct val="80000"/>
              </a:lnSpc>
              <a:defRPr/>
            </a:pPr>
            <a:r>
              <a:rPr lang="en-GB" dirty="0" smtClean="0">
                <a:hlinkClick r:id="rId2" action="ppaction://hlinkfile"/>
              </a:rPr>
              <a:t> </a:t>
            </a:r>
            <a:r>
              <a:rPr lang="en-GB" dirty="0" err="1">
                <a:hlinkClick r:id="rId2" action="ppaction://hlinkfile"/>
              </a:rPr>
              <a:t>Costley</a:t>
            </a:r>
            <a:r>
              <a:rPr lang="en-GB" dirty="0"/>
              <a:t>, C; </a:t>
            </a:r>
            <a:r>
              <a:rPr lang="en-GB" dirty="0">
                <a:hlinkClick r:id="rId3" action="ppaction://hlinkfile"/>
              </a:rPr>
              <a:t>Elliott</a:t>
            </a:r>
            <a:r>
              <a:rPr lang="en-GB" dirty="0"/>
              <a:t>, C,G;</a:t>
            </a:r>
            <a:r>
              <a:rPr lang="en-GB" dirty="0">
                <a:hlinkClick r:id="rId4" action="ppaction://hlinkfile"/>
              </a:rPr>
              <a:t> Gibbs</a:t>
            </a:r>
            <a:r>
              <a:rPr lang="en-GB" dirty="0"/>
              <a:t>, P (2010) </a:t>
            </a:r>
            <a:r>
              <a:rPr lang="en-GB" b="1" i="1" dirty="0"/>
              <a:t>Doing Work Based Research: Approaches to Enquiry for Insider-Researchers. </a:t>
            </a:r>
            <a:r>
              <a:rPr lang="en-GB" dirty="0"/>
              <a:t>London: Sage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 smtClean="0"/>
              <a:t>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 smtClean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 smtClean="0"/>
              <a:t>Hopkins</a:t>
            </a:r>
            <a:r>
              <a:rPr lang="en-GB" altLang="en-US" dirty="0"/>
              <a:t>, D. (2002) A Teacher’s Guide to Classroom Research.3rd </a:t>
            </a:r>
            <a:r>
              <a:rPr lang="en-GB" altLang="en-US" dirty="0" err="1"/>
              <a:t>Edition.Buckingham</a:t>
            </a:r>
            <a:r>
              <a:rPr lang="en-GB" altLang="en-US" dirty="0"/>
              <a:t>; Open University Press.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 smtClean="0"/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 smtClean="0"/>
              <a:t>Macintyre</a:t>
            </a:r>
            <a:r>
              <a:rPr lang="en-GB" altLang="en-US" dirty="0"/>
              <a:t>. (2000) The Art of Action </a:t>
            </a:r>
            <a:r>
              <a:rPr lang="en-GB" altLang="en-US" dirty="0" err="1"/>
              <a:t>Research.London</a:t>
            </a:r>
            <a:r>
              <a:rPr lang="en-GB" altLang="en-US" dirty="0"/>
              <a:t>: David Fulton Publishers</a:t>
            </a:r>
            <a:r>
              <a:rPr lang="en-GB" altLang="en-US" dirty="0" smtClean="0"/>
              <a:t>.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r>
              <a:rPr lang="en-GB" dirty="0" smtClean="0"/>
              <a:t>J Mercer. (2007) </a:t>
            </a:r>
            <a:r>
              <a:rPr lang="en-GB" i="1" dirty="0"/>
              <a:t>The Challenges of Insider Research in Educational Institutions: Wielding </a:t>
            </a:r>
            <a:r>
              <a:rPr lang="en-GB" i="1" dirty="0" smtClean="0"/>
              <a:t>a double-edged </a:t>
            </a:r>
            <a:r>
              <a:rPr lang="en-GB" i="1" dirty="0"/>
              <a:t>sword and resolving delicate </a:t>
            </a:r>
            <a:r>
              <a:rPr lang="en-GB" i="1" dirty="0" smtClean="0"/>
              <a:t>dilemmas </a:t>
            </a:r>
            <a:r>
              <a:rPr lang="en-GB" dirty="0" smtClean="0"/>
              <a:t>Oxford </a:t>
            </a:r>
            <a:r>
              <a:rPr lang="en-GB" dirty="0"/>
              <a:t>Review of Education, 2007, 33 (1), pp. </a:t>
            </a:r>
            <a:r>
              <a:rPr lang="en-GB" dirty="0" smtClean="0"/>
              <a:t>1-17</a:t>
            </a:r>
          </a:p>
          <a:p>
            <a:endParaRPr lang="en-GB" altLang="en-US" dirty="0" smtClean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 smtClean="0"/>
              <a:t>McNiff,J</a:t>
            </a:r>
            <a:r>
              <a:rPr lang="en-GB" altLang="en-US" dirty="0"/>
              <a:t>.,Lomax,P.,&amp;</a:t>
            </a:r>
            <a:r>
              <a:rPr lang="en-GB" altLang="en-US" dirty="0" err="1"/>
              <a:t>White,J</a:t>
            </a:r>
            <a:r>
              <a:rPr lang="en-GB" altLang="en-US" dirty="0"/>
              <a:t>.(2003) You and Your Action Research Project.2nd </a:t>
            </a:r>
            <a:r>
              <a:rPr lang="en-GB" altLang="en-US" dirty="0" err="1"/>
              <a:t>Edition.London</a:t>
            </a:r>
            <a:r>
              <a:rPr lang="en-GB" altLang="en-US" dirty="0"/>
              <a:t>: </a:t>
            </a:r>
            <a:r>
              <a:rPr lang="en-GB" altLang="en-US" dirty="0" err="1"/>
              <a:t>Routledge</a:t>
            </a:r>
            <a:r>
              <a:rPr lang="en-GB" altLang="en-US" dirty="0"/>
              <a:t> </a:t>
            </a:r>
            <a:r>
              <a:rPr lang="en-GB" altLang="en-US" dirty="0" err="1"/>
              <a:t>Falmer</a:t>
            </a:r>
            <a:r>
              <a:rPr lang="en-GB" altLang="en-US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9730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1516 UWTSD PowerPoint Presentation Template</Template>
  <TotalTime>130</TotalTime>
  <Words>1862</Words>
  <Application>Microsoft Office PowerPoint</Application>
  <PresentationFormat>Widescreen</PresentationFormat>
  <Paragraphs>275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50" baseType="lpstr">
      <vt:lpstr>Arial</vt:lpstr>
      <vt:lpstr>Berlin Sans FB</vt:lpstr>
      <vt:lpstr>Brush Script MT</vt:lpstr>
      <vt:lpstr>Calibri</vt:lpstr>
      <vt:lpstr>Constantia</vt:lpstr>
      <vt:lpstr>Franklin Gothic Book</vt:lpstr>
      <vt:lpstr>Myriad Pro</vt:lpstr>
      <vt:lpstr>Times</vt:lpstr>
      <vt:lpstr>Times New Roman</vt:lpstr>
      <vt:lpstr>20140311PresentationUWTSDTemplate</vt:lpstr>
      <vt:lpstr>Research Methods </vt:lpstr>
      <vt:lpstr>Aims</vt:lpstr>
      <vt:lpstr>Research Methods </vt:lpstr>
      <vt:lpstr>PowerPoint Presentation</vt:lpstr>
      <vt:lpstr>PowerPoint Presentation</vt:lpstr>
      <vt:lpstr>Research Methods </vt:lpstr>
      <vt:lpstr>Research Design /Methods </vt:lpstr>
      <vt:lpstr>PowerPoint Presentation</vt:lpstr>
      <vt:lpstr>PowerPoint Presentation</vt:lpstr>
      <vt:lpstr>Qualitative Research Methods: Traditional  </vt:lpstr>
      <vt:lpstr>Research Methods and Analysis</vt:lpstr>
      <vt:lpstr>Focus Group </vt:lpstr>
      <vt:lpstr>Focus Groups </vt:lpstr>
      <vt:lpstr>Carrying out a Focus Group</vt:lpstr>
      <vt:lpstr>Carrying out a Focus Group</vt:lpstr>
      <vt:lpstr>Carrying out a Focus Group</vt:lpstr>
      <vt:lpstr>Creative Focus Groups </vt:lpstr>
      <vt:lpstr>Creative Focus Groups</vt:lpstr>
      <vt:lpstr>Focus Groups </vt:lpstr>
      <vt:lpstr>PowerPoint Presentation</vt:lpstr>
      <vt:lpstr>Interviews </vt:lpstr>
      <vt:lpstr>Interviews </vt:lpstr>
      <vt:lpstr>Interview: protocols </vt:lpstr>
      <vt:lpstr>Interview Questions </vt:lpstr>
      <vt:lpstr>Conducting Interviews</vt:lpstr>
      <vt:lpstr>Interviews </vt:lpstr>
      <vt:lpstr>PowerPoint Presentation</vt:lpstr>
      <vt:lpstr>PowerPoint Presentation</vt:lpstr>
      <vt:lpstr>PowerPoint Presentation</vt:lpstr>
      <vt:lpstr>Participant Observer Data Collection </vt:lpstr>
      <vt:lpstr>Participant Observation </vt:lpstr>
      <vt:lpstr>Surveys / Questionnaires  </vt:lpstr>
      <vt:lpstr>Surveys: Advantages Disadvantages  (Sabo Flores 2008: 120) </vt:lpstr>
      <vt:lpstr>Developing a Survey </vt:lpstr>
      <vt:lpstr>Issues Insider Research </vt:lpstr>
      <vt:lpstr>Trustworthy-ness </vt:lpstr>
      <vt:lpstr>Triangulation </vt:lpstr>
      <vt:lpstr>Research Methods </vt:lpstr>
      <vt:lpstr>PRAGMATISM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Nicola Welton</dc:creator>
  <cp:lastModifiedBy>Nicola Welton</cp:lastModifiedBy>
  <cp:revision>10</cp:revision>
  <dcterms:created xsi:type="dcterms:W3CDTF">2016-10-19T17:52:42Z</dcterms:created>
  <dcterms:modified xsi:type="dcterms:W3CDTF">2016-11-21T16:24:46Z</dcterms:modified>
</cp:coreProperties>
</file>