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87" r:id="rId1"/>
  </p:sldMasterIdLst>
  <p:notesMasterIdLst>
    <p:notesMasterId r:id="rId49"/>
  </p:notesMasterIdLst>
  <p:sldIdLst>
    <p:sldId id="256" r:id="rId2"/>
    <p:sldId id="257" r:id="rId3"/>
    <p:sldId id="273" r:id="rId4"/>
    <p:sldId id="280" r:id="rId5"/>
    <p:sldId id="270" r:id="rId6"/>
    <p:sldId id="269" r:id="rId7"/>
    <p:sldId id="259" r:id="rId8"/>
    <p:sldId id="263" r:id="rId9"/>
    <p:sldId id="264" r:id="rId10"/>
    <p:sldId id="272" r:id="rId11"/>
    <p:sldId id="266" r:id="rId12"/>
    <p:sldId id="274" r:id="rId13"/>
    <p:sldId id="276" r:id="rId14"/>
    <p:sldId id="277" r:id="rId15"/>
    <p:sldId id="316" r:id="rId16"/>
    <p:sldId id="302" r:id="rId17"/>
    <p:sldId id="320" r:id="rId18"/>
    <p:sldId id="314" r:id="rId19"/>
    <p:sldId id="309" r:id="rId20"/>
    <p:sldId id="321" r:id="rId21"/>
    <p:sldId id="305" r:id="rId22"/>
    <p:sldId id="313" r:id="rId23"/>
    <p:sldId id="311" r:id="rId24"/>
    <p:sldId id="319" r:id="rId25"/>
    <p:sldId id="312" r:id="rId26"/>
    <p:sldId id="315" r:id="rId27"/>
    <p:sldId id="317" r:id="rId28"/>
    <p:sldId id="322" r:id="rId29"/>
    <p:sldId id="325" r:id="rId30"/>
    <p:sldId id="324" r:id="rId31"/>
    <p:sldId id="323" r:id="rId32"/>
    <p:sldId id="261" r:id="rId33"/>
    <p:sldId id="262" r:id="rId34"/>
    <p:sldId id="293" r:id="rId35"/>
    <p:sldId id="294" r:id="rId36"/>
    <p:sldId id="265" r:id="rId37"/>
    <p:sldId id="295" r:id="rId38"/>
    <p:sldId id="267" r:id="rId39"/>
    <p:sldId id="268" r:id="rId40"/>
    <p:sldId id="296" r:id="rId41"/>
    <p:sldId id="297" r:id="rId42"/>
    <p:sldId id="271" r:id="rId43"/>
    <p:sldId id="298" r:id="rId44"/>
    <p:sldId id="275" r:id="rId45"/>
    <p:sldId id="299" r:id="rId46"/>
    <p:sldId id="300" r:id="rId47"/>
    <p:sldId id="278"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D10CAAE2-E74D-5B4B-AACB-A50E6631848E}" name="Mariyum Munsha (2127038)" initials="M(" userId="S::2127038@student.uwtsd.ac.uk::d682c52a-5391-4d43-9536-619824ecc31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36" dt="2026-10-10T00:05:12.418"/>
    <p1510:client id="{8430C2A4-D49A-054C-8D2A-7F6A2473822E}" v="17" dt="2026-10-10T00:05:16.912"/>
    <p1510:client id="{9DB37B37-EBDC-44C6-A6EB-70081DD2E538}" v="78" dt="2026-10-09T19:14:51.737"/>
    <p1510:client id="{CD1B2796-4087-9EEE-56EA-D6FF2C909419}" v="7" dt="2026-10-10T11:49:38.008"/>
    <p1510:client id="{F48060D4-E4C7-403D-B016-151613AC5980}" v="66" dt="2026-10-09T18:54:23.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8/10/relationships/authors" Targe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B47D4-6D8C-42E0-9573-27ADB4830A3D}"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87740EC4-A828-46DD-92EC-6A53FAD58C25}">
      <dgm:prSet/>
      <dgm:spPr/>
      <dgm:t>
        <a:bodyPr/>
        <a:lstStyle/>
        <a:p>
          <a:r>
            <a:rPr lang="en-GB"/>
            <a:t>Screen Time </a:t>
          </a:r>
          <a:endParaRPr lang="en-US"/>
        </a:p>
      </dgm:t>
    </dgm:pt>
    <dgm:pt modelId="{395BD131-690C-4B8D-B13D-8E6839BD3C4D}" type="parTrans" cxnId="{19282A3D-D26E-42A7-A7A6-AF8A4488A206}">
      <dgm:prSet/>
      <dgm:spPr/>
      <dgm:t>
        <a:bodyPr/>
        <a:lstStyle/>
        <a:p>
          <a:endParaRPr lang="en-US"/>
        </a:p>
      </dgm:t>
    </dgm:pt>
    <dgm:pt modelId="{5602D60E-EB3A-497B-AD5D-773F22399AC7}" type="sibTrans" cxnId="{19282A3D-D26E-42A7-A7A6-AF8A4488A206}">
      <dgm:prSet/>
      <dgm:spPr/>
      <dgm:t>
        <a:bodyPr/>
        <a:lstStyle/>
        <a:p>
          <a:endParaRPr lang="en-US"/>
        </a:p>
      </dgm:t>
    </dgm:pt>
    <dgm:pt modelId="{6430745C-67FF-49C3-920A-7AA0203C5995}">
      <dgm:prSet/>
      <dgm:spPr/>
      <dgm:t>
        <a:bodyPr/>
        <a:lstStyle/>
        <a:p>
          <a:pPr rtl="0"/>
          <a:r>
            <a:rPr lang="en-GB"/>
            <a:t>Task 1</a:t>
          </a:r>
          <a:r>
            <a:rPr lang="en-GB">
              <a:latin typeface="Calibri Light" panose="020F0302020204030204"/>
            </a:rPr>
            <a:t> Rational </a:t>
          </a:r>
          <a:endParaRPr lang="en-US"/>
        </a:p>
      </dgm:t>
    </dgm:pt>
    <dgm:pt modelId="{F2ED5962-6979-4B86-AE33-45E4CEE30AC8}" type="parTrans" cxnId="{087D79B7-A2F8-4A7E-8DC8-3FF1F99C6B53}">
      <dgm:prSet/>
      <dgm:spPr/>
      <dgm:t>
        <a:bodyPr/>
        <a:lstStyle/>
        <a:p>
          <a:endParaRPr lang="en-US"/>
        </a:p>
      </dgm:t>
    </dgm:pt>
    <dgm:pt modelId="{69DFCFA9-3920-42E2-A0EC-A8B1A310D433}" type="sibTrans" cxnId="{087D79B7-A2F8-4A7E-8DC8-3FF1F99C6B53}">
      <dgm:prSet/>
      <dgm:spPr/>
      <dgm:t>
        <a:bodyPr/>
        <a:lstStyle/>
        <a:p>
          <a:endParaRPr lang="en-US"/>
        </a:p>
      </dgm:t>
    </dgm:pt>
    <dgm:pt modelId="{CC0C0525-450D-4019-8223-727CAD5AB8D6}" type="pres">
      <dgm:prSet presAssocID="{315B47D4-6D8C-42E0-9573-27ADB4830A3D}" presName="vert0" presStyleCnt="0">
        <dgm:presLayoutVars>
          <dgm:dir/>
          <dgm:animOne val="branch"/>
          <dgm:animLvl val="lvl"/>
        </dgm:presLayoutVars>
      </dgm:prSet>
      <dgm:spPr/>
    </dgm:pt>
    <dgm:pt modelId="{69B3E49F-13F0-4BBE-8213-6B24457F8EAC}" type="pres">
      <dgm:prSet presAssocID="{87740EC4-A828-46DD-92EC-6A53FAD58C25}" presName="thickLine" presStyleLbl="alignNode1" presStyleIdx="0" presStyleCnt="2"/>
      <dgm:spPr/>
    </dgm:pt>
    <dgm:pt modelId="{1222B261-985E-4E1F-8BF9-5E5F1FA1B5F6}" type="pres">
      <dgm:prSet presAssocID="{87740EC4-A828-46DD-92EC-6A53FAD58C25}" presName="horz1" presStyleCnt="0"/>
      <dgm:spPr/>
    </dgm:pt>
    <dgm:pt modelId="{22A5B9FB-7CAB-42DB-8362-2E1F82DF69D3}" type="pres">
      <dgm:prSet presAssocID="{87740EC4-A828-46DD-92EC-6A53FAD58C25}" presName="tx1" presStyleLbl="revTx" presStyleIdx="0" presStyleCnt="2"/>
      <dgm:spPr/>
    </dgm:pt>
    <dgm:pt modelId="{8E3611F7-69AD-4203-B7E4-5074EDA595AB}" type="pres">
      <dgm:prSet presAssocID="{87740EC4-A828-46DD-92EC-6A53FAD58C25}" presName="vert1" presStyleCnt="0"/>
      <dgm:spPr/>
    </dgm:pt>
    <dgm:pt modelId="{DB1CB732-5660-4268-8071-ADE0642C7D0B}" type="pres">
      <dgm:prSet presAssocID="{6430745C-67FF-49C3-920A-7AA0203C5995}" presName="thickLine" presStyleLbl="alignNode1" presStyleIdx="1" presStyleCnt="2"/>
      <dgm:spPr/>
    </dgm:pt>
    <dgm:pt modelId="{E6A6BFBF-28C4-4AB7-AC5B-16D68590D75A}" type="pres">
      <dgm:prSet presAssocID="{6430745C-67FF-49C3-920A-7AA0203C5995}" presName="horz1" presStyleCnt="0"/>
      <dgm:spPr/>
    </dgm:pt>
    <dgm:pt modelId="{EE9E3335-650C-4B7C-8715-6913696A946B}" type="pres">
      <dgm:prSet presAssocID="{6430745C-67FF-49C3-920A-7AA0203C5995}" presName="tx1" presStyleLbl="revTx" presStyleIdx="1" presStyleCnt="2"/>
      <dgm:spPr/>
    </dgm:pt>
    <dgm:pt modelId="{266E4322-FC0E-4321-9249-38A88E65FF61}" type="pres">
      <dgm:prSet presAssocID="{6430745C-67FF-49C3-920A-7AA0203C5995}" presName="vert1" presStyleCnt="0"/>
      <dgm:spPr/>
    </dgm:pt>
  </dgm:ptLst>
  <dgm:cxnLst>
    <dgm:cxn modelId="{19282A3D-D26E-42A7-A7A6-AF8A4488A206}" srcId="{315B47D4-6D8C-42E0-9573-27ADB4830A3D}" destId="{87740EC4-A828-46DD-92EC-6A53FAD58C25}" srcOrd="0" destOrd="0" parTransId="{395BD131-690C-4B8D-B13D-8E6839BD3C4D}" sibTransId="{5602D60E-EB3A-497B-AD5D-773F22399AC7}"/>
    <dgm:cxn modelId="{57A1546E-6BA5-444A-99EA-B3BA62FC5AFE}" type="presOf" srcId="{6430745C-67FF-49C3-920A-7AA0203C5995}" destId="{EE9E3335-650C-4B7C-8715-6913696A946B}" srcOrd="0" destOrd="0" presId="urn:microsoft.com/office/officeart/2008/layout/LinedList"/>
    <dgm:cxn modelId="{A9998D82-640E-4C70-A99E-29DE54558F25}" type="presOf" srcId="{315B47D4-6D8C-42E0-9573-27ADB4830A3D}" destId="{CC0C0525-450D-4019-8223-727CAD5AB8D6}" srcOrd="0" destOrd="0" presId="urn:microsoft.com/office/officeart/2008/layout/LinedList"/>
    <dgm:cxn modelId="{087D79B7-A2F8-4A7E-8DC8-3FF1F99C6B53}" srcId="{315B47D4-6D8C-42E0-9573-27ADB4830A3D}" destId="{6430745C-67FF-49C3-920A-7AA0203C5995}" srcOrd="1" destOrd="0" parTransId="{F2ED5962-6979-4B86-AE33-45E4CEE30AC8}" sibTransId="{69DFCFA9-3920-42E2-A0EC-A8B1A310D433}"/>
    <dgm:cxn modelId="{EDC837B9-11E7-47E8-B99E-1B060FE25DE4}" type="presOf" srcId="{87740EC4-A828-46DD-92EC-6A53FAD58C25}" destId="{22A5B9FB-7CAB-42DB-8362-2E1F82DF69D3}" srcOrd="0" destOrd="0" presId="urn:microsoft.com/office/officeart/2008/layout/LinedList"/>
    <dgm:cxn modelId="{137BD008-A04D-4932-9BA8-5FCDBC010D7B}" type="presParOf" srcId="{CC0C0525-450D-4019-8223-727CAD5AB8D6}" destId="{69B3E49F-13F0-4BBE-8213-6B24457F8EAC}" srcOrd="0" destOrd="0" presId="urn:microsoft.com/office/officeart/2008/layout/LinedList"/>
    <dgm:cxn modelId="{31A21F26-8D9E-4ED7-96B4-5761A92F3CA0}" type="presParOf" srcId="{CC0C0525-450D-4019-8223-727CAD5AB8D6}" destId="{1222B261-985E-4E1F-8BF9-5E5F1FA1B5F6}" srcOrd="1" destOrd="0" presId="urn:microsoft.com/office/officeart/2008/layout/LinedList"/>
    <dgm:cxn modelId="{48CF9166-E2E7-4821-8809-06E3150E8992}" type="presParOf" srcId="{1222B261-985E-4E1F-8BF9-5E5F1FA1B5F6}" destId="{22A5B9FB-7CAB-42DB-8362-2E1F82DF69D3}" srcOrd="0" destOrd="0" presId="urn:microsoft.com/office/officeart/2008/layout/LinedList"/>
    <dgm:cxn modelId="{724AAF72-C2D0-4380-B624-3DB877B654F1}" type="presParOf" srcId="{1222B261-985E-4E1F-8BF9-5E5F1FA1B5F6}" destId="{8E3611F7-69AD-4203-B7E4-5074EDA595AB}" srcOrd="1" destOrd="0" presId="urn:microsoft.com/office/officeart/2008/layout/LinedList"/>
    <dgm:cxn modelId="{91861F2D-3BCA-49E6-90B8-9C7D1BDB3C27}" type="presParOf" srcId="{CC0C0525-450D-4019-8223-727CAD5AB8D6}" destId="{DB1CB732-5660-4268-8071-ADE0642C7D0B}" srcOrd="2" destOrd="0" presId="urn:microsoft.com/office/officeart/2008/layout/LinedList"/>
    <dgm:cxn modelId="{B3EACC44-C079-465E-90CB-C8D0D2F29847}" type="presParOf" srcId="{CC0C0525-450D-4019-8223-727CAD5AB8D6}" destId="{E6A6BFBF-28C4-4AB7-AC5B-16D68590D75A}" srcOrd="3" destOrd="0" presId="urn:microsoft.com/office/officeart/2008/layout/LinedList"/>
    <dgm:cxn modelId="{BC757A5E-A1DB-4EC4-9FE6-BFB4282BAD53}" type="presParOf" srcId="{E6A6BFBF-28C4-4AB7-AC5B-16D68590D75A}" destId="{EE9E3335-650C-4B7C-8715-6913696A946B}" srcOrd="0" destOrd="0" presId="urn:microsoft.com/office/officeart/2008/layout/LinedList"/>
    <dgm:cxn modelId="{DCB9CBE7-1752-4E91-B0F8-DA5773216136}" type="presParOf" srcId="{E6A6BFBF-28C4-4AB7-AC5B-16D68590D75A}" destId="{266E4322-FC0E-4321-9249-38A88E65FF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49418C-0A9F-4B9B-A9C2-503D2A7693FF}"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0C9FAD52-07DF-4876-B583-DA6B46BC7EDD}">
      <dgm:prSet custT="1"/>
      <dgm:spPr/>
      <dgm:t>
        <a:bodyPr/>
        <a:lstStyle/>
        <a:p>
          <a:r>
            <a:rPr lang="en-GB" sz="1400" b="1">
              <a:latin typeface="Arial"/>
              <a:cs typeface="Arial"/>
            </a:rPr>
            <a:t>Weeks 1–2 – Free Screen Zone</a:t>
          </a:r>
          <a:endParaRPr lang="en-US" sz="1400">
            <a:latin typeface="Arial"/>
            <a:cs typeface="Arial"/>
          </a:endParaRPr>
        </a:p>
      </dgm:t>
    </dgm:pt>
    <dgm:pt modelId="{C0D0E2D0-E5A1-44B6-948B-1FB00A2FC969}" type="parTrans" cxnId="{BA04189F-CC43-4046-B81D-27CC420CAA06}">
      <dgm:prSet/>
      <dgm:spPr/>
      <dgm:t>
        <a:bodyPr/>
        <a:lstStyle/>
        <a:p>
          <a:endParaRPr lang="en-US"/>
        </a:p>
      </dgm:t>
    </dgm:pt>
    <dgm:pt modelId="{029E28DB-3FF2-4D12-BCE5-D297FA25D1E5}" type="sibTrans" cxnId="{BA04189F-CC43-4046-B81D-27CC420CAA06}">
      <dgm:prSet/>
      <dgm:spPr/>
      <dgm:t>
        <a:bodyPr/>
        <a:lstStyle/>
        <a:p>
          <a:endParaRPr lang="en-US"/>
        </a:p>
      </dgm:t>
    </dgm:pt>
    <dgm:pt modelId="{F1C78B9A-CB83-4725-A597-AD723FBE2BC1}">
      <dgm:prSet/>
      <dgm:spPr/>
      <dgm:t>
        <a:bodyPr/>
        <a:lstStyle/>
        <a:p>
          <a:r>
            <a:rPr lang="en-GB" sz="1400">
              <a:latin typeface="Arial"/>
              <a:cs typeface="Arial"/>
            </a:rPr>
            <a:t>Create a comfortable area with suitable digital games and activities. This gives children an opportunity to relax, have fun and improve their digital skills.</a:t>
          </a:r>
          <a:endParaRPr lang="en-US" sz="1400">
            <a:latin typeface="Arial"/>
            <a:cs typeface="Arial"/>
          </a:endParaRPr>
        </a:p>
      </dgm:t>
    </dgm:pt>
    <dgm:pt modelId="{B5217836-49B0-4A62-B1BF-CEF94B071719}" type="parTrans" cxnId="{B050A95D-240A-44AC-8903-7F12B4AA35DE}">
      <dgm:prSet/>
      <dgm:spPr/>
      <dgm:t>
        <a:bodyPr/>
        <a:lstStyle/>
        <a:p>
          <a:endParaRPr lang="en-US"/>
        </a:p>
      </dgm:t>
    </dgm:pt>
    <dgm:pt modelId="{786890A8-5D30-4FCD-BC0B-D271BE07DA97}" type="sibTrans" cxnId="{B050A95D-240A-44AC-8903-7F12B4AA35DE}">
      <dgm:prSet/>
      <dgm:spPr/>
      <dgm:t>
        <a:bodyPr/>
        <a:lstStyle/>
        <a:p>
          <a:endParaRPr lang="en-US"/>
        </a:p>
      </dgm:t>
    </dgm:pt>
    <dgm:pt modelId="{3D1BF5EA-305B-4828-B27A-587545443A1F}">
      <dgm:prSet/>
      <dgm:spPr/>
      <dgm:t>
        <a:bodyPr/>
        <a:lstStyle/>
        <a:p>
          <a:r>
            <a:rPr lang="en-GB" sz="1400" b="1">
              <a:latin typeface="Arial"/>
              <a:cs typeface="Arial"/>
            </a:rPr>
            <a:t>Weeks 3–4 – Creative Play</a:t>
          </a:r>
          <a:endParaRPr lang="en-US" sz="1400">
            <a:latin typeface="Arial"/>
            <a:cs typeface="Arial"/>
          </a:endParaRPr>
        </a:p>
      </dgm:t>
    </dgm:pt>
    <dgm:pt modelId="{92E347DA-09D5-4D2A-94C4-C172AD2C45AA}" type="parTrans" cxnId="{55FCACA5-CED3-484A-B04E-1E16EBCC2F78}">
      <dgm:prSet/>
      <dgm:spPr/>
      <dgm:t>
        <a:bodyPr/>
        <a:lstStyle/>
        <a:p>
          <a:endParaRPr lang="en-US"/>
        </a:p>
      </dgm:t>
    </dgm:pt>
    <dgm:pt modelId="{D2337FAA-5174-4979-A44D-827ED9D594B3}" type="sibTrans" cxnId="{55FCACA5-CED3-484A-B04E-1E16EBCC2F78}">
      <dgm:prSet/>
      <dgm:spPr/>
      <dgm:t>
        <a:bodyPr/>
        <a:lstStyle/>
        <a:p>
          <a:endParaRPr lang="en-US"/>
        </a:p>
      </dgm:t>
    </dgm:pt>
    <dgm:pt modelId="{0567D15D-1B94-4640-BBF5-B031C1B48CFC}">
      <dgm:prSet/>
      <dgm:spPr/>
      <dgm:t>
        <a:bodyPr/>
        <a:lstStyle/>
        <a:p>
          <a:r>
            <a:rPr lang="en-GB" sz="1400">
              <a:latin typeface="Arial"/>
              <a:cs typeface="Arial"/>
            </a:rPr>
            <a:t>Provide activities such as drawing, arts and crafts, and building. These activities allow children to be imaginative, share their ideas and develop creative skills.</a:t>
          </a:r>
          <a:endParaRPr lang="en-US" sz="1400">
            <a:latin typeface="Arial"/>
            <a:cs typeface="Arial"/>
          </a:endParaRPr>
        </a:p>
      </dgm:t>
    </dgm:pt>
    <dgm:pt modelId="{74A4D68F-E8F4-4AF0-8BE4-1B8FFAED90F2}" type="parTrans" cxnId="{BD38F268-3D97-4F05-BCD5-A1225659995B}">
      <dgm:prSet/>
      <dgm:spPr/>
      <dgm:t>
        <a:bodyPr/>
        <a:lstStyle/>
        <a:p>
          <a:endParaRPr lang="en-US"/>
        </a:p>
      </dgm:t>
    </dgm:pt>
    <dgm:pt modelId="{8E407ECE-1372-40BC-87AF-349DB83AE3F0}" type="sibTrans" cxnId="{BD38F268-3D97-4F05-BCD5-A1225659995B}">
      <dgm:prSet/>
      <dgm:spPr/>
      <dgm:t>
        <a:bodyPr/>
        <a:lstStyle/>
        <a:p>
          <a:endParaRPr lang="en-US"/>
        </a:p>
      </dgm:t>
    </dgm:pt>
    <dgm:pt modelId="{49061226-3A42-44CC-902C-D5AA8542F09C}">
      <dgm:prSet/>
      <dgm:spPr/>
      <dgm:t>
        <a:bodyPr/>
        <a:lstStyle/>
        <a:p>
          <a:r>
            <a:rPr lang="en-GB" sz="1400" b="1">
              <a:latin typeface="Arial"/>
              <a:cs typeface="Arial"/>
            </a:rPr>
            <a:t>Weeks 5–6 – Active Adventure</a:t>
          </a:r>
          <a:endParaRPr lang="en-US" sz="1400">
            <a:latin typeface="Arial"/>
            <a:cs typeface="Arial"/>
          </a:endParaRPr>
        </a:p>
      </dgm:t>
    </dgm:pt>
    <dgm:pt modelId="{D6530AF6-49DD-4987-8246-99F78BFD3F16}" type="parTrans" cxnId="{78FA0D53-160C-42AC-A828-458D97F671CF}">
      <dgm:prSet/>
      <dgm:spPr/>
      <dgm:t>
        <a:bodyPr/>
        <a:lstStyle/>
        <a:p>
          <a:endParaRPr lang="en-US"/>
        </a:p>
      </dgm:t>
    </dgm:pt>
    <dgm:pt modelId="{0FB396BD-3476-4CE1-94F9-95C1DE8FC450}" type="sibTrans" cxnId="{78FA0D53-160C-42AC-A828-458D97F671CF}">
      <dgm:prSet/>
      <dgm:spPr/>
      <dgm:t>
        <a:bodyPr/>
        <a:lstStyle/>
        <a:p>
          <a:endParaRPr lang="en-US"/>
        </a:p>
      </dgm:t>
    </dgm:pt>
    <dgm:pt modelId="{3A306730-FB02-4E82-83AB-246389BA08C7}">
      <dgm:prSet/>
      <dgm:spPr/>
      <dgm:t>
        <a:bodyPr/>
        <a:lstStyle/>
        <a:p>
          <a:r>
            <a:rPr lang="en-GB" sz="1400">
              <a:latin typeface="Arial"/>
              <a:cs typeface="Arial"/>
            </a:rPr>
            <a:t>Organise physical activities including climbing, jumping and obstacle courses. These help children stay active while improving their coordination, balance and confidence.</a:t>
          </a:r>
          <a:endParaRPr lang="en-US" sz="1400">
            <a:latin typeface="Arial"/>
            <a:cs typeface="Arial"/>
          </a:endParaRPr>
        </a:p>
      </dgm:t>
    </dgm:pt>
    <dgm:pt modelId="{AE840EC1-D06D-4072-87D8-369AA86C4F9C}" type="parTrans" cxnId="{45D30191-11C0-4613-8329-482F67EFA428}">
      <dgm:prSet/>
      <dgm:spPr/>
      <dgm:t>
        <a:bodyPr/>
        <a:lstStyle/>
        <a:p>
          <a:endParaRPr lang="en-US"/>
        </a:p>
      </dgm:t>
    </dgm:pt>
    <dgm:pt modelId="{64B9C367-4348-46C5-8EA6-E22689CE8ED5}" type="sibTrans" cxnId="{45D30191-11C0-4613-8329-482F67EFA428}">
      <dgm:prSet/>
      <dgm:spPr/>
      <dgm:t>
        <a:bodyPr/>
        <a:lstStyle/>
        <a:p>
          <a:endParaRPr lang="en-US"/>
        </a:p>
      </dgm:t>
    </dgm:pt>
    <dgm:pt modelId="{38A868AD-EB75-4773-AE6D-76A942E8F82C}">
      <dgm:prSet/>
      <dgm:spPr/>
      <dgm:t>
        <a:bodyPr/>
        <a:lstStyle/>
        <a:p>
          <a:r>
            <a:rPr lang="en-GB" sz="1400" b="1">
              <a:latin typeface="Arial"/>
              <a:cs typeface="Arial"/>
            </a:rPr>
            <a:t>Weeks 7–8 – Team Challenges</a:t>
          </a:r>
          <a:endParaRPr lang="en-US" sz="1400">
            <a:latin typeface="Arial"/>
            <a:cs typeface="Arial"/>
          </a:endParaRPr>
        </a:p>
      </dgm:t>
    </dgm:pt>
    <dgm:pt modelId="{5824C66E-1CCC-473E-B12F-2F4B46A2B383}" type="parTrans" cxnId="{EA28E5BF-6489-45BB-9FFC-A189428955B6}">
      <dgm:prSet/>
      <dgm:spPr/>
      <dgm:t>
        <a:bodyPr/>
        <a:lstStyle/>
        <a:p>
          <a:endParaRPr lang="en-US"/>
        </a:p>
      </dgm:t>
    </dgm:pt>
    <dgm:pt modelId="{0B57F549-A5CE-4DC9-802B-2FE6F1794D89}" type="sibTrans" cxnId="{EA28E5BF-6489-45BB-9FFC-A189428955B6}">
      <dgm:prSet/>
      <dgm:spPr/>
      <dgm:t>
        <a:bodyPr/>
        <a:lstStyle/>
        <a:p>
          <a:endParaRPr lang="en-US"/>
        </a:p>
      </dgm:t>
    </dgm:pt>
    <dgm:pt modelId="{185583E6-AC5A-423C-8816-D11024950DE7}">
      <dgm:prSet/>
      <dgm:spPr/>
      <dgm:t>
        <a:bodyPr/>
        <a:lstStyle/>
        <a:p>
          <a:r>
            <a:rPr lang="en-GB" sz="1400">
              <a:latin typeface="Arial"/>
              <a:cs typeface="Arial"/>
            </a:rPr>
            <a:t>Plan enjoyable activities that require children to work together. These activities help improve communication, teamwork, cooperation and problem-solving.</a:t>
          </a:r>
          <a:endParaRPr lang="en-US" sz="1400">
            <a:latin typeface="Arial"/>
            <a:cs typeface="Arial"/>
          </a:endParaRPr>
        </a:p>
      </dgm:t>
    </dgm:pt>
    <dgm:pt modelId="{DBF3D1B3-7B02-49AC-BD02-6F44DA96BC05}" type="parTrans" cxnId="{2A817775-1B1A-43DE-AC4C-4E061F9755F2}">
      <dgm:prSet/>
      <dgm:spPr/>
      <dgm:t>
        <a:bodyPr/>
        <a:lstStyle/>
        <a:p>
          <a:endParaRPr lang="en-US"/>
        </a:p>
      </dgm:t>
    </dgm:pt>
    <dgm:pt modelId="{10D25E4C-0192-4235-B3D6-CACE6C63C9BC}" type="sibTrans" cxnId="{2A817775-1B1A-43DE-AC4C-4E061F9755F2}">
      <dgm:prSet/>
      <dgm:spPr/>
      <dgm:t>
        <a:bodyPr/>
        <a:lstStyle/>
        <a:p>
          <a:endParaRPr lang="en-US"/>
        </a:p>
      </dgm:t>
    </dgm:pt>
    <dgm:pt modelId="{73F82215-B041-409C-B012-F78DC277F9DE}">
      <dgm:prSet/>
      <dgm:spPr/>
      <dgm:t>
        <a:bodyPr/>
        <a:lstStyle/>
        <a:p>
          <a:r>
            <a:rPr lang="en-GB" sz="1400">
              <a:latin typeface="Arial"/>
              <a:cs typeface="Arial"/>
            </a:rPr>
            <a:t>Education.gov.uk, 2026: Department of Health and Social Care 2026a).</a:t>
          </a:r>
          <a:endParaRPr lang="en-US" sz="1400">
            <a:latin typeface="Arial"/>
            <a:cs typeface="Arial"/>
          </a:endParaRPr>
        </a:p>
      </dgm:t>
    </dgm:pt>
    <dgm:pt modelId="{701A5FD0-801B-40DE-8FE6-F4E5322644C8}" type="parTrans" cxnId="{2F0F6F82-2DA6-4F6F-8E02-1ACEF71D9634}">
      <dgm:prSet/>
      <dgm:spPr/>
      <dgm:t>
        <a:bodyPr/>
        <a:lstStyle/>
        <a:p>
          <a:endParaRPr lang="en-US"/>
        </a:p>
      </dgm:t>
    </dgm:pt>
    <dgm:pt modelId="{B2A99C2E-B112-461E-9ED4-3F31AA6488F9}" type="sibTrans" cxnId="{2F0F6F82-2DA6-4F6F-8E02-1ACEF71D9634}">
      <dgm:prSet/>
      <dgm:spPr/>
      <dgm:t>
        <a:bodyPr/>
        <a:lstStyle/>
        <a:p>
          <a:endParaRPr lang="en-US"/>
        </a:p>
      </dgm:t>
    </dgm:pt>
    <dgm:pt modelId="{90C7C950-170E-427D-9AD3-2FF04B884F14}" type="pres">
      <dgm:prSet presAssocID="{3749418C-0A9F-4B9B-A9C2-503D2A7693FF}" presName="vert0" presStyleCnt="0">
        <dgm:presLayoutVars>
          <dgm:dir/>
          <dgm:animOne val="branch"/>
          <dgm:animLvl val="lvl"/>
        </dgm:presLayoutVars>
      </dgm:prSet>
      <dgm:spPr/>
    </dgm:pt>
    <dgm:pt modelId="{E138C483-C8E2-412F-AEBA-108C1A6A5F61}" type="pres">
      <dgm:prSet presAssocID="{0C9FAD52-07DF-4876-B583-DA6B46BC7EDD}" presName="thickLine" presStyleLbl="alignNode1" presStyleIdx="0" presStyleCnt="9"/>
      <dgm:spPr/>
    </dgm:pt>
    <dgm:pt modelId="{1A3712AC-239F-475F-9FEE-6AD90A850A2B}" type="pres">
      <dgm:prSet presAssocID="{0C9FAD52-07DF-4876-B583-DA6B46BC7EDD}" presName="horz1" presStyleCnt="0"/>
      <dgm:spPr/>
    </dgm:pt>
    <dgm:pt modelId="{4D198C76-099D-467F-877C-7631FB4225AA}" type="pres">
      <dgm:prSet presAssocID="{0C9FAD52-07DF-4876-B583-DA6B46BC7EDD}" presName="tx1" presStyleLbl="revTx" presStyleIdx="0" presStyleCnt="9"/>
      <dgm:spPr/>
    </dgm:pt>
    <dgm:pt modelId="{7501C301-C21E-4201-B865-48BBC3E695F8}" type="pres">
      <dgm:prSet presAssocID="{0C9FAD52-07DF-4876-B583-DA6B46BC7EDD}" presName="vert1" presStyleCnt="0"/>
      <dgm:spPr/>
    </dgm:pt>
    <dgm:pt modelId="{384E4767-BA36-48B0-81F4-35611A14FB5E}" type="pres">
      <dgm:prSet presAssocID="{F1C78B9A-CB83-4725-A597-AD723FBE2BC1}" presName="thickLine" presStyleLbl="alignNode1" presStyleIdx="1" presStyleCnt="9"/>
      <dgm:spPr/>
    </dgm:pt>
    <dgm:pt modelId="{01E89006-534D-4BBC-8189-835CF86ABC77}" type="pres">
      <dgm:prSet presAssocID="{F1C78B9A-CB83-4725-A597-AD723FBE2BC1}" presName="horz1" presStyleCnt="0"/>
      <dgm:spPr/>
    </dgm:pt>
    <dgm:pt modelId="{14BBC5E5-16D6-449D-B9BE-971B699DB3CE}" type="pres">
      <dgm:prSet presAssocID="{F1C78B9A-CB83-4725-A597-AD723FBE2BC1}" presName="tx1" presStyleLbl="revTx" presStyleIdx="1" presStyleCnt="9"/>
      <dgm:spPr/>
    </dgm:pt>
    <dgm:pt modelId="{02B03ED9-EABF-4A29-B371-448500B369BC}" type="pres">
      <dgm:prSet presAssocID="{F1C78B9A-CB83-4725-A597-AD723FBE2BC1}" presName="vert1" presStyleCnt="0"/>
      <dgm:spPr/>
    </dgm:pt>
    <dgm:pt modelId="{2C672C0D-52C7-4268-9109-B939DADA3C46}" type="pres">
      <dgm:prSet presAssocID="{3D1BF5EA-305B-4828-B27A-587545443A1F}" presName="thickLine" presStyleLbl="alignNode1" presStyleIdx="2" presStyleCnt="9"/>
      <dgm:spPr/>
    </dgm:pt>
    <dgm:pt modelId="{979781D1-8100-4B14-915A-4474221E4C6C}" type="pres">
      <dgm:prSet presAssocID="{3D1BF5EA-305B-4828-B27A-587545443A1F}" presName="horz1" presStyleCnt="0"/>
      <dgm:spPr/>
    </dgm:pt>
    <dgm:pt modelId="{CC02EAD2-FB88-4A53-A070-D9CD76E30366}" type="pres">
      <dgm:prSet presAssocID="{3D1BF5EA-305B-4828-B27A-587545443A1F}" presName="tx1" presStyleLbl="revTx" presStyleIdx="2" presStyleCnt="9"/>
      <dgm:spPr/>
    </dgm:pt>
    <dgm:pt modelId="{1BADC531-721F-41DA-9B75-E58E5C68E4EE}" type="pres">
      <dgm:prSet presAssocID="{3D1BF5EA-305B-4828-B27A-587545443A1F}" presName="vert1" presStyleCnt="0"/>
      <dgm:spPr/>
    </dgm:pt>
    <dgm:pt modelId="{18A4C377-46D9-4166-A2B7-3E10D7966CE5}" type="pres">
      <dgm:prSet presAssocID="{0567D15D-1B94-4640-BBF5-B031C1B48CFC}" presName="thickLine" presStyleLbl="alignNode1" presStyleIdx="3" presStyleCnt="9"/>
      <dgm:spPr/>
    </dgm:pt>
    <dgm:pt modelId="{36A78A6C-4C9F-4220-87D3-B6EDD67EF25F}" type="pres">
      <dgm:prSet presAssocID="{0567D15D-1B94-4640-BBF5-B031C1B48CFC}" presName="horz1" presStyleCnt="0"/>
      <dgm:spPr/>
    </dgm:pt>
    <dgm:pt modelId="{6D26F0AB-5DD8-44C6-87E3-E756C3B9ACB6}" type="pres">
      <dgm:prSet presAssocID="{0567D15D-1B94-4640-BBF5-B031C1B48CFC}" presName="tx1" presStyleLbl="revTx" presStyleIdx="3" presStyleCnt="9"/>
      <dgm:spPr/>
    </dgm:pt>
    <dgm:pt modelId="{E190CAE2-4B9A-411C-942A-4EF0C954CA7B}" type="pres">
      <dgm:prSet presAssocID="{0567D15D-1B94-4640-BBF5-B031C1B48CFC}" presName="vert1" presStyleCnt="0"/>
      <dgm:spPr/>
    </dgm:pt>
    <dgm:pt modelId="{EC205130-60F1-402D-A809-2845DB65C552}" type="pres">
      <dgm:prSet presAssocID="{49061226-3A42-44CC-902C-D5AA8542F09C}" presName="thickLine" presStyleLbl="alignNode1" presStyleIdx="4" presStyleCnt="9"/>
      <dgm:spPr/>
    </dgm:pt>
    <dgm:pt modelId="{EB59CB81-076A-4FEA-AEBD-F08BBA7DDF5B}" type="pres">
      <dgm:prSet presAssocID="{49061226-3A42-44CC-902C-D5AA8542F09C}" presName="horz1" presStyleCnt="0"/>
      <dgm:spPr/>
    </dgm:pt>
    <dgm:pt modelId="{5E4C3433-4999-41C4-83CD-4DF7B977574E}" type="pres">
      <dgm:prSet presAssocID="{49061226-3A42-44CC-902C-D5AA8542F09C}" presName="tx1" presStyleLbl="revTx" presStyleIdx="4" presStyleCnt="9"/>
      <dgm:spPr/>
    </dgm:pt>
    <dgm:pt modelId="{7E6E1A4E-4A88-4041-A1F9-202D63AE1253}" type="pres">
      <dgm:prSet presAssocID="{49061226-3A42-44CC-902C-D5AA8542F09C}" presName="vert1" presStyleCnt="0"/>
      <dgm:spPr/>
    </dgm:pt>
    <dgm:pt modelId="{9DB0E271-17CC-4861-A7C7-D1834EC50504}" type="pres">
      <dgm:prSet presAssocID="{3A306730-FB02-4E82-83AB-246389BA08C7}" presName="thickLine" presStyleLbl="alignNode1" presStyleIdx="5" presStyleCnt="9"/>
      <dgm:spPr/>
    </dgm:pt>
    <dgm:pt modelId="{78EC7963-6126-48D9-B83A-2D0A6CC577E7}" type="pres">
      <dgm:prSet presAssocID="{3A306730-FB02-4E82-83AB-246389BA08C7}" presName="horz1" presStyleCnt="0"/>
      <dgm:spPr/>
    </dgm:pt>
    <dgm:pt modelId="{543CAA80-46CA-4F6E-A435-F42DD6D75D31}" type="pres">
      <dgm:prSet presAssocID="{3A306730-FB02-4E82-83AB-246389BA08C7}" presName="tx1" presStyleLbl="revTx" presStyleIdx="5" presStyleCnt="9"/>
      <dgm:spPr/>
    </dgm:pt>
    <dgm:pt modelId="{27030A9B-17BD-45CE-B8EF-1557D51B9191}" type="pres">
      <dgm:prSet presAssocID="{3A306730-FB02-4E82-83AB-246389BA08C7}" presName="vert1" presStyleCnt="0"/>
      <dgm:spPr/>
    </dgm:pt>
    <dgm:pt modelId="{C3F3C0A7-1A24-4BA4-ADC5-C36CB02C93A3}" type="pres">
      <dgm:prSet presAssocID="{38A868AD-EB75-4773-AE6D-76A942E8F82C}" presName="thickLine" presStyleLbl="alignNode1" presStyleIdx="6" presStyleCnt="9"/>
      <dgm:spPr/>
    </dgm:pt>
    <dgm:pt modelId="{FA6DF136-4D81-429F-B833-8FD47400149C}" type="pres">
      <dgm:prSet presAssocID="{38A868AD-EB75-4773-AE6D-76A942E8F82C}" presName="horz1" presStyleCnt="0"/>
      <dgm:spPr/>
    </dgm:pt>
    <dgm:pt modelId="{814BE676-ACBE-4AE0-A265-AA923E28CEB0}" type="pres">
      <dgm:prSet presAssocID="{38A868AD-EB75-4773-AE6D-76A942E8F82C}" presName="tx1" presStyleLbl="revTx" presStyleIdx="6" presStyleCnt="9"/>
      <dgm:spPr/>
    </dgm:pt>
    <dgm:pt modelId="{986F6792-564E-4C1A-92D5-0A862BB4B08F}" type="pres">
      <dgm:prSet presAssocID="{38A868AD-EB75-4773-AE6D-76A942E8F82C}" presName="vert1" presStyleCnt="0"/>
      <dgm:spPr/>
    </dgm:pt>
    <dgm:pt modelId="{4ADD4494-0178-4AE3-9684-8AAC1E92C959}" type="pres">
      <dgm:prSet presAssocID="{185583E6-AC5A-423C-8816-D11024950DE7}" presName="thickLine" presStyleLbl="alignNode1" presStyleIdx="7" presStyleCnt="9"/>
      <dgm:spPr/>
    </dgm:pt>
    <dgm:pt modelId="{7CA3C27B-5891-4465-92DA-6DC7223C7B80}" type="pres">
      <dgm:prSet presAssocID="{185583E6-AC5A-423C-8816-D11024950DE7}" presName="horz1" presStyleCnt="0"/>
      <dgm:spPr/>
    </dgm:pt>
    <dgm:pt modelId="{FAC3FA7D-5131-4C9A-9DCD-8677BDBBB1C3}" type="pres">
      <dgm:prSet presAssocID="{185583E6-AC5A-423C-8816-D11024950DE7}" presName="tx1" presStyleLbl="revTx" presStyleIdx="7" presStyleCnt="9"/>
      <dgm:spPr/>
    </dgm:pt>
    <dgm:pt modelId="{CB45C564-53A9-4E2A-B622-C68430EA7D78}" type="pres">
      <dgm:prSet presAssocID="{185583E6-AC5A-423C-8816-D11024950DE7}" presName="vert1" presStyleCnt="0"/>
      <dgm:spPr/>
    </dgm:pt>
    <dgm:pt modelId="{8BC183A5-423B-4CDA-87F6-3EC7E36B24B0}" type="pres">
      <dgm:prSet presAssocID="{73F82215-B041-409C-B012-F78DC277F9DE}" presName="thickLine" presStyleLbl="alignNode1" presStyleIdx="8" presStyleCnt="9"/>
      <dgm:spPr/>
    </dgm:pt>
    <dgm:pt modelId="{FF68F9E4-7A74-477D-8F26-BBCF4E350562}" type="pres">
      <dgm:prSet presAssocID="{73F82215-B041-409C-B012-F78DC277F9DE}" presName="horz1" presStyleCnt="0"/>
      <dgm:spPr/>
    </dgm:pt>
    <dgm:pt modelId="{C46A7A27-262D-462F-9334-9472D0A7A0B7}" type="pres">
      <dgm:prSet presAssocID="{73F82215-B041-409C-B012-F78DC277F9DE}" presName="tx1" presStyleLbl="revTx" presStyleIdx="8" presStyleCnt="9"/>
      <dgm:spPr/>
    </dgm:pt>
    <dgm:pt modelId="{B0AD11A3-0F16-47D8-972F-AFFD7C6B1F06}" type="pres">
      <dgm:prSet presAssocID="{73F82215-B041-409C-B012-F78DC277F9DE}" presName="vert1" presStyleCnt="0"/>
      <dgm:spPr/>
    </dgm:pt>
  </dgm:ptLst>
  <dgm:cxnLst>
    <dgm:cxn modelId="{77F08213-1E7C-49EF-B96C-E997A9E81ABB}" type="presOf" srcId="{3A306730-FB02-4E82-83AB-246389BA08C7}" destId="{543CAA80-46CA-4F6E-A435-F42DD6D75D31}" srcOrd="0" destOrd="0" presId="urn:microsoft.com/office/officeart/2008/layout/LinedList"/>
    <dgm:cxn modelId="{9BC30A18-0B00-4AE1-8D65-F69106B2E779}" type="presOf" srcId="{73F82215-B041-409C-B012-F78DC277F9DE}" destId="{C46A7A27-262D-462F-9334-9472D0A7A0B7}" srcOrd="0" destOrd="0" presId="urn:microsoft.com/office/officeart/2008/layout/LinedList"/>
    <dgm:cxn modelId="{5D16713F-33B5-4BC7-99C7-E27FA2BD516A}" type="presOf" srcId="{3D1BF5EA-305B-4828-B27A-587545443A1F}" destId="{CC02EAD2-FB88-4A53-A070-D9CD76E30366}" srcOrd="0" destOrd="0" presId="urn:microsoft.com/office/officeart/2008/layout/LinedList"/>
    <dgm:cxn modelId="{B050A95D-240A-44AC-8903-7F12B4AA35DE}" srcId="{3749418C-0A9F-4B9B-A9C2-503D2A7693FF}" destId="{F1C78B9A-CB83-4725-A597-AD723FBE2BC1}" srcOrd="1" destOrd="0" parTransId="{B5217836-49B0-4A62-B1BF-CEF94B071719}" sibTransId="{786890A8-5D30-4FCD-BC0B-D271BE07DA97}"/>
    <dgm:cxn modelId="{D8F27F43-AF7D-4E85-9EFA-D06E480C5827}" type="presOf" srcId="{3749418C-0A9F-4B9B-A9C2-503D2A7693FF}" destId="{90C7C950-170E-427D-9AD3-2FF04B884F14}" srcOrd="0" destOrd="0" presId="urn:microsoft.com/office/officeart/2008/layout/LinedList"/>
    <dgm:cxn modelId="{BD38F268-3D97-4F05-BCD5-A1225659995B}" srcId="{3749418C-0A9F-4B9B-A9C2-503D2A7693FF}" destId="{0567D15D-1B94-4640-BBF5-B031C1B48CFC}" srcOrd="3" destOrd="0" parTransId="{74A4D68F-E8F4-4AF0-8BE4-1B8FFAED90F2}" sibTransId="{8E407ECE-1372-40BC-87AF-349DB83AE3F0}"/>
    <dgm:cxn modelId="{78FA0D53-160C-42AC-A828-458D97F671CF}" srcId="{3749418C-0A9F-4B9B-A9C2-503D2A7693FF}" destId="{49061226-3A42-44CC-902C-D5AA8542F09C}" srcOrd="4" destOrd="0" parTransId="{D6530AF6-49DD-4987-8246-99F78BFD3F16}" sibTransId="{0FB396BD-3476-4CE1-94F9-95C1DE8FC450}"/>
    <dgm:cxn modelId="{ABCE6153-A0AC-47C2-9F89-725C5EA9577F}" type="presOf" srcId="{0C9FAD52-07DF-4876-B583-DA6B46BC7EDD}" destId="{4D198C76-099D-467F-877C-7631FB4225AA}" srcOrd="0" destOrd="0" presId="urn:microsoft.com/office/officeart/2008/layout/LinedList"/>
    <dgm:cxn modelId="{2A817775-1B1A-43DE-AC4C-4E061F9755F2}" srcId="{3749418C-0A9F-4B9B-A9C2-503D2A7693FF}" destId="{185583E6-AC5A-423C-8816-D11024950DE7}" srcOrd="7" destOrd="0" parTransId="{DBF3D1B3-7B02-49AC-BD02-6F44DA96BC05}" sibTransId="{10D25E4C-0192-4235-B3D6-CACE6C63C9BC}"/>
    <dgm:cxn modelId="{2F0F6F82-2DA6-4F6F-8E02-1ACEF71D9634}" srcId="{3749418C-0A9F-4B9B-A9C2-503D2A7693FF}" destId="{73F82215-B041-409C-B012-F78DC277F9DE}" srcOrd="8" destOrd="0" parTransId="{701A5FD0-801B-40DE-8FE6-F4E5322644C8}" sibTransId="{B2A99C2E-B112-461E-9ED4-3F31AA6488F9}"/>
    <dgm:cxn modelId="{A0CC5683-197C-42FD-B9FE-1797C3ED0DD9}" type="presOf" srcId="{0567D15D-1B94-4640-BBF5-B031C1B48CFC}" destId="{6D26F0AB-5DD8-44C6-87E3-E756C3B9ACB6}" srcOrd="0" destOrd="0" presId="urn:microsoft.com/office/officeart/2008/layout/LinedList"/>
    <dgm:cxn modelId="{45D30191-11C0-4613-8329-482F67EFA428}" srcId="{3749418C-0A9F-4B9B-A9C2-503D2A7693FF}" destId="{3A306730-FB02-4E82-83AB-246389BA08C7}" srcOrd="5" destOrd="0" parTransId="{AE840EC1-D06D-4072-87D8-369AA86C4F9C}" sibTransId="{64B9C367-4348-46C5-8EA6-E22689CE8ED5}"/>
    <dgm:cxn modelId="{E36A9D92-FCE2-469C-B1BF-FB2CD918CD8F}" type="presOf" srcId="{185583E6-AC5A-423C-8816-D11024950DE7}" destId="{FAC3FA7D-5131-4C9A-9DCD-8677BDBBB1C3}" srcOrd="0" destOrd="0" presId="urn:microsoft.com/office/officeart/2008/layout/LinedList"/>
    <dgm:cxn modelId="{BA04189F-CC43-4046-B81D-27CC420CAA06}" srcId="{3749418C-0A9F-4B9B-A9C2-503D2A7693FF}" destId="{0C9FAD52-07DF-4876-B583-DA6B46BC7EDD}" srcOrd="0" destOrd="0" parTransId="{C0D0E2D0-E5A1-44B6-948B-1FB00A2FC969}" sibTransId="{029E28DB-3FF2-4D12-BCE5-D297FA25D1E5}"/>
    <dgm:cxn modelId="{55FCACA5-CED3-484A-B04E-1E16EBCC2F78}" srcId="{3749418C-0A9F-4B9B-A9C2-503D2A7693FF}" destId="{3D1BF5EA-305B-4828-B27A-587545443A1F}" srcOrd="2" destOrd="0" parTransId="{92E347DA-09D5-4D2A-94C4-C172AD2C45AA}" sibTransId="{D2337FAA-5174-4979-A44D-827ED9D594B3}"/>
    <dgm:cxn modelId="{4B6328BF-59C5-4EC0-9191-F00E5DF43C8A}" type="presOf" srcId="{F1C78B9A-CB83-4725-A597-AD723FBE2BC1}" destId="{14BBC5E5-16D6-449D-B9BE-971B699DB3CE}" srcOrd="0" destOrd="0" presId="urn:microsoft.com/office/officeart/2008/layout/LinedList"/>
    <dgm:cxn modelId="{EA28E5BF-6489-45BB-9FFC-A189428955B6}" srcId="{3749418C-0A9F-4B9B-A9C2-503D2A7693FF}" destId="{38A868AD-EB75-4773-AE6D-76A942E8F82C}" srcOrd="6" destOrd="0" parTransId="{5824C66E-1CCC-473E-B12F-2F4B46A2B383}" sibTransId="{0B57F549-A5CE-4DC9-802B-2FE6F1794D89}"/>
    <dgm:cxn modelId="{974976E8-2D9D-4394-8088-BB2316A377A6}" type="presOf" srcId="{38A868AD-EB75-4773-AE6D-76A942E8F82C}" destId="{814BE676-ACBE-4AE0-A265-AA923E28CEB0}" srcOrd="0" destOrd="0" presId="urn:microsoft.com/office/officeart/2008/layout/LinedList"/>
    <dgm:cxn modelId="{F9AD88FB-EBAC-4A52-9B17-518B852976B8}" type="presOf" srcId="{49061226-3A42-44CC-902C-D5AA8542F09C}" destId="{5E4C3433-4999-41C4-83CD-4DF7B977574E}" srcOrd="0" destOrd="0" presId="urn:microsoft.com/office/officeart/2008/layout/LinedList"/>
    <dgm:cxn modelId="{73417BE6-9336-44D0-A298-2588ADC21962}" type="presParOf" srcId="{90C7C950-170E-427D-9AD3-2FF04B884F14}" destId="{E138C483-C8E2-412F-AEBA-108C1A6A5F61}" srcOrd="0" destOrd="0" presId="urn:microsoft.com/office/officeart/2008/layout/LinedList"/>
    <dgm:cxn modelId="{E912619B-AC04-442B-945D-93BAD468D36A}" type="presParOf" srcId="{90C7C950-170E-427D-9AD3-2FF04B884F14}" destId="{1A3712AC-239F-475F-9FEE-6AD90A850A2B}" srcOrd="1" destOrd="0" presId="urn:microsoft.com/office/officeart/2008/layout/LinedList"/>
    <dgm:cxn modelId="{B6BE40FE-7B46-4049-A12E-5325A14876FC}" type="presParOf" srcId="{1A3712AC-239F-475F-9FEE-6AD90A850A2B}" destId="{4D198C76-099D-467F-877C-7631FB4225AA}" srcOrd="0" destOrd="0" presId="urn:microsoft.com/office/officeart/2008/layout/LinedList"/>
    <dgm:cxn modelId="{80A396B3-1792-40F4-83AC-577132E568E9}" type="presParOf" srcId="{1A3712AC-239F-475F-9FEE-6AD90A850A2B}" destId="{7501C301-C21E-4201-B865-48BBC3E695F8}" srcOrd="1" destOrd="0" presId="urn:microsoft.com/office/officeart/2008/layout/LinedList"/>
    <dgm:cxn modelId="{ABC3CE13-0469-46C9-A56B-09599FFB2D5F}" type="presParOf" srcId="{90C7C950-170E-427D-9AD3-2FF04B884F14}" destId="{384E4767-BA36-48B0-81F4-35611A14FB5E}" srcOrd="2" destOrd="0" presId="urn:microsoft.com/office/officeart/2008/layout/LinedList"/>
    <dgm:cxn modelId="{EF9A4355-93F3-4632-85B0-5493440B5EDB}" type="presParOf" srcId="{90C7C950-170E-427D-9AD3-2FF04B884F14}" destId="{01E89006-534D-4BBC-8189-835CF86ABC77}" srcOrd="3" destOrd="0" presId="urn:microsoft.com/office/officeart/2008/layout/LinedList"/>
    <dgm:cxn modelId="{383D2227-CE37-403A-8F1E-9088A6B78E24}" type="presParOf" srcId="{01E89006-534D-4BBC-8189-835CF86ABC77}" destId="{14BBC5E5-16D6-449D-B9BE-971B699DB3CE}" srcOrd="0" destOrd="0" presId="urn:microsoft.com/office/officeart/2008/layout/LinedList"/>
    <dgm:cxn modelId="{023F1EB3-740C-4C08-ABDD-F6318798BDE8}" type="presParOf" srcId="{01E89006-534D-4BBC-8189-835CF86ABC77}" destId="{02B03ED9-EABF-4A29-B371-448500B369BC}" srcOrd="1" destOrd="0" presId="urn:microsoft.com/office/officeart/2008/layout/LinedList"/>
    <dgm:cxn modelId="{8C4FFAFB-8B20-4BA4-AE23-6E485B86BBDC}" type="presParOf" srcId="{90C7C950-170E-427D-9AD3-2FF04B884F14}" destId="{2C672C0D-52C7-4268-9109-B939DADA3C46}" srcOrd="4" destOrd="0" presId="urn:microsoft.com/office/officeart/2008/layout/LinedList"/>
    <dgm:cxn modelId="{525FB098-5C4B-43D3-B6AD-50BD9AF1A69C}" type="presParOf" srcId="{90C7C950-170E-427D-9AD3-2FF04B884F14}" destId="{979781D1-8100-4B14-915A-4474221E4C6C}" srcOrd="5" destOrd="0" presId="urn:microsoft.com/office/officeart/2008/layout/LinedList"/>
    <dgm:cxn modelId="{DFA82204-0F95-4C68-9F71-B3197A3E92E6}" type="presParOf" srcId="{979781D1-8100-4B14-915A-4474221E4C6C}" destId="{CC02EAD2-FB88-4A53-A070-D9CD76E30366}" srcOrd="0" destOrd="0" presId="urn:microsoft.com/office/officeart/2008/layout/LinedList"/>
    <dgm:cxn modelId="{84AE8EBD-90CD-4AA1-B14B-1A62A9721EB9}" type="presParOf" srcId="{979781D1-8100-4B14-915A-4474221E4C6C}" destId="{1BADC531-721F-41DA-9B75-E58E5C68E4EE}" srcOrd="1" destOrd="0" presId="urn:microsoft.com/office/officeart/2008/layout/LinedList"/>
    <dgm:cxn modelId="{648C4B42-D2A7-4247-A4B5-656A91EC2967}" type="presParOf" srcId="{90C7C950-170E-427D-9AD3-2FF04B884F14}" destId="{18A4C377-46D9-4166-A2B7-3E10D7966CE5}" srcOrd="6" destOrd="0" presId="urn:microsoft.com/office/officeart/2008/layout/LinedList"/>
    <dgm:cxn modelId="{5B48A85F-3594-43A6-BC4C-A8B8ED722D93}" type="presParOf" srcId="{90C7C950-170E-427D-9AD3-2FF04B884F14}" destId="{36A78A6C-4C9F-4220-87D3-B6EDD67EF25F}" srcOrd="7" destOrd="0" presId="urn:microsoft.com/office/officeart/2008/layout/LinedList"/>
    <dgm:cxn modelId="{2B5F5644-1F98-43A6-9381-46C605581DA3}" type="presParOf" srcId="{36A78A6C-4C9F-4220-87D3-B6EDD67EF25F}" destId="{6D26F0AB-5DD8-44C6-87E3-E756C3B9ACB6}" srcOrd="0" destOrd="0" presId="urn:microsoft.com/office/officeart/2008/layout/LinedList"/>
    <dgm:cxn modelId="{C0086A2F-C234-4CF5-B470-D1C064F84555}" type="presParOf" srcId="{36A78A6C-4C9F-4220-87D3-B6EDD67EF25F}" destId="{E190CAE2-4B9A-411C-942A-4EF0C954CA7B}" srcOrd="1" destOrd="0" presId="urn:microsoft.com/office/officeart/2008/layout/LinedList"/>
    <dgm:cxn modelId="{CE77C275-67CF-42E5-BA81-BAA9CF8AE3FF}" type="presParOf" srcId="{90C7C950-170E-427D-9AD3-2FF04B884F14}" destId="{EC205130-60F1-402D-A809-2845DB65C552}" srcOrd="8" destOrd="0" presId="urn:microsoft.com/office/officeart/2008/layout/LinedList"/>
    <dgm:cxn modelId="{5AD622D0-A672-46AA-9605-0B2A546825A7}" type="presParOf" srcId="{90C7C950-170E-427D-9AD3-2FF04B884F14}" destId="{EB59CB81-076A-4FEA-AEBD-F08BBA7DDF5B}" srcOrd="9" destOrd="0" presId="urn:microsoft.com/office/officeart/2008/layout/LinedList"/>
    <dgm:cxn modelId="{E166E62E-E3C8-4B50-B4FC-C3FC037853B0}" type="presParOf" srcId="{EB59CB81-076A-4FEA-AEBD-F08BBA7DDF5B}" destId="{5E4C3433-4999-41C4-83CD-4DF7B977574E}" srcOrd="0" destOrd="0" presId="urn:microsoft.com/office/officeart/2008/layout/LinedList"/>
    <dgm:cxn modelId="{415EBFB0-957B-4A51-8893-414E46099564}" type="presParOf" srcId="{EB59CB81-076A-4FEA-AEBD-F08BBA7DDF5B}" destId="{7E6E1A4E-4A88-4041-A1F9-202D63AE1253}" srcOrd="1" destOrd="0" presId="urn:microsoft.com/office/officeart/2008/layout/LinedList"/>
    <dgm:cxn modelId="{BB4D9421-9F7B-434E-8DEB-452F52F74668}" type="presParOf" srcId="{90C7C950-170E-427D-9AD3-2FF04B884F14}" destId="{9DB0E271-17CC-4861-A7C7-D1834EC50504}" srcOrd="10" destOrd="0" presId="urn:microsoft.com/office/officeart/2008/layout/LinedList"/>
    <dgm:cxn modelId="{1FFD2360-29C4-496C-86BE-B3148A9CE235}" type="presParOf" srcId="{90C7C950-170E-427D-9AD3-2FF04B884F14}" destId="{78EC7963-6126-48D9-B83A-2D0A6CC577E7}" srcOrd="11" destOrd="0" presId="urn:microsoft.com/office/officeart/2008/layout/LinedList"/>
    <dgm:cxn modelId="{D62F2E05-991D-48B1-9EC0-6777A3346160}" type="presParOf" srcId="{78EC7963-6126-48D9-B83A-2D0A6CC577E7}" destId="{543CAA80-46CA-4F6E-A435-F42DD6D75D31}" srcOrd="0" destOrd="0" presId="urn:microsoft.com/office/officeart/2008/layout/LinedList"/>
    <dgm:cxn modelId="{3FE32C4B-A915-41AE-9FAD-40878FD5C21D}" type="presParOf" srcId="{78EC7963-6126-48D9-B83A-2D0A6CC577E7}" destId="{27030A9B-17BD-45CE-B8EF-1557D51B9191}" srcOrd="1" destOrd="0" presId="urn:microsoft.com/office/officeart/2008/layout/LinedList"/>
    <dgm:cxn modelId="{C2B4689D-E9CF-4E7D-965F-7CADBA18B1D6}" type="presParOf" srcId="{90C7C950-170E-427D-9AD3-2FF04B884F14}" destId="{C3F3C0A7-1A24-4BA4-ADC5-C36CB02C93A3}" srcOrd="12" destOrd="0" presId="urn:microsoft.com/office/officeart/2008/layout/LinedList"/>
    <dgm:cxn modelId="{C34A0DD1-5D65-4D62-9AC7-690D30BAC352}" type="presParOf" srcId="{90C7C950-170E-427D-9AD3-2FF04B884F14}" destId="{FA6DF136-4D81-429F-B833-8FD47400149C}" srcOrd="13" destOrd="0" presId="urn:microsoft.com/office/officeart/2008/layout/LinedList"/>
    <dgm:cxn modelId="{A13A6BDB-2884-4093-8B32-BB2A2BB5E8DF}" type="presParOf" srcId="{FA6DF136-4D81-429F-B833-8FD47400149C}" destId="{814BE676-ACBE-4AE0-A265-AA923E28CEB0}" srcOrd="0" destOrd="0" presId="urn:microsoft.com/office/officeart/2008/layout/LinedList"/>
    <dgm:cxn modelId="{22B73E0E-969C-47CD-BF9B-DF01AF4044F0}" type="presParOf" srcId="{FA6DF136-4D81-429F-B833-8FD47400149C}" destId="{986F6792-564E-4C1A-92D5-0A862BB4B08F}" srcOrd="1" destOrd="0" presId="urn:microsoft.com/office/officeart/2008/layout/LinedList"/>
    <dgm:cxn modelId="{F7CAF7C3-AA26-4339-AD10-51F5641C8F67}" type="presParOf" srcId="{90C7C950-170E-427D-9AD3-2FF04B884F14}" destId="{4ADD4494-0178-4AE3-9684-8AAC1E92C959}" srcOrd="14" destOrd="0" presId="urn:microsoft.com/office/officeart/2008/layout/LinedList"/>
    <dgm:cxn modelId="{5E00A518-E6C3-41FE-8EFD-A9DE15D686D2}" type="presParOf" srcId="{90C7C950-170E-427D-9AD3-2FF04B884F14}" destId="{7CA3C27B-5891-4465-92DA-6DC7223C7B80}" srcOrd="15" destOrd="0" presId="urn:microsoft.com/office/officeart/2008/layout/LinedList"/>
    <dgm:cxn modelId="{EEC6E860-6E9C-4E5C-A03B-4919EBCEE873}" type="presParOf" srcId="{7CA3C27B-5891-4465-92DA-6DC7223C7B80}" destId="{FAC3FA7D-5131-4C9A-9DCD-8677BDBBB1C3}" srcOrd="0" destOrd="0" presId="urn:microsoft.com/office/officeart/2008/layout/LinedList"/>
    <dgm:cxn modelId="{B9F5DF3B-97A6-48E4-9163-33A367C2CFC0}" type="presParOf" srcId="{7CA3C27B-5891-4465-92DA-6DC7223C7B80}" destId="{CB45C564-53A9-4E2A-B622-C68430EA7D78}" srcOrd="1" destOrd="0" presId="urn:microsoft.com/office/officeart/2008/layout/LinedList"/>
    <dgm:cxn modelId="{70DA3CBF-243F-4F56-975D-30A25E0B7540}" type="presParOf" srcId="{90C7C950-170E-427D-9AD3-2FF04B884F14}" destId="{8BC183A5-423B-4CDA-87F6-3EC7E36B24B0}" srcOrd="16" destOrd="0" presId="urn:microsoft.com/office/officeart/2008/layout/LinedList"/>
    <dgm:cxn modelId="{B4639063-6BAF-410E-874E-525354629DB1}" type="presParOf" srcId="{90C7C950-170E-427D-9AD3-2FF04B884F14}" destId="{FF68F9E4-7A74-477D-8F26-BBCF4E350562}" srcOrd="17" destOrd="0" presId="urn:microsoft.com/office/officeart/2008/layout/LinedList"/>
    <dgm:cxn modelId="{AB104B76-053B-4C78-981C-D3028946FB2A}" type="presParOf" srcId="{FF68F9E4-7A74-477D-8F26-BBCF4E350562}" destId="{C46A7A27-262D-462F-9334-9472D0A7A0B7}" srcOrd="0" destOrd="0" presId="urn:microsoft.com/office/officeart/2008/layout/LinedList"/>
    <dgm:cxn modelId="{6B3A163F-5137-4184-BCCD-143E21E173E7}" type="presParOf" srcId="{FF68F9E4-7A74-477D-8F26-BBCF4E350562}" destId="{B0AD11A3-0F16-47D8-972F-AFFD7C6B1F0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3E49F-13F0-4BBE-8213-6B24457F8EAC}">
      <dsp:nvSpPr>
        <dsp:cNvPr id="0" name=""/>
        <dsp:cNvSpPr/>
      </dsp:nvSpPr>
      <dsp:spPr>
        <a:xfrm>
          <a:off x="0" y="0"/>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2A5B9FB-7CAB-42DB-8362-2E1F82DF69D3}">
      <dsp:nvSpPr>
        <dsp:cNvPr id="0" name=""/>
        <dsp:cNvSpPr/>
      </dsp:nvSpPr>
      <dsp:spPr>
        <a:xfrm>
          <a:off x="0" y="0"/>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kern="1200"/>
            <a:t>Screen Time </a:t>
          </a:r>
          <a:endParaRPr lang="en-US" sz="5900" kern="1200"/>
        </a:p>
      </dsp:txBody>
      <dsp:txXfrm>
        <a:off x="0" y="0"/>
        <a:ext cx="5141620" cy="1879626"/>
      </dsp:txXfrm>
    </dsp:sp>
    <dsp:sp modelId="{DB1CB732-5660-4268-8071-ADE0642C7D0B}">
      <dsp:nvSpPr>
        <dsp:cNvPr id="0" name=""/>
        <dsp:cNvSpPr/>
      </dsp:nvSpPr>
      <dsp:spPr>
        <a:xfrm>
          <a:off x="0" y="1879626"/>
          <a:ext cx="514162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9E3335-650C-4B7C-8715-6913696A946B}">
      <dsp:nvSpPr>
        <dsp:cNvPr id="0" name=""/>
        <dsp:cNvSpPr/>
      </dsp:nvSpPr>
      <dsp:spPr>
        <a:xfrm>
          <a:off x="0" y="1879626"/>
          <a:ext cx="5141620" cy="1879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rtl="0">
            <a:lnSpc>
              <a:spcPct val="90000"/>
            </a:lnSpc>
            <a:spcBef>
              <a:spcPct val="0"/>
            </a:spcBef>
            <a:spcAft>
              <a:spcPct val="35000"/>
            </a:spcAft>
            <a:buNone/>
          </a:pPr>
          <a:r>
            <a:rPr lang="en-GB" sz="5900" kern="1200"/>
            <a:t>Task 1</a:t>
          </a:r>
          <a:r>
            <a:rPr lang="en-GB" sz="5900" kern="1200">
              <a:latin typeface="Calibri Light" panose="020F0302020204030204"/>
            </a:rPr>
            <a:t> Rational </a:t>
          </a:r>
          <a:endParaRPr lang="en-US" sz="5900" kern="1200"/>
        </a:p>
      </dsp:txBody>
      <dsp:txXfrm>
        <a:off x="0" y="1879626"/>
        <a:ext cx="5141620" cy="1879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38C483-C8E2-412F-AEBA-108C1A6A5F61}">
      <dsp:nvSpPr>
        <dsp:cNvPr id="0" name=""/>
        <dsp:cNvSpPr/>
      </dsp:nvSpPr>
      <dsp:spPr>
        <a:xfrm>
          <a:off x="0" y="604"/>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D198C76-099D-467F-877C-7631FB4225AA}">
      <dsp:nvSpPr>
        <dsp:cNvPr id="0" name=""/>
        <dsp:cNvSpPr/>
      </dsp:nvSpPr>
      <dsp:spPr>
        <a:xfrm>
          <a:off x="0" y="604"/>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Arial"/>
              <a:cs typeface="Arial"/>
            </a:rPr>
            <a:t>Weeks 1–2 – Free Screen Zone</a:t>
          </a:r>
          <a:endParaRPr lang="en-US" sz="1400" kern="1200">
            <a:latin typeface="Arial"/>
            <a:cs typeface="Arial"/>
          </a:endParaRPr>
        </a:p>
      </dsp:txBody>
      <dsp:txXfrm>
        <a:off x="0" y="604"/>
        <a:ext cx="11135043" cy="550057"/>
      </dsp:txXfrm>
    </dsp:sp>
    <dsp:sp modelId="{384E4767-BA36-48B0-81F4-35611A14FB5E}">
      <dsp:nvSpPr>
        <dsp:cNvPr id="0" name=""/>
        <dsp:cNvSpPr/>
      </dsp:nvSpPr>
      <dsp:spPr>
        <a:xfrm>
          <a:off x="0" y="550662"/>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4BBC5E5-16D6-449D-B9BE-971B699DB3CE}">
      <dsp:nvSpPr>
        <dsp:cNvPr id="0" name=""/>
        <dsp:cNvSpPr/>
      </dsp:nvSpPr>
      <dsp:spPr>
        <a:xfrm>
          <a:off x="0" y="550662"/>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Create a comfortable area with suitable digital games and activities. This gives children an opportunity to relax, have fun and improve their digital skills.</a:t>
          </a:r>
          <a:endParaRPr lang="en-US" sz="1600" kern="1200">
            <a:latin typeface="Arial"/>
            <a:cs typeface="Arial"/>
          </a:endParaRPr>
        </a:p>
      </dsp:txBody>
      <dsp:txXfrm>
        <a:off x="0" y="550662"/>
        <a:ext cx="11135043" cy="550057"/>
      </dsp:txXfrm>
    </dsp:sp>
    <dsp:sp modelId="{2C672C0D-52C7-4268-9109-B939DADA3C46}">
      <dsp:nvSpPr>
        <dsp:cNvPr id="0" name=""/>
        <dsp:cNvSpPr/>
      </dsp:nvSpPr>
      <dsp:spPr>
        <a:xfrm>
          <a:off x="0" y="1100720"/>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C02EAD2-FB88-4A53-A070-D9CD76E30366}">
      <dsp:nvSpPr>
        <dsp:cNvPr id="0" name=""/>
        <dsp:cNvSpPr/>
      </dsp:nvSpPr>
      <dsp:spPr>
        <a:xfrm>
          <a:off x="0" y="1100720"/>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3–4 – Creative Play</a:t>
          </a:r>
          <a:endParaRPr lang="en-US" sz="1600" kern="1200">
            <a:latin typeface="Arial"/>
            <a:cs typeface="Arial"/>
          </a:endParaRPr>
        </a:p>
      </dsp:txBody>
      <dsp:txXfrm>
        <a:off x="0" y="1100720"/>
        <a:ext cx="11135043" cy="550057"/>
      </dsp:txXfrm>
    </dsp:sp>
    <dsp:sp modelId="{18A4C377-46D9-4166-A2B7-3E10D7966CE5}">
      <dsp:nvSpPr>
        <dsp:cNvPr id="0" name=""/>
        <dsp:cNvSpPr/>
      </dsp:nvSpPr>
      <dsp:spPr>
        <a:xfrm>
          <a:off x="0" y="1650778"/>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D26F0AB-5DD8-44C6-87E3-E756C3B9ACB6}">
      <dsp:nvSpPr>
        <dsp:cNvPr id="0" name=""/>
        <dsp:cNvSpPr/>
      </dsp:nvSpPr>
      <dsp:spPr>
        <a:xfrm>
          <a:off x="0" y="1650778"/>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Provide activities such as drawing, arts and crafts, and building. These activities allow children to be imaginative, share their ideas and develop creative skills.</a:t>
          </a:r>
          <a:endParaRPr lang="en-US" sz="1600" kern="1200">
            <a:latin typeface="Arial"/>
            <a:cs typeface="Arial"/>
          </a:endParaRPr>
        </a:p>
      </dsp:txBody>
      <dsp:txXfrm>
        <a:off x="0" y="1650778"/>
        <a:ext cx="11135043" cy="550057"/>
      </dsp:txXfrm>
    </dsp:sp>
    <dsp:sp modelId="{EC205130-60F1-402D-A809-2845DB65C552}">
      <dsp:nvSpPr>
        <dsp:cNvPr id="0" name=""/>
        <dsp:cNvSpPr/>
      </dsp:nvSpPr>
      <dsp:spPr>
        <a:xfrm>
          <a:off x="0" y="2200836"/>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4C3433-4999-41C4-83CD-4DF7B977574E}">
      <dsp:nvSpPr>
        <dsp:cNvPr id="0" name=""/>
        <dsp:cNvSpPr/>
      </dsp:nvSpPr>
      <dsp:spPr>
        <a:xfrm>
          <a:off x="0" y="2200836"/>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5–6 – Active Adventure</a:t>
          </a:r>
          <a:endParaRPr lang="en-US" sz="1600" kern="1200">
            <a:latin typeface="Arial"/>
            <a:cs typeface="Arial"/>
          </a:endParaRPr>
        </a:p>
      </dsp:txBody>
      <dsp:txXfrm>
        <a:off x="0" y="2200836"/>
        <a:ext cx="11135043" cy="550057"/>
      </dsp:txXfrm>
    </dsp:sp>
    <dsp:sp modelId="{9DB0E271-17CC-4861-A7C7-D1834EC50504}">
      <dsp:nvSpPr>
        <dsp:cNvPr id="0" name=""/>
        <dsp:cNvSpPr/>
      </dsp:nvSpPr>
      <dsp:spPr>
        <a:xfrm>
          <a:off x="0" y="2750893"/>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3CAA80-46CA-4F6E-A435-F42DD6D75D31}">
      <dsp:nvSpPr>
        <dsp:cNvPr id="0" name=""/>
        <dsp:cNvSpPr/>
      </dsp:nvSpPr>
      <dsp:spPr>
        <a:xfrm>
          <a:off x="0" y="2750893"/>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Organise physical activities including climbing, jumping and obstacle courses. These help children stay active while improving their coordination, balance and confidence.</a:t>
          </a:r>
          <a:endParaRPr lang="en-US" sz="1600" kern="1200">
            <a:latin typeface="Arial"/>
            <a:cs typeface="Arial"/>
          </a:endParaRPr>
        </a:p>
      </dsp:txBody>
      <dsp:txXfrm>
        <a:off x="0" y="2750893"/>
        <a:ext cx="11135043" cy="550057"/>
      </dsp:txXfrm>
    </dsp:sp>
    <dsp:sp modelId="{C3F3C0A7-1A24-4BA4-ADC5-C36CB02C93A3}">
      <dsp:nvSpPr>
        <dsp:cNvPr id="0" name=""/>
        <dsp:cNvSpPr/>
      </dsp:nvSpPr>
      <dsp:spPr>
        <a:xfrm>
          <a:off x="0" y="3300951"/>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4BE676-ACBE-4AE0-A265-AA923E28CEB0}">
      <dsp:nvSpPr>
        <dsp:cNvPr id="0" name=""/>
        <dsp:cNvSpPr/>
      </dsp:nvSpPr>
      <dsp:spPr>
        <a:xfrm>
          <a:off x="0" y="3300951"/>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latin typeface="Arial"/>
              <a:cs typeface="Arial"/>
            </a:rPr>
            <a:t>Weeks 7–8 – Team Challenges</a:t>
          </a:r>
          <a:endParaRPr lang="en-US" sz="1600" kern="1200">
            <a:latin typeface="Arial"/>
            <a:cs typeface="Arial"/>
          </a:endParaRPr>
        </a:p>
      </dsp:txBody>
      <dsp:txXfrm>
        <a:off x="0" y="3300951"/>
        <a:ext cx="11135043" cy="550057"/>
      </dsp:txXfrm>
    </dsp:sp>
    <dsp:sp modelId="{4ADD4494-0178-4AE3-9684-8AAC1E92C959}">
      <dsp:nvSpPr>
        <dsp:cNvPr id="0" name=""/>
        <dsp:cNvSpPr/>
      </dsp:nvSpPr>
      <dsp:spPr>
        <a:xfrm>
          <a:off x="0" y="3851009"/>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AC3FA7D-5131-4C9A-9DCD-8677BDBBB1C3}">
      <dsp:nvSpPr>
        <dsp:cNvPr id="0" name=""/>
        <dsp:cNvSpPr/>
      </dsp:nvSpPr>
      <dsp:spPr>
        <a:xfrm>
          <a:off x="0" y="3851009"/>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Plan enjoyable activities that require children to work together. These activities help improve communication, teamwork, cooperation and problem-solving.</a:t>
          </a:r>
          <a:endParaRPr lang="en-US" sz="1600" kern="1200">
            <a:latin typeface="Arial"/>
            <a:cs typeface="Arial"/>
          </a:endParaRPr>
        </a:p>
      </dsp:txBody>
      <dsp:txXfrm>
        <a:off x="0" y="3851009"/>
        <a:ext cx="11135043" cy="550057"/>
      </dsp:txXfrm>
    </dsp:sp>
    <dsp:sp modelId="{8BC183A5-423B-4CDA-87F6-3EC7E36B24B0}">
      <dsp:nvSpPr>
        <dsp:cNvPr id="0" name=""/>
        <dsp:cNvSpPr/>
      </dsp:nvSpPr>
      <dsp:spPr>
        <a:xfrm>
          <a:off x="0" y="4401067"/>
          <a:ext cx="11135043"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6A7A27-262D-462F-9334-9472D0A7A0B7}">
      <dsp:nvSpPr>
        <dsp:cNvPr id="0" name=""/>
        <dsp:cNvSpPr/>
      </dsp:nvSpPr>
      <dsp:spPr>
        <a:xfrm>
          <a:off x="0" y="4401067"/>
          <a:ext cx="11135043" cy="550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a:cs typeface="Arial"/>
            </a:rPr>
            <a:t>Education.gov.uk, 2026: Department of Health and Social Care 2026a).</a:t>
          </a:r>
          <a:endParaRPr lang="en-US" sz="1600" kern="1200">
            <a:latin typeface="Arial"/>
            <a:cs typeface="Arial"/>
          </a:endParaRPr>
        </a:p>
      </dsp:txBody>
      <dsp:txXfrm>
        <a:off x="0" y="4401067"/>
        <a:ext cx="11135043" cy="5500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551546-5C4E-4D70-A5C8-4E5FF97F02FF}"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BFE5-A051-4F3E-8AE8-00F13C6AD80F}" type="slidenum">
              <a:rPr lang="en-GB" smtClean="0"/>
              <a:t>‹#›</a:t>
            </a:fld>
            <a:endParaRPr lang="en-GB"/>
          </a:p>
        </p:txBody>
      </p:sp>
    </p:spTree>
    <p:extLst>
      <p:ext uri="{BB962C8B-B14F-4D97-AF65-F5344CB8AC3E}">
        <p14:creationId xmlns:p14="http://schemas.microsoft.com/office/powerpoint/2010/main" val="426835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16</a:t>
            </a:fld>
            <a:endParaRPr lang="en-GB"/>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pPr rtl="0"/>
            <a:fld id="{821E5FCA-B2DD-C941-A2C1-638939433487}" type="slidenum">
              <a:rPr lang="en-GB" smtClean="0"/>
              <a:t>18</a:t>
            </a:fld>
            <a:endParaRPr lang="en-GB"/>
          </a:p>
        </p:txBody>
      </p:sp>
    </p:spTree>
    <p:extLst>
      <p:ext uri="{BB962C8B-B14F-4D97-AF65-F5344CB8AC3E}">
        <p14:creationId xmlns:p14="http://schemas.microsoft.com/office/powerpoint/2010/main" val="3719569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19</a:t>
            </a:fld>
            <a:endParaRPr lang="en-GB"/>
          </a:p>
        </p:txBody>
      </p:sp>
    </p:spTree>
    <p:extLst>
      <p:ext uri="{BB962C8B-B14F-4D97-AF65-F5344CB8AC3E}">
        <p14:creationId xmlns:p14="http://schemas.microsoft.com/office/powerpoint/2010/main" val="26607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21</a:t>
            </a:fld>
            <a:endParaRPr lang="en-GB"/>
          </a:p>
        </p:txBody>
      </p:sp>
    </p:spTree>
    <p:extLst>
      <p:ext uri="{BB962C8B-B14F-4D97-AF65-F5344CB8AC3E}">
        <p14:creationId xmlns:p14="http://schemas.microsoft.com/office/powerpoint/2010/main" val="4014497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23</a:t>
            </a:fld>
            <a:endParaRPr lang="en-GB"/>
          </a:p>
        </p:txBody>
      </p:sp>
    </p:spTree>
    <p:extLst>
      <p:ext uri="{BB962C8B-B14F-4D97-AF65-F5344CB8AC3E}">
        <p14:creationId xmlns:p14="http://schemas.microsoft.com/office/powerpoint/2010/main" val="227542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897743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729353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75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24229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68735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5098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03233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27084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1D4DFA3-A5BE-4698-9FCC-4BF92AAEDA4C}"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54432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10/10/2026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04400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10/10/2026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97392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10/10/2026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3122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10/10/2026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9340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10/10/2026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84505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10/10/2026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328084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10/10/2026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34719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10/10/2026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57207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10/10/2026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779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10/10/2026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5811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10/10/2026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69312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62020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87167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247396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0380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192648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FigureOut">
              <a:rPr lang="en-US" dirty="0"/>
              <a:t>10/10/2026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88448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
              </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FigureOut">
              <a:rPr lang="en-US" dirty="0"/>
              <a:t>10/10/2026</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dirty="0"/>
              <a:t>‹#›</a:t>
            </a:fld>
            <a:endParaRPr lang="en-US"/>
          </a:p>
        </p:txBody>
      </p:sp>
    </p:spTree>
    <p:extLst>
      <p:ext uri="{BB962C8B-B14F-4D97-AF65-F5344CB8AC3E}">
        <p14:creationId xmlns:p14="http://schemas.microsoft.com/office/powerpoint/2010/main" val="2555856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10/10/2026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2351295247"/>
      </p:ext>
    </p:extLst>
  </p:cSld>
  <p:clrMap bg1="lt1" tx1="dk1" bg2="lt2" tx2="dk2" accent1="accent1" accent2="accent2" accent3="accent3" accent4="accent4" accent5="accent5" accent6="accent6" hlink="hlink" folHlink="folHlink"/>
  <p:sldLayoutIdLst>
    <p:sldLayoutId id="2147484388" r:id="rId1"/>
    <p:sldLayoutId id="2147484389" r:id="rId2"/>
    <p:sldLayoutId id="2147484390" r:id="rId3"/>
    <p:sldLayoutId id="2147484391" r:id="rId4"/>
    <p:sldLayoutId id="2147484392" r:id="rId5"/>
    <p:sldLayoutId id="2147484393" r:id="rId6"/>
    <p:sldLayoutId id="2147484394" r:id="rId7"/>
    <p:sldLayoutId id="2147484395" r:id="rId8"/>
    <p:sldLayoutId id="2147484396" r:id="rId9"/>
    <p:sldLayoutId id="2147484397" r:id="rId10"/>
    <p:sldLayoutId id="2147484398" r:id="rId11"/>
    <p:sldLayoutId id="2147484399" r:id="rId12"/>
    <p:sldLayoutId id="2147484400" r:id="rId13"/>
    <p:sldLayoutId id="2147484401" r:id="rId14"/>
    <p:sldLayoutId id="2147484402" r:id="rId15"/>
    <p:sldLayoutId id="2147484403" r:id="rId16"/>
    <p:sldLayoutId id="2147484404" r:id="rId17"/>
    <p:sldLayoutId id="2147484405" r:id="rId18"/>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orient="horz" pos="288" userDrawn="1">
          <p15:clr>
            <a:srgbClr val="F26B43"/>
          </p15:clr>
        </p15:guide>
        <p15:guide id="4" pos="288" userDrawn="1">
          <p15:clr>
            <a:srgbClr val="F26B43"/>
          </p15:clr>
        </p15:guide>
        <p15:guide id="5" orient="horz" pos="4032" userDrawn="1">
          <p15:clr>
            <a:srgbClr val="F26B43"/>
          </p15:clr>
        </p15:guide>
        <p15:guide id="6" pos="7392" userDrawn="1">
          <p15:clr>
            <a:srgbClr val="F26B43"/>
          </p15:clr>
        </p15:guide>
        <p15:guide id="7" pos="5112" userDrawn="1">
          <p15:clr>
            <a:srgbClr val="F26B43"/>
          </p15:clr>
        </p15:guide>
        <p15:guide id="8" pos="2544" userDrawn="1">
          <p15:clr>
            <a:srgbClr val="F26B43"/>
          </p15:clr>
        </p15:guide>
        <p15:guide id="9" pos="864" userDrawn="1">
          <p15:clr>
            <a:srgbClr val="F26B43"/>
          </p15:clr>
        </p15:guide>
        <p15:guide id="10" orient="horz" pos="648" userDrawn="1">
          <p15:clr>
            <a:srgbClr val="F26B43"/>
          </p15:clr>
        </p15:guide>
        <p15:guide id="11" pos="681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physical-activity-guidelines-uk-chief-medical-officers-report/uk-chief-medical-officers-physical-activity-guidelines?utm_source" TargetMode="External"/><Relationship Id="rId3" Type="http://schemas.openxmlformats.org/officeDocument/2006/relationships/hyperlink" Target="https://pupilsmarttuition.co.uk/balancing-screen-time-healthy-digital-habits-for-students/" TargetMode="External"/><Relationship Id="rId7" Type="http://schemas.openxmlformats.org/officeDocument/2006/relationships/hyperlink" Target="https://www.gov.uk/government/publications/youth-matters-state-of-the-nation/youth-matters-state-of-the-nation" TargetMode="External"/><Relationship Id="rId12" Type="http://schemas.openxmlformats.org/officeDocument/2006/relationships/hyperlink" Target="https://discovery-den.in/screen-time-vs-active-play-finding-the-right-balance-for-kids/" TargetMode="External"/><Relationship Id="rId2" Type="http://schemas.openxmlformats.org/officeDocument/2006/relationships/hyperlink" Target="https://www.50thingstodo.org/national-campaigns/less-screen-time-more-play-time" TargetMode="External"/><Relationship Id="rId1" Type="http://schemas.openxmlformats.org/officeDocument/2006/relationships/slideLayout" Target="../slideLayouts/slideLayout2.xml"/><Relationship Id="rId6" Type="http://schemas.openxmlformats.org/officeDocument/2006/relationships/hyperlink" Target="https://www.sleepfoundation.org/sleep-hygiene/reading-before-bed" TargetMode="External"/><Relationship Id="rId11" Type="http://schemas.openxmlformats.org/officeDocument/2006/relationships/hyperlink" Target="https://help-for-early-years-providers.education.gov.uk/health-and-wellbeing/screen-use" TargetMode="External"/><Relationship Id="rId5" Type="http://schemas.openxmlformats.org/officeDocument/2006/relationships/hyperlink" Target="https://potatopirates.game/blogs/parent-child/computer-games-vs-playing-outside" TargetMode="External"/><Relationship Id="rId10" Type="http://schemas.openxmlformats.org/officeDocument/2006/relationships/hyperlink" Target="https://assets.publishing.service.gov.uk/media/6a4f5ee3559c26eacf438f8b/cmo-physical-activity-guidelines-children-young-people-july-2026.pdf" TargetMode="External"/><Relationship Id="rId4" Type="http://schemas.openxmlformats.org/officeDocument/2006/relationships/hyperlink" Target="https://www.byfarthegreatestteam.com/posts/the-60-minute-clock-in-football/" TargetMode="External"/><Relationship Id="rId9" Type="http://schemas.openxmlformats.org/officeDocument/2006/relationships/hyperlink" Target="https://www.gov.uk/government/publications/physical-activity-guidelines-children-and-young-people-5-to-18-years/physical-activity-for-children-and-young-people-5-to-18-years-text-of-the-infographic"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tructural-learning.com/post/creative-play" TargetMode="External"/><Relationship Id="rId3" Type="http://schemas.openxmlformats.org/officeDocument/2006/relationships/hyperlink" Target="https://www.sleepfoundation.org/physical-health/obesity-and-sleep" TargetMode="External"/><Relationship Id="rId7" Type="http://schemas.openxmlformats.org/officeDocument/2006/relationships/hyperlink" Target="http://www.structural-learning.com/" TargetMode="External"/><Relationship Id="rId2" Type="http://schemas.openxmlformats.org/officeDocument/2006/relationships/hyperlink" Target="https://help-for-early-years-providers.education.gov.uk/health-and-wellbeing/screen-use"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hysical-activity-guidelines-children-and-young-people-5-to-18-years/physical-activity-for-children-and-young-people-5-to-18-years-text-of-the-infographic" TargetMode="External"/><Relationship Id="rId11" Type="http://schemas.openxmlformats.org/officeDocument/2006/relationships/hyperlink" Target="https://publications.parliament.uk/pa/cm5804/cmselect/cmeduc/118/report.html" TargetMode="External"/><Relationship Id="rId5" Type="http://schemas.openxmlformats.org/officeDocument/2006/relationships/hyperlink" Target="https://www.manipalhospitals.com/hebbal/blog/kids-screen-time-guide/" TargetMode="External"/><Relationship Id="rId10" Type="http://schemas.openxmlformats.org/officeDocument/2006/relationships/hyperlink" Target="https://www.sleepfoundation.org/children-and-sleep" TargetMode="External"/><Relationship Id="rId4" Type="http://schemas.openxmlformats.org/officeDocument/2006/relationships/hyperlink" Target="https://www.gov.uk/government/publications/physical-activity-guidelines-children-and-young-people-5-to-18-years/physical-activity-for-children-and-young-people-5-to-18-years-text-of-the-infographic?utm_" TargetMode="External"/><Relationship Id="rId9" Type="http://schemas.openxmlformats.org/officeDocument/2006/relationships/hyperlink" Target="https://dentistmaa.com/wp-content/uploads/2022/09/20220908_220536_0000.p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ctorbruce.net/eye-resources/screen-time/" TargetMode="External"/><Relationship Id="rId3" Type="http://schemas.openxmlformats.org/officeDocument/2006/relationships/hyperlink" Target="https://uceuzu.blogspot.com/2020/02/fresh-15-of-play-learn-and-grow.html" TargetMode="External"/><Relationship Id="rId7" Type="http://schemas.openxmlformats.org/officeDocument/2006/relationships/hyperlink" Target="https://www.scholeselmet.leeds.sch.uk/living-and-learning-60-minutes-of-daily-exercise/" TargetMode="External"/><Relationship Id="rId2" Type="http://schemas.openxmlformats.org/officeDocument/2006/relationships/hyperlink" Target="https://www.sleepfoundation.org/children-and-sleep" TargetMode="External"/><Relationship Id="rId1" Type="http://schemas.openxmlformats.org/officeDocument/2006/relationships/slideLayout" Target="../slideLayouts/slideLayout2.xml"/><Relationship Id="rId6" Type="http://schemas.openxmlformats.org/officeDocument/2006/relationships/hyperlink" Target="https://www.smoothiewars.com/blog/board-games-vs-screen-time-cognitive-development-study" TargetMode="External"/><Relationship Id="rId5" Type="http://schemas.openxmlformats.org/officeDocument/2006/relationships/hyperlink" Target="https://www.teachingexpertise.com/classroom-ideas/choose-your-attitude-activity/" TargetMode="External"/><Relationship Id="rId4" Type="http://schemas.openxmlformats.org/officeDocument/2006/relationships/hyperlink" Target="https://publications.parliament.uk/pa/cm5804/cmselect/cmeduc/118/report.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23.svg"/><Relationship Id="rId4" Type="http://schemas.openxmlformats.org/officeDocument/2006/relationships/image" Target="../media/image22.svg"/></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slides/_rels/slide20.xml.rels><?xml version="1.0" encoding="UTF-8" standalone="yes"?>
<Relationships xmlns="http://schemas.openxmlformats.org/package/2006/relationships"><Relationship Id="rId8" Type="http://schemas.openxmlformats.org/officeDocument/2006/relationships/image" Target="../media/image34.svg"/><Relationship Id="rId13" Type="http://schemas.openxmlformats.org/officeDocument/2006/relationships/image" Target="../media/image39.png"/><Relationship Id="rId18" Type="http://schemas.openxmlformats.org/officeDocument/2006/relationships/image" Target="../media/image44.svg"/><Relationship Id="rId3" Type="http://schemas.openxmlformats.org/officeDocument/2006/relationships/image" Target="../media/image29.svg"/><Relationship Id="rId7" Type="http://schemas.openxmlformats.org/officeDocument/2006/relationships/image" Target="../media/image33.png"/><Relationship Id="rId12" Type="http://schemas.openxmlformats.org/officeDocument/2006/relationships/image" Target="../media/image38.png"/><Relationship Id="rId17" Type="http://schemas.openxmlformats.org/officeDocument/2006/relationships/image" Target="../media/image43.svg"/><Relationship Id="rId2" Type="http://schemas.openxmlformats.org/officeDocument/2006/relationships/image" Target="../media/image28.svg"/><Relationship Id="rId16" Type="http://schemas.openxmlformats.org/officeDocument/2006/relationships/image" Target="../media/image42.svg"/><Relationship Id="rId20" Type="http://schemas.openxmlformats.org/officeDocument/2006/relationships/image" Target="../media/image46.svg"/><Relationship Id="rId1" Type="http://schemas.openxmlformats.org/officeDocument/2006/relationships/slideLayout" Target="../slideLayouts/slideLayout18.xml"/><Relationship Id="rId6" Type="http://schemas.openxmlformats.org/officeDocument/2006/relationships/image" Target="../media/image32.png"/><Relationship Id="rId11" Type="http://schemas.openxmlformats.org/officeDocument/2006/relationships/image" Target="../media/image37.sv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png"/><Relationship Id="rId19" Type="http://schemas.openxmlformats.org/officeDocument/2006/relationships/image" Target="../media/image45.svg"/><Relationship Id="rId4" Type="http://schemas.openxmlformats.org/officeDocument/2006/relationships/image" Target="../media/image30.svg"/><Relationship Id="rId9" Type="http://schemas.openxmlformats.org/officeDocument/2006/relationships/image" Target="../media/image35.svg"/><Relationship Id="rId14" Type="http://schemas.openxmlformats.org/officeDocument/2006/relationships/image" Target="../media/image40.svg"/></Relationships>
</file>

<file path=ppt/slides/_rels/slide21.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49.jpeg"/><Relationship Id="rId4" Type="http://schemas.openxmlformats.org/officeDocument/2006/relationships/image" Target="../media/image48.sv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5.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jpeg"/></Relationships>
</file>

<file path=ppt/slides/_rels/slide2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6.xml"/><Relationship Id="rId4" Type="http://schemas.openxmlformats.org/officeDocument/2006/relationships/image" Target="../media/image64.png"/></Relationships>
</file>

<file path=ppt/slides/_rels/slide25.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svg"/><Relationship Id="rId1" Type="http://schemas.openxmlformats.org/officeDocument/2006/relationships/slideLayout" Target="../slideLayouts/slideLayout14.xml"/><Relationship Id="rId6" Type="http://schemas.openxmlformats.org/officeDocument/2006/relationships/image" Target="../media/image69.svg"/><Relationship Id="rId5" Type="http://schemas.openxmlformats.org/officeDocument/2006/relationships/image" Target="../media/image68.svg"/><Relationship Id="rId4" Type="http://schemas.openxmlformats.org/officeDocument/2006/relationships/image" Target="../media/image67.svg"/></Relationships>
</file>

<file path=ppt/slides/_rels/slide26.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14.xml"/><Relationship Id="rId6" Type="http://schemas.openxmlformats.org/officeDocument/2006/relationships/image" Target="../media/image74.jpeg"/><Relationship Id="rId5" Type="http://schemas.openxmlformats.org/officeDocument/2006/relationships/image" Target="../media/image73.svg"/><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2" Type="http://schemas.openxmlformats.org/officeDocument/2006/relationships/hyperlink" Target="https://www.canva.com/design/DAHXWqLP_8k/Z0N1Rqmn1iGTb4gc-exj8w/edit" TargetMode="External"/><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layaslife.com/general/health-behavior-models/(Accesse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pmc.ncbi.nlm.nih.gov/articles/PMC115871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47573" y="319581"/>
            <a:ext cx="9193472" cy="1400176"/>
          </a:xfrm>
        </p:spPr>
        <p:txBody>
          <a:bodyPr rtlCol="0"/>
          <a:lstStyle>
            <a:defPPr>
              <a:defRPr lang="en-GB"/>
            </a:defPPr>
          </a:lstStyle>
          <a:p>
            <a:pPr rtl="0"/>
            <a:r>
              <a:rPr lang="en-GB" b="1">
                <a:solidFill>
                  <a:schemeClr val="tx1"/>
                </a:solidFill>
                <a:latin typeface="Arial" panose="020B0604020202020204" pitchFamily="34" charset="0"/>
                <a:cs typeface="Arial" panose="020B0604020202020204" pitchFamily="34" charset="0"/>
              </a:rPr>
              <a:t>Screen time</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767408" y="2636912"/>
            <a:ext cx="10729192" cy="3672408"/>
          </a:xfrm>
        </p:spPr>
        <p:txBody>
          <a:bodyPr vert="horz" lIns="0" tIns="0" rIns="0" bIns="0" rtlCol="0" anchor="t">
            <a:normAutofit fontScale="92500" lnSpcReduction="20000"/>
          </a:bodyPr>
          <a:lstStyle>
            <a:defPPr>
              <a:defRPr lang="en-GB"/>
            </a:defPPr>
          </a:lstStyle>
          <a:p>
            <a:r>
              <a:rPr lang="en-GB" sz="2400">
                <a:latin typeface="Arial"/>
                <a:cs typeface="Arial"/>
              </a:rPr>
              <a:t>  </a:t>
            </a:r>
            <a:r>
              <a:rPr lang="en-GB" sz="2400" b="1">
                <a:latin typeface="Arial"/>
                <a:cs typeface="Arial"/>
              </a:rPr>
              <a:t>Students Names</a:t>
            </a:r>
            <a:r>
              <a:rPr lang="en-GB" sz="2400">
                <a:latin typeface="Arial"/>
                <a:cs typeface="Arial"/>
              </a:rPr>
              <a:t>: </a:t>
            </a:r>
            <a:r>
              <a:rPr lang="en-GB" sz="2400" b="0">
                <a:latin typeface="Arial"/>
                <a:cs typeface="Arial"/>
              </a:rPr>
              <a:t> Mariyum </a:t>
            </a:r>
            <a:r>
              <a:rPr lang="en-GB" sz="2400" b="0" err="1">
                <a:latin typeface="Arial"/>
                <a:cs typeface="Arial"/>
              </a:rPr>
              <a:t>Munsha,Rizwana</a:t>
            </a:r>
            <a:r>
              <a:rPr lang="en-GB" sz="2400" b="0">
                <a:latin typeface="Arial"/>
                <a:cs typeface="Arial"/>
              </a:rPr>
              <a:t> Haroon Mahmood, Shamim Munsha</a:t>
            </a:r>
            <a:endParaRPr lang="en-US">
              <a:latin typeface="Avenir Next LT Pro Light"/>
              <a:cs typeface="Arial"/>
            </a:endParaRPr>
          </a:p>
          <a:p>
            <a:pPr>
              <a:lnSpc>
                <a:spcPct val="150000"/>
              </a:lnSpc>
            </a:pPr>
            <a:r>
              <a:rPr lang="en-GB" sz="2400">
                <a:latin typeface="Arial"/>
                <a:cs typeface="Arial"/>
              </a:rPr>
              <a:t>Students</a:t>
            </a:r>
            <a:r>
              <a:rPr lang="en-GB" sz="2400" b="1">
                <a:latin typeface="Arial"/>
                <a:cs typeface="Arial"/>
              </a:rPr>
              <a:t> IDs</a:t>
            </a:r>
            <a:r>
              <a:rPr lang="en-GB" sz="2400">
                <a:latin typeface="Arial"/>
                <a:cs typeface="Arial"/>
              </a:rPr>
              <a:t>: </a:t>
            </a:r>
            <a:r>
              <a:rPr lang="en-GB" sz="2400" b="0">
                <a:latin typeface="Arial"/>
                <a:cs typeface="Arial"/>
              </a:rPr>
              <a:t>2215431,2127038,2209401</a:t>
            </a:r>
            <a:endParaRPr lang="en-US"/>
          </a:p>
          <a:p>
            <a:pPr>
              <a:lnSpc>
                <a:spcPct val="150000"/>
              </a:lnSpc>
            </a:pPr>
            <a:r>
              <a:rPr lang="en-GB" sz="2400" b="1">
                <a:latin typeface="Arial"/>
                <a:cs typeface="Arial"/>
              </a:rPr>
              <a:t>Module</a:t>
            </a:r>
            <a:r>
              <a:rPr lang="en-GB" sz="2400">
                <a:latin typeface="Arial"/>
                <a:cs typeface="Arial"/>
              </a:rPr>
              <a:t>: </a:t>
            </a:r>
            <a:r>
              <a:rPr lang="en-GB" sz="2400" b="0">
                <a:latin typeface="Arial"/>
                <a:cs typeface="Arial"/>
              </a:rPr>
              <a:t>Social Epidemiology and Public Health Development</a:t>
            </a:r>
          </a:p>
          <a:p>
            <a:pPr>
              <a:lnSpc>
                <a:spcPct val="150000"/>
              </a:lnSpc>
            </a:pPr>
            <a:r>
              <a:rPr lang="en-GB" sz="2400" b="1">
                <a:latin typeface="Arial"/>
                <a:cs typeface="Arial"/>
              </a:rPr>
              <a:t>Module Code</a:t>
            </a:r>
            <a:r>
              <a:rPr lang="en-GB" sz="2400">
                <a:latin typeface="Arial"/>
                <a:cs typeface="Arial"/>
              </a:rPr>
              <a:t>:</a:t>
            </a:r>
            <a:r>
              <a:rPr lang="en-GB" sz="2400" b="0">
                <a:latin typeface="Arial"/>
                <a:cs typeface="Arial"/>
              </a:rPr>
              <a:t> LHCS 7000_BIRM</a:t>
            </a:r>
          </a:p>
          <a:p>
            <a:pPr>
              <a:lnSpc>
                <a:spcPct val="150000"/>
              </a:lnSpc>
            </a:pPr>
            <a:r>
              <a:rPr lang="en-GB" sz="2400" b="1">
                <a:latin typeface="Arial"/>
                <a:cs typeface="Arial"/>
              </a:rPr>
              <a:t>Lecturer Name: </a:t>
            </a:r>
            <a:r>
              <a:rPr lang="en-GB" sz="2400" b="0">
                <a:latin typeface="Arial"/>
                <a:cs typeface="Arial"/>
              </a:rPr>
              <a:t>Dr Hamdi Hussian</a:t>
            </a:r>
          </a:p>
          <a:p>
            <a:pPr rtl="0"/>
            <a:endParaRPr lang="en-GB"/>
          </a:p>
        </p:txBody>
      </p:sp>
      <p:pic>
        <p:nvPicPr>
          <p:cNvPr id="4" name="Picture 3" descr="Discover University of Wales Trinity Saint David">
            <a:extLst>
              <a:ext uri="{FF2B5EF4-FFF2-40B4-BE49-F238E27FC236}">
                <a16:creationId xmlns:a16="http://schemas.microsoft.com/office/drawing/2014/main" id="{6ED586EC-345A-AB38-D4FD-CC59BB393E3D}"/>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348713" y="130734"/>
            <a:ext cx="1809750" cy="723900"/>
          </a:xfrm>
          <a:prstGeom prst="rect">
            <a:avLst/>
          </a:prstGeom>
          <a:noFill/>
          <a:ln>
            <a:noFill/>
          </a:ln>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39" y="645106"/>
            <a:ext cx="4118364" cy="1259894"/>
          </a:xfrm>
        </p:spPr>
        <p:txBody>
          <a:bodyPr anchor="t">
            <a:normAutofit fontScale="90000"/>
          </a:bodyPr>
          <a:lstStyle/>
          <a:p>
            <a:pPr>
              <a:lnSpc>
                <a:spcPct val="90000"/>
              </a:lnSpc>
            </a:pPr>
            <a:r>
              <a:rPr lang="en-GB" sz="1600">
                <a:latin typeface="Arial"/>
                <a:cs typeface="Arial"/>
              </a:rPr>
              <a:t>Mariyum Munsha </a:t>
            </a:r>
            <a:br>
              <a:rPr lang="en-GB" sz="1600">
                <a:latin typeface="Arial"/>
                <a:cs typeface="Arial"/>
              </a:rPr>
            </a:br>
            <a:r>
              <a:rPr lang="en-GB" sz="1600">
                <a:latin typeface="Arial"/>
                <a:cs typeface="Arial"/>
              </a:rPr>
              <a:t>2127038</a:t>
            </a:r>
            <a:br>
              <a:rPr lang="en-GB" sz="1600">
                <a:latin typeface="Arial"/>
                <a:cs typeface="Arial"/>
              </a:rPr>
            </a:br>
            <a:br>
              <a:rPr lang="en-GB" sz="1200"/>
            </a:br>
            <a:br>
              <a:rPr lang="en-GB" sz="1200"/>
            </a:br>
            <a:br>
              <a:rPr lang="en-GB" sz="1200"/>
            </a:br>
            <a:br>
              <a:rPr lang="en-GB" sz="1200"/>
            </a:br>
            <a:endParaRPr lang="en-GB" sz="1200" b="0">
              <a:latin typeface="Arial"/>
              <a:ea typeface="+mj-lt"/>
              <a:cs typeface="Arial"/>
            </a:endParaRPr>
          </a:p>
        </p:txBody>
      </p:sp>
      <p:graphicFrame>
        <p:nvGraphicFramePr>
          <p:cNvPr id="18" name="Subtitle 2">
            <a:extLst>
              <a:ext uri="{FF2B5EF4-FFF2-40B4-BE49-F238E27FC236}">
                <a16:creationId xmlns:a16="http://schemas.microsoft.com/office/drawing/2014/main" id="{1C6DEA49-05F7-4AA6-554B-30684C5F1795}"/>
              </a:ext>
            </a:extLst>
          </p:cNvPr>
          <p:cNvGraphicFramePr>
            <a:graphicFrameLocks noGrp="1"/>
          </p:cNvGraphicFramePr>
          <p:nvPr>
            <p:ph idx="1"/>
            <p:extLst>
              <p:ext uri="{D42A27DB-BD31-4B8C-83A1-F6EECF244321}">
                <p14:modId xmlns:p14="http://schemas.microsoft.com/office/powerpoint/2010/main" val="1503101625"/>
              </p:ext>
            </p:extLst>
          </p:nvPr>
        </p:nvGraphicFramePr>
        <p:xfrm>
          <a:off x="115825" y="2133600"/>
          <a:ext cx="5141620" cy="3759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Date Placeholder 4">
            <a:extLst>
              <a:ext uri="{FF2B5EF4-FFF2-40B4-BE49-F238E27FC236}">
                <a16:creationId xmlns:a16="http://schemas.microsoft.com/office/drawing/2014/main" id="{92163437-93FA-34E7-C625-CD5277D3AC38}"/>
              </a:ext>
            </a:extLst>
          </p:cNvPr>
          <p:cNvSpPr>
            <a:spLocks noGrp="1"/>
          </p:cNvSpPr>
          <p:nvPr>
            <p:ph type="dt" sz="half" idx="10"/>
          </p:nvPr>
        </p:nvSpPr>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AC983B79-B973-4132-A7CA-ECF299847AA4}"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10/10/2026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14" name="Footer Placeholder 3">
            <a:extLst>
              <a:ext uri="{FF2B5EF4-FFF2-40B4-BE49-F238E27FC236}">
                <a16:creationId xmlns:a16="http://schemas.microsoft.com/office/drawing/2014/main" id="{B0EDF37A-0B8B-984F-FFF5-EEDB1E178777}"/>
              </a:ext>
            </a:extLst>
          </p:cNvPr>
          <p:cNvSpPr>
            <a:spLocks noGrp="1"/>
          </p:cNvSpPr>
          <p:nvPr>
            <p:ph type="ftr" sz="quarter" idx="11"/>
          </p:nvPr>
        </p:nvSpPr>
        <p:spPr>
          <a:xfrm>
            <a:off x="1220916" y="6135808"/>
            <a:ext cx="7619999" cy="365125"/>
          </a:xfrm>
        </p:spPr>
        <p:txBody>
          <a:bodyP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r>
              <a:rPr kumimoji="0" lang="en-US" sz="7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t>
              </a:t>
            </a:r>
          </a:p>
        </p:txBody>
      </p:sp>
      <p:sp>
        <p:nvSpPr>
          <p:cNvPr id="16" name="Slide Number Placeholder 5">
            <a:extLst>
              <a:ext uri="{FF2B5EF4-FFF2-40B4-BE49-F238E27FC236}">
                <a16:creationId xmlns:a16="http://schemas.microsoft.com/office/drawing/2014/main" id="{AA1D030A-7978-62D5-CD3D-764C3B402218}"/>
              </a:ext>
            </a:extLst>
          </p:cNvPr>
          <p:cNvSpPr>
            <a:spLocks noGrp="1"/>
          </p:cNvSpPr>
          <p:nvPr>
            <p:ph type="sldNum" sz="quarter" idx="12"/>
          </p:nvPr>
        </p:nvSpPr>
        <p:spPr>
          <a:xfrm>
            <a:off x="121514" y="6133610"/>
            <a:ext cx="779767" cy="365125"/>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DDF60B60-82CA-4BB9-BA6E-A62FADF2374B}" type="slidenum">
              <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2</a:t>
            </a:fld>
            <a:endParaRPr kumimoji="0" lang="en-US" sz="1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19" name="Picture 18" descr="Screen Time and Children">
            <a:extLst>
              <a:ext uri="{FF2B5EF4-FFF2-40B4-BE49-F238E27FC236}">
                <a16:creationId xmlns:a16="http://schemas.microsoft.com/office/drawing/2014/main" id="{E5F8324A-6B5B-B9A0-E27C-F7B4E9A58111}"/>
              </a:ext>
            </a:extLst>
          </p:cNvPr>
          <p:cNvPicPr>
            <a:picLocks noChangeAspect="1"/>
          </p:cNvPicPr>
          <p:nvPr/>
        </p:nvPicPr>
        <p:blipFill>
          <a:blip r:embed="rId7"/>
          <a:stretch>
            <a:fillRect/>
          </a:stretch>
        </p:blipFill>
        <p:spPr>
          <a:xfrm>
            <a:off x="5708114" y="1300303"/>
            <a:ext cx="6278663" cy="39758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8D3B12E1-8ABC-D1C8-40B8-BEAEC0993511}"/>
              </a:ext>
            </a:extLst>
          </p:cNvPr>
          <p:cNvSpPr txBox="1"/>
          <p:nvPr/>
        </p:nvSpPr>
        <p:spPr>
          <a:xfrm>
            <a:off x="7151913" y="5503480"/>
            <a:ext cx="44196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000000"/>
                </a:solidFill>
                <a:effectLst/>
                <a:uLnTx/>
                <a:uFillTx/>
                <a:latin typeface="Arial"/>
                <a:ea typeface="+mn-ea"/>
                <a:cs typeface="+mn-cs"/>
              </a:rPr>
              <a:t>zzscenic03opt (2019)</a:t>
            </a: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1">
            <a:extLst>
              <a:ext uri="{FF2B5EF4-FFF2-40B4-BE49-F238E27FC236}">
                <a16:creationId xmlns:a16="http://schemas.microsoft.com/office/drawing/2014/main" id="{C20A50E1-0D2E-D811-2F66-646B4778FC31}"/>
              </a:ext>
            </a:extLst>
          </p:cNvPr>
          <p:cNvSpPr>
            <a:spLocks noGrp="1"/>
          </p:cNvSpPr>
          <p:nvPr/>
        </p:nvSpPr>
        <p:spPr>
          <a:xfrm>
            <a:off x="983432" y="11574"/>
            <a:ext cx="9793088" cy="1213721"/>
          </a:xfrm>
          <a:prstGeom prst="rect">
            <a:avLst/>
          </a:prstGeom>
        </p:spPr>
        <p:txBody>
          <a:bodyPr vert="horz" lIns="91440" tIns="45720" rIns="91440" bIns="45720" rtlCol="0" anchor="b"/>
          <a:lstStyle>
            <a:defPPr>
              <a:defRPr lang="en-GB"/>
            </a:defPPr>
            <a:lvl1pPr marL="0" algn="l" defTabSz="457200" rtl="0" eaLnBrk="1" latinLnBrk="0" hangingPunct="1">
              <a:defRPr sz="1100" b="0" i="0" kern="1200">
                <a:solidFill>
                  <a:schemeClr val="tx1">
                    <a:tint val="75000"/>
                    <a:alpha val="60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tint val="75000"/>
                  <a:alpha val="60000"/>
                </a:prstClr>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A7B0D2E-C9F0-D8FB-987E-8135C4416302}"/>
              </a:ext>
            </a:extLst>
          </p:cNvPr>
          <p:cNvSpPr txBox="1"/>
          <p:nvPr/>
        </p:nvSpPr>
        <p:spPr>
          <a:xfrm>
            <a:off x="-2720" y="391886"/>
            <a:ext cx="7737745"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100" b="1" i="0" u="none" strike="noStrike" kern="1200" cap="none" spc="0" normalizeH="0" baseline="0" noProof="0">
                <a:ln>
                  <a:noFill/>
                </a:ln>
                <a:solidFill>
                  <a:srgbClr val="000000"/>
                </a:solidFill>
                <a:effectLst/>
                <a:uLnTx/>
                <a:uFillTx/>
                <a:latin typeface="Arial"/>
                <a:ea typeface="+mn-ea"/>
                <a:cs typeface="+mn-cs"/>
              </a:rPr>
              <a:t>Our </a:t>
            </a:r>
            <a:r>
              <a:rPr kumimoji="0" lang="en-US" sz="3100" b="1" i="0" u="none" strike="noStrike" kern="1200" cap="none" spc="0" normalizeH="0" baseline="0" noProof="0" err="1">
                <a:ln>
                  <a:noFill/>
                </a:ln>
                <a:solidFill>
                  <a:srgbClr val="000000"/>
                </a:solidFill>
                <a:effectLst/>
                <a:uLnTx/>
                <a:uFillTx/>
                <a:latin typeface="Arial"/>
                <a:ea typeface="+mn-ea"/>
                <a:cs typeface="+mn-cs"/>
              </a:rPr>
              <a:t>Programme</a:t>
            </a:r>
            <a:r>
              <a:rPr kumimoji="0" lang="en-US" sz="3100" b="1" i="0" u="none" strike="noStrike" kern="1200" cap="none" spc="0" normalizeH="0" baseline="0" noProof="0">
                <a:ln>
                  <a:noFill/>
                </a:ln>
                <a:solidFill>
                  <a:srgbClr val="000000"/>
                </a:solidFill>
                <a:effectLst/>
                <a:uLnTx/>
                <a:uFillTx/>
                <a:latin typeface="Arial"/>
                <a:ea typeface="+mn-ea"/>
                <a:cs typeface="+mn-cs"/>
              </a:rPr>
              <a:t>: 6–8 Weekly Sessions</a:t>
            </a:r>
            <a:r>
              <a:rPr kumimoji="0" sz="3100" b="0" i="0" u="none" strike="noStrike" kern="1200" cap="none" spc="0" normalizeH="0" baseline="0" noProof="0">
                <a:ln>
                  <a:noFill/>
                </a:ln>
                <a:solidFill>
                  <a:srgbClr val="000000"/>
                </a:solidFill>
                <a:effectLst/>
                <a:uLnTx/>
                <a:uFillTx/>
                <a:latin typeface="Arial"/>
                <a:ea typeface="Arial"/>
                <a:cs typeface="Arial"/>
              </a:rPr>
              <a:t>​</a:t>
            </a:r>
            <a:endParaRPr kumimoji="0" lang="en-GB" sz="1800" b="0" i="0" u="none" strike="noStrike" kern="1200" cap="none" spc="0" normalizeH="0" baseline="0" noProof="0">
              <a:ln>
                <a:noFill/>
              </a:ln>
              <a:solidFill>
                <a:prstClr val="black"/>
              </a:solidFill>
              <a:effectLst/>
              <a:uLnTx/>
              <a:uFillTx/>
              <a:latin typeface="Calibri" panose="020F0502020204030204"/>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100" b="0" i="0" u="none" strike="noStrike" kern="1200" cap="none" spc="0" normalizeH="0" baseline="0" noProof="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srgbClr val="272525"/>
                </a:solidFill>
                <a:effectLst/>
                <a:uLnTx/>
                <a:uFillTx/>
                <a:latin typeface="Arial"/>
                <a:ea typeface="+mn-ea"/>
                <a:cs typeface="Arial"/>
              </a:rPr>
              <a:t>Each session is </a:t>
            </a:r>
            <a:r>
              <a:rPr kumimoji="0" lang="en-US" sz="1800" b="1" i="0" u="none" strike="noStrike" kern="1200" cap="none" spc="0" normalizeH="0" baseline="0" noProof="0">
                <a:ln>
                  <a:noFill/>
                </a:ln>
                <a:solidFill>
                  <a:srgbClr val="272525"/>
                </a:solidFill>
                <a:effectLst/>
                <a:uLnTx/>
                <a:uFillTx/>
                <a:latin typeface="Arial"/>
                <a:ea typeface="+mn-ea"/>
                <a:cs typeface="Arial"/>
              </a:rPr>
              <a:t>60 minutes</a:t>
            </a:r>
            <a:r>
              <a:rPr kumimoji="0" lang="en-US" sz="1800" b="0" i="0" u="none" strike="noStrike" kern="1200" cap="none" spc="0" normalizeH="0" baseline="0" noProof="0">
                <a:ln>
                  <a:noFill/>
                </a:ln>
                <a:solidFill>
                  <a:srgbClr val="272525"/>
                </a:solidFill>
                <a:effectLst/>
                <a:uLnTx/>
                <a:uFillTx/>
                <a:latin typeface="Arial"/>
                <a:ea typeface="+mn-ea"/>
                <a:cs typeface="Arial"/>
              </a:rPr>
              <a:t>, packed with movement, creativity, and teamwork, designed to make being active feel like play, not a chore.</a:t>
            </a:r>
            <a:endParaRPr kumimoji="0" lang="en-GB" sz="1800" b="0" i="0" u="none" strike="noStrike" kern="1200" cap="none" spc="0" normalizeH="0" baseline="0" noProof="0">
              <a:ln>
                <a:noFill/>
              </a:ln>
              <a:solidFill>
                <a:prstClr val="black"/>
              </a:solidFill>
              <a:effectLst/>
              <a:uLnTx/>
              <a:uFillTx/>
              <a:latin typeface="Arial"/>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a:ea typeface="Calibri"/>
              <a:cs typeface="Arial"/>
            </a:endParaRPr>
          </a:p>
        </p:txBody>
      </p:sp>
      <p:sp>
        <p:nvSpPr>
          <p:cNvPr id="6" name="TextBox 5">
            <a:extLst>
              <a:ext uri="{FF2B5EF4-FFF2-40B4-BE49-F238E27FC236}">
                <a16:creationId xmlns:a16="http://schemas.microsoft.com/office/drawing/2014/main" id="{5E457195-217F-F637-8B1C-BA08266FE4D1}"/>
              </a:ext>
            </a:extLst>
          </p:cNvPr>
          <p:cNvSpPr txBox="1"/>
          <p:nvPr/>
        </p:nvSpPr>
        <p:spPr>
          <a:xfrm>
            <a:off x="8149111" y="5606295"/>
            <a:ext cx="3705759" cy="7540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a:ea typeface="+mn-ea"/>
                <a:cs typeface="Arial"/>
              </a:rPr>
              <a:t>Learning (2023)</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C57C84A2-2A59-8180-92C5-A01C9BF51764}"/>
              </a:ext>
            </a:extLst>
          </p:cNvPr>
          <p:cNvSpPr>
            <a:spLocks noGrp="1"/>
          </p:cNvSpPr>
          <p:nvPr>
            <p:ph idx="1"/>
          </p:nvPr>
        </p:nvSpPr>
        <p:spPr>
          <a:xfrm>
            <a:off x="174644" y="1983367"/>
            <a:ext cx="6593549" cy="4600634"/>
          </a:xfrm>
        </p:spPr>
        <p:txBody>
          <a:bodyPr vert="horz" lIns="91440" tIns="45720" rIns="91440" bIns="45720" rtlCol="0" anchor="t">
            <a:noAutofit/>
          </a:bodyPr>
          <a:lstStyle/>
          <a:p>
            <a:r>
              <a:rPr lang="en-GB" sz="1400" b="1">
                <a:latin typeface="Arial"/>
                <a:cs typeface="Arial"/>
              </a:rPr>
              <a:t>Free Screen Zone</a:t>
            </a:r>
            <a:endParaRPr lang="en-GB" sz="1400" b="1">
              <a:latin typeface="Arial"/>
              <a:ea typeface="Calibri" panose="020F0502020204030204"/>
              <a:cs typeface="Arial"/>
            </a:endParaRPr>
          </a:p>
          <a:p>
            <a:pPr marL="0" indent="0">
              <a:buNone/>
            </a:pPr>
            <a:r>
              <a:rPr lang="en-GB" sz="1400">
                <a:latin typeface="Arial"/>
                <a:ea typeface="+mn-lt"/>
                <a:cs typeface="Arial"/>
              </a:rPr>
              <a:t>Enjoy fun and age-appropriate games in a relaxed space.</a:t>
            </a:r>
            <a:endParaRPr lang="en-GB" sz="1400">
              <a:latin typeface="Arial"/>
              <a:ea typeface="Calibri" panose="020F0502020204030204"/>
              <a:cs typeface="Arial"/>
            </a:endParaRPr>
          </a:p>
          <a:p>
            <a:pPr marL="0" indent="0">
              <a:buNone/>
            </a:pPr>
            <a:endParaRPr lang="en-GB" sz="1400">
              <a:latin typeface="Arial"/>
              <a:ea typeface="Calibri" panose="020F0502020204030204"/>
              <a:cs typeface="Arial"/>
            </a:endParaRPr>
          </a:p>
          <a:p>
            <a:r>
              <a:rPr lang="en-GB" sz="1400" b="1">
                <a:latin typeface="Arial"/>
                <a:cs typeface="Arial"/>
              </a:rPr>
              <a:t>Creative Play</a:t>
            </a:r>
            <a:endParaRPr lang="en-GB" sz="1400" b="1">
              <a:latin typeface="Arial"/>
              <a:ea typeface="Calibri"/>
              <a:cs typeface="Arial"/>
            </a:endParaRPr>
          </a:p>
          <a:p>
            <a:pPr marL="0" indent="0">
              <a:buNone/>
            </a:pPr>
            <a:r>
              <a:rPr lang="en-GB" sz="1400">
                <a:latin typeface="Arial"/>
                <a:ea typeface="+mn-lt"/>
                <a:cs typeface="Arial"/>
              </a:rPr>
              <a:t>Get creative with arts, crafts, building, and imaginative play.</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Active Adventure</a:t>
            </a:r>
            <a:endParaRPr lang="en-GB" sz="1400" b="1">
              <a:latin typeface="Arial"/>
              <a:ea typeface="Calibri"/>
              <a:cs typeface="Arial"/>
            </a:endParaRPr>
          </a:p>
          <a:p>
            <a:pPr marL="0" indent="0">
              <a:buNone/>
            </a:pPr>
            <a:r>
              <a:rPr lang="en-GB" sz="1400">
                <a:latin typeface="Arial"/>
                <a:ea typeface="+mn-lt"/>
                <a:cs typeface="Arial"/>
              </a:rPr>
              <a:t>Move, climb, jump, and explore exciting physical activities.</a:t>
            </a:r>
            <a:endParaRPr lang="en-GB" sz="1400">
              <a:latin typeface="Arial"/>
              <a:cs typeface="Arial"/>
            </a:endParaRPr>
          </a:p>
          <a:p>
            <a:pPr marL="0" indent="0">
              <a:buNone/>
            </a:pPr>
            <a:endParaRPr lang="en-GB" sz="1400">
              <a:latin typeface="Arial"/>
              <a:ea typeface="Calibri"/>
              <a:cs typeface="Arial"/>
            </a:endParaRPr>
          </a:p>
          <a:p>
            <a:r>
              <a:rPr lang="en-GB" sz="1400" b="1">
                <a:latin typeface="Arial"/>
                <a:cs typeface="Arial"/>
              </a:rPr>
              <a:t>Team Challenges</a:t>
            </a:r>
            <a:endParaRPr lang="en-GB" sz="1400" b="1">
              <a:latin typeface="Arial"/>
              <a:ea typeface="Calibri"/>
              <a:cs typeface="Arial"/>
            </a:endParaRPr>
          </a:p>
          <a:p>
            <a:pPr marL="0" indent="0">
              <a:buNone/>
            </a:pPr>
            <a:r>
              <a:rPr lang="en-GB" sz="1400">
                <a:latin typeface="Arial"/>
                <a:ea typeface="+mn-lt"/>
                <a:cs typeface="Arial"/>
              </a:rPr>
              <a:t>Work together, solve challenges, and build teamwork skills.</a:t>
            </a:r>
            <a:endParaRPr lang="en-GB" sz="1400">
              <a:latin typeface="Arial"/>
              <a:cs typeface="Arial"/>
            </a:endParaRPr>
          </a:p>
          <a:p>
            <a:pPr marL="0" indent="0">
              <a:buNone/>
            </a:pPr>
            <a:r>
              <a:rPr lang="en-GB" sz="1400">
                <a:latin typeface="Arial"/>
                <a:ea typeface="Calibri"/>
                <a:cs typeface="Arial"/>
              </a:rPr>
              <a:t>Department of Health and Social Care, 2019: Learning, 2023) </a:t>
            </a:r>
          </a:p>
        </p:txBody>
      </p:sp>
      <p:pic>
        <p:nvPicPr>
          <p:cNvPr id="2" name="Picture 1" descr="A diagram of a child&amp;#39;s development&#10;&#10;AI-generated content may be incorrect.">
            <a:extLst>
              <a:ext uri="{FF2B5EF4-FFF2-40B4-BE49-F238E27FC236}">
                <a16:creationId xmlns:a16="http://schemas.microsoft.com/office/drawing/2014/main" id="{2D6CA991-7FE6-1BF5-BC0D-8BFA0972D803}"/>
              </a:ext>
            </a:extLst>
          </p:cNvPr>
          <p:cNvPicPr>
            <a:picLocks noChangeAspect="1"/>
          </p:cNvPicPr>
          <p:nvPr/>
        </p:nvPicPr>
        <p:blipFill>
          <a:blip r:embed="rId2"/>
          <a:stretch>
            <a:fillRect/>
          </a:stretch>
        </p:blipFill>
        <p:spPr>
          <a:xfrm>
            <a:off x="7203421" y="1042781"/>
            <a:ext cx="4796215" cy="456362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31020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6AD6-2F13-616C-28CF-EC66B2117B6E}"/>
              </a:ext>
            </a:extLst>
          </p:cNvPr>
          <p:cNvSpPr>
            <a:spLocks noGrp="1"/>
          </p:cNvSpPr>
          <p:nvPr>
            <p:ph type="title"/>
          </p:nvPr>
        </p:nvSpPr>
        <p:spPr/>
        <p:txBody>
          <a:bodyPr anchor="t">
            <a:normAutofit/>
          </a:bodyPr>
          <a:lstStyle/>
          <a:p>
            <a:r>
              <a:rPr lang="en-GB" sz="3100" b="1" cap="none">
                <a:solidFill>
                  <a:srgbClr val="000000"/>
                </a:solidFill>
                <a:latin typeface="Arial"/>
                <a:ea typeface="+mn-ea"/>
                <a:cs typeface="+mn-cs"/>
              </a:rPr>
              <a:t>Session-by-Session</a:t>
            </a:r>
            <a:r>
              <a:rPr lang="en-GB" b="1"/>
              <a:t> </a:t>
            </a:r>
            <a:r>
              <a:rPr lang="en-GB" sz="3100" b="1" cap="none">
                <a:solidFill>
                  <a:srgbClr val="000000"/>
                </a:solidFill>
                <a:latin typeface="Arial"/>
                <a:ea typeface="+mn-ea"/>
                <a:cs typeface="+mn-cs"/>
              </a:rPr>
              <a:t>Journey</a:t>
            </a:r>
          </a:p>
        </p:txBody>
      </p:sp>
      <p:graphicFrame>
        <p:nvGraphicFramePr>
          <p:cNvPr id="7" name="Content Placeholder 2">
            <a:extLst>
              <a:ext uri="{FF2B5EF4-FFF2-40B4-BE49-F238E27FC236}">
                <a16:creationId xmlns:a16="http://schemas.microsoft.com/office/drawing/2014/main" id="{60E2D370-3551-49E1-225F-CFECC82F15AE}"/>
              </a:ext>
            </a:extLst>
          </p:cNvPr>
          <p:cNvGraphicFramePr>
            <a:graphicFrameLocks noGrp="1"/>
          </p:cNvGraphicFramePr>
          <p:nvPr>
            <p:ph idx="1"/>
            <p:extLst>
              <p:ext uri="{D42A27DB-BD31-4B8C-83A1-F6EECF244321}">
                <p14:modId xmlns:p14="http://schemas.microsoft.com/office/powerpoint/2010/main" val="2303228834"/>
              </p:ext>
            </p:extLst>
          </p:nvPr>
        </p:nvGraphicFramePr>
        <p:xfrm>
          <a:off x="477520" y="1403350"/>
          <a:ext cx="11135043" cy="4951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0402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B89F30-9529-2AAE-5564-9B1451E457A4}"/>
              </a:ext>
            </a:extLst>
          </p:cNvPr>
          <p:cNvSpPr>
            <a:spLocks noGrp="1"/>
          </p:cNvSpPr>
          <p:nvPr>
            <p:ph idx="1"/>
          </p:nvPr>
        </p:nvSpPr>
        <p:spPr>
          <a:xfrm>
            <a:off x="271345" y="470994"/>
            <a:ext cx="6157395" cy="5607631"/>
          </a:xfrm>
        </p:spPr>
        <p:txBody>
          <a:bodyPr vert="horz" lIns="91440" tIns="45720" rIns="91440" bIns="45720" rtlCol="0" anchor="t">
            <a:noAutofit/>
          </a:bodyPr>
          <a:lstStyle/>
          <a:p>
            <a:pPr marL="0" indent="0">
              <a:lnSpc>
                <a:spcPct val="100000"/>
              </a:lnSpc>
              <a:buNone/>
            </a:pPr>
            <a:r>
              <a:rPr lang="en-GB" sz="1400" b="1">
                <a:solidFill>
                  <a:srgbClr val="444444"/>
                </a:solidFill>
                <a:latin typeface="Arial"/>
                <a:ea typeface="+mn-lt"/>
                <a:cs typeface="Arial"/>
              </a:rPr>
              <a:t> </a:t>
            </a:r>
            <a:r>
              <a:rPr lang="en-GB" b="1">
                <a:solidFill>
                  <a:srgbClr val="444444"/>
                </a:solidFill>
                <a:latin typeface="Arial"/>
                <a:ea typeface="+mn-lt"/>
                <a:cs typeface="Arial"/>
              </a:rPr>
              <a:t>"Less Screen Time, More ME Time''</a:t>
            </a:r>
            <a:endParaRPr lang="en-US">
              <a:latin typeface="Arial"/>
              <a:cs typeface="Arial"/>
            </a:endParaRPr>
          </a:p>
          <a:p>
            <a:pPr marL="0" indent="0">
              <a:lnSpc>
                <a:spcPct val="100000"/>
              </a:lnSpc>
              <a:buNone/>
            </a:pPr>
            <a:r>
              <a:rPr lang="en-GB" sz="1600" b="1">
                <a:solidFill>
                  <a:srgbClr val="444444"/>
                </a:solidFill>
                <a:latin typeface="Arial"/>
                <a:ea typeface="Calibri"/>
                <a:cs typeface="Arial"/>
              </a:rPr>
              <a:t>Rationale </a:t>
            </a:r>
            <a:endParaRPr lang="en-US" sz="1600">
              <a:latin typeface="Arial"/>
              <a:cs typeface="Arial"/>
            </a:endParaRPr>
          </a:p>
          <a:p>
            <a:pPr marL="285750" indent="-285750">
              <a:lnSpc>
                <a:spcPct val="100000"/>
              </a:lnSpc>
              <a:buFont typeface="Arial"/>
              <a:buChar char="•"/>
            </a:pPr>
            <a:r>
              <a:rPr lang="en-GB" sz="1600">
                <a:latin typeface="Arial"/>
                <a:ea typeface="Calibri"/>
                <a:cs typeface="Arial"/>
              </a:rPr>
              <a:t>Children ages 5 to 11 are the target audience for this campaign.</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campaign focuses on developing healthier screen-time habits</a:t>
            </a:r>
            <a:endParaRPr lang="en-US" sz="1600">
              <a:latin typeface="Arial"/>
              <a:ea typeface="Calibri"/>
              <a:cs typeface="Arial"/>
            </a:endParaRPr>
          </a:p>
          <a:p>
            <a:pPr marL="285750" indent="-285750">
              <a:lnSpc>
                <a:spcPct val="100000"/>
              </a:lnSpc>
              <a:buFont typeface="Arial"/>
              <a:buChar char="•"/>
            </a:pPr>
            <a:r>
              <a:rPr lang="en-GB" sz="1600">
                <a:latin typeface="Arial"/>
                <a:ea typeface="Calibri"/>
                <a:cs typeface="Arial"/>
              </a:rPr>
              <a:t>The goal is not to prevent children from using screens at all.</a:t>
            </a:r>
            <a:endParaRPr lang="en-US" sz="1600">
              <a:latin typeface="Arial"/>
              <a:ea typeface="Calibri"/>
              <a:cs typeface="Arial"/>
            </a:endParaRPr>
          </a:p>
          <a:p>
            <a:pPr marL="0" indent="0">
              <a:lnSpc>
                <a:spcPct val="100000"/>
              </a:lnSpc>
              <a:buNone/>
            </a:pPr>
            <a:endParaRPr lang="en-GB" sz="1600">
              <a:latin typeface="Arial"/>
              <a:ea typeface="Calibri"/>
              <a:cs typeface="Arial"/>
            </a:endParaRPr>
          </a:p>
          <a:p>
            <a:pPr marL="0" indent="0">
              <a:lnSpc>
                <a:spcPct val="100000"/>
              </a:lnSpc>
              <a:buNone/>
            </a:pPr>
            <a:r>
              <a:rPr lang="en-GB" sz="1600">
                <a:latin typeface="Arial"/>
                <a:ea typeface="Calibri"/>
                <a:cs typeface="Arial"/>
              </a:rPr>
              <a:t>Children will discover how to strike a better balance between,</a:t>
            </a:r>
            <a:endParaRPr lang="en-GB">
              <a:latin typeface="Arial"/>
              <a:cs typeface="Arial"/>
            </a:endParaRPr>
          </a:p>
          <a:p>
            <a:pPr marL="674370" lvl="1" indent="-171450">
              <a:lnSpc>
                <a:spcPct val="100000"/>
              </a:lnSpc>
              <a:buFont typeface="Arial" panose="020B0504020202020204" pitchFamily="34" charset="0"/>
              <a:buChar char="•"/>
            </a:pPr>
            <a:r>
              <a:rPr lang="en-GB" sz="1600">
                <a:latin typeface="Arial"/>
                <a:ea typeface="Calibri"/>
                <a:cs typeface="Arial"/>
              </a:rPr>
              <a:t>  Screen use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Physical activity</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Sleep</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Playing</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Family time</a:t>
            </a:r>
            <a:endParaRPr lang="en-US" sz="1600">
              <a:latin typeface="Arial"/>
              <a:ea typeface="Calibri"/>
              <a:cs typeface="Arial"/>
            </a:endParaRPr>
          </a:p>
          <a:p>
            <a:pPr marL="788670" lvl="1" indent="-285750">
              <a:lnSpc>
                <a:spcPct val="100000"/>
              </a:lnSpc>
              <a:buFont typeface="Arial"/>
              <a:buChar char="•"/>
            </a:pPr>
            <a:r>
              <a:rPr lang="en-GB" sz="1600">
                <a:latin typeface="Arial"/>
                <a:ea typeface="Calibri"/>
                <a:cs typeface="Arial"/>
              </a:rPr>
              <a:t>Less sitting, more playing, better sleeping" is our primary message.</a:t>
            </a:r>
          </a:p>
          <a:p>
            <a:pPr marL="0" indent="0">
              <a:buNone/>
            </a:pPr>
            <a:r>
              <a:rPr lang="en-GB" sz="1400">
                <a:latin typeface="Arial"/>
                <a:cs typeface="Arial"/>
              </a:rPr>
              <a:t> (50 Things To Do, 2023)</a:t>
            </a:r>
          </a:p>
        </p:txBody>
      </p:sp>
      <p:sp>
        <p:nvSpPr>
          <p:cNvPr id="4" name="Date Placeholder 3">
            <a:extLst>
              <a:ext uri="{FF2B5EF4-FFF2-40B4-BE49-F238E27FC236}">
                <a16:creationId xmlns:a16="http://schemas.microsoft.com/office/drawing/2014/main" id="{C704E434-9CF5-CBF7-72EA-F0C914701E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262C719C-38CD-4EE8-874A-E26161D1A9DB}" type="datetime1">
              <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10/10/2026</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FF850171-12F2-2F26-ED68-DDA1F365A574}"/>
              </a:ext>
            </a:extLst>
          </p:cNvPr>
          <p:cNvSpPr>
            <a:spLocks noGrp="1"/>
          </p:cNvSpPr>
          <p:nvPr>
            <p:ph type="ftr" sz="quarter" idx="11"/>
          </p:nvPr>
        </p:nvSpPr>
        <p:spPr>
          <a:xfrm>
            <a:off x="4109720" y="5741209"/>
            <a:ext cx="9367981" cy="665306"/>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333333"/>
                </a:solidFill>
                <a:effectLst/>
                <a:uLnTx/>
                <a:uFillTx/>
                <a:latin typeface="Arial"/>
                <a:ea typeface="Segoe UI"/>
                <a:cs typeface="Arial"/>
              </a:rPr>
              <a:t>(discovery@den, 2025</a:t>
            </a:r>
            <a:r>
              <a:rPr lang="en-GB" sz="1400" b="0">
                <a:solidFill>
                  <a:srgbClr val="333333"/>
                </a:solidFill>
                <a:latin typeface="Arial"/>
                <a:ea typeface="Segoe UI"/>
                <a:cs typeface="Arial"/>
              </a:rPr>
              <a:t>)</a:t>
            </a:r>
            <a:r>
              <a:rPr kumimoji="0" lang="en-GB" sz="1600" b="0" i="0" u="none" strike="noStrike" kern="1200" cap="none" spc="0" normalizeH="0" baseline="0" noProof="0">
                <a:ln>
                  <a:noFill/>
                </a:ln>
                <a:solidFill>
                  <a:srgbClr val="333333"/>
                </a:solidFill>
                <a:effectLst/>
                <a:uLnTx/>
                <a:uFillTx/>
                <a:latin typeface="Arial"/>
                <a:ea typeface="Segoe UI"/>
                <a:cs typeface="Arial"/>
              </a:rPr>
              <a:t>​</a:t>
            </a:r>
            <a:endParaRPr kumimoji="0" lang="en-US" sz="1600" b="0" i="0" u="none" strike="noStrike" kern="1200" cap="none" spc="0" normalizeH="0" baseline="0" noProof="0">
              <a:ln>
                <a:noFill/>
              </a:ln>
              <a:solidFill>
                <a:prstClr val="black">
                  <a:tint val="75000"/>
                </a:prstClr>
              </a:solidFill>
              <a:effectLst/>
              <a:uLnTx/>
              <a:uFillTx/>
              <a:latin typeface="Arial"/>
              <a:ea typeface="Calibri"/>
              <a:cs typeface="Arial"/>
            </a:endParaRPr>
          </a:p>
        </p:txBody>
      </p:sp>
      <p:sp>
        <p:nvSpPr>
          <p:cNvPr id="6" name="Slide Number Placeholder 5">
            <a:extLst>
              <a:ext uri="{FF2B5EF4-FFF2-40B4-BE49-F238E27FC236}">
                <a16:creationId xmlns:a16="http://schemas.microsoft.com/office/drawing/2014/main" id="{1BBE811F-A613-ED23-8333-7A7DE5D1E6A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2" name="Picture 1" descr="A cartoon of a child and a child playing with a tablet&#10;&#10;AI-generated content may be incorrect.">
            <a:extLst>
              <a:ext uri="{FF2B5EF4-FFF2-40B4-BE49-F238E27FC236}">
                <a16:creationId xmlns:a16="http://schemas.microsoft.com/office/drawing/2014/main" id="{09DB071C-5BC5-623C-FEFE-AB1B074958D7}"/>
              </a:ext>
            </a:extLst>
          </p:cNvPr>
          <p:cNvPicPr>
            <a:picLocks noChangeAspect="1"/>
          </p:cNvPicPr>
          <p:nvPr/>
        </p:nvPicPr>
        <p:blipFill>
          <a:blip r:embed="rId2"/>
          <a:stretch>
            <a:fillRect/>
          </a:stretch>
        </p:blipFill>
        <p:spPr>
          <a:xfrm>
            <a:off x="6432550" y="330835"/>
            <a:ext cx="5453380" cy="556641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91660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C4AB0-C236-888F-E57F-7959E5AEABD1}"/>
              </a:ext>
            </a:extLst>
          </p:cNvPr>
          <p:cNvSpPr>
            <a:spLocks noGrp="1"/>
          </p:cNvSpPr>
          <p:nvPr>
            <p:ph idx="1"/>
          </p:nvPr>
        </p:nvSpPr>
        <p:spPr>
          <a:xfrm>
            <a:off x="-4064" y="-3258"/>
            <a:ext cx="7026455" cy="6748240"/>
          </a:xfrm>
        </p:spPr>
        <p:txBody>
          <a:bodyPr vert="horz" lIns="91440" tIns="45720" rIns="91440" bIns="45720" rtlCol="0" anchor="t">
            <a:noAutofit/>
          </a:bodyPr>
          <a:lstStyle/>
          <a:p>
            <a:pPr marL="0" indent="0">
              <a:buNone/>
            </a:pPr>
            <a:r>
              <a:rPr lang="en-GB" sz="1400" b="1">
                <a:latin typeface="Arial"/>
                <a:cs typeface="Arial"/>
              </a:rPr>
              <a:t>GUIDELINE </a:t>
            </a:r>
            <a:endParaRPr lang="en-US" sz="1400">
              <a:solidFill>
                <a:srgbClr val="000000"/>
              </a:solidFill>
              <a:latin typeface="Arial"/>
              <a:cs typeface="Arial"/>
            </a:endParaRPr>
          </a:p>
          <a:p>
            <a:r>
              <a:rPr lang="en-GB" sz="1600">
                <a:latin typeface="Arial"/>
                <a:cs typeface="Arial"/>
              </a:rPr>
              <a:t>The UK does not currently recommend one specific maximum number of screen hours </a:t>
            </a:r>
            <a:endParaRPr lang="en-US" sz="1600">
              <a:solidFill>
                <a:srgbClr val="000000"/>
              </a:solidFill>
              <a:latin typeface="Arial"/>
              <a:cs typeface="Arial"/>
            </a:endParaRPr>
          </a:p>
          <a:p>
            <a:r>
              <a:rPr lang="en-GB" sz="1600">
                <a:latin typeface="Arial"/>
                <a:cs typeface="Arial"/>
              </a:rPr>
              <a:t>for every child aged 5–11, Instead, families are encouraged to consider whether screen use is interfering with.</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Sleep</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Exercise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Family time</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Schoolwork</a:t>
            </a:r>
            <a:endParaRPr lang="en-US" sz="1600">
              <a:solidFill>
                <a:srgbClr val="000000"/>
              </a:solidFill>
              <a:latin typeface="Arial"/>
              <a:cs typeface="Arial"/>
            </a:endParaRPr>
          </a:p>
          <a:p>
            <a:pPr marL="347345" lvl="1">
              <a:buFont typeface="Arial,Sans-Serif" pitchFamily="34" charset="0"/>
              <a:buChar char="•"/>
            </a:pPr>
            <a:r>
              <a:rPr lang="en-GB" sz="1600">
                <a:latin typeface="Arial"/>
                <a:cs typeface="Arial"/>
              </a:rPr>
              <a:t>Other activities</a:t>
            </a:r>
            <a:endParaRPr lang="en-US" sz="1600">
              <a:solidFill>
                <a:srgbClr val="000000"/>
              </a:solidFill>
              <a:latin typeface="Arial"/>
              <a:cs typeface="Arial"/>
            </a:endParaRPr>
          </a:p>
          <a:p>
            <a:r>
              <a:rPr lang="en-GB" sz="1600">
                <a:latin typeface="Arial"/>
                <a:cs typeface="Arial"/>
              </a:rPr>
              <a:t>This highlights how crucial it is to motivate children to strike a balance between screen time and </a:t>
            </a:r>
          </a:p>
          <a:p>
            <a:r>
              <a:rPr lang="en-GB" sz="1600">
                <a:latin typeface="Arial"/>
                <a:cs typeface="Arial"/>
              </a:rPr>
              <a:t>exercise, children should take part in different types of physical activity such as.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Gross motor skills activities </a:t>
            </a:r>
          </a:p>
          <a:p>
            <a:pPr marL="971550" lvl="1" indent="-285750">
              <a:buFont typeface="Arial,Sans-Serif" pitchFamily="34" charset="0"/>
              <a:buChar char="•"/>
            </a:pPr>
            <a:r>
              <a:rPr lang="en-GB" sz="1600">
                <a:latin typeface="Arial"/>
                <a:cs typeface="Arial"/>
              </a:rPr>
              <a:t>Movement skills</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Muscle strength</a:t>
            </a:r>
            <a:endParaRPr lang="en-US" sz="1600">
              <a:solidFill>
                <a:srgbClr val="000000"/>
              </a:solidFill>
              <a:latin typeface="Arial"/>
              <a:cs typeface="Arial"/>
            </a:endParaRPr>
          </a:p>
          <a:p>
            <a:pPr marL="971550" lvl="1" indent="-285750">
              <a:buFont typeface="Arial,Sans-Serif" pitchFamily="34" charset="0"/>
              <a:buChar char="•"/>
            </a:pPr>
            <a:r>
              <a:rPr lang="en-GB" sz="1600">
                <a:latin typeface="Arial"/>
                <a:cs typeface="Arial"/>
              </a:rPr>
              <a:t>Bone strength</a:t>
            </a:r>
            <a:endParaRPr lang="en-GB" sz="1600">
              <a:solidFill>
                <a:srgbClr val="000000"/>
              </a:solidFill>
              <a:latin typeface="Arial"/>
              <a:cs typeface="Arial"/>
            </a:endParaRPr>
          </a:p>
          <a:p>
            <a:pPr lvl="1" indent="0">
              <a:buNone/>
            </a:pPr>
            <a:r>
              <a:rPr lang="en-GB" sz="1400">
                <a:latin typeface="Arial"/>
                <a:cs typeface="Arial"/>
              </a:rPr>
              <a:t>Department of Health and Social Care, 2026; </a:t>
            </a:r>
            <a:r>
              <a:rPr lang="en-GB" sz="1400">
                <a:solidFill>
                  <a:srgbClr val="262626"/>
                </a:solidFill>
                <a:latin typeface="Arial"/>
                <a:cs typeface="Arial"/>
              </a:rPr>
              <a:t>Health, 2022).</a:t>
            </a:r>
            <a:endParaRPr lang="en-GB" sz="1400">
              <a:solidFill>
                <a:srgbClr val="000000"/>
              </a:solidFill>
              <a:latin typeface="Arial"/>
              <a:cs typeface="Arial"/>
            </a:endParaRPr>
          </a:p>
        </p:txBody>
      </p:sp>
      <p:pic>
        <p:nvPicPr>
          <p:cNvPr id="2" name="Picture 1" descr="Navigating Digital Wellness: A Parent's Guide to Managing Screen Time ...">
            <a:extLst>
              <a:ext uri="{FF2B5EF4-FFF2-40B4-BE49-F238E27FC236}">
                <a16:creationId xmlns:a16="http://schemas.microsoft.com/office/drawing/2014/main" id="{48C68E50-588E-A7AF-307A-36A5C671CFFF}"/>
              </a:ext>
            </a:extLst>
          </p:cNvPr>
          <p:cNvPicPr>
            <a:picLocks noChangeAspect="1"/>
          </p:cNvPicPr>
          <p:nvPr/>
        </p:nvPicPr>
        <p:blipFill>
          <a:blip r:embed="rId2"/>
          <a:stretch>
            <a:fillRect/>
          </a:stretch>
        </p:blipFill>
        <p:spPr>
          <a:xfrm>
            <a:off x="6854410" y="596146"/>
            <a:ext cx="5250664" cy="546088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4" name="TextBox 3">
            <a:extLst>
              <a:ext uri="{FF2B5EF4-FFF2-40B4-BE49-F238E27FC236}">
                <a16:creationId xmlns:a16="http://schemas.microsoft.com/office/drawing/2014/main" id="{1CEAE460-CB5A-796E-5FD1-7DF1A32CB5DD}"/>
              </a:ext>
            </a:extLst>
          </p:cNvPr>
          <p:cNvSpPr txBox="1"/>
          <p:nvPr/>
        </p:nvSpPr>
        <p:spPr>
          <a:xfrm rot="10800000" flipV="1">
            <a:off x="7174616" y="6055376"/>
            <a:ext cx="482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Codomo</a:t>
            </a:r>
            <a:r>
              <a:rPr kumimoji="0" lang="en-US" sz="1400" b="0" i="0" u="none" strike="noStrike" kern="1200" cap="none" spc="0" normalizeH="0" baseline="0" noProof="0">
                <a:ln>
                  <a:noFill/>
                </a:ln>
                <a:solidFill>
                  <a:srgbClr val="333333"/>
                </a:solidFill>
                <a:effectLst/>
                <a:uLnTx/>
                <a:uFillTx/>
                <a:latin typeface="Arial"/>
                <a:ea typeface="Segoe UI"/>
                <a:cs typeface="Arial"/>
              </a:rPr>
              <a:t> Singapore, 2024</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818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38334-4458-AF6F-F56F-8914BF904F07}"/>
              </a:ext>
            </a:extLst>
          </p:cNvPr>
          <p:cNvSpPr>
            <a:spLocks noGrp="1"/>
          </p:cNvSpPr>
          <p:nvPr>
            <p:ph idx="1"/>
          </p:nvPr>
        </p:nvSpPr>
        <p:spPr>
          <a:xfrm>
            <a:off x="225269" y="1991"/>
            <a:ext cx="6795672" cy="6630498"/>
          </a:xfrm>
        </p:spPr>
        <p:txBody>
          <a:bodyPr vert="horz" lIns="91440" tIns="45720" rIns="91440" bIns="45720" rtlCol="0" anchor="ctr">
            <a:noAutofit/>
          </a:bodyPr>
          <a:lstStyle/>
          <a:p>
            <a:pPr marL="0" indent="0">
              <a:buNone/>
            </a:pPr>
            <a:r>
              <a:rPr lang="en-GB" sz="1800" b="1">
                <a:latin typeface="Arial"/>
                <a:ea typeface="+mn-lt"/>
                <a:cs typeface="Arial"/>
              </a:rPr>
              <a:t>STATISTICS</a:t>
            </a:r>
            <a:endParaRPr lang="en-US" sz="1800">
              <a:solidFill>
                <a:srgbClr val="000000"/>
              </a:solidFill>
              <a:latin typeface="Arial"/>
              <a:ea typeface="+mn-lt"/>
              <a:cs typeface="Arial"/>
            </a:endParaRPr>
          </a:p>
          <a:p>
            <a:pPr>
              <a:lnSpc>
                <a:spcPct val="150000"/>
              </a:lnSpc>
            </a:pPr>
            <a:r>
              <a:rPr lang="en-GB" sz="1600">
                <a:latin typeface="Arial"/>
                <a:ea typeface="+mn-lt"/>
                <a:cs typeface="Arial"/>
              </a:rPr>
              <a:t>Screen time among children and teenagers has risen significantly, increasing by 52% between 2020 and 2022. Around one in four young people show signs of problematic smartphone use, with screen exposure starting as early as six months.</a:t>
            </a:r>
          </a:p>
          <a:p>
            <a:pPr>
              <a:lnSpc>
                <a:spcPct val="150000"/>
              </a:lnSpc>
            </a:pPr>
            <a:r>
              <a:rPr lang="en-GB" sz="1600">
                <a:latin typeface="Arial"/>
                <a:ea typeface="+mn-lt"/>
                <a:cs typeface="Arial"/>
              </a:rPr>
              <a:t> Average weekly time spent online has also increased from 9 to 15 hours.</a:t>
            </a:r>
            <a:endParaRPr lang="en-GB" sz="1600">
              <a:latin typeface="Arial"/>
              <a:cs typeface="Arial"/>
            </a:endParaRPr>
          </a:p>
          <a:p>
            <a:pPr>
              <a:lnSpc>
                <a:spcPct val="150000"/>
              </a:lnSpc>
            </a:pPr>
            <a:r>
              <a:rPr lang="en-GB" sz="1600">
                <a:latin typeface="Arial"/>
                <a:ea typeface="+mn-lt"/>
                <a:cs typeface="Arial"/>
              </a:rPr>
              <a:t>In England, just 47.8% of children between the ages of 5 and 11 engage in the recommended 60 minutes of daily physical activity, while 8 to 9-year-olds spend nearly two hours online every day. </a:t>
            </a:r>
          </a:p>
          <a:p>
            <a:pPr>
              <a:lnSpc>
                <a:spcPct val="150000"/>
              </a:lnSpc>
            </a:pPr>
            <a:r>
              <a:rPr lang="en-GB" sz="1600">
                <a:latin typeface="Arial"/>
                <a:ea typeface="+mn-lt"/>
                <a:cs typeface="Arial"/>
              </a:rPr>
              <a:t>Children between the ages of 5 and 11 should engage in moderate-to-intense physical exercise for at least 60 minutes every day, seven days a week, according to UK Chief Medical Officers.</a:t>
            </a:r>
            <a:endParaRPr lang="en-GB" sz="1600">
              <a:latin typeface="Arial"/>
              <a:ea typeface="Calibri"/>
              <a:cs typeface="Arial"/>
            </a:endParaRPr>
          </a:p>
          <a:p>
            <a:pPr marL="0" indent="0">
              <a:buNone/>
            </a:pPr>
            <a:endParaRPr lang="en-GB" sz="1400">
              <a:latin typeface="Arial"/>
              <a:cs typeface="Arial"/>
            </a:endParaRPr>
          </a:p>
          <a:p>
            <a:pPr marL="0" indent="0">
              <a:buNone/>
            </a:pPr>
            <a:r>
              <a:rPr lang="en-GB" sz="1400">
                <a:latin typeface="Arial"/>
                <a:cs typeface="Arial"/>
              </a:rPr>
              <a:t>Department for Culture, Media and Sport 2025; Madigan </a:t>
            </a:r>
            <a:r>
              <a:rPr lang="en-GB" sz="1400" i="1">
                <a:latin typeface="Arial"/>
                <a:cs typeface="Arial"/>
              </a:rPr>
              <a:t>et al.,</a:t>
            </a:r>
            <a:r>
              <a:rPr lang="en-GB" sz="1400">
                <a:latin typeface="Arial"/>
                <a:cs typeface="Arial"/>
              </a:rPr>
              <a:t> 2022).</a:t>
            </a:r>
          </a:p>
        </p:txBody>
      </p:sp>
      <p:pic>
        <p:nvPicPr>
          <p:cNvPr id="4" name="Picture 3" descr="A group of kids jumping rope&#10;&#10;AI-generated content may be incorrect.">
            <a:extLst>
              <a:ext uri="{FF2B5EF4-FFF2-40B4-BE49-F238E27FC236}">
                <a16:creationId xmlns:a16="http://schemas.microsoft.com/office/drawing/2014/main" id="{5B721A3D-AB48-88CE-CFBC-0B955CFF741A}"/>
              </a:ext>
            </a:extLst>
          </p:cNvPr>
          <p:cNvPicPr>
            <a:picLocks noChangeAspect="1"/>
          </p:cNvPicPr>
          <p:nvPr/>
        </p:nvPicPr>
        <p:blipFill>
          <a:blip r:embed="rId2"/>
          <a:stretch>
            <a:fillRect/>
          </a:stretch>
        </p:blipFill>
        <p:spPr>
          <a:xfrm>
            <a:off x="7432040" y="822960"/>
            <a:ext cx="4356100" cy="44069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66433DE8-E7C7-8D33-AB5C-2064CA0C293B}"/>
              </a:ext>
            </a:extLst>
          </p:cNvPr>
          <p:cNvSpPr txBox="1"/>
          <p:nvPr/>
        </p:nvSpPr>
        <p:spPr>
          <a:xfrm>
            <a:off x="7976084" y="6045772"/>
            <a:ext cx="326571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(Young, 2023</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2166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43C5E1-8374-B6A9-5BE7-235C1A7209F1}"/>
              </a:ext>
            </a:extLst>
          </p:cNvPr>
          <p:cNvSpPr>
            <a:spLocks noGrp="1"/>
          </p:cNvSpPr>
          <p:nvPr>
            <p:ph idx="1"/>
          </p:nvPr>
        </p:nvSpPr>
        <p:spPr>
          <a:xfrm>
            <a:off x="3233" y="258676"/>
            <a:ext cx="6722225" cy="6337156"/>
          </a:xfrm>
        </p:spPr>
        <p:txBody>
          <a:bodyPr vert="horz" lIns="91440" tIns="45720" rIns="91440" bIns="45720" rtlCol="0" anchor="t">
            <a:normAutofit fontScale="92500" lnSpcReduction="10000"/>
          </a:bodyPr>
          <a:lstStyle/>
          <a:p>
            <a:pPr marL="0" indent="0">
              <a:buNone/>
            </a:pPr>
            <a:r>
              <a:rPr lang="en-GB" sz="1800" b="1">
                <a:latin typeface="Arial"/>
                <a:cs typeface="Arial"/>
              </a:rPr>
              <a:t>How can screen use affect children's routines short term</a:t>
            </a:r>
            <a:r>
              <a:rPr lang="en-GB" sz="1400" b="1">
                <a:latin typeface="Arial"/>
                <a:cs typeface="Arial"/>
              </a:rPr>
              <a:t> </a:t>
            </a:r>
            <a:endParaRPr lang="en-US" sz="1400">
              <a:latin typeface="Arial"/>
              <a:cs typeface="Arial"/>
            </a:endParaRPr>
          </a:p>
          <a:p>
            <a:pPr marL="0" indent="0">
              <a:buNone/>
            </a:pPr>
            <a:endParaRPr lang="en-GB" sz="1400" b="1">
              <a:latin typeface="Arial"/>
              <a:ea typeface="+mn-lt"/>
              <a:cs typeface="Arial"/>
            </a:endParaRPr>
          </a:p>
          <a:p>
            <a:pPr marL="0" indent="0">
              <a:buNone/>
            </a:pPr>
            <a:r>
              <a:rPr lang="en-GB" sz="1600">
                <a:latin typeface="Arial"/>
                <a:ea typeface="+mn-lt"/>
                <a:cs typeface="Arial"/>
              </a:rPr>
              <a:t>In today’s digital world, screen time has become a common and important part of everyday life, </a:t>
            </a:r>
          </a:p>
          <a:p>
            <a:pPr marL="0" indent="0">
              <a:buNone/>
            </a:pPr>
            <a:r>
              <a:rPr lang="en-GB" sz="1600">
                <a:latin typeface="Arial"/>
                <a:ea typeface="+mn-lt"/>
                <a:cs typeface="Arial"/>
              </a:rPr>
              <a:t>particularly for children between the ages of 5 and 11 with devices such as smartphones, tablets, laptops, </a:t>
            </a:r>
          </a:p>
          <a:p>
            <a:pPr marL="0" indent="0">
              <a:buNone/>
            </a:pPr>
            <a:r>
              <a:rPr lang="en-GB" sz="1600">
                <a:latin typeface="Arial"/>
                <a:ea typeface="+mn-lt"/>
                <a:cs typeface="Arial"/>
              </a:rPr>
              <a:t>and televisions being widely available, children are introduced to</a:t>
            </a:r>
          </a:p>
          <a:p>
            <a:pPr marL="0" indent="0">
              <a:buNone/>
            </a:pPr>
            <a:r>
              <a:rPr lang="en-GB" sz="1600">
                <a:latin typeface="Arial"/>
                <a:ea typeface="+mn-lt"/>
                <a:cs typeface="Arial"/>
              </a:rPr>
              <a:t> digital technology from an early age.</a:t>
            </a:r>
            <a:endParaRPr lang="en-GB" sz="1600">
              <a:latin typeface="Arial"/>
              <a:cs typeface="Arial"/>
            </a:endParaRPr>
          </a:p>
          <a:p>
            <a:pPr marL="0" indent="0">
              <a:buNone/>
            </a:pPr>
            <a:endParaRPr lang="en-GB" sz="1600">
              <a:latin typeface="Arial"/>
              <a:ea typeface="+mn-lt"/>
              <a:cs typeface="Arial"/>
            </a:endParaRPr>
          </a:p>
          <a:p>
            <a:pPr>
              <a:buChar char="•"/>
            </a:pPr>
            <a:r>
              <a:rPr lang="en-GB" sz="1600">
                <a:latin typeface="Arial"/>
                <a:ea typeface="+mn-lt"/>
                <a:cs typeface="Arial"/>
              </a:rPr>
              <a:t>Difficulty concentrating and staying focused on schoolwork. </a:t>
            </a:r>
            <a:endParaRPr lang="en-GB" sz="1600">
              <a:latin typeface="Arial"/>
              <a:ea typeface="Calibri Light" panose="020F0302020204030204"/>
              <a:cs typeface="Arial"/>
            </a:endParaRPr>
          </a:p>
          <a:p>
            <a:pPr>
              <a:buFont typeface="Arial"/>
              <a:buChar char="•"/>
            </a:pPr>
            <a:r>
              <a:rPr lang="en-GB" sz="1600">
                <a:latin typeface="Arial"/>
                <a:ea typeface="+mn-lt"/>
                <a:cs typeface="Arial"/>
              </a:rPr>
              <a:t>Sleep difficulties, particularly when using screens before bedtime.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Reduced physical activity, which may result in tiredness and lower fitness levels. </a:t>
            </a:r>
            <a:endParaRPr lang="en-GB" sz="1600">
              <a:latin typeface="Arial"/>
              <a:ea typeface="Calibri Light" panose="020F0302020204030204"/>
              <a:cs typeface="Arial"/>
            </a:endParaRPr>
          </a:p>
          <a:p>
            <a:pPr>
              <a:buFont typeface="Arial"/>
              <a:buChar char="•"/>
            </a:pPr>
            <a:r>
              <a:rPr lang="en-GB" sz="1600">
                <a:latin typeface="Arial"/>
                <a:ea typeface="+mn-lt"/>
                <a:cs typeface="Arial"/>
              </a:rPr>
              <a:t>Changes in mood, including irritability, frustration, or trouble limiting screen time. </a:t>
            </a:r>
            <a:endParaRPr lang="en-GB" sz="1600">
              <a:latin typeface="Arial"/>
              <a:ea typeface="Calibri Light" panose="020F0302020204030204"/>
              <a:cs typeface="Arial"/>
            </a:endParaRPr>
          </a:p>
          <a:p>
            <a:pPr>
              <a:buFont typeface="Arial"/>
              <a:buChar char="•"/>
            </a:pPr>
            <a:r>
              <a:rPr lang="en-GB" sz="1600">
                <a:latin typeface="Arial"/>
                <a:ea typeface="+mn-lt"/>
                <a:cs typeface="Arial"/>
              </a:rPr>
              <a:t>Less time spent socialising with family and friends. </a:t>
            </a:r>
            <a:endParaRPr lang="en-GB" sz="1600">
              <a:latin typeface="Arial"/>
              <a:ea typeface="Calibri Light" panose="020F0302020204030204"/>
              <a:cs typeface="Arial"/>
            </a:endParaRPr>
          </a:p>
          <a:p>
            <a:pPr algn="ctr">
              <a:buFont typeface="Arial"/>
              <a:buChar char=" "/>
            </a:pPr>
            <a:r>
              <a:rPr lang="en-GB" sz="1400" b="1">
                <a:latin typeface="Arial"/>
                <a:ea typeface="+mn-lt"/>
                <a:cs typeface="Arial"/>
              </a:rPr>
              <a:t>Put the screen down → move → play → relax → sleep</a:t>
            </a:r>
            <a:endParaRPr lang="en-GB" sz="1400" b="1">
              <a:solidFill>
                <a:srgbClr val="000000"/>
              </a:solidFill>
              <a:latin typeface="Arial"/>
              <a:ea typeface="+mn-lt"/>
              <a:cs typeface="Arial"/>
            </a:endParaRPr>
          </a:p>
          <a:p>
            <a:pPr>
              <a:buNone/>
            </a:pPr>
            <a:r>
              <a:rPr lang="en-GB" sz="1400">
                <a:latin typeface="Arial"/>
                <a:cs typeface="Arial"/>
              </a:rPr>
              <a:t>Kar </a:t>
            </a:r>
            <a:r>
              <a:rPr lang="en-GB" sz="1400" i="1">
                <a:latin typeface="Arial"/>
                <a:cs typeface="Arial"/>
              </a:rPr>
              <a:t>et al.</a:t>
            </a:r>
            <a:r>
              <a:rPr lang="en-GB" sz="1400">
                <a:latin typeface="Arial"/>
                <a:cs typeface="Arial"/>
              </a:rPr>
              <a:t> 2025; Devi and Singh, 2023; Stiglic and Viner 2019).</a:t>
            </a:r>
          </a:p>
          <a:p>
            <a:pPr marL="0" indent="0">
              <a:buNone/>
            </a:pPr>
            <a:endParaRPr lang="en-GB">
              <a:ea typeface="Calibri Light"/>
              <a:cs typeface="Calibri Light"/>
            </a:endParaRPr>
          </a:p>
        </p:txBody>
      </p:sp>
      <p:pic>
        <p:nvPicPr>
          <p:cNvPr id="2" name="Picture 1" descr="A group of people in a room with a person sitting in a chair&#10;&#10;AI-generated content may be incorrect.">
            <a:extLst>
              <a:ext uri="{FF2B5EF4-FFF2-40B4-BE49-F238E27FC236}">
                <a16:creationId xmlns:a16="http://schemas.microsoft.com/office/drawing/2014/main" id="{F221F610-BBB1-F038-CFAA-2469590FA560}"/>
              </a:ext>
            </a:extLst>
          </p:cNvPr>
          <p:cNvPicPr>
            <a:picLocks noChangeAspect="1"/>
          </p:cNvPicPr>
          <p:nvPr/>
        </p:nvPicPr>
        <p:blipFill>
          <a:blip r:embed="rId2"/>
          <a:stretch>
            <a:fillRect/>
          </a:stretch>
        </p:blipFill>
        <p:spPr>
          <a:xfrm>
            <a:off x="6725285" y="635362"/>
            <a:ext cx="5125297" cy="49462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4" name="TextBox 3">
            <a:extLst>
              <a:ext uri="{FF2B5EF4-FFF2-40B4-BE49-F238E27FC236}">
                <a16:creationId xmlns:a16="http://schemas.microsoft.com/office/drawing/2014/main" id="{EB4BCA8E-2F30-A5EF-38F2-6B00396072B7}"/>
              </a:ext>
            </a:extLst>
          </p:cNvPr>
          <p:cNvSpPr txBox="1"/>
          <p:nvPr/>
        </p:nvSpPr>
        <p:spPr>
          <a:xfrm>
            <a:off x="7634029" y="6009001"/>
            <a:ext cx="42091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a:t>
            </a:r>
            <a:r>
              <a:rPr kumimoji="0" lang="en-US" sz="1400" b="0" i="0" u="none" strike="noStrike" kern="1200" cap="none" spc="0" normalizeH="0" baseline="0" noProof="0" err="1">
                <a:ln>
                  <a:noFill/>
                </a:ln>
                <a:solidFill>
                  <a:srgbClr val="333333"/>
                </a:solidFill>
                <a:effectLst/>
                <a:uLnTx/>
                <a:uFillTx/>
                <a:latin typeface="Arial"/>
                <a:ea typeface="Segoe UI"/>
                <a:cs typeface="Arial"/>
              </a:rPr>
              <a:t>Azemuldin</a:t>
            </a:r>
            <a:r>
              <a:rPr kumimoji="0" lang="en-US" sz="1400" b="0" i="0" u="none" strike="noStrike" kern="1200" cap="none" spc="0" normalizeH="0" baseline="0" noProof="0">
                <a:ln>
                  <a:noFill/>
                </a:ln>
                <a:solidFill>
                  <a:srgbClr val="333333"/>
                </a:solidFill>
                <a:effectLst/>
                <a:uLnTx/>
                <a:uFillTx/>
                <a:latin typeface="Arial"/>
                <a:ea typeface="Segoe UI"/>
                <a:cs typeface="Arial"/>
              </a:rPr>
              <a:t>,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ea typeface="Calibri"/>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37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D296EF-7296-745E-81CB-F5DF295032FE}"/>
              </a:ext>
            </a:extLst>
          </p:cNvPr>
          <p:cNvSpPr>
            <a:spLocks noGrp="1"/>
          </p:cNvSpPr>
          <p:nvPr>
            <p:ph idx="1"/>
          </p:nvPr>
        </p:nvSpPr>
        <p:spPr>
          <a:xfrm>
            <a:off x="145473" y="174625"/>
            <a:ext cx="8585112" cy="6667576"/>
          </a:xfrm>
        </p:spPr>
        <p:txBody>
          <a:bodyPr vert="horz" lIns="91440" tIns="45720" rIns="91440" bIns="45720" rtlCol="0" anchor="t">
            <a:normAutofit/>
          </a:bodyPr>
          <a:lstStyle/>
          <a:p>
            <a:pPr marL="0" indent="0">
              <a:buNone/>
            </a:pPr>
            <a:r>
              <a:rPr lang="en-GB" sz="1800" b="1">
                <a:latin typeface="Arial"/>
                <a:ea typeface="Calibri Light"/>
                <a:cs typeface="Arial"/>
              </a:rPr>
              <a:t>How can screen use affect children's routines long term </a:t>
            </a:r>
            <a:endParaRPr lang="en-GB" sz="1800" b="1">
              <a:solidFill>
                <a:srgbClr val="000000"/>
              </a:solidFill>
              <a:latin typeface="Arial"/>
              <a:ea typeface="Calibri Light"/>
              <a:cs typeface="Arial"/>
            </a:endParaRPr>
          </a:p>
          <a:p>
            <a:pPr marL="0" indent="0">
              <a:buNone/>
            </a:pPr>
            <a:endParaRPr lang="en-GB" sz="1400" b="1">
              <a:latin typeface="Arial"/>
              <a:ea typeface="Calibri Light"/>
              <a:cs typeface="Arial"/>
            </a:endParaRPr>
          </a:p>
          <a:p>
            <a:pPr>
              <a:buChar char="•"/>
            </a:pPr>
            <a:r>
              <a:rPr lang="en-GB" sz="1600">
                <a:latin typeface="Arial"/>
                <a:ea typeface="+mn-lt"/>
                <a:cs typeface="Arial"/>
              </a:rPr>
              <a:t>Spending too much time sitting and not being active can increase </a:t>
            </a:r>
          </a:p>
          <a:p>
            <a:pPr marL="0" indent="0">
              <a:buNone/>
            </a:pPr>
            <a:r>
              <a:rPr lang="en-GB" sz="1600">
                <a:latin typeface="Arial"/>
                <a:ea typeface="+mn-lt"/>
                <a:cs typeface="Arial"/>
              </a:rPr>
              <a:t>the risk of becoming overweight or obese.</a:t>
            </a:r>
            <a:endParaRPr lang="en-GB" sz="1600" b="1">
              <a:latin typeface="Arial"/>
              <a:ea typeface="Calibri Light"/>
              <a:cs typeface="Arial"/>
            </a:endParaRPr>
          </a:p>
          <a:p>
            <a:pPr>
              <a:buChar char="•"/>
            </a:pPr>
            <a:r>
              <a:rPr lang="en-GB" sz="1600">
                <a:latin typeface="Arial"/>
                <a:ea typeface="+mn-lt"/>
                <a:cs typeface="Arial"/>
              </a:rPr>
              <a:t>Regular sleep problems can make it harder for children to learn,</a:t>
            </a:r>
          </a:p>
          <a:p>
            <a:pPr marL="0" indent="0">
              <a:buNone/>
            </a:pPr>
            <a:r>
              <a:rPr lang="en-GB" sz="1600">
                <a:latin typeface="Arial"/>
                <a:ea typeface="+mn-lt"/>
                <a:cs typeface="Arial"/>
              </a:rPr>
              <a:t> </a:t>
            </a:r>
            <a:r>
              <a:rPr lang="en-GB" sz="1600" err="1">
                <a:latin typeface="Arial"/>
                <a:ea typeface="+mn-lt"/>
                <a:cs typeface="Arial"/>
              </a:rPr>
              <a:t>Concentrate,and</a:t>
            </a:r>
            <a:r>
              <a:rPr lang="en-GB" sz="1600">
                <a:latin typeface="Arial"/>
                <a:ea typeface="+mn-lt"/>
                <a:cs typeface="Arial"/>
              </a:rPr>
              <a:t> develop properly.</a:t>
            </a:r>
            <a:endParaRPr lang="en-GB" sz="1600">
              <a:latin typeface="Arial"/>
              <a:ea typeface="Calibri Light" panose="020F0302020204030204"/>
              <a:cs typeface="Arial"/>
            </a:endParaRPr>
          </a:p>
          <a:p>
            <a:pPr>
              <a:buChar char="•"/>
            </a:pPr>
            <a:r>
              <a:rPr lang="en-GB" sz="1600">
                <a:latin typeface="Arial"/>
                <a:ea typeface="+mn-lt"/>
                <a:cs typeface="Arial"/>
              </a:rPr>
              <a:t>Too much screen time may affect school performance if it </a:t>
            </a:r>
          </a:p>
          <a:p>
            <a:pPr marL="0" indent="0">
              <a:buNone/>
            </a:pPr>
            <a:r>
              <a:rPr lang="en-GB" sz="1600">
                <a:latin typeface="Arial"/>
                <a:ea typeface="+mn-lt"/>
                <a:cs typeface="Arial"/>
              </a:rPr>
              <a:t>takes away from studying, reading, or doing homework.</a:t>
            </a:r>
            <a:endParaRPr lang="en-GB" sz="1600">
              <a:latin typeface="Arial"/>
              <a:ea typeface="Calibri Light" panose="020F0302020204030204"/>
              <a:cs typeface="Arial"/>
            </a:endParaRPr>
          </a:p>
          <a:p>
            <a:pPr>
              <a:buChar char="•"/>
            </a:pPr>
            <a:r>
              <a:rPr lang="en-GB" sz="1600">
                <a:latin typeface="Arial"/>
                <a:ea typeface="+mn-lt"/>
                <a:cs typeface="Arial"/>
              </a:rPr>
              <a:t>Spending less time interacting with others can make it harder to </a:t>
            </a:r>
          </a:p>
          <a:p>
            <a:pPr marL="0" indent="0">
              <a:buNone/>
            </a:pPr>
            <a:r>
              <a:rPr lang="en-GB" sz="1600">
                <a:latin typeface="Arial"/>
                <a:ea typeface="+mn-lt"/>
                <a:cs typeface="Arial"/>
              </a:rPr>
              <a:t>develop good communication and social skills.</a:t>
            </a:r>
            <a:endParaRPr lang="en-GB" sz="1600">
              <a:latin typeface="Arial"/>
              <a:ea typeface="Calibri Light" panose="020F0302020204030204"/>
              <a:cs typeface="Arial"/>
            </a:endParaRPr>
          </a:p>
          <a:p>
            <a:pPr>
              <a:buChar char="•"/>
            </a:pPr>
            <a:r>
              <a:rPr lang="en-GB" sz="1600">
                <a:latin typeface="Arial"/>
                <a:ea typeface="+mn-lt"/>
                <a:cs typeface="Arial"/>
              </a:rPr>
              <a:t>Unhealthy habits developed from excessive screen use may </a:t>
            </a:r>
          </a:p>
          <a:p>
            <a:pPr marL="0" indent="0">
              <a:buNone/>
            </a:pPr>
            <a:r>
              <a:rPr lang="en-GB" sz="1600">
                <a:latin typeface="Arial"/>
                <a:ea typeface="+mn-lt"/>
                <a:cs typeface="Arial"/>
              </a:rPr>
              <a:t>continue into the teenage years and adulthood.</a:t>
            </a:r>
            <a:endParaRPr lang="en-GB" sz="1600">
              <a:latin typeface="Arial"/>
              <a:ea typeface="Calibri"/>
              <a:cs typeface="Arial"/>
            </a:endParaRPr>
          </a:p>
          <a:p>
            <a:pPr marL="0" indent="0">
              <a:buNone/>
            </a:pPr>
            <a:endParaRPr lang="en-GB" sz="1400">
              <a:latin typeface="Arial"/>
              <a:ea typeface="Calibri"/>
              <a:cs typeface="Arial"/>
            </a:endParaRPr>
          </a:p>
          <a:p>
            <a:pPr marL="0" indent="0">
              <a:buNone/>
            </a:pPr>
            <a:r>
              <a:rPr lang="en-GB" sz="1400">
                <a:latin typeface="Arial"/>
                <a:ea typeface="Calibri Light"/>
                <a:cs typeface="Arial"/>
              </a:rPr>
              <a:t>(Fry, 2023; Pacheco and Vyas, 2023; Uk Parliament,  2023).</a:t>
            </a:r>
          </a:p>
          <a:p>
            <a:pPr>
              <a:buChar char="•"/>
            </a:pPr>
            <a:endParaRPr lang="en-GB" sz="1800" b="1">
              <a:latin typeface="Arial"/>
              <a:ea typeface="Calibri Light"/>
              <a:cs typeface="Arial"/>
            </a:endParaRPr>
          </a:p>
        </p:txBody>
      </p:sp>
      <p:pic>
        <p:nvPicPr>
          <p:cNvPr id="4" name="Picture 3" descr="A cartoon of a child holding a tablet&#10;&#10;AI-generated content may be incorrect.">
            <a:extLst>
              <a:ext uri="{FF2B5EF4-FFF2-40B4-BE49-F238E27FC236}">
                <a16:creationId xmlns:a16="http://schemas.microsoft.com/office/drawing/2014/main" id="{ED549D08-02A4-9136-F189-4B5071EC4F28}"/>
              </a:ext>
            </a:extLst>
          </p:cNvPr>
          <p:cNvPicPr>
            <a:picLocks noChangeAspect="1"/>
          </p:cNvPicPr>
          <p:nvPr/>
        </p:nvPicPr>
        <p:blipFill>
          <a:blip r:embed="rId2"/>
          <a:stretch>
            <a:fillRect/>
          </a:stretch>
        </p:blipFill>
        <p:spPr>
          <a:xfrm>
            <a:off x="6409800" y="554506"/>
            <a:ext cx="5620186" cy="52997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4AD050B3-3FF4-7727-24BD-7FAB9EE73694}"/>
              </a:ext>
            </a:extLst>
          </p:cNvPr>
          <p:cNvSpPr txBox="1"/>
          <p:nvPr/>
        </p:nvSpPr>
        <p:spPr>
          <a:xfrm>
            <a:off x="7507756" y="5844283"/>
            <a:ext cx="441476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(hospital, 2025</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61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0D3A93-2B73-FF28-2B45-4BBFF4D11280}"/>
              </a:ext>
            </a:extLst>
          </p:cNvPr>
          <p:cNvSpPr>
            <a:spLocks noGrp="1"/>
          </p:cNvSpPr>
          <p:nvPr>
            <p:ph idx="1"/>
          </p:nvPr>
        </p:nvSpPr>
        <p:spPr>
          <a:xfrm>
            <a:off x="336296" y="179185"/>
            <a:ext cx="5909564" cy="6273745"/>
          </a:xfrm>
        </p:spPr>
        <p:txBody>
          <a:bodyPr vert="horz" lIns="91440" tIns="45720" rIns="91440" bIns="45720" rtlCol="0" anchor="t">
            <a:normAutofit/>
          </a:bodyPr>
          <a:lstStyle/>
          <a:p>
            <a:pPr marL="0" indent="0">
              <a:buNone/>
            </a:pPr>
            <a:r>
              <a:rPr lang="en-GB" sz="1800" b="1">
                <a:latin typeface="Arial"/>
                <a:ea typeface="+mn-lt"/>
                <a:cs typeface="Arial"/>
              </a:rPr>
              <a:t>BENEFITS OF ACHIEVING THE AIMS</a:t>
            </a:r>
            <a:endParaRPr lang="en-GB" sz="1800">
              <a:latin typeface="Arial"/>
              <a:ea typeface="+mn-lt"/>
              <a:cs typeface="Arial"/>
            </a:endParaRPr>
          </a:p>
          <a:p>
            <a:pPr marL="0" indent="0">
              <a:buNone/>
            </a:pPr>
            <a:endParaRPr lang="en-GB" sz="1600" b="1">
              <a:latin typeface="Arial"/>
              <a:ea typeface="+mn-lt"/>
              <a:cs typeface="Arial"/>
            </a:endParaRPr>
          </a:p>
          <a:p>
            <a:pPr marL="285750" indent="-285750">
              <a:lnSpc>
                <a:spcPct val="150000"/>
              </a:lnSpc>
              <a:buFont typeface="Arial" panose="020B0504020202020204" pitchFamily="34" charset="0"/>
              <a:buChar char="•"/>
            </a:pPr>
            <a:r>
              <a:rPr lang="en-GB" sz="1600">
                <a:latin typeface="Arial"/>
                <a:ea typeface="+mn-lt"/>
                <a:cs typeface="Arial"/>
              </a:rPr>
              <a:t>At the conclusion of the 8week campaign, seventy percent of the participating children will report that their recreational screen usage on school days has decreased from the beginning.</a:t>
            </a:r>
            <a:endParaRPr lang="en-GB" sz="1600">
              <a:latin typeface="Arial"/>
              <a:ea typeface="Calibri"/>
              <a:cs typeface="Arial"/>
            </a:endParaRPr>
          </a:p>
          <a:p>
            <a:pPr marL="285750" indent="-285750">
              <a:lnSpc>
                <a:spcPct val="150000"/>
              </a:lnSpc>
              <a:buFont typeface="Arial" panose="020B0504020202020204" pitchFamily="34" charset="0"/>
              <a:buChar char="•"/>
            </a:pPr>
            <a:r>
              <a:rPr lang="en-GB" sz="1600">
                <a:latin typeface="Arial"/>
                <a:ea typeface="+mn-lt"/>
                <a:cs typeface="Arial"/>
              </a:rPr>
              <a:t>By week 8, at least 5 days a week, 70% of the participating children will be engaging in at least 60 minutes of physical activity.</a:t>
            </a:r>
          </a:p>
          <a:p>
            <a:pPr marL="285750" indent="-285750">
              <a:lnSpc>
                <a:spcPct val="150000"/>
              </a:lnSpc>
              <a:buFont typeface="Arial" panose="020B0504020202020204" pitchFamily="34" charset="0"/>
              <a:buChar char="•"/>
            </a:pPr>
            <a:r>
              <a:rPr lang="en-GB" sz="1600">
                <a:latin typeface="Arial"/>
                <a:ea typeface="+mn-lt"/>
                <a:cs typeface="Arial"/>
              </a:rPr>
              <a:t>By the end of the campaign, at least 5 nights  a week, 80% of the participating family's will report avoiding screens for about an hour before bed.</a:t>
            </a:r>
            <a:endParaRPr lang="en-GB" sz="1600">
              <a:latin typeface="Arial"/>
              <a:cs typeface="Arial"/>
            </a:endParaRPr>
          </a:p>
          <a:p>
            <a:pPr marL="0" indent="0" algn="ctr">
              <a:buClr>
                <a:srgbClr val="FFFFFF"/>
              </a:buClr>
              <a:buNone/>
            </a:pPr>
            <a:r>
              <a:rPr lang="en-GB" sz="1600" b="1">
                <a:latin typeface="Arial"/>
                <a:ea typeface="+mn-lt"/>
                <a:cs typeface="Arial"/>
              </a:rPr>
              <a:t> Time-bound, specific, measurable, achievable, and relevant</a:t>
            </a:r>
            <a:endParaRPr lang="en-GB" sz="1600" b="1">
              <a:latin typeface="Arial"/>
              <a:ea typeface="Calibri"/>
              <a:cs typeface="Arial"/>
            </a:endParaRPr>
          </a:p>
          <a:p>
            <a:pPr>
              <a:buClr>
                <a:srgbClr val="FFFFFF"/>
              </a:buClr>
              <a:buFont typeface="Arial" panose="05040102010807070707" pitchFamily="18" charset="2"/>
              <a:buChar char="•"/>
            </a:pPr>
            <a:r>
              <a:rPr lang="en-GB" sz="1400">
                <a:latin typeface="Arial"/>
                <a:cs typeface="Arial"/>
              </a:rPr>
              <a:t>(Council on Communications and Media, 2016; Martin Bednarz and </a:t>
            </a:r>
            <a:r>
              <a:rPr lang="en-GB" sz="1400" err="1">
                <a:latin typeface="Arial"/>
                <a:cs typeface="Arial"/>
              </a:rPr>
              <a:t>Aromataris</a:t>
            </a:r>
            <a:r>
              <a:rPr lang="en-GB" sz="1400">
                <a:latin typeface="Arial"/>
                <a:cs typeface="Arial"/>
              </a:rPr>
              <a:t>, 2020).</a:t>
            </a:r>
          </a:p>
          <a:p>
            <a:pPr>
              <a:buClr>
                <a:srgbClr val="FFFFFF"/>
              </a:buClr>
              <a:buFont typeface="Arial" panose="05040102010807070707" pitchFamily="18" charset="2"/>
              <a:buChar char="•"/>
            </a:pPr>
            <a:endParaRPr lang="en-GB" sz="1400">
              <a:latin typeface="Arial"/>
              <a:cs typeface="Arial"/>
            </a:endParaRPr>
          </a:p>
        </p:txBody>
      </p:sp>
      <p:pic>
        <p:nvPicPr>
          <p:cNvPr id="4" name="Picture 3" descr="Problems with screen time">
            <a:extLst>
              <a:ext uri="{FF2B5EF4-FFF2-40B4-BE49-F238E27FC236}">
                <a16:creationId xmlns:a16="http://schemas.microsoft.com/office/drawing/2014/main" id="{04655816-559B-0BAE-C1D6-FE74686661B1}"/>
              </a:ext>
            </a:extLst>
          </p:cNvPr>
          <p:cNvPicPr>
            <a:picLocks noChangeAspect="1"/>
          </p:cNvPicPr>
          <p:nvPr/>
        </p:nvPicPr>
        <p:blipFill>
          <a:blip r:embed="rId2"/>
          <a:stretch>
            <a:fillRect/>
          </a:stretch>
        </p:blipFill>
        <p:spPr>
          <a:xfrm>
            <a:off x="6461760" y="269240"/>
            <a:ext cx="5486400" cy="54762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extBox 1">
            <a:extLst>
              <a:ext uri="{FF2B5EF4-FFF2-40B4-BE49-F238E27FC236}">
                <a16:creationId xmlns:a16="http://schemas.microsoft.com/office/drawing/2014/main" id="{795158D6-DD03-BB3A-8BE7-5BC9B853FD25}"/>
              </a:ext>
            </a:extLst>
          </p:cNvPr>
          <p:cNvSpPr txBox="1"/>
          <p:nvPr/>
        </p:nvSpPr>
        <p:spPr>
          <a:xfrm>
            <a:off x="6933474" y="5863376"/>
            <a:ext cx="45357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srgbClr val="333333"/>
                </a:solidFill>
                <a:effectLst/>
                <a:uLnTx/>
                <a:uFillTx/>
                <a:latin typeface="Arial"/>
                <a:ea typeface="Segoe UI"/>
                <a:cs typeface="Arial"/>
              </a:rPr>
              <a:t>(Maa, 2022</a:t>
            </a:r>
            <a:r>
              <a:rPr lang="en-US" sz="1400">
                <a:solidFill>
                  <a:srgbClr val="333333"/>
                </a:solidFill>
                <a:latin typeface="Arial"/>
                <a:ea typeface="Segoe UI"/>
                <a:cs typeface="Arial"/>
              </a:rPr>
              <a:t>)</a:t>
            </a:r>
            <a:endParaRPr lang="en-US" sz="1400" b="0" i="0" u="none" strike="noStrike" kern="1200" cap="none" spc="0" normalizeH="0" baseline="0" noProof="0">
              <a:ln>
                <a:noFill/>
              </a:ln>
              <a:solidFill>
                <a:prstClr val="black"/>
              </a:solidFill>
              <a:effectLst/>
              <a:uLnTx/>
              <a:uFillTx/>
              <a:latin typeface="Arial"/>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7760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33BAF3-5F50-E80B-AAE9-26CC35C91CFF}"/>
              </a:ext>
            </a:extLst>
          </p:cNvPr>
          <p:cNvSpPr>
            <a:spLocks noGrp="1"/>
          </p:cNvSpPr>
          <p:nvPr>
            <p:ph idx="1"/>
          </p:nvPr>
        </p:nvSpPr>
        <p:spPr>
          <a:xfrm>
            <a:off x="98830" y="-109855"/>
            <a:ext cx="11855333" cy="6327292"/>
          </a:xfrm>
        </p:spPr>
        <p:txBody>
          <a:bodyPr vert="horz" lIns="91440" tIns="45720" rIns="91440" bIns="45720" rtlCol="0" anchor="t">
            <a:noAutofit/>
          </a:bodyPr>
          <a:lstStyle/>
          <a:p>
            <a:pPr marL="0" indent="0">
              <a:buNone/>
            </a:pPr>
            <a:r>
              <a:rPr lang="en-GB" sz="1800" b="1">
                <a:latin typeface="Arial"/>
                <a:cs typeface="Arial"/>
              </a:rPr>
              <a:t>State the aims and contents of the activities </a:t>
            </a:r>
            <a:endParaRPr lang="en-US" sz="1800">
              <a:latin typeface="Arial"/>
              <a:cs typeface="Arial"/>
            </a:endParaRPr>
          </a:p>
          <a:p>
            <a:pPr marL="0" indent="0">
              <a:buNone/>
            </a:pPr>
            <a:endParaRPr lang="en-US" sz="1400">
              <a:latin typeface="Arial"/>
              <a:cs typeface="Arial"/>
            </a:endParaRPr>
          </a:p>
          <a:p>
            <a:pPr marL="285750" indent="-285750"/>
            <a:r>
              <a:rPr lang="en-GB" sz="1600">
                <a:latin typeface="Arial"/>
                <a:cs typeface="Arial"/>
              </a:rPr>
              <a:t>30 minutes gaming  </a:t>
            </a:r>
            <a:r>
              <a:rPr lang="en-GB" sz="1600" b="1">
                <a:latin typeface="Arial"/>
                <a:ea typeface="+mn-lt"/>
                <a:cs typeface="Arial"/>
              </a:rPr>
              <a:t>➜ </a:t>
            </a:r>
            <a:r>
              <a:rPr lang="en-GB" sz="1600">
                <a:latin typeface="Arial"/>
                <a:cs typeface="Arial"/>
              </a:rPr>
              <a:t>30 minutes playing football once a week </a:t>
            </a:r>
          </a:p>
          <a:p>
            <a:pPr marL="285750" indent="-285750"/>
            <a:r>
              <a:rPr lang="en-GB" sz="1600">
                <a:latin typeface="Arial"/>
                <a:cs typeface="Arial"/>
              </a:rPr>
              <a:t>Using a tablet before bed </a:t>
            </a:r>
            <a:r>
              <a:rPr lang="en-GB" sz="1600" b="1">
                <a:latin typeface="Arial"/>
                <a:ea typeface="+mn-lt"/>
                <a:cs typeface="Arial"/>
              </a:rPr>
              <a:t>➜</a:t>
            </a:r>
            <a:r>
              <a:rPr lang="en-GB" sz="1600">
                <a:latin typeface="Arial"/>
                <a:ea typeface="+mn-lt"/>
                <a:cs typeface="Arial"/>
              </a:rPr>
              <a:t> Reading a book 10min every night</a:t>
            </a:r>
            <a:endParaRPr lang="en-GB" sz="1600">
              <a:latin typeface="Arial"/>
              <a:ea typeface="Calibri" panose="020F0502020204030204"/>
              <a:cs typeface="Arial"/>
            </a:endParaRPr>
          </a:p>
          <a:p>
            <a:r>
              <a:rPr lang="en-GB" sz="1600">
                <a:latin typeface="Arial"/>
                <a:ea typeface="Calibri" panose="020F0502020204030204"/>
                <a:cs typeface="Arial"/>
              </a:rPr>
              <a:t> Playing on screen's during family time </a:t>
            </a:r>
            <a:r>
              <a:rPr lang="en-GB" sz="1600" b="1">
                <a:latin typeface="Arial"/>
                <a:ea typeface="+mn-lt"/>
                <a:cs typeface="Arial"/>
              </a:rPr>
              <a:t>➜ </a:t>
            </a:r>
            <a:r>
              <a:rPr lang="en-GB" sz="1600">
                <a:latin typeface="Arial"/>
                <a:ea typeface="+mn-lt"/>
                <a:cs typeface="Arial"/>
              </a:rPr>
              <a:t>Playing a board game together once a week</a:t>
            </a:r>
          </a:p>
          <a:p>
            <a:pPr marL="0" indent="0">
              <a:buNone/>
            </a:pPr>
            <a:endParaRPr lang="en-GB" sz="1400">
              <a:latin typeface="Arial"/>
              <a:ea typeface="+mn-lt"/>
              <a:cs typeface="Arial"/>
            </a:endParaRPr>
          </a:p>
          <a:p>
            <a:pPr marL="0" indent="0">
              <a:buNone/>
            </a:pPr>
            <a:r>
              <a:rPr lang="en-GB" sz="1800" b="1">
                <a:latin typeface="Arial"/>
                <a:ea typeface="+mn-lt"/>
                <a:cs typeface="Arial"/>
              </a:rPr>
              <a:t>Why</a:t>
            </a:r>
            <a:r>
              <a:rPr lang="en-GB" sz="1800" b="1">
                <a:latin typeface="Arial"/>
                <a:ea typeface="Calibri" panose="020F0502020204030204"/>
                <a:cs typeface="Arial"/>
              </a:rPr>
              <a:t> is this different</a:t>
            </a:r>
            <a:endParaRPr lang="en-GB" sz="1800">
              <a:latin typeface="Arial"/>
              <a:ea typeface="Calibri"/>
              <a:cs typeface="Arial"/>
            </a:endParaRPr>
          </a:p>
          <a:p>
            <a:pPr marL="0" indent="0">
              <a:buNone/>
            </a:pPr>
            <a:endParaRPr lang="en-GB" sz="1800" b="1">
              <a:latin typeface="Arial"/>
              <a:ea typeface="Calibri" panose="020F0502020204030204"/>
              <a:cs typeface="Arial"/>
            </a:endParaRPr>
          </a:p>
          <a:p>
            <a:pPr>
              <a:buFont typeface="Arial"/>
              <a:buChar char="•"/>
            </a:pPr>
            <a:r>
              <a:rPr lang="en-GB" sz="1600">
                <a:latin typeface="Arial"/>
                <a:ea typeface="Calibri" panose="020F0502020204030204"/>
                <a:cs typeface="Arial"/>
              </a:rPr>
              <a:t>The activity focuses on positive choices.</a:t>
            </a:r>
            <a:endParaRPr lang="en-GB" sz="1600">
              <a:latin typeface="Arial"/>
              <a:cs typeface="Arial"/>
            </a:endParaRPr>
          </a:p>
          <a:p>
            <a:pPr>
              <a:buFont typeface="Arial"/>
              <a:buChar char="•"/>
            </a:pPr>
            <a:r>
              <a:rPr lang="en-GB" sz="1600">
                <a:latin typeface="Arial"/>
                <a:ea typeface="Calibri" panose="020F0502020204030204"/>
                <a:cs typeface="Arial"/>
              </a:rPr>
              <a:t>Children can choose activities they enjoy.</a:t>
            </a:r>
            <a:endParaRPr lang="en-GB" sz="1600">
              <a:latin typeface="Arial"/>
              <a:cs typeface="Arial"/>
            </a:endParaRPr>
          </a:p>
          <a:p>
            <a:pPr>
              <a:buFont typeface="Arial"/>
              <a:buChar char="•"/>
            </a:pPr>
            <a:r>
              <a:rPr lang="en-GB" sz="1600">
                <a:latin typeface="Arial"/>
                <a:ea typeface="Calibri" panose="020F0502020204030204"/>
                <a:cs typeface="Arial"/>
              </a:rPr>
              <a:t>Parents can participate.</a:t>
            </a:r>
            <a:endParaRPr lang="en-GB" sz="1600">
              <a:latin typeface="Arial"/>
              <a:cs typeface="Arial"/>
            </a:endParaRPr>
          </a:p>
          <a:p>
            <a:pPr>
              <a:buFont typeface="Arial"/>
              <a:buChar char="•"/>
            </a:pPr>
            <a:r>
              <a:rPr lang="en-GB" sz="1600">
                <a:latin typeface="Arial"/>
                <a:ea typeface="Calibri" panose="020F0502020204030204"/>
                <a:cs typeface="Arial"/>
              </a:rPr>
              <a:t>Campaign slogan</a:t>
            </a:r>
            <a:endParaRPr lang="en-GB" sz="1600">
              <a:latin typeface="Arial"/>
              <a:cs typeface="Arial"/>
            </a:endParaRPr>
          </a:p>
          <a:p>
            <a:pPr>
              <a:buFont typeface="Arial"/>
              <a:buChar char="•"/>
            </a:pPr>
            <a:endParaRPr lang="en-GB" sz="1400">
              <a:latin typeface="Arial"/>
              <a:cs typeface="Arial"/>
            </a:endParaRPr>
          </a:p>
          <a:p>
            <a:pPr marL="0" indent="0">
              <a:buNone/>
            </a:pPr>
            <a:r>
              <a:rPr lang="en-GB" sz="1800" b="1">
                <a:latin typeface="Arial"/>
                <a:ea typeface="Calibri" panose="020F0502020204030204"/>
                <a:cs typeface="Arial"/>
              </a:rPr>
              <a:t>“Less screen time, more ME time;!”</a:t>
            </a:r>
          </a:p>
          <a:p>
            <a:pPr marL="0" indent="0">
              <a:buNone/>
            </a:pPr>
            <a:r>
              <a:rPr lang="en-GB" sz="1400">
                <a:latin typeface="Arial"/>
                <a:ea typeface="Calibri" panose="020F0502020204030204"/>
                <a:cs typeface="Arial"/>
              </a:rPr>
              <a:t>(</a:t>
            </a:r>
            <a:r>
              <a:rPr lang="en-GB" sz="1400" err="1">
                <a:latin typeface="Arial"/>
                <a:ea typeface="Calibri" panose="020F0502020204030204"/>
                <a:cs typeface="Arial"/>
              </a:rPr>
              <a:t>Unlucay</a:t>
            </a:r>
            <a:r>
              <a:rPr lang="en-GB" sz="1400">
                <a:latin typeface="Arial"/>
                <a:ea typeface="Calibri" panose="020F0502020204030204"/>
                <a:cs typeface="Arial"/>
              </a:rPr>
              <a:t>, 2023; </a:t>
            </a:r>
            <a:r>
              <a:rPr lang="en-GB" sz="1400" err="1">
                <a:latin typeface="Arial"/>
                <a:ea typeface="Calibri" panose="020F0502020204030204"/>
                <a:cs typeface="Arial"/>
              </a:rPr>
              <a:t>Cotliar</a:t>
            </a:r>
            <a:r>
              <a:rPr lang="en-GB" sz="1400">
                <a:latin typeface="Arial"/>
                <a:ea typeface="Calibri" panose="020F0502020204030204"/>
                <a:cs typeface="Arial"/>
              </a:rPr>
              <a:t> and Bryan, 2024;Wars,2026)                                                                                                                     </a:t>
            </a:r>
            <a:r>
              <a:rPr lang="en-GB" sz="1400">
                <a:solidFill>
                  <a:srgbClr val="000000"/>
                </a:solidFill>
                <a:latin typeface="Arial"/>
                <a:ea typeface="Calibri" panose="020F0502020204030204"/>
                <a:cs typeface="Arial"/>
              </a:rPr>
              <a:t>                                       </a:t>
            </a:r>
            <a:r>
              <a:rPr lang="en-GB" sz="1400">
                <a:solidFill>
                  <a:srgbClr val="333333"/>
                </a:solidFill>
                <a:highlight>
                  <a:srgbClr val="FFFFFF"/>
                </a:highlight>
                <a:latin typeface="Arial"/>
                <a:ea typeface="Calibri" panose="020F0502020204030204"/>
                <a:cs typeface="Arial"/>
              </a:rPr>
              <a:t>(Blogger, 2025)</a:t>
            </a:r>
            <a:endParaRPr lang="en-GB" sz="1400">
              <a:solidFill>
                <a:srgbClr val="333333"/>
              </a:solidFill>
              <a:highlight>
                <a:srgbClr val="FFFFFF"/>
              </a:highlight>
              <a:latin typeface="Arial"/>
              <a:cs typeface="Arial"/>
            </a:endParaRPr>
          </a:p>
          <a:p>
            <a:pPr marL="285750" indent="-285750"/>
            <a:endParaRPr lang="en-GB" sz="1400">
              <a:latin typeface="Arial"/>
              <a:ea typeface="Calibri" panose="020F0502020204030204"/>
              <a:cs typeface="Arial"/>
            </a:endParaRPr>
          </a:p>
          <a:p>
            <a:pPr marL="285750" indent="-285750"/>
            <a:endParaRPr lang="en-GB" sz="1400">
              <a:latin typeface="Arial"/>
              <a:ea typeface="Calibri" panose="020F0502020204030204"/>
              <a:cs typeface="Arial"/>
            </a:endParaRPr>
          </a:p>
          <a:p>
            <a:pPr marL="0" indent="0">
              <a:buNone/>
            </a:pPr>
            <a:endParaRPr lang="en-GB" sz="2400">
              <a:latin typeface="Arial"/>
              <a:ea typeface="Calibri" panose="020F0502020204030204"/>
              <a:cs typeface="Arial"/>
            </a:endParaRPr>
          </a:p>
          <a:p>
            <a:pPr marL="0" indent="0">
              <a:buNone/>
            </a:pPr>
            <a:endParaRPr lang="en-GB" sz="2400">
              <a:latin typeface="Arial"/>
              <a:ea typeface="Calibri" panose="020F0502020204030204"/>
              <a:cs typeface="Arial"/>
            </a:endParaRPr>
          </a:p>
        </p:txBody>
      </p:sp>
      <p:pic>
        <p:nvPicPr>
          <p:cNvPr id="2" name="Picture 1" descr="The 60-Minute Clock in Football: Would It Work?">
            <a:extLst>
              <a:ext uri="{FF2B5EF4-FFF2-40B4-BE49-F238E27FC236}">
                <a16:creationId xmlns:a16="http://schemas.microsoft.com/office/drawing/2014/main" id="{239DE4D8-D52F-295C-B238-7A3673C01295}"/>
              </a:ext>
            </a:extLst>
          </p:cNvPr>
          <p:cNvPicPr>
            <a:picLocks noChangeAspect="1"/>
          </p:cNvPicPr>
          <p:nvPr/>
        </p:nvPicPr>
        <p:blipFill>
          <a:blip r:embed="rId2"/>
          <a:stretch>
            <a:fillRect/>
          </a:stretch>
        </p:blipFill>
        <p:spPr>
          <a:xfrm>
            <a:off x="7578784" y="891207"/>
            <a:ext cx="4375510" cy="432302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7422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6A804C-2463-E472-E6E3-A5CA2C987085}"/>
              </a:ext>
            </a:extLst>
          </p:cNvPr>
          <p:cNvSpPr>
            <a:spLocks noGrp="1"/>
          </p:cNvSpPr>
          <p:nvPr>
            <p:ph idx="1"/>
          </p:nvPr>
        </p:nvSpPr>
        <p:spPr>
          <a:xfrm>
            <a:off x="291408" y="442480"/>
            <a:ext cx="11685846" cy="6127028"/>
          </a:xfrm>
        </p:spPr>
        <p:txBody>
          <a:bodyPr vert="horz" lIns="91440" tIns="45720" rIns="91440" bIns="45720" rtlCol="0" anchor="t">
            <a:noAutofit/>
          </a:bodyPr>
          <a:lstStyle/>
          <a:p>
            <a:pPr>
              <a:buAutoNum type="arabicPeriod"/>
            </a:pPr>
            <a:r>
              <a:rPr lang="en-GB" sz="1000">
                <a:latin typeface="Arial"/>
                <a:ea typeface="Calibri" panose="020F0502020204030204"/>
                <a:cs typeface="Arial"/>
              </a:rPr>
              <a:t>50 Things To Do. (2023). </a:t>
            </a:r>
            <a:r>
              <a:rPr lang="en-GB" sz="1000" i="1">
                <a:latin typeface="Arial"/>
                <a:ea typeface="Calibri" panose="020F0502020204030204"/>
                <a:cs typeface="Arial"/>
              </a:rPr>
              <a:t>Less screen time, more play time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https://www.50thingstodo.org/national-campaigns/less-screen-time-more-play-time</a:t>
            </a:r>
            <a:r>
              <a:rPr lang="en-GB" sz="1000">
                <a:latin typeface="Arial"/>
                <a:ea typeface="Calibri" panose="020F0502020204030204"/>
                <a:cs typeface="Arial"/>
              </a:rPr>
              <a:t> (Accessed: 2 Oct. 2026).</a:t>
            </a:r>
          </a:p>
          <a:p>
            <a:pPr>
              <a:buAutoNum type="arabicPeriod"/>
            </a:pPr>
            <a:r>
              <a:rPr lang="en-GB" sz="1000" err="1">
                <a:latin typeface="Arial"/>
                <a:ea typeface="Calibri" panose="020F0502020204030204"/>
                <a:cs typeface="Arial"/>
              </a:rPr>
              <a:t>Azemuldin</a:t>
            </a:r>
            <a:r>
              <a:rPr lang="en-GB" sz="1000">
                <a:latin typeface="Arial"/>
                <a:ea typeface="Calibri" panose="020F0502020204030204"/>
                <a:cs typeface="Arial"/>
              </a:rPr>
              <a:t> (2025). </a:t>
            </a:r>
            <a:r>
              <a:rPr lang="en-GB" sz="1000" i="1">
                <a:latin typeface="Arial"/>
                <a:ea typeface="Calibri" panose="020F0502020204030204"/>
                <a:cs typeface="Arial"/>
              </a:rPr>
              <a:t>Balancing screen time: Healthy digital habits for students - pupil smart tuition</a:t>
            </a:r>
            <a:r>
              <a:rPr lang="en-GB" sz="1000">
                <a:latin typeface="Arial"/>
                <a:ea typeface="Calibri" panose="020F0502020204030204"/>
                <a:cs typeface="Arial"/>
              </a:rPr>
              <a:t>. (online) Pupil Smart Tuition. Available at: </a:t>
            </a:r>
            <a:r>
              <a:rPr lang="en-GB" sz="1000">
                <a:latin typeface="Arial"/>
                <a:ea typeface="Calibri" panose="020F0502020204030204"/>
                <a:cs typeface="Arial"/>
                <a:hlinkClick r:id="rId3"/>
              </a:rPr>
              <a:t>https://pupilsmarttuition.co.uk/balancing-screen-time-healthy-digital-habits-for-students/</a:t>
            </a:r>
            <a:r>
              <a:rPr lang="en-GB" sz="1000">
                <a:latin typeface="Arial"/>
                <a:ea typeface="Calibri" panose="020F0502020204030204"/>
                <a:cs typeface="Arial"/>
              </a:rPr>
              <a:t> (Accessed: 3 Oct. 2026).</a:t>
            </a:r>
          </a:p>
          <a:p>
            <a:pPr>
              <a:buAutoNum type="arabicPeriod"/>
            </a:pPr>
            <a:r>
              <a:rPr lang="en-GB" sz="1000">
                <a:latin typeface="Arial"/>
                <a:ea typeface="Calibri" panose="020F0502020204030204"/>
                <a:cs typeface="Arial"/>
              </a:rPr>
              <a:t>Blogger (2025). </a:t>
            </a:r>
            <a:r>
              <a:rPr lang="en-GB" sz="1000" i="1">
                <a:latin typeface="Arial"/>
                <a:ea typeface="Calibri" panose="020F0502020204030204"/>
                <a:cs typeface="Arial"/>
              </a:rPr>
              <a:t>The 60-Minute clock in football: Would it work?</a:t>
            </a:r>
            <a:r>
              <a:rPr lang="en-GB" sz="1000">
                <a:latin typeface="Arial"/>
                <a:ea typeface="Calibri" panose="020F0502020204030204"/>
                <a:cs typeface="Arial"/>
              </a:rPr>
              <a:t> (online) By Far The Greatest Team. Available at: </a:t>
            </a:r>
            <a:r>
              <a:rPr lang="en-GB" sz="1000">
                <a:latin typeface="Arial"/>
                <a:ea typeface="Calibri" panose="020F0502020204030204"/>
                <a:cs typeface="Arial"/>
                <a:hlinkClick r:id="rId4"/>
              </a:rPr>
              <a:t>https://www.byfarthegreatestteam.com/posts/the-60-minute-clock-in-football/</a:t>
            </a:r>
            <a:r>
              <a:rPr lang="en-GB" sz="1000">
                <a:latin typeface="Arial"/>
                <a:ea typeface="Calibri" panose="020F0502020204030204"/>
                <a:cs typeface="Arial"/>
              </a:rPr>
              <a:t> (Accessed: 4 Oct. 2026).</a:t>
            </a:r>
          </a:p>
          <a:p>
            <a:pPr>
              <a:buAutoNum type="arabicPeriod"/>
            </a:pPr>
            <a:r>
              <a:rPr lang="en-GB" sz="1000" err="1">
                <a:latin typeface="Arial"/>
                <a:ea typeface="Calibri" panose="020F0502020204030204"/>
                <a:cs typeface="Arial"/>
              </a:rPr>
              <a:t>Codomo</a:t>
            </a:r>
            <a:r>
              <a:rPr lang="en-GB" sz="1000">
                <a:latin typeface="Arial"/>
                <a:ea typeface="Calibri" panose="020F0502020204030204"/>
                <a:cs typeface="Arial"/>
              </a:rPr>
              <a:t> Singapore (2024). </a:t>
            </a:r>
            <a:r>
              <a:rPr lang="en-GB" sz="1000" i="1">
                <a:latin typeface="Arial"/>
                <a:ea typeface="Calibri" panose="020F0502020204030204"/>
                <a:cs typeface="Arial"/>
              </a:rPr>
              <a:t>Computer games vs playing outside</a:t>
            </a:r>
            <a:r>
              <a:rPr lang="en-GB" sz="1000">
                <a:latin typeface="Arial"/>
                <a:ea typeface="Calibri" panose="020F0502020204030204"/>
                <a:cs typeface="Arial"/>
              </a:rPr>
              <a:t>. (online) Potato Pirates. Available at: </a:t>
            </a:r>
            <a:r>
              <a:rPr lang="en-GB" sz="1000">
                <a:latin typeface="Arial"/>
                <a:ea typeface="Calibri" panose="020F0502020204030204"/>
                <a:cs typeface="Arial"/>
                <a:hlinkClick r:id="rId5"/>
              </a:rPr>
              <a:t>https://potatopirates.game/blogs/parent-child/computer-games-vs-playing-outside</a:t>
            </a:r>
            <a:r>
              <a:rPr lang="en-GB" sz="1000">
                <a:latin typeface="Arial"/>
                <a:ea typeface="Calibri" panose="020F0502020204030204"/>
                <a:cs typeface="Arial"/>
              </a:rPr>
              <a:t> (Accessed: 3 Oct. 2026).</a:t>
            </a:r>
          </a:p>
          <a:p>
            <a:pPr>
              <a:buAutoNum type="arabicPeriod"/>
            </a:pPr>
            <a:r>
              <a:rPr lang="en-GB" sz="1000" err="1">
                <a:latin typeface="Arial"/>
                <a:ea typeface="Calibri" panose="020F0502020204030204"/>
                <a:cs typeface="Arial"/>
              </a:rPr>
              <a:t>Cotliar</a:t>
            </a:r>
            <a:r>
              <a:rPr lang="en-GB" sz="1000">
                <a:latin typeface="Arial"/>
                <a:ea typeface="Calibri" panose="020F0502020204030204"/>
                <a:cs typeface="Arial"/>
              </a:rPr>
              <a:t>, D. and Bryan, L. (2024). </a:t>
            </a:r>
            <a:r>
              <a:rPr lang="en-GB" sz="1000" i="1">
                <a:latin typeface="Arial"/>
                <a:ea typeface="Calibri" panose="020F0502020204030204"/>
                <a:cs typeface="Arial"/>
              </a:rPr>
              <a:t>Reading before bed</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6"/>
              </a:rPr>
              <a:t>https://www.sleepfoundation.org/sleep-hygiene/reading-before-bed</a:t>
            </a:r>
            <a:r>
              <a:rPr lang="en-GB" sz="1000">
                <a:latin typeface="Arial"/>
                <a:ea typeface="Calibri" panose="020F0502020204030204"/>
                <a:cs typeface="Arial"/>
              </a:rPr>
              <a:t> (Accessed: 4 Oct. 2026).</a:t>
            </a:r>
          </a:p>
          <a:p>
            <a:pPr>
              <a:buAutoNum type="arabicPeriod"/>
            </a:pPr>
            <a:r>
              <a:rPr lang="en-GB" sz="1000">
                <a:latin typeface="Arial"/>
                <a:ea typeface="Calibri" panose="020F0502020204030204"/>
                <a:cs typeface="Arial"/>
              </a:rPr>
              <a:t>Council on Communications and Media (2016). Media use in school-aged children and adolescents. </a:t>
            </a:r>
            <a:r>
              <a:rPr lang="en-GB" sz="1000" i="1" err="1">
                <a:latin typeface="Arial"/>
                <a:ea typeface="Calibri" panose="020F0502020204030204"/>
                <a:cs typeface="Arial"/>
              </a:rPr>
              <a:t>Pediatrics</a:t>
            </a:r>
            <a:r>
              <a:rPr lang="en-GB" sz="1000">
                <a:latin typeface="Arial"/>
                <a:ea typeface="Calibri" panose="020F0502020204030204"/>
                <a:cs typeface="Arial"/>
              </a:rPr>
              <a:t>, (online) 138(5), p.e20162592. doi:10.1542/peds.2016-2592.</a:t>
            </a:r>
          </a:p>
          <a:p>
            <a:pPr>
              <a:buAutoNum type="arabicPeriod"/>
            </a:pPr>
            <a:r>
              <a:rPr lang="en-GB" sz="1000">
                <a:latin typeface="Arial"/>
                <a:ea typeface="Calibri" panose="020F0502020204030204"/>
                <a:cs typeface="Arial"/>
              </a:rPr>
              <a:t>Department for Culture, Media and Sport (2025). </a:t>
            </a:r>
            <a:r>
              <a:rPr lang="en-GB" sz="1000" i="1">
                <a:latin typeface="Arial"/>
                <a:ea typeface="Calibri" panose="020F0502020204030204"/>
                <a:cs typeface="Arial"/>
              </a:rPr>
              <a:t>Youth matters: State of the nation</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7"/>
              </a:rPr>
              <a:t>https://www.gov.uk/government/publications/youth-matters-state-of-the-nation/youth-matters-state-of-the-nation</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(2026). </a:t>
            </a:r>
            <a:r>
              <a:rPr lang="en-GB" sz="1000" i="1">
                <a:latin typeface="Arial"/>
                <a:ea typeface="Calibri" panose="020F0502020204030204"/>
                <a:cs typeface="Arial"/>
              </a:rPr>
              <a:t>UK chief medical officers’ physical activity guidelines</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8"/>
              </a:rPr>
              <a:t>https://www.gov.uk/government/publications/physical-activity-guidelines-uk-chief-medical-officers-report/uk-chief-medical-officers-physical-activity-guidelines?utm_source</a:t>
            </a:r>
            <a:r>
              <a:rPr lang="en-GB" sz="1000">
                <a:latin typeface="Arial"/>
                <a:ea typeface="Calibri" panose="020F0502020204030204"/>
                <a:cs typeface="Arial"/>
              </a:rPr>
              <a:t> (Accessed: 29 Sept. 2026).</a:t>
            </a: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9"/>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Department of Health and Social Care (2026a). </a:t>
            </a:r>
            <a:r>
              <a:rPr lang="en-GB" sz="1000" i="1">
                <a:latin typeface="Arial"/>
                <a:ea typeface="Calibri" panose="020F0502020204030204"/>
                <a:cs typeface="Arial"/>
              </a:rPr>
              <a:t>CMOs physical activity guidelines for children and young people (5-18 years)</a:t>
            </a:r>
            <a:r>
              <a:rPr lang="en-GB" sz="1000">
                <a:latin typeface="Arial"/>
                <a:ea typeface="Calibri" panose="020F0502020204030204"/>
                <a:cs typeface="Arial"/>
              </a:rPr>
              <a:t>. [online] Available at: </a:t>
            </a:r>
            <a:r>
              <a:rPr lang="en-GB" sz="1000">
                <a:latin typeface="Arial"/>
                <a:ea typeface="Calibri" panose="020F0502020204030204"/>
                <a:cs typeface="Arial"/>
                <a:hlinkClick r:id="rId10"/>
              </a:rPr>
              <a:t>https://assets.publishing.service.gov.uk/media/6a4f5ee3559c26eacf438f8b/cmo-physical-activity-guidelines-children-young-people-july-2026.pdf</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11"/>
              </a:rPr>
              <a:t>https://help-for-early-years-providers.education.gov.uk/health-and-wellbeing/screen-use</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Devi, K.A. and Singh, S.D. (2023). The hazards of excessive screen time: Impacts on physical health, mental health, and overall well-being. </a:t>
            </a:r>
            <a:r>
              <a:rPr lang="en-GB" sz="1000" i="1">
                <a:latin typeface="Arial"/>
                <a:ea typeface="Calibri" panose="020F0502020204030204"/>
                <a:cs typeface="Arial"/>
              </a:rPr>
              <a:t>Journal of Education and Health Promotion</a:t>
            </a:r>
            <a:r>
              <a:rPr lang="en-GB" sz="1000">
                <a:latin typeface="Arial"/>
                <a:ea typeface="Calibri" panose="020F0502020204030204"/>
                <a:cs typeface="Arial"/>
              </a:rPr>
              <a:t>, [online] 12(1). doi:10.4103/jehp.jehp_447_23.</a:t>
            </a:r>
          </a:p>
          <a:p>
            <a:pPr>
              <a:buAutoNum type="arabicPeriod"/>
            </a:pPr>
            <a:r>
              <a:rPr lang="en-GB" sz="1000" err="1">
                <a:latin typeface="Arial"/>
                <a:ea typeface="Calibri" panose="020F0502020204030204"/>
                <a:cs typeface="Arial"/>
              </a:rPr>
              <a:t>discovery@den</a:t>
            </a:r>
            <a:r>
              <a:rPr lang="en-GB" sz="1000">
                <a:latin typeface="Arial"/>
                <a:ea typeface="Calibri" panose="020F0502020204030204"/>
                <a:cs typeface="Arial"/>
              </a:rPr>
              <a:t> (2025). </a:t>
            </a:r>
            <a:r>
              <a:rPr lang="en-GB" sz="1000" i="1">
                <a:latin typeface="Arial"/>
                <a:ea typeface="Calibri" panose="020F0502020204030204"/>
                <a:cs typeface="Arial"/>
              </a:rPr>
              <a:t>Screen time vs. active play: Finding the right balance for kids</a:t>
            </a:r>
            <a:r>
              <a:rPr lang="en-GB" sz="1000">
                <a:latin typeface="Arial"/>
                <a:ea typeface="Calibri" panose="020F0502020204030204"/>
                <a:cs typeface="Arial"/>
              </a:rPr>
              <a:t>. (online) Discovery Den. Available at: </a:t>
            </a:r>
            <a:r>
              <a:rPr lang="en-GB" sz="1000">
                <a:latin typeface="Arial"/>
                <a:ea typeface="Calibri" panose="020F0502020204030204"/>
                <a:cs typeface="Arial"/>
                <a:hlinkClick r:id="rId12"/>
              </a:rPr>
              <a:t>https://discovery-den.in/screen-time-vs-active-play-finding-the-right-balance-for-kids/</a:t>
            </a:r>
            <a:r>
              <a:rPr lang="en-GB" sz="1000">
                <a:latin typeface="Arial"/>
                <a:ea typeface="Calibri" panose="020F0502020204030204"/>
                <a:cs typeface="Arial"/>
              </a:rPr>
              <a:t> (Accessed: 3 Oct. 2026).</a:t>
            </a:r>
          </a:p>
          <a:p>
            <a:pPr>
              <a:buAutoNum type="arabicPeriod"/>
            </a:pPr>
            <a:endParaRPr lang="en-GB" sz="1200">
              <a:latin typeface="Arial"/>
              <a:ea typeface="Calibri" panose="020F0502020204030204"/>
              <a:cs typeface="Arial"/>
            </a:endParaRPr>
          </a:p>
          <a:p>
            <a:pPr>
              <a:buAutoNum type="arabicPeriod"/>
            </a:pPr>
            <a:endParaRPr lang="en-GB" sz="1200">
              <a:latin typeface="Arial"/>
              <a:ea typeface="Calibri" panose="020F0502020204030204"/>
              <a:cs typeface="Arial"/>
            </a:endParaRPr>
          </a:p>
          <a:p>
            <a:pPr marL="342900" indent="-342900">
              <a:buAutoNum type="arabicPeriod"/>
            </a:pPr>
            <a:endParaRPr lang="en-GB" sz="3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latin typeface="Calibri" panose="020F0502020204030204"/>
              <a:ea typeface="Calibri" panose="020F0502020204030204"/>
              <a:cs typeface="Calibri" panose="020F0502020204030204"/>
            </a:endParaRPr>
          </a:p>
        </p:txBody>
      </p:sp>
      <p:sp>
        <p:nvSpPr>
          <p:cNvPr id="2" name="TextBox 1">
            <a:extLst>
              <a:ext uri="{FF2B5EF4-FFF2-40B4-BE49-F238E27FC236}">
                <a16:creationId xmlns:a16="http://schemas.microsoft.com/office/drawing/2014/main" id="{A4DB25D6-7B5F-A9E6-8C6A-276F33C70D5D}"/>
              </a:ext>
            </a:extLst>
          </p:cNvPr>
          <p:cNvSpPr txBox="1"/>
          <p:nvPr/>
        </p:nvSpPr>
        <p:spPr>
          <a:xfrm>
            <a:off x="460667" y="94412"/>
            <a:ext cx="31222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latin typeface="Arial"/>
                <a:cs typeface="Arial"/>
              </a:rPr>
              <a:t>REFERANCES:</a:t>
            </a:r>
          </a:p>
        </p:txBody>
      </p:sp>
    </p:spTree>
    <p:extLst>
      <p:ext uri="{BB962C8B-B14F-4D97-AF65-F5344CB8AC3E}">
        <p14:creationId xmlns:p14="http://schemas.microsoft.com/office/powerpoint/2010/main" val="844697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B9E18-EEB6-58D5-9756-B4749FD2E3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D05951-11A3-7FBF-CD10-18B9503267B1}"/>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Education.gov.uk. (2026). </a:t>
            </a:r>
            <a:r>
              <a:rPr lang="en-GB" sz="1000" i="1">
                <a:latin typeface="Arial"/>
                <a:ea typeface="Calibri" panose="020F0502020204030204"/>
                <a:cs typeface="Arial"/>
              </a:rPr>
              <a:t>Help for early years providers : Screen use</a:t>
            </a:r>
            <a:r>
              <a:rPr lang="en-GB" sz="1000">
                <a:latin typeface="Arial"/>
                <a:ea typeface="Calibri" panose="020F0502020204030204"/>
                <a:cs typeface="Arial"/>
              </a:rPr>
              <a:t>. (online) Available at: </a:t>
            </a:r>
            <a:r>
              <a:rPr lang="en-GB" sz="1000">
                <a:latin typeface="Arial"/>
                <a:ea typeface="Calibri" panose="020F0502020204030204"/>
                <a:cs typeface="Arial"/>
                <a:hlinkClick r:id="rId2"/>
              </a:rPr>
              <a:t>https://help-for-early-years-providers.education.gov.uk/health-and-wellbeing/screen-use</a:t>
            </a:r>
            <a:r>
              <a:rPr lang="en-GB" sz="1000">
                <a:latin typeface="Arial"/>
                <a:ea typeface="Calibri" panose="020F0502020204030204"/>
                <a:cs typeface="Arial"/>
              </a:rPr>
              <a:t> (Accessed: 7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Fry, A. (2023). </a:t>
            </a:r>
            <a:r>
              <a:rPr lang="en-GB" sz="1000" i="1">
                <a:latin typeface="Arial"/>
                <a:ea typeface="Calibri" panose="020F0502020204030204"/>
                <a:cs typeface="Arial"/>
              </a:rPr>
              <a:t>The link between obesity and sleep deprivation</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3"/>
              </a:rPr>
              <a:t>https://www.sleepfoundation.org/physical-health/obesity-and-sleep</a:t>
            </a:r>
            <a:r>
              <a:rPr lang="en-GB" sz="1000">
                <a:latin typeface="Arial"/>
                <a:ea typeface="Calibri" panose="020F0502020204030204"/>
                <a:cs typeface="Arial"/>
              </a:rPr>
              <a:t> (Accessed: 30 Sept. 2026).</a:t>
            </a:r>
            <a:endParaRPr lang="en-GB" sz="1000">
              <a:latin typeface="Arial"/>
              <a:cs typeface="Arial"/>
            </a:endParaRPr>
          </a:p>
          <a:p>
            <a:pPr marL="342900" indent="-342900">
              <a:buAutoNum type="arabicPeriod"/>
            </a:pPr>
            <a:r>
              <a:rPr lang="en-GB" sz="1000">
                <a:latin typeface="Arial"/>
                <a:ea typeface="Calibri" panose="020F0502020204030204"/>
                <a:cs typeface="Arial"/>
              </a:rPr>
              <a:t>Health (2022).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4"/>
              </a:rPr>
              <a:t>https://www.gov.uk/government/publications/physical-activity-guidelines-children-and-young-people-5-to-18-years/physical-activity-for-children-and-young-people-5-to-18-years-text-of-the-infographic?utm_</a:t>
            </a:r>
            <a:r>
              <a:rPr lang="en-GB" sz="1000">
                <a:latin typeface="Arial"/>
                <a:ea typeface="Calibri" panose="020F0502020204030204"/>
                <a:cs typeface="Arial"/>
              </a:rPr>
              <a:t> (Accessed: 29 Sept. 2026).</a:t>
            </a:r>
          </a:p>
          <a:p>
            <a:pPr marL="342900" indent="-342900">
              <a:buAutoNum type="arabicPeriod"/>
            </a:pPr>
            <a:r>
              <a:rPr lang="en-GB" sz="1000">
                <a:latin typeface="Arial"/>
                <a:ea typeface="Calibri" panose="020F0502020204030204"/>
                <a:cs typeface="Arial"/>
              </a:rPr>
              <a:t>hospital (2025). </a:t>
            </a:r>
            <a:r>
              <a:rPr lang="en-GB" sz="1000" i="1">
                <a:latin typeface="Arial"/>
                <a:ea typeface="Calibri" panose="020F0502020204030204"/>
                <a:cs typeface="Arial"/>
              </a:rPr>
              <a:t>Manipal Hospital - Hebbal</a:t>
            </a:r>
            <a:r>
              <a:rPr lang="en-GB" sz="1000">
                <a:latin typeface="Arial"/>
                <a:ea typeface="Calibri" panose="020F0502020204030204"/>
                <a:cs typeface="Arial"/>
              </a:rPr>
              <a:t>. [online] Manipal Hospitals. Available at: </a:t>
            </a:r>
            <a:r>
              <a:rPr lang="en-GB" sz="1000">
                <a:latin typeface="Arial"/>
                <a:ea typeface="Calibri" panose="020F0502020204030204"/>
                <a:cs typeface="Arial"/>
                <a:hlinkClick r:id="rId5"/>
              </a:rPr>
              <a:t>https://www.manipalhospitals.com/hebbal/blog/kids-screen-time-guide/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r>
              <a:rPr lang="en-GB" sz="1000">
                <a:latin typeface="Arial"/>
                <a:ea typeface="Calibri" panose="020F0502020204030204"/>
                <a:cs typeface="Arial"/>
              </a:rPr>
              <a:t>Kar, S.S., Dube, R., Goud, B.K.M., </a:t>
            </a:r>
            <a:r>
              <a:rPr lang="en-GB" sz="1000" err="1">
                <a:latin typeface="Arial"/>
                <a:ea typeface="Calibri" panose="020F0502020204030204"/>
                <a:cs typeface="Arial"/>
              </a:rPr>
              <a:t>Gibrata</a:t>
            </a:r>
            <a:r>
              <a:rPr lang="en-GB" sz="1000">
                <a:latin typeface="Arial"/>
                <a:ea typeface="Calibri" panose="020F0502020204030204"/>
                <a:cs typeface="Arial"/>
              </a:rPr>
              <a:t>, Q.S., El-</a:t>
            </a:r>
            <a:r>
              <a:rPr lang="en-GB" sz="1000" err="1">
                <a:latin typeface="Arial"/>
                <a:ea typeface="Calibri" panose="020F0502020204030204"/>
                <a:cs typeface="Arial"/>
              </a:rPr>
              <a:t>Balbissi</a:t>
            </a:r>
            <a:r>
              <a:rPr lang="en-GB" sz="1000">
                <a:latin typeface="Arial"/>
                <a:ea typeface="Calibri" panose="020F0502020204030204"/>
                <a:cs typeface="Arial"/>
              </a:rPr>
              <a:t>, A.A., Al Salim, T.A. and </a:t>
            </a:r>
            <a:r>
              <a:rPr lang="en-GB" sz="1000" err="1">
                <a:latin typeface="Arial"/>
                <a:ea typeface="Calibri" panose="020F0502020204030204"/>
                <a:cs typeface="Arial"/>
              </a:rPr>
              <a:t>Fatayerji</a:t>
            </a:r>
            <a:r>
              <a:rPr lang="en-GB" sz="1000">
                <a:latin typeface="Arial"/>
                <a:ea typeface="Calibri" panose="020F0502020204030204"/>
                <a:cs typeface="Arial"/>
              </a:rPr>
              <a:t>, R.N.M.A.K. (2025). Impact of screen time on development of children. </a:t>
            </a:r>
            <a:r>
              <a:rPr lang="en-GB" sz="1000" i="1">
                <a:latin typeface="Arial"/>
                <a:ea typeface="Calibri" panose="020F0502020204030204"/>
                <a:cs typeface="Arial"/>
              </a:rPr>
              <a:t>Children</a:t>
            </a:r>
            <a:r>
              <a:rPr lang="en-GB" sz="1000">
                <a:latin typeface="Arial"/>
                <a:ea typeface="Calibri" panose="020F0502020204030204"/>
                <a:cs typeface="Arial"/>
              </a:rPr>
              <a:t>, (online) 12(10), p.1297. doi:10.3390/children12101297.</a:t>
            </a:r>
            <a:endParaRPr lang="en-US" sz="1000">
              <a:latin typeface="Arial"/>
              <a:ea typeface="Calibri" panose="020F0502020204030204"/>
              <a:cs typeface="Arial"/>
            </a:endParaRPr>
          </a:p>
          <a:p>
            <a:pPr>
              <a:buAutoNum type="arabicPeriod"/>
            </a:pPr>
            <a:r>
              <a:rPr lang="en-GB" sz="1000">
                <a:latin typeface="Arial"/>
                <a:ea typeface="Calibri" panose="020F0502020204030204"/>
                <a:cs typeface="Arial"/>
              </a:rPr>
              <a:t>Department of Health and Social Care (2019). </a:t>
            </a:r>
            <a:r>
              <a:rPr lang="en-GB" sz="1000" i="1">
                <a:latin typeface="Arial"/>
                <a:ea typeface="Calibri" panose="020F0502020204030204"/>
                <a:cs typeface="Arial"/>
              </a:rPr>
              <a:t>Physical activity for children and young people: 5 To 18 years (text of the infographic)</a:t>
            </a:r>
            <a:r>
              <a:rPr lang="en-GB" sz="1000">
                <a:latin typeface="Arial"/>
                <a:ea typeface="Calibri" panose="020F0502020204030204"/>
                <a:cs typeface="Arial"/>
              </a:rPr>
              <a:t>. [online] GOV.UK. Available at: </a:t>
            </a:r>
            <a:r>
              <a:rPr lang="en-GB" sz="1000">
                <a:latin typeface="Arial"/>
                <a:ea typeface="Calibri" panose="020F0502020204030204"/>
                <a:cs typeface="Arial"/>
                <a:hlinkClick r:id="rId6"/>
              </a:rPr>
              <a:t>https://www.gov.uk/government/publications/physical-activity-guidelines-children-and-young-people-5-to-18-years/physical-activity-for-children-and-young-people-5-to-18-years-text-of-the-infographic</a:t>
            </a:r>
            <a:r>
              <a:rPr lang="en-GB" sz="1000">
                <a:latin typeface="Arial"/>
                <a:ea typeface="Calibri" panose="020F0502020204030204"/>
                <a:cs typeface="Arial"/>
              </a:rPr>
              <a:t> [Accessed 7 Oct. 2026].</a:t>
            </a:r>
          </a:p>
          <a:p>
            <a:pPr>
              <a:buAutoNum type="arabicPeriod"/>
            </a:pPr>
            <a:r>
              <a:rPr lang="en-GB" sz="1000">
                <a:latin typeface="Arial"/>
                <a:ea typeface="Calibri" panose="020F0502020204030204"/>
                <a:cs typeface="Arial"/>
              </a:rPr>
              <a:t>Learning , S. (2023). </a:t>
            </a:r>
            <a:r>
              <a:rPr lang="en-GB" sz="1000" i="1">
                <a:latin typeface="Arial"/>
                <a:ea typeface="Calibri" panose="020F0502020204030204"/>
                <a:cs typeface="Arial"/>
              </a:rPr>
              <a:t>Creative play</a:t>
            </a:r>
            <a:r>
              <a:rPr lang="en-GB" sz="1000">
                <a:latin typeface="Arial"/>
                <a:ea typeface="Calibri" panose="020F0502020204030204"/>
                <a:cs typeface="Arial"/>
              </a:rPr>
              <a:t>. [online] </a:t>
            </a:r>
            <a:r>
              <a:rPr lang="en-GB" sz="1000">
                <a:latin typeface="Arial"/>
                <a:ea typeface="Calibri" panose="020F0502020204030204"/>
                <a:cs typeface="Arial"/>
                <a:hlinkClick r:id="rId7"/>
              </a:rPr>
              <a:t>www.structural-learning.com</a:t>
            </a:r>
            <a:r>
              <a:rPr lang="en-GB" sz="1000">
                <a:latin typeface="Arial"/>
                <a:ea typeface="Calibri" panose="020F0502020204030204"/>
                <a:cs typeface="Arial"/>
              </a:rPr>
              <a:t>. Available at: </a:t>
            </a:r>
            <a:r>
              <a:rPr lang="en-GB" sz="1000">
                <a:latin typeface="Arial"/>
                <a:ea typeface="Calibri" panose="020F0502020204030204"/>
                <a:cs typeface="Arial"/>
                <a:hlinkClick r:id="rId8"/>
              </a:rPr>
              <a:t>https://www.structural-learning.com/post/creative-play</a:t>
            </a:r>
            <a:r>
              <a:rPr lang="en-GB" sz="1000">
                <a:latin typeface="Arial"/>
                <a:ea typeface="Calibri" panose="020F0502020204030204"/>
                <a:cs typeface="Arial"/>
              </a:rPr>
              <a:t> [Accessed 7 Oct. 2026].</a:t>
            </a:r>
          </a:p>
          <a:p>
            <a:pPr marL="342900" indent="-342900">
              <a:buAutoNum type="arabicPeriod"/>
            </a:pPr>
            <a:r>
              <a:rPr lang="en-GB" sz="1000">
                <a:latin typeface="Arial"/>
                <a:ea typeface="Calibri" panose="020F0502020204030204"/>
                <a:cs typeface="Arial"/>
              </a:rPr>
              <a:t>maa (2022). </a:t>
            </a:r>
            <a:r>
              <a:rPr lang="en-GB" sz="1000" i="1">
                <a:latin typeface="Arial"/>
                <a:ea typeface="Calibri" panose="020F0502020204030204"/>
                <a:cs typeface="Arial"/>
              </a:rPr>
              <a:t>Problems with the screen list</a:t>
            </a:r>
            <a:r>
              <a:rPr lang="en-GB" sz="1000">
                <a:latin typeface="Arial"/>
                <a:ea typeface="Calibri" panose="020F0502020204030204"/>
                <a:cs typeface="Arial"/>
              </a:rPr>
              <a:t>. [Infographic] </a:t>
            </a:r>
            <a:r>
              <a:rPr lang="en-GB" sz="1000" i="1">
                <a:latin typeface="Arial"/>
                <a:ea typeface="Calibri" panose="020F0502020204030204"/>
                <a:cs typeface="Arial"/>
              </a:rPr>
              <a:t>Dentistmaa.com</a:t>
            </a:r>
            <a:r>
              <a:rPr lang="en-GB" sz="1000">
                <a:latin typeface="Arial"/>
                <a:ea typeface="Calibri" panose="020F0502020204030204"/>
                <a:cs typeface="Arial"/>
              </a:rPr>
              <a:t>. Available at: </a:t>
            </a:r>
            <a:r>
              <a:rPr lang="en-GB" sz="1000">
                <a:latin typeface="Arial"/>
                <a:ea typeface="Calibri" panose="020F0502020204030204"/>
                <a:cs typeface="Arial"/>
                <a:hlinkClick r:id="rId9"/>
              </a:rPr>
              <a:t>https://dentistmaa.com/wp-content/uploads/2022/09/20220908_220536_0000.png</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Madigan, S., Eirich, R., </a:t>
            </a:r>
            <a:r>
              <a:rPr lang="en-GB" sz="1000" err="1">
                <a:latin typeface="Arial"/>
                <a:ea typeface="Calibri" panose="020F0502020204030204"/>
                <a:cs typeface="Arial"/>
              </a:rPr>
              <a:t>Pador</a:t>
            </a:r>
            <a:r>
              <a:rPr lang="en-GB" sz="1000">
                <a:latin typeface="Arial"/>
                <a:ea typeface="Calibri" panose="020F0502020204030204"/>
                <a:cs typeface="Arial"/>
              </a:rPr>
              <a:t>, P., McArthur, B.A. and Neville, R.D. (2022). Assessment of changes in child and adolescent screen time during the COVID-19 pandemic: A systematic review and meta-analysis. </a:t>
            </a:r>
            <a:r>
              <a:rPr lang="en-GB" sz="1000" i="1">
                <a:latin typeface="Arial"/>
                <a:ea typeface="Calibri" panose="020F0502020204030204"/>
                <a:cs typeface="Arial"/>
              </a:rPr>
              <a:t>JAMA </a:t>
            </a:r>
            <a:r>
              <a:rPr lang="en-GB" sz="1000" i="1" err="1">
                <a:latin typeface="Arial"/>
                <a:ea typeface="Calibri" panose="020F0502020204030204"/>
                <a:cs typeface="Arial"/>
              </a:rPr>
              <a:t>Pediatrics</a:t>
            </a:r>
            <a:r>
              <a:rPr lang="en-GB" sz="1000">
                <a:latin typeface="Arial"/>
                <a:ea typeface="Calibri" panose="020F0502020204030204"/>
                <a:cs typeface="Arial"/>
              </a:rPr>
              <a:t>, (online) 176(12). doi:10.1001/jamapediatrics.2022.4116.</a:t>
            </a:r>
          </a:p>
          <a:p>
            <a:pPr marL="342900" indent="-342900">
              <a:buAutoNum type="arabicPeriod"/>
            </a:pPr>
            <a:r>
              <a:rPr lang="en-GB" sz="1000">
                <a:latin typeface="Arial"/>
                <a:ea typeface="Calibri" panose="020F0502020204030204"/>
                <a:cs typeface="Arial"/>
              </a:rPr>
              <a:t>Martin, K.B., Bednarz, J.M. and </a:t>
            </a:r>
            <a:r>
              <a:rPr lang="en-GB" sz="1000" err="1">
                <a:latin typeface="Arial"/>
                <a:ea typeface="Calibri" panose="020F0502020204030204"/>
                <a:cs typeface="Arial"/>
              </a:rPr>
              <a:t>Aromataris</a:t>
            </a:r>
            <a:r>
              <a:rPr lang="en-GB" sz="1000">
                <a:latin typeface="Arial"/>
                <a:ea typeface="Calibri" panose="020F0502020204030204"/>
                <a:cs typeface="Arial"/>
              </a:rPr>
              <a:t>, E.C. (2020). Interventions to control children’s screen use and their effect on sleep: A systematic review and meta‐analysis. </a:t>
            </a:r>
            <a:r>
              <a:rPr lang="en-GB" sz="1000" i="1">
                <a:latin typeface="Arial"/>
                <a:ea typeface="Calibri" panose="020F0502020204030204"/>
                <a:cs typeface="Arial"/>
              </a:rPr>
              <a:t>Journal of Sleep Research</a:t>
            </a:r>
            <a:r>
              <a:rPr lang="en-GB" sz="1000">
                <a:latin typeface="Arial"/>
                <a:ea typeface="Calibri" panose="020F0502020204030204"/>
                <a:cs typeface="Arial"/>
              </a:rPr>
              <a:t>, 30(3). doi:10.1111/jsr.13130.</a:t>
            </a:r>
          </a:p>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10"/>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11"/>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endParaRPr lang="en-GB" sz="1000">
              <a:latin typeface="Arial"/>
              <a:ea typeface="Calibri" panose="020F0502020204030204"/>
              <a:cs typeface="Arial"/>
            </a:endParaRPr>
          </a:p>
        </p:txBody>
      </p:sp>
    </p:spTree>
    <p:extLst>
      <p:ext uri="{BB962C8B-B14F-4D97-AF65-F5344CB8AC3E}">
        <p14:creationId xmlns:p14="http://schemas.microsoft.com/office/powerpoint/2010/main" val="4070300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BB1BF-BCEA-DE44-60B6-34C33C04D7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BA3715-65DE-C102-51DE-5C152425CBBA}"/>
              </a:ext>
            </a:extLst>
          </p:cNvPr>
          <p:cNvSpPr>
            <a:spLocks noGrp="1"/>
          </p:cNvSpPr>
          <p:nvPr>
            <p:ph idx="1"/>
          </p:nvPr>
        </p:nvSpPr>
        <p:spPr>
          <a:xfrm>
            <a:off x="260928" y="290080"/>
            <a:ext cx="11716326" cy="6279428"/>
          </a:xfrm>
        </p:spPr>
        <p:txBody>
          <a:bodyPr vert="horz" lIns="91440" tIns="45720" rIns="91440" bIns="45720" rtlCol="0" anchor="t">
            <a:noAutofit/>
          </a:bodyPr>
          <a:lstStyle/>
          <a:p>
            <a:pPr marL="342900" indent="-342900">
              <a:buAutoNum type="arabicPeriod"/>
            </a:pPr>
            <a:r>
              <a:rPr lang="en-GB" sz="1000">
                <a:latin typeface="Arial"/>
                <a:ea typeface="Calibri" panose="020F0502020204030204"/>
                <a:cs typeface="Arial"/>
              </a:rPr>
              <a:t>Pacheco, D. and Vyas, N. (2023). </a:t>
            </a:r>
            <a:r>
              <a:rPr lang="en-GB" sz="1000" i="1">
                <a:latin typeface="Arial"/>
                <a:ea typeface="Calibri" panose="020F0502020204030204"/>
                <a:cs typeface="Arial"/>
              </a:rPr>
              <a:t>Children and sleep</a:t>
            </a:r>
            <a:r>
              <a:rPr lang="en-GB" sz="1000">
                <a:latin typeface="Arial"/>
                <a:ea typeface="Calibri" panose="020F0502020204030204"/>
                <a:cs typeface="Arial"/>
              </a:rPr>
              <a:t>. [online] Sleep Foundation. Available at: </a:t>
            </a:r>
            <a:r>
              <a:rPr lang="en-GB" sz="1000">
                <a:latin typeface="Arial"/>
                <a:ea typeface="Calibri" panose="020F0502020204030204"/>
                <a:cs typeface="Arial"/>
                <a:hlinkClick r:id="rId2"/>
              </a:rPr>
              <a:t>https://www.sleepfoundation.org/children-and-sleep</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Stiglic, N. and Viner, R.M. (2019). Effects of screentime on the health and well-being of children and adolescents: A systematic review of reviews. </a:t>
            </a:r>
            <a:r>
              <a:rPr lang="en-GB" sz="1000" i="1">
                <a:latin typeface="Arial"/>
                <a:ea typeface="Calibri" panose="020F0502020204030204"/>
                <a:cs typeface="Arial"/>
              </a:rPr>
              <a:t>BMJ Open</a:t>
            </a:r>
            <a:r>
              <a:rPr lang="en-GB" sz="1000">
                <a:latin typeface="Arial"/>
                <a:ea typeface="Calibri" panose="020F0502020204030204"/>
                <a:cs typeface="Arial"/>
              </a:rPr>
              <a:t>, (online) 9(1). doi:10.1136/bmjopen-2018-023191.</a:t>
            </a:r>
            <a:endParaRPr lang="en-US" sz="1000">
              <a:latin typeface="Arial"/>
              <a:ea typeface="Calibri" panose="020F0502020204030204"/>
              <a:cs typeface="Arial"/>
            </a:endParaRPr>
          </a:p>
          <a:p>
            <a:pPr marL="342900" indent="-342900">
              <a:buAutoNum type="arabicPeriod"/>
            </a:pPr>
            <a:r>
              <a:rPr lang="en-GB" sz="1000" err="1">
                <a:latin typeface="Arial"/>
                <a:ea typeface="Calibri" panose="020F0502020204030204"/>
                <a:cs typeface="Arial"/>
              </a:rPr>
              <a:t>Sugeng</a:t>
            </a:r>
            <a:r>
              <a:rPr lang="en-GB" sz="1000">
                <a:latin typeface="Arial"/>
                <a:ea typeface="Calibri" panose="020F0502020204030204"/>
                <a:cs typeface="Arial"/>
              </a:rPr>
              <a:t>, M. (2020). </a:t>
            </a:r>
            <a:r>
              <a:rPr lang="en-GB" sz="1000" i="1">
                <a:latin typeface="Arial"/>
                <a:ea typeface="Calibri" panose="020F0502020204030204"/>
                <a:cs typeface="Arial"/>
              </a:rPr>
              <a:t>Fresh 15 of Play Learn And Grow Together Clipart</a:t>
            </a:r>
            <a:r>
              <a:rPr lang="en-GB" sz="1000">
                <a:latin typeface="Arial"/>
                <a:ea typeface="Calibri" panose="020F0502020204030204"/>
                <a:cs typeface="Arial"/>
              </a:rPr>
              <a:t>. (online) </a:t>
            </a:r>
            <a:r>
              <a:rPr lang="en-GB" sz="1000" err="1">
                <a:latin typeface="Arial"/>
                <a:ea typeface="Calibri" panose="020F0502020204030204"/>
                <a:cs typeface="Arial"/>
              </a:rPr>
              <a:t>uceuzu</a:t>
            </a:r>
            <a:r>
              <a:rPr lang="en-GB" sz="1000">
                <a:latin typeface="Arial"/>
                <a:ea typeface="Calibri" panose="020F0502020204030204"/>
                <a:cs typeface="Arial"/>
              </a:rPr>
              <a:t>. Available at: </a:t>
            </a:r>
            <a:r>
              <a:rPr lang="en-GB" sz="1000">
                <a:latin typeface="Arial"/>
                <a:ea typeface="Calibri" panose="020F0502020204030204"/>
                <a:cs typeface="Arial"/>
                <a:hlinkClick r:id="rId3"/>
              </a:rPr>
              <a:t>https://uceuzu.blogspot.com/2020/02/fresh-15-of-play-learn-and-grow.html</a:t>
            </a:r>
            <a:r>
              <a:rPr lang="en-GB" sz="1000">
                <a:latin typeface="Arial"/>
                <a:ea typeface="Calibri" panose="020F0502020204030204"/>
                <a:cs typeface="Arial"/>
              </a:rPr>
              <a:t> (Accessed:7 Oct. 2026).</a:t>
            </a:r>
          </a:p>
          <a:p>
            <a:pPr marL="342900" indent="-342900">
              <a:buAutoNum type="arabicPeriod"/>
            </a:pPr>
            <a:r>
              <a:rPr lang="en-GB" sz="1000">
                <a:latin typeface="Arial"/>
                <a:ea typeface="Calibri" panose="020F0502020204030204"/>
                <a:cs typeface="Arial"/>
              </a:rPr>
              <a:t>Uk Parliament (2023). </a:t>
            </a:r>
            <a:r>
              <a:rPr lang="en-GB" sz="1000" i="1">
                <a:latin typeface="Arial"/>
                <a:ea typeface="Calibri" panose="020F0502020204030204"/>
                <a:cs typeface="Arial"/>
              </a:rPr>
              <a:t>Screen time: Impacts on education and Wellbeing - Education Committee</a:t>
            </a:r>
            <a:r>
              <a:rPr lang="en-GB" sz="1000">
                <a:latin typeface="Arial"/>
                <a:ea typeface="Calibri" panose="020F0502020204030204"/>
                <a:cs typeface="Arial"/>
              </a:rPr>
              <a:t>. (online) Parliament.uk. Available at: </a:t>
            </a:r>
            <a:r>
              <a:rPr lang="en-GB" sz="1000">
                <a:latin typeface="Arial"/>
                <a:ea typeface="Calibri" panose="020F0502020204030204"/>
                <a:cs typeface="Arial"/>
                <a:hlinkClick r:id="rId4"/>
              </a:rPr>
              <a:t>https://publications.parliament.uk/pa/cm5804/cmselect/cmeduc/118/report.html</a:t>
            </a:r>
            <a:r>
              <a:rPr lang="en-GB" sz="1000">
                <a:latin typeface="Arial"/>
                <a:ea typeface="Calibri" panose="020F0502020204030204"/>
                <a:cs typeface="Arial"/>
              </a:rPr>
              <a:t> (Accessed: 30 Sept.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hlinkClick r:id="rId5"/>
              </a:rPr>
              <a:t>your-attitude-activity/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Wars, S. (2026). </a:t>
            </a:r>
            <a:r>
              <a:rPr lang="en-GB" sz="1000" i="1">
                <a:latin typeface="Arial"/>
                <a:ea typeface="Calibri" panose="020F0502020204030204"/>
                <a:cs typeface="Arial"/>
              </a:rPr>
              <a:t>Board games vs screen time: What the research says about child development</a:t>
            </a:r>
            <a:r>
              <a:rPr lang="en-GB" sz="1000">
                <a:latin typeface="Arial"/>
                <a:ea typeface="Calibri" panose="020F0502020204030204"/>
                <a:cs typeface="Arial"/>
              </a:rPr>
              <a:t>. (online) Smoothiewars.com. Available at: </a:t>
            </a:r>
            <a:r>
              <a:rPr lang="en-GB" sz="1000">
                <a:latin typeface="Arial"/>
                <a:ea typeface="Calibri" panose="020F0502020204030204"/>
                <a:cs typeface="Arial"/>
                <a:hlinkClick r:id="rId6"/>
              </a:rPr>
              <a:t>https://www.smoothiewars.com/blog/board-games-vs-screen-time-cognitive-development-study</a:t>
            </a:r>
            <a:r>
              <a:rPr lang="en-GB" sz="1000">
                <a:latin typeface="Arial"/>
                <a:ea typeface="Calibri" panose="020F0502020204030204"/>
                <a:cs typeface="Arial"/>
              </a:rPr>
              <a:t> (Accessed: 4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Young, M. (2023). </a:t>
            </a:r>
            <a:r>
              <a:rPr lang="en-GB" sz="1000" i="1">
                <a:latin typeface="Arial"/>
                <a:ea typeface="Calibri" panose="020F0502020204030204"/>
                <a:cs typeface="Arial"/>
              </a:rPr>
              <a:t>Living and learning - 60 minutes of daily exercise - Scholes (</a:t>
            </a:r>
            <a:r>
              <a:rPr lang="en-GB" sz="1000" i="1" err="1">
                <a:latin typeface="Arial"/>
                <a:ea typeface="Calibri" panose="020F0502020204030204"/>
                <a:cs typeface="Arial"/>
              </a:rPr>
              <a:t>elmet</a:t>
            </a:r>
            <a:r>
              <a:rPr lang="en-GB" sz="1000" i="1">
                <a:latin typeface="Arial"/>
                <a:ea typeface="Calibri" panose="020F0502020204030204"/>
                <a:cs typeface="Arial"/>
              </a:rPr>
              <a:t>) primary school, Leeds</a:t>
            </a:r>
            <a:r>
              <a:rPr lang="en-GB" sz="1000">
                <a:latin typeface="Arial"/>
                <a:ea typeface="Calibri" panose="020F0502020204030204"/>
                <a:cs typeface="Arial"/>
              </a:rPr>
              <a:t>. (online) Scholes (Elmet) Primary School, Leeds. Available at: </a:t>
            </a:r>
            <a:r>
              <a:rPr lang="en-GB" sz="1000">
                <a:latin typeface="Arial"/>
                <a:ea typeface="Calibri" panose="020F0502020204030204"/>
                <a:cs typeface="Arial"/>
                <a:hlinkClick r:id="rId7"/>
              </a:rPr>
              <a:t>https://www.scholeselmet.leeds.sch.uk/living-and-learning-60-minutes-of-daily-exercise/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342900" indent="-342900">
              <a:buAutoNum type="arabicPeriod"/>
            </a:pPr>
            <a:r>
              <a:rPr lang="en-GB" sz="1000">
                <a:latin typeface="Arial"/>
                <a:ea typeface="Calibri" panose="020F0502020204030204"/>
                <a:cs typeface="Arial"/>
              </a:rPr>
              <a:t>zzscenic03opt (2019). </a:t>
            </a:r>
            <a:r>
              <a:rPr lang="en-GB" sz="1000" i="1">
                <a:latin typeface="Arial"/>
                <a:ea typeface="Calibri" panose="020F0502020204030204"/>
                <a:cs typeface="Arial"/>
              </a:rPr>
              <a:t>Screen time for children | how to protect your child’s eyes!</a:t>
            </a:r>
            <a:r>
              <a:rPr lang="en-GB" sz="1000">
                <a:latin typeface="Arial"/>
                <a:ea typeface="Calibri" panose="020F0502020204030204"/>
                <a:cs typeface="Arial"/>
              </a:rPr>
              <a:t> (online) Northwest Eye Care Professionals. Available at: </a:t>
            </a:r>
            <a:r>
              <a:rPr lang="en-GB" sz="1000">
                <a:latin typeface="Arial"/>
                <a:ea typeface="Calibri" panose="020F0502020204030204"/>
                <a:cs typeface="Arial"/>
                <a:hlinkClick r:id="rId8"/>
              </a:rPr>
              <a:t>https://doctorbruce.net/eye-resources/screen-time/</a:t>
            </a:r>
            <a:r>
              <a:rPr lang="en-GB" sz="1000">
                <a:latin typeface="Arial"/>
                <a:ea typeface="Calibri" panose="020F0502020204030204"/>
                <a:cs typeface="Arial"/>
              </a:rPr>
              <a:t> (Accessed: 3 Oct. 2026).</a:t>
            </a:r>
            <a:endParaRPr lang="en-US" sz="1000">
              <a:latin typeface="Arial"/>
              <a:ea typeface="Calibri" panose="020F0502020204030204"/>
              <a:cs typeface="Arial"/>
            </a:endParaRPr>
          </a:p>
          <a:p>
            <a:pPr marL="514350" indent="-514350">
              <a:buAutoNum type="arabicPeriod"/>
            </a:pPr>
            <a:endParaRPr lang="en-GB" sz="2000">
              <a:latin typeface="Arial"/>
              <a:ea typeface="Calibri" panose="020F0502020204030204"/>
              <a:cs typeface="Arial"/>
            </a:endParaRPr>
          </a:p>
          <a:p>
            <a:pPr marL="342900" indent="-342900">
              <a:buAutoNum type="arabicPeriod"/>
            </a:pPr>
            <a:endParaRPr lang="en-GB" sz="2000">
              <a:latin typeface="Calibri"/>
              <a:ea typeface="Calibri" panose="020F0502020204030204"/>
              <a:cs typeface="Calibri"/>
            </a:endParaRPr>
          </a:p>
          <a:p>
            <a:pPr marL="342900" indent="-342900">
              <a:buAutoNum type="arabicPeriod"/>
            </a:pPr>
            <a:endParaRPr lang="en-GB" sz="1100">
              <a:latin typeface="Arial"/>
              <a:ea typeface="Calibri" panose="020F0502020204030204"/>
              <a:cs typeface="Arial"/>
            </a:endParaRPr>
          </a:p>
          <a:p>
            <a:pPr>
              <a:buAutoNum type="arabicPeriod"/>
            </a:pPr>
            <a:endParaRPr lang="en-GB">
              <a:ea typeface="Calibri" panose="020F0502020204030204"/>
              <a:cs typeface="Calibri" panose="020F0502020204030204"/>
            </a:endParaRPr>
          </a:p>
        </p:txBody>
      </p:sp>
    </p:spTree>
    <p:extLst>
      <p:ext uri="{BB962C8B-B14F-4D97-AF65-F5344CB8AC3E}">
        <p14:creationId xmlns:p14="http://schemas.microsoft.com/office/powerpoint/2010/main" val="31590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0DFF-21EA-C5DF-EC0A-FE60D7ECE025}"/>
              </a:ext>
            </a:extLst>
          </p:cNvPr>
          <p:cNvSpPr>
            <a:spLocks noGrp="1"/>
          </p:cNvSpPr>
          <p:nvPr>
            <p:ph type="title"/>
          </p:nvPr>
        </p:nvSpPr>
        <p:spPr>
          <a:xfrm>
            <a:off x="656015" y="4217185"/>
            <a:ext cx="9404723" cy="1400530"/>
          </a:xfrm>
        </p:spPr>
        <p:txBody>
          <a:bodyPr>
            <a:normAutofit fontScale="90000"/>
          </a:bodyPr>
          <a:lstStyle/>
          <a:p>
            <a:r>
              <a:rPr lang="en-GB" b="1">
                <a:latin typeface="Arial"/>
                <a:cs typeface="Arial"/>
              </a:rPr>
              <a:t>Task 2  </a:t>
            </a:r>
            <a:r>
              <a:rPr lang="en-GB">
                <a:latin typeface="Arial"/>
                <a:cs typeface="Arial"/>
              </a:rPr>
              <a:t>                  CAMPAIGN</a:t>
            </a:r>
            <a:r>
              <a:rPr lang="en-GB" b="1">
                <a:latin typeface="Arial"/>
                <a:cs typeface="Arial"/>
              </a:rPr>
              <a:t>                    </a:t>
            </a:r>
            <a:r>
              <a:rPr lang="en-GB">
                <a:latin typeface="Arial"/>
                <a:cs typeface="Arial"/>
              </a:rPr>
              <a:t>               </a:t>
            </a:r>
            <a:r>
              <a:rPr lang="en-GB" b="1">
                <a:latin typeface="Arial"/>
                <a:cs typeface="Arial"/>
              </a:rPr>
              <a:t> </a:t>
            </a:r>
            <a:r>
              <a:rPr lang="en-GB">
                <a:latin typeface="Arial"/>
                <a:cs typeface="Arial"/>
              </a:rPr>
              <a:t>                     </a:t>
            </a:r>
            <a:r>
              <a:rPr lang="en-GB" b="1">
                <a:latin typeface="Arial"/>
                <a:cs typeface="Arial"/>
              </a:rPr>
              <a:t>                          </a:t>
            </a: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br>
              <a:rPr lang="en-GB" b="1">
                <a:latin typeface="Arial" panose="020B0604020202020204" pitchFamily="34" charset="0"/>
                <a:cs typeface="Arial" panose="020B0604020202020204" pitchFamily="34" charset="0"/>
              </a:rPr>
            </a:br>
            <a:r>
              <a:rPr lang="en-GB" sz="2800" b="1">
                <a:latin typeface="Arial"/>
                <a:cs typeface="Arial"/>
              </a:rPr>
              <a:t>Presented by:                                   </a:t>
            </a:r>
            <a:r>
              <a:rPr lang="en-GB" b="1">
                <a:latin typeface="Arial"/>
                <a:cs typeface="Arial"/>
              </a:rPr>
              <a:t> </a:t>
            </a:r>
            <a:r>
              <a:rPr lang="en-GB" sz="2800" b="1">
                <a:latin typeface="Arial"/>
                <a:cs typeface="Arial"/>
              </a:rPr>
              <a:t>Rizwana Mahmood</a:t>
            </a:r>
            <a:r>
              <a:rPr lang="en-GB" sz="2800">
                <a:latin typeface="Arial"/>
                <a:cs typeface="Arial"/>
              </a:rPr>
              <a:t>(2215431)</a:t>
            </a:r>
            <a:endParaRPr lang="en-GB" sz="2800" b="1">
              <a:latin typeface="Arial"/>
              <a:cs typeface="Arial"/>
            </a:endParaRPr>
          </a:p>
        </p:txBody>
      </p:sp>
    </p:spTree>
    <p:extLst>
      <p:ext uri="{BB962C8B-B14F-4D97-AF65-F5344CB8AC3E}">
        <p14:creationId xmlns:p14="http://schemas.microsoft.com/office/powerpoint/2010/main" val="37383062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Flowchart: Terminator 30">
            <a:extLst>
              <a:ext uri="{FF2B5EF4-FFF2-40B4-BE49-F238E27FC236}">
                <a16:creationId xmlns:a16="http://schemas.microsoft.com/office/drawing/2014/main" id="{6F6C4B0B-BF59-0573-83C3-69E1F4C01D4E}"/>
              </a:ext>
            </a:extLst>
          </p:cNvPr>
          <p:cNvSpPr/>
          <p:nvPr/>
        </p:nvSpPr>
        <p:spPr>
          <a:xfrm>
            <a:off x="3539716" y="476672"/>
            <a:ext cx="5328592" cy="576064"/>
          </a:xfrm>
          <a:prstGeom prst="flowChartTerminator">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solidFill>
                <a:latin typeface="Arial" panose="020B0604020202020204" pitchFamily="34" charset="0"/>
                <a:cs typeface="Arial" panose="020B0604020202020204" pitchFamily="34" charset="0"/>
              </a:rPr>
              <a:t>          </a:t>
            </a:r>
            <a:r>
              <a:rPr lang="en-GB" sz="2800" b="1">
                <a:solidFill>
                  <a:schemeClr val="tx1"/>
                </a:solidFill>
                <a:latin typeface="Arial" panose="020B0604020202020204" pitchFamily="34" charset="0"/>
                <a:cs typeface="Arial" panose="020B0604020202020204" pitchFamily="34" charset="0"/>
              </a:rPr>
              <a:t>Screen Smart Squad</a:t>
            </a:r>
          </a:p>
        </p:txBody>
      </p:sp>
      <p:sp>
        <p:nvSpPr>
          <p:cNvPr id="32" name="TextBox 31">
            <a:extLst>
              <a:ext uri="{FF2B5EF4-FFF2-40B4-BE49-F238E27FC236}">
                <a16:creationId xmlns:a16="http://schemas.microsoft.com/office/drawing/2014/main" id="{B2ED8258-C614-9B7C-6808-84576A60B4C6}"/>
              </a:ext>
            </a:extLst>
          </p:cNvPr>
          <p:cNvSpPr txBox="1"/>
          <p:nvPr/>
        </p:nvSpPr>
        <p:spPr>
          <a:xfrm>
            <a:off x="836752" y="1329328"/>
            <a:ext cx="9865096" cy="6093976"/>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In this era, children play outdoors less and use screens more. This worries experts because it can harm their health, mood and growth. Encouraging outdoor play helps children enjoy a healthier, more balanced childhood (Gopal Singh Charan </a:t>
            </a:r>
            <a:r>
              <a:rPr lang="en-GB" sz="1600" i="1">
                <a:latin typeface="Arial"/>
                <a:cs typeface="Arial"/>
              </a:rPr>
              <a:t>et al</a:t>
            </a:r>
            <a:r>
              <a:rPr lang="en-GB" sz="1600">
                <a:latin typeface="Arial"/>
                <a:cs typeface="Arial"/>
              </a:rPr>
              <a:t>. (2024). To promote and encourage outdoor activities, a fun, 6-8 weeks campaign, has been launched for children aged 5-11 which helps building healthy screen habits and discover the joy of life beyond the screen. The purpose of this campaign is not only to build confidence but also maintain good family routine and explore offline options for children to use their free time productively. Screen Smart Squad helps parents and caregivers to set clear boundaries for screen use, keep bedroom and mealtimes screen-free and, watch and talk about content with their children. It helps to engage them in more play, physical activity and fruitful discussion (Campaign Resource Centre, 2026), Nuvoli </a:t>
            </a:r>
            <a:r>
              <a:rPr lang="en-GB" sz="1600" i="1">
                <a:latin typeface="Arial"/>
                <a:cs typeface="Arial"/>
              </a:rPr>
              <a:t>et al. </a:t>
            </a:r>
            <a:r>
              <a:rPr lang="en-GB" sz="1600">
                <a:latin typeface="Arial"/>
                <a:cs typeface="Arial"/>
              </a:rPr>
              <a:t>(2025).</a:t>
            </a:r>
            <a:endParaRPr lang="en-GB" sz="1600" b="1">
              <a:latin typeface="Arial"/>
              <a:cs typeface="Arial"/>
            </a:endParaRPr>
          </a:p>
          <a:p>
            <a:endParaRPr lang="en-GB" sz="14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a:p>
            <a:endParaRPr lang="en-GB" sz="2000" b="1">
              <a:solidFill>
                <a:schemeClr val="bg2"/>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6AA2951C-F6C4-DFEA-D185-2BF56F89755C}"/>
              </a:ext>
            </a:extLst>
          </p:cNvPr>
          <p:cNvSpPr/>
          <p:nvPr/>
        </p:nvSpPr>
        <p:spPr>
          <a:xfrm>
            <a:off x="1161450" y="5278627"/>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Age Group</a:t>
            </a:r>
          </a:p>
          <a:p>
            <a:pPr algn="ctr"/>
            <a:r>
              <a:rPr lang="en-GB" b="1">
                <a:solidFill>
                  <a:srgbClr val="002060"/>
                </a:solidFill>
                <a:latin typeface="Arial" panose="020B0604020202020204" pitchFamily="34" charset="0"/>
                <a:cs typeface="Arial" panose="020B0604020202020204" pitchFamily="34" charset="0"/>
              </a:rPr>
              <a:t>5-11</a:t>
            </a:r>
          </a:p>
        </p:txBody>
      </p:sp>
      <p:sp>
        <p:nvSpPr>
          <p:cNvPr id="35" name="Rectangle 34">
            <a:extLst>
              <a:ext uri="{FF2B5EF4-FFF2-40B4-BE49-F238E27FC236}">
                <a16:creationId xmlns:a16="http://schemas.microsoft.com/office/drawing/2014/main" id="{9D9A4D5F-0352-4A5D-8769-AAD4434CC5CA}"/>
              </a:ext>
            </a:extLst>
          </p:cNvPr>
          <p:cNvSpPr/>
          <p:nvPr/>
        </p:nvSpPr>
        <p:spPr>
          <a:xfrm>
            <a:off x="4575877" y="5278916"/>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Sessions</a:t>
            </a:r>
          </a:p>
          <a:p>
            <a:pPr algn="ctr"/>
            <a:r>
              <a:rPr lang="en-GB" b="1">
                <a:solidFill>
                  <a:srgbClr val="002060"/>
                </a:solidFill>
                <a:latin typeface="Arial" panose="020B0604020202020204" pitchFamily="34" charset="0"/>
                <a:cs typeface="Arial" panose="020B0604020202020204" pitchFamily="34" charset="0"/>
              </a:rPr>
              <a:t>6-8</a:t>
            </a:r>
          </a:p>
        </p:txBody>
      </p:sp>
      <p:sp>
        <p:nvSpPr>
          <p:cNvPr id="37" name="Rectangle 36">
            <a:extLst>
              <a:ext uri="{FF2B5EF4-FFF2-40B4-BE49-F238E27FC236}">
                <a16:creationId xmlns:a16="http://schemas.microsoft.com/office/drawing/2014/main" id="{DC4F82FF-BD01-9909-4478-7B8691783EED}"/>
              </a:ext>
            </a:extLst>
          </p:cNvPr>
          <p:cNvSpPr/>
          <p:nvPr/>
        </p:nvSpPr>
        <p:spPr>
          <a:xfrm>
            <a:off x="7834352" y="5141550"/>
            <a:ext cx="2376264" cy="936104"/>
          </a:xfrm>
          <a:prstGeom prst="rect">
            <a:avLst/>
          </a:prstGeom>
          <a:solidFill>
            <a:schemeClr val="accent1">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rgbClr val="002060"/>
                </a:solidFill>
                <a:latin typeface="Arial" panose="020B0604020202020204" pitchFamily="34" charset="0"/>
                <a:cs typeface="Arial" panose="020B0604020202020204" pitchFamily="34" charset="0"/>
              </a:rPr>
              <a:t>Health and Wellbeing Campaign</a:t>
            </a:r>
          </a:p>
        </p:txBody>
      </p:sp>
      <p:sp>
        <p:nvSpPr>
          <p:cNvPr id="2" name="TextBox 1">
            <a:extLst>
              <a:ext uri="{FF2B5EF4-FFF2-40B4-BE49-F238E27FC236}">
                <a16:creationId xmlns:a16="http://schemas.microsoft.com/office/drawing/2014/main" id="{AA76288F-685C-E478-B0D3-9CD261BDD283}"/>
              </a:ext>
            </a:extLst>
          </p:cNvPr>
          <p:cNvSpPr txBox="1"/>
          <p:nvPr/>
        </p:nvSpPr>
        <p:spPr>
          <a:xfrm>
            <a:off x="370114" y="2155371"/>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3307162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559719E-E148-F9C6-DC2B-792F0AE82FFE}"/>
              </a:ext>
            </a:extLst>
          </p:cNvPr>
          <p:cNvSpPr>
            <a:spLocks noGrp="1"/>
          </p:cNvSpPr>
          <p:nvPr>
            <p:ph type="ftr" sz="quarter" idx="11"/>
          </p:nvPr>
        </p:nvSpPr>
        <p:spPr>
          <a:xfrm>
            <a:off x="4041656" y="-3616"/>
            <a:ext cx="4114800" cy="856526"/>
          </a:xfrm>
          <a:solidFill>
            <a:schemeClr val="accent5">
              <a:lumMod val="20000"/>
              <a:lumOff val="80000"/>
            </a:schemeClr>
          </a:solidFill>
        </p:spPr>
        <p:txBody>
          <a:bodyPr/>
          <a:lstStyle/>
          <a:p>
            <a:pPr rtl="0"/>
            <a:r>
              <a:rPr lang="en-GB" sz="4400">
                <a:latin typeface="Arial"/>
                <a:cs typeface="Arial"/>
              </a:rPr>
              <a:t>Evaluation</a:t>
            </a:r>
          </a:p>
        </p:txBody>
      </p:sp>
      <p:sp>
        <p:nvSpPr>
          <p:cNvPr id="5" name="Slide Number Placeholder 4">
            <a:extLst>
              <a:ext uri="{FF2B5EF4-FFF2-40B4-BE49-F238E27FC236}">
                <a16:creationId xmlns:a16="http://schemas.microsoft.com/office/drawing/2014/main" id="{F1E354E4-58DF-11B7-0A7C-8C569EDF9CCA}"/>
              </a:ext>
            </a:extLst>
          </p:cNvPr>
          <p:cNvSpPr>
            <a:spLocks noGrp="1"/>
          </p:cNvSpPr>
          <p:nvPr>
            <p:ph type="sldNum" sz="quarter" idx="12"/>
          </p:nvPr>
        </p:nvSpPr>
        <p:spPr/>
        <p:txBody>
          <a:bodyPr/>
          <a:lstStyle/>
          <a:p>
            <a:pPr rtl="0"/>
            <a:fld id="{294A09A9-5501-47C1-A89A-A340965A2BE2}" type="slidenum">
              <a:rPr lang="en-GB" smtClean="0"/>
              <a:t>17</a:t>
            </a:fld>
            <a:endParaRPr lang="en-GB"/>
          </a:p>
        </p:txBody>
      </p:sp>
      <p:sp>
        <p:nvSpPr>
          <p:cNvPr id="2" name="TextBox 1">
            <a:extLst>
              <a:ext uri="{FF2B5EF4-FFF2-40B4-BE49-F238E27FC236}">
                <a16:creationId xmlns:a16="http://schemas.microsoft.com/office/drawing/2014/main" id="{8C429157-9E9D-1EB5-257B-3EEAFE750007}"/>
              </a:ext>
            </a:extLst>
          </p:cNvPr>
          <p:cNvSpPr txBox="1"/>
          <p:nvPr/>
        </p:nvSpPr>
        <p:spPr>
          <a:xfrm>
            <a:off x="653872" y="847407"/>
            <a:ext cx="10225136" cy="3457357"/>
          </a:xfrm>
          <a:prstGeom prst="rect">
            <a:avLst/>
          </a:prstGeom>
          <a:noFill/>
        </p:spPr>
        <p:txBody>
          <a:bodyPr wrap="square" lIns="91440" tIns="45720" rIns="91440" bIns="45720" rtlCol="0" anchor="t">
            <a:spAutoFit/>
          </a:bodyPr>
          <a:lstStyle/>
          <a:p>
            <a:pPr>
              <a:lnSpc>
                <a:spcPct val="150000"/>
              </a:lnSpc>
            </a:pPr>
            <a:r>
              <a:rPr lang="en-GB" sz="1600">
                <a:latin typeface="Arial"/>
                <a:cs typeface="Arial"/>
              </a:rPr>
              <a:t>Evaluation is a structured way of checking how well a project or programme worked, including its impact, quality and value for money. It shows whether the aims were met, who benefited and what should be improved, and it is widely used in health, education, policy and charities.</a:t>
            </a:r>
          </a:p>
          <a:p>
            <a:pPr>
              <a:lnSpc>
                <a:spcPct val="150000"/>
              </a:lnSpc>
            </a:pPr>
            <a:r>
              <a:rPr lang="en-GB" b="1">
                <a:latin typeface="Arial"/>
                <a:cs typeface="Arial"/>
              </a:rPr>
              <a:t>Types of Evaluation</a:t>
            </a:r>
          </a:p>
          <a:p>
            <a:pPr>
              <a:lnSpc>
                <a:spcPct val="150000"/>
              </a:lnSpc>
            </a:pPr>
            <a:r>
              <a:rPr lang="en-GB" sz="1600" b="1">
                <a:latin typeface="Arial"/>
                <a:cs typeface="Arial"/>
              </a:rPr>
              <a:t>Formative:</a:t>
            </a:r>
            <a:r>
              <a:rPr lang="en-GB" sz="1600">
                <a:latin typeface="Arial"/>
                <a:cs typeface="Arial"/>
              </a:rPr>
              <a:t> Reviews the programme as it runs, so changes can be made straight away.</a:t>
            </a:r>
          </a:p>
          <a:p>
            <a:pPr>
              <a:lnSpc>
                <a:spcPct val="150000"/>
              </a:lnSpc>
            </a:pPr>
            <a:r>
              <a:rPr lang="en-GB" sz="1600" b="1">
                <a:latin typeface="Arial"/>
                <a:cs typeface="Arial"/>
              </a:rPr>
              <a:t>Summative:</a:t>
            </a:r>
            <a:r>
              <a:rPr lang="en-GB" sz="1600">
                <a:latin typeface="Arial"/>
                <a:cs typeface="Arial"/>
              </a:rPr>
              <a:t> Assesses the programme once it finishes to see whether its main aims were achieved.</a:t>
            </a:r>
          </a:p>
          <a:p>
            <a:pPr>
              <a:lnSpc>
                <a:spcPct val="150000"/>
              </a:lnSpc>
            </a:pPr>
            <a:r>
              <a:rPr lang="en-GB" sz="1600" b="1">
                <a:latin typeface="Arial"/>
                <a:cs typeface="Arial"/>
              </a:rPr>
              <a:t>Process:</a:t>
            </a:r>
            <a:r>
              <a:rPr lang="en-GB" sz="1600">
                <a:latin typeface="Arial"/>
                <a:cs typeface="Arial"/>
              </a:rPr>
              <a:t> Examines how the programme was carried out, including who joined and whether it went to plan.</a:t>
            </a:r>
          </a:p>
          <a:p>
            <a:pPr>
              <a:lnSpc>
                <a:spcPct val="150000"/>
              </a:lnSpc>
            </a:pPr>
            <a:r>
              <a:rPr lang="en-GB" sz="1600" b="1">
                <a:latin typeface="Arial"/>
                <a:cs typeface="Arial"/>
              </a:rPr>
              <a:t>Outcome:</a:t>
            </a:r>
            <a:r>
              <a:rPr lang="en-GB" sz="1600">
                <a:latin typeface="Arial"/>
                <a:cs typeface="Arial"/>
              </a:rPr>
              <a:t> Measures the results it produced, such as better habits, knowledge or wellbeing.</a:t>
            </a:r>
          </a:p>
          <a:p>
            <a:pPr>
              <a:lnSpc>
                <a:spcPct val="150000"/>
              </a:lnSpc>
            </a:pPr>
            <a:endParaRPr lang="en-GB">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B1347D7-EF88-8298-5346-B2A1A0050B0F}"/>
              </a:ext>
            </a:extLst>
          </p:cNvPr>
          <p:cNvSpPr txBox="1"/>
          <p:nvPr/>
        </p:nvSpPr>
        <p:spPr>
          <a:xfrm>
            <a:off x="7536696" y="5698918"/>
            <a:ext cx="4322648" cy="523220"/>
          </a:xfrm>
          <a:prstGeom prst="rect">
            <a:avLst/>
          </a:prstGeom>
          <a:noFill/>
        </p:spPr>
        <p:txBody>
          <a:bodyPr wrap="square" lIns="91440" tIns="45720" rIns="91440" bIns="45720" rtlCol="0" anchor="t">
            <a:spAutoFit/>
          </a:bodyPr>
          <a:lstStyle/>
          <a:p>
            <a:r>
              <a:rPr lang="en-GB" sz="1400" err="1">
                <a:solidFill>
                  <a:srgbClr val="000000"/>
                </a:solidFill>
                <a:latin typeface="Arial"/>
                <a:cs typeface="Arial"/>
              </a:rPr>
              <a:t>EvalCommunity</a:t>
            </a:r>
            <a:r>
              <a:rPr lang="en-GB" sz="1400">
                <a:solidFill>
                  <a:srgbClr val="000000"/>
                </a:solidFill>
                <a:latin typeface="Arial"/>
                <a:cs typeface="Arial"/>
              </a:rPr>
              <a:t> (2026), </a:t>
            </a:r>
            <a:r>
              <a:rPr lang="en-GB" sz="1400" err="1">
                <a:solidFill>
                  <a:srgbClr val="000000"/>
                </a:solidFill>
                <a:latin typeface="Arial"/>
                <a:cs typeface="Arial"/>
              </a:rPr>
              <a:t>Singerhouse</a:t>
            </a:r>
            <a:r>
              <a:rPr lang="en-GB" sz="1400">
                <a:solidFill>
                  <a:srgbClr val="000000"/>
                </a:solidFill>
                <a:latin typeface="Arial"/>
                <a:cs typeface="Arial"/>
              </a:rPr>
              <a:t> (2023)</a:t>
            </a:r>
            <a:endParaRPr lang="en-US"/>
          </a:p>
          <a:p>
            <a:r>
              <a:rPr lang="en-GB" sz="1400" err="1">
                <a:solidFill>
                  <a:schemeClr val="bg1"/>
                </a:solidFill>
                <a:latin typeface="Arial"/>
                <a:cs typeface="Arial"/>
              </a:rPr>
              <a:t>ngerhous</a:t>
            </a:r>
            <a:r>
              <a:rPr lang="en-GB" sz="1400">
                <a:solidFill>
                  <a:schemeClr val="bg1"/>
                </a:solidFill>
                <a:latin typeface="Arial"/>
                <a:cs typeface="Arial"/>
              </a:rPr>
              <a:t>(2023)</a:t>
            </a:r>
            <a:endParaRPr lang="en-GB">
              <a:solidFill>
                <a:schemeClr val="bg1"/>
              </a:solidFill>
              <a:latin typeface="Arial"/>
              <a:cs typeface="Arial"/>
            </a:endParaRPr>
          </a:p>
        </p:txBody>
      </p:sp>
      <p:pic>
        <p:nvPicPr>
          <p:cNvPr id="6" name="Picture 5">
            <a:extLst>
              <a:ext uri="{FF2B5EF4-FFF2-40B4-BE49-F238E27FC236}">
                <a16:creationId xmlns:a16="http://schemas.microsoft.com/office/drawing/2014/main" id="{67185D68-5327-91BC-72C4-09C98A66C28F}"/>
              </a:ext>
            </a:extLst>
          </p:cNvPr>
          <p:cNvPicPr>
            <a:picLocks noChangeAspect="1"/>
          </p:cNvPicPr>
          <p:nvPr/>
        </p:nvPicPr>
        <p:blipFill>
          <a:blip r:embed="rId2"/>
          <a:stretch>
            <a:fillRect/>
          </a:stretch>
        </p:blipFill>
        <p:spPr>
          <a:xfrm>
            <a:off x="3764280" y="3845744"/>
            <a:ext cx="3776896" cy="2159808"/>
          </a:xfrm>
          <a:prstGeom prst="rect">
            <a:avLst/>
          </a:prstGeom>
        </p:spPr>
      </p:pic>
    </p:spTree>
    <p:extLst>
      <p:ext uri="{BB962C8B-B14F-4D97-AF65-F5344CB8AC3E}">
        <p14:creationId xmlns:p14="http://schemas.microsoft.com/office/powerpoint/2010/main" val="407932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7BA37B48-C3F2-4EE1-04E7-9638EAAA96F3}"/>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18</a:t>
            </a:fld>
            <a:endParaRPr lang="en-GB" sz="1400">
              <a:solidFill>
                <a:srgbClr val="000000"/>
              </a:solidFill>
              <a:latin typeface="Arial"/>
              <a:cs typeface="Arial"/>
            </a:endParaRPr>
          </a:p>
        </p:txBody>
      </p:sp>
      <p:sp>
        <p:nvSpPr>
          <p:cNvPr id="24" name="TextBox 23">
            <a:extLst>
              <a:ext uri="{FF2B5EF4-FFF2-40B4-BE49-F238E27FC236}">
                <a16:creationId xmlns:a16="http://schemas.microsoft.com/office/drawing/2014/main" id="{75AD22A9-BBE6-C371-AFDB-14567CFB5911}"/>
              </a:ext>
            </a:extLst>
          </p:cNvPr>
          <p:cNvSpPr txBox="1"/>
          <p:nvPr/>
        </p:nvSpPr>
        <p:spPr>
          <a:xfrm>
            <a:off x="2351584" y="1341348"/>
            <a:ext cx="6096000" cy="307777"/>
          </a:xfrm>
          <a:prstGeom prst="rect">
            <a:avLst/>
          </a:prstGeom>
          <a:noFill/>
        </p:spPr>
        <p:txBody>
          <a:bodyPr wrap="square" lIns="91440" tIns="45720" rIns="91440" bIns="45720" anchor="t">
            <a:spAutoFit/>
          </a:bodyPr>
          <a:lstStyle/>
          <a:p>
            <a:r>
              <a:rPr lang="en-GB" sz="1400">
                <a:solidFill>
                  <a:srgbClr val="000000"/>
                </a:solidFill>
                <a:latin typeface="Arial"/>
                <a:cs typeface="Arial"/>
              </a:rPr>
              <a:t>(</a:t>
            </a:r>
            <a:r>
              <a:rPr lang="en-GB" sz="1400" err="1">
                <a:solidFill>
                  <a:srgbClr val="000000"/>
                </a:solidFill>
                <a:latin typeface="Arial"/>
                <a:cs typeface="Arial"/>
              </a:rPr>
              <a:t>Singerhouse</a:t>
            </a:r>
            <a:r>
              <a:rPr lang="en-GB" sz="1400">
                <a:solidFill>
                  <a:srgbClr val="000000"/>
                </a:solidFill>
                <a:latin typeface="Arial"/>
                <a:cs typeface="Arial"/>
              </a:rPr>
              <a:t>, 2023, Tennant </a:t>
            </a:r>
            <a:r>
              <a:rPr lang="en-GB" sz="1400" i="1">
                <a:solidFill>
                  <a:srgbClr val="000000"/>
                </a:solidFill>
                <a:latin typeface="Arial"/>
                <a:cs typeface="Arial"/>
              </a:rPr>
              <a:t>et al.</a:t>
            </a:r>
            <a:r>
              <a:rPr lang="en-GB" sz="1400">
                <a:solidFill>
                  <a:srgbClr val="000000"/>
                </a:solidFill>
                <a:latin typeface="Arial"/>
                <a:cs typeface="Arial"/>
              </a:rPr>
              <a:t> (2007)</a:t>
            </a:r>
            <a:endParaRPr lang="en-US" sz="1400">
              <a:solidFill>
                <a:srgbClr val="000000"/>
              </a:solidFill>
              <a:latin typeface="Arial"/>
              <a:cs typeface="Arial"/>
            </a:endParaRPr>
          </a:p>
        </p:txBody>
      </p:sp>
      <p:sp>
        <p:nvSpPr>
          <p:cNvPr id="26" name="Shape 4">
            <a:extLst>
              <a:ext uri="{FF2B5EF4-FFF2-40B4-BE49-F238E27FC236}">
                <a16:creationId xmlns:a16="http://schemas.microsoft.com/office/drawing/2014/main" id="{2FA7ED71-957C-818F-941B-E788E27EEEBD}"/>
              </a:ext>
            </a:extLst>
          </p:cNvPr>
          <p:cNvSpPr/>
          <p:nvPr/>
        </p:nvSpPr>
        <p:spPr>
          <a:xfrm>
            <a:off x="870248" y="1631628"/>
            <a:ext cx="3168352" cy="457200"/>
          </a:xfrm>
          <a:prstGeom prst="roundRect">
            <a:avLst>
              <a:gd name="adj" fmla="val 24000"/>
            </a:avLst>
          </a:prstGeom>
          <a:solidFill>
            <a:schemeClr val="accent2">
              <a:lumMod val="60000"/>
              <a:lumOff val="40000"/>
            </a:schemeClr>
          </a:solidFill>
          <a:ln>
            <a:solidFill>
              <a:schemeClr val="tx2">
                <a:lumMod val="2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28" name="Shape 4">
            <a:extLst>
              <a:ext uri="{FF2B5EF4-FFF2-40B4-BE49-F238E27FC236}">
                <a16:creationId xmlns:a16="http://schemas.microsoft.com/office/drawing/2014/main" id="{81DDFF0F-7712-C843-4D7C-3F8E86A5ABC4}"/>
              </a:ext>
            </a:extLst>
          </p:cNvPr>
          <p:cNvSpPr/>
          <p:nvPr/>
        </p:nvSpPr>
        <p:spPr>
          <a:xfrm>
            <a:off x="4234851" y="1642496"/>
            <a:ext cx="3281536" cy="457200"/>
          </a:xfrm>
          <a:prstGeom prst="roundRect">
            <a:avLst>
              <a:gd name="adj" fmla="val 24000"/>
            </a:avLst>
          </a:prstGeom>
          <a:solidFill>
            <a:schemeClr val="accent4">
              <a:lumMod val="75000"/>
            </a:schemeClr>
          </a:solidFill>
          <a:ln>
            <a:solidFill>
              <a:schemeClr val="accent2">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0" name="Shape 4">
            <a:extLst>
              <a:ext uri="{FF2B5EF4-FFF2-40B4-BE49-F238E27FC236}">
                <a16:creationId xmlns:a16="http://schemas.microsoft.com/office/drawing/2014/main" id="{844FE73E-CBB9-9D85-5CE5-007139F3272E}"/>
              </a:ext>
            </a:extLst>
          </p:cNvPr>
          <p:cNvSpPr/>
          <p:nvPr/>
        </p:nvSpPr>
        <p:spPr>
          <a:xfrm>
            <a:off x="7790247" y="1607396"/>
            <a:ext cx="3281536" cy="457200"/>
          </a:xfrm>
          <a:prstGeom prst="roundRect">
            <a:avLst>
              <a:gd name="adj" fmla="val 24000"/>
            </a:avLst>
          </a:prstGeom>
          <a:solidFill>
            <a:schemeClr val="accent5">
              <a:lumMod val="75000"/>
            </a:schemeClr>
          </a:solidFill>
          <a:ln>
            <a:solidFill>
              <a:schemeClr val="accent6">
                <a:lumMod val="75000"/>
              </a:schemeClr>
            </a:solidFill>
          </a:ln>
          <a:effectLst>
            <a:innerShdw blurRad="63500" dist="50800" dir="13500000">
              <a:prstClr val="black">
                <a:alpha val="50000"/>
              </a:prstClr>
            </a:innerShdw>
          </a:effectLst>
        </p:spPr>
        <p:txBody>
          <a:bodyPr/>
          <a:lstStyle/>
          <a:p>
            <a:endParaRPr lang="en-GB" sz="1400">
              <a:solidFill>
                <a:srgbClr val="000000"/>
              </a:solidFill>
              <a:latin typeface="Arial"/>
              <a:cs typeface="Arial"/>
            </a:endParaRPr>
          </a:p>
        </p:txBody>
      </p:sp>
      <p:sp>
        <p:nvSpPr>
          <p:cNvPr id="32" name="Shape 4">
            <a:extLst>
              <a:ext uri="{FF2B5EF4-FFF2-40B4-BE49-F238E27FC236}">
                <a16:creationId xmlns:a16="http://schemas.microsoft.com/office/drawing/2014/main" id="{BCC838EF-87F9-C752-5213-4A28649AA71C}"/>
              </a:ext>
            </a:extLst>
          </p:cNvPr>
          <p:cNvSpPr/>
          <p:nvPr/>
        </p:nvSpPr>
        <p:spPr>
          <a:xfrm>
            <a:off x="4258876" y="284305"/>
            <a:ext cx="3611880" cy="457200"/>
          </a:xfrm>
          <a:prstGeom prst="roundRect">
            <a:avLst>
              <a:gd name="adj" fmla="val 24000"/>
            </a:avLst>
          </a:prstGeom>
          <a:solidFill>
            <a:schemeClr val="accent6">
              <a:lumMod val="20000"/>
              <a:lumOff val="80000"/>
            </a:schemeClr>
          </a:solidFill>
          <a:ln>
            <a:solidFill>
              <a:srgbClr val="FF0000"/>
            </a:solidFill>
          </a:ln>
          <a:effectLst>
            <a:innerShdw blurRad="63500" dist="50800" dir="13500000">
              <a:prstClr val="black">
                <a:alpha val="50000"/>
              </a:prstClr>
            </a:innerShdw>
          </a:effectLst>
        </p:spPr>
        <p:txBody>
          <a:bodyPr lIns="91440" tIns="45720" rIns="91440" bIns="45720" anchor="t"/>
          <a:lstStyle/>
          <a:p>
            <a:r>
              <a:rPr lang="en-US" b="1" kern="0" spc="200">
                <a:solidFill>
                  <a:srgbClr val="000000"/>
                </a:solidFill>
                <a:latin typeface="Arial"/>
                <a:ea typeface="Calibri"/>
                <a:cs typeface="Arial"/>
              </a:rPr>
              <a:t>CAMPAIGN EVALUATION</a:t>
            </a:r>
            <a:endParaRPr lang="en-US" b="1">
              <a:solidFill>
                <a:srgbClr val="000000"/>
              </a:solidFill>
              <a:latin typeface="Arial"/>
              <a:ea typeface="Calibri"/>
              <a:cs typeface="Arial"/>
            </a:endParaRPr>
          </a:p>
        </p:txBody>
      </p:sp>
      <p:sp>
        <p:nvSpPr>
          <p:cNvPr id="34" name="Shape 4">
            <a:extLst>
              <a:ext uri="{FF2B5EF4-FFF2-40B4-BE49-F238E27FC236}">
                <a16:creationId xmlns:a16="http://schemas.microsoft.com/office/drawing/2014/main" id="{22AAD9D0-04DF-0BB7-D0A4-427154D107F7}"/>
              </a:ext>
            </a:extLst>
          </p:cNvPr>
          <p:cNvSpPr/>
          <p:nvPr/>
        </p:nvSpPr>
        <p:spPr>
          <a:xfrm>
            <a:off x="3051219" y="741706"/>
            <a:ext cx="6935728" cy="457200"/>
          </a:xfrm>
          <a:prstGeom prst="roundRect">
            <a:avLst>
              <a:gd name="adj" fmla="val 24000"/>
            </a:avLst>
          </a:prstGeom>
          <a:solidFill>
            <a:schemeClr val="tx2">
              <a:lumMod val="20000"/>
              <a:lumOff val="80000"/>
            </a:schemeClr>
          </a:solidFill>
          <a:ln>
            <a:solidFill>
              <a:schemeClr val="accent1"/>
            </a:solidFill>
          </a:ln>
          <a:effectLst>
            <a:innerShdw blurRad="63500" dist="50800" dir="13500000">
              <a:prstClr val="black">
                <a:alpha val="50000"/>
              </a:prstClr>
            </a:innerShdw>
          </a:effectLst>
        </p:spPr>
        <p:txBody>
          <a:bodyPr lIns="91440" tIns="45720" rIns="91440" bIns="45720" anchor="t"/>
          <a:lstStyle/>
          <a:p>
            <a:r>
              <a:rPr lang="en-US" sz="1400" b="1">
                <a:solidFill>
                  <a:srgbClr val="000000"/>
                </a:solidFill>
                <a:latin typeface="Arial"/>
                <a:ea typeface="Cambria"/>
                <a:cs typeface="Arial"/>
              </a:rPr>
              <a:t> </a:t>
            </a:r>
            <a:r>
              <a:rPr lang="en-US" b="1">
                <a:solidFill>
                  <a:srgbClr val="000000"/>
                </a:solidFill>
                <a:latin typeface="Arial"/>
                <a:ea typeface="Cambria"/>
                <a:cs typeface="Arial"/>
              </a:rPr>
              <a:t>       Types of Evaluation &amp; How They Were Measured</a:t>
            </a:r>
            <a:endParaRPr lang="en-US">
              <a:solidFill>
                <a:srgbClr val="000000"/>
              </a:solidFill>
              <a:latin typeface="Arial"/>
              <a:ea typeface="Cambria"/>
              <a:cs typeface="Arial"/>
            </a:endParaRPr>
          </a:p>
        </p:txBody>
      </p:sp>
      <p:sp>
        <p:nvSpPr>
          <p:cNvPr id="36" name="Shape 6">
            <a:extLst>
              <a:ext uri="{FF2B5EF4-FFF2-40B4-BE49-F238E27FC236}">
                <a16:creationId xmlns:a16="http://schemas.microsoft.com/office/drawing/2014/main" id="{2E9A139E-FAA9-9849-7CCA-998177B980E5}"/>
              </a:ext>
            </a:extLst>
          </p:cNvPr>
          <p:cNvSpPr/>
          <p:nvPr/>
        </p:nvSpPr>
        <p:spPr>
          <a:xfrm>
            <a:off x="1989324" y="1764279"/>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sp>
        <p:nvSpPr>
          <p:cNvPr id="37" name="Shape 6">
            <a:extLst>
              <a:ext uri="{FF2B5EF4-FFF2-40B4-BE49-F238E27FC236}">
                <a16:creationId xmlns:a16="http://schemas.microsoft.com/office/drawing/2014/main" id="{469F904B-32D7-92DF-E321-8DB4B3D68DD9}"/>
              </a:ext>
            </a:extLst>
          </p:cNvPr>
          <p:cNvSpPr/>
          <p:nvPr/>
        </p:nvSpPr>
        <p:spPr>
          <a:xfrm>
            <a:off x="5388482" y="1757321"/>
            <a:ext cx="822960" cy="822960"/>
          </a:xfrm>
          <a:prstGeom prst="ellipse">
            <a:avLst/>
          </a:prstGeom>
          <a:solidFill>
            <a:schemeClr val="bg2">
              <a:lumMod val="20000"/>
              <a:lumOff val="80000"/>
            </a:schemeClr>
          </a:solidFill>
          <a:ln/>
        </p:spPr>
        <p:txBody>
          <a:bodyPr/>
          <a:lstStyle/>
          <a:p>
            <a:pPr defTabSz="914400"/>
            <a:endParaRPr lang="en-GB" sz="1400">
              <a:solidFill>
                <a:srgbClr val="000000"/>
              </a:solidFill>
              <a:latin typeface="Arial"/>
              <a:cs typeface="Arial"/>
            </a:endParaRPr>
          </a:p>
        </p:txBody>
      </p:sp>
      <p:sp>
        <p:nvSpPr>
          <p:cNvPr id="39" name="Shape 6">
            <a:extLst>
              <a:ext uri="{FF2B5EF4-FFF2-40B4-BE49-F238E27FC236}">
                <a16:creationId xmlns:a16="http://schemas.microsoft.com/office/drawing/2014/main" id="{48DEC10C-F2C8-302D-F8EE-BE9F32D75F5B}"/>
              </a:ext>
            </a:extLst>
          </p:cNvPr>
          <p:cNvSpPr/>
          <p:nvPr/>
        </p:nvSpPr>
        <p:spPr>
          <a:xfrm>
            <a:off x="9065783" y="1803551"/>
            <a:ext cx="822960" cy="822960"/>
          </a:xfrm>
          <a:prstGeom prst="ellipse">
            <a:avLst/>
          </a:prstGeom>
          <a:solidFill>
            <a:schemeClr val="bg2">
              <a:lumMod val="20000"/>
              <a:lumOff val="80000"/>
            </a:schemeClr>
          </a:solidFill>
          <a:ln/>
        </p:spPr>
        <p:txBody>
          <a:bodyPr/>
          <a:lstStyle/>
          <a:p>
            <a:endParaRPr lang="en-GB" sz="1400">
              <a:solidFill>
                <a:srgbClr val="000000"/>
              </a:solidFill>
              <a:latin typeface="Arial"/>
              <a:cs typeface="Arial"/>
            </a:endParaRPr>
          </a:p>
        </p:txBody>
      </p:sp>
      <p:pic>
        <p:nvPicPr>
          <p:cNvPr id="43" name="Graphic 42" descr="Crawl with solid fill">
            <a:extLst>
              <a:ext uri="{FF2B5EF4-FFF2-40B4-BE49-F238E27FC236}">
                <a16:creationId xmlns:a16="http://schemas.microsoft.com/office/drawing/2014/main" id="{72D2AB4C-D8B0-85BC-9416-5C5D985DE46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41568" y="1754422"/>
            <a:ext cx="617222" cy="617222"/>
          </a:xfrm>
          <a:prstGeom prst="rect">
            <a:avLst/>
          </a:prstGeom>
        </p:spPr>
      </p:pic>
      <p:pic>
        <p:nvPicPr>
          <p:cNvPr id="45" name="Graphic 44" descr="No Touch with solid fill">
            <a:extLst>
              <a:ext uri="{FF2B5EF4-FFF2-40B4-BE49-F238E27FC236}">
                <a16:creationId xmlns:a16="http://schemas.microsoft.com/office/drawing/2014/main" id="{1BC51FB4-F17F-EB1E-9E4D-53531EF54B5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03924" y="1867594"/>
            <a:ext cx="592076" cy="592076"/>
          </a:xfrm>
          <a:prstGeom prst="rect">
            <a:avLst/>
          </a:prstGeom>
        </p:spPr>
      </p:pic>
      <p:pic>
        <p:nvPicPr>
          <p:cNvPr id="47" name="Graphic 46" descr="Trophy with solid fill">
            <a:extLst>
              <a:ext uri="{FF2B5EF4-FFF2-40B4-BE49-F238E27FC236}">
                <a16:creationId xmlns:a16="http://schemas.microsoft.com/office/drawing/2014/main" id="{ED75E765-575E-70EF-3C68-5A987F77BDA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12659" y="1907602"/>
            <a:ext cx="529208" cy="529208"/>
          </a:xfrm>
          <a:prstGeom prst="rect">
            <a:avLst/>
          </a:prstGeom>
        </p:spPr>
      </p:pic>
      <p:sp>
        <p:nvSpPr>
          <p:cNvPr id="49" name="TextBox 48">
            <a:extLst>
              <a:ext uri="{FF2B5EF4-FFF2-40B4-BE49-F238E27FC236}">
                <a16:creationId xmlns:a16="http://schemas.microsoft.com/office/drawing/2014/main" id="{596C1879-DCC3-6FCE-059D-CF3AA2D96DA9}"/>
              </a:ext>
            </a:extLst>
          </p:cNvPr>
          <p:cNvSpPr txBox="1"/>
          <p:nvPr/>
        </p:nvSpPr>
        <p:spPr>
          <a:xfrm>
            <a:off x="2618625" y="2404780"/>
            <a:ext cx="6096000" cy="307777"/>
          </a:xfrm>
          <a:prstGeom prst="rect">
            <a:avLst/>
          </a:prstGeom>
          <a:noFill/>
        </p:spPr>
        <p:txBody>
          <a:bodyPr wrap="square">
            <a:spAutoFit/>
          </a:bodyPr>
          <a:lstStyle/>
          <a:p>
            <a:pPr algn="ctr"/>
            <a:r>
              <a:rPr lang="en-US" sz="1400" b="1" kern="0" spc="100">
                <a:solidFill>
                  <a:srgbClr val="000000"/>
                </a:solidFill>
                <a:latin typeface="Arial" panose="020B0604020202020204" pitchFamily="34" charset="0"/>
                <a:ea typeface="Calibri" pitchFamily="34" charset="-122"/>
                <a:cs typeface="Arial" panose="020B0604020202020204" pitchFamily="34" charset="0"/>
              </a:rPr>
              <a:t>END OF PROGRAMME</a:t>
            </a:r>
            <a:endParaRPr lang="en-US" sz="1400">
              <a:solidFill>
                <a:srgbClr val="000000"/>
              </a:solidFill>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274904C8-1D12-3A13-04C7-921B952A69FC}"/>
              </a:ext>
            </a:extLst>
          </p:cNvPr>
          <p:cNvSpPr txBox="1"/>
          <p:nvPr/>
        </p:nvSpPr>
        <p:spPr>
          <a:xfrm>
            <a:off x="-780956" y="2364976"/>
            <a:ext cx="60960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DURING THE PROGRAMME</a:t>
            </a:r>
            <a:endParaRPr lang="en-US" sz="1400">
              <a:solidFill>
                <a:srgbClr val="000000"/>
              </a:solidFill>
              <a:latin typeface="Arial" panose="020B0604020202020204" pitchFamily="34" charset="0"/>
              <a:cs typeface="Arial" panose="020B0604020202020204" pitchFamily="34" charset="0"/>
            </a:endParaRPr>
          </a:p>
        </p:txBody>
      </p:sp>
      <p:sp>
        <p:nvSpPr>
          <p:cNvPr id="53" name="TextBox 52">
            <a:extLst>
              <a:ext uri="{FF2B5EF4-FFF2-40B4-BE49-F238E27FC236}">
                <a16:creationId xmlns:a16="http://schemas.microsoft.com/office/drawing/2014/main" id="{0F6A1D9D-2423-3E74-66F6-798A24B7E501}"/>
              </a:ext>
            </a:extLst>
          </p:cNvPr>
          <p:cNvSpPr txBox="1"/>
          <p:nvPr/>
        </p:nvSpPr>
        <p:spPr>
          <a:xfrm>
            <a:off x="6283696" y="2415648"/>
            <a:ext cx="6362700" cy="307777"/>
          </a:xfrm>
          <a:prstGeom prst="rect">
            <a:avLst/>
          </a:prstGeom>
          <a:noFill/>
        </p:spPr>
        <p:txBody>
          <a:bodyPr wrap="square">
            <a:spAutoFit/>
          </a:bodyPr>
          <a:lstStyle/>
          <a:p>
            <a:pPr marL="0" indent="0" algn="ctr">
              <a:buNone/>
            </a:pPr>
            <a:r>
              <a:rPr lang="en-US" sz="1400" b="1" kern="0" spc="100">
                <a:solidFill>
                  <a:srgbClr val="000000"/>
                </a:solidFill>
                <a:latin typeface="Arial" panose="020B0604020202020204" pitchFamily="34" charset="0"/>
                <a:ea typeface="Calibri" pitchFamily="34" charset="-122"/>
                <a:cs typeface="Arial" panose="020B0604020202020204" pitchFamily="34" charset="0"/>
              </a:rPr>
              <a:t>3–6 MONTHS LATER</a:t>
            </a:r>
            <a:endParaRPr lang="en-US" sz="1400">
              <a:solidFill>
                <a:srgbClr val="000000"/>
              </a:solidFill>
              <a:latin typeface="Arial" panose="020B0604020202020204" pitchFamily="34" charset="0"/>
              <a:cs typeface="Arial" panose="020B0604020202020204" pitchFamily="34" charset="0"/>
            </a:endParaRPr>
          </a:p>
        </p:txBody>
      </p:sp>
      <p:sp>
        <p:nvSpPr>
          <p:cNvPr id="55" name="TextBox 54">
            <a:extLst>
              <a:ext uri="{FF2B5EF4-FFF2-40B4-BE49-F238E27FC236}">
                <a16:creationId xmlns:a16="http://schemas.microsoft.com/office/drawing/2014/main" id="{85A51708-1AE8-22FC-18A4-1EF72E071236}"/>
              </a:ext>
            </a:extLst>
          </p:cNvPr>
          <p:cNvSpPr txBox="1"/>
          <p:nvPr/>
        </p:nvSpPr>
        <p:spPr>
          <a:xfrm>
            <a:off x="-1013104" y="2611573"/>
            <a:ext cx="66590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Process Evaluation</a:t>
            </a:r>
            <a:endParaRPr lang="en-US" sz="1400">
              <a:solidFill>
                <a:srgbClr val="000000"/>
              </a:solidFill>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513BBB9D-B66F-B487-1394-2A18B782E076}"/>
              </a:ext>
            </a:extLst>
          </p:cNvPr>
          <p:cNvSpPr txBox="1"/>
          <p:nvPr/>
        </p:nvSpPr>
        <p:spPr>
          <a:xfrm>
            <a:off x="2267044" y="265125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Outcome Evaluation</a:t>
            </a:r>
            <a:endParaRPr lang="en-US" sz="1400">
              <a:solidFill>
                <a:srgbClr val="000000"/>
              </a:solidFill>
              <a:latin typeface="Arial" panose="020B0604020202020204" pitchFamily="34" charset="0"/>
              <a:cs typeface="Arial" panose="020B0604020202020204" pitchFamily="34" charset="0"/>
            </a:endParaRPr>
          </a:p>
        </p:txBody>
      </p:sp>
      <p:sp>
        <p:nvSpPr>
          <p:cNvPr id="59" name="TextBox 58">
            <a:extLst>
              <a:ext uri="{FF2B5EF4-FFF2-40B4-BE49-F238E27FC236}">
                <a16:creationId xmlns:a16="http://schemas.microsoft.com/office/drawing/2014/main" id="{EE8EE03D-ACB1-0070-C185-D6BB02109468}"/>
              </a:ext>
            </a:extLst>
          </p:cNvPr>
          <p:cNvSpPr txBox="1"/>
          <p:nvPr/>
        </p:nvSpPr>
        <p:spPr>
          <a:xfrm>
            <a:off x="6154959" y="2611573"/>
            <a:ext cx="6836832" cy="307777"/>
          </a:xfrm>
          <a:prstGeom prst="rect">
            <a:avLst/>
          </a:prstGeom>
          <a:noFill/>
        </p:spPr>
        <p:txBody>
          <a:bodyPr wrap="square">
            <a:spAutoFit/>
          </a:bodyPr>
          <a:lstStyle/>
          <a:p>
            <a:pPr marL="0" indent="0" algn="ctr">
              <a:buNone/>
            </a:pPr>
            <a:r>
              <a:rPr lang="en-US" sz="1400" b="1">
                <a:solidFill>
                  <a:srgbClr val="000000"/>
                </a:solidFill>
                <a:latin typeface="Arial" panose="020B0604020202020204" pitchFamily="34" charset="0"/>
                <a:ea typeface="Cambria" pitchFamily="34" charset="-122"/>
                <a:cs typeface="Arial" panose="020B0604020202020204" pitchFamily="34" charset="0"/>
              </a:rPr>
              <a:t>Impact Evaluation</a:t>
            </a:r>
            <a:endParaRPr lang="en-US" sz="1400">
              <a:solidFill>
                <a:srgbClr val="000000"/>
              </a:solidFill>
              <a:latin typeface="Arial" panose="020B0604020202020204" pitchFamily="34" charset="0"/>
              <a:cs typeface="Arial" panose="020B0604020202020204" pitchFamily="34" charset="0"/>
            </a:endParaRPr>
          </a:p>
        </p:txBody>
      </p:sp>
      <p:sp>
        <p:nvSpPr>
          <p:cNvPr id="61" name="TextBox 60">
            <a:extLst>
              <a:ext uri="{FF2B5EF4-FFF2-40B4-BE49-F238E27FC236}">
                <a16:creationId xmlns:a16="http://schemas.microsoft.com/office/drawing/2014/main" id="{83E27F71-631C-2242-84EE-20EA760870B6}"/>
              </a:ext>
            </a:extLst>
          </p:cNvPr>
          <p:cNvSpPr txBox="1"/>
          <p:nvPr/>
        </p:nvSpPr>
        <p:spPr>
          <a:xfrm>
            <a:off x="1199456" y="2969774"/>
            <a:ext cx="3286729" cy="1021883"/>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Checks  the campaign is being delivered as planned, so that the problems can be fixed early.</a:t>
            </a:r>
            <a:endParaRPr lang="en-GB" sz="1400">
              <a:solidFill>
                <a:srgbClr val="000000"/>
              </a:solidFill>
              <a:latin typeface="Arial"/>
              <a:cs typeface="Arial"/>
            </a:endParaRPr>
          </a:p>
        </p:txBody>
      </p:sp>
      <p:sp>
        <p:nvSpPr>
          <p:cNvPr id="63" name="TextBox 62">
            <a:extLst>
              <a:ext uri="{FF2B5EF4-FFF2-40B4-BE49-F238E27FC236}">
                <a16:creationId xmlns:a16="http://schemas.microsoft.com/office/drawing/2014/main" id="{A13BF255-5FC6-829C-5A7A-B251C8EB7167}"/>
              </a:ext>
            </a:extLst>
          </p:cNvPr>
          <p:cNvSpPr txBox="1"/>
          <p:nvPr/>
        </p:nvSpPr>
        <p:spPr>
          <a:xfrm>
            <a:off x="1013460" y="3916114"/>
            <a:ext cx="22326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DA13D51-6FFA-0C5C-7842-9C1708AFCD62}"/>
              </a:ext>
            </a:extLst>
          </p:cNvPr>
          <p:cNvSpPr txBox="1"/>
          <p:nvPr/>
        </p:nvSpPr>
        <p:spPr>
          <a:xfrm>
            <a:off x="4246764" y="3892625"/>
            <a:ext cx="314113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  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5807D2-48EC-365B-2974-F063994C71A8}"/>
              </a:ext>
            </a:extLst>
          </p:cNvPr>
          <p:cNvSpPr txBox="1"/>
          <p:nvPr/>
        </p:nvSpPr>
        <p:spPr>
          <a:xfrm>
            <a:off x="8701584" y="3894379"/>
            <a:ext cx="280585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How this was achieved:</a:t>
            </a:r>
            <a:endParaRPr lang="en-US" sz="1400">
              <a:solidFill>
                <a:srgbClr val="000000"/>
              </a:solidFill>
              <a:latin typeface="Arial" panose="020B0604020202020204" pitchFamily="34" charset="0"/>
              <a:cs typeface="Arial" panose="020B0604020202020204" pitchFamily="34" charset="0"/>
            </a:endParaRPr>
          </a:p>
        </p:txBody>
      </p:sp>
      <p:sp>
        <p:nvSpPr>
          <p:cNvPr id="69" name="TextBox 68">
            <a:extLst>
              <a:ext uri="{FF2B5EF4-FFF2-40B4-BE49-F238E27FC236}">
                <a16:creationId xmlns:a16="http://schemas.microsoft.com/office/drawing/2014/main" id="{F53108E7-8580-DEE8-BBCD-CA450E54DE53}"/>
              </a:ext>
            </a:extLst>
          </p:cNvPr>
          <p:cNvSpPr txBox="1"/>
          <p:nvPr/>
        </p:nvSpPr>
        <p:spPr>
          <a:xfrm>
            <a:off x="919800" y="4168350"/>
            <a:ext cx="3312386"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Weekly attendance registers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Play-leader observation logs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Child-friendly smiley-face feedback cards after each session</a:t>
            </a:r>
            <a:endParaRPr lang="en-US" sz="1400">
              <a:solidFill>
                <a:srgbClr val="000000"/>
              </a:solidFill>
              <a:latin typeface="Arial" panose="020B0604020202020204" pitchFamily="34" charset="0"/>
              <a:cs typeface="Arial" panose="020B0604020202020204" pitchFamily="34" charset="0"/>
            </a:endParaRPr>
          </a:p>
        </p:txBody>
      </p:sp>
      <p:sp>
        <p:nvSpPr>
          <p:cNvPr id="71" name="TextBox 70">
            <a:extLst>
              <a:ext uri="{FF2B5EF4-FFF2-40B4-BE49-F238E27FC236}">
                <a16:creationId xmlns:a16="http://schemas.microsoft.com/office/drawing/2014/main" id="{829E4B4A-15B4-A50F-1F8B-7845F82C2720}"/>
              </a:ext>
            </a:extLst>
          </p:cNvPr>
          <p:cNvSpPr txBox="1"/>
          <p:nvPr/>
        </p:nvSpPr>
        <p:spPr>
          <a:xfrm>
            <a:off x="4398569" y="4188709"/>
            <a:ext cx="3584780" cy="1604356"/>
          </a:xfrm>
          <a:prstGeom prst="rect">
            <a:avLst/>
          </a:prstGeom>
          <a:noFill/>
        </p:spPr>
        <p:txBody>
          <a:bodyPr wrap="square" lIns="91440" tIns="45720" rIns="91440" bIns="45720" anchor="t">
            <a:spAutoFit/>
          </a:bodyPr>
          <a:lstStyle/>
          <a:p>
            <a:pPr marL="152400" indent="-152400">
              <a:lnSpc>
                <a:spcPct val="120000"/>
              </a:lnSpc>
              <a:buSzPct val="100000"/>
              <a:buChar char="•"/>
            </a:pPr>
            <a:r>
              <a:rPr lang="en-US" sz="1400">
                <a:solidFill>
                  <a:srgbClr val="000000"/>
                </a:solidFill>
                <a:latin typeface="Arial"/>
                <a:ea typeface="Calibri"/>
                <a:cs typeface="Arial"/>
              </a:rPr>
              <a:t>Pre- and post-program screen-time diaries</a:t>
            </a:r>
          </a:p>
          <a:p>
            <a:pPr marL="152400" indent="-152400">
              <a:lnSpc>
                <a:spcPct val="120000"/>
              </a:lnSpc>
              <a:buSzPct val="100000"/>
              <a:buChar char="•"/>
            </a:pPr>
            <a:r>
              <a:rPr lang="en-US" sz="1400">
                <a:solidFill>
                  <a:srgbClr val="000000"/>
                </a:solidFill>
                <a:latin typeface="Arial"/>
                <a:ea typeface="Calibri" pitchFamily="34" charset="-122"/>
                <a:cs typeface="Arial"/>
              </a:rPr>
              <a:t>Parent &amp; child questionnaires on attitudes to activity</a:t>
            </a:r>
            <a:endParaRPr lang="en-US" sz="1400">
              <a:solidFill>
                <a:srgbClr val="000000"/>
              </a:solidFill>
              <a:latin typeface="Arial"/>
              <a:cs typeface="Arial"/>
            </a:endParaRPr>
          </a:p>
          <a:p>
            <a:pPr marL="152400" indent="-152400">
              <a:lnSpc>
                <a:spcPct val="120000"/>
              </a:lnSpc>
              <a:buSzPct val="100000"/>
              <a:buChar char="•"/>
            </a:pPr>
            <a:r>
              <a:rPr lang="en-US" sz="1400">
                <a:solidFill>
                  <a:srgbClr val="000000"/>
                </a:solidFill>
                <a:latin typeface="Arial"/>
                <a:ea typeface="Calibri" pitchFamily="34" charset="-122"/>
                <a:cs typeface="Arial"/>
              </a:rPr>
              <a:t>Coach skills checklist completed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1 vs </a:t>
            </a:r>
            <a:r>
              <a:rPr lang="en-US" sz="1400" err="1">
                <a:solidFill>
                  <a:srgbClr val="000000"/>
                </a:solidFill>
                <a:latin typeface="Arial"/>
                <a:ea typeface="Calibri" pitchFamily="34" charset="-122"/>
                <a:cs typeface="Arial"/>
              </a:rPr>
              <a:t>wk</a:t>
            </a:r>
            <a:r>
              <a:rPr lang="en-US" sz="1400">
                <a:solidFill>
                  <a:srgbClr val="000000"/>
                </a:solidFill>
                <a:latin typeface="Arial"/>
                <a:ea typeface="Calibri" pitchFamily="34" charset="-122"/>
                <a:cs typeface="Arial"/>
              </a:rPr>
              <a:t> 8</a:t>
            </a:r>
            <a:endParaRPr lang="en-US" sz="1400">
              <a:solidFill>
                <a:srgbClr val="000000"/>
              </a:solidFill>
              <a:latin typeface="Arial"/>
              <a:cs typeface="Arial"/>
            </a:endParaRPr>
          </a:p>
        </p:txBody>
      </p:sp>
      <p:sp>
        <p:nvSpPr>
          <p:cNvPr id="73" name="TextBox 72">
            <a:extLst>
              <a:ext uri="{FF2B5EF4-FFF2-40B4-BE49-F238E27FC236}">
                <a16:creationId xmlns:a16="http://schemas.microsoft.com/office/drawing/2014/main" id="{BC44DFC3-BE4F-4C61-B191-4C3F18A486AA}"/>
              </a:ext>
            </a:extLst>
          </p:cNvPr>
          <p:cNvSpPr txBox="1"/>
          <p:nvPr/>
        </p:nvSpPr>
        <p:spPr>
          <a:xfrm>
            <a:off x="4404158" y="2899899"/>
            <a:ext cx="3338800" cy="698717"/>
          </a:xfrm>
          <a:prstGeom prst="rect">
            <a:avLst/>
          </a:prstGeom>
          <a:noFill/>
        </p:spPr>
        <p:txBody>
          <a:bodyPr wrap="square" lIns="91440" tIns="45720" rIns="91440" bIns="45720" anchor="t">
            <a:spAutoFit/>
          </a:bodyPr>
          <a:lstStyle/>
          <a:p>
            <a:pPr marL="0" indent="0" algn="ctr">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Measures whether the short-term aims were met by the end of the 8 weeks.</a:t>
            </a:r>
            <a:endParaRPr lang="en-US" sz="1400">
              <a:solidFill>
                <a:srgbClr val="000000"/>
              </a:solidFill>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3B294887-9F14-F7EA-336B-736106BA72C5}"/>
              </a:ext>
            </a:extLst>
          </p:cNvPr>
          <p:cNvSpPr txBox="1"/>
          <p:nvPr/>
        </p:nvSpPr>
        <p:spPr>
          <a:xfrm>
            <a:off x="8702387" y="3008635"/>
            <a:ext cx="3338800" cy="698717"/>
          </a:xfrm>
          <a:prstGeom prst="rect">
            <a:avLst/>
          </a:prstGeom>
          <a:noFill/>
        </p:spPr>
        <p:txBody>
          <a:bodyPr wrap="square" lIns="91440" tIns="45720" rIns="91440" bIns="45720" anchor="t">
            <a:spAutoFit/>
          </a:bodyPr>
          <a:lstStyle/>
          <a:p>
            <a:pPr>
              <a:lnSpc>
                <a:spcPct val="150000"/>
              </a:lnSpc>
            </a:pPr>
            <a:r>
              <a:rPr lang="en-US" sz="1400">
                <a:solidFill>
                  <a:srgbClr val="000000"/>
                </a:solidFill>
                <a:latin typeface="Arial"/>
                <a:ea typeface="Calibri"/>
                <a:cs typeface="Arial"/>
              </a:rPr>
              <a:t>Looks at the wider, longer-term effect of the campaign on </a:t>
            </a:r>
            <a:r>
              <a:rPr lang="en-US" sz="1400" err="1">
                <a:solidFill>
                  <a:srgbClr val="000000"/>
                </a:solidFill>
                <a:latin typeface="Arial"/>
                <a:ea typeface="Calibri"/>
                <a:cs typeface="Arial"/>
              </a:rPr>
              <a:t>behaviour</a:t>
            </a:r>
            <a:r>
              <a:rPr lang="en-US" sz="1400">
                <a:solidFill>
                  <a:srgbClr val="000000"/>
                </a:solidFill>
                <a:latin typeface="Arial"/>
                <a:ea typeface="Calibri"/>
                <a:cs typeface="Arial"/>
              </a:rPr>
              <a:t> and habits.</a:t>
            </a:r>
            <a:endParaRPr lang="en-GB" sz="1400">
              <a:solidFill>
                <a:srgbClr val="000000"/>
              </a:solidFill>
              <a:latin typeface="Arial"/>
              <a:cs typeface="Arial"/>
            </a:endParaRPr>
          </a:p>
        </p:txBody>
      </p:sp>
      <p:sp>
        <p:nvSpPr>
          <p:cNvPr id="77" name="TextBox 76">
            <a:extLst>
              <a:ext uri="{FF2B5EF4-FFF2-40B4-BE49-F238E27FC236}">
                <a16:creationId xmlns:a16="http://schemas.microsoft.com/office/drawing/2014/main" id="{7EA6FA4D-3584-8D3D-BB51-B03FB7DD7446}"/>
              </a:ext>
            </a:extLst>
          </p:cNvPr>
          <p:cNvSpPr txBox="1"/>
          <p:nvPr/>
        </p:nvSpPr>
        <p:spPr>
          <a:xfrm>
            <a:off x="8182371" y="4413596"/>
            <a:ext cx="4011205" cy="1345048"/>
          </a:xfrm>
          <a:prstGeom prst="rect">
            <a:avLst/>
          </a:prstGeom>
          <a:noFill/>
        </p:spPr>
        <p:txBody>
          <a:bodyPr wrap="square" lIns="91440" tIns="45720" rIns="91440" bIns="45720" anchor="t">
            <a:spAutoFit/>
          </a:bodyPr>
          <a:lstStyle/>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3-month follow-up survey to parents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panose="020B0604020202020204" pitchFamily="34" charset="0"/>
                <a:ea typeface="Calibri" pitchFamily="34" charset="-122"/>
                <a:cs typeface="Arial" panose="020B0604020202020204" pitchFamily="34" charset="0"/>
              </a:rPr>
              <a:t>Sign-up rates for ongoing council sports clubs</a:t>
            </a:r>
            <a:endParaRPr lang="en-US" sz="1400">
              <a:solidFill>
                <a:srgbClr val="000000"/>
              </a:solidFill>
              <a:latin typeface="Arial" panose="020B0604020202020204" pitchFamily="34" charset="0"/>
              <a:cs typeface="Arial" panose="020B0604020202020204" pitchFamily="34" charset="0"/>
            </a:endParaRPr>
          </a:p>
          <a:p>
            <a:pPr marL="152400" indent="-152400">
              <a:lnSpc>
                <a:spcPct val="150000"/>
              </a:lnSpc>
              <a:buSzPct val="100000"/>
              <a:buChar char="•"/>
            </a:pPr>
            <a:r>
              <a:rPr lang="en-US" sz="1400">
                <a:solidFill>
                  <a:srgbClr val="000000"/>
                </a:solidFill>
                <a:latin typeface="Arial"/>
                <a:ea typeface="Calibri"/>
                <a:cs typeface="Arial"/>
              </a:rPr>
              <a:t>Teacher feedback on PE engagement &amp; </a:t>
            </a:r>
            <a:r>
              <a:rPr lang="en-US" sz="1400" err="1">
                <a:solidFill>
                  <a:srgbClr val="000000"/>
                </a:solidFill>
                <a:latin typeface="Arial"/>
                <a:ea typeface="Calibri"/>
                <a:cs typeface="Arial"/>
              </a:rPr>
              <a:t>behaviour</a:t>
            </a:r>
          </a:p>
        </p:txBody>
      </p:sp>
      <p:sp>
        <p:nvSpPr>
          <p:cNvPr id="2" name="TextBox 1">
            <a:extLst>
              <a:ext uri="{FF2B5EF4-FFF2-40B4-BE49-F238E27FC236}">
                <a16:creationId xmlns:a16="http://schemas.microsoft.com/office/drawing/2014/main" id="{3A4A266E-8D22-FED7-9303-4AC80973C1F5}"/>
              </a:ext>
            </a:extLst>
          </p:cNvPr>
          <p:cNvSpPr txBox="1"/>
          <p:nvPr/>
        </p:nvSpPr>
        <p:spPr>
          <a:xfrm>
            <a:off x="1001080" y="5661248"/>
            <a:ext cx="10802223" cy="1188426"/>
          </a:xfrm>
          <a:prstGeom prst="rect">
            <a:avLst/>
          </a:prstGeom>
          <a:noFill/>
        </p:spPr>
        <p:txBody>
          <a:bodyPr wrap="square" lIns="91440" tIns="45720" rIns="91440" bIns="45720" rtlCol="0" anchor="t">
            <a:spAutoFit/>
          </a:bodyPr>
          <a:lstStyle/>
          <a:p>
            <a:pPr>
              <a:lnSpc>
                <a:spcPct val="150000"/>
              </a:lnSpc>
            </a:pPr>
            <a:r>
              <a:rPr lang="en-GB" sz="1600" b="1">
                <a:solidFill>
                  <a:srgbClr val="000000"/>
                </a:solidFill>
                <a:latin typeface="Arial"/>
                <a:cs typeface="Arial"/>
              </a:rPr>
              <a:t>Limitations:</a:t>
            </a:r>
            <a:r>
              <a:rPr lang="en-GB" sz="1600">
                <a:solidFill>
                  <a:srgbClr val="000000"/>
                </a:solidFill>
                <a:latin typeface="Arial"/>
                <a:cs typeface="Arial"/>
              </a:rPr>
              <a:t> With no comparison group, self-reported data, a short 8-week timeframe and likely dropout, its results may not prove lasting change. Findings should therefore be treated with caution, and data collected ethically and inclusively (Skivington </a:t>
            </a:r>
            <a:r>
              <a:rPr lang="en-GB" sz="1600" i="1">
                <a:solidFill>
                  <a:srgbClr val="000000"/>
                </a:solidFill>
                <a:latin typeface="Arial"/>
                <a:cs typeface="Arial"/>
              </a:rPr>
              <a:t>et al</a:t>
            </a:r>
            <a:r>
              <a:rPr lang="en-GB" sz="1600">
                <a:solidFill>
                  <a:srgbClr val="000000"/>
                </a:solidFill>
                <a:latin typeface="Arial"/>
                <a:cs typeface="Arial"/>
              </a:rPr>
              <a:t>., 2021). </a:t>
            </a:r>
            <a:endParaRPr lang="en-US"/>
          </a:p>
        </p:txBody>
      </p:sp>
    </p:spTree>
    <p:extLst>
      <p:ext uri="{BB962C8B-B14F-4D97-AF65-F5344CB8AC3E}">
        <p14:creationId xmlns:p14="http://schemas.microsoft.com/office/powerpoint/2010/main" val="4104966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60DE4CC7-0F16-896F-1EBA-F387E12A24C3}"/>
              </a:ext>
            </a:extLst>
          </p:cNvPr>
          <p:cNvSpPr>
            <a:spLocks noGrp="1"/>
          </p:cNvSpPr>
          <p:nvPr>
            <p:ph type="sldNum" sz="quarter" idx="12"/>
          </p:nvPr>
        </p:nvSpPr>
        <p:spPr/>
        <p:txBody>
          <a:bodyPr rtlCol="0"/>
          <a:lstStyle>
            <a:defPPr>
              <a:defRPr lang="en-GB"/>
            </a:defPPr>
          </a:lstStyle>
          <a:p>
            <a:pPr rtl="0"/>
            <a:fld id="{294A09A9-5501-47C1-A89A-A340965A2BE2}" type="slidenum">
              <a:rPr lang="en-GB" sz="1400" smtClean="0">
                <a:solidFill>
                  <a:srgbClr val="000000"/>
                </a:solidFill>
                <a:latin typeface="Arial"/>
                <a:cs typeface="Arial"/>
              </a:rPr>
              <a:pPr rtl="0"/>
              <a:t>19</a:t>
            </a:fld>
            <a:endParaRPr lang="en-GB" sz="1400">
              <a:solidFill>
                <a:srgbClr val="000000"/>
              </a:solidFill>
              <a:latin typeface="Arial"/>
              <a:cs typeface="Arial"/>
            </a:endParaRPr>
          </a:p>
        </p:txBody>
      </p:sp>
      <p:sp>
        <p:nvSpPr>
          <p:cNvPr id="47" name="Flowchart: Terminator 46">
            <a:extLst>
              <a:ext uri="{FF2B5EF4-FFF2-40B4-BE49-F238E27FC236}">
                <a16:creationId xmlns:a16="http://schemas.microsoft.com/office/drawing/2014/main" id="{5143F4BA-6CE9-69B2-D13F-14D570804212}"/>
              </a:ext>
            </a:extLst>
          </p:cNvPr>
          <p:cNvSpPr/>
          <p:nvPr/>
        </p:nvSpPr>
        <p:spPr>
          <a:xfrm>
            <a:off x="3170208" y="285408"/>
            <a:ext cx="5544616" cy="851453"/>
          </a:xfrm>
          <a:prstGeom prst="flowChartTerminator">
            <a:avLst/>
          </a:prstGeom>
          <a:solidFill>
            <a:schemeClr val="accent5">
              <a:lumMod val="20000"/>
              <a:lumOff val="80000"/>
            </a:schemeClr>
          </a:solidFill>
          <a:ln>
            <a:solidFill>
              <a:schemeClr val="accent5">
                <a:lumMod val="50000"/>
              </a:schemeClr>
            </a:solidFill>
          </a:ln>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Track and Measure Progress </a:t>
            </a:r>
          </a:p>
        </p:txBody>
      </p:sp>
      <p:sp>
        <p:nvSpPr>
          <p:cNvPr id="50" name="Rectangle: Rounded Corners 49">
            <a:extLst>
              <a:ext uri="{FF2B5EF4-FFF2-40B4-BE49-F238E27FC236}">
                <a16:creationId xmlns:a16="http://schemas.microsoft.com/office/drawing/2014/main" id="{3F303A57-FAE7-45EF-BE41-E7A9A05045EC}"/>
              </a:ext>
            </a:extLst>
          </p:cNvPr>
          <p:cNvSpPr/>
          <p:nvPr/>
        </p:nvSpPr>
        <p:spPr>
          <a:xfrm>
            <a:off x="1055440" y="225821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Pre and post Surveys</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Questionnaires</a:t>
            </a:r>
            <a:r>
              <a:rPr lang="en-GB" sz="1400" b="1">
                <a:solidFill>
                  <a:srgbClr val="000000"/>
                </a:solidFill>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for Children and Parents Before and After</a:t>
            </a:r>
          </a:p>
          <a:p>
            <a:pPr algn="ctr"/>
            <a:endParaRPr lang="en-GB" sz="1400">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2" name="Rectangle: Rounded Corners 51">
            <a:extLst>
              <a:ext uri="{FF2B5EF4-FFF2-40B4-BE49-F238E27FC236}">
                <a16:creationId xmlns:a16="http://schemas.microsoft.com/office/drawing/2014/main" id="{1B6AEA7C-33ED-A64A-45D3-91AFBB2877A0}"/>
              </a:ext>
            </a:extLst>
          </p:cNvPr>
          <p:cNvSpPr/>
          <p:nvPr/>
        </p:nvSpPr>
        <p:spPr>
          <a:xfrm>
            <a:off x="1055440" y="4488056"/>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a:solidFill>
                  <a:schemeClr val="tx1"/>
                </a:solidFill>
                <a:latin typeface="Arial"/>
                <a:cs typeface="Arial"/>
              </a:rPr>
              <a:t>Focus Groups</a:t>
            </a:r>
          </a:p>
          <a:p>
            <a:pPr algn="ctr"/>
            <a:endParaRPr lang="en-GB" sz="1400" b="1">
              <a:solidFill>
                <a:schemeClr val="tx1"/>
              </a:solidFill>
              <a:latin typeface="Arial" panose="020B0604020202020204" pitchFamily="34" charset="0"/>
              <a:cs typeface="Arial" panose="020B0604020202020204" pitchFamily="34" charset="0"/>
            </a:endParaRPr>
          </a:p>
          <a:p>
            <a:pPr algn="ctr"/>
            <a:r>
              <a:rPr lang="en-GB" sz="1400">
                <a:solidFill>
                  <a:schemeClr val="tx1"/>
                </a:solidFill>
                <a:latin typeface="Arial"/>
                <a:cs typeface="Arial"/>
              </a:rPr>
              <a:t>Small Group Discussions with Children to Gather Feedback</a:t>
            </a:r>
          </a:p>
          <a:p>
            <a:pPr algn="ctr"/>
            <a:endParaRPr lang="en-GB" sz="1400" b="1">
              <a:solidFill>
                <a:schemeClr val="bg1"/>
              </a:solidFill>
              <a:latin typeface="Arial" panose="020B0604020202020204" pitchFamily="34" charset="0"/>
              <a:cs typeface="Arial" panose="020B0604020202020204" pitchFamily="34" charset="0"/>
            </a:endParaRPr>
          </a:p>
          <a:p>
            <a:pPr algn="ctr"/>
            <a:endParaRPr lang="en-GB" sz="1400" b="1">
              <a:solidFill>
                <a:schemeClr val="bg1"/>
              </a:solidFill>
              <a:latin typeface="Arial" panose="020B0604020202020204" pitchFamily="34" charset="0"/>
              <a:cs typeface="Arial" panose="020B0604020202020204" pitchFamily="34" charset="0"/>
            </a:endParaRPr>
          </a:p>
        </p:txBody>
      </p:sp>
      <p:sp>
        <p:nvSpPr>
          <p:cNvPr id="54" name="Rectangle: Rounded Corners 53">
            <a:extLst>
              <a:ext uri="{FF2B5EF4-FFF2-40B4-BE49-F238E27FC236}">
                <a16:creationId xmlns:a16="http://schemas.microsoft.com/office/drawing/2014/main" id="{0482508D-0168-D45F-67EF-1F57D02B964B}"/>
              </a:ext>
            </a:extLst>
          </p:cNvPr>
          <p:cNvSpPr/>
          <p:nvPr/>
        </p:nvSpPr>
        <p:spPr>
          <a:xfrm>
            <a:off x="6097976" y="4520859"/>
            <a:ext cx="3744416" cy="1944216"/>
          </a:xfrm>
          <a:prstGeom prst="roundRect">
            <a:avLst/>
          </a:prstGeom>
          <a:solidFill>
            <a:schemeClr val="accent5">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Screen Time Diaries</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Children Log Daily Screen Use to Track Changes Over 8 Weeks</a:t>
            </a:r>
          </a:p>
          <a:p>
            <a:pPr algn="ctr"/>
            <a:endParaRPr lang="en-GB" sz="1400" b="1">
              <a:solidFill>
                <a:srgbClr val="000000"/>
              </a:solidFill>
              <a:latin typeface="Arial" panose="020B0604020202020204" pitchFamily="34" charset="0"/>
              <a:cs typeface="Arial" panose="020B0604020202020204" pitchFamily="34" charset="0"/>
            </a:endParaRPr>
          </a:p>
        </p:txBody>
      </p:sp>
      <p:sp>
        <p:nvSpPr>
          <p:cNvPr id="56" name="Rectangle: Rounded Corners 55">
            <a:extLst>
              <a:ext uri="{FF2B5EF4-FFF2-40B4-BE49-F238E27FC236}">
                <a16:creationId xmlns:a16="http://schemas.microsoft.com/office/drawing/2014/main" id="{69F59530-D8E5-FB4B-E6A5-372E974A0724}"/>
              </a:ext>
            </a:extLst>
          </p:cNvPr>
          <p:cNvSpPr/>
          <p:nvPr/>
        </p:nvSpPr>
        <p:spPr>
          <a:xfrm>
            <a:off x="5942119" y="2202729"/>
            <a:ext cx="3744416" cy="1944216"/>
          </a:xfrm>
          <a:prstGeom prst="roundRect">
            <a:avLst/>
          </a:prstGeom>
          <a:solidFill>
            <a:schemeClr val="accent3">
              <a:lumMod val="20000"/>
              <a:lumOff val="80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a:solidFill>
                  <a:srgbClr val="000000"/>
                </a:solidFill>
                <a:latin typeface="Arial" panose="020B0604020202020204" pitchFamily="34" charset="0"/>
                <a:cs typeface="Arial" panose="020B0604020202020204" pitchFamily="34" charset="0"/>
              </a:rPr>
              <a:t>Observational Checklist</a:t>
            </a:r>
          </a:p>
          <a:p>
            <a:pPr algn="ctr"/>
            <a:endParaRPr lang="en-GB" sz="1400" b="1">
              <a:solidFill>
                <a:srgbClr val="000000"/>
              </a:solidFill>
              <a:latin typeface="Arial" panose="020B0604020202020204" pitchFamily="34" charset="0"/>
              <a:cs typeface="Arial" panose="020B0604020202020204" pitchFamily="34" charset="0"/>
            </a:endParaRPr>
          </a:p>
          <a:p>
            <a:pPr algn="ctr"/>
            <a:r>
              <a:rPr lang="en-GB" sz="1400">
                <a:solidFill>
                  <a:srgbClr val="000000"/>
                </a:solidFill>
                <a:latin typeface="Arial" panose="020B0604020202020204" pitchFamily="34" charset="0"/>
                <a:cs typeface="Arial" panose="020B0604020202020204" pitchFamily="34" charset="0"/>
              </a:rPr>
              <a:t>Facilitators Record Engagement and Behaviour Changes Each Session</a:t>
            </a:r>
          </a:p>
          <a:p>
            <a:pPr algn="ctr"/>
            <a:endParaRPr lang="en-GB" sz="1400" b="1">
              <a:solidFill>
                <a:srgbClr val="000000"/>
              </a:solidFill>
              <a:latin typeface="Arial" panose="020B0604020202020204" pitchFamily="34" charset="0"/>
              <a:cs typeface="Arial" panose="020B0604020202020204" pitchFamily="34" charset="0"/>
            </a:endParaRPr>
          </a:p>
          <a:p>
            <a:pPr algn="ctr"/>
            <a:endParaRPr lang="en-GB" sz="1400" b="1">
              <a:solidFill>
                <a:srgbClr val="000000"/>
              </a:solidFill>
              <a:latin typeface="Arial" panose="020B0604020202020204" pitchFamily="34" charset="0"/>
              <a:cs typeface="Arial" panose="020B0604020202020204" pitchFamily="34" charset="0"/>
            </a:endParaRPr>
          </a:p>
        </p:txBody>
      </p:sp>
      <p:pic>
        <p:nvPicPr>
          <p:cNvPr id="58" name="Graphic 57" descr="Clipboard with solid fill">
            <a:extLst>
              <a:ext uri="{FF2B5EF4-FFF2-40B4-BE49-F238E27FC236}">
                <a16:creationId xmlns:a16="http://schemas.microsoft.com/office/drawing/2014/main" id="{934FDCF2-5530-CEA1-C4BE-2BE7EB4631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5955" y="2630347"/>
            <a:ext cx="819944" cy="819944"/>
          </a:xfrm>
          <a:prstGeom prst="rect">
            <a:avLst/>
          </a:prstGeom>
        </p:spPr>
      </p:pic>
      <p:pic>
        <p:nvPicPr>
          <p:cNvPr id="60" name="Graphic 59" descr="CheckList with solid fill">
            <a:extLst>
              <a:ext uri="{FF2B5EF4-FFF2-40B4-BE49-F238E27FC236}">
                <a16:creationId xmlns:a16="http://schemas.microsoft.com/office/drawing/2014/main" id="{D4D06A26-E629-9B79-7AC2-08C9B33286B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90728" y="2660335"/>
            <a:ext cx="914400" cy="914400"/>
          </a:xfrm>
          <a:prstGeom prst="rect">
            <a:avLst/>
          </a:prstGeom>
        </p:spPr>
      </p:pic>
      <p:pic>
        <p:nvPicPr>
          <p:cNvPr id="62" name="Graphic 61" descr="Customer review with solid fill">
            <a:extLst>
              <a:ext uri="{FF2B5EF4-FFF2-40B4-BE49-F238E27FC236}">
                <a16:creationId xmlns:a16="http://schemas.microsoft.com/office/drawing/2014/main" id="{CEFF720C-C45E-AD52-91ED-BEE2EA7A9E3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31499" y="4725144"/>
            <a:ext cx="914400" cy="914400"/>
          </a:xfrm>
          <a:prstGeom prst="rect">
            <a:avLst/>
          </a:prstGeom>
        </p:spPr>
      </p:pic>
      <p:pic>
        <p:nvPicPr>
          <p:cNvPr id="68" name="Graphic 67" descr="Open book with solid fill">
            <a:extLst>
              <a:ext uri="{FF2B5EF4-FFF2-40B4-BE49-F238E27FC236}">
                <a16:creationId xmlns:a16="http://schemas.microsoft.com/office/drawing/2014/main" id="{F3219F34-006D-5607-DB90-8F7AAC5EBC8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5180119" y="5338789"/>
            <a:ext cx="914400" cy="914400"/>
          </a:xfrm>
          <a:prstGeom prst="rect">
            <a:avLst/>
          </a:prstGeom>
        </p:spPr>
      </p:pic>
      <p:sp>
        <p:nvSpPr>
          <p:cNvPr id="70" name="TextBox 69">
            <a:extLst>
              <a:ext uri="{FF2B5EF4-FFF2-40B4-BE49-F238E27FC236}">
                <a16:creationId xmlns:a16="http://schemas.microsoft.com/office/drawing/2014/main" id="{3155B01C-409B-F661-090F-04287B7A141D}"/>
              </a:ext>
            </a:extLst>
          </p:cNvPr>
          <p:cNvSpPr txBox="1"/>
          <p:nvPr/>
        </p:nvSpPr>
        <p:spPr>
          <a:xfrm>
            <a:off x="392376" y="1137864"/>
            <a:ext cx="6620192" cy="872034"/>
          </a:xfrm>
          <a:prstGeom prst="rect">
            <a:avLst/>
          </a:prstGeom>
          <a:noFill/>
        </p:spPr>
        <p:txBody>
          <a:bodyPr wrap="square" lIns="91440" tIns="45720" rIns="91440" bIns="45720" anchor="t">
            <a:spAutoFit/>
          </a:bodyPr>
          <a:lstStyle/>
          <a:p>
            <a:pPr>
              <a:lnSpc>
                <a:spcPct val="150000"/>
              </a:lnSpc>
            </a:pPr>
            <a:r>
              <a:rPr lang="en-US" kern="100" spc="-15">
                <a:solidFill>
                  <a:srgbClr val="000000"/>
                </a:solidFill>
                <a:latin typeface="Arial"/>
                <a:ea typeface="Inter"/>
                <a:cs typeface="Arial"/>
              </a:rPr>
              <a:t>We use a mix of evaluation methods to track progress and measure whether our aims have been met</a:t>
            </a:r>
            <a:endParaRPr lang="en-GB">
              <a:solidFill>
                <a:srgbClr val="000000"/>
              </a:solidFill>
              <a:latin typeface="Arial"/>
              <a:ea typeface="Inter"/>
              <a:cs typeface="Arial"/>
            </a:endParaRPr>
          </a:p>
        </p:txBody>
      </p:sp>
      <p:sp>
        <p:nvSpPr>
          <p:cNvPr id="72" name="TextBox 71">
            <a:extLst>
              <a:ext uri="{FF2B5EF4-FFF2-40B4-BE49-F238E27FC236}">
                <a16:creationId xmlns:a16="http://schemas.microsoft.com/office/drawing/2014/main" id="{AB15A62E-925F-471A-D84D-164CD8FD2A63}"/>
              </a:ext>
            </a:extLst>
          </p:cNvPr>
          <p:cNvSpPr txBox="1"/>
          <p:nvPr/>
        </p:nvSpPr>
        <p:spPr>
          <a:xfrm>
            <a:off x="9552384" y="1756088"/>
            <a:ext cx="2472676" cy="331116"/>
          </a:xfrm>
          <a:prstGeom prst="rect">
            <a:avLst/>
          </a:prstGeom>
          <a:noFill/>
        </p:spPr>
        <p:txBody>
          <a:bodyPr wrap="square" lIns="91440" tIns="45720" rIns="91440" bIns="45720" anchor="t">
            <a:spAutoFit/>
          </a:bodyPr>
          <a:lstStyle/>
          <a:p>
            <a:pPr marL="0" indent="0" algn="l">
              <a:lnSpc>
                <a:spcPct val="104000"/>
              </a:lnSpc>
              <a:buNone/>
            </a:pPr>
            <a:r>
              <a:rPr lang="en-US" sz="1600" b="1" kern="100" spc="-28">
                <a:solidFill>
                  <a:srgbClr val="000000"/>
                </a:solidFill>
                <a:latin typeface="Arial"/>
                <a:ea typeface="Inter Bold"/>
                <a:cs typeface="Arial"/>
              </a:rPr>
              <a:t>What We Measure</a:t>
            </a:r>
            <a:endParaRPr lang="en-US" sz="1600">
              <a:solidFill>
                <a:srgbClr val="000000"/>
              </a:solidFill>
              <a:latin typeface="Arial"/>
              <a:ea typeface="Inter Bold"/>
              <a:cs typeface="Arial"/>
            </a:endParaRPr>
          </a:p>
        </p:txBody>
      </p:sp>
      <p:sp>
        <p:nvSpPr>
          <p:cNvPr id="74" name="TextBox 73">
            <a:extLst>
              <a:ext uri="{FF2B5EF4-FFF2-40B4-BE49-F238E27FC236}">
                <a16:creationId xmlns:a16="http://schemas.microsoft.com/office/drawing/2014/main" id="{2D96318A-2B0C-FA13-546D-8C262CE66478}"/>
              </a:ext>
            </a:extLst>
          </p:cNvPr>
          <p:cNvSpPr txBox="1"/>
          <p:nvPr/>
        </p:nvSpPr>
        <p:spPr>
          <a:xfrm>
            <a:off x="9686535" y="2063779"/>
            <a:ext cx="2617919" cy="2960875"/>
          </a:xfrm>
          <a:prstGeom prst="rect">
            <a:avLst/>
          </a:prstGeom>
          <a:noFill/>
        </p:spPr>
        <p:txBody>
          <a:bodyPr wrap="square" lIns="91440" tIns="45720" rIns="91440" bIns="45720" anchor="t">
            <a:spAutoFit/>
          </a:bodyPr>
          <a:lstStyle/>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Daily screen time (self-reported)</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Knowledge of healthy habits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Confidence in setting boundaries</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Parent satisfaction and engagement</a:t>
            </a:r>
            <a:endParaRPr lang="en-US" sz="1400">
              <a:solidFill>
                <a:srgbClr val="000000"/>
              </a:solidFill>
              <a:latin typeface="Arial" panose="020B0604020202020204" pitchFamily="34" charset="0"/>
              <a:cs typeface="Arial" panose="020B0604020202020204" pitchFamily="34" charset="0"/>
            </a:endParaRPr>
          </a:p>
          <a:p>
            <a:pPr marL="142240" indent="-142240" algn="l">
              <a:lnSpc>
                <a:spcPct val="150000"/>
              </a:lnSpc>
              <a:buSzPct val="100000"/>
              <a:buChar char="•"/>
            </a:pPr>
            <a:r>
              <a:rPr lang="en-US" sz="1400" kern="100" spc="-15">
                <a:solidFill>
                  <a:srgbClr val="000000"/>
                </a:solidFill>
                <a:latin typeface="Arial" panose="020B0604020202020204" pitchFamily="34" charset="0"/>
                <a:ea typeface="Inter" pitchFamily="34" charset="-122"/>
                <a:cs typeface="Arial" panose="020B0604020202020204" pitchFamily="34" charset="0"/>
              </a:rPr>
              <a:t>Attendance and participation rates</a:t>
            </a:r>
            <a:endParaRPr lang="en-US" sz="140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74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 name="Group 2"/>
          <p:cNvGrpSpPr/>
          <p:nvPr/>
        </p:nvGrpSpPr>
        <p:grpSpPr>
          <a:xfrm>
            <a:off x="2752784" y="1026804"/>
            <a:ext cx="411453" cy="4114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4" name="TextBox 4"/>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5" name="Freeform 5"/>
          <p:cNvSpPr/>
          <p:nvPr/>
        </p:nvSpPr>
        <p:spPr>
          <a:xfrm>
            <a:off x="3482304" y="178363"/>
            <a:ext cx="581728" cy="504267"/>
          </a:xfrm>
          <a:custGeom>
            <a:avLst/>
            <a:gdLst/>
            <a:ahLst/>
            <a:cxnLst/>
            <a:rect l="l" t="t" r="r" b="b"/>
            <a:pathLst>
              <a:path w="807955" h="700371">
                <a:moveTo>
                  <a:pt x="0" y="0"/>
                </a:moveTo>
                <a:lnTo>
                  <a:pt x="807955" y="0"/>
                </a:lnTo>
                <a:lnTo>
                  <a:pt x="807955" y="700371"/>
                </a:lnTo>
                <a:lnTo>
                  <a:pt x="0" y="70037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grpSp>
        <p:nvGrpSpPr>
          <p:cNvPr id="6" name="Group 6"/>
          <p:cNvGrpSpPr/>
          <p:nvPr/>
        </p:nvGrpSpPr>
        <p:grpSpPr>
          <a:xfrm>
            <a:off x="6434173" y="2126652"/>
            <a:ext cx="411453" cy="411453"/>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8" name="TextBox 8"/>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9" name="Group 9"/>
          <p:cNvGrpSpPr/>
          <p:nvPr/>
        </p:nvGrpSpPr>
        <p:grpSpPr>
          <a:xfrm>
            <a:off x="9001776" y="2456335"/>
            <a:ext cx="411453" cy="41145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11" name="TextBox 11"/>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grpSp>
        <p:nvGrpSpPr>
          <p:cNvPr id="12" name="Group 12"/>
          <p:cNvGrpSpPr/>
          <p:nvPr/>
        </p:nvGrpSpPr>
        <p:grpSpPr>
          <a:xfrm>
            <a:off x="6509444" y="6328970"/>
            <a:ext cx="2915077" cy="426652"/>
            <a:chOff x="0" y="0"/>
            <a:chExt cx="5317245" cy="812800"/>
          </a:xfrm>
          <a:solidFill>
            <a:schemeClr val="accent6">
              <a:lumMod val="40000"/>
              <a:lumOff val="60000"/>
            </a:schemeClr>
          </a:solidFill>
        </p:grpSpPr>
        <p:sp>
          <p:nvSpPr>
            <p:cNvPr id="13" name="Freeform 13"/>
            <p:cNvSpPr/>
            <p:nvPr/>
          </p:nvSpPr>
          <p:spPr>
            <a:xfrm>
              <a:off x="0" y="0"/>
              <a:ext cx="5317245" cy="812800"/>
            </a:xfrm>
            <a:custGeom>
              <a:avLst/>
              <a:gdLst/>
              <a:ahLst/>
              <a:cxnLst/>
              <a:rect l="l" t="t" r="r" b="b"/>
              <a:pathLst>
                <a:path w="5317245" h="812800">
                  <a:moveTo>
                    <a:pt x="2658622" y="0"/>
                  </a:moveTo>
                  <a:cubicBezTo>
                    <a:pt x="1190306" y="0"/>
                    <a:pt x="0" y="181951"/>
                    <a:pt x="0" y="406400"/>
                  </a:cubicBezTo>
                  <a:cubicBezTo>
                    <a:pt x="0" y="630849"/>
                    <a:pt x="1190306" y="812800"/>
                    <a:pt x="2658622" y="812800"/>
                  </a:cubicBezTo>
                  <a:cubicBezTo>
                    <a:pt x="4126939" y="812800"/>
                    <a:pt x="5317245" y="630849"/>
                    <a:pt x="5317245" y="406400"/>
                  </a:cubicBezTo>
                  <a:cubicBezTo>
                    <a:pt x="5317245" y="181951"/>
                    <a:pt x="4126939" y="0"/>
                    <a:pt x="2658622" y="0"/>
                  </a:cubicBezTo>
                  <a:close/>
                </a:path>
              </a:pathLst>
            </a:custGeom>
            <a:grpFill/>
          </p:spPr>
          <p:txBody>
            <a:bodyPr/>
            <a:lstStyle/>
            <a:p>
              <a:endParaRPr lang="en-GB" sz="1296"/>
            </a:p>
          </p:txBody>
        </p:sp>
        <p:sp>
          <p:nvSpPr>
            <p:cNvPr id="14" name="TextBox 14"/>
            <p:cNvSpPr txBox="1"/>
            <p:nvPr/>
          </p:nvSpPr>
          <p:spPr>
            <a:xfrm>
              <a:off x="498492" y="47625"/>
              <a:ext cx="4320261" cy="688975"/>
            </a:xfrm>
            <a:prstGeom prst="rect">
              <a:avLst/>
            </a:prstGeom>
            <a:grpFill/>
          </p:spPr>
          <p:txBody>
            <a:bodyPr lIns="18287" tIns="18287" rIns="18287" bIns="18287" rtlCol="0" anchor="ctr"/>
            <a:lstStyle/>
            <a:p>
              <a:pPr algn="ctr">
                <a:lnSpc>
                  <a:spcPts val="1713"/>
                </a:lnSpc>
              </a:pPr>
              <a:r>
                <a:rPr lang="en-US" sz="1600" spc="-18">
                  <a:solidFill>
                    <a:srgbClr val="000000"/>
                  </a:solidFill>
                  <a:latin typeface="Caveat Brush"/>
                  <a:ea typeface="Caveat Brush"/>
                  <a:cs typeface="Caveat Brush"/>
                  <a:sym typeface="Caveat Brush"/>
                </a:rPr>
                <a:t>Find us on: </a:t>
              </a:r>
              <a:endParaRPr lang="en-US" sz="1600" spc="-18">
                <a:solidFill>
                  <a:srgbClr val="000000"/>
                </a:solidFill>
                <a:latin typeface="Caveat Brush"/>
                <a:ea typeface="Caveat Brush"/>
                <a:cs typeface="Caveat Brush"/>
              </a:endParaRPr>
            </a:p>
          </p:txBody>
        </p:sp>
      </p:grpSp>
      <p:sp>
        <p:nvSpPr>
          <p:cNvPr id="15" name="Freeform 15"/>
          <p:cNvSpPr/>
          <p:nvPr/>
        </p:nvSpPr>
        <p:spPr>
          <a:xfrm>
            <a:off x="6845626" y="3162697"/>
            <a:ext cx="518953" cy="449852"/>
          </a:xfrm>
          <a:custGeom>
            <a:avLst/>
            <a:gdLst/>
            <a:ahLst/>
            <a:cxnLst/>
            <a:rect l="l" t="t" r="r" b="b"/>
            <a:pathLst>
              <a:path w="720768" h="624794">
                <a:moveTo>
                  <a:pt x="0" y="0"/>
                </a:moveTo>
                <a:lnTo>
                  <a:pt x="720768" y="0"/>
                </a:lnTo>
                <a:lnTo>
                  <a:pt x="720768" y="624794"/>
                </a:lnTo>
                <a:lnTo>
                  <a:pt x="0" y="624794"/>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6" name="Freeform 16"/>
          <p:cNvSpPr/>
          <p:nvPr/>
        </p:nvSpPr>
        <p:spPr>
          <a:xfrm rot="-1674045">
            <a:off x="5632537" y="5872624"/>
            <a:ext cx="411906" cy="747935"/>
          </a:xfrm>
          <a:custGeom>
            <a:avLst/>
            <a:gdLst/>
            <a:ahLst/>
            <a:cxnLst/>
            <a:rect l="l" t="t" r="r" b="b"/>
            <a:pathLst>
              <a:path w="572092" h="1038798">
                <a:moveTo>
                  <a:pt x="0" y="0"/>
                </a:moveTo>
                <a:lnTo>
                  <a:pt x="572092" y="0"/>
                </a:lnTo>
                <a:lnTo>
                  <a:pt x="572092"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7" name="Freeform 17"/>
          <p:cNvSpPr/>
          <p:nvPr/>
        </p:nvSpPr>
        <p:spPr>
          <a:xfrm rot="6698301" flipH="1">
            <a:off x="3220813" y="368574"/>
            <a:ext cx="510965" cy="927805"/>
          </a:xfrm>
          <a:custGeom>
            <a:avLst/>
            <a:gdLst/>
            <a:ahLst/>
            <a:cxnLst/>
            <a:rect l="l" t="t" r="r" b="b"/>
            <a:pathLst>
              <a:path w="709674" h="1288618">
                <a:moveTo>
                  <a:pt x="709674" y="0"/>
                </a:moveTo>
                <a:lnTo>
                  <a:pt x="0" y="0"/>
                </a:lnTo>
                <a:lnTo>
                  <a:pt x="0" y="1288618"/>
                </a:lnTo>
                <a:lnTo>
                  <a:pt x="709674" y="1288618"/>
                </a:lnTo>
                <a:lnTo>
                  <a:pt x="709674"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18" name="Freeform 18"/>
          <p:cNvSpPr/>
          <p:nvPr/>
        </p:nvSpPr>
        <p:spPr>
          <a:xfrm>
            <a:off x="6077692" y="6209995"/>
            <a:ext cx="712960" cy="618025"/>
          </a:xfrm>
          <a:custGeom>
            <a:avLst/>
            <a:gdLst/>
            <a:ahLst/>
            <a:cxnLst/>
            <a:rect l="l" t="t" r="r" b="b"/>
            <a:pathLst>
              <a:path w="990222" h="858368">
                <a:moveTo>
                  <a:pt x="0" y="0"/>
                </a:moveTo>
                <a:lnTo>
                  <a:pt x="990222" y="0"/>
                </a:lnTo>
                <a:lnTo>
                  <a:pt x="990222" y="858368"/>
                </a:lnTo>
                <a:lnTo>
                  <a:pt x="0" y="85836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sz="1296"/>
          </a:p>
        </p:txBody>
      </p:sp>
      <p:sp>
        <p:nvSpPr>
          <p:cNvPr id="19" name="Freeform 19"/>
          <p:cNvSpPr/>
          <p:nvPr/>
        </p:nvSpPr>
        <p:spPr>
          <a:xfrm>
            <a:off x="7215978" y="2984007"/>
            <a:ext cx="2289537" cy="1305036"/>
          </a:xfrm>
          <a:custGeom>
            <a:avLst/>
            <a:gdLst/>
            <a:ahLst/>
            <a:cxnLst/>
            <a:rect l="l" t="t" r="r" b="b"/>
            <a:pathLst>
              <a:path w="3179912" h="1812550">
                <a:moveTo>
                  <a:pt x="0" y="0"/>
                </a:moveTo>
                <a:lnTo>
                  <a:pt x="3179912" y="0"/>
                </a:lnTo>
                <a:lnTo>
                  <a:pt x="3179912" y="1812550"/>
                </a:lnTo>
                <a:lnTo>
                  <a:pt x="0" y="181255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96"/>
          </a:p>
        </p:txBody>
      </p:sp>
      <p:sp>
        <p:nvSpPr>
          <p:cNvPr id="20" name="Freeform 20"/>
          <p:cNvSpPr/>
          <p:nvPr/>
        </p:nvSpPr>
        <p:spPr>
          <a:xfrm>
            <a:off x="2752783" y="2106425"/>
            <a:ext cx="1253496" cy="1009063"/>
          </a:xfrm>
          <a:custGeom>
            <a:avLst/>
            <a:gdLst/>
            <a:ahLst/>
            <a:cxnLst/>
            <a:rect l="l" t="t" r="r" b="b"/>
            <a:pathLst>
              <a:path w="1740966" h="1401477">
                <a:moveTo>
                  <a:pt x="0" y="0"/>
                </a:moveTo>
                <a:lnTo>
                  <a:pt x="1740966" y="0"/>
                </a:lnTo>
                <a:lnTo>
                  <a:pt x="1740966" y="1401478"/>
                </a:lnTo>
                <a:lnTo>
                  <a:pt x="0" y="1401478"/>
                </a:lnTo>
                <a:lnTo>
                  <a:pt x="0" y="0"/>
                </a:lnTo>
                <a:close/>
              </a:path>
            </a:pathLst>
          </a:custGeom>
          <a:blipFill>
            <a:blip r:embed="rId5"/>
            <a:stretch>
              <a:fillRect/>
            </a:stretch>
          </a:blipFill>
        </p:spPr>
        <p:txBody>
          <a:bodyPr/>
          <a:lstStyle/>
          <a:p>
            <a:endParaRPr lang="en-GB" sz="1296"/>
          </a:p>
        </p:txBody>
      </p:sp>
      <p:sp>
        <p:nvSpPr>
          <p:cNvPr id="21" name="Freeform 21"/>
          <p:cNvSpPr/>
          <p:nvPr/>
        </p:nvSpPr>
        <p:spPr>
          <a:xfrm>
            <a:off x="3226089" y="3197785"/>
            <a:ext cx="463567" cy="456613"/>
          </a:xfrm>
          <a:custGeom>
            <a:avLst/>
            <a:gdLst/>
            <a:ahLst/>
            <a:cxnLst/>
            <a:rect l="l" t="t" r="r" b="b"/>
            <a:pathLst>
              <a:path w="643843" h="634185">
                <a:moveTo>
                  <a:pt x="0" y="0"/>
                </a:moveTo>
                <a:lnTo>
                  <a:pt x="643843" y="0"/>
                </a:lnTo>
                <a:lnTo>
                  <a:pt x="643843" y="634185"/>
                </a:lnTo>
                <a:lnTo>
                  <a:pt x="0" y="634185"/>
                </a:lnTo>
                <a:lnTo>
                  <a:pt x="0" y="0"/>
                </a:lnTo>
                <a:close/>
              </a:path>
            </a:pathLst>
          </a:custGeom>
          <a:blipFill>
            <a:blip r:embed="rId6"/>
            <a:stretch>
              <a:fillRect/>
            </a:stretch>
          </a:blipFill>
        </p:spPr>
        <p:txBody>
          <a:bodyPr/>
          <a:lstStyle/>
          <a:p>
            <a:endParaRPr lang="en-GB" sz="1296"/>
          </a:p>
        </p:txBody>
      </p:sp>
      <p:sp>
        <p:nvSpPr>
          <p:cNvPr id="22" name="Freeform 22"/>
          <p:cNvSpPr/>
          <p:nvPr/>
        </p:nvSpPr>
        <p:spPr>
          <a:xfrm>
            <a:off x="7285348" y="16437"/>
            <a:ext cx="2227423" cy="2523154"/>
          </a:xfrm>
          <a:custGeom>
            <a:avLst/>
            <a:gdLst/>
            <a:ahLst/>
            <a:cxnLst/>
            <a:rect l="l" t="t" r="r" b="b"/>
            <a:pathLst>
              <a:path w="3301697" h="3335047">
                <a:moveTo>
                  <a:pt x="0" y="0"/>
                </a:moveTo>
                <a:lnTo>
                  <a:pt x="3301697" y="0"/>
                </a:lnTo>
                <a:lnTo>
                  <a:pt x="3301697" y="3335047"/>
                </a:lnTo>
                <a:lnTo>
                  <a:pt x="0" y="3335047"/>
                </a:lnTo>
                <a:lnTo>
                  <a:pt x="0" y="0"/>
                </a:lnTo>
                <a:close/>
              </a:path>
            </a:pathLst>
          </a:custGeom>
          <a:blipFill>
            <a:blip r:embed="rId7"/>
            <a:stretch>
              <a:fillRect/>
            </a:stretch>
          </a:blipFill>
        </p:spPr>
        <p:txBody>
          <a:bodyPr/>
          <a:lstStyle/>
          <a:p>
            <a:endParaRPr lang="en-GB" sz="1296"/>
          </a:p>
        </p:txBody>
      </p:sp>
      <p:sp>
        <p:nvSpPr>
          <p:cNvPr id="23" name="Freeform 23"/>
          <p:cNvSpPr/>
          <p:nvPr/>
        </p:nvSpPr>
        <p:spPr>
          <a:xfrm>
            <a:off x="3048461" y="4324682"/>
            <a:ext cx="1094159" cy="1033980"/>
          </a:xfrm>
          <a:custGeom>
            <a:avLst/>
            <a:gdLst/>
            <a:ahLst/>
            <a:cxnLst/>
            <a:rect l="l" t="t" r="r" b="b"/>
            <a:pathLst>
              <a:path w="1519665" h="1436084">
                <a:moveTo>
                  <a:pt x="0" y="0"/>
                </a:moveTo>
                <a:lnTo>
                  <a:pt x="1519666" y="0"/>
                </a:lnTo>
                <a:lnTo>
                  <a:pt x="1519666" y="1436083"/>
                </a:lnTo>
                <a:lnTo>
                  <a:pt x="0" y="143608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96"/>
          </a:p>
        </p:txBody>
      </p:sp>
      <p:sp>
        <p:nvSpPr>
          <p:cNvPr id="24" name="Freeform 24"/>
          <p:cNvSpPr/>
          <p:nvPr/>
        </p:nvSpPr>
        <p:spPr>
          <a:xfrm>
            <a:off x="4556976" y="43191"/>
            <a:ext cx="2743020" cy="576035"/>
          </a:xfrm>
          <a:custGeom>
            <a:avLst/>
            <a:gdLst/>
            <a:ahLst/>
            <a:cxnLst/>
            <a:rect l="l" t="t" r="r" b="b"/>
            <a:pathLst>
              <a:path w="3809750" h="800048">
                <a:moveTo>
                  <a:pt x="0" y="0"/>
                </a:moveTo>
                <a:lnTo>
                  <a:pt x="3809750" y="0"/>
                </a:lnTo>
                <a:lnTo>
                  <a:pt x="3809750" y="800047"/>
                </a:lnTo>
                <a:lnTo>
                  <a:pt x="0" y="800047"/>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GB" sz="1296"/>
          </a:p>
        </p:txBody>
      </p:sp>
      <p:sp>
        <p:nvSpPr>
          <p:cNvPr id="25" name="Freeform 25"/>
          <p:cNvSpPr/>
          <p:nvPr/>
        </p:nvSpPr>
        <p:spPr>
          <a:xfrm>
            <a:off x="3183079" y="3736693"/>
            <a:ext cx="598452" cy="505692"/>
          </a:xfrm>
          <a:custGeom>
            <a:avLst/>
            <a:gdLst/>
            <a:ahLst/>
            <a:cxnLst/>
            <a:rect l="l" t="t" r="r" b="b"/>
            <a:pathLst>
              <a:path w="831183" h="702350">
                <a:moveTo>
                  <a:pt x="0" y="0"/>
                </a:moveTo>
                <a:lnTo>
                  <a:pt x="831183" y="0"/>
                </a:lnTo>
                <a:lnTo>
                  <a:pt x="831183" y="702350"/>
                </a:lnTo>
                <a:lnTo>
                  <a:pt x="0" y="702350"/>
                </a:lnTo>
                <a:lnTo>
                  <a:pt x="0" y="0"/>
                </a:lnTo>
                <a:close/>
              </a:path>
            </a:pathLst>
          </a:custGeom>
          <a:blipFill>
            <a:blip r:embed="rId10"/>
            <a:stretch>
              <a:fillRect/>
            </a:stretch>
          </a:blipFill>
        </p:spPr>
        <p:txBody>
          <a:bodyPr/>
          <a:lstStyle/>
          <a:p>
            <a:endParaRPr lang="en-GB" sz="1296"/>
          </a:p>
        </p:txBody>
      </p:sp>
      <p:grpSp>
        <p:nvGrpSpPr>
          <p:cNvPr id="26" name="Group 26"/>
          <p:cNvGrpSpPr/>
          <p:nvPr/>
        </p:nvGrpSpPr>
        <p:grpSpPr>
          <a:xfrm>
            <a:off x="7289301" y="5318406"/>
            <a:ext cx="2226666" cy="377011"/>
            <a:chOff x="0" y="0"/>
            <a:chExt cx="879728" cy="148952"/>
          </a:xfrm>
        </p:grpSpPr>
        <p:sp>
          <p:nvSpPr>
            <p:cNvPr id="27" name="Freeform 27"/>
            <p:cNvSpPr/>
            <p:nvPr/>
          </p:nvSpPr>
          <p:spPr>
            <a:xfrm>
              <a:off x="0" y="0"/>
              <a:ext cx="879728" cy="148952"/>
            </a:xfrm>
            <a:custGeom>
              <a:avLst/>
              <a:gdLst/>
              <a:ahLst/>
              <a:cxnLst/>
              <a:rect l="l" t="t" r="r" b="b"/>
              <a:pathLst>
                <a:path w="879728" h="148952">
                  <a:moveTo>
                    <a:pt x="0" y="0"/>
                  </a:moveTo>
                  <a:lnTo>
                    <a:pt x="879728" y="0"/>
                  </a:lnTo>
                  <a:lnTo>
                    <a:pt x="879728" y="148952"/>
                  </a:lnTo>
                  <a:lnTo>
                    <a:pt x="0" y="148952"/>
                  </a:lnTo>
                  <a:close/>
                </a:path>
              </a:pathLst>
            </a:custGeom>
          </p:spPr>
          <p:txBody>
            <a:bodyPr/>
            <a:lstStyle/>
            <a:p>
              <a:endParaRPr lang="en-GB" sz="1296"/>
            </a:p>
          </p:txBody>
        </p:sp>
        <p:sp>
          <p:nvSpPr>
            <p:cNvPr id="28" name="TextBox 28"/>
            <p:cNvSpPr txBox="1"/>
            <p:nvPr/>
          </p:nvSpPr>
          <p:spPr>
            <a:xfrm>
              <a:off x="0" y="-57150"/>
              <a:ext cx="879728" cy="206102"/>
            </a:xfrm>
            <a:prstGeom prst="rect">
              <a:avLst/>
            </a:prstGeom>
          </p:spPr>
          <p:txBody>
            <a:bodyPr lIns="36576" tIns="36576" rIns="36576" bIns="36576" rtlCol="0" anchor="ctr"/>
            <a:lstStyle/>
            <a:p>
              <a:pPr algn="ctr">
                <a:lnSpc>
                  <a:spcPts val="1511"/>
                </a:lnSpc>
              </a:pPr>
              <a:r>
                <a:rPr lang="en-US" sz="1079" spc="-16">
                  <a:solidFill>
                    <a:srgbClr val="003049"/>
                  </a:solidFill>
                  <a:latin typeface="Antique Olive"/>
                  <a:ea typeface="Antique Olive"/>
                  <a:cs typeface="Antique Olive"/>
                  <a:sym typeface="Antique Olive"/>
                </a:rPr>
                <a:t>More creativity and confidence</a:t>
              </a:r>
            </a:p>
          </p:txBody>
        </p:sp>
      </p:grpSp>
      <p:sp>
        <p:nvSpPr>
          <p:cNvPr id="29" name="TextBox 29"/>
          <p:cNvSpPr txBox="1"/>
          <p:nvPr/>
        </p:nvSpPr>
        <p:spPr>
          <a:xfrm>
            <a:off x="4306933" y="3224610"/>
            <a:ext cx="2202511"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 family walk or shared activity</a:t>
            </a:r>
          </a:p>
        </p:txBody>
      </p:sp>
      <p:sp>
        <p:nvSpPr>
          <p:cNvPr id="30" name="TextBox 30"/>
          <p:cNvSpPr txBox="1"/>
          <p:nvPr/>
        </p:nvSpPr>
        <p:spPr>
          <a:xfrm>
            <a:off x="4306933" y="3601801"/>
            <a:ext cx="2461681" cy="141064"/>
          </a:xfrm>
          <a:prstGeom prst="rect">
            <a:avLst/>
          </a:prstGeom>
        </p:spPr>
        <p:txBody>
          <a:bodyPr lIns="0" tIns="0" rIns="0" bIns="0" rtlCol="0" anchor="t">
            <a:spAutoFit/>
          </a:bodyPr>
          <a:lstStyle/>
          <a:p>
            <a:pPr>
              <a:lnSpc>
                <a:spcPts val="1084"/>
              </a:lnSpc>
            </a:pPr>
            <a:r>
              <a:rPr lang="en-US" sz="1117">
                <a:solidFill>
                  <a:srgbClr val="003049"/>
                </a:solidFill>
                <a:latin typeface="Antique Olive"/>
                <a:ea typeface="Antique Olive"/>
                <a:cs typeface="Antique Olive"/>
                <a:sym typeface="Antique Olive"/>
              </a:rPr>
              <a:t>A calmer wind-down routine</a:t>
            </a:r>
          </a:p>
        </p:txBody>
      </p:sp>
      <p:grpSp>
        <p:nvGrpSpPr>
          <p:cNvPr id="31" name="Group 31"/>
          <p:cNvGrpSpPr/>
          <p:nvPr/>
        </p:nvGrpSpPr>
        <p:grpSpPr>
          <a:xfrm>
            <a:off x="5010913" y="5026168"/>
            <a:ext cx="411453" cy="411453"/>
            <a:chOff x="0" y="0"/>
            <a:chExt cx="812800" cy="812800"/>
          </a:xfrm>
        </p:grpSpPr>
        <p:sp>
          <p:nvSpPr>
            <p:cNvPr id="32" name="Freeform 3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8B0"/>
            </a:solidFill>
          </p:spPr>
          <p:txBody>
            <a:bodyPr/>
            <a:lstStyle/>
            <a:p>
              <a:endParaRPr lang="en-GB" sz="1296"/>
            </a:p>
          </p:txBody>
        </p:sp>
        <p:sp>
          <p:nvSpPr>
            <p:cNvPr id="33" name="TextBox 33"/>
            <p:cNvSpPr txBox="1"/>
            <p:nvPr/>
          </p:nvSpPr>
          <p:spPr>
            <a:xfrm>
              <a:off x="76200" y="57150"/>
              <a:ext cx="660400" cy="679450"/>
            </a:xfrm>
            <a:prstGeom prst="rect">
              <a:avLst/>
            </a:prstGeom>
          </p:spPr>
          <p:txBody>
            <a:bodyPr lIns="18287" tIns="18287" rIns="18287" bIns="18287" rtlCol="0" anchor="ctr"/>
            <a:lstStyle/>
            <a:p>
              <a:pPr algn="ctr">
                <a:lnSpc>
                  <a:spcPts val="906"/>
                </a:lnSpc>
              </a:pPr>
              <a:endParaRPr sz="1296"/>
            </a:p>
          </p:txBody>
        </p:sp>
      </p:grpSp>
      <p:sp>
        <p:nvSpPr>
          <p:cNvPr id="34" name="Freeform 34"/>
          <p:cNvSpPr/>
          <p:nvPr/>
        </p:nvSpPr>
        <p:spPr>
          <a:xfrm rot="-1674045">
            <a:off x="6660499" y="3238581"/>
            <a:ext cx="411906" cy="747935"/>
          </a:xfrm>
          <a:custGeom>
            <a:avLst/>
            <a:gdLst/>
            <a:ahLst/>
            <a:cxnLst/>
            <a:rect l="l" t="t" r="r" b="b"/>
            <a:pathLst>
              <a:path w="572092" h="1038798">
                <a:moveTo>
                  <a:pt x="0" y="0"/>
                </a:moveTo>
                <a:lnTo>
                  <a:pt x="572091" y="0"/>
                </a:lnTo>
                <a:lnTo>
                  <a:pt x="572091" y="1038797"/>
                </a:lnTo>
                <a:lnTo>
                  <a:pt x="0" y="103879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96"/>
          </a:p>
        </p:txBody>
      </p:sp>
      <p:sp>
        <p:nvSpPr>
          <p:cNvPr id="35" name="Freeform 35"/>
          <p:cNvSpPr/>
          <p:nvPr/>
        </p:nvSpPr>
        <p:spPr>
          <a:xfrm>
            <a:off x="6851403" y="5070375"/>
            <a:ext cx="354738" cy="351190"/>
          </a:xfrm>
          <a:custGeom>
            <a:avLst/>
            <a:gdLst/>
            <a:ahLst/>
            <a:cxnLst/>
            <a:rect l="l" t="t" r="r" b="b"/>
            <a:pathLst>
              <a:path w="492691" h="487764">
                <a:moveTo>
                  <a:pt x="0" y="0"/>
                </a:moveTo>
                <a:lnTo>
                  <a:pt x="492691" y="0"/>
                </a:lnTo>
                <a:lnTo>
                  <a:pt x="492691" y="487764"/>
                </a:lnTo>
                <a:lnTo>
                  <a:pt x="0" y="487764"/>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GB" sz="1296"/>
          </a:p>
        </p:txBody>
      </p:sp>
      <p:sp>
        <p:nvSpPr>
          <p:cNvPr id="36" name="Freeform 36"/>
          <p:cNvSpPr/>
          <p:nvPr/>
        </p:nvSpPr>
        <p:spPr>
          <a:xfrm>
            <a:off x="6858297" y="5470312"/>
            <a:ext cx="324541" cy="435625"/>
          </a:xfrm>
          <a:custGeom>
            <a:avLst/>
            <a:gdLst/>
            <a:ahLst/>
            <a:cxnLst/>
            <a:rect l="l" t="t" r="r" b="b"/>
            <a:pathLst>
              <a:path w="450751" h="605035">
                <a:moveTo>
                  <a:pt x="0" y="0"/>
                </a:moveTo>
                <a:lnTo>
                  <a:pt x="450752" y="0"/>
                </a:lnTo>
                <a:lnTo>
                  <a:pt x="450752" y="605035"/>
                </a:lnTo>
                <a:lnTo>
                  <a:pt x="0" y="605035"/>
                </a:lnTo>
                <a:lnTo>
                  <a:pt x="0" y="0"/>
                </a:lnTo>
                <a:close/>
              </a:path>
            </a:pathLst>
          </a:custGeom>
          <a:blipFill>
            <a:blip r:embed="rId12"/>
            <a:stretch>
              <a:fillRect/>
            </a:stretch>
          </a:blipFill>
        </p:spPr>
        <p:txBody>
          <a:bodyPr/>
          <a:lstStyle/>
          <a:p>
            <a:endParaRPr lang="en-GB" sz="1296"/>
          </a:p>
        </p:txBody>
      </p:sp>
      <p:sp>
        <p:nvSpPr>
          <p:cNvPr id="37" name="Freeform 37"/>
          <p:cNvSpPr/>
          <p:nvPr/>
        </p:nvSpPr>
        <p:spPr>
          <a:xfrm>
            <a:off x="6832112" y="5953943"/>
            <a:ext cx="376911" cy="375027"/>
          </a:xfrm>
          <a:custGeom>
            <a:avLst/>
            <a:gdLst/>
            <a:ahLst/>
            <a:cxnLst/>
            <a:rect l="l" t="t" r="r" b="b"/>
            <a:pathLst>
              <a:path w="523488" h="520871">
                <a:moveTo>
                  <a:pt x="0" y="0"/>
                </a:moveTo>
                <a:lnTo>
                  <a:pt x="523488" y="0"/>
                </a:lnTo>
                <a:lnTo>
                  <a:pt x="523488" y="520871"/>
                </a:lnTo>
                <a:lnTo>
                  <a:pt x="0" y="520871"/>
                </a:lnTo>
                <a:lnTo>
                  <a:pt x="0" y="0"/>
                </a:lnTo>
                <a:close/>
              </a:path>
            </a:pathLst>
          </a:custGeom>
          <a:blipFill>
            <a:blip r:embed="rId13"/>
            <a:stretch>
              <a:fillRect/>
            </a:stretch>
          </a:blipFill>
        </p:spPr>
        <p:txBody>
          <a:bodyPr/>
          <a:lstStyle/>
          <a:p>
            <a:endParaRPr lang="en-GB" sz="1296"/>
          </a:p>
        </p:txBody>
      </p:sp>
      <p:sp>
        <p:nvSpPr>
          <p:cNvPr id="38" name="Freeform 38"/>
          <p:cNvSpPr/>
          <p:nvPr/>
        </p:nvSpPr>
        <p:spPr>
          <a:xfrm>
            <a:off x="8374961" y="6471001"/>
            <a:ext cx="154631" cy="157787"/>
          </a:xfrm>
          <a:custGeom>
            <a:avLst/>
            <a:gdLst/>
            <a:ahLst/>
            <a:cxnLst/>
            <a:rect l="l" t="t" r="r" b="b"/>
            <a:pathLst>
              <a:path w="214765" h="219148">
                <a:moveTo>
                  <a:pt x="0" y="0"/>
                </a:moveTo>
                <a:lnTo>
                  <a:pt x="214765" y="0"/>
                </a:lnTo>
                <a:lnTo>
                  <a:pt x="214765" y="219148"/>
                </a:lnTo>
                <a:lnTo>
                  <a:pt x="0" y="219148"/>
                </a:lnTo>
                <a:lnTo>
                  <a:pt x="0" y="0"/>
                </a:lnTo>
                <a:close/>
              </a:path>
            </a:pathLst>
          </a:custGeom>
          <a:blipFill>
            <a:blip>
              <a:extLst>
                <a:ext uri="{96DAC541-7B7A-43D3-8B79-37D633B846F1}">
                  <asvg:svgBlip xmlns:asvg="http://schemas.microsoft.com/office/drawing/2016/SVG/main" r:embed="rId14"/>
                </a:ext>
              </a:extLst>
            </a:blip>
            <a:stretch>
              <a:fillRect/>
            </a:stretch>
          </a:blipFill>
        </p:spPr>
        <p:txBody>
          <a:bodyPr/>
          <a:lstStyle/>
          <a:p>
            <a:endParaRPr lang="en-GB" sz="1296"/>
          </a:p>
        </p:txBody>
      </p:sp>
      <p:sp>
        <p:nvSpPr>
          <p:cNvPr id="39" name="Freeform 39"/>
          <p:cNvSpPr/>
          <p:nvPr/>
        </p:nvSpPr>
        <p:spPr>
          <a:xfrm>
            <a:off x="8570740" y="6457655"/>
            <a:ext cx="184481" cy="184481"/>
          </a:xfrm>
          <a:custGeom>
            <a:avLst/>
            <a:gdLst/>
            <a:ahLst/>
            <a:cxnLst/>
            <a:rect l="l" t="t" r="r" b="b"/>
            <a:pathLst>
              <a:path w="256223" h="256223">
                <a:moveTo>
                  <a:pt x="0" y="0"/>
                </a:moveTo>
                <a:lnTo>
                  <a:pt x="256222" y="0"/>
                </a:lnTo>
                <a:lnTo>
                  <a:pt x="256222" y="256222"/>
                </a:lnTo>
                <a:lnTo>
                  <a:pt x="0" y="256222"/>
                </a:lnTo>
                <a:lnTo>
                  <a:pt x="0" y="0"/>
                </a:lnTo>
                <a:close/>
              </a:path>
            </a:pathLst>
          </a:custGeom>
          <a:blipFill>
            <a:blip r:embed="rId15"/>
            <a:stretch>
              <a:fillRect/>
            </a:stretch>
          </a:blipFill>
        </p:spPr>
        <p:txBody>
          <a:bodyPr/>
          <a:lstStyle/>
          <a:p>
            <a:endParaRPr lang="en-GB" sz="1296"/>
          </a:p>
        </p:txBody>
      </p:sp>
      <p:sp>
        <p:nvSpPr>
          <p:cNvPr id="40" name="Freeform 40"/>
          <p:cNvSpPr/>
          <p:nvPr/>
        </p:nvSpPr>
        <p:spPr>
          <a:xfrm>
            <a:off x="8815264" y="6457655"/>
            <a:ext cx="205726" cy="205726"/>
          </a:xfrm>
          <a:custGeom>
            <a:avLst/>
            <a:gdLst/>
            <a:ahLst/>
            <a:cxnLst/>
            <a:rect l="l" t="t" r="r" b="b"/>
            <a:pathLst>
              <a:path w="285731" h="285731">
                <a:moveTo>
                  <a:pt x="0" y="0"/>
                </a:moveTo>
                <a:lnTo>
                  <a:pt x="285731" y="0"/>
                </a:lnTo>
                <a:lnTo>
                  <a:pt x="285731" y="285732"/>
                </a:lnTo>
                <a:lnTo>
                  <a:pt x="0" y="285732"/>
                </a:lnTo>
                <a:lnTo>
                  <a:pt x="0" y="0"/>
                </a:lnTo>
                <a:close/>
              </a:path>
            </a:pathLst>
          </a:custGeom>
          <a:blipFill>
            <a:blip>
              <a:extLst>
                <a:ext uri="{96DAC541-7B7A-43D3-8B79-37D633B846F1}">
                  <asvg:svgBlip xmlns:asvg="http://schemas.microsoft.com/office/drawing/2016/SVG/main" r:embed="rId16"/>
                </a:ext>
              </a:extLst>
            </a:blip>
            <a:stretch>
              <a:fillRect/>
            </a:stretch>
          </a:blipFill>
        </p:spPr>
        <p:txBody>
          <a:bodyPr/>
          <a:lstStyle/>
          <a:p>
            <a:endParaRPr lang="en-GB" sz="1296"/>
          </a:p>
        </p:txBody>
      </p:sp>
      <p:sp>
        <p:nvSpPr>
          <p:cNvPr id="41" name="Freeform 41"/>
          <p:cNvSpPr/>
          <p:nvPr/>
        </p:nvSpPr>
        <p:spPr>
          <a:xfrm>
            <a:off x="9037765" y="6457655"/>
            <a:ext cx="195110" cy="195110"/>
          </a:xfrm>
          <a:custGeom>
            <a:avLst/>
            <a:gdLst/>
            <a:ahLst/>
            <a:cxnLst/>
            <a:rect l="l" t="t" r="r" b="b"/>
            <a:pathLst>
              <a:path w="270986" h="270986">
                <a:moveTo>
                  <a:pt x="0" y="0"/>
                </a:moveTo>
                <a:lnTo>
                  <a:pt x="270986" y="0"/>
                </a:lnTo>
                <a:lnTo>
                  <a:pt x="270986" y="270986"/>
                </a:lnTo>
                <a:lnTo>
                  <a:pt x="0" y="270986"/>
                </a:lnTo>
                <a:lnTo>
                  <a:pt x="0" y="0"/>
                </a:lnTo>
                <a:close/>
              </a:path>
            </a:pathLst>
          </a:custGeom>
          <a:blipFill>
            <a:blip>
              <a:extLst>
                <a:ext uri="{96DAC541-7B7A-43D3-8B79-37D633B846F1}">
                  <asvg:svgBlip xmlns:asvg="http://schemas.microsoft.com/office/drawing/2016/SVG/main" r:embed="rId17"/>
                </a:ext>
              </a:extLst>
            </a:blip>
            <a:stretch>
              <a:fillRect/>
            </a:stretch>
          </a:blipFill>
        </p:spPr>
        <p:txBody>
          <a:bodyPr/>
          <a:lstStyle/>
          <a:p>
            <a:endParaRPr lang="en-GB" sz="1296"/>
          </a:p>
        </p:txBody>
      </p:sp>
      <p:grpSp>
        <p:nvGrpSpPr>
          <p:cNvPr id="42" name="Group 42"/>
          <p:cNvGrpSpPr/>
          <p:nvPr/>
        </p:nvGrpSpPr>
        <p:grpSpPr>
          <a:xfrm>
            <a:off x="1138628" y="5665922"/>
            <a:ext cx="3943174" cy="1509621"/>
            <a:chOff x="8555" y="-157872"/>
            <a:chExt cx="1811363" cy="640993"/>
          </a:xfrm>
        </p:grpSpPr>
        <p:sp>
          <p:nvSpPr>
            <p:cNvPr id="43" name="Freeform 43"/>
            <p:cNvSpPr/>
            <p:nvPr/>
          </p:nvSpPr>
          <p:spPr>
            <a:xfrm>
              <a:off x="8555" y="35644"/>
              <a:ext cx="1060501" cy="447477"/>
            </a:xfrm>
            <a:custGeom>
              <a:avLst/>
              <a:gdLst/>
              <a:ahLst/>
              <a:cxnLst/>
              <a:rect l="l" t="t" r="r" b="b"/>
              <a:pathLst>
                <a:path w="1060501" h="447477">
                  <a:moveTo>
                    <a:pt x="0" y="0"/>
                  </a:moveTo>
                  <a:lnTo>
                    <a:pt x="1060501" y="0"/>
                  </a:lnTo>
                  <a:lnTo>
                    <a:pt x="1060501" y="447477"/>
                  </a:lnTo>
                  <a:lnTo>
                    <a:pt x="0" y="447477"/>
                  </a:lnTo>
                  <a:close/>
                </a:path>
              </a:pathLst>
            </a:custGeom>
            <a:solidFill>
              <a:schemeClr val="bg2">
                <a:lumMod val="20000"/>
                <a:lumOff val="80000"/>
              </a:schemeClr>
            </a:solidFill>
            <a:ln cap="sq">
              <a:noFill/>
              <a:prstDash val="solid"/>
              <a:miter/>
            </a:ln>
          </p:spPr>
          <p:txBody>
            <a:bodyPr/>
            <a:lstStyle/>
            <a:p>
              <a:endParaRPr lang="en-GB" sz="1296"/>
            </a:p>
          </p:txBody>
        </p:sp>
        <p:sp>
          <p:nvSpPr>
            <p:cNvPr id="44" name="TextBox 44"/>
            <p:cNvSpPr txBox="1"/>
            <p:nvPr/>
          </p:nvSpPr>
          <p:spPr>
            <a:xfrm>
              <a:off x="684742" y="-157872"/>
              <a:ext cx="1135176" cy="507147"/>
            </a:xfrm>
            <a:prstGeom prst="rect">
              <a:avLst/>
            </a:prstGeom>
            <a:solidFill>
              <a:schemeClr val="accent4">
                <a:lumMod val="20000"/>
                <a:lumOff val="80000"/>
              </a:schemeClr>
            </a:solidFill>
            <a:ln>
              <a:solidFill>
                <a:schemeClr val="tx1"/>
              </a:solidFill>
            </a:ln>
          </p:spPr>
          <p:txBody>
            <a:bodyPr lIns="36576" tIns="36576" rIns="36576" bIns="36576" rtlCol="0" anchor="ctr"/>
            <a:lstStyle/>
            <a:p>
              <a:pPr algn="ctr">
                <a:lnSpc>
                  <a:spcPts val="2015"/>
                </a:lnSpc>
              </a:pPr>
              <a:r>
                <a:rPr lang="en-US" sz="1439" spc="-21">
                  <a:solidFill>
                    <a:srgbClr val="000000"/>
                  </a:solidFill>
                  <a:latin typeface="Caveat Brush"/>
                  <a:ea typeface="Caveat Brush"/>
                  <a:cs typeface="Caveat Brush"/>
                  <a:sym typeface="Caveat Brush"/>
                </a:rPr>
                <a:t>READY TO JOIN OUR VIBRANT SQUAD</a:t>
              </a:r>
            </a:p>
            <a:p>
              <a:pPr algn="ctr">
                <a:lnSpc>
                  <a:spcPts val="1511"/>
                </a:lnSpc>
              </a:pPr>
              <a:r>
                <a:rPr lang="en-US" sz="1079" b="1" spc="-16">
                  <a:solidFill>
                    <a:srgbClr val="003049"/>
                  </a:solidFill>
                  <a:latin typeface="Antique Olive"/>
                  <a:ea typeface="Antique Olive"/>
                  <a:cs typeface="Antique Olive"/>
                  <a:sym typeface="Antique Olive"/>
                </a:rPr>
                <a:t>GET IN TOUCH TODAY </a:t>
              </a:r>
              <a:r>
                <a:rPr lang="en-US" sz="1079" spc="-16">
                  <a:solidFill>
                    <a:srgbClr val="003049"/>
                  </a:solidFill>
                  <a:latin typeface="Antique Olive"/>
                  <a:ea typeface="Antique Olive"/>
                  <a:cs typeface="Antique Olive"/>
                  <a:sym typeface="Antique Olive"/>
                </a:rPr>
                <a:t>!!</a:t>
              </a:r>
            </a:p>
            <a:p>
              <a:pPr algn="ctr">
                <a:lnSpc>
                  <a:spcPts val="1511"/>
                </a:lnSpc>
              </a:pPr>
              <a:r>
                <a:rPr lang="en-US" sz="1079" spc="-16">
                  <a:solidFill>
                    <a:srgbClr val="003049"/>
                  </a:solidFill>
                  <a:latin typeface="Antique Olive"/>
                  <a:ea typeface="Antique Olive"/>
                  <a:cs typeface="Antique Olive"/>
                  <a:sym typeface="Antique Olive"/>
                </a:rPr>
                <a:t>screen.smart@gmail.com</a:t>
              </a:r>
            </a:p>
            <a:p>
              <a:pPr algn="ctr">
                <a:lnSpc>
                  <a:spcPts val="1511"/>
                </a:lnSpc>
              </a:pPr>
              <a:r>
                <a:rPr lang="en-US" sz="1079" spc="-16">
                  <a:solidFill>
                    <a:srgbClr val="003049"/>
                  </a:solidFill>
                  <a:latin typeface="Antique Olive"/>
                  <a:ea typeface="Antique Olive"/>
                  <a:cs typeface="Antique Olive"/>
                  <a:sym typeface="Antique Olive"/>
                </a:rPr>
                <a:t>07987654789</a:t>
              </a:r>
            </a:p>
            <a:p>
              <a:pPr algn="ctr">
                <a:lnSpc>
                  <a:spcPts val="1511"/>
                </a:lnSpc>
              </a:pPr>
              <a:r>
                <a:rPr lang="en-US" sz="1079" spc="-16">
                  <a:solidFill>
                    <a:srgbClr val="003049"/>
                  </a:solidFill>
                  <a:latin typeface="Antique Olive"/>
                  <a:ea typeface="Antique Olive"/>
                  <a:cs typeface="Antique Olive"/>
                  <a:sym typeface="Antique Olive"/>
                </a:rPr>
                <a:t>www.screensmart.com</a:t>
              </a:r>
            </a:p>
          </p:txBody>
        </p:sp>
      </p:grpSp>
      <p:sp>
        <p:nvSpPr>
          <p:cNvPr id="45" name="Freeform 45"/>
          <p:cNvSpPr/>
          <p:nvPr/>
        </p:nvSpPr>
        <p:spPr>
          <a:xfrm>
            <a:off x="2812642" y="6206944"/>
            <a:ext cx="235819" cy="168610"/>
          </a:xfrm>
          <a:custGeom>
            <a:avLst/>
            <a:gdLst/>
            <a:ahLst/>
            <a:cxnLst/>
            <a:rect l="l" t="t" r="r" b="b"/>
            <a:pathLst>
              <a:path w="327526" h="234181">
                <a:moveTo>
                  <a:pt x="0" y="0"/>
                </a:moveTo>
                <a:lnTo>
                  <a:pt x="327526" y="0"/>
                </a:lnTo>
                <a:lnTo>
                  <a:pt x="327526" y="234182"/>
                </a:lnTo>
                <a:lnTo>
                  <a:pt x="0" y="234182"/>
                </a:lnTo>
                <a:lnTo>
                  <a:pt x="0" y="0"/>
                </a:lnTo>
                <a:close/>
              </a:path>
            </a:pathLst>
          </a:custGeom>
          <a:blipFill>
            <a:blip>
              <a:extLst>
                <a:ext uri="{96DAC541-7B7A-43D3-8B79-37D633B846F1}">
                  <asvg:svgBlip xmlns:asvg="http://schemas.microsoft.com/office/drawing/2016/SVG/main" r:embed="rId18"/>
                </a:ext>
              </a:extLst>
            </a:blip>
            <a:stretch>
              <a:fillRect/>
            </a:stretch>
          </a:blipFill>
        </p:spPr>
        <p:txBody>
          <a:bodyPr/>
          <a:lstStyle/>
          <a:p>
            <a:endParaRPr lang="en-GB" sz="1296" b="1"/>
          </a:p>
        </p:txBody>
      </p:sp>
      <p:sp>
        <p:nvSpPr>
          <p:cNvPr id="46" name="Freeform 46"/>
          <p:cNvSpPr/>
          <p:nvPr/>
        </p:nvSpPr>
        <p:spPr>
          <a:xfrm>
            <a:off x="2799149" y="6519008"/>
            <a:ext cx="272394" cy="269670"/>
          </a:xfrm>
          <a:custGeom>
            <a:avLst/>
            <a:gdLst/>
            <a:ahLst/>
            <a:cxnLst/>
            <a:rect l="l" t="t" r="r" b="b"/>
            <a:pathLst>
              <a:path w="378325" h="374541">
                <a:moveTo>
                  <a:pt x="0" y="0"/>
                </a:moveTo>
                <a:lnTo>
                  <a:pt x="378324" y="0"/>
                </a:lnTo>
                <a:lnTo>
                  <a:pt x="378324" y="374541"/>
                </a:lnTo>
                <a:lnTo>
                  <a:pt x="0" y="374541"/>
                </a:lnTo>
                <a:lnTo>
                  <a:pt x="0" y="0"/>
                </a:lnTo>
                <a:close/>
              </a:path>
            </a:pathLst>
          </a:custGeom>
          <a:blipFill>
            <a:blip>
              <a:extLst>
                <a:ext uri="{96DAC541-7B7A-43D3-8B79-37D633B846F1}">
                  <asvg:svgBlip xmlns:asvg="http://schemas.microsoft.com/office/drawing/2016/SVG/main" r:embed="rId19"/>
                </a:ext>
              </a:extLst>
            </a:blip>
            <a:stretch>
              <a:fillRect/>
            </a:stretch>
          </a:blipFill>
        </p:spPr>
        <p:txBody>
          <a:bodyPr/>
          <a:lstStyle/>
          <a:p>
            <a:endParaRPr lang="en-GB" sz="1296"/>
          </a:p>
        </p:txBody>
      </p:sp>
      <p:sp>
        <p:nvSpPr>
          <p:cNvPr id="47" name="Freeform 47"/>
          <p:cNvSpPr/>
          <p:nvPr/>
        </p:nvSpPr>
        <p:spPr>
          <a:xfrm>
            <a:off x="3117239" y="6380815"/>
            <a:ext cx="217701" cy="217701"/>
          </a:xfrm>
          <a:custGeom>
            <a:avLst/>
            <a:gdLst/>
            <a:ahLst/>
            <a:cxnLst/>
            <a:rect l="l" t="t" r="r" b="b"/>
            <a:pathLst>
              <a:path w="302363" h="302363">
                <a:moveTo>
                  <a:pt x="0" y="0"/>
                </a:moveTo>
                <a:lnTo>
                  <a:pt x="302363" y="0"/>
                </a:lnTo>
                <a:lnTo>
                  <a:pt x="302363" y="302362"/>
                </a:lnTo>
                <a:lnTo>
                  <a:pt x="0" y="302362"/>
                </a:lnTo>
                <a:lnTo>
                  <a:pt x="0" y="0"/>
                </a:lnTo>
                <a:close/>
              </a:path>
            </a:pathLst>
          </a:custGeom>
          <a:blipFill>
            <a:blip>
              <a:extLst>
                <a:ext uri="{96DAC541-7B7A-43D3-8B79-37D633B846F1}">
                  <asvg:svgBlip xmlns:asvg="http://schemas.microsoft.com/office/drawing/2016/SVG/main" r:embed="rId20"/>
                </a:ext>
              </a:extLst>
            </a:blip>
            <a:stretch>
              <a:fillRect/>
            </a:stretch>
          </a:blipFill>
        </p:spPr>
        <p:txBody>
          <a:bodyPr/>
          <a:lstStyle/>
          <a:p>
            <a:endParaRPr lang="en-GB" sz="1296"/>
          </a:p>
        </p:txBody>
      </p:sp>
      <p:sp>
        <p:nvSpPr>
          <p:cNvPr id="48" name="TextBox 48"/>
          <p:cNvSpPr txBox="1"/>
          <p:nvPr/>
        </p:nvSpPr>
        <p:spPr>
          <a:xfrm>
            <a:off x="4041764" y="823949"/>
            <a:ext cx="3139933" cy="393313"/>
          </a:xfrm>
          <a:prstGeom prst="rect">
            <a:avLst/>
          </a:prstGeom>
          <a:solidFill>
            <a:schemeClr val="accent6"/>
          </a:solidFill>
        </p:spPr>
        <p:txBody>
          <a:bodyPr wrap="square" lIns="0" tIns="0" rIns="0" bIns="0" rtlCol="0" anchor="t">
            <a:spAutoFit/>
          </a:bodyPr>
          <a:lstStyle/>
          <a:p>
            <a:pPr algn="r">
              <a:lnSpc>
                <a:spcPts val="2843"/>
              </a:lnSpc>
            </a:pPr>
            <a:r>
              <a:rPr lang="en-US" sz="3385" spc="-182">
                <a:solidFill>
                  <a:srgbClr val="0C4160"/>
                </a:solidFill>
                <a:latin typeface="Caveat Brush"/>
                <a:ea typeface="Caveat Brush"/>
                <a:cs typeface="Caveat Brush"/>
                <a:sym typeface="Caveat Brush"/>
              </a:rPr>
              <a:t>Screen Smart Squad</a:t>
            </a:r>
          </a:p>
        </p:txBody>
      </p:sp>
      <p:sp>
        <p:nvSpPr>
          <p:cNvPr id="49" name="TextBox 49"/>
          <p:cNvSpPr txBox="1"/>
          <p:nvPr/>
        </p:nvSpPr>
        <p:spPr>
          <a:xfrm>
            <a:off x="3866577" y="1336906"/>
            <a:ext cx="3391260" cy="298287"/>
          </a:xfrm>
          <a:prstGeom prst="rect">
            <a:avLst/>
          </a:prstGeom>
          <a:solidFill>
            <a:schemeClr val="accent2">
              <a:lumMod val="20000"/>
              <a:lumOff val="80000"/>
            </a:schemeClr>
          </a:solidFill>
        </p:spPr>
        <p:txBody>
          <a:bodyPr wrap="square" lIns="0" tIns="0" rIns="0" bIns="0" rtlCol="0" anchor="t">
            <a:spAutoFit/>
          </a:bodyPr>
          <a:lstStyle/>
          <a:p>
            <a:pPr>
              <a:lnSpc>
                <a:spcPts val="2251"/>
              </a:lnSpc>
            </a:pPr>
            <a:r>
              <a:rPr lang="en-US" sz="2103" spc="-31">
                <a:solidFill>
                  <a:srgbClr val="003049"/>
                </a:solidFill>
                <a:latin typeface="Caveat Brush"/>
                <a:ea typeface="Caveat Brush"/>
                <a:cs typeface="Caveat Brush"/>
                <a:sym typeface="Caveat Brush"/>
              </a:rPr>
              <a:t>Less Screen Time....More ME Time !!!!!</a:t>
            </a:r>
          </a:p>
        </p:txBody>
      </p:sp>
      <p:sp>
        <p:nvSpPr>
          <p:cNvPr id="50" name="TextBox 50"/>
          <p:cNvSpPr txBox="1"/>
          <p:nvPr/>
        </p:nvSpPr>
        <p:spPr>
          <a:xfrm>
            <a:off x="2799148" y="1779389"/>
            <a:ext cx="1881763" cy="250966"/>
          </a:xfrm>
          <a:prstGeom prst="rect">
            <a:avLst/>
          </a:prstGeom>
          <a:solidFill>
            <a:schemeClr val="accent3">
              <a:lumMod val="40000"/>
              <a:lumOff val="60000"/>
            </a:schemeClr>
          </a:solidFill>
        </p:spPr>
        <p:txBody>
          <a:bodyPr wrap="square" lIns="0" tIns="0" rIns="0" bIns="0" rtlCol="0" anchor="t">
            <a:spAutoFit/>
          </a:bodyPr>
          <a:lstStyle/>
          <a:p>
            <a:pPr>
              <a:lnSpc>
                <a:spcPts val="2015"/>
              </a:lnSpc>
            </a:pPr>
            <a:r>
              <a:rPr lang="en-US" sz="1600" spc="-21">
                <a:solidFill>
                  <a:srgbClr val="003049"/>
                </a:solidFill>
                <a:latin typeface="Caveat Brush"/>
                <a:ea typeface="Caveat Brush"/>
                <a:cs typeface="Caveat Brush"/>
                <a:sym typeface="Caveat Brush"/>
              </a:rPr>
              <a:t>For Children aged 5-11</a:t>
            </a:r>
            <a:r>
              <a:rPr lang="en-US" sz="1600" spc="-21">
                <a:solidFill>
                  <a:srgbClr val="DE4C6B"/>
                </a:solidFill>
                <a:latin typeface="Caveat Brush"/>
                <a:ea typeface="Caveat Brush"/>
                <a:cs typeface="Caveat Brush"/>
                <a:sym typeface="Caveat Brush"/>
              </a:rPr>
              <a:t> </a:t>
            </a:r>
          </a:p>
        </p:txBody>
      </p:sp>
      <p:sp>
        <p:nvSpPr>
          <p:cNvPr id="51" name="TextBox 51"/>
          <p:cNvSpPr txBox="1"/>
          <p:nvPr/>
        </p:nvSpPr>
        <p:spPr>
          <a:xfrm>
            <a:off x="4224645" y="2225807"/>
            <a:ext cx="1716824" cy="244655"/>
          </a:xfrm>
          <a:prstGeom prst="rect">
            <a:avLst/>
          </a:prstGeom>
          <a:solidFill>
            <a:srgbClr val="FFFF00"/>
          </a:solidFill>
        </p:spPr>
        <p:txBody>
          <a:bodyPr wrap="square" lIns="0" tIns="0" rIns="0" bIns="0" rtlCol="0" anchor="t">
            <a:spAutoFit/>
          </a:bodyPr>
          <a:lstStyle/>
          <a:p>
            <a:pPr>
              <a:lnSpc>
                <a:spcPts val="1828"/>
              </a:lnSpc>
            </a:pPr>
            <a:r>
              <a:rPr lang="en-US" sz="2000">
                <a:solidFill>
                  <a:srgbClr val="000000"/>
                </a:solidFill>
                <a:latin typeface="Caveat Brush"/>
                <a:ea typeface="Caveat Brush"/>
                <a:cs typeface="Caveat Brush"/>
                <a:sym typeface="Caveat Brush"/>
              </a:rPr>
              <a:t>Try this instead</a:t>
            </a:r>
          </a:p>
        </p:txBody>
      </p:sp>
      <p:sp>
        <p:nvSpPr>
          <p:cNvPr id="52" name="TextBox 52"/>
          <p:cNvSpPr txBox="1"/>
          <p:nvPr/>
        </p:nvSpPr>
        <p:spPr>
          <a:xfrm>
            <a:off x="4306933" y="2599826"/>
            <a:ext cx="2243550" cy="175754"/>
          </a:xfrm>
          <a:prstGeom prst="rect">
            <a:avLst/>
          </a:prstGeom>
        </p:spPr>
        <p:txBody>
          <a:bodyPr lIns="0" tIns="0" rIns="0" bIns="0" rtlCol="0" anchor="t">
            <a:spAutoFit/>
          </a:bodyPr>
          <a:lstStyle/>
          <a:p>
            <a:pPr>
              <a:lnSpc>
                <a:spcPts val="1511"/>
              </a:lnSpc>
            </a:pPr>
            <a:r>
              <a:rPr lang="en-US" sz="1079" spc="-16">
                <a:solidFill>
                  <a:srgbClr val="003049"/>
                </a:solidFill>
                <a:latin typeface="Antique Olive"/>
                <a:ea typeface="Antique Olive"/>
                <a:cs typeface="Antique Olive"/>
                <a:sym typeface="Antique Olive"/>
              </a:rPr>
              <a:t>Active games and outdoor plays</a:t>
            </a:r>
          </a:p>
        </p:txBody>
      </p:sp>
      <p:sp>
        <p:nvSpPr>
          <p:cNvPr id="53" name="TextBox 53"/>
          <p:cNvSpPr txBox="1"/>
          <p:nvPr/>
        </p:nvSpPr>
        <p:spPr>
          <a:xfrm>
            <a:off x="4306933" y="2904944"/>
            <a:ext cx="2414617" cy="166712"/>
          </a:xfrm>
          <a:prstGeom prst="rect">
            <a:avLst/>
          </a:prstGeom>
        </p:spPr>
        <p:txBody>
          <a:bodyPr lIns="0" tIns="0" rIns="0" bIns="0" rtlCol="0" anchor="t">
            <a:spAutoFit/>
          </a:bodyPr>
          <a:lstStyle/>
          <a:p>
            <a:pPr>
              <a:lnSpc>
                <a:spcPts val="1289"/>
              </a:lnSpc>
            </a:pPr>
            <a:r>
              <a:rPr lang="en-US" sz="1102">
                <a:solidFill>
                  <a:srgbClr val="003049"/>
                </a:solidFill>
                <a:latin typeface="Antique Olive"/>
                <a:ea typeface="Antique Olive"/>
                <a:cs typeface="Antique Olive"/>
                <a:sym typeface="Antique Olive"/>
              </a:rPr>
              <a:t>Drawing, reading or building</a:t>
            </a:r>
          </a:p>
        </p:txBody>
      </p:sp>
      <p:sp>
        <p:nvSpPr>
          <p:cNvPr id="54" name="TextBox 54"/>
          <p:cNvSpPr txBox="1"/>
          <p:nvPr/>
        </p:nvSpPr>
        <p:spPr>
          <a:xfrm>
            <a:off x="7752183" y="4571380"/>
            <a:ext cx="1043864" cy="354136"/>
          </a:xfrm>
          <a:prstGeom prst="rect">
            <a:avLst/>
          </a:prstGeom>
          <a:solidFill>
            <a:srgbClr val="FFFF00"/>
          </a:solidFill>
        </p:spPr>
        <p:txBody>
          <a:bodyPr wrap="square" lIns="0" tIns="0" rIns="0" bIns="0" rtlCol="0" anchor="t">
            <a:spAutoFit/>
          </a:bodyPr>
          <a:lstStyle/>
          <a:p>
            <a:pPr>
              <a:lnSpc>
                <a:spcPts val="2874"/>
              </a:lnSpc>
            </a:pPr>
            <a:r>
              <a:rPr lang="en-US" sz="2053" spc="-30">
                <a:solidFill>
                  <a:srgbClr val="000000"/>
                </a:solidFill>
                <a:latin typeface="Caveat Brush"/>
                <a:ea typeface="Caveat Brush"/>
                <a:cs typeface="Caveat Brush"/>
                <a:sym typeface="Caveat Brush"/>
              </a:rPr>
              <a:t>Benefits</a:t>
            </a:r>
          </a:p>
        </p:txBody>
      </p:sp>
      <p:sp>
        <p:nvSpPr>
          <p:cNvPr id="55" name="TextBox 55"/>
          <p:cNvSpPr txBox="1"/>
          <p:nvPr/>
        </p:nvSpPr>
        <p:spPr>
          <a:xfrm>
            <a:off x="7145526" y="5119664"/>
            <a:ext cx="1981906" cy="186718"/>
          </a:xfrm>
          <a:prstGeom prst="rect">
            <a:avLst/>
          </a:prstGeom>
        </p:spPr>
        <p:txBody>
          <a:bodyPr lIns="0" tIns="0" rIns="0" bIns="0" rtlCol="0" anchor="t">
            <a:spAutoFit/>
          </a:bodyPr>
          <a:lstStyle/>
          <a:p>
            <a:pPr algn="ctr">
              <a:lnSpc>
                <a:spcPts val="1574"/>
              </a:lnSpc>
              <a:spcBef>
                <a:spcPct val="0"/>
              </a:spcBef>
            </a:pPr>
            <a:r>
              <a:rPr lang="en-US" sz="1125" spc="-17">
                <a:solidFill>
                  <a:srgbClr val="003049"/>
                </a:solidFill>
                <a:latin typeface="Antique Olive"/>
                <a:ea typeface="Antique Olive"/>
                <a:cs typeface="Antique Olive"/>
                <a:sym typeface="Antique Olive"/>
              </a:rPr>
              <a:t>Better focus and sleep</a:t>
            </a:r>
          </a:p>
        </p:txBody>
      </p:sp>
      <p:sp>
        <p:nvSpPr>
          <p:cNvPr id="56" name="TextBox 56"/>
          <p:cNvSpPr txBox="1"/>
          <p:nvPr/>
        </p:nvSpPr>
        <p:spPr>
          <a:xfrm>
            <a:off x="7305668" y="5712660"/>
            <a:ext cx="1821763" cy="358496"/>
          </a:xfrm>
          <a:prstGeom prst="rect">
            <a:avLst/>
          </a:prstGeom>
        </p:spPr>
        <p:txBody>
          <a:bodyPr lIns="0" tIns="0" rIns="0" bIns="0" rtlCol="0" anchor="t">
            <a:spAutoFit/>
          </a:bodyPr>
          <a:lstStyle/>
          <a:p>
            <a:pPr algn="ctr">
              <a:lnSpc>
                <a:spcPts val="1511"/>
              </a:lnSpc>
              <a:spcBef>
                <a:spcPct val="0"/>
              </a:spcBef>
            </a:pPr>
            <a:r>
              <a:rPr lang="en-US" sz="1079" spc="-16">
                <a:solidFill>
                  <a:srgbClr val="003049"/>
                </a:solidFill>
                <a:latin typeface="Antique Olive"/>
                <a:ea typeface="Antique Olive"/>
                <a:cs typeface="Antique Olive"/>
                <a:sym typeface="Antique Olive"/>
              </a:rPr>
              <a:t>Strong family connection</a:t>
            </a:r>
          </a:p>
          <a:p>
            <a:pPr algn="ctr">
              <a:lnSpc>
                <a:spcPts val="1410"/>
              </a:lnSpc>
              <a:spcBef>
                <a:spcPct val="0"/>
              </a:spcBef>
            </a:pPr>
            <a:endParaRPr lang="en-US" sz="1079" spc="-16">
              <a:solidFill>
                <a:srgbClr val="003049"/>
              </a:solidFill>
              <a:latin typeface="Antique Olive"/>
              <a:ea typeface="Antique Olive"/>
              <a:cs typeface="Antique Olive"/>
              <a:sym typeface="Antique Olive"/>
            </a:endParaRPr>
          </a:p>
        </p:txBody>
      </p:sp>
      <p:sp>
        <p:nvSpPr>
          <p:cNvPr id="57" name="TextBox 57"/>
          <p:cNvSpPr txBox="1"/>
          <p:nvPr/>
        </p:nvSpPr>
        <p:spPr>
          <a:xfrm>
            <a:off x="6945228" y="5961730"/>
            <a:ext cx="2241114" cy="176395"/>
          </a:xfrm>
          <a:prstGeom prst="rect">
            <a:avLst/>
          </a:prstGeom>
        </p:spPr>
        <p:txBody>
          <a:bodyPr lIns="0" tIns="0" rIns="0" bIns="0" rtlCol="0" anchor="t">
            <a:spAutoFit/>
          </a:bodyPr>
          <a:lstStyle/>
          <a:p>
            <a:pPr algn="ctr">
              <a:lnSpc>
                <a:spcPts val="1541"/>
              </a:lnSpc>
              <a:spcBef>
                <a:spcPct val="0"/>
              </a:spcBef>
            </a:pPr>
            <a:r>
              <a:rPr lang="en-US" sz="1100" spc="-16">
                <a:solidFill>
                  <a:srgbClr val="003049"/>
                </a:solidFill>
                <a:latin typeface="Antique Olive"/>
                <a:ea typeface="Antique Olive"/>
                <a:cs typeface="Antique Olive"/>
                <a:sym typeface="Antique Olive"/>
              </a:rPr>
              <a:t>A healthier routine</a:t>
            </a:r>
          </a:p>
        </p:txBody>
      </p:sp>
      <p:sp>
        <p:nvSpPr>
          <p:cNvPr id="58" name="TextBox 58"/>
          <p:cNvSpPr txBox="1"/>
          <p:nvPr/>
        </p:nvSpPr>
        <p:spPr>
          <a:xfrm>
            <a:off x="4372495" y="4631701"/>
            <a:ext cx="2602279" cy="294119"/>
          </a:xfrm>
          <a:prstGeom prst="rect">
            <a:avLst/>
          </a:prstGeom>
          <a:solidFill>
            <a:schemeClr val="accent6">
              <a:lumMod val="40000"/>
              <a:lumOff val="60000"/>
            </a:schemeClr>
          </a:solidFill>
        </p:spPr>
        <p:txBody>
          <a:bodyPr lIns="0" tIns="0" rIns="0" bIns="0" rtlCol="0" anchor="t">
            <a:spAutoFit/>
          </a:bodyPr>
          <a:lstStyle/>
          <a:p>
            <a:pPr algn="ctr">
              <a:lnSpc>
                <a:spcPts val="2418"/>
              </a:lnSpc>
              <a:spcBef>
                <a:spcPct val="0"/>
              </a:spcBef>
            </a:pPr>
            <a:r>
              <a:rPr lang="en-US" sz="1727" spc="-25">
                <a:solidFill>
                  <a:srgbClr val="000000"/>
                </a:solidFill>
                <a:latin typeface="Caveat Brush"/>
                <a:ea typeface="Caveat Brush"/>
                <a:cs typeface="Caveat Brush"/>
                <a:sym typeface="Caveat Brush"/>
              </a:rPr>
              <a:t>Let’s make time, for more ME time</a:t>
            </a:r>
          </a:p>
        </p:txBody>
      </p:sp>
      <p:sp>
        <p:nvSpPr>
          <p:cNvPr id="59" name="TextBox 59"/>
          <p:cNvSpPr txBox="1"/>
          <p:nvPr/>
        </p:nvSpPr>
        <p:spPr>
          <a:xfrm>
            <a:off x="4006279" y="4041474"/>
            <a:ext cx="3570783" cy="306366"/>
          </a:xfrm>
          <a:prstGeom prst="rect">
            <a:avLst/>
          </a:prstGeom>
          <a:solidFill>
            <a:schemeClr val="accent6">
              <a:lumMod val="20000"/>
              <a:lumOff val="80000"/>
            </a:schemeClr>
          </a:solidFill>
        </p:spPr>
        <p:txBody>
          <a:bodyPr wrap="square" lIns="0" tIns="0" rIns="0" bIns="0" rtlCol="0" anchor="t">
            <a:spAutoFit/>
          </a:bodyPr>
          <a:lstStyle/>
          <a:p>
            <a:pPr algn="ctr">
              <a:lnSpc>
                <a:spcPts val="2519"/>
              </a:lnSpc>
              <a:spcBef>
                <a:spcPct val="0"/>
              </a:spcBef>
            </a:pPr>
            <a:r>
              <a:rPr lang="en-US" sz="1799" spc="-27">
                <a:solidFill>
                  <a:srgbClr val="000000"/>
                </a:solidFill>
                <a:latin typeface="Caveat Brush"/>
                <a:ea typeface="Caveat Brush"/>
                <a:cs typeface="Caveat Brush"/>
                <a:sym typeface="Caveat Brush"/>
              </a:rPr>
              <a:t>Ask your Community and Hub to join !!!</a:t>
            </a:r>
          </a:p>
        </p:txBody>
      </p:sp>
      <p:cxnSp>
        <p:nvCxnSpPr>
          <p:cNvPr id="71" name="Straight Connector 70">
            <a:extLst>
              <a:ext uri="{FF2B5EF4-FFF2-40B4-BE49-F238E27FC236}">
                <a16:creationId xmlns:a16="http://schemas.microsoft.com/office/drawing/2014/main" id="{4BB6BA56-EEB0-17D6-3B1B-94EEEE168A33}"/>
              </a:ext>
            </a:extLst>
          </p:cNvPr>
          <p:cNvCxnSpPr/>
          <p:nvPr/>
        </p:nvCxnSpPr>
        <p:spPr>
          <a:xfrm>
            <a:off x="2576408" y="6858000"/>
            <a:ext cx="4528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C950518-6B83-D36A-C828-ADA9CCC2E969}"/>
              </a:ext>
            </a:extLst>
          </p:cNvPr>
          <p:cNvCxnSpPr/>
          <p:nvPr/>
        </p:nvCxnSpPr>
        <p:spPr>
          <a:xfrm>
            <a:off x="2576408" y="0"/>
            <a:ext cx="45288" cy="6858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FE39592-658F-302C-3EEA-EB602BA377D8}"/>
              </a:ext>
            </a:extLst>
          </p:cNvPr>
          <p:cNvCxnSpPr/>
          <p:nvPr/>
        </p:nvCxnSpPr>
        <p:spPr>
          <a:xfrm flipV="1">
            <a:off x="2576408" y="0"/>
            <a:ext cx="6939559" cy="43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28A7E64-9386-A501-198B-EAD34C17646D}"/>
              </a:ext>
            </a:extLst>
          </p:cNvPr>
          <p:cNvCxnSpPr/>
          <p:nvPr/>
        </p:nvCxnSpPr>
        <p:spPr>
          <a:xfrm>
            <a:off x="9515967" y="43191"/>
            <a:ext cx="0" cy="6784829"/>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9BE17A0-5DC5-45A8-64FE-F9836871C6F1}"/>
              </a:ext>
            </a:extLst>
          </p:cNvPr>
          <p:cNvCxnSpPr/>
          <p:nvPr/>
        </p:nvCxnSpPr>
        <p:spPr>
          <a:xfrm flipV="1">
            <a:off x="2676033" y="6828020"/>
            <a:ext cx="6839934" cy="29980"/>
          </a:xfrm>
          <a:prstGeom prst="line">
            <a:avLst/>
          </a:prstGeom>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71120B6B-9C53-24AB-EECF-2AC1544684AF}"/>
              </a:ext>
            </a:extLst>
          </p:cNvPr>
          <p:cNvSpPr txBox="1"/>
          <p:nvPr/>
        </p:nvSpPr>
        <p:spPr>
          <a:xfrm>
            <a:off x="9670122" y="6505083"/>
            <a:ext cx="1314726" cy="307777"/>
          </a:xfrm>
          <a:prstGeom prst="rect">
            <a:avLst/>
          </a:prstGeom>
          <a:noFill/>
        </p:spPr>
        <p:txBody>
          <a:bodyPr wrap="square" lIns="91440" tIns="45720" rIns="91440" bIns="45720" rtlCol="0" anchor="t">
            <a:spAutoFit/>
          </a:bodyPr>
          <a:lstStyle/>
          <a:p>
            <a:r>
              <a:rPr lang="en-GB" sz="1400">
                <a:latin typeface="Arial"/>
                <a:cs typeface="Arial"/>
              </a:rPr>
              <a:t>Canva (2012)</a:t>
            </a:r>
            <a:endParaRPr lang="en-GB" sz="140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Image 1" descr="preencoded.png">
            <a:extLst>
              <a:ext uri="{FF2B5EF4-FFF2-40B4-BE49-F238E27FC236}">
                <a16:creationId xmlns:a16="http://schemas.microsoft.com/office/drawing/2014/main" id="{C4FE65C7-5594-E42C-01E3-51D831C9DE9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264" y="554007"/>
            <a:ext cx="4623350" cy="1044922"/>
          </a:xfrm>
          <a:prstGeom prst="rect">
            <a:avLst/>
          </a:prstGeom>
        </p:spPr>
      </p:pic>
      <p:sp>
        <p:nvSpPr>
          <p:cNvPr id="16" name="TextBox 15">
            <a:extLst>
              <a:ext uri="{FF2B5EF4-FFF2-40B4-BE49-F238E27FC236}">
                <a16:creationId xmlns:a16="http://schemas.microsoft.com/office/drawing/2014/main" id="{5A879E2D-8044-93DC-59BD-792EFCFA19A0}"/>
              </a:ext>
            </a:extLst>
          </p:cNvPr>
          <p:cNvSpPr txBox="1"/>
          <p:nvPr/>
        </p:nvSpPr>
        <p:spPr>
          <a:xfrm>
            <a:off x="303501" y="330722"/>
            <a:ext cx="1472020" cy="649024"/>
          </a:xfrm>
          <a:prstGeom prst="rect">
            <a:avLst/>
          </a:prstGeom>
          <a:noFill/>
        </p:spPr>
        <p:txBody>
          <a:bodyPr wrap="square">
            <a:spAutoFit/>
          </a:bodyPr>
          <a:lstStyle/>
          <a:p>
            <a:pPr marL="0" indent="0" algn="l">
              <a:lnSpc>
                <a:spcPct val="104000"/>
              </a:lnSpc>
              <a:buNone/>
            </a:pPr>
            <a:endParaRPr lang="en-US" sz="1800" b="1" kern="0" spc="-55">
              <a:solidFill>
                <a:srgbClr val="000000"/>
              </a:solidFill>
              <a:latin typeface="Arial" panose="020B0604020202020204" pitchFamily="34" charset="0"/>
              <a:ea typeface="Noto Color Emoji" pitchFamily="34" charset="-122"/>
              <a:cs typeface="Arial" panose="020B0604020202020204" pitchFamily="34" charset="0"/>
            </a:endParaRPr>
          </a:p>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Slogan</a:t>
            </a:r>
            <a:endParaRPr lang="en-US" sz="18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D0FF966-DC2B-F7A6-D36F-CE73A037170A}"/>
              </a:ext>
            </a:extLst>
          </p:cNvPr>
          <p:cNvSpPr txBox="1"/>
          <p:nvPr/>
        </p:nvSpPr>
        <p:spPr>
          <a:xfrm>
            <a:off x="284561" y="968464"/>
            <a:ext cx="4173931" cy="369332"/>
          </a:xfrm>
          <a:prstGeom prst="rect">
            <a:avLst/>
          </a:prstGeom>
          <a:noFill/>
        </p:spPr>
        <p:txBody>
          <a:bodyPr wrap="square" lIns="91440" tIns="45720" rIns="91440" bIns="45720" anchor="t">
            <a:spAutoFit/>
          </a:bodyPr>
          <a:lstStyle/>
          <a:p>
            <a:r>
              <a:rPr lang="en-US" sz="1600" b="1" kern="0" spc="-29">
                <a:solidFill>
                  <a:srgbClr val="272525"/>
                </a:solidFill>
                <a:latin typeface="Arial"/>
                <a:ea typeface="Inter Bold"/>
                <a:cs typeface="Arial"/>
              </a:rPr>
              <a:t>'</a:t>
            </a:r>
            <a:r>
              <a:rPr lang="en-US" b="1" kern="0" spc="-29">
                <a:solidFill>
                  <a:srgbClr val="272525"/>
                </a:solidFill>
                <a:latin typeface="Arial"/>
                <a:ea typeface="Inter Bold"/>
                <a:cs typeface="Arial"/>
              </a:rPr>
              <a:t>'Less Screen Time, More ME Time</a:t>
            </a:r>
            <a:r>
              <a:rPr lang="en-US" sz="1600" b="1" kern="0" spc="-29">
                <a:solidFill>
                  <a:srgbClr val="272525"/>
                </a:solidFill>
                <a:latin typeface="Arial"/>
                <a:ea typeface="Inter Bold"/>
                <a:cs typeface="Arial"/>
              </a:rPr>
              <a:t>''!!!</a:t>
            </a:r>
            <a:endParaRPr lang="en-GB" sz="1600">
              <a:latin typeface="Arial"/>
              <a:ea typeface="Inter Bold"/>
              <a:cs typeface="Arial"/>
            </a:endParaRPr>
          </a:p>
        </p:txBody>
      </p:sp>
      <p:pic>
        <p:nvPicPr>
          <p:cNvPr id="20" name="Image 2" descr="preencoded.png">
            <a:extLst>
              <a:ext uri="{FF2B5EF4-FFF2-40B4-BE49-F238E27FC236}">
                <a16:creationId xmlns:a16="http://schemas.microsoft.com/office/drawing/2014/main" id="{02C013AD-A74E-91E9-5C6F-FBDA1E2BBC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9622" y="1767611"/>
            <a:ext cx="4186470" cy="1320726"/>
          </a:xfrm>
          <a:prstGeom prst="rect">
            <a:avLst/>
          </a:prstGeom>
        </p:spPr>
      </p:pic>
      <p:pic>
        <p:nvPicPr>
          <p:cNvPr id="22" name="Image 2" descr="preencoded.png">
            <a:extLst>
              <a:ext uri="{FF2B5EF4-FFF2-40B4-BE49-F238E27FC236}">
                <a16:creationId xmlns:a16="http://schemas.microsoft.com/office/drawing/2014/main" id="{C79585A4-60F2-1233-0572-4451C3EA124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651" y="3303627"/>
            <a:ext cx="4187959" cy="1321196"/>
          </a:xfrm>
          <a:prstGeom prst="rect">
            <a:avLst/>
          </a:prstGeom>
        </p:spPr>
      </p:pic>
      <p:sp>
        <p:nvSpPr>
          <p:cNvPr id="24" name="TextBox 23">
            <a:extLst>
              <a:ext uri="{FF2B5EF4-FFF2-40B4-BE49-F238E27FC236}">
                <a16:creationId xmlns:a16="http://schemas.microsoft.com/office/drawing/2014/main" id="{A8ED82DB-BA73-3F6F-18E9-2ECC3170B32C}"/>
              </a:ext>
            </a:extLst>
          </p:cNvPr>
          <p:cNvSpPr txBox="1"/>
          <p:nvPr/>
        </p:nvSpPr>
        <p:spPr>
          <a:xfrm>
            <a:off x="131904" y="1850305"/>
            <a:ext cx="2507416" cy="36747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Noto Color Emoji" pitchFamily="34" charset="0"/>
                <a:ea typeface="Noto Color Emoji" pitchFamily="34" charset="-122"/>
                <a:cs typeface="Noto Color Emoji" pitchFamily="34" charset="-120"/>
              </a:rPr>
              <a:t>🎯</a:t>
            </a:r>
            <a:r>
              <a:rPr lang="en-US" sz="1800" b="1" kern="0" spc="-55">
                <a:solidFill>
                  <a:srgbClr val="272525"/>
                </a:solidFill>
                <a:latin typeface="Inter Bold" pitchFamily="34" charset="0"/>
                <a:ea typeface="Inter Bold" pitchFamily="34" charset="-122"/>
                <a:cs typeface="Inter Bold" pitchFamily="34" charset="-120"/>
              </a:rPr>
              <a:t> </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Focus</a:t>
            </a:r>
            <a:endParaRPr lang="en-US" sz="180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5B0B97C3-FDA5-2700-0111-E2E903B6B18F}"/>
              </a:ext>
            </a:extLst>
          </p:cNvPr>
          <p:cNvSpPr txBox="1"/>
          <p:nvPr/>
        </p:nvSpPr>
        <p:spPr>
          <a:xfrm>
            <a:off x="272672" y="2281202"/>
            <a:ext cx="3869302" cy="584775"/>
          </a:xfrm>
          <a:prstGeom prst="rect">
            <a:avLst/>
          </a:prstGeom>
          <a:noFill/>
        </p:spPr>
        <p:txBody>
          <a:bodyPr wrap="square">
            <a:spAutoFit/>
          </a:bodyPr>
          <a:lstStyle/>
          <a:p>
            <a:r>
              <a:rPr lang="en-US" sz="1600" kern="0" spc="-29">
                <a:solidFill>
                  <a:srgbClr val="272525"/>
                </a:solidFill>
                <a:latin typeface="Arial" panose="020B0604020202020204" pitchFamily="34" charset="0"/>
                <a:ea typeface="Inter" pitchFamily="34" charset="-122"/>
                <a:cs typeface="Arial" panose="020B0604020202020204" pitchFamily="34" charset="0"/>
              </a:rPr>
              <a:t>Encourage children aged 5-11 to balance screen use and promote offline play</a:t>
            </a:r>
            <a:endParaRPr lang="en-GB" sz="1600">
              <a:latin typeface="Arial" panose="020B0604020202020204" pitchFamily="34" charset="0"/>
              <a:cs typeface="Arial" panose="020B0604020202020204" pitchFamily="34" charset="0"/>
            </a:endParaRPr>
          </a:p>
        </p:txBody>
      </p:sp>
      <p:pic>
        <p:nvPicPr>
          <p:cNvPr id="27" name="Image 2" descr="preencoded.png">
            <a:extLst>
              <a:ext uri="{FF2B5EF4-FFF2-40B4-BE49-F238E27FC236}">
                <a16:creationId xmlns:a16="http://schemas.microsoft.com/office/drawing/2014/main" id="{6F5A55A7-50CC-7A5D-CF25-B392CA60BF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859" y="4669069"/>
            <a:ext cx="4181751" cy="1321196"/>
          </a:xfrm>
          <a:prstGeom prst="rect">
            <a:avLst/>
          </a:prstGeom>
        </p:spPr>
      </p:pic>
      <p:sp>
        <p:nvSpPr>
          <p:cNvPr id="31" name="TextBox 30">
            <a:extLst>
              <a:ext uri="{FF2B5EF4-FFF2-40B4-BE49-F238E27FC236}">
                <a16:creationId xmlns:a16="http://schemas.microsoft.com/office/drawing/2014/main" id="{871A7660-C52D-F36C-56C3-F407E18A894A}"/>
              </a:ext>
            </a:extLst>
          </p:cNvPr>
          <p:cNvSpPr txBox="1"/>
          <p:nvPr/>
        </p:nvSpPr>
        <p:spPr>
          <a:xfrm>
            <a:off x="164454" y="5034132"/>
            <a:ext cx="4141638" cy="707822"/>
          </a:xfrm>
          <a:prstGeom prst="rect">
            <a:avLst/>
          </a:prstGeom>
          <a:noFill/>
        </p:spPr>
        <p:txBody>
          <a:bodyPr wrap="square">
            <a:spAutoFit/>
          </a:bodyPr>
          <a:lstStyle/>
          <a:p>
            <a:pPr marL="0" indent="0" algn="l">
              <a:lnSpc>
                <a:spcPct val="132000"/>
              </a:lnSpc>
              <a:buNone/>
            </a:pPr>
            <a:r>
              <a:rPr lang="en-US" sz="1600" kern="0" spc="-29">
                <a:solidFill>
                  <a:srgbClr val="272525"/>
                </a:solidFill>
                <a:latin typeface="Arial" panose="020B0604020202020204" pitchFamily="34" charset="0"/>
                <a:ea typeface="Inter" pitchFamily="34" charset="-122"/>
                <a:cs typeface="Arial" panose="020B0604020202020204" pitchFamily="34" charset="0"/>
              </a:rPr>
              <a:t>Better sleep, stronger bodies, improved mood,  and new friendships, all through play!</a:t>
            </a:r>
            <a:endParaRPr lang="en-US" sz="160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0F891A3-F34C-C407-42BA-6D54549EDB54}"/>
              </a:ext>
            </a:extLst>
          </p:cNvPr>
          <p:cNvSpPr txBox="1"/>
          <p:nvPr/>
        </p:nvSpPr>
        <p:spPr>
          <a:xfrm>
            <a:off x="103859" y="4724312"/>
            <a:ext cx="2535461" cy="360933"/>
          </a:xfrm>
          <a:prstGeom prst="rect">
            <a:avLst/>
          </a:prstGeom>
          <a:noFill/>
        </p:spPr>
        <p:txBody>
          <a:bodyPr wrap="square">
            <a:spAutoFit/>
          </a:bodyPr>
          <a:lstStyle/>
          <a:p>
            <a:pPr marL="0" indent="0" algn="l">
              <a:lnSpc>
                <a:spcPct val="104000"/>
              </a:lnSpc>
              <a:buNone/>
            </a:pPr>
            <a:r>
              <a:rPr lang="en-US" sz="1800" b="1" kern="0" spc="-55">
                <a:solidFill>
                  <a:srgbClr val="000000"/>
                </a:solidFill>
                <a:latin typeface="Arial" panose="020B0604020202020204" pitchFamily="34" charset="0"/>
                <a:ea typeface="Noto Color Emoji" pitchFamily="34" charset="-122"/>
                <a:cs typeface="Arial" panose="020B0604020202020204" pitchFamily="34" charset="0"/>
              </a:rPr>
              <a:t>🏅</a:t>
            </a:r>
            <a:r>
              <a:rPr lang="en-US" sz="1800" b="1" kern="0" spc="-55">
                <a:solidFill>
                  <a:srgbClr val="272525"/>
                </a:solidFill>
                <a:latin typeface="Arial" panose="020B0604020202020204" pitchFamily="34" charset="0"/>
                <a:ea typeface="Inter Bold" pitchFamily="34" charset="-122"/>
                <a:cs typeface="Arial" panose="020B0604020202020204" pitchFamily="34" charset="0"/>
              </a:rPr>
              <a:t> Benefits</a:t>
            </a:r>
            <a:endParaRPr lang="en-US" sz="18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F2655233-5DF2-3D44-0574-DCD82777521C}"/>
              </a:ext>
            </a:extLst>
          </p:cNvPr>
          <p:cNvSpPr txBox="1"/>
          <p:nvPr/>
        </p:nvSpPr>
        <p:spPr>
          <a:xfrm>
            <a:off x="160261" y="3301698"/>
            <a:ext cx="4104171" cy="1147804"/>
          </a:xfrm>
          <a:prstGeom prst="rect">
            <a:avLst/>
          </a:prstGeom>
          <a:noFill/>
        </p:spPr>
        <p:txBody>
          <a:bodyPr wrap="square" lIns="91440" tIns="45720" rIns="91440" bIns="45720" anchor="t">
            <a:spAutoFit/>
          </a:bodyPr>
          <a:lstStyle/>
          <a:p>
            <a:pPr>
              <a:buNone/>
            </a:pPr>
            <a:endParaRPr lang="en-GB" b="1"/>
          </a:p>
          <a:p>
            <a:pPr>
              <a:buNone/>
            </a:pPr>
            <a:r>
              <a:rPr lang="en-GB" b="1"/>
              <a:t>📅 </a:t>
            </a:r>
            <a:r>
              <a:rPr lang="en-GB" b="1">
                <a:latin typeface="Arial"/>
                <a:cs typeface="Arial"/>
              </a:rPr>
              <a:t>Format</a:t>
            </a:r>
          </a:p>
          <a:p>
            <a:pPr>
              <a:buNone/>
            </a:pPr>
            <a:r>
              <a:rPr lang="en-GB" sz="1600">
                <a:latin typeface="Arial"/>
                <a:cs typeface="Arial"/>
              </a:rPr>
              <a:t> </a:t>
            </a:r>
          </a:p>
          <a:p>
            <a:pPr>
              <a:buNone/>
            </a:pPr>
            <a:r>
              <a:rPr lang="en-GB" sz="1600">
                <a:latin typeface="Arial"/>
                <a:cs typeface="Arial"/>
              </a:rPr>
              <a:t>6–8 weekly sessions, 45–60 min</a:t>
            </a:r>
            <a:r>
              <a:rPr lang="en-GB" sz="1600">
                <a:solidFill>
                  <a:schemeClr val="bg1"/>
                </a:solidFill>
                <a:latin typeface="Arial"/>
                <a:cs typeface="Arial"/>
              </a:rPr>
              <a:t>utes each</a:t>
            </a:r>
          </a:p>
        </p:txBody>
      </p:sp>
      <p:pic>
        <p:nvPicPr>
          <p:cNvPr id="44" name="Picture 43" descr="Why School Holiday Camps are Essential for Child Development - Chiang ...">
            <a:extLst>
              <a:ext uri="{FF2B5EF4-FFF2-40B4-BE49-F238E27FC236}">
                <a16:creationId xmlns:a16="http://schemas.microsoft.com/office/drawing/2014/main" id="{9C754F48-E77B-CB59-F865-2B4A0CE0C1BE}"/>
              </a:ext>
            </a:extLst>
          </p:cNvPr>
          <p:cNvPicPr>
            <a:picLocks noChangeAspect="1"/>
          </p:cNvPicPr>
          <p:nvPr/>
        </p:nvPicPr>
        <p:blipFill>
          <a:blip r:embed="rId5"/>
          <a:stretch>
            <a:fillRect/>
          </a:stretch>
        </p:blipFill>
        <p:spPr>
          <a:xfrm>
            <a:off x="4570106" y="554687"/>
            <a:ext cx="7620000" cy="5435578"/>
          </a:xfrm>
          <a:prstGeom prst="rect">
            <a:avLst/>
          </a:prstGeom>
        </p:spPr>
      </p:pic>
      <p:sp>
        <p:nvSpPr>
          <p:cNvPr id="45" name="TextBox 44">
            <a:extLst>
              <a:ext uri="{FF2B5EF4-FFF2-40B4-BE49-F238E27FC236}">
                <a16:creationId xmlns:a16="http://schemas.microsoft.com/office/drawing/2014/main" id="{EB11F435-0560-E88D-27E0-4F83957B7E28}"/>
              </a:ext>
            </a:extLst>
          </p:cNvPr>
          <p:cNvSpPr txBox="1"/>
          <p:nvPr/>
        </p:nvSpPr>
        <p:spPr>
          <a:xfrm>
            <a:off x="8380040" y="6118944"/>
            <a:ext cx="3312368" cy="307777"/>
          </a:xfrm>
          <a:prstGeom prst="rect">
            <a:avLst/>
          </a:prstGeom>
          <a:noFill/>
        </p:spPr>
        <p:txBody>
          <a:bodyPr wrap="square" lIns="91440" tIns="45720" rIns="91440" bIns="45720" rtlCol="0" anchor="t">
            <a:spAutoFit/>
          </a:bodyPr>
          <a:lstStyle/>
          <a:p>
            <a:r>
              <a:rPr lang="en-GB" sz="1400" err="1">
                <a:latin typeface="Arial"/>
                <a:cs typeface="Arial"/>
              </a:rPr>
              <a:t>ChiangMai</a:t>
            </a:r>
            <a:r>
              <a:rPr lang="en-GB" sz="1400">
                <a:latin typeface="Arial"/>
                <a:cs typeface="Arial"/>
              </a:rPr>
              <a:t> Kids (2026)</a:t>
            </a:r>
          </a:p>
        </p:txBody>
      </p:sp>
    </p:spTree>
    <p:extLst>
      <p:ext uri="{BB962C8B-B14F-4D97-AF65-F5344CB8AC3E}">
        <p14:creationId xmlns:p14="http://schemas.microsoft.com/office/powerpoint/2010/main" val="772267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72823-B7A8-CE91-F58F-B5EB2D432C89}"/>
              </a:ext>
            </a:extLst>
          </p:cNvPr>
          <p:cNvSpPr>
            <a:spLocks noGrp="1"/>
          </p:cNvSpPr>
          <p:nvPr>
            <p:ph type="title"/>
          </p:nvPr>
        </p:nvSpPr>
        <p:spPr>
          <a:xfrm>
            <a:off x="4234840" y="-3417"/>
            <a:ext cx="3333670" cy="768541"/>
          </a:xfrm>
          <a:solidFill>
            <a:schemeClr val="accent1"/>
          </a:solidFill>
        </p:spPr>
        <p:txBody>
          <a:bodyPr/>
          <a:lstStyle/>
          <a:p>
            <a:r>
              <a:rPr lang="en-GB" sz="4000" b="1">
                <a:solidFill>
                  <a:schemeClr val="bg1"/>
                </a:solidFill>
                <a:latin typeface="Arial" panose="020B0604020202020204" pitchFamily="34" charset="0"/>
                <a:cs typeface="Arial" panose="020B0604020202020204" pitchFamily="34" charset="0"/>
              </a:rPr>
              <a:t>Benefits</a:t>
            </a:r>
          </a:p>
        </p:txBody>
      </p:sp>
      <p:pic>
        <p:nvPicPr>
          <p:cNvPr id="7" name="Content Placeholder 6">
            <a:extLst>
              <a:ext uri="{FF2B5EF4-FFF2-40B4-BE49-F238E27FC236}">
                <a16:creationId xmlns:a16="http://schemas.microsoft.com/office/drawing/2014/main" id="{FDC4928A-3D62-3AE5-BEDE-B8B38C7FE3E4}"/>
              </a:ext>
            </a:extLst>
          </p:cNvPr>
          <p:cNvPicPr>
            <a:picLocks noGrp="1" noChangeAspect="1"/>
          </p:cNvPicPr>
          <p:nvPr>
            <p:ph sz="half" idx="2"/>
          </p:nvPr>
        </p:nvPicPr>
        <p:blipFill>
          <a:blip r:embed="rId2"/>
          <a:stretch>
            <a:fillRect/>
          </a:stretch>
        </p:blipFill>
        <p:spPr>
          <a:xfrm>
            <a:off x="116046" y="748021"/>
            <a:ext cx="658617" cy="658617"/>
          </a:xfrm>
          <a:prstGeom prst="rect">
            <a:avLst/>
          </a:prstGeom>
        </p:spPr>
      </p:pic>
      <p:sp>
        <p:nvSpPr>
          <p:cNvPr id="9" name="TextBox 8">
            <a:extLst>
              <a:ext uri="{FF2B5EF4-FFF2-40B4-BE49-F238E27FC236}">
                <a16:creationId xmlns:a16="http://schemas.microsoft.com/office/drawing/2014/main" id="{49271546-63D7-4670-B871-E8AC4E9729A3}"/>
              </a:ext>
            </a:extLst>
          </p:cNvPr>
          <p:cNvSpPr txBox="1"/>
          <p:nvPr/>
        </p:nvSpPr>
        <p:spPr>
          <a:xfrm>
            <a:off x="4484" y="1481715"/>
            <a:ext cx="5234488" cy="1021883"/>
          </a:xfrm>
          <a:prstGeom prst="rect">
            <a:avLst/>
          </a:prstGeom>
          <a:solidFill>
            <a:schemeClr val="accent6">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Improved Focus</a:t>
            </a:r>
          </a:p>
          <a:p>
            <a:pPr>
              <a:lnSpc>
                <a:spcPct val="150000"/>
              </a:lnSpc>
              <a:buNone/>
            </a:pPr>
            <a:r>
              <a:rPr lang="en-GB" sz="1400">
                <a:latin typeface="Arial"/>
                <a:cs typeface="Arial"/>
              </a:rPr>
              <a:t>Reduced screen time is linked to better concentration and learning outcomes in school.</a:t>
            </a:r>
          </a:p>
        </p:txBody>
      </p:sp>
      <p:pic>
        <p:nvPicPr>
          <p:cNvPr id="11" name="Picture 10">
            <a:extLst>
              <a:ext uri="{FF2B5EF4-FFF2-40B4-BE49-F238E27FC236}">
                <a16:creationId xmlns:a16="http://schemas.microsoft.com/office/drawing/2014/main" id="{E480BD0E-860F-2190-7F83-C02D098487D0}"/>
              </a:ext>
            </a:extLst>
          </p:cNvPr>
          <p:cNvPicPr>
            <a:picLocks noChangeAspect="1"/>
          </p:cNvPicPr>
          <p:nvPr/>
        </p:nvPicPr>
        <p:blipFill>
          <a:blip r:embed="rId3"/>
          <a:stretch>
            <a:fillRect/>
          </a:stretch>
        </p:blipFill>
        <p:spPr>
          <a:xfrm>
            <a:off x="5639908" y="861444"/>
            <a:ext cx="592756" cy="658618"/>
          </a:xfrm>
          <a:prstGeom prst="rect">
            <a:avLst/>
          </a:prstGeom>
        </p:spPr>
      </p:pic>
      <p:sp>
        <p:nvSpPr>
          <p:cNvPr id="13" name="TextBox 12">
            <a:extLst>
              <a:ext uri="{FF2B5EF4-FFF2-40B4-BE49-F238E27FC236}">
                <a16:creationId xmlns:a16="http://schemas.microsoft.com/office/drawing/2014/main" id="{B45E7DBD-B3E5-5168-D9CC-69F3179FB880}"/>
              </a:ext>
            </a:extLst>
          </p:cNvPr>
          <p:cNvSpPr txBox="1"/>
          <p:nvPr/>
        </p:nvSpPr>
        <p:spPr>
          <a:xfrm>
            <a:off x="5566655" y="1489582"/>
            <a:ext cx="6624320" cy="590996"/>
          </a:xfrm>
          <a:prstGeom prst="rect">
            <a:avLst/>
          </a:prstGeom>
          <a:solidFill>
            <a:schemeClr val="accent6">
              <a:lumMod val="20000"/>
              <a:lumOff val="80000"/>
            </a:schemeClr>
          </a:solidFill>
        </p:spPr>
        <p:txBody>
          <a:bodyPr wrap="square" lIns="91440" tIns="45720" rIns="91440" bIns="45720" anchor="t">
            <a:spAutoFit/>
          </a:bodyPr>
          <a:lstStyle/>
          <a:p>
            <a:pPr>
              <a:buNone/>
            </a:pPr>
            <a:r>
              <a:rPr lang="en-GB" sz="1400" b="1">
                <a:solidFill>
                  <a:srgbClr val="000000"/>
                </a:solidFill>
                <a:latin typeface="Arial"/>
                <a:cs typeface="Arial"/>
              </a:rPr>
              <a:t>Better Wellbeing</a:t>
            </a:r>
          </a:p>
          <a:p>
            <a:pPr>
              <a:lnSpc>
                <a:spcPct val="150000"/>
              </a:lnSpc>
              <a:buNone/>
            </a:pPr>
            <a:r>
              <a:rPr lang="en-GB" sz="1400">
                <a:solidFill>
                  <a:srgbClr val="000000"/>
                </a:solidFill>
                <a:latin typeface="Arial"/>
                <a:cs typeface="Arial"/>
              </a:rPr>
              <a:t>More offline play supports emotional health, confidence and improves social skills.</a:t>
            </a:r>
          </a:p>
        </p:txBody>
      </p:sp>
      <p:pic>
        <p:nvPicPr>
          <p:cNvPr id="15" name="Picture 14">
            <a:extLst>
              <a:ext uri="{FF2B5EF4-FFF2-40B4-BE49-F238E27FC236}">
                <a16:creationId xmlns:a16="http://schemas.microsoft.com/office/drawing/2014/main" id="{7B32ABEF-ADCA-C4A5-A2F8-BFA29C468118}"/>
              </a:ext>
            </a:extLst>
          </p:cNvPr>
          <p:cNvPicPr>
            <a:picLocks noChangeAspect="1"/>
          </p:cNvPicPr>
          <p:nvPr/>
        </p:nvPicPr>
        <p:blipFill>
          <a:blip r:embed="rId4"/>
          <a:stretch>
            <a:fillRect/>
          </a:stretch>
        </p:blipFill>
        <p:spPr>
          <a:xfrm>
            <a:off x="41500" y="2699952"/>
            <a:ext cx="872882" cy="755172"/>
          </a:xfrm>
          <a:prstGeom prst="rect">
            <a:avLst/>
          </a:prstGeom>
        </p:spPr>
      </p:pic>
      <p:pic>
        <p:nvPicPr>
          <p:cNvPr id="17" name="Picture 16">
            <a:extLst>
              <a:ext uri="{FF2B5EF4-FFF2-40B4-BE49-F238E27FC236}">
                <a16:creationId xmlns:a16="http://schemas.microsoft.com/office/drawing/2014/main" id="{63B28723-FE8A-6F6B-19D5-F2C5A22DAD4E}"/>
              </a:ext>
            </a:extLst>
          </p:cNvPr>
          <p:cNvPicPr>
            <a:picLocks noChangeAspect="1"/>
          </p:cNvPicPr>
          <p:nvPr/>
        </p:nvPicPr>
        <p:blipFill>
          <a:blip r:embed="rId5"/>
          <a:stretch>
            <a:fillRect/>
          </a:stretch>
        </p:blipFill>
        <p:spPr>
          <a:xfrm>
            <a:off x="5570642" y="2722445"/>
            <a:ext cx="665463" cy="665463"/>
          </a:xfrm>
          <a:prstGeom prst="rect">
            <a:avLst/>
          </a:prstGeom>
        </p:spPr>
      </p:pic>
      <p:sp>
        <p:nvSpPr>
          <p:cNvPr id="19" name="TextBox 18">
            <a:extLst>
              <a:ext uri="{FF2B5EF4-FFF2-40B4-BE49-F238E27FC236}">
                <a16:creationId xmlns:a16="http://schemas.microsoft.com/office/drawing/2014/main" id="{D21F9C1E-F10F-6BE7-25E2-FEFD1834FCFD}"/>
              </a:ext>
            </a:extLst>
          </p:cNvPr>
          <p:cNvSpPr txBox="1"/>
          <p:nvPr/>
        </p:nvSpPr>
        <p:spPr>
          <a:xfrm>
            <a:off x="9428" y="3453250"/>
            <a:ext cx="5229544" cy="1021883"/>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Healthier Sleep</a:t>
            </a:r>
          </a:p>
          <a:p>
            <a:pPr>
              <a:lnSpc>
                <a:spcPct val="150000"/>
              </a:lnSpc>
              <a:buNone/>
            </a:pPr>
            <a:r>
              <a:rPr lang="en-GB" sz="1400">
                <a:latin typeface="Arial"/>
                <a:cs typeface="Arial"/>
              </a:rPr>
              <a:t>Children who limit evening screen time sleep longer and wake up more refreshed.</a:t>
            </a:r>
          </a:p>
        </p:txBody>
      </p:sp>
      <p:sp>
        <p:nvSpPr>
          <p:cNvPr id="21" name="TextBox 20">
            <a:extLst>
              <a:ext uri="{FF2B5EF4-FFF2-40B4-BE49-F238E27FC236}">
                <a16:creationId xmlns:a16="http://schemas.microsoft.com/office/drawing/2014/main" id="{5555E7AF-C3EB-CD7A-CD64-578C02609857}"/>
              </a:ext>
            </a:extLst>
          </p:cNvPr>
          <p:cNvSpPr txBox="1"/>
          <p:nvPr/>
        </p:nvSpPr>
        <p:spPr>
          <a:xfrm>
            <a:off x="5385920" y="3470898"/>
            <a:ext cx="6807200" cy="698717"/>
          </a:xfrm>
          <a:prstGeom prst="rect">
            <a:avLst/>
          </a:prstGeom>
          <a:solidFill>
            <a:schemeClr val="accent5">
              <a:lumMod val="20000"/>
              <a:lumOff val="80000"/>
            </a:schemeClr>
          </a:solidFill>
        </p:spPr>
        <p:txBody>
          <a:bodyPr wrap="square" lIns="91440" tIns="45720" rIns="91440" bIns="45720" anchor="t">
            <a:spAutoFit/>
          </a:bodyPr>
          <a:lstStyle/>
          <a:p>
            <a:pPr>
              <a:lnSpc>
                <a:spcPct val="150000"/>
              </a:lnSpc>
              <a:buNone/>
            </a:pPr>
            <a:r>
              <a:rPr lang="en-GB" sz="1400" b="1">
                <a:latin typeface="Arial"/>
                <a:cs typeface="Arial"/>
              </a:rPr>
              <a:t>Stronger Families</a:t>
            </a:r>
          </a:p>
          <a:p>
            <a:pPr>
              <a:lnSpc>
                <a:spcPct val="150000"/>
              </a:lnSpc>
              <a:buNone/>
            </a:pPr>
            <a:r>
              <a:rPr lang="en-GB" sz="1400">
                <a:latin typeface="Arial"/>
                <a:cs typeface="Arial"/>
              </a:rPr>
              <a:t>Shared activities build stronger parent-child relationships at home.</a:t>
            </a:r>
          </a:p>
        </p:txBody>
      </p:sp>
      <p:sp>
        <p:nvSpPr>
          <p:cNvPr id="3" name="TextBox 2">
            <a:extLst>
              <a:ext uri="{FF2B5EF4-FFF2-40B4-BE49-F238E27FC236}">
                <a16:creationId xmlns:a16="http://schemas.microsoft.com/office/drawing/2014/main" id="{D1B34576-7B9F-5C37-5E3F-5A5EA4668706}"/>
              </a:ext>
            </a:extLst>
          </p:cNvPr>
          <p:cNvSpPr txBox="1"/>
          <p:nvPr/>
        </p:nvSpPr>
        <p:spPr>
          <a:xfrm>
            <a:off x="14644" y="5291346"/>
            <a:ext cx="5224328" cy="914161"/>
          </a:xfrm>
          <a:prstGeom prst="rect">
            <a:avLst/>
          </a:prstGeom>
          <a:solidFill>
            <a:schemeClr val="bg2">
              <a:lumMod val="9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Boost Creativity and Imagination</a:t>
            </a:r>
          </a:p>
          <a:p>
            <a:pPr>
              <a:lnSpc>
                <a:spcPct val="150000"/>
              </a:lnSpc>
            </a:pPr>
            <a:r>
              <a:rPr lang="en-GB" sz="1400">
                <a:solidFill>
                  <a:srgbClr val="000000"/>
                </a:solidFill>
                <a:latin typeface="Arial" panose="020B0604020202020204" pitchFamily="34" charset="0"/>
                <a:cs typeface="Arial" panose="020B0604020202020204" pitchFamily="34" charset="0"/>
              </a:rPr>
              <a:t>Screen-free play lets children use their imagination, which builds creativity, problem-solving and learning skills.</a:t>
            </a:r>
          </a:p>
        </p:txBody>
      </p:sp>
      <p:sp>
        <p:nvSpPr>
          <p:cNvPr id="6" name="TextBox 5">
            <a:extLst>
              <a:ext uri="{FF2B5EF4-FFF2-40B4-BE49-F238E27FC236}">
                <a16:creationId xmlns:a16="http://schemas.microsoft.com/office/drawing/2014/main" id="{E0BFF40A-3A78-2DDF-5590-3A748F504021}"/>
              </a:ext>
            </a:extLst>
          </p:cNvPr>
          <p:cNvSpPr txBox="1"/>
          <p:nvPr/>
        </p:nvSpPr>
        <p:spPr>
          <a:xfrm>
            <a:off x="5370573" y="5129942"/>
            <a:ext cx="6824718" cy="1169551"/>
          </a:xfrm>
          <a:prstGeom prst="rect">
            <a:avLst/>
          </a:prstGeom>
          <a:solidFill>
            <a:schemeClr val="bg1">
              <a:lumMod val="85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Creating Healthy Balance</a:t>
            </a:r>
          </a:p>
          <a:p>
            <a:pPr>
              <a:lnSpc>
                <a:spcPct val="150000"/>
              </a:lnSpc>
            </a:pPr>
            <a:r>
              <a:rPr lang="en-GB" sz="1400">
                <a:solidFill>
                  <a:srgbClr val="000000"/>
                </a:solidFill>
                <a:latin typeface="Arial" panose="020B0604020202020204" pitchFamily="34" charset="0"/>
                <a:cs typeface="Arial" panose="020B0604020202020204" pitchFamily="34" charset="0"/>
              </a:rPr>
              <a:t>Screen-free time helps children grow healthier, more creative, more social and closer to their families, with benefits that last into adulthood.</a:t>
            </a:r>
          </a:p>
          <a:p>
            <a:endParaRPr lang="en-GB" sz="1400">
              <a:solidFill>
                <a:srgbClr val="000000"/>
              </a:solidFill>
              <a:latin typeface="Arial" panose="020B0604020202020204" pitchFamily="34" charset="0"/>
              <a:cs typeface="Arial" panose="020B0604020202020204" pitchFamily="34" charset="0"/>
            </a:endParaRPr>
          </a:p>
        </p:txBody>
      </p:sp>
      <p:pic>
        <p:nvPicPr>
          <p:cNvPr id="10" name="Graphic 9" descr="Brain in head with solid fill">
            <a:extLst>
              <a:ext uri="{FF2B5EF4-FFF2-40B4-BE49-F238E27FC236}">
                <a16:creationId xmlns:a16="http://schemas.microsoft.com/office/drawing/2014/main" id="{2CA1B0BC-C4F4-3A4D-7C59-D87E5FFFE6C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0228" y="4556872"/>
            <a:ext cx="803375" cy="728587"/>
          </a:xfrm>
          <a:prstGeom prst="rect">
            <a:avLst/>
          </a:prstGeom>
        </p:spPr>
      </p:pic>
      <p:pic>
        <p:nvPicPr>
          <p:cNvPr id="14" name="Graphic 13" descr="Angel face outline with solid fill">
            <a:extLst>
              <a:ext uri="{FF2B5EF4-FFF2-40B4-BE49-F238E27FC236}">
                <a16:creationId xmlns:a16="http://schemas.microsoft.com/office/drawing/2014/main" id="{93204B4F-F9D9-26B4-78B8-3CD815BD5A6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516275" y="4538537"/>
            <a:ext cx="597305" cy="597305"/>
          </a:xfrm>
          <a:prstGeom prst="rect">
            <a:avLst/>
          </a:prstGeom>
        </p:spPr>
      </p:pic>
      <p:sp>
        <p:nvSpPr>
          <p:cNvPr id="4" name="TextBox 3">
            <a:extLst>
              <a:ext uri="{FF2B5EF4-FFF2-40B4-BE49-F238E27FC236}">
                <a16:creationId xmlns:a16="http://schemas.microsoft.com/office/drawing/2014/main" id="{F9A82479-FD58-A903-0AF9-EDFD04E76358}"/>
              </a:ext>
            </a:extLst>
          </p:cNvPr>
          <p:cNvSpPr txBox="1"/>
          <p:nvPr/>
        </p:nvSpPr>
        <p:spPr>
          <a:xfrm>
            <a:off x="3322320" y="6466840"/>
            <a:ext cx="91744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GB" sz="1200" b="0" i="0" kern="1200">
                <a:solidFill>
                  <a:schemeClr val="bg1"/>
                </a:solidFill>
                <a:latin typeface="Arial"/>
                <a:ea typeface="+mn-ea"/>
                <a:cs typeface="Arial"/>
              </a:rPr>
              <a:t> </a:t>
            </a:r>
            <a:r>
              <a:rPr lang="en-GB" sz="1400" b="0" i="0" kern="1200">
                <a:latin typeface="Arial"/>
                <a:ea typeface="+mn-ea"/>
                <a:cs typeface="Arial"/>
              </a:rPr>
              <a:t>                                             (by and Daily, 2026) Educational Play Environments, 2024)</a:t>
            </a:r>
          </a:p>
          <a:p>
            <a:pPr algn="ctr"/>
            <a:endParaRPr lang="en-US"/>
          </a:p>
        </p:txBody>
      </p:sp>
    </p:spTree>
    <p:extLst>
      <p:ext uri="{BB962C8B-B14F-4D97-AF65-F5344CB8AC3E}">
        <p14:creationId xmlns:p14="http://schemas.microsoft.com/office/powerpoint/2010/main" val="25270208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 Placeholder 34">
            <a:extLst>
              <a:ext uri="{FF2B5EF4-FFF2-40B4-BE49-F238E27FC236}">
                <a16:creationId xmlns:a16="http://schemas.microsoft.com/office/drawing/2014/main" id="{8AA9AADA-E9E0-B9CE-1641-B6332AB7D79F}"/>
              </a:ext>
            </a:extLst>
          </p:cNvPr>
          <p:cNvSpPr>
            <a:spLocks noGrp="1"/>
          </p:cNvSpPr>
          <p:nvPr>
            <p:ph type="body" sz="quarter" idx="13"/>
          </p:nvPr>
        </p:nvSpPr>
        <p:spPr>
          <a:xfrm flipV="1">
            <a:off x="11784632" y="2276872"/>
            <a:ext cx="47252" cy="160324"/>
          </a:xfrm>
        </p:spPr>
        <p:txBody>
          <a:bodyPr>
            <a:normAutofit fontScale="25000" lnSpcReduction="20000"/>
          </a:bodyPr>
          <a:lstStyle/>
          <a:p>
            <a:endParaRPr lang="en-GB"/>
          </a:p>
          <a:p>
            <a:endParaRPr lang="en-GB"/>
          </a:p>
        </p:txBody>
      </p:sp>
      <p:sp>
        <p:nvSpPr>
          <p:cNvPr id="33" name="Text Placeholder 32">
            <a:extLst>
              <a:ext uri="{FF2B5EF4-FFF2-40B4-BE49-F238E27FC236}">
                <a16:creationId xmlns:a16="http://schemas.microsoft.com/office/drawing/2014/main" id="{B25E03BE-277B-F9E8-7FFA-4DB58E8E10FC}"/>
              </a:ext>
            </a:extLst>
          </p:cNvPr>
          <p:cNvSpPr>
            <a:spLocks noGrp="1"/>
          </p:cNvSpPr>
          <p:nvPr>
            <p:ph type="body" sz="quarter" idx="14"/>
          </p:nvPr>
        </p:nvSpPr>
        <p:spPr>
          <a:xfrm>
            <a:off x="8688288" y="4437112"/>
            <a:ext cx="784090" cy="1228104"/>
          </a:xfrm>
        </p:spPr>
        <p:txBody>
          <a:bodyPr>
            <a:normAutofit/>
          </a:bodyPr>
          <a:lstStyle/>
          <a:p>
            <a:endParaRPr lang="en-GB" sz="1400">
              <a:solidFill>
                <a:srgbClr val="000000"/>
              </a:solidFill>
              <a:latin typeface="Arial"/>
              <a:cs typeface="Arial"/>
            </a:endParaRPr>
          </a:p>
          <a:p>
            <a:endParaRPr lang="en-GB" sz="1400">
              <a:solidFill>
                <a:srgbClr val="000000"/>
              </a:solidFill>
              <a:latin typeface="Arial"/>
              <a:cs typeface="Arial"/>
            </a:endParaRPr>
          </a:p>
        </p:txBody>
      </p:sp>
      <p:sp>
        <p:nvSpPr>
          <p:cNvPr id="36" name="TextBox 35">
            <a:extLst>
              <a:ext uri="{FF2B5EF4-FFF2-40B4-BE49-F238E27FC236}">
                <a16:creationId xmlns:a16="http://schemas.microsoft.com/office/drawing/2014/main" id="{EE026664-50C7-77F8-5029-F3B220C0F2D7}"/>
              </a:ext>
            </a:extLst>
          </p:cNvPr>
          <p:cNvSpPr txBox="1"/>
          <p:nvPr/>
        </p:nvSpPr>
        <p:spPr>
          <a:xfrm>
            <a:off x="4007768" y="152242"/>
            <a:ext cx="4392488" cy="523220"/>
          </a:xfrm>
          <a:prstGeom prst="rect">
            <a:avLst/>
          </a:prstGeom>
          <a:solidFill>
            <a:schemeClr val="accent3">
              <a:lumMod val="20000"/>
              <a:lumOff val="80000"/>
            </a:schemeClr>
          </a:solidFill>
        </p:spPr>
        <p:txBody>
          <a:bodyPr wrap="square" lIns="91440" tIns="45720" rIns="91440" bIns="45720" rtlCol="0" anchor="t">
            <a:spAutoFit/>
          </a:bodyPr>
          <a:lstStyle/>
          <a:p>
            <a:r>
              <a:rPr lang="en-GB" sz="2800" b="1">
                <a:latin typeface="Arial"/>
                <a:cs typeface="Arial"/>
              </a:rPr>
              <a:t>National  Organisations</a:t>
            </a:r>
          </a:p>
        </p:txBody>
      </p:sp>
      <p:graphicFrame>
        <p:nvGraphicFramePr>
          <p:cNvPr id="44" name="Table 43">
            <a:extLst>
              <a:ext uri="{FF2B5EF4-FFF2-40B4-BE49-F238E27FC236}">
                <a16:creationId xmlns:a16="http://schemas.microsoft.com/office/drawing/2014/main" id="{7BDC53FC-8ED1-47AB-D741-FAB8EF9F4876}"/>
              </a:ext>
            </a:extLst>
          </p:cNvPr>
          <p:cNvGraphicFramePr>
            <a:graphicFrameLocks noGrp="1"/>
          </p:cNvGraphicFramePr>
          <p:nvPr>
            <p:extLst>
              <p:ext uri="{D42A27DB-BD31-4B8C-83A1-F6EECF244321}">
                <p14:modId xmlns:p14="http://schemas.microsoft.com/office/powerpoint/2010/main" val="3802075950"/>
              </p:ext>
            </p:extLst>
          </p:nvPr>
        </p:nvGraphicFramePr>
        <p:xfrm>
          <a:off x="-14377" y="747622"/>
          <a:ext cx="12214408" cy="6337818"/>
        </p:xfrm>
        <a:graphic>
          <a:graphicData uri="http://schemas.openxmlformats.org/drawingml/2006/table">
            <a:tbl>
              <a:tblPr firstRow="1" bandRow="1">
                <a:tableStyleId>{5C22544A-7EE6-4342-B048-85BDC9FD1C3A}</a:tableStyleId>
              </a:tblPr>
              <a:tblGrid>
                <a:gridCol w="6107204">
                  <a:extLst>
                    <a:ext uri="{9D8B030D-6E8A-4147-A177-3AD203B41FA5}">
                      <a16:colId xmlns:a16="http://schemas.microsoft.com/office/drawing/2014/main" val="536200781"/>
                    </a:ext>
                  </a:extLst>
                </a:gridCol>
                <a:gridCol w="6107204">
                  <a:extLst>
                    <a:ext uri="{9D8B030D-6E8A-4147-A177-3AD203B41FA5}">
                      <a16:colId xmlns:a16="http://schemas.microsoft.com/office/drawing/2014/main" val="1594720327"/>
                    </a:ext>
                  </a:extLst>
                </a:gridCol>
              </a:tblGrid>
              <a:tr h="2027818">
                <a:tc>
                  <a:txBody>
                    <a:bodyPr/>
                    <a:lstStyle/>
                    <a:p>
                      <a:r>
                        <a:rPr lang="en-GB" sz="1800">
                          <a:solidFill>
                            <a:schemeClr val="tx1"/>
                          </a:solidFill>
                          <a:latin typeface="Arial"/>
                          <a:cs typeface="Arial"/>
                        </a:rPr>
                        <a:t>NSPCC (National Society for the Prevention of Cruelty to Children</a:t>
                      </a:r>
                      <a:r>
                        <a:rPr lang="en-GB" sz="1400">
                          <a:solidFill>
                            <a:schemeClr val="tx1"/>
                          </a:solidFill>
                          <a:latin typeface="Arial"/>
                          <a:cs typeface="Arial"/>
                        </a:rPr>
                        <a:t>)</a:t>
                      </a:r>
                    </a:p>
                    <a:p>
                      <a:pPr algn="l">
                        <a:lnSpc>
                          <a:spcPct val="150000"/>
                        </a:lnSpc>
                      </a:pPr>
                      <a:endParaRPr lang="en-GB" sz="1400" b="0">
                        <a:solidFill>
                          <a:schemeClr val="tx1"/>
                        </a:solidFill>
                        <a:latin typeface="Arial"/>
                        <a:cs typeface="Arial"/>
                      </a:endParaRPr>
                    </a:p>
                    <a:p>
                      <a:pPr algn="l">
                        <a:lnSpc>
                          <a:spcPct val="150000"/>
                        </a:lnSpc>
                      </a:pPr>
                      <a:r>
                        <a:rPr lang="en-GB" sz="1400" b="0">
                          <a:solidFill>
                            <a:schemeClr val="tx1"/>
                          </a:solidFill>
                          <a:latin typeface="Arial"/>
                          <a:cs typeface="Arial"/>
                        </a:rPr>
                        <a:t>Encourages families to set screen-time limits together and build in </a:t>
                      </a:r>
                    </a:p>
                    <a:p>
                      <a:pPr algn="l">
                        <a:lnSpc>
                          <a:spcPct val="150000"/>
                        </a:lnSpc>
                      </a:pPr>
                      <a:r>
                        <a:rPr lang="en-GB" sz="1400" b="0">
                          <a:solidFill>
                            <a:schemeClr val="tx1"/>
                          </a:solidFill>
                          <a:latin typeface="Arial"/>
                          <a:cs typeface="Arial"/>
                        </a:rPr>
                        <a:t>screen breaks and enjoy offline activities, rather than following a fixed time.</a:t>
                      </a:r>
                    </a:p>
                    <a:p>
                      <a:pPr algn="l">
                        <a:lnSpc>
                          <a:spcPct val="100000"/>
                        </a:lnSpc>
                      </a:pPr>
                      <a:r>
                        <a:rPr lang="en-GB" sz="1400" b="0" kern="1200">
                          <a:solidFill>
                            <a:schemeClr val="tx1"/>
                          </a:solidFill>
                          <a:effectLst/>
                          <a:latin typeface="Arial"/>
                          <a:ea typeface="+mn-ea"/>
                          <a:cs typeface="Arial"/>
                        </a:rPr>
                        <a:t>                                                                                                                                                                                                                                                                NSPCC (2023)</a:t>
                      </a:r>
                      <a:endParaRPr lang="en-GB" sz="1400" b="0">
                        <a:solidFill>
                          <a:schemeClr val="tx1"/>
                        </a:solidFill>
                        <a:latin typeface="Arial"/>
                        <a:cs typeface="Arial"/>
                      </a:endParaRPr>
                    </a:p>
                  </a:txBody>
                  <a:tcPr>
                    <a:solidFill>
                      <a:schemeClr val="accent6">
                        <a:lumMod val="20000"/>
                        <a:lumOff val="80000"/>
                      </a:schemeClr>
                    </a:solidFill>
                  </a:tcPr>
                </a:tc>
                <a:tc>
                  <a:txBody>
                    <a:bodyPr/>
                    <a:lstStyle/>
                    <a:p>
                      <a:r>
                        <a:rPr lang="en-GB" sz="1800" b="1">
                          <a:solidFill>
                            <a:schemeClr val="tx1"/>
                          </a:solidFill>
                          <a:latin typeface="Arial"/>
                          <a:cs typeface="Arial"/>
                        </a:rPr>
                        <a:t>Family Action</a:t>
                      </a:r>
                    </a:p>
                    <a:p>
                      <a:pPr>
                        <a:lnSpc>
                          <a:spcPct val="150000"/>
                        </a:lnSpc>
                      </a:pPr>
                      <a:endParaRPr lang="en-GB" sz="1400" b="0">
                        <a:solidFill>
                          <a:schemeClr val="tx1"/>
                        </a:solidFill>
                        <a:latin typeface="Arial"/>
                        <a:cs typeface="Arial"/>
                      </a:endParaRPr>
                    </a:p>
                    <a:p>
                      <a:pPr>
                        <a:lnSpc>
                          <a:spcPct val="150000"/>
                        </a:lnSpc>
                      </a:pPr>
                      <a:r>
                        <a:rPr lang="en-GB" sz="1400" b="0">
                          <a:solidFill>
                            <a:schemeClr val="tx1"/>
                          </a:solidFill>
                          <a:latin typeface="Arial"/>
                          <a:cs typeface="Arial"/>
                        </a:rPr>
                        <a:t>Offers practical support to families, helping parents who want guidance</a:t>
                      </a:r>
                    </a:p>
                    <a:p>
                      <a:pPr>
                        <a:lnSpc>
                          <a:spcPct val="150000"/>
                        </a:lnSpc>
                      </a:pPr>
                      <a:r>
                        <a:rPr lang="en-GB" sz="1400" b="0">
                          <a:solidFill>
                            <a:schemeClr val="tx1"/>
                          </a:solidFill>
                          <a:latin typeface="Arial"/>
                          <a:cs typeface="Arial"/>
                        </a:rPr>
                        <a:t> on their children's online habits.</a:t>
                      </a:r>
                    </a:p>
                    <a:p>
                      <a:pPr>
                        <a:lnSpc>
                          <a:spcPct val="100000"/>
                        </a:lnSpc>
                      </a:pPr>
                      <a:r>
                        <a:rPr lang="en-GB" sz="1400" b="0" kern="1200">
                          <a:solidFill>
                            <a:schemeClr val="bg1"/>
                          </a:solidFill>
                          <a:effectLst/>
                          <a:latin typeface="Arial"/>
                          <a:ea typeface="+mn-ea"/>
                          <a:cs typeface="Arial"/>
                        </a:rPr>
                        <a:t> </a:t>
                      </a:r>
                      <a:r>
                        <a:rPr lang="en-GB" sz="1400" b="0" kern="1200">
                          <a:solidFill>
                            <a:schemeClr val="dk1"/>
                          </a:solidFill>
                          <a:effectLst/>
                          <a:latin typeface="Arial"/>
                          <a:ea typeface="+mn-ea"/>
                          <a:cs typeface="Arial"/>
                        </a:rPr>
                        <a:t>Family Action (2024)</a:t>
                      </a:r>
                      <a:endParaRPr lang="en-GB" sz="1400" b="0">
                        <a:solidFill>
                          <a:schemeClr val="bg2"/>
                        </a:solidFill>
                        <a:latin typeface="Arial"/>
                        <a:cs typeface="Arial"/>
                      </a:endParaRPr>
                    </a:p>
                    <a:p>
                      <a:endParaRPr lang="en-GB" sz="1400" b="0">
                        <a:solidFill>
                          <a:schemeClr val="bg1"/>
                        </a:solidFill>
                        <a:latin typeface="Arial"/>
                        <a:cs typeface="Arial"/>
                      </a:endParaRPr>
                    </a:p>
                  </a:txBody>
                  <a:tcPr>
                    <a:solidFill>
                      <a:schemeClr val="accent6">
                        <a:lumMod val="20000"/>
                        <a:lumOff val="80000"/>
                      </a:schemeClr>
                    </a:solidFill>
                  </a:tcPr>
                </a:tc>
                <a:extLst>
                  <a:ext uri="{0D108BD9-81ED-4DB2-BD59-A6C34878D82A}">
                    <a16:rowId xmlns:a16="http://schemas.microsoft.com/office/drawing/2014/main" val="1429229135"/>
                  </a:ext>
                </a:extLst>
              </a:tr>
              <a:tr h="2027818">
                <a:tc>
                  <a:txBody>
                    <a:bodyPr/>
                    <a:lstStyle/>
                    <a:p>
                      <a:endParaRPr lang="en-GB" sz="1400" b="1">
                        <a:solidFill>
                          <a:schemeClr val="tx1"/>
                        </a:solidFill>
                        <a:latin typeface="Arial"/>
                        <a:cs typeface="Arial"/>
                      </a:endParaRPr>
                    </a:p>
                    <a:p>
                      <a:r>
                        <a:rPr lang="en-GB" sz="1400" b="1">
                          <a:solidFill>
                            <a:schemeClr val="tx1"/>
                          </a:solidFill>
                          <a:latin typeface="Arial"/>
                          <a:cs typeface="Arial"/>
                        </a:rPr>
                        <a:t>Children’s Parliament</a:t>
                      </a:r>
                    </a:p>
                    <a:p>
                      <a:pPr>
                        <a:lnSpc>
                          <a:spcPct val="150000"/>
                        </a:lnSpc>
                      </a:pPr>
                      <a:endParaRPr lang="en-GB" sz="1400">
                        <a:solidFill>
                          <a:schemeClr val="tx1"/>
                        </a:solidFill>
                        <a:latin typeface="Arial"/>
                        <a:cs typeface="Arial"/>
                      </a:endParaRPr>
                    </a:p>
                    <a:p>
                      <a:pPr lvl="0">
                        <a:lnSpc>
                          <a:spcPct val="150000"/>
                        </a:lnSpc>
                        <a:buNone/>
                      </a:pPr>
                      <a:r>
                        <a:rPr lang="en-GB" sz="1400">
                          <a:solidFill>
                            <a:schemeClr val="tx1"/>
                          </a:solidFill>
                          <a:latin typeface="Arial"/>
                          <a:cs typeface="Arial"/>
                        </a:rPr>
                        <a:t>Children from the Children's Parliament and the Scottish Youth Parliament</a:t>
                      </a:r>
                      <a:endParaRPr lang="en-GB"/>
                    </a:p>
                    <a:p>
                      <a:pPr>
                        <a:lnSpc>
                          <a:spcPct val="150000"/>
                        </a:lnSpc>
                      </a:pPr>
                      <a:r>
                        <a:rPr lang="en-GB" sz="1400">
                          <a:solidFill>
                            <a:schemeClr val="tx1"/>
                          </a:solidFill>
                          <a:latin typeface="Arial"/>
                          <a:cs typeface="Arial"/>
                        </a:rPr>
                        <a:t> created the Mind Yer Time website (</a:t>
                      </a:r>
                      <a:r>
                        <a:rPr lang="en-GB" sz="1400" err="1">
                          <a:solidFill>
                            <a:schemeClr val="tx1"/>
                          </a:solidFill>
                          <a:latin typeface="Arial"/>
                          <a:cs typeface="Arial"/>
                        </a:rPr>
                        <a:t>mindyertime.scot</a:t>
                      </a:r>
                      <a:r>
                        <a:rPr lang="en-GB" sz="1400">
                          <a:solidFill>
                            <a:schemeClr val="tx1"/>
                          </a:solidFill>
                          <a:latin typeface="Arial"/>
                          <a:cs typeface="Arial"/>
                        </a:rPr>
                        <a:t>) to help young people use screens and social media in healthy ways.</a:t>
                      </a:r>
                    </a:p>
                    <a:p>
                      <a:pPr>
                        <a:lnSpc>
                          <a:spcPct val="150000"/>
                        </a:lnSpc>
                      </a:pPr>
                      <a:r>
                        <a:rPr lang="en-GB" sz="1400" kern="1200">
                          <a:solidFill>
                            <a:schemeClr val="tx1"/>
                          </a:solidFill>
                          <a:effectLst/>
                          <a:latin typeface="Arial"/>
                          <a:ea typeface="+mn-ea"/>
                          <a:cs typeface="Arial"/>
                        </a:rPr>
                        <a:t>(Children’s Parliament, 2016)</a:t>
                      </a:r>
                      <a:endParaRPr lang="en-GB" sz="1400" b="1">
                        <a:solidFill>
                          <a:schemeClr val="tx1"/>
                        </a:solidFill>
                        <a:latin typeface="Arial"/>
                        <a:cs typeface="Arial"/>
                      </a:endParaRPr>
                    </a:p>
                  </a:txBody>
                  <a:tcPr>
                    <a:solidFill>
                      <a:schemeClr val="accent3">
                        <a:lumMod val="20000"/>
                        <a:lumOff val="80000"/>
                      </a:schemeClr>
                    </a:solidFill>
                  </a:tcPr>
                </a:tc>
                <a:tc>
                  <a:txBody>
                    <a:bodyPr/>
                    <a:lstStyle/>
                    <a:p>
                      <a:endParaRPr lang="en-GB" sz="1400" b="1">
                        <a:solidFill>
                          <a:srgbClr val="002060"/>
                        </a:solidFill>
                        <a:latin typeface="Arial"/>
                        <a:cs typeface="Arial"/>
                      </a:endParaRPr>
                    </a:p>
                    <a:p>
                      <a:r>
                        <a:rPr lang="en-GB" sz="1400" b="1">
                          <a:solidFill>
                            <a:schemeClr val="tx1"/>
                          </a:solidFill>
                          <a:latin typeface="Arial"/>
                          <a:cs typeface="Arial"/>
                        </a:rPr>
                        <a:t>UK Safer Internet Centre</a:t>
                      </a:r>
                    </a:p>
                    <a:p>
                      <a:pPr lvl="0">
                        <a:buNone/>
                      </a:pPr>
                      <a:endParaRPr lang="en-GB" sz="1400" b="1">
                        <a:solidFill>
                          <a:schemeClr val="tx1"/>
                        </a:solidFill>
                        <a:latin typeface="Arial"/>
                        <a:cs typeface="Arial"/>
                      </a:endParaRPr>
                    </a:p>
                    <a:p>
                      <a:pPr lvl="0">
                        <a:buNone/>
                      </a:pPr>
                      <a:endParaRPr lang="en-GB" sz="1400" b="1">
                        <a:solidFill>
                          <a:schemeClr val="tx1"/>
                        </a:solidFill>
                        <a:latin typeface="Arial"/>
                        <a:cs typeface="Arial"/>
                      </a:endParaRPr>
                    </a:p>
                    <a:p>
                      <a:pPr>
                        <a:lnSpc>
                          <a:spcPct val="150000"/>
                        </a:lnSpc>
                      </a:pPr>
                      <a:r>
                        <a:rPr lang="en-GB" sz="1400">
                          <a:solidFill>
                            <a:schemeClr val="tx1"/>
                          </a:solidFill>
                          <a:latin typeface="Arial"/>
                          <a:cs typeface="Arial"/>
                        </a:rPr>
                        <a:t>Provides national online safety guidance and leads Safer Internet Day</a:t>
                      </a:r>
                    </a:p>
                    <a:p>
                      <a:pPr>
                        <a:lnSpc>
                          <a:spcPct val="150000"/>
                        </a:lnSpc>
                      </a:pPr>
                      <a:r>
                        <a:rPr lang="en-GB" sz="1400">
                          <a:solidFill>
                            <a:schemeClr val="tx1"/>
                          </a:solidFill>
                          <a:latin typeface="Arial"/>
                          <a:cs typeface="Arial"/>
                        </a:rPr>
                        <a:t> each year.</a:t>
                      </a:r>
                    </a:p>
                    <a:p>
                      <a:pPr>
                        <a:lnSpc>
                          <a:spcPct val="150000"/>
                        </a:lnSpc>
                      </a:pPr>
                      <a:r>
                        <a:rPr lang="en-GB" sz="1400" kern="1200">
                          <a:solidFill>
                            <a:schemeClr val="tx1"/>
                          </a:solidFill>
                          <a:effectLst/>
                          <a:latin typeface="Arial"/>
                          <a:ea typeface="+mn-ea"/>
                          <a:cs typeface="Arial"/>
                        </a:rPr>
                        <a:t>UK Safer Internet Centre (2025)</a:t>
                      </a:r>
                    </a:p>
                    <a:p>
                      <a:pPr>
                        <a:lnSpc>
                          <a:spcPct val="150000"/>
                        </a:lnSpc>
                      </a:pPr>
                      <a:endParaRPr lang="en-GB" sz="1400" b="1">
                        <a:solidFill>
                          <a:schemeClr val="bg2"/>
                        </a:solidFill>
                        <a:latin typeface="Arial"/>
                        <a:cs typeface="Arial"/>
                      </a:endParaRPr>
                    </a:p>
                  </a:txBody>
                  <a:tcPr>
                    <a:solidFill>
                      <a:schemeClr val="accent3">
                        <a:lumMod val="20000"/>
                        <a:lumOff val="80000"/>
                      </a:schemeClr>
                    </a:solidFill>
                  </a:tcPr>
                </a:tc>
                <a:extLst>
                  <a:ext uri="{0D108BD9-81ED-4DB2-BD59-A6C34878D82A}">
                    <a16:rowId xmlns:a16="http://schemas.microsoft.com/office/drawing/2014/main" val="3394817861"/>
                  </a:ext>
                </a:extLst>
              </a:tr>
              <a:tr h="1774341">
                <a:tc>
                  <a:txBody>
                    <a:bodyPr/>
                    <a:lstStyle/>
                    <a:p>
                      <a:endParaRPr lang="en-GB" sz="1400" b="1">
                        <a:solidFill>
                          <a:schemeClr val="tx1"/>
                        </a:solidFill>
                        <a:latin typeface="Arial"/>
                        <a:cs typeface="Arial"/>
                      </a:endParaRPr>
                    </a:p>
                    <a:p>
                      <a:r>
                        <a:rPr lang="en-GB" sz="1800" b="1">
                          <a:solidFill>
                            <a:schemeClr val="tx1"/>
                          </a:solidFill>
                          <a:latin typeface="Arial"/>
                          <a:cs typeface="Arial"/>
                        </a:rPr>
                        <a:t>NHS- Better Help/Change4life</a:t>
                      </a:r>
                    </a:p>
                    <a:p>
                      <a:pPr>
                        <a:lnSpc>
                          <a:spcPct val="150000"/>
                        </a:lnSpc>
                      </a:pPr>
                      <a:r>
                        <a:rPr lang="en-GB" sz="1400" b="0">
                          <a:solidFill>
                            <a:schemeClr val="tx1"/>
                          </a:solidFill>
                          <a:latin typeface="Arial"/>
                          <a:cs typeface="Arial"/>
                        </a:rPr>
                        <a:t> </a:t>
                      </a:r>
                    </a:p>
                    <a:p>
                      <a:pPr>
                        <a:lnSpc>
                          <a:spcPct val="150000"/>
                        </a:lnSpc>
                      </a:pPr>
                      <a:r>
                        <a:rPr lang="en-GB" sz="1400" b="0">
                          <a:solidFill>
                            <a:schemeClr val="tx1"/>
                          </a:solidFill>
                          <a:latin typeface="Arial"/>
                          <a:cs typeface="Arial"/>
                        </a:rPr>
                        <a:t>National Campaign encourages families towards 60 active minutes</a:t>
                      </a:r>
                    </a:p>
                    <a:p>
                      <a:pPr>
                        <a:lnSpc>
                          <a:spcPct val="150000"/>
                        </a:lnSpc>
                      </a:pPr>
                      <a:r>
                        <a:rPr lang="en-GB" sz="1400" b="0">
                          <a:solidFill>
                            <a:schemeClr val="tx1"/>
                          </a:solidFill>
                          <a:latin typeface="Arial"/>
                          <a:cs typeface="Arial"/>
                        </a:rPr>
                        <a:t>a day and a healthier lifestyle through changing habits.</a:t>
                      </a:r>
                    </a:p>
                    <a:p>
                      <a:pPr>
                        <a:lnSpc>
                          <a:spcPct val="150000"/>
                        </a:lnSpc>
                      </a:pPr>
                      <a:r>
                        <a:rPr lang="en-GB" sz="1400" kern="1200">
                          <a:solidFill>
                            <a:schemeClr val="tx1"/>
                          </a:solidFill>
                          <a:effectLst/>
                          <a:latin typeface="Arial"/>
                          <a:ea typeface="+mn-ea"/>
                          <a:cs typeface="Arial"/>
                        </a:rPr>
                        <a:t> NHS (2022)</a:t>
                      </a:r>
                      <a:endParaRPr lang="en-GB" sz="1400" b="0">
                        <a:solidFill>
                          <a:schemeClr val="tx1"/>
                        </a:solidFill>
                        <a:latin typeface="Arial"/>
                        <a:cs typeface="Arial"/>
                      </a:endParaRPr>
                    </a:p>
                  </a:txBody>
                  <a:tcPr>
                    <a:solidFill>
                      <a:schemeClr val="bg2">
                        <a:lumMod val="90000"/>
                      </a:schemeClr>
                    </a:solidFill>
                  </a:tcPr>
                </a:tc>
                <a:tc>
                  <a:txBody>
                    <a:bodyPr/>
                    <a:lstStyle/>
                    <a:p>
                      <a:r>
                        <a:rPr lang="en-GB" sz="1800" b="1">
                          <a:solidFill>
                            <a:schemeClr val="tx1"/>
                          </a:solidFill>
                          <a:latin typeface="Arial"/>
                          <a:cs typeface="Arial"/>
                        </a:rPr>
                        <a:t>Youth Sport Trust </a:t>
                      </a:r>
                    </a:p>
                    <a:p>
                      <a:endParaRPr lang="en-GB" sz="1400" b="0">
                        <a:solidFill>
                          <a:schemeClr val="bg2">
                            <a:lumMod val="75000"/>
                          </a:schemeClr>
                        </a:solidFill>
                        <a:latin typeface="Arial"/>
                        <a:cs typeface="Arial"/>
                      </a:endParaRPr>
                    </a:p>
                    <a:p>
                      <a:pPr>
                        <a:lnSpc>
                          <a:spcPct val="150000"/>
                        </a:lnSpc>
                      </a:pPr>
                      <a:r>
                        <a:rPr lang="en-GB" sz="1400" b="0">
                          <a:solidFill>
                            <a:schemeClr val="tx1"/>
                          </a:solidFill>
                          <a:latin typeface="Arial"/>
                          <a:cs typeface="Arial"/>
                        </a:rPr>
                        <a:t>Aims to get every child moving through P.E, sports and active play resources. It helps children to swap sedentary screen time with healthy, enjoyable physical activities to improve their well-being, mental and physical health and confidence.</a:t>
                      </a:r>
                      <a:r>
                        <a:rPr lang="en-GB" sz="1400" kern="1200">
                          <a:solidFill>
                            <a:schemeClr val="dk1"/>
                          </a:solidFill>
                          <a:effectLst/>
                          <a:latin typeface="Arial"/>
                          <a:ea typeface="+mn-ea"/>
                          <a:cs typeface="Arial"/>
                        </a:rPr>
                        <a:t>                            Youth Sport Trust (2019)</a:t>
                      </a:r>
                      <a:endParaRPr lang="en-GB" sz="1400" b="0">
                        <a:solidFill>
                          <a:schemeClr val="bg1"/>
                        </a:solidFill>
                        <a:latin typeface="Arial"/>
                        <a:cs typeface="Arial"/>
                      </a:endParaRPr>
                    </a:p>
                  </a:txBody>
                  <a:tcPr>
                    <a:solidFill>
                      <a:schemeClr val="bg2">
                        <a:lumMod val="90000"/>
                      </a:schemeClr>
                    </a:solidFill>
                  </a:tcPr>
                </a:tc>
                <a:extLst>
                  <a:ext uri="{0D108BD9-81ED-4DB2-BD59-A6C34878D82A}">
                    <a16:rowId xmlns:a16="http://schemas.microsoft.com/office/drawing/2014/main" val="4103383739"/>
                  </a:ext>
                </a:extLst>
              </a:tr>
              <a:tr h="289687">
                <a:tc>
                  <a:txBody>
                    <a:bodyPr/>
                    <a:lstStyle/>
                    <a:p>
                      <a:endParaRPr lang="en-GB" sz="1400" b="1">
                        <a:solidFill>
                          <a:srgbClr val="002060"/>
                        </a:solidFill>
                        <a:latin typeface="Arial"/>
                        <a:cs typeface="Arial"/>
                      </a:endParaRPr>
                    </a:p>
                  </a:txBody>
                  <a:tcPr>
                    <a:solidFill>
                      <a:schemeClr val="accent5">
                        <a:lumMod val="40000"/>
                        <a:lumOff val="60000"/>
                      </a:schemeClr>
                    </a:solidFill>
                  </a:tcPr>
                </a:tc>
                <a:tc>
                  <a:txBody>
                    <a:bodyPr/>
                    <a:lstStyle/>
                    <a:p>
                      <a:endParaRPr lang="en-GB" sz="1400" b="1">
                        <a:solidFill>
                          <a:schemeClr val="bg1"/>
                        </a:solidFill>
                        <a:latin typeface="Arial"/>
                        <a:cs typeface="Arial"/>
                      </a:endParaRPr>
                    </a:p>
                  </a:txBody>
                  <a:tcPr>
                    <a:solidFill>
                      <a:schemeClr val="accent5">
                        <a:lumMod val="40000"/>
                        <a:lumOff val="60000"/>
                      </a:schemeClr>
                    </a:solidFill>
                  </a:tcPr>
                </a:tc>
                <a:extLst>
                  <a:ext uri="{0D108BD9-81ED-4DB2-BD59-A6C34878D82A}">
                    <a16:rowId xmlns:a16="http://schemas.microsoft.com/office/drawing/2014/main" val="1736918640"/>
                  </a:ext>
                </a:extLst>
              </a:tr>
            </a:tbl>
          </a:graphicData>
        </a:graphic>
      </p:graphicFrame>
      <p:pic>
        <p:nvPicPr>
          <p:cNvPr id="48" name="Picture 47" descr="New Nspcc Logo Nursery Pupils At NSPCC Launch – Broughton Primary">
            <a:extLst>
              <a:ext uri="{FF2B5EF4-FFF2-40B4-BE49-F238E27FC236}">
                <a16:creationId xmlns:a16="http://schemas.microsoft.com/office/drawing/2014/main" id="{088588CB-EC0E-691C-DB2E-E9F8A787ADA6}"/>
              </a:ext>
            </a:extLst>
          </p:cNvPr>
          <p:cNvPicPr>
            <a:picLocks noChangeAspect="1"/>
          </p:cNvPicPr>
          <p:nvPr/>
        </p:nvPicPr>
        <p:blipFill>
          <a:blip r:embed="rId3"/>
          <a:stretch>
            <a:fillRect/>
          </a:stretch>
        </p:blipFill>
        <p:spPr>
          <a:xfrm>
            <a:off x="5329311" y="1079577"/>
            <a:ext cx="765378" cy="767056"/>
          </a:xfrm>
          <a:prstGeom prst="rect">
            <a:avLst/>
          </a:prstGeom>
        </p:spPr>
      </p:pic>
      <p:pic>
        <p:nvPicPr>
          <p:cNvPr id="52" name="Picture 51" descr="Children’s Parliament – LAYC | Lothian Association of Youth Clubs">
            <a:extLst>
              <a:ext uri="{FF2B5EF4-FFF2-40B4-BE49-F238E27FC236}">
                <a16:creationId xmlns:a16="http://schemas.microsoft.com/office/drawing/2014/main" id="{C06EA036-D0A7-E9A6-0630-B72C0BF3CEBE}"/>
              </a:ext>
            </a:extLst>
          </p:cNvPr>
          <p:cNvPicPr>
            <a:picLocks noChangeAspect="1"/>
          </p:cNvPicPr>
          <p:nvPr/>
        </p:nvPicPr>
        <p:blipFill>
          <a:blip r:embed="rId4"/>
          <a:stretch>
            <a:fillRect/>
          </a:stretch>
        </p:blipFill>
        <p:spPr>
          <a:xfrm>
            <a:off x="5137582" y="2797986"/>
            <a:ext cx="775538" cy="644782"/>
          </a:xfrm>
          <a:prstGeom prst="rect">
            <a:avLst/>
          </a:prstGeom>
        </p:spPr>
      </p:pic>
      <p:pic>
        <p:nvPicPr>
          <p:cNvPr id="56" name="Picture 55">
            <a:extLst>
              <a:ext uri="{FF2B5EF4-FFF2-40B4-BE49-F238E27FC236}">
                <a16:creationId xmlns:a16="http://schemas.microsoft.com/office/drawing/2014/main" id="{11C86666-F18A-EC30-79F8-EDE65AD38FC7}"/>
              </a:ext>
            </a:extLst>
          </p:cNvPr>
          <p:cNvPicPr>
            <a:picLocks noChangeAspect="1"/>
          </p:cNvPicPr>
          <p:nvPr/>
        </p:nvPicPr>
        <p:blipFill>
          <a:blip r:embed="rId5"/>
          <a:stretch>
            <a:fillRect/>
          </a:stretch>
        </p:blipFill>
        <p:spPr>
          <a:xfrm>
            <a:off x="11188724" y="2798465"/>
            <a:ext cx="871800" cy="743103"/>
          </a:xfrm>
          <a:prstGeom prst="rect">
            <a:avLst/>
          </a:prstGeom>
        </p:spPr>
      </p:pic>
      <p:pic>
        <p:nvPicPr>
          <p:cNvPr id="59" name="Picture 58" descr="Statement on mental health of children and young people 2023 survey ...">
            <a:extLst>
              <a:ext uri="{FF2B5EF4-FFF2-40B4-BE49-F238E27FC236}">
                <a16:creationId xmlns:a16="http://schemas.microsoft.com/office/drawing/2014/main" id="{8C2F964A-4387-D49F-78D7-6C5F5A70059E}"/>
              </a:ext>
            </a:extLst>
          </p:cNvPr>
          <p:cNvPicPr>
            <a:picLocks noChangeAspect="1"/>
          </p:cNvPicPr>
          <p:nvPr/>
        </p:nvPicPr>
        <p:blipFill>
          <a:blip r:embed="rId6"/>
          <a:stretch>
            <a:fillRect/>
          </a:stretch>
        </p:blipFill>
        <p:spPr>
          <a:xfrm>
            <a:off x="10959975" y="750830"/>
            <a:ext cx="983560" cy="652390"/>
          </a:xfrm>
          <a:prstGeom prst="rect">
            <a:avLst/>
          </a:prstGeom>
        </p:spPr>
      </p:pic>
      <p:pic>
        <p:nvPicPr>
          <p:cNvPr id="68" name="Picture 67" descr="NHS Logo - LogoDix">
            <a:extLst>
              <a:ext uri="{FF2B5EF4-FFF2-40B4-BE49-F238E27FC236}">
                <a16:creationId xmlns:a16="http://schemas.microsoft.com/office/drawing/2014/main" id="{EF855B43-DE1E-D055-66A6-8D767B206E61}"/>
              </a:ext>
            </a:extLst>
          </p:cNvPr>
          <p:cNvPicPr>
            <a:picLocks noChangeAspect="1"/>
          </p:cNvPicPr>
          <p:nvPr/>
        </p:nvPicPr>
        <p:blipFill>
          <a:blip r:embed="rId7"/>
          <a:stretch>
            <a:fillRect/>
          </a:stretch>
        </p:blipFill>
        <p:spPr>
          <a:xfrm>
            <a:off x="4881963" y="5018584"/>
            <a:ext cx="1212726" cy="735720"/>
          </a:xfrm>
          <a:prstGeom prst="rect">
            <a:avLst/>
          </a:prstGeom>
        </p:spPr>
      </p:pic>
      <p:pic>
        <p:nvPicPr>
          <p:cNvPr id="72" name="Picture 71">
            <a:extLst>
              <a:ext uri="{FF2B5EF4-FFF2-40B4-BE49-F238E27FC236}">
                <a16:creationId xmlns:a16="http://schemas.microsoft.com/office/drawing/2014/main" id="{16B5A82F-7EF5-6BE7-1BB2-569CCD928F0A}"/>
              </a:ext>
            </a:extLst>
          </p:cNvPr>
          <p:cNvPicPr>
            <a:picLocks noChangeAspect="1"/>
          </p:cNvPicPr>
          <p:nvPr/>
        </p:nvPicPr>
        <p:blipFill>
          <a:blip r:embed="rId8"/>
          <a:stretch>
            <a:fillRect/>
          </a:stretch>
        </p:blipFill>
        <p:spPr>
          <a:xfrm>
            <a:off x="10593313" y="4642859"/>
            <a:ext cx="1474094" cy="1112062"/>
          </a:xfrm>
          <a:prstGeom prst="rect">
            <a:avLst/>
          </a:prstGeom>
        </p:spPr>
      </p:pic>
    </p:spTree>
    <p:extLst>
      <p:ext uri="{BB962C8B-B14F-4D97-AF65-F5344CB8AC3E}">
        <p14:creationId xmlns:p14="http://schemas.microsoft.com/office/powerpoint/2010/main" val="312043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E356FA05-55EB-E99E-A017-D7A11C435E28}"/>
              </a:ext>
            </a:extLst>
          </p:cNvPr>
          <p:cNvSpPr>
            <a:spLocks noGrp="1"/>
          </p:cNvSpPr>
          <p:nvPr>
            <p:ph type="sldNum" sz="quarter" idx="12"/>
          </p:nvPr>
        </p:nvSpPr>
        <p:spPr/>
        <p:txBody>
          <a:bodyPr/>
          <a:lstStyle/>
          <a:p>
            <a:pPr rtl="0"/>
            <a:fld id="{294A09A9-5501-47C1-A89A-A340965A2BE2}" type="slidenum">
              <a:rPr lang="en-GB" sz="1400" smtClean="0">
                <a:solidFill>
                  <a:srgbClr val="000000"/>
                </a:solidFill>
                <a:latin typeface="Arial"/>
                <a:cs typeface="Arial"/>
              </a:rPr>
              <a:t>24</a:t>
            </a:fld>
            <a:endParaRPr lang="en-GB" sz="1400">
              <a:solidFill>
                <a:srgbClr val="000000"/>
              </a:solidFill>
              <a:latin typeface="Arial"/>
              <a:cs typeface="Arial"/>
            </a:endParaRPr>
          </a:p>
        </p:txBody>
      </p:sp>
      <p:sp>
        <p:nvSpPr>
          <p:cNvPr id="16" name="TextBox 15">
            <a:extLst>
              <a:ext uri="{FF2B5EF4-FFF2-40B4-BE49-F238E27FC236}">
                <a16:creationId xmlns:a16="http://schemas.microsoft.com/office/drawing/2014/main" id="{BB7F317E-2410-27FC-4F78-2AAA2EFC36B6}"/>
              </a:ext>
            </a:extLst>
          </p:cNvPr>
          <p:cNvSpPr txBox="1"/>
          <p:nvPr/>
        </p:nvSpPr>
        <p:spPr>
          <a:xfrm>
            <a:off x="883608" y="1235256"/>
            <a:ext cx="11310229" cy="1338828"/>
          </a:xfrm>
          <a:prstGeom prst="rect">
            <a:avLst/>
          </a:prstGeom>
          <a:solidFill>
            <a:schemeClr val="accent3">
              <a:lumMod val="20000"/>
              <a:lumOff val="80000"/>
            </a:schemeClr>
          </a:solidFill>
        </p:spPr>
        <p:txBody>
          <a:bodyPr wrap="square" lIns="91440" tIns="45720" rIns="91440" bIns="45720" anchor="t">
            <a:spAutoFit/>
          </a:bodyPr>
          <a:lstStyle/>
          <a:p>
            <a:r>
              <a:rPr lang="en-GB" b="1">
                <a:solidFill>
                  <a:srgbClr val="000000"/>
                </a:solidFill>
                <a:latin typeface="Arial"/>
                <a:cs typeface="Arial"/>
              </a:rPr>
              <a:t>Sport Birmingham</a:t>
            </a:r>
          </a:p>
          <a:p>
            <a:endParaRPr lang="en-GB" sz="1400" b="1">
              <a:solidFill>
                <a:srgbClr val="000000"/>
              </a:solidFill>
              <a:latin typeface="Arial" panose="020B0604020202020204" pitchFamily="34" charset="0"/>
              <a:cs typeface="Arial" panose="020B0604020202020204" pitchFamily="34" charset="0"/>
            </a:endParaRPr>
          </a:p>
          <a:p>
            <a:r>
              <a:rPr lang="en-GB" sz="1400" b="0">
                <a:solidFill>
                  <a:srgbClr val="000000"/>
                </a:solidFill>
                <a:latin typeface="Arial" panose="020B0604020202020204" pitchFamily="34" charset="0"/>
                <a:cs typeface="Arial" panose="020B0604020202020204" pitchFamily="34" charset="0"/>
              </a:rPr>
              <a:t>Connects families with local clubs and schools, so children have active, </a:t>
            </a:r>
          </a:p>
          <a:p>
            <a:pPr>
              <a:lnSpc>
                <a:spcPct val="150000"/>
              </a:lnSpc>
            </a:pPr>
            <a:r>
              <a:rPr lang="en-GB" sz="1400" b="0">
                <a:solidFill>
                  <a:srgbClr val="000000"/>
                </a:solidFill>
                <a:latin typeface="Arial" panose="020B0604020202020204" pitchFamily="34" charset="0"/>
                <a:cs typeface="Arial" panose="020B0604020202020204" pitchFamily="34" charset="0"/>
              </a:rPr>
              <a:t>screen-free things to do.</a:t>
            </a:r>
          </a:p>
          <a:p>
            <a:pPr>
              <a:lnSpc>
                <a:spcPct val="100000"/>
              </a:lnSpc>
            </a:pPr>
            <a:r>
              <a:rPr lang="en-GB" sz="1400" b="0" kern="1200">
                <a:solidFill>
                  <a:srgbClr val="000000"/>
                </a:solidFill>
                <a:effectLst/>
                <a:latin typeface="Arial" panose="020B0604020202020204" pitchFamily="34" charset="0"/>
                <a:ea typeface="+mn-ea"/>
                <a:cs typeface="Arial" panose="020B0604020202020204" pitchFamily="34" charset="0"/>
              </a:rPr>
              <a:t> Sport Birmingham (2026)</a:t>
            </a:r>
            <a:endParaRPr lang="en-GB" sz="1400" b="0">
              <a:solidFill>
                <a:srgbClr val="000000"/>
              </a:solidFill>
              <a:latin typeface="Arial" panose="020B0604020202020204" pitchFamily="34" charset="0"/>
              <a:cs typeface="Arial" panose="020B0604020202020204" pitchFamily="34" charset="0"/>
            </a:endParaRPr>
          </a:p>
        </p:txBody>
      </p:sp>
      <p:pic>
        <p:nvPicPr>
          <p:cNvPr id="18" name="Picture 17" descr="Community Manager - Sport Birmingham">
            <a:extLst>
              <a:ext uri="{FF2B5EF4-FFF2-40B4-BE49-F238E27FC236}">
                <a16:creationId xmlns:a16="http://schemas.microsoft.com/office/drawing/2014/main" id="{C7495AA1-83FD-9A65-AB95-C7A45FFB7219}"/>
              </a:ext>
            </a:extLst>
          </p:cNvPr>
          <p:cNvPicPr>
            <a:picLocks noChangeAspect="1"/>
          </p:cNvPicPr>
          <p:nvPr/>
        </p:nvPicPr>
        <p:blipFill>
          <a:blip r:embed="rId2"/>
          <a:stretch>
            <a:fillRect/>
          </a:stretch>
        </p:blipFill>
        <p:spPr>
          <a:xfrm>
            <a:off x="10587401" y="1337373"/>
            <a:ext cx="1224136" cy="1134030"/>
          </a:xfrm>
          <a:prstGeom prst="rect">
            <a:avLst/>
          </a:prstGeom>
        </p:spPr>
      </p:pic>
      <p:sp>
        <p:nvSpPr>
          <p:cNvPr id="19" name="TextBox 18">
            <a:extLst>
              <a:ext uri="{FF2B5EF4-FFF2-40B4-BE49-F238E27FC236}">
                <a16:creationId xmlns:a16="http://schemas.microsoft.com/office/drawing/2014/main" id="{7CCE62F0-3579-FE5E-5911-BBB0A578AC2B}"/>
              </a:ext>
            </a:extLst>
          </p:cNvPr>
          <p:cNvSpPr txBox="1"/>
          <p:nvPr/>
        </p:nvSpPr>
        <p:spPr>
          <a:xfrm>
            <a:off x="966545" y="4632333"/>
            <a:ext cx="11161240" cy="1514325"/>
          </a:xfrm>
          <a:prstGeom prst="rect">
            <a:avLst/>
          </a:prstGeom>
          <a:solidFill>
            <a:schemeClr val="accent3">
              <a:lumMod val="20000"/>
              <a:lumOff val="80000"/>
            </a:schemeClr>
          </a:solidFill>
        </p:spPr>
        <p:txBody>
          <a:bodyPr wrap="square" lIns="91440" tIns="45720" rIns="91440" bIns="45720" rtlCol="0" anchor="t">
            <a:spAutoFit/>
          </a:bodyPr>
          <a:lstStyle/>
          <a:p>
            <a:r>
              <a:rPr lang="en-GB" sz="1400" b="1">
                <a:solidFill>
                  <a:srgbClr val="000000"/>
                </a:solidFill>
                <a:latin typeface="Arial" panose="020B0604020202020204" pitchFamily="34" charset="0"/>
                <a:cs typeface="Arial" panose="020B0604020202020204" pitchFamily="34" charset="0"/>
              </a:rPr>
              <a:t> </a:t>
            </a:r>
            <a:endParaRPr lang="en-GB" b="1">
              <a:solidFill>
                <a:srgbClr val="000000"/>
              </a:solidFill>
              <a:latin typeface="Arial" panose="020B0604020202020204" pitchFamily="34" charset="0"/>
              <a:cs typeface="Arial" panose="020B0604020202020204" pitchFamily="34" charset="0"/>
            </a:endParaRPr>
          </a:p>
          <a:p>
            <a:r>
              <a:rPr lang="en-GB" b="1">
                <a:solidFill>
                  <a:srgbClr val="000000"/>
                </a:solidFill>
                <a:latin typeface="Arial"/>
                <a:cs typeface="Arial"/>
              </a:rPr>
              <a:t>Active Birmingham</a:t>
            </a:r>
          </a:p>
          <a:p>
            <a:pPr>
              <a:lnSpc>
                <a:spcPct val="150000"/>
              </a:lnSpc>
            </a:pPr>
            <a:r>
              <a:rPr lang="en-GB" sz="1400">
                <a:solidFill>
                  <a:srgbClr val="000000"/>
                </a:solidFill>
                <a:latin typeface="Arial"/>
                <a:cs typeface="Arial"/>
              </a:rPr>
              <a:t>Helps make sports and physical activity part of everyday life, giving</a:t>
            </a:r>
          </a:p>
          <a:p>
            <a:pPr>
              <a:lnSpc>
                <a:spcPct val="150000"/>
              </a:lnSpc>
            </a:pPr>
            <a:r>
              <a:rPr lang="en-GB" sz="1400">
                <a:solidFill>
                  <a:srgbClr val="000000"/>
                </a:solidFill>
                <a:latin typeface="Arial" panose="020B0604020202020204" pitchFamily="34" charset="0"/>
                <a:cs typeface="Arial" panose="020B0604020202020204" pitchFamily="34" charset="0"/>
              </a:rPr>
              <a:t>children real alternatives to screens.</a:t>
            </a:r>
          </a:p>
          <a:p>
            <a:pPr>
              <a:lnSpc>
                <a:spcPct val="150000"/>
              </a:lnSpc>
            </a:pPr>
            <a:r>
              <a:rPr lang="en-GB" sz="1400">
                <a:solidFill>
                  <a:srgbClr val="000000"/>
                </a:solidFill>
                <a:latin typeface="Arial" panose="020B0604020202020204" pitchFamily="34" charset="0"/>
                <a:cs typeface="Arial" panose="020B0604020202020204" pitchFamily="34" charset="0"/>
              </a:rPr>
              <a:t> Active Birmingham (2025)</a:t>
            </a:r>
          </a:p>
        </p:txBody>
      </p:sp>
      <p:sp>
        <p:nvSpPr>
          <p:cNvPr id="27" name="TextBox 26">
            <a:extLst>
              <a:ext uri="{FF2B5EF4-FFF2-40B4-BE49-F238E27FC236}">
                <a16:creationId xmlns:a16="http://schemas.microsoft.com/office/drawing/2014/main" id="{D737BEDD-6333-0290-199F-04B0BFE3A9A1}"/>
              </a:ext>
            </a:extLst>
          </p:cNvPr>
          <p:cNvSpPr txBox="1"/>
          <p:nvPr/>
        </p:nvSpPr>
        <p:spPr>
          <a:xfrm>
            <a:off x="946122" y="2827430"/>
            <a:ext cx="11179224" cy="1446550"/>
          </a:xfrm>
          <a:prstGeom prst="rect">
            <a:avLst/>
          </a:prstGeom>
          <a:solidFill>
            <a:schemeClr val="bg2">
              <a:lumMod val="90000"/>
            </a:schemeClr>
          </a:solidFill>
        </p:spPr>
        <p:txBody>
          <a:bodyPr wrap="square" lIns="91440" tIns="45720" rIns="91440" bIns="45720" anchor="t">
            <a:spAutoFit/>
          </a:bodyPr>
          <a:lstStyle/>
          <a:p>
            <a:r>
              <a:rPr lang="en-GB" b="1">
                <a:solidFill>
                  <a:srgbClr val="000000"/>
                </a:solidFill>
                <a:latin typeface="Arial"/>
                <a:cs typeface="Arial"/>
              </a:rPr>
              <a:t>Birmingham Children’s Partnership</a:t>
            </a:r>
          </a:p>
          <a:p>
            <a:endParaRPr lang="en-GB" sz="1400" b="1">
              <a:solidFill>
                <a:srgbClr val="000000"/>
              </a:solidFill>
              <a:latin typeface="Arial" panose="020B0604020202020204" pitchFamily="34" charset="0"/>
              <a:cs typeface="Arial" panose="020B0604020202020204" pitchFamily="34" charset="0"/>
            </a:endParaRPr>
          </a:p>
          <a:p>
            <a:pPr>
              <a:lnSpc>
                <a:spcPct val="150000"/>
              </a:lnSpc>
            </a:pPr>
            <a:r>
              <a:rPr lang="en-GB" sz="1400">
                <a:solidFill>
                  <a:srgbClr val="000000"/>
                </a:solidFill>
                <a:latin typeface="Arial" panose="020B0604020202020204" pitchFamily="34" charset="0"/>
                <a:cs typeface="Arial" panose="020B0604020202020204" pitchFamily="34" charset="0"/>
              </a:rPr>
              <a:t>Brings local services together to keep children and young </a:t>
            </a:r>
          </a:p>
          <a:p>
            <a:pPr>
              <a:lnSpc>
                <a:spcPct val="150000"/>
              </a:lnSpc>
            </a:pPr>
            <a:r>
              <a:rPr lang="en-GB" sz="1400">
                <a:solidFill>
                  <a:srgbClr val="000000"/>
                </a:solidFill>
                <a:latin typeface="Arial" panose="020B0604020202020204" pitchFamily="34" charset="0"/>
                <a:cs typeface="Arial" panose="020B0604020202020204" pitchFamily="34" charset="0"/>
              </a:rPr>
              <a:t>people safe both at home and out in the community.</a:t>
            </a:r>
          </a:p>
          <a:p>
            <a:pPr>
              <a:lnSpc>
                <a:spcPct val="100000"/>
              </a:lnSpc>
            </a:pPr>
            <a:r>
              <a:rPr lang="en-GB" sz="1400" kern="1200">
                <a:solidFill>
                  <a:srgbClr val="000000"/>
                </a:solidFill>
                <a:effectLst/>
                <a:latin typeface="Arial" panose="020B0604020202020204" pitchFamily="34" charset="0"/>
                <a:ea typeface="+mn-ea"/>
                <a:cs typeface="Arial" panose="020B0604020202020204" pitchFamily="34" charset="0"/>
              </a:rPr>
              <a:t>Council (2019)</a:t>
            </a:r>
            <a:endParaRPr lang="en-GB" sz="1400" b="1">
              <a:solidFill>
                <a:srgbClr val="000000"/>
              </a:solidFill>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C8D7DB90-4832-5184-7AAF-1E3ABCEC131C}"/>
              </a:ext>
            </a:extLst>
          </p:cNvPr>
          <p:cNvPicPr>
            <a:picLocks noChangeAspect="1"/>
          </p:cNvPicPr>
          <p:nvPr/>
        </p:nvPicPr>
        <p:blipFill>
          <a:blip r:embed="rId3"/>
          <a:stretch>
            <a:fillRect/>
          </a:stretch>
        </p:blipFill>
        <p:spPr>
          <a:xfrm>
            <a:off x="10591200" y="2951552"/>
            <a:ext cx="1398384" cy="1219056"/>
          </a:xfrm>
          <a:prstGeom prst="rect">
            <a:avLst/>
          </a:prstGeom>
        </p:spPr>
      </p:pic>
      <p:sp>
        <p:nvSpPr>
          <p:cNvPr id="30" name="Flowchart: Terminator 29">
            <a:extLst>
              <a:ext uri="{FF2B5EF4-FFF2-40B4-BE49-F238E27FC236}">
                <a16:creationId xmlns:a16="http://schemas.microsoft.com/office/drawing/2014/main" id="{4BA57C7D-1BFA-522A-926B-8E1FAE3C7D07}"/>
              </a:ext>
            </a:extLst>
          </p:cNvPr>
          <p:cNvSpPr/>
          <p:nvPr/>
        </p:nvSpPr>
        <p:spPr>
          <a:xfrm>
            <a:off x="3366572" y="188640"/>
            <a:ext cx="4752528" cy="824344"/>
          </a:xfrm>
          <a:prstGeom prst="flowChartTerminator">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Organisations</a:t>
            </a:r>
          </a:p>
        </p:txBody>
      </p:sp>
      <p:pic>
        <p:nvPicPr>
          <p:cNvPr id="2" name="Picture 1">
            <a:extLst>
              <a:ext uri="{FF2B5EF4-FFF2-40B4-BE49-F238E27FC236}">
                <a16:creationId xmlns:a16="http://schemas.microsoft.com/office/drawing/2014/main" id="{A0B6246E-07E6-E94A-5559-2FE559ECB8C2}"/>
              </a:ext>
            </a:extLst>
          </p:cNvPr>
          <p:cNvPicPr>
            <a:picLocks noChangeAspect="1"/>
          </p:cNvPicPr>
          <p:nvPr/>
        </p:nvPicPr>
        <p:blipFill>
          <a:blip r:embed="rId4"/>
          <a:stretch>
            <a:fillRect/>
          </a:stretch>
        </p:blipFill>
        <p:spPr>
          <a:xfrm>
            <a:off x="9426258" y="4628832"/>
            <a:ext cx="2707005" cy="1003935"/>
          </a:xfrm>
          <a:prstGeom prst="rect">
            <a:avLst/>
          </a:prstGeom>
        </p:spPr>
      </p:pic>
    </p:spTree>
    <p:extLst>
      <p:ext uri="{BB962C8B-B14F-4D97-AF65-F5344CB8AC3E}">
        <p14:creationId xmlns:p14="http://schemas.microsoft.com/office/powerpoint/2010/main" val="34350877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Footer Placeholder 12">
            <a:extLst>
              <a:ext uri="{FF2B5EF4-FFF2-40B4-BE49-F238E27FC236}">
                <a16:creationId xmlns:a16="http://schemas.microsoft.com/office/drawing/2014/main" id="{53CF6E09-AB77-7708-9531-E4DEF5052981}"/>
              </a:ext>
            </a:extLst>
          </p:cNvPr>
          <p:cNvSpPr>
            <a:spLocks noGrp="1"/>
          </p:cNvSpPr>
          <p:nvPr>
            <p:ph type="ftr" sz="quarter" idx="11"/>
          </p:nvPr>
        </p:nvSpPr>
        <p:spPr/>
        <p:txBody>
          <a:bodyPr/>
          <a:lstStyle/>
          <a:p>
            <a:pPr rtl="0"/>
            <a:r>
              <a:rPr lang="en-GB"/>
              <a:t>PRESENTATION TITLE</a:t>
            </a:r>
          </a:p>
        </p:txBody>
      </p:sp>
      <p:sp>
        <p:nvSpPr>
          <p:cNvPr id="15" name="Flowchart: Terminator 14">
            <a:extLst>
              <a:ext uri="{FF2B5EF4-FFF2-40B4-BE49-F238E27FC236}">
                <a16:creationId xmlns:a16="http://schemas.microsoft.com/office/drawing/2014/main" id="{4663B8EE-5351-33F6-6F95-B0A372EAD6E9}"/>
              </a:ext>
            </a:extLst>
          </p:cNvPr>
          <p:cNvSpPr/>
          <p:nvPr/>
        </p:nvSpPr>
        <p:spPr>
          <a:xfrm>
            <a:off x="2721810" y="173001"/>
            <a:ext cx="6406776" cy="1381006"/>
          </a:xfrm>
          <a:prstGeom prst="flowChartTerminator">
            <a:avLst/>
          </a:prstGeom>
          <a:solidFill>
            <a:schemeClr val="accent3">
              <a:lumMod val="20000"/>
              <a:lumOff val="80000"/>
            </a:schemeClr>
          </a:solidFill>
          <a:ln>
            <a:solidFill>
              <a:schemeClr val="accent6">
                <a:lumMod val="20000"/>
                <a:lumOff val="80000"/>
              </a:schemeClr>
            </a:solidFill>
          </a:ln>
          <a:effectLst>
            <a:glow rad="63500">
              <a:schemeClr val="accent1">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chemeClr val="tx1"/>
                </a:solidFill>
                <a:latin typeface="Arial"/>
                <a:cs typeface="Arial"/>
              </a:rPr>
              <a:t>Local Partners, Local Impact</a:t>
            </a:r>
            <a:endParaRPr lang="en-GB" sz="2800">
              <a:solidFill>
                <a:schemeClr val="tx1"/>
              </a:solidFill>
              <a:latin typeface="Arial"/>
              <a:cs typeface="Arial"/>
            </a:endParaRPr>
          </a:p>
        </p:txBody>
      </p:sp>
      <p:sp>
        <p:nvSpPr>
          <p:cNvPr id="20" name="Rectangle: Rounded Corners 19">
            <a:extLst>
              <a:ext uri="{FF2B5EF4-FFF2-40B4-BE49-F238E27FC236}">
                <a16:creationId xmlns:a16="http://schemas.microsoft.com/office/drawing/2014/main" id="{E6E90743-B71C-5DFC-3D85-E38D6A4C1946}"/>
              </a:ext>
            </a:extLst>
          </p:cNvPr>
          <p:cNvSpPr/>
          <p:nvPr/>
        </p:nvSpPr>
        <p:spPr>
          <a:xfrm>
            <a:off x="1055441" y="3140968"/>
            <a:ext cx="2448272" cy="1381006"/>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Primary Schools</a:t>
            </a:r>
          </a:p>
          <a:p>
            <a:pPr algn="ctr"/>
            <a:r>
              <a:rPr lang="en-GB" sz="1200">
                <a:solidFill>
                  <a:srgbClr val="000000"/>
                </a:solidFill>
                <a:latin typeface="Arial" panose="020B0604020202020204" pitchFamily="34" charset="0"/>
                <a:cs typeface="Arial" panose="020B0604020202020204" pitchFamily="34" charset="0"/>
              </a:rPr>
              <a:t>Recruit families, host sessions and connect activities to school routine.</a:t>
            </a:r>
          </a:p>
        </p:txBody>
      </p:sp>
      <p:sp>
        <p:nvSpPr>
          <p:cNvPr id="21" name="Rectangle: Rounded Corners 20">
            <a:extLst>
              <a:ext uri="{FF2B5EF4-FFF2-40B4-BE49-F238E27FC236}">
                <a16:creationId xmlns:a16="http://schemas.microsoft.com/office/drawing/2014/main" id="{07234D50-F0DE-2B56-A22A-AC65A09A014F}"/>
              </a:ext>
            </a:extLst>
          </p:cNvPr>
          <p:cNvSpPr/>
          <p:nvPr/>
        </p:nvSpPr>
        <p:spPr>
          <a:xfrm>
            <a:off x="4883612" y="3313361"/>
            <a:ext cx="2448272" cy="1305205"/>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Council /Children’s Services</a:t>
            </a:r>
          </a:p>
          <a:p>
            <a:pPr algn="ctr"/>
            <a:r>
              <a:rPr lang="en-GB" sz="1200">
                <a:solidFill>
                  <a:srgbClr val="000000"/>
                </a:solidFill>
                <a:latin typeface="Arial" panose="020B0604020202020204" pitchFamily="34" charset="0"/>
                <a:cs typeface="Arial" panose="020B0604020202020204" pitchFamily="34" charset="0"/>
              </a:rPr>
              <a:t>Coordinate the pilot, support safeguarding and align local health promotion.</a:t>
            </a:r>
          </a:p>
          <a:p>
            <a:pPr algn="ctr"/>
            <a:endParaRPr lang="en-GB" sz="1200">
              <a:solidFill>
                <a:srgbClr val="000000"/>
              </a:solidFill>
              <a:latin typeface="Arial" panose="020B0604020202020204" pitchFamily="34" charset="0"/>
              <a:cs typeface="Arial" panose="020B0604020202020204" pitchFamily="34" charset="0"/>
            </a:endParaRPr>
          </a:p>
        </p:txBody>
      </p:sp>
      <p:sp>
        <p:nvSpPr>
          <p:cNvPr id="23" name="Rectangle: Rounded Corners 22">
            <a:extLst>
              <a:ext uri="{FF2B5EF4-FFF2-40B4-BE49-F238E27FC236}">
                <a16:creationId xmlns:a16="http://schemas.microsoft.com/office/drawing/2014/main" id="{786066AA-B6E8-2BA9-CDC6-13194C16CF71}"/>
              </a:ext>
            </a:extLst>
          </p:cNvPr>
          <p:cNvSpPr/>
          <p:nvPr/>
        </p:nvSpPr>
        <p:spPr>
          <a:xfrm>
            <a:off x="8966026" y="3313360"/>
            <a:ext cx="2448272" cy="1327547"/>
          </a:xfrm>
          <a:prstGeom prst="roundRect">
            <a:avLst/>
          </a:prstGeom>
          <a:solidFill>
            <a:schemeClr val="accent6">
              <a:lumMod val="20000"/>
              <a:lumOff val="80000"/>
            </a:schemeClr>
          </a:solidFill>
          <a:ln>
            <a:solidFill>
              <a:schemeClr val="accent4"/>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 </a:t>
            </a:r>
            <a:r>
              <a:rPr lang="en-GB" sz="1600" b="1">
                <a:solidFill>
                  <a:srgbClr val="000000"/>
                </a:solidFill>
                <a:latin typeface="Arial" panose="020B0604020202020204" pitchFamily="34" charset="0"/>
                <a:cs typeface="Arial" panose="020B0604020202020204" pitchFamily="34" charset="0"/>
              </a:rPr>
              <a:t>Leisure Centres and Parks</a:t>
            </a:r>
          </a:p>
          <a:p>
            <a:pPr algn="ctr"/>
            <a:r>
              <a:rPr lang="en-GB" sz="1200">
                <a:solidFill>
                  <a:srgbClr val="000000"/>
                </a:solidFill>
                <a:latin typeface="Arial" panose="020B0604020202020204" pitchFamily="34" charset="0"/>
                <a:cs typeface="Arial" panose="020B0604020202020204" pitchFamily="34" charset="0"/>
              </a:rPr>
              <a:t>Offer accessible active play ideas and suitable venues.</a:t>
            </a:r>
          </a:p>
        </p:txBody>
      </p:sp>
      <p:sp>
        <p:nvSpPr>
          <p:cNvPr id="25" name="Rectangle: Rounded Corners 24">
            <a:extLst>
              <a:ext uri="{FF2B5EF4-FFF2-40B4-BE49-F238E27FC236}">
                <a16:creationId xmlns:a16="http://schemas.microsoft.com/office/drawing/2014/main" id="{B3B80133-8863-F78D-FBDB-B962042338EB}"/>
              </a:ext>
            </a:extLst>
          </p:cNvPr>
          <p:cNvSpPr/>
          <p:nvPr/>
        </p:nvSpPr>
        <p:spPr>
          <a:xfrm>
            <a:off x="7339522" y="4971256"/>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Family, Disability –Support Organisations</a:t>
            </a:r>
          </a:p>
          <a:p>
            <a:pPr algn="ctr"/>
            <a:r>
              <a:rPr lang="en-GB" sz="1200">
                <a:solidFill>
                  <a:srgbClr val="000000"/>
                </a:solidFill>
                <a:latin typeface="Arial" panose="020B0604020202020204" pitchFamily="34" charset="0"/>
                <a:cs typeface="Arial" panose="020B0604020202020204" pitchFamily="34" charset="0"/>
              </a:rPr>
              <a:t>Advice on inclusion, cultural relevance and barriers to participation.</a:t>
            </a:r>
          </a:p>
        </p:txBody>
      </p:sp>
      <p:sp>
        <p:nvSpPr>
          <p:cNvPr id="27" name="Rectangle: Rounded Corners 26">
            <a:extLst>
              <a:ext uri="{FF2B5EF4-FFF2-40B4-BE49-F238E27FC236}">
                <a16:creationId xmlns:a16="http://schemas.microsoft.com/office/drawing/2014/main" id="{E5372DA8-3420-C01B-8D2F-888DC4A7B214}"/>
              </a:ext>
            </a:extLst>
          </p:cNvPr>
          <p:cNvSpPr/>
          <p:nvPr/>
        </p:nvSpPr>
        <p:spPr>
          <a:xfrm>
            <a:off x="2063552" y="4975200"/>
            <a:ext cx="2448272" cy="1381006"/>
          </a:xfrm>
          <a:prstGeom prst="roundRect">
            <a:avLst/>
          </a:prstGeom>
          <a:solidFill>
            <a:schemeClr val="accent6">
              <a:lumMod val="20000"/>
              <a:lumOff val="80000"/>
            </a:schemeClr>
          </a:solidFill>
          <a:ln>
            <a:solidFill>
              <a:schemeClr val="accent6">
                <a:lumMod val="75000"/>
              </a:schemeClr>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a:solidFill>
                  <a:srgbClr val="000000"/>
                </a:solidFill>
                <a:latin typeface="Arial" panose="020B0604020202020204" pitchFamily="34" charset="0"/>
                <a:cs typeface="Arial" panose="020B0604020202020204" pitchFamily="34" charset="0"/>
              </a:rPr>
              <a:t>Libraries and Community Hubs</a:t>
            </a:r>
          </a:p>
          <a:p>
            <a:pPr algn="ctr"/>
            <a:r>
              <a:rPr lang="en-GB" sz="1200">
                <a:solidFill>
                  <a:srgbClr val="000000"/>
                </a:solidFill>
                <a:latin typeface="Arial" panose="020B0604020202020204" pitchFamily="34" charset="0"/>
                <a:cs typeface="Arial" panose="020B0604020202020204" pitchFamily="34" charset="0"/>
              </a:rPr>
              <a:t>Provide welcoming venues and creative or reading based swap ideas.</a:t>
            </a:r>
          </a:p>
        </p:txBody>
      </p:sp>
      <p:sp>
        <p:nvSpPr>
          <p:cNvPr id="28" name="Flowchart: Connector 27">
            <a:extLst>
              <a:ext uri="{FF2B5EF4-FFF2-40B4-BE49-F238E27FC236}">
                <a16:creationId xmlns:a16="http://schemas.microsoft.com/office/drawing/2014/main" id="{53506AD7-C1C1-BE02-E3DC-0080000D1372}"/>
              </a:ext>
            </a:extLst>
          </p:cNvPr>
          <p:cNvSpPr/>
          <p:nvPr/>
        </p:nvSpPr>
        <p:spPr>
          <a:xfrm>
            <a:off x="99272" y="3390729"/>
            <a:ext cx="864095" cy="940635"/>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0000"/>
              </a:solidFill>
            </a:endParaRPr>
          </a:p>
        </p:txBody>
      </p:sp>
      <p:sp>
        <p:nvSpPr>
          <p:cNvPr id="30" name="Flowchart: Connector 29">
            <a:extLst>
              <a:ext uri="{FF2B5EF4-FFF2-40B4-BE49-F238E27FC236}">
                <a16:creationId xmlns:a16="http://schemas.microsoft.com/office/drawing/2014/main" id="{3A621CFF-995C-2337-DA9F-0BC549C47E6C}"/>
              </a:ext>
            </a:extLst>
          </p:cNvPr>
          <p:cNvSpPr/>
          <p:nvPr/>
        </p:nvSpPr>
        <p:spPr>
          <a:xfrm>
            <a:off x="3863752" y="3429000"/>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2" name="Flowchart: Connector 31">
            <a:extLst>
              <a:ext uri="{FF2B5EF4-FFF2-40B4-BE49-F238E27FC236}">
                <a16:creationId xmlns:a16="http://schemas.microsoft.com/office/drawing/2014/main" id="{E4963257-F257-63F5-DE37-A3D1018E5BE7}"/>
              </a:ext>
            </a:extLst>
          </p:cNvPr>
          <p:cNvSpPr/>
          <p:nvPr/>
        </p:nvSpPr>
        <p:spPr>
          <a:xfrm>
            <a:off x="963367" y="5487655"/>
            <a:ext cx="8121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4" name="Flowchart: Connector 33">
            <a:extLst>
              <a:ext uri="{FF2B5EF4-FFF2-40B4-BE49-F238E27FC236}">
                <a16:creationId xmlns:a16="http://schemas.microsoft.com/office/drawing/2014/main" id="{4433F780-40EB-A248-2DBE-9E6528117718}"/>
              </a:ext>
            </a:extLst>
          </p:cNvPr>
          <p:cNvSpPr/>
          <p:nvPr/>
        </p:nvSpPr>
        <p:spPr>
          <a:xfrm>
            <a:off x="7824192" y="3518357"/>
            <a:ext cx="858654"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6" name="Flowchart: Connector 35">
            <a:extLst>
              <a:ext uri="{FF2B5EF4-FFF2-40B4-BE49-F238E27FC236}">
                <a16:creationId xmlns:a16="http://schemas.microsoft.com/office/drawing/2014/main" id="{110A7B54-2928-E877-B4F7-C2FB9EB33580}"/>
              </a:ext>
            </a:extLst>
          </p:cNvPr>
          <p:cNvSpPr/>
          <p:nvPr/>
        </p:nvSpPr>
        <p:spPr>
          <a:xfrm>
            <a:off x="6240016" y="5433703"/>
            <a:ext cx="864096" cy="864096"/>
          </a:xfrm>
          <a:prstGeom prst="flowChartConnector">
            <a:avLst/>
          </a:prstGeom>
          <a:solidFill>
            <a:schemeClr val="accent3">
              <a:lumMod val="20000"/>
              <a:lumOff val="80000"/>
            </a:schemeClr>
          </a:solidFill>
          <a:ln>
            <a:solidFill>
              <a:schemeClr val="accent1"/>
            </a:solidFill>
          </a:ln>
          <a:effectLst>
            <a:innerShdw blurRad="1143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000000"/>
              </a:solidFill>
            </a:endParaRPr>
          </a:p>
        </p:txBody>
      </p:sp>
      <p:sp>
        <p:nvSpPr>
          <p:cNvPr id="38" name="Flowchart: Terminator 37">
            <a:extLst>
              <a:ext uri="{FF2B5EF4-FFF2-40B4-BE49-F238E27FC236}">
                <a16:creationId xmlns:a16="http://schemas.microsoft.com/office/drawing/2014/main" id="{025027DD-E159-9226-7B6E-4422A6E28DA7}"/>
              </a:ext>
            </a:extLst>
          </p:cNvPr>
          <p:cNvSpPr/>
          <p:nvPr/>
        </p:nvSpPr>
        <p:spPr>
          <a:xfrm>
            <a:off x="3861210" y="1885485"/>
            <a:ext cx="4392488" cy="985767"/>
          </a:xfrm>
          <a:prstGeom prst="flowChartTerminator">
            <a:avLst/>
          </a:prstGeom>
          <a:solidFill>
            <a:schemeClr val="accent6">
              <a:lumMod val="20000"/>
              <a:lumOff val="80000"/>
            </a:schemeClr>
          </a:solidFill>
          <a:ln>
            <a:solidFill>
              <a:schemeClr val="bg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solidFill>
                  <a:srgbClr val="000000"/>
                </a:solidFill>
                <a:latin typeface="Arial" panose="020B0604020202020204" pitchFamily="34" charset="0"/>
                <a:cs typeface="Arial" panose="020B0604020202020204" pitchFamily="34" charset="0"/>
              </a:rPr>
              <a:t>Screen Smart Coordination</a:t>
            </a:r>
          </a:p>
          <a:p>
            <a:pPr algn="ctr">
              <a:lnSpc>
                <a:spcPct val="150000"/>
              </a:lnSpc>
            </a:pPr>
            <a:r>
              <a:rPr lang="en-GB" sz="1200">
                <a:solidFill>
                  <a:srgbClr val="000000"/>
                </a:solidFill>
                <a:latin typeface="Arial"/>
                <a:cs typeface="Arial"/>
              </a:rPr>
              <a:t>Brings everyone together to plan, run, and review the campaign. This helps keep messages, activities, and safeguarding consistent at every venue.</a:t>
            </a:r>
            <a:endParaRPr lang="en-GB" sz="1200">
              <a:solidFill>
                <a:srgbClr val="000000"/>
              </a:solidFill>
              <a:latin typeface="Arial" panose="020B0604020202020204" pitchFamily="34" charset="0"/>
              <a:cs typeface="Arial" panose="020B0604020202020204" pitchFamily="34" charset="0"/>
            </a:endParaRPr>
          </a:p>
          <a:p>
            <a:pPr algn="ctr">
              <a:lnSpc>
                <a:spcPct val="150000"/>
              </a:lnSpc>
            </a:pPr>
            <a:endParaRPr lang="en-GB" sz="1200">
              <a:solidFill>
                <a:srgbClr val="000000"/>
              </a:solidFill>
              <a:latin typeface="Arial" panose="020B0604020202020204" pitchFamily="34" charset="0"/>
              <a:cs typeface="Arial" panose="020B0604020202020204" pitchFamily="34" charset="0"/>
            </a:endParaRPr>
          </a:p>
        </p:txBody>
      </p:sp>
      <p:pic>
        <p:nvPicPr>
          <p:cNvPr id="47" name="Graphic 46" descr="Architecture with solid fill">
            <a:extLst>
              <a:ext uri="{FF2B5EF4-FFF2-40B4-BE49-F238E27FC236}">
                <a16:creationId xmlns:a16="http://schemas.microsoft.com/office/drawing/2014/main" id="{4CFADCBF-36F8-0A5B-C9CF-FF7BC1285E2D}"/>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68971" y="3477717"/>
            <a:ext cx="678309" cy="678309"/>
          </a:xfrm>
          <a:prstGeom prst="rect">
            <a:avLst/>
          </a:prstGeom>
        </p:spPr>
      </p:pic>
      <p:pic>
        <p:nvPicPr>
          <p:cNvPr id="49" name="Graphic 48" descr="Cycling with solid fill">
            <a:extLst>
              <a:ext uri="{FF2B5EF4-FFF2-40B4-BE49-F238E27FC236}">
                <a16:creationId xmlns:a16="http://schemas.microsoft.com/office/drawing/2014/main" id="{EFEB1F94-43CC-0921-36D3-5FAAF85E07F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54815" y="3652903"/>
            <a:ext cx="595774" cy="595774"/>
          </a:xfrm>
          <a:prstGeom prst="rect">
            <a:avLst/>
          </a:prstGeom>
        </p:spPr>
      </p:pic>
      <p:pic>
        <p:nvPicPr>
          <p:cNvPr id="57" name="Graphic 56" descr="Wheelchair access with solid fill">
            <a:extLst>
              <a:ext uri="{FF2B5EF4-FFF2-40B4-BE49-F238E27FC236}">
                <a16:creationId xmlns:a16="http://schemas.microsoft.com/office/drawing/2014/main" id="{E75D3188-DEF0-F490-EA0B-4FFA53D8B9C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3186" y="5526873"/>
            <a:ext cx="677755" cy="677755"/>
          </a:xfrm>
          <a:prstGeom prst="rect">
            <a:avLst/>
          </a:prstGeom>
        </p:spPr>
      </p:pic>
      <p:pic>
        <p:nvPicPr>
          <p:cNvPr id="59" name="Graphic 58" descr="Bank outline">
            <a:extLst>
              <a:ext uri="{FF2B5EF4-FFF2-40B4-BE49-F238E27FC236}">
                <a16:creationId xmlns:a16="http://schemas.microsoft.com/office/drawing/2014/main" id="{8A5141FE-93BA-7CF2-7E9D-154BC85B37A8}"/>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945279" y="3441529"/>
            <a:ext cx="780406" cy="780406"/>
          </a:xfrm>
          <a:prstGeom prst="rect">
            <a:avLst/>
          </a:prstGeom>
        </p:spPr>
      </p:pic>
      <p:pic>
        <p:nvPicPr>
          <p:cNvPr id="61" name="Graphic 60" descr="Books with solid fill">
            <a:extLst>
              <a:ext uri="{FF2B5EF4-FFF2-40B4-BE49-F238E27FC236}">
                <a16:creationId xmlns:a16="http://schemas.microsoft.com/office/drawing/2014/main" id="{8739A9DE-3BD4-DD70-BFF0-79CBDC1B874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87932" y="5601812"/>
            <a:ext cx="580706" cy="580706"/>
          </a:xfrm>
          <a:prstGeom prst="rect">
            <a:avLst/>
          </a:prstGeom>
          <a:effectLst>
            <a:innerShdw blurRad="114300">
              <a:prstClr val="black"/>
            </a:innerShdw>
          </a:effectLst>
        </p:spPr>
      </p:pic>
      <p:sp>
        <p:nvSpPr>
          <p:cNvPr id="3" name="TextBox 2">
            <a:extLst>
              <a:ext uri="{FF2B5EF4-FFF2-40B4-BE49-F238E27FC236}">
                <a16:creationId xmlns:a16="http://schemas.microsoft.com/office/drawing/2014/main" id="{A05A79B2-5296-1936-D4AE-C41BB83F4788}"/>
              </a:ext>
            </a:extLst>
          </p:cNvPr>
          <p:cNvSpPr txBox="1"/>
          <p:nvPr/>
        </p:nvSpPr>
        <p:spPr>
          <a:xfrm>
            <a:off x="9264352" y="6488668"/>
            <a:ext cx="6096000" cy="369332"/>
          </a:xfrm>
          <a:prstGeom prst="rect">
            <a:avLst/>
          </a:prstGeom>
          <a:noFill/>
        </p:spPr>
        <p:txBody>
          <a:bodyPr wrap="square">
            <a:spAutoFit/>
          </a:bodyPr>
          <a:lstStyle/>
          <a:p>
            <a:r>
              <a:rPr lang="en-GB" sz="1400">
                <a:solidFill>
                  <a:srgbClr val="000000"/>
                </a:solidFill>
                <a:effectLst/>
                <a:latin typeface="Arial" panose="020B0604020202020204" pitchFamily="34" charset="0"/>
                <a:cs typeface="Arial" panose="020B0604020202020204" pitchFamily="34" charset="0"/>
              </a:rPr>
              <a:t>Department for Education (2026</a:t>
            </a:r>
            <a:r>
              <a:rPr lang="en-GB" sz="1800">
                <a:solidFill>
                  <a:srgbClr val="000000"/>
                </a:solidFill>
                <a:effectLst/>
                <a:latin typeface="+mn-lt"/>
              </a:rPr>
              <a:t>)</a:t>
            </a:r>
            <a:endParaRPr lang="en-GB">
              <a:solidFill>
                <a:srgbClr val="000000"/>
              </a:solidFill>
            </a:endParaRPr>
          </a:p>
        </p:txBody>
      </p:sp>
      <p:sp>
        <p:nvSpPr>
          <p:cNvPr id="5" name="TextBox 4">
            <a:extLst>
              <a:ext uri="{FF2B5EF4-FFF2-40B4-BE49-F238E27FC236}">
                <a16:creationId xmlns:a16="http://schemas.microsoft.com/office/drawing/2014/main" id="{EA503DF3-6897-F3F7-51B1-2535A4216DB3}"/>
              </a:ext>
            </a:extLst>
          </p:cNvPr>
          <p:cNvSpPr txBox="1"/>
          <p:nvPr/>
        </p:nvSpPr>
        <p:spPr>
          <a:xfrm>
            <a:off x="7331884" y="6558934"/>
            <a:ext cx="7677806" cy="307777"/>
          </a:xfrm>
          <a:prstGeom prst="rect">
            <a:avLst/>
          </a:prstGeom>
          <a:noFill/>
        </p:spPr>
        <p:txBody>
          <a:bodyPr wrap="square" lIns="91440" tIns="45720" rIns="91440" bIns="45720" anchor="t">
            <a:spAutoFit/>
          </a:bodyPr>
          <a:lstStyle/>
          <a:p>
            <a:r>
              <a:rPr lang="en-GB" sz="1400">
                <a:solidFill>
                  <a:srgbClr val="000000"/>
                </a:solidFill>
                <a:effectLst/>
                <a:latin typeface="Arial"/>
                <a:cs typeface="Arial"/>
              </a:rPr>
              <a:t>Morawska </a:t>
            </a:r>
            <a:r>
              <a:rPr lang="en-GB" sz="1400" i="1">
                <a:solidFill>
                  <a:srgbClr val="000000"/>
                </a:solidFill>
                <a:effectLst/>
                <a:latin typeface="Arial"/>
                <a:cs typeface="Arial"/>
              </a:rPr>
              <a:t>et al</a:t>
            </a:r>
            <a:r>
              <a:rPr lang="en-GB" sz="1400">
                <a:solidFill>
                  <a:srgbClr val="000000"/>
                </a:solidFill>
                <a:latin typeface="Arial"/>
                <a:cs typeface="Arial"/>
              </a:rPr>
              <a:t>.,</a:t>
            </a:r>
            <a:r>
              <a:rPr lang="en-GB" sz="1400">
                <a:solidFill>
                  <a:srgbClr val="000000"/>
                </a:solidFill>
                <a:effectLst/>
                <a:latin typeface="Arial"/>
                <a:cs typeface="Arial"/>
              </a:rPr>
              <a:t> (2026),</a:t>
            </a:r>
            <a:endParaRPr lang="en-GB" sz="1400">
              <a:solidFill>
                <a:srgbClr val="000000"/>
              </a:solidFill>
              <a:latin typeface="Arial"/>
              <a:cs typeface="Arial"/>
            </a:endParaRPr>
          </a:p>
        </p:txBody>
      </p:sp>
    </p:spTree>
    <p:extLst>
      <p:ext uri="{BB962C8B-B14F-4D97-AF65-F5344CB8AC3E}">
        <p14:creationId xmlns:p14="http://schemas.microsoft.com/office/powerpoint/2010/main" val="2810973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lowchart: Connector 16">
            <a:extLst>
              <a:ext uri="{FF2B5EF4-FFF2-40B4-BE49-F238E27FC236}">
                <a16:creationId xmlns:a16="http://schemas.microsoft.com/office/drawing/2014/main" id="{34BED610-03BB-2CB0-FA86-9310E14755E2}"/>
              </a:ext>
            </a:extLst>
          </p:cNvPr>
          <p:cNvSpPr/>
          <p:nvPr/>
        </p:nvSpPr>
        <p:spPr>
          <a:xfrm>
            <a:off x="834564" y="2117348"/>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19" name="Image 0" descr="icons/recycle_2F3C7E.png">
            <a:extLst>
              <a:ext uri="{FF2B5EF4-FFF2-40B4-BE49-F238E27FC236}">
                <a16:creationId xmlns:a16="http://schemas.microsoft.com/office/drawing/2014/main" id="{1C305B70-32A2-0194-A2DA-64649BBFFB64}"/>
              </a:ext>
            </a:extLst>
          </p:cNvPr>
          <p:cNvPicPr>
            <a:picLocks noChangeAspect="1"/>
          </p:cNvPicPr>
          <p:nvPr/>
        </p:nvPicPr>
        <p:blipFill>
          <a:blip r:embed="rId2"/>
          <a:stretch>
            <a:fillRect/>
          </a:stretch>
        </p:blipFill>
        <p:spPr>
          <a:xfrm>
            <a:off x="960448" y="2325624"/>
            <a:ext cx="301752" cy="301752"/>
          </a:xfrm>
          <a:prstGeom prst="rect">
            <a:avLst/>
          </a:prstGeom>
        </p:spPr>
      </p:pic>
      <p:sp>
        <p:nvSpPr>
          <p:cNvPr id="24" name="Flowchart: Connector 23">
            <a:extLst>
              <a:ext uri="{FF2B5EF4-FFF2-40B4-BE49-F238E27FC236}">
                <a16:creationId xmlns:a16="http://schemas.microsoft.com/office/drawing/2014/main" id="{A5992AAF-04B3-7642-2CF2-1E8BB251317D}"/>
              </a:ext>
            </a:extLst>
          </p:cNvPr>
          <p:cNvSpPr/>
          <p:nvPr/>
        </p:nvSpPr>
        <p:spPr>
          <a:xfrm>
            <a:off x="791604" y="5374866"/>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6" name="Flowchart: Connector 25">
            <a:extLst>
              <a:ext uri="{FF2B5EF4-FFF2-40B4-BE49-F238E27FC236}">
                <a16:creationId xmlns:a16="http://schemas.microsoft.com/office/drawing/2014/main" id="{1FDAC146-9588-E0C9-B2D4-C3CDA0849478}"/>
              </a:ext>
            </a:extLst>
          </p:cNvPr>
          <p:cNvSpPr/>
          <p:nvPr/>
        </p:nvSpPr>
        <p:spPr>
          <a:xfrm>
            <a:off x="763444" y="4192922"/>
            <a:ext cx="533200"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sp>
        <p:nvSpPr>
          <p:cNvPr id="28" name="Flowchart: Connector 27">
            <a:extLst>
              <a:ext uri="{FF2B5EF4-FFF2-40B4-BE49-F238E27FC236}">
                <a16:creationId xmlns:a16="http://schemas.microsoft.com/office/drawing/2014/main" id="{E220A461-3A16-7555-C73B-F1AB0658FDFD}"/>
              </a:ext>
            </a:extLst>
          </p:cNvPr>
          <p:cNvSpPr/>
          <p:nvPr/>
        </p:nvSpPr>
        <p:spPr>
          <a:xfrm>
            <a:off x="768756" y="3140968"/>
            <a:ext cx="576064" cy="576064"/>
          </a:xfrm>
          <a:prstGeom prst="flowChartConnec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solidFill>
                <a:srgbClr val="000000"/>
              </a:solidFill>
              <a:latin typeface="Arial"/>
              <a:cs typeface="Arial"/>
            </a:endParaRPr>
          </a:p>
        </p:txBody>
      </p:sp>
      <p:pic>
        <p:nvPicPr>
          <p:cNvPr id="32" name="Graphic 31" descr="Handshake with solid fill">
            <a:extLst>
              <a:ext uri="{FF2B5EF4-FFF2-40B4-BE49-F238E27FC236}">
                <a16:creationId xmlns:a16="http://schemas.microsoft.com/office/drawing/2014/main" id="{3197F2E6-9CBA-B18A-0494-F17A121C372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22084" y="5403062"/>
            <a:ext cx="533200" cy="533200"/>
          </a:xfrm>
          <a:prstGeom prst="rect">
            <a:avLst/>
          </a:prstGeom>
        </p:spPr>
      </p:pic>
      <p:pic>
        <p:nvPicPr>
          <p:cNvPr id="34" name="Image 2" descr="icons/book_2F3C7E.png">
            <a:extLst>
              <a:ext uri="{FF2B5EF4-FFF2-40B4-BE49-F238E27FC236}">
                <a16:creationId xmlns:a16="http://schemas.microsoft.com/office/drawing/2014/main" id="{201DDC54-71F9-A7BC-6085-FD190054BB24}"/>
              </a:ext>
            </a:extLst>
          </p:cNvPr>
          <p:cNvPicPr>
            <a:picLocks noChangeAspect="1"/>
          </p:cNvPicPr>
          <p:nvPr/>
        </p:nvPicPr>
        <p:blipFill>
          <a:blip r:embed="rId4"/>
          <a:stretch>
            <a:fillRect/>
          </a:stretch>
        </p:blipFill>
        <p:spPr>
          <a:xfrm>
            <a:off x="909648" y="4382797"/>
            <a:ext cx="301752" cy="301752"/>
          </a:xfrm>
          <a:prstGeom prst="rect">
            <a:avLst/>
          </a:prstGeom>
        </p:spPr>
      </p:pic>
      <p:sp>
        <p:nvSpPr>
          <p:cNvPr id="36" name="TextBox 35">
            <a:extLst>
              <a:ext uri="{FF2B5EF4-FFF2-40B4-BE49-F238E27FC236}">
                <a16:creationId xmlns:a16="http://schemas.microsoft.com/office/drawing/2014/main" id="{452396FC-A990-AB70-94FC-268F69112ED7}"/>
              </a:ext>
            </a:extLst>
          </p:cNvPr>
          <p:cNvSpPr txBox="1"/>
          <p:nvPr/>
        </p:nvSpPr>
        <p:spPr>
          <a:xfrm>
            <a:off x="1487488" y="2104544"/>
            <a:ext cx="5040560"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Change4Life "10-Minute Shake Up" game cards</a:t>
            </a:r>
            <a:endParaRPr lang="en-US" sz="1400">
              <a:solidFill>
                <a:srgbClr val="000000"/>
              </a:solidFill>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D8562B8A-035D-2358-2560-9EEFC4C71FD8}"/>
              </a:ext>
            </a:extLst>
          </p:cNvPr>
          <p:cNvSpPr txBox="1"/>
          <p:nvPr/>
        </p:nvSpPr>
        <p:spPr>
          <a:xfrm>
            <a:off x="1487488" y="3273409"/>
            <a:ext cx="5328592"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Youth Sport Trust "60 Active Minutes" activity cards</a:t>
            </a:r>
            <a:endParaRPr lang="en-US" sz="1400">
              <a:solidFill>
                <a:srgbClr val="000000"/>
              </a:solidFill>
              <a:latin typeface="Arial" panose="020B0604020202020204" pitchFamily="34" charset="0"/>
              <a:cs typeface="Arial" panose="020B0604020202020204" pitchFamily="34" charset="0"/>
            </a:endParaRPr>
          </a:p>
        </p:txBody>
      </p:sp>
      <p:pic>
        <p:nvPicPr>
          <p:cNvPr id="40" name="Graphic 39" descr="Aspiration with solid fill">
            <a:extLst>
              <a:ext uri="{FF2B5EF4-FFF2-40B4-BE49-F238E27FC236}">
                <a16:creationId xmlns:a16="http://schemas.microsoft.com/office/drawing/2014/main" id="{20648BB6-7283-AEB5-10BD-B4DB922696A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9236" y="3140968"/>
            <a:ext cx="576064" cy="576064"/>
          </a:xfrm>
          <a:prstGeom prst="rect">
            <a:avLst/>
          </a:prstGeom>
        </p:spPr>
      </p:pic>
      <p:sp>
        <p:nvSpPr>
          <p:cNvPr id="42" name="TextBox 41">
            <a:extLst>
              <a:ext uri="{FF2B5EF4-FFF2-40B4-BE49-F238E27FC236}">
                <a16:creationId xmlns:a16="http://schemas.microsoft.com/office/drawing/2014/main" id="{86ECFECE-B3EF-8FC5-A501-C1692E8EB401}"/>
              </a:ext>
            </a:extLst>
          </p:cNvPr>
          <p:cNvSpPr txBox="1"/>
          <p:nvPr/>
        </p:nvSpPr>
        <p:spPr>
          <a:xfrm>
            <a:off x="1540739" y="4382797"/>
            <a:ext cx="4392488"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NHS family screen-time guide &amp; tip sheet</a:t>
            </a:r>
            <a:endParaRPr lang="en-US" sz="1400">
              <a:solidFill>
                <a:srgbClr val="000000"/>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5644D0D0-6B1A-454A-30A1-E0870AB0C4DD}"/>
              </a:ext>
            </a:extLst>
          </p:cNvPr>
          <p:cNvSpPr txBox="1"/>
          <p:nvPr/>
        </p:nvSpPr>
        <p:spPr>
          <a:xfrm>
            <a:off x="1567392" y="5466690"/>
            <a:ext cx="4176464" cy="307777"/>
          </a:xfrm>
          <a:prstGeom prst="rect">
            <a:avLst/>
          </a:prstGeom>
          <a:noFill/>
        </p:spPr>
        <p:txBody>
          <a:bodyPr wrap="square">
            <a:spAutoFit/>
          </a:bodyPr>
          <a:lstStyle/>
          <a:p>
            <a:pPr marL="0" indent="0">
              <a:buNone/>
            </a:pPr>
            <a:r>
              <a:rPr lang="en-US" sz="1400" b="1">
                <a:solidFill>
                  <a:srgbClr val="000000"/>
                </a:solidFill>
                <a:latin typeface="Arial" panose="020B0604020202020204" pitchFamily="34" charset="0"/>
                <a:ea typeface="Calibri" pitchFamily="34" charset="-122"/>
                <a:cs typeface="Arial" panose="020B0604020202020204" pitchFamily="34" charset="0"/>
              </a:rPr>
              <a:t>Local library "reading challenge" chart</a:t>
            </a:r>
            <a:endParaRPr lang="en-US" sz="1400">
              <a:solidFill>
                <a:srgbClr val="000000"/>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7DCF5076-B5B8-2AFB-87A2-A825716F4B63}"/>
              </a:ext>
            </a:extLst>
          </p:cNvPr>
          <p:cNvSpPr txBox="1"/>
          <p:nvPr/>
        </p:nvSpPr>
        <p:spPr>
          <a:xfrm>
            <a:off x="1524983" y="2477378"/>
            <a:ext cx="6902895" cy="698717"/>
          </a:xfrm>
          <a:prstGeom prst="rect">
            <a:avLst/>
          </a:prstGeom>
          <a:noFill/>
        </p:spPr>
        <p:txBody>
          <a:bodyPr wrap="square">
            <a:spAutoFit/>
          </a:bodyPr>
          <a:lstStyle/>
          <a:p>
            <a:pPr>
              <a:lnSpc>
                <a:spcPct val="150000"/>
              </a:lnSpc>
            </a:pPr>
            <a:r>
              <a:rPr lang="en-US" sz="1400">
                <a:solidFill>
                  <a:srgbClr val="000000"/>
                </a:solidFill>
                <a:latin typeface="Arial" panose="020B0604020202020204" pitchFamily="34" charset="0"/>
                <a:ea typeface="Calibri" pitchFamily="34" charset="-122"/>
                <a:cs typeface="Arial" panose="020B0604020202020204" pitchFamily="34" charset="0"/>
              </a:rPr>
              <a:t>Ready-made, fun themed short activity games, reuse the format for our warm-up games each week, </a:t>
            </a:r>
            <a:r>
              <a:rPr lang="en-US" sz="1400" kern="100" spc="-28">
                <a:solidFill>
                  <a:srgbClr val="000000"/>
                </a:solidFill>
                <a:latin typeface="Arial" panose="020B0604020202020204" pitchFamily="34" charset="0"/>
                <a:ea typeface="Inter" pitchFamily="34" charset="-122"/>
                <a:cs typeface="Arial" panose="020B0604020202020204" pitchFamily="34" charset="0"/>
              </a:rPr>
              <a:t>family-friendly materials promoting active lifestyles</a:t>
            </a:r>
            <a:endParaRPr lang="en-US" sz="1400">
              <a:solidFill>
                <a:srgbClr val="00000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BDEA2444-937B-A360-54C4-40CCDD63A2A3}"/>
              </a:ext>
            </a:extLst>
          </p:cNvPr>
          <p:cNvSpPr txBox="1"/>
          <p:nvPr/>
        </p:nvSpPr>
        <p:spPr>
          <a:xfrm>
            <a:off x="1567392" y="4725144"/>
            <a:ext cx="6094520" cy="698717"/>
          </a:xfrm>
          <a:prstGeom prst="rect">
            <a:avLst/>
          </a:prstGeom>
          <a:noFill/>
        </p:spPr>
        <p:txBody>
          <a:bodyPr wrap="square">
            <a:spAutoFit/>
          </a:bodyPr>
          <a:lstStyle/>
          <a:p>
            <a:pPr>
              <a:lnSpc>
                <a:spcPct val="150000"/>
              </a:lnSpc>
            </a:pPr>
            <a:r>
              <a:rPr lang="en-US" sz="1400" kern="100" spc="-28">
                <a:solidFill>
                  <a:srgbClr val="000000"/>
                </a:solidFill>
                <a:latin typeface="Arial" panose="020B0604020202020204" pitchFamily="34" charset="0"/>
                <a:ea typeface="Inter" pitchFamily="34" charset="-122"/>
                <a:cs typeface="Arial" panose="020B0604020202020204" pitchFamily="34" charset="0"/>
              </a:rPr>
              <a:t>Fun, family-friendly materials promoting active lifestyles. </a:t>
            </a:r>
            <a:r>
              <a:rPr lang="en-US" sz="1400">
                <a:solidFill>
                  <a:srgbClr val="000000"/>
                </a:solidFill>
                <a:latin typeface="Arial" panose="020B0604020202020204" pitchFamily="34" charset="0"/>
                <a:ea typeface="Calibri" pitchFamily="34" charset="-122"/>
                <a:cs typeface="Arial" panose="020B0604020202020204" pitchFamily="34" charset="0"/>
              </a:rPr>
              <a:t>parent-friendly guide to healthy screen limits, send home alongside our own diary in week 1</a:t>
            </a:r>
            <a:endParaRPr lang="en-GB" sz="1400">
              <a:solidFill>
                <a:srgbClr val="000000"/>
              </a:solidFill>
              <a:latin typeface="Arial" panose="020B0604020202020204" pitchFamily="34" charset="0"/>
              <a:cs typeface="Arial" panose="020B0604020202020204" pitchFamily="34" charset="0"/>
            </a:endParaRPr>
          </a:p>
        </p:txBody>
      </p:sp>
      <p:sp>
        <p:nvSpPr>
          <p:cNvPr id="52" name="TextBox 51">
            <a:extLst>
              <a:ext uri="{FF2B5EF4-FFF2-40B4-BE49-F238E27FC236}">
                <a16:creationId xmlns:a16="http://schemas.microsoft.com/office/drawing/2014/main" id="{6E9543CA-F91B-1177-97D6-219129795505}"/>
              </a:ext>
            </a:extLst>
          </p:cNvPr>
          <p:cNvSpPr txBox="1"/>
          <p:nvPr/>
        </p:nvSpPr>
        <p:spPr>
          <a:xfrm>
            <a:off x="1582190" y="5698055"/>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panose="020B0604020202020204" pitchFamily="34" charset="0"/>
                <a:ea typeface="Calibri" pitchFamily="34" charset="-122"/>
                <a:cs typeface="Arial" panose="020B0604020202020204" pitchFamily="34" charset="0"/>
              </a:rPr>
              <a:t>An existing screen-free rewards chart we can run alongside the club on non-session days. Badges and certificates distribution.</a:t>
            </a:r>
            <a:endParaRPr lang="en-US" sz="1400">
              <a:solidFill>
                <a:srgbClr val="000000"/>
              </a:solidFill>
              <a:latin typeface="Arial" panose="020B0604020202020204" pitchFamily="34" charset="0"/>
              <a:cs typeface="Arial" panose="020B0604020202020204" pitchFamily="34" charset="0"/>
            </a:endParaRPr>
          </a:p>
        </p:txBody>
      </p:sp>
      <p:sp>
        <p:nvSpPr>
          <p:cNvPr id="54" name="TextBox 53">
            <a:extLst>
              <a:ext uri="{FF2B5EF4-FFF2-40B4-BE49-F238E27FC236}">
                <a16:creationId xmlns:a16="http://schemas.microsoft.com/office/drawing/2014/main" id="{E61E93F6-A45F-55D4-D877-58EAAB002296}"/>
              </a:ext>
            </a:extLst>
          </p:cNvPr>
          <p:cNvSpPr txBox="1"/>
          <p:nvPr/>
        </p:nvSpPr>
        <p:spPr>
          <a:xfrm>
            <a:off x="1525949" y="3615850"/>
            <a:ext cx="6094520" cy="698717"/>
          </a:xfrm>
          <a:prstGeom prst="rect">
            <a:avLst/>
          </a:prstGeom>
          <a:noFill/>
        </p:spPr>
        <p:txBody>
          <a:bodyPr wrap="square">
            <a:spAutoFit/>
          </a:bodyPr>
          <a:lstStyle/>
          <a:p>
            <a:pPr marL="0" indent="0">
              <a:lnSpc>
                <a:spcPct val="150000"/>
              </a:lnSpc>
              <a:buNone/>
            </a:pPr>
            <a:r>
              <a:rPr lang="en-US" sz="1400">
                <a:solidFill>
                  <a:srgbClr val="000000"/>
                </a:solidFill>
                <a:latin typeface="Arial"/>
                <a:ea typeface="Calibri" pitchFamily="34" charset="-122"/>
                <a:cs typeface="Arial"/>
              </a:rPr>
              <a:t>Simple, no-equipment activity cards adaptable for our team-games and retro-playground sessions.</a:t>
            </a:r>
            <a:endParaRPr lang="en-US" sz="1400">
              <a:solidFill>
                <a:srgbClr val="000000"/>
              </a:solidFill>
              <a:latin typeface="Arial"/>
              <a:cs typeface="Arial"/>
            </a:endParaRPr>
          </a:p>
        </p:txBody>
      </p:sp>
      <p:sp>
        <p:nvSpPr>
          <p:cNvPr id="55" name="Flowchart: Terminator 54">
            <a:extLst>
              <a:ext uri="{FF2B5EF4-FFF2-40B4-BE49-F238E27FC236}">
                <a16:creationId xmlns:a16="http://schemas.microsoft.com/office/drawing/2014/main" id="{E7FBC496-37D7-3E9D-665E-1603E2C213CA}"/>
              </a:ext>
            </a:extLst>
          </p:cNvPr>
          <p:cNvSpPr/>
          <p:nvPr/>
        </p:nvSpPr>
        <p:spPr>
          <a:xfrm>
            <a:off x="1050256" y="700612"/>
            <a:ext cx="7128792" cy="900158"/>
          </a:xfrm>
          <a:prstGeom prst="flowChartTerminator">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000000"/>
                </a:solidFill>
                <a:latin typeface="Arial"/>
                <a:cs typeface="Arial"/>
              </a:rPr>
              <a:t>Resources We Can Replicate</a:t>
            </a:r>
          </a:p>
        </p:txBody>
      </p:sp>
      <p:pic>
        <p:nvPicPr>
          <p:cNvPr id="2" name="Picture 1" descr="Tips for Limiting Screen Time in Today Digital Age, Infographics Sketch ...">
            <a:extLst>
              <a:ext uri="{FF2B5EF4-FFF2-40B4-BE49-F238E27FC236}">
                <a16:creationId xmlns:a16="http://schemas.microsoft.com/office/drawing/2014/main" id="{4DC94527-0CFB-0A8C-9C56-E457D7951F8E}"/>
              </a:ext>
            </a:extLst>
          </p:cNvPr>
          <p:cNvPicPr>
            <a:picLocks noChangeAspect="1"/>
          </p:cNvPicPr>
          <p:nvPr/>
        </p:nvPicPr>
        <p:blipFill>
          <a:blip r:embed="rId6"/>
          <a:stretch>
            <a:fillRect/>
          </a:stretch>
        </p:blipFill>
        <p:spPr>
          <a:xfrm>
            <a:off x="8002977" y="1600770"/>
            <a:ext cx="4097171" cy="4348510"/>
          </a:xfrm>
          <a:prstGeom prst="rect">
            <a:avLst/>
          </a:prstGeom>
        </p:spPr>
      </p:pic>
      <p:sp>
        <p:nvSpPr>
          <p:cNvPr id="4" name="TextBox 3">
            <a:extLst>
              <a:ext uri="{FF2B5EF4-FFF2-40B4-BE49-F238E27FC236}">
                <a16:creationId xmlns:a16="http://schemas.microsoft.com/office/drawing/2014/main" id="{51E03C0C-FA06-2569-FA9C-12BA8608009A}"/>
              </a:ext>
            </a:extLst>
          </p:cNvPr>
          <p:cNvSpPr txBox="1"/>
          <p:nvPr/>
        </p:nvSpPr>
        <p:spPr>
          <a:xfrm>
            <a:off x="9624391" y="6170005"/>
            <a:ext cx="1850675" cy="307777"/>
          </a:xfrm>
          <a:prstGeom prst="rect">
            <a:avLst/>
          </a:prstGeom>
          <a:noFill/>
        </p:spPr>
        <p:txBody>
          <a:bodyPr wrap="square">
            <a:spAutoFit/>
          </a:bodyPr>
          <a:lstStyle/>
          <a:p>
            <a:r>
              <a:rPr lang="en-GB" sz="1400">
                <a:solidFill>
                  <a:srgbClr val="000000"/>
                </a:solidFill>
                <a:effectLst/>
                <a:latin typeface="Arial"/>
                <a:cs typeface="Arial"/>
              </a:rPr>
              <a:t>Uliasz (2025)</a:t>
            </a:r>
            <a:endParaRPr lang="en-GB" sz="1400">
              <a:solidFill>
                <a:srgbClr val="000000"/>
              </a:solidFill>
              <a:latin typeface="Arial"/>
              <a:cs typeface="Arial"/>
            </a:endParaRPr>
          </a:p>
        </p:txBody>
      </p:sp>
    </p:spTree>
    <p:extLst>
      <p:ext uri="{BB962C8B-B14F-4D97-AF65-F5344CB8AC3E}">
        <p14:creationId xmlns:p14="http://schemas.microsoft.com/office/powerpoint/2010/main" val="1558707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2C7DED-5BB7-58CB-6E46-869E17183F15}"/>
              </a:ext>
            </a:extLst>
          </p:cNvPr>
          <p:cNvSpPr txBox="1"/>
          <p:nvPr/>
        </p:nvSpPr>
        <p:spPr>
          <a:xfrm>
            <a:off x="320559" y="612648"/>
            <a:ext cx="11253668" cy="1106424"/>
          </a:xfrm>
          <a:prstGeom prst="rect">
            <a:avLst/>
          </a:prstGeom>
        </p:spPr>
        <p:txBody>
          <a:bodyPr vert="horz" lIns="91440" tIns="45720" rIns="91440" bIns="45720" rtlCol="0" anchor="b">
            <a:normAutofit/>
          </a:bodyPr>
          <a:lstStyle/>
          <a:p>
            <a:pPr>
              <a:lnSpc>
                <a:spcPct val="70000"/>
              </a:lnSpc>
              <a:spcBef>
                <a:spcPct val="0"/>
              </a:spcBef>
              <a:spcAft>
                <a:spcPts val="600"/>
              </a:spcAft>
            </a:pPr>
            <a:r>
              <a:rPr lang="en-US" sz="3200" b="1" kern="1200" cap="all" baseline="0">
                <a:latin typeface="Arial"/>
                <a:ea typeface="+mj-ea"/>
                <a:cs typeface="Arial"/>
              </a:rPr>
              <a:t>References</a:t>
            </a:r>
          </a:p>
          <a:p>
            <a:pPr>
              <a:lnSpc>
                <a:spcPct val="70000"/>
              </a:lnSpc>
              <a:spcBef>
                <a:spcPct val="0"/>
              </a:spcBef>
              <a:spcAft>
                <a:spcPts val="600"/>
              </a:spcAft>
            </a:pPr>
            <a:endParaRPr lang="en-US" sz="6600" b="1" kern="1200" cap="all" baseline="0">
              <a:solidFill>
                <a:schemeClr val="tx2"/>
              </a:solidFill>
              <a:latin typeface="+mj-lt"/>
              <a:ea typeface="+mj-ea"/>
              <a:cs typeface="+mj-cs"/>
            </a:endParaRPr>
          </a:p>
        </p:txBody>
      </p:sp>
      <p:sp>
        <p:nvSpPr>
          <p:cNvPr id="5" name="TextBox 4">
            <a:extLst>
              <a:ext uri="{FF2B5EF4-FFF2-40B4-BE49-F238E27FC236}">
                <a16:creationId xmlns:a16="http://schemas.microsoft.com/office/drawing/2014/main" id="{88BEDA7B-1356-B4BE-AA30-054A52A55463}"/>
              </a:ext>
            </a:extLst>
          </p:cNvPr>
          <p:cNvSpPr txBox="1"/>
          <p:nvPr/>
        </p:nvSpPr>
        <p:spPr>
          <a:xfrm>
            <a:off x="320559" y="2017776"/>
            <a:ext cx="11284148" cy="440029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Actionforhealthykids</a:t>
            </a:r>
            <a:r>
              <a:rPr lang="en-US" sz="1400">
                <a:latin typeface="Arial"/>
                <a:cs typeface="Arial"/>
              </a:rPr>
              <a:t> (2019). </a:t>
            </a:r>
            <a:r>
              <a:rPr lang="en-US" sz="1400" i="1">
                <a:latin typeface="Arial"/>
                <a:cs typeface="Arial"/>
              </a:rPr>
              <a:t>Limit screen time | how to reduce screen time for kids</a:t>
            </a:r>
            <a:r>
              <a:rPr lang="en-US" sz="1400">
                <a:latin typeface="Arial"/>
                <a:cs typeface="Arial"/>
              </a:rPr>
              <a:t>. [online] Action for Healthy Kids. Available at: https://actionforhealthykids.org/activity/limit-screen-time/ [Accessed 29 Sept. 2026].</a:t>
            </a:r>
          </a:p>
          <a:p>
            <a:pPr marL="228600" indent="-228600">
              <a:lnSpc>
                <a:spcPct val="110000"/>
              </a:lnSpc>
              <a:spcBef>
                <a:spcPts val="1000"/>
              </a:spcBef>
              <a:buFont typeface="Arial" panose="020B0604020202020204" pitchFamily="34" charset="0"/>
              <a:buChar char="•"/>
            </a:pPr>
            <a:r>
              <a:rPr lang="en-US" sz="1400" err="1">
                <a:latin typeface="Arial"/>
                <a:cs typeface="Arial"/>
              </a:rPr>
              <a:t>Activebirmingham</a:t>
            </a:r>
            <a:r>
              <a:rPr lang="en-US" sz="1400">
                <a:latin typeface="Arial"/>
                <a:cs typeface="Arial"/>
              </a:rPr>
              <a:t> (2025). [online] Activebirmingham.co.uk. Available at: https://activebirmingham.co.uk/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by, A. and Daily, P. (2026). </a:t>
            </a:r>
            <a:r>
              <a:rPr lang="en-US" sz="1400" i="1">
                <a:latin typeface="Arial"/>
                <a:cs typeface="Arial"/>
              </a:rPr>
              <a:t>The hidden benefits of screen-free time for kids</a:t>
            </a:r>
            <a:r>
              <a:rPr lang="en-US" sz="1400">
                <a:latin typeface="Arial"/>
                <a:cs typeface="Arial"/>
              </a:rPr>
              <a:t>. [online] Theparentingdaily.co.uk. Available at: https://www.theparentingdaily.co.uk/article/2026/02/24/hidden-benefits-screen-free-time-kids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Campaign Resource Centre. (2026). </a:t>
            </a:r>
            <a:r>
              <a:rPr lang="en-US" sz="1400" i="1">
                <a:latin typeface="Arial"/>
                <a:cs typeface="Arial"/>
              </a:rPr>
              <a:t>A4 infographic</a:t>
            </a:r>
            <a:r>
              <a:rPr lang="en-US" sz="1400">
                <a:latin typeface="Arial"/>
                <a:cs typeface="Arial"/>
              </a:rPr>
              <a:t>. [online] Available at: https://campaignresources.dhsc.gov.uk/campaigns/best-start-in-life/best-start-in-life-screen-time/a4-infographic/ [Accessed 6 Oct. 2026].</a:t>
            </a:r>
          </a:p>
          <a:p>
            <a:pPr marL="228600" indent="-228600">
              <a:lnSpc>
                <a:spcPct val="110000"/>
              </a:lnSpc>
              <a:spcBef>
                <a:spcPts val="1000"/>
              </a:spcBef>
              <a:buFont typeface="Arial" panose="020B0604020202020204" pitchFamily="34" charset="0"/>
              <a:buChar char="•"/>
            </a:pPr>
            <a:r>
              <a:rPr lang="en-US" sz="1400" err="1">
                <a:latin typeface="Arial"/>
                <a:cs typeface="Arial"/>
              </a:rPr>
              <a:t>ChiangMai</a:t>
            </a:r>
            <a:r>
              <a:rPr lang="en-US" sz="1400">
                <a:latin typeface="Arial"/>
                <a:cs typeface="Arial"/>
              </a:rPr>
              <a:t> Kids (2026). </a:t>
            </a:r>
            <a:r>
              <a:rPr lang="en-US" sz="1400" i="1">
                <a:latin typeface="Arial"/>
                <a:cs typeface="Arial"/>
              </a:rPr>
              <a:t>Why school holiday camps are essential for child development</a:t>
            </a:r>
            <a:r>
              <a:rPr lang="en-US" sz="1400">
                <a:latin typeface="Arial"/>
                <a:cs typeface="Arial"/>
              </a:rPr>
              <a:t>. [online] Chiang Mai Kids by BKK Kids. Available at: https://www.chiangmaikids.com/blog/why-school-holiday-camps-are-essential-for-child-development/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Children’s Parliament. (2016). </a:t>
            </a:r>
            <a:r>
              <a:rPr lang="en-US" sz="1400" i="1">
                <a:latin typeface="Arial"/>
                <a:cs typeface="Arial"/>
              </a:rPr>
              <a:t>Children’s Parliament - Children’s Rights, Participation and Engagement</a:t>
            </a:r>
            <a:r>
              <a:rPr lang="en-US" sz="1400">
                <a:latin typeface="Arial"/>
                <a:cs typeface="Arial"/>
              </a:rPr>
              <a:t>. [online] Available at: https://www.childrensparliament.org.uk/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Canva (2012) </a:t>
            </a:r>
            <a:r>
              <a:rPr lang="en-US" sz="1400" i="1">
                <a:latin typeface="Arial"/>
                <a:cs typeface="Arial"/>
              </a:rPr>
              <a:t>Pink Blue Modern Mental Health Awareness Infographic</a:t>
            </a:r>
            <a:r>
              <a:rPr lang="en-US" sz="1400">
                <a:latin typeface="Arial"/>
                <a:cs typeface="Arial"/>
              </a:rPr>
              <a:t> [Online image]. Available at: </a:t>
            </a:r>
            <a:r>
              <a:rPr lang="en-US" sz="1400">
                <a:latin typeface="Arial"/>
                <a:cs typeface="Arial"/>
                <a:hlinkClick r:id="rId2">
                  <a:extLst>
                    <a:ext uri="{A12FA001-AC4F-418D-AE19-62706E023703}">
                      <ahyp:hlinkClr xmlns:ahyp="http://schemas.microsoft.com/office/drawing/2018/hyperlinkcolor" val="tx"/>
                    </a:ext>
                  </a:extLst>
                </a:hlinkClick>
              </a:rPr>
              <a:t>https://www.canva.com/design/DAHXWqLP_8k/Z0N1Rqmn1iGTb4gc-exj8w/edit</a:t>
            </a:r>
            <a:r>
              <a:rPr lang="en-US" sz="1400">
                <a:latin typeface="Arial"/>
                <a:cs typeface="Arial"/>
              </a:rPr>
              <a:t> (Accessed: 9 October 2026).</a:t>
            </a:r>
          </a:p>
        </p:txBody>
      </p:sp>
      <p:sp>
        <p:nvSpPr>
          <p:cNvPr id="20" name="Footer Placeholder 3">
            <a:extLst>
              <a:ext uri="{FF2B5EF4-FFF2-40B4-BE49-F238E27FC236}">
                <a16:creationId xmlns:a16="http://schemas.microsoft.com/office/drawing/2014/main" id="{D3EAA103-BDD5-7694-FC5E-77F75590C51E}"/>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1" name="Date Placeholder 4">
            <a:extLst>
              <a:ext uri="{FF2B5EF4-FFF2-40B4-BE49-F238E27FC236}">
                <a16:creationId xmlns:a16="http://schemas.microsoft.com/office/drawing/2014/main" id="{82CE6387-FD49-AA90-38A2-E621E05A8A40}"/>
              </a:ext>
            </a:extLst>
          </p:cNvPr>
          <p:cNvSpPr>
            <a:spLocks noGrp="1"/>
          </p:cNvSpPr>
          <p:nvPr>
            <p:ph type="dt" sz="half" idx="10"/>
          </p:nvPr>
        </p:nvSpPr>
        <p:spPr/>
        <p:txBody>
          <a:bodyPr/>
          <a:lstStyle/>
          <a:p>
            <a:pPr>
              <a:spcAft>
                <a:spcPts val="600"/>
              </a:spcAft>
            </a:pPr>
            <a:fld id="{1BBD4366-1265-4AA1-8457-E4B3132D8FA0}" type="datetime1">
              <a:rPr lang="en-US" smtClean="0"/>
              <a:pPr>
                <a:spcAft>
                  <a:spcPts val="600"/>
                </a:spcAft>
              </a:pPr>
              <a:t>10/10/2026</a:t>
            </a:fld>
            <a:endParaRPr lang="en-US"/>
          </a:p>
        </p:txBody>
      </p:sp>
      <p:sp>
        <p:nvSpPr>
          <p:cNvPr id="22" name="Slide Number Placeholder 5">
            <a:extLst>
              <a:ext uri="{FF2B5EF4-FFF2-40B4-BE49-F238E27FC236}">
                <a16:creationId xmlns:a16="http://schemas.microsoft.com/office/drawing/2014/main" id="{EF1E9371-4342-7482-0464-27E46DAB3764}"/>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27</a:t>
            </a:fld>
            <a:endParaRPr lang="en-US"/>
          </a:p>
        </p:txBody>
      </p:sp>
    </p:spTree>
    <p:extLst>
      <p:ext uri="{BB962C8B-B14F-4D97-AF65-F5344CB8AC3E}">
        <p14:creationId xmlns:p14="http://schemas.microsoft.com/office/powerpoint/2010/main" val="2670378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C5F398-3E61-8072-1167-9ADA33DB13E9}"/>
              </a:ext>
            </a:extLst>
          </p:cNvPr>
          <p:cNvSpPr txBox="1"/>
          <p:nvPr/>
        </p:nvSpPr>
        <p:spPr>
          <a:xfrm>
            <a:off x="320559" y="2139696"/>
            <a:ext cx="11253668" cy="4288536"/>
          </a:xfrm>
          <a:prstGeom prst="rect">
            <a:avLst/>
          </a:prstGeom>
        </p:spPr>
        <p:txBody>
          <a:bodyPr vert="horz" lIns="91440" tIns="45720" rIns="91440" bIns="45720" rtlCol="0" anchor="t">
            <a:normAutofit/>
          </a:bodyPr>
          <a:lstStyle/>
          <a:p>
            <a:pPr marL="228600" indent="-228600">
              <a:lnSpc>
                <a:spcPct val="110000"/>
              </a:lnSpc>
              <a:spcBef>
                <a:spcPts val="1000"/>
              </a:spcBef>
              <a:buFont typeface="Arial" panose="020B0604020202020204" pitchFamily="34" charset="0"/>
              <a:buChar char="•"/>
            </a:pPr>
            <a:r>
              <a:rPr lang="en-US" sz="1400" err="1">
                <a:latin typeface="Arial"/>
                <a:cs typeface="Arial"/>
              </a:rPr>
              <a:t>EvalCommunity</a:t>
            </a:r>
            <a:r>
              <a:rPr lang="en-US" sz="1400">
                <a:latin typeface="Arial"/>
                <a:cs typeface="Arial"/>
              </a:rPr>
              <a:t> 2026 a practical guide for M&amp;E professionals, evaluators, development practitioners, and program teams what is evaluation? (2026). [online] Available at: https://www.evalcommunity.com/wp-content/uploads/2026/05/What_is_Evaluation_By_EvalCommunity_2026.pdf [Accessed 8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(2023a).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5 Oct. 2026].</a:t>
            </a:r>
          </a:p>
          <a:p>
            <a:pPr marL="228600" indent="-228600">
              <a:lnSpc>
                <a:spcPct val="110000"/>
              </a:lnSpc>
              <a:spcBef>
                <a:spcPts val="1000"/>
              </a:spcBef>
              <a:buFont typeface="Arial" panose="020B0604020202020204" pitchFamily="34" charset="0"/>
              <a:buChar char="•"/>
            </a:pPr>
            <a:r>
              <a:rPr lang="en-US" sz="1400">
                <a:latin typeface="Arial"/>
                <a:cs typeface="Arial"/>
              </a:rPr>
              <a:t>Every visual at iStock is crafted through human expertise, creativity, and ingenuity. We do not allow AI-generated visuals in our library (2023b). </a:t>
            </a:r>
            <a:r>
              <a:rPr lang="en-US" sz="1400" i="1">
                <a:latin typeface="Arial"/>
                <a:cs typeface="Arial"/>
              </a:rPr>
              <a:t>Play learn and grow together. Inspirational motivational quote. Print...</a:t>
            </a:r>
            <a:r>
              <a:rPr lang="en-US" sz="1400">
                <a:latin typeface="Arial"/>
                <a:cs typeface="Arial"/>
              </a:rPr>
              <a:t> [online] iStock. Available at: https://www.istockphoto.com/vector/play-learn-and-grow-together-inspirational-motivational-quote-gm1791170118-547734107 [Accessed 6 Oct. 2026].</a:t>
            </a:r>
          </a:p>
          <a:p>
            <a:pPr marL="228600" indent="-228600">
              <a:lnSpc>
                <a:spcPct val="110000"/>
              </a:lnSpc>
              <a:spcBef>
                <a:spcPts val="1000"/>
              </a:spcBef>
              <a:buFont typeface="Arial" panose="020B0604020202020204" pitchFamily="34" charset="0"/>
              <a:buChar char="•"/>
            </a:pPr>
            <a:r>
              <a:rPr lang="en-US" sz="1400">
                <a:latin typeface="Arial"/>
                <a:cs typeface="Arial"/>
              </a:rPr>
              <a:t>Family Action (2024). </a:t>
            </a:r>
            <a:r>
              <a:rPr lang="en-US" sz="1400" i="1">
                <a:latin typeface="Arial"/>
                <a:cs typeface="Arial"/>
              </a:rPr>
              <a:t>Home</a:t>
            </a:r>
            <a:r>
              <a:rPr lang="en-US" sz="1400">
                <a:latin typeface="Arial"/>
                <a:cs typeface="Arial"/>
              </a:rPr>
              <a:t>. [online] Family Action. Available at: https://family-action.org.uk/ [Accessed 1 Oct. 2026].</a:t>
            </a:r>
          </a:p>
          <a:p>
            <a:pPr marL="228600" indent="-228600">
              <a:lnSpc>
                <a:spcPct val="110000"/>
              </a:lnSpc>
              <a:spcBef>
                <a:spcPts val="1000"/>
              </a:spcBef>
              <a:buFont typeface="Arial" panose="020B0604020202020204" pitchFamily="34" charset="0"/>
              <a:buChar char="•"/>
            </a:pPr>
            <a:r>
              <a:rPr lang="en-US" sz="1400">
                <a:latin typeface="Arial"/>
                <a:cs typeface="Arial"/>
              </a:rPr>
              <a:t>Gopal Singh Charan, Kalia, R., Mandeep Singh Khurana and Gursharan Singh Narang (2024). From screens to sunshine: Rescuing children’s outdoor playtime in the digital era. </a:t>
            </a:r>
            <a:r>
              <a:rPr lang="en-US" sz="1400" i="1">
                <a:latin typeface="Arial"/>
                <a:cs typeface="Arial"/>
              </a:rPr>
              <a:t>Journal of Indian Association for Child and Adolescent Mental Health</a:t>
            </a:r>
            <a:r>
              <a:rPr lang="en-US" sz="1400">
                <a:latin typeface="Arial"/>
                <a:cs typeface="Arial"/>
              </a:rPr>
              <a:t>, [online] 20(1). doi:10.1177/09731342241229845.</a:t>
            </a:r>
          </a:p>
        </p:txBody>
      </p:sp>
      <p:sp>
        <p:nvSpPr>
          <p:cNvPr id="13" name="Footer Placeholder 3">
            <a:extLst>
              <a:ext uri="{FF2B5EF4-FFF2-40B4-BE49-F238E27FC236}">
                <a16:creationId xmlns:a16="http://schemas.microsoft.com/office/drawing/2014/main" id="{B6057FCF-B1BC-B994-8864-CE35BE0F5110}"/>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5" name="Date Placeholder 4">
            <a:extLst>
              <a:ext uri="{FF2B5EF4-FFF2-40B4-BE49-F238E27FC236}">
                <a16:creationId xmlns:a16="http://schemas.microsoft.com/office/drawing/2014/main" id="{4C116FDC-47D5-38FF-B1A8-1011712DD4DC}"/>
              </a:ext>
            </a:extLst>
          </p:cNvPr>
          <p:cNvSpPr>
            <a:spLocks noGrp="1"/>
          </p:cNvSpPr>
          <p:nvPr>
            <p:ph type="dt" sz="half" idx="10"/>
          </p:nvPr>
        </p:nvSpPr>
        <p:spPr/>
        <p:txBody>
          <a:bodyPr/>
          <a:lstStyle/>
          <a:p>
            <a:pPr>
              <a:spcAft>
                <a:spcPts val="600"/>
              </a:spcAft>
            </a:pPr>
            <a:fld id="{6D47C84A-55B4-4E83-B5A2-B0A9CC9849D0}" type="datetime1">
              <a:rPr lang="en-US" smtClean="0"/>
              <a:pPr>
                <a:spcAft>
                  <a:spcPts val="600"/>
                </a:spcAft>
              </a:pPr>
              <a:t>10/10/2026</a:t>
            </a:fld>
            <a:endParaRPr lang="en-US"/>
          </a:p>
        </p:txBody>
      </p:sp>
      <p:sp>
        <p:nvSpPr>
          <p:cNvPr id="17" name="Slide Number Placeholder 5">
            <a:extLst>
              <a:ext uri="{FF2B5EF4-FFF2-40B4-BE49-F238E27FC236}">
                <a16:creationId xmlns:a16="http://schemas.microsoft.com/office/drawing/2014/main" id="{C2EED636-AE29-0833-60A1-00812347081D}"/>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28</a:t>
            </a:fld>
            <a:endParaRPr lang="en-US"/>
          </a:p>
        </p:txBody>
      </p:sp>
      <p:sp>
        <p:nvSpPr>
          <p:cNvPr id="3" name="TextBox 2">
            <a:extLst>
              <a:ext uri="{FF2B5EF4-FFF2-40B4-BE49-F238E27FC236}">
                <a16:creationId xmlns:a16="http://schemas.microsoft.com/office/drawing/2014/main" id="{3ED2A194-B9A9-D6F9-2C70-4F5192CA98CC}"/>
              </a:ext>
            </a:extLst>
          </p:cNvPr>
          <p:cNvSpPr txBox="1"/>
          <p:nvPr/>
        </p:nvSpPr>
        <p:spPr>
          <a:xfrm>
            <a:off x="680720" y="47244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90709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9D22C1-4C58-2ED9-1B63-DEED08A04218}"/>
              </a:ext>
            </a:extLst>
          </p:cNvPr>
          <p:cNvSpPr>
            <a:spLocks noGrp="1"/>
          </p:cNvSpPr>
          <p:nvPr>
            <p:ph sz="half" idx="1"/>
          </p:nvPr>
        </p:nvSpPr>
        <p:spPr>
          <a:xfrm>
            <a:off x="317773" y="1743377"/>
            <a:ext cx="11272520" cy="4890008"/>
          </a:xfrm>
        </p:spPr>
        <p:txBody>
          <a:bodyPr vert="horz" lIns="91440" tIns="45720" rIns="91440" bIns="45720" rtlCol="0" anchor="t">
            <a:normAutofit/>
          </a:bodyPr>
          <a:lstStyle/>
          <a:p>
            <a:pPr>
              <a:lnSpc>
                <a:spcPct val="150000"/>
              </a:lnSpc>
            </a:pPr>
            <a:r>
              <a:rPr lang="en-GB" sz="1400" b="0">
                <a:latin typeface="Arial"/>
                <a:cs typeface="Arial"/>
              </a:rPr>
              <a:t>Council, B.C. (2019). </a:t>
            </a:r>
            <a:r>
              <a:rPr lang="en-GB" sz="1400" b="0" i="1">
                <a:latin typeface="Arial"/>
                <a:cs typeface="Arial"/>
              </a:rPr>
              <a:t>Birmingham children’s partnership | Birmingham City Council</a:t>
            </a:r>
            <a:r>
              <a:rPr lang="en-GB" sz="1400" b="0">
                <a:latin typeface="Arial"/>
                <a:cs typeface="Arial"/>
              </a:rPr>
              <a:t>. [online] Birmingham.gov.uk. Available at: https://www.birmingham.gov.uk/BCP [Accessed 1 Oct. 2026].</a:t>
            </a:r>
          </a:p>
          <a:p>
            <a:pPr>
              <a:lnSpc>
                <a:spcPct val="150000"/>
              </a:lnSpc>
            </a:pPr>
            <a:r>
              <a:rPr lang="en-GB" sz="1400" b="0">
                <a:latin typeface="Arial"/>
                <a:cs typeface="Arial"/>
              </a:rPr>
              <a:t>Department for Education (2026). </a:t>
            </a:r>
            <a:r>
              <a:rPr lang="en-GB" sz="1400" b="0" i="1">
                <a:latin typeface="Arial"/>
                <a:cs typeface="Arial"/>
              </a:rPr>
              <a:t>New guidance on screen use for children aged 5–16</a:t>
            </a:r>
            <a:r>
              <a:rPr lang="en-GB" sz="1400" b="0">
                <a:latin typeface="Arial"/>
                <a:cs typeface="Arial"/>
              </a:rPr>
              <a:t>. [online] GOV.UK. Available at: https://www.gov.uk/government/news/newguidance-on-screen-use-for-children-aged-5-16 [Accessed 8 Oct. 2026].</a:t>
            </a:r>
          </a:p>
          <a:p>
            <a:pPr>
              <a:lnSpc>
                <a:spcPct val="150000"/>
              </a:lnSpc>
            </a:pPr>
            <a:r>
              <a:rPr lang="en-GB" sz="1400" b="0">
                <a:latin typeface="Arial"/>
                <a:cs typeface="Arial"/>
              </a:rPr>
              <a:t>Educational Play Environments. (2024). </a:t>
            </a:r>
            <a:r>
              <a:rPr lang="en-GB" sz="1400" b="0" i="1">
                <a:latin typeface="Arial"/>
                <a:cs typeface="Arial"/>
              </a:rPr>
              <a:t>Screen time vs. the benefits of active play for early years</a:t>
            </a:r>
            <a:r>
              <a:rPr lang="en-GB" sz="1400" b="0">
                <a:latin typeface="Arial"/>
                <a:cs typeface="Arial"/>
              </a:rPr>
              <a:t>. [online] Available at: https://educationalplayenvironments.com/blog/the-impacts-of-too-much-screen-time-vs-the-benefits-of-active-play-for-early-years [Accessed 6 Oct. 2026]. Morawska, A., </a:t>
            </a:r>
            <a:r>
              <a:rPr lang="en-GB" sz="1400" b="0" err="1">
                <a:latin typeface="Arial"/>
                <a:cs typeface="Arial"/>
              </a:rPr>
              <a:t>Hidajat</a:t>
            </a:r>
            <a:r>
              <a:rPr lang="en-GB" sz="1400" b="0">
                <a:latin typeface="Arial"/>
                <a:cs typeface="Arial"/>
              </a:rPr>
              <a:t>, T.J., Hodges, J. and Ma, T. (2026). Healthy screen use in schools: How families and schools can work together. </a:t>
            </a:r>
            <a:r>
              <a:rPr lang="en-GB" sz="1400" b="0" i="1">
                <a:latin typeface="Arial"/>
                <a:cs typeface="Arial"/>
              </a:rPr>
              <a:t>Journal of Psychologists and Counsellors in Schools</a:t>
            </a:r>
            <a:r>
              <a:rPr lang="en-GB" sz="1400" b="0">
                <a:latin typeface="Arial"/>
                <a:cs typeface="Arial"/>
              </a:rPr>
              <a:t>, 36(1), pp.7–13. doi:10.1177/20556365261420347.</a:t>
            </a:r>
          </a:p>
          <a:p>
            <a:pPr>
              <a:lnSpc>
                <a:spcPct val="150000"/>
              </a:lnSpc>
            </a:pPr>
            <a:r>
              <a:rPr lang="en-GB" sz="1400" b="0">
                <a:latin typeface="Arial"/>
                <a:cs typeface="Arial"/>
              </a:rPr>
              <a:t>NHS (2022). </a:t>
            </a:r>
            <a:r>
              <a:rPr lang="en-GB" sz="1400" b="0" i="1">
                <a:latin typeface="Arial"/>
                <a:cs typeface="Arial"/>
              </a:rPr>
              <a:t>Healthier families</a:t>
            </a:r>
            <a:r>
              <a:rPr lang="en-GB" sz="1400" b="0">
                <a:latin typeface="Arial"/>
                <a:cs typeface="Arial"/>
              </a:rPr>
              <a:t>. [online] nhs.uk. Available at: https://www.nhs.uk/healthier-families/ [Accessed 4 Oct. 2026].</a:t>
            </a:r>
          </a:p>
          <a:p>
            <a:pPr>
              <a:lnSpc>
                <a:spcPct val="150000"/>
              </a:lnSpc>
            </a:pPr>
            <a:r>
              <a:rPr lang="en-GB" sz="1400" b="0">
                <a:latin typeface="Arial"/>
                <a:cs typeface="Arial"/>
              </a:rPr>
              <a:t>NSPCC (2023). </a:t>
            </a:r>
            <a:r>
              <a:rPr lang="en-GB" sz="1400" b="0" i="1">
                <a:latin typeface="Arial"/>
                <a:cs typeface="Arial"/>
              </a:rPr>
              <a:t>NSPCC</a:t>
            </a:r>
            <a:r>
              <a:rPr lang="en-GB" sz="1400" b="0">
                <a:latin typeface="Arial"/>
                <a:cs typeface="Arial"/>
              </a:rPr>
              <a:t>. [online] NSPCC. Available at: https://www.nspcc.org.uk/ [Accessed 1 Oct. 2026].</a:t>
            </a:r>
          </a:p>
          <a:p>
            <a:pPr>
              <a:lnSpc>
                <a:spcPct val="110000"/>
              </a:lnSpc>
            </a:pPr>
            <a:endParaRPr lang="en-GB" sz="1400" b="0">
              <a:latin typeface="Arial"/>
              <a:cs typeface="Arial"/>
            </a:endParaRPr>
          </a:p>
          <a:p>
            <a:pPr>
              <a:lnSpc>
                <a:spcPct val="110000"/>
              </a:lnSpc>
            </a:pPr>
            <a:endParaRPr lang="en-GB" sz="1100"/>
          </a:p>
        </p:txBody>
      </p:sp>
      <p:sp>
        <p:nvSpPr>
          <p:cNvPr id="9" name="Slide Number Placeholder 4">
            <a:extLst>
              <a:ext uri="{FF2B5EF4-FFF2-40B4-BE49-F238E27FC236}">
                <a16:creationId xmlns:a16="http://schemas.microsoft.com/office/drawing/2014/main" id="{75E529BD-1507-43CC-6C90-39028DD55811}"/>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29</a:t>
            </a:fld>
            <a:endParaRPr lang="en-US"/>
          </a:p>
        </p:txBody>
      </p:sp>
      <p:sp>
        <p:nvSpPr>
          <p:cNvPr id="7" name="Date Placeholder 3">
            <a:extLst>
              <a:ext uri="{FF2B5EF4-FFF2-40B4-BE49-F238E27FC236}">
                <a16:creationId xmlns:a16="http://schemas.microsoft.com/office/drawing/2014/main" id="{5B6B47CD-BA94-1BF2-728C-125194236B0A}"/>
              </a:ext>
            </a:extLst>
          </p:cNvPr>
          <p:cNvSpPr>
            <a:spLocks noGrp="1"/>
          </p:cNvSpPr>
          <p:nvPr>
            <p:ph type="dt" sz="half" idx="10"/>
          </p:nvPr>
        </p:nvSpPr>
        <p:spPr/>
        <p:txBody>
          <a:bodyPr/>
          <a:lstStyle/>
          <a:p>
            <a:pPr>
              <a:spcAft>
                <a:spcPts val="600"/>
              </a:spcAft>
            </a:pPr>
            <a:fld id="{00B94BF9-82BD-44AE-AC6D-9E052D2347C9}" type="datetime1">
              <a:rPr lang="en-US" smtClean="0"/>
              <a:pPr>
                <a:spcAft>
                  <a:spcPts val="600"/>
                </a:spcAft>
              </a:pPr>
              <a:t>10/10/2026</a:t>
            </a:fld>
            <a:endParaRPr lang="en-US"/>
          </a:p>
        </p:txBody>
      </p:sp>
      <p:sp>
        <p:nvSpPr>
          <p:cNvPr id="6" name="Footer Placeholder 2">
            <a:extLst>
              <a:ext uri="{FF2B5EF4-FFF2-40B4-BE49-F238E27FC236}">
                <a16:creationId xmlns:a16="http://schemas.microsoft.com/office/drawing/2014/main" id="{4B002649-30AB-CDCC-E2E3-467D8091257C}"/>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2" name="TextBox 1">
            <a:extLst>
              <a:ext uri="{FF2B5EF4-FFF2-40B4-BE49-F238E27FC236}">
                <a16:creationId xmlns:a16="http://schemas.microsoft.com/office/drawing/2014/main" id="{208D5305-E81B-1D26-3365-3735FE300DD5}"/>
              </a:ext>
            </a:extLst>
          </p:cNvPr>
          <p:cNvSpPr txBox="1"/>
          <p:nvPr/>
        </p:nvSpPr>
        <p:spPr>
          <a:xfrm>
            <a:off x="457200" y="69596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3109077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69A574-652D-C7B7-4F6F-A3318E80E2B5}"/>
              </a:ext>
            </a:extLst>
          </p:cNvPr>
          <p:cNvSpPr>
            <a:spLocks noGrp="1"/>
          </p:cNvSpPr>
          <p:nvPr>
            <p:ph idx="1"/>
          </p:nvPr>
        </p:nvSpPr>
        <p:spPr>
          <a:xfrm>
            <a:off x="279400" y="1252451"/>
            <a:ext cx="10515600" cy="4172672"/>
          </a:xfrm>
        </p:spPr>
        <p:txBody>
          <a:bodyPr vert="horz" lIns="91440" tIns="45720" rIns="91440" bIns="45720" rtlCol="0" anchor="t">
            <a:normAutofit fontScale="85000" lnSpcReduction="10000"/>
          </a:bodyPr>
          <a:lstStyle/>
          <a:p>
            <a:pPr>
              <a:lnSpc>
                <a:spcPct val="150000"/>
              </a:lnSpc>
            </a:pPr>
            <a:r>
              <a:rPr lang="en-GB" sz="1400" b="0" err="1">
                <a:latin typeface="Arial"/>
                <a:cs typeface="Arial"/>
              </a:rPr>
              <a:t>Nuvoli</a:t>
            </a:r>
            <a:r>
              <a:rPr lang="en-GB" sz="1400" b="0">
                <a:latin typeface="Arial"/>
                <a:cs typeface="Arial"/>
              </a:rPr>
              <a:t>, V., Camanni, M., Mariani, I., Ponte, S., Black, M. and Lazzerini, M. (2025). Digital screen exposure in infants, children and adolescents: A systematic review of existing recommendations. </a:t>
            </a:r>
            <a:r>
              <a:rPr lang="en-GB" sz="1400" b="0" i="1">
                <a:latin typeface="Arial"/>
                <a:cs typeface="Arial"/>
              </a:rPr>
              <a:t>Public Health in Practice</a:t>
            </a:r>
            <a:r>
              <a:rPr lang="en-GB" sz="1400" b="0">
                <a:latin typeface="Arial"/>
                <a:cs typeface="Arial"/>
              </a:rPr>
              <a:t>, [online] 10, p.100653. doi:10.1016/j.puhip.2025.100653.</a:t>
            </a:r>
            <a:endParaRPr lang="en-US"/>
          </a:p>
          <a:p>
            <a:pPr>
              <a:lnSpc>
                <a:spcPct val="150000"/>
              </a:lnSpc>
            </a:pPr>
            <a:r>
              <a:rPr lang="en-GB" sz="1400" b="0">
                <a:latin typeface="Arial"/>
                <a:cs typeface="Arial"/>
              </a:rPr>
              <a:t>People, S. (2024). </a:t>
            </a:r>
            <a:r>
              <a:rPr lang="en-GB" sz="1400" b="0" i="1">
                <a:latin typeface="Arial"/>
                <a:cs typeface="Arial"/>
              </a:rPr>
              <a:t>Low tech parenting isolated concept vector stock vector (royalty free) 2438239075 | </a:t>
            </a:r>
            <a:r>
              <a:rPr lang="en-GB" sz="1400" b="0" i="1" err="1">
                <a:latin typeface="Arial"/>
                <a:cs typeface="Arial"/>
              </a:rPr>
              <a:t>shutterstock</a:t>
            </a:r>
            <a:r>
              <a:rPr lang="en-GB" sz="1400" b="0">
                <a:latin typeface="Arial"/>
                <a:cs typeface="Arial"/>
              </a:rPr>
              <a:t>. [online] Shutterstock. Available at: https://www.shutterstock.com/image-vector/low-tech-parenting-isolated-concept-vector-2438239075 [Accessed 29 Sept. 2026].</a:t>
            </a:r>
          </a:p>
          <a:p>
            <a:pPr>
              <a:lnSpc>
                <a:spcPct val="150000"/>
              </a:lnSpc>
            </a:pPr>
            <a:r>
              <a:rPr lang="en-GB" sz="1400" b="0">
                <a:latin typeface="Arial"/>
                <a:cs typeface="Arial"/>
              </a:rPr>
              <a:t>screentimenetwork.org. (n.d.). </a:t>
            </a:r>
            <a:r>
              <a:rPr lang="en-GB" sz="1400" b="0" i="1">
                <a:latin typeface="Arial"/>
                <a:cs typeface="Arial"/>
              </a:rPr>
              <a:t>Children’s screen time Action Network</a:t>
            </a:r>
            <a:r>
              <a:rPr lang="en-GB" sz="1400" b="0">
                <a:latin typeface="Arial"/>
                <a:cs typeface="Arial"/>
              </a:rPr>
              <a:t>. [online] Available at: https://screentimenetwork.org/ [Accessed 6 Oct. 2026].</a:t>
            </a:r>
          </a:p>
          <a:p>
            <a:pPr>
              <a:lnSpc>
                <a:spcPct val="150000"/>
              </a:lnSpc>
            </a:pPr>
            <a:r>
              <a:rPr lang="en-GB" sz="1400" b="0" err="1">
                <a:latin typeface="Arial"/>
                <a:cs typeface="Arial"/>
              </a:rPr>
              <a:t>Singerhouse</a:t>
            </a:r>
            <a:r>
              <a:rPr lang="en-GB" sz="1400" b="0">
                <a:latin typeface="Arial"/>
                <a:cs typeface="Arial"/>
              </a:rPr>
              <a:t>, E. (2023). </a:t>
            </a:r>
            <a:r>
              <a:rPr lang="en-GB" sz="1400" b="0" i="1">
                <a:latin typeface="Arial"/>
                <a:cs typeface="Arial"/>
              </a:rPr>
              <a:t>What are the different types of evaluation?</a:t>
            </a:r>
            <a:r>
              <a:rPr lang="en-GB" sz="1400" b="0">
                <a:latin typeface="Arial"/>
                <a:cs typeface="Arial"/>
              </a:rPr>
              <a:t> [online] Strategic Prevention Solutions. Available at: https://www.strategicpreventionsolutions.com/post/what-are-the-different-types-of-evaluation [Accessed 29 Sept. 2026].</a:t>
            </a:r>
          </a:p>
          <a:p>
            <a:pPr>
              <a:lnSpc>
                <a:spcPct val="150000"/>
              </a:lnSpc>
            </a:pPr>
            <a:r>
              <a:rPr lang="en-GB" sz="1400" b="0">
                <a:latin typeface="Arial"/>
                <a:cs typeface="Arial"/>
              </a:rPr>
              <a:t>Skivington, K. </a:t>
            </a:r>
            <a:r>
              <a:rPr lang="en-GB" sz="1400" b="0" i="1">
                <a:latin typeface="Arial"/>
                <a:cs typeface="Arial"/>
              </a:rPr>
              <a:t>et al</a:t>
            </a:r>
            <a:r>
              <a:rPr lang="en-GB" sz="1400" b="0">
                <a:latin typeface="Arial"/>
                <a:cs typeface="Arial"/>
              </a:rPr>
              <a:t>. (2021) 'A new framework for developing and evaluating complex interventions: update of Medical Research Council guidance', </a:t>
            </a:r>
            <a:r>
              <a:rPr lang="en-GB" sz="1400" b="0" i="1">
                <a:latin typeface="Arial"/>
                <a:cs typeface="Arial"/>
              </a:rPr>
              <a:t>BMJ</a:t>
            </a:r>
            <a:r>
              <a:rPr lang="en-GB" sz="1400" b="0">
                <a:latin typeface="Arial"/>
                <a:cs typeface="Arial"/>
              </a:rPr>
              <a:t>, 374, n2061.</a:t>
            </a:r>
          </a:p>
          <a:p>
            <a:pPr>
              <a:lnSpc>
                <a:spcPct val="150000"/>
              </a:lnSpc>
            </a:pPr>
            <a:r>
              <a:rPr lang="en-GB" sz="1400" b="0">
                <a:latin typeface="Arial"/>
                <a:cs typeface="Arial"/>
              </a:rPr>
              <a:t>Sport Birmingham. (2026). </a:t>
            </a:r>
            <a:r>
              <a:rPr lang="en-GB" sz="1400" b="0" i="1">
                <a:latin typeface="Arial"/>
                <a:cs typeface="Arial"/>
              </a:rPr>
              <a:t>Active Birmingham - Sport Birmingham</a:t>
            </a:r>
            <a:r>
              <a:rPr lang="en-GB" sz="1400" b="0">
                <a:latin typeface="Arial"/>
                <a:cs typeface="Arial"/>
              </a:rPr>
              <a:t>. [online] Available at: https://sportbirmingham.org/active-birmingham/ [Accessed 1 Oct. 2026].</a:t>
            </a:r>
          </a:p>
          <a:p>
            <a:pPr>
              <a:lnSpc>
                <a:spcPct val="110000"/>
              </a:lnSpc>
            </a:pPr>
            <a:endParaRPr lang="en-GB" sz="1400">
              <a:latin typeface="Arial"/>
              <a:cs typeface="Arial"/>
            </a:endParaRPr>
          </a:p>
        </p:txBody>
      </p:sp>
      <p:sp>
        <p:nvSpPr>
          <p:cNvPr id="10" name="Footer Placeholder 3">
            <a:extLst>
              <a:ext uri="{FF2B5EF4-FFF2-40B4-BE49-F238E27FC236}">
                <a16:creationId xmlns:a16="http://schemas.microsoft.com/office/drawing/2014/main" id="{BAC9130D-8E32-0E7B-FB64-D8D3371D417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2" name="Date Placeholder 4">
            <a:extLst>
              <a:ext uri="{FF2B5EF4-FFF2-40B4-BE49-F238E27FC236}">
                <a16:creationId xmlns:a16="http://schemas.microsoft.com/office/drawing/2014/main" id="{6D4B7893-0AFC-B579-47E5-084FE7B3AE7A}"/>
              </a:ext>
            </a:extLst>
          </p:cNvPr>
          <p:cNvSpPr>
            <a:spLocks noGrp="1"/>
          </p:cNvSpPr>
          <p:nvPr>
            <p:ph type="dt" sz="half" idx="10"/>
          </p:nvPr>
        </p:nvSpPr>
        <p:spPr/>
        <p:txBody>
          <a:bodyPr/>
          <a:lstStyle/>
          <a:p>
            <a:pPr>
              <a:spcAft>
                <a:spcPts val="600"/>
              </a:spcAft>
            </a:pPr>
            <a:fld id="{4CD2408F-9127-4C9C-A238-A5811EA3C0D1}" type="datetime1">
              <a:rPr lang="en-US" smtClean="0"/>
              <a:pPr>
                <a:spcAft>
                  <a:spcPts val="600"/>
                </a:spcAft>
              </a:pPr>
              <a:t>10/10/2026</a:t>
            </a:fld>
            <a:endParaRPr lang="en-US"/>
          </a:p>
        </p:txBody>
      </p:sp>
      <p:sp>
        <p:nvSpPr>
          <p:cNvPr id="14" name="Slide Number Placeholder 5">
            <a:extLst>
              <a:ext uri="{FF2B5EF4-FFF2-40B4-BE49-F238E27FC236}">
                <a16:creationId xmlns:a16="http://schemas.microsoft.com/office/drawing/2014/main" id="{2A090DF7-E4FD-03B2-F744-294955B7368E}"/>
              </a:ext>
            </a:extLst>
          </p:cNvPr>
          <p:cNvSpPr>
            <a:spLocks noGrp="1"/>
          </p:cNvSpPr>
          <p:nvPr>
            <p:ph type="sldNum" sz="quarter" idx="12"/>
          </p:nvPr>
        </p:nvSpPr>
        <p:spPr/>
        <p:txBody>
          <a:bodyPr/>
          <a:lstStyle/>
          <a:p>
            <a:pPr>
              <a:spcAft>
                <a:spcPts val="600"/>
              </a:spcAft>
            </a:pPr>
            <a:fld id="{753D0FD4-819D-4187-8797-C35567B41C78}" type="slidenum">
              <a:rPr lang="en-US" smtClean="0"/>
              <a:pPr>
                <a:spcAft>
                  <a:spcPts val="600"/>
                </a:spcAft>
              </a:pPr>
              <a:t>30</a:t>
            </a:fld>
            <a:endParaRPr lang="en-US"/>
          </a:p>
        </p:txBody>
      </p:sp>
      <p:sp>
        <p:nvSpPr>
          <p:cNvPr id="2" name="TextBox 1">
            <a:extLst>
              <a:ext uri="{FF2B5EF4-FFF2-40B4-BE49-F238E27FC236}">
                <a16:creationId xmlns:a16="http://schemas.microsoft.com/office/drawing/2014/main" id="{705F36F3-811E-27D1-CF91-2300ACB06D20}"/>
              </a:ext>
            </a:extLst>
          </p:cNvPr>
          <p:cNvSpPr txBox="1"/>
          <p:nvPr/>
        </p:nvSpPr>
        <p:spPr>
          <a:xfrm>
            <a:off x="1026160" y="4013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cap="all" baseline="0">
                <a:latin typeface="Arial"/>
              </a:rPr>
              <a:t>References</a:t>
            </a:r>
            <a:r>
              <a:rPr sz="3200">
                <a:latin typeface="Arial"/>
                <a:ea typeface="Arial"/>
                <a:cs typeface="Arial"/>
              </a:rPr>
              <a:t>​</a:t>
            </a:r>
            <a:endParaRPr lang="en-US"/>
          </a:p>
          <a:p>
            <a:pPr algn="ctr"/>
            <a:endParaRPr lang="en-US"/>
          </a:p>
        </p:txBody>
      </p:sp>
    </p:spTree>
    <p:extLst>
      <p:ext uri="{BB962C8B-B14F-4D97-AF65-F5344CB8AC3E}">
        <p14:creationId xmlns:p14="http://schemas.microsoft.com/office/powerpoint/2010/main" val="784657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6B4F08E-DC5F-27BF-0CDA-74EE3DDE3D6B}"/>
              </a:ext>
            </a:extLst>
          </p:cNvPr>
          <p:cNvSpPr>
            <a:spLocks noGrp="1"/>
          </p:cNvSpPr>
          <p:nvPr>
            <p:ph idx="1"/>
          </p:nvPr>
        </p:nvSpPr>
        <p:spPr>
          <a:xfrm>
            <a:off x="349313" y="945581"/>
            <a:ext cx="11210537" cy="5610333"/>
          </a:xfrm>
        </p:spPr>
        <p:txBody>
          <a:bodyPr vert="horz" lIns="91440" tIns="45720" rIns="91440" bIns="45720" rtlCol="0" anchor="t">
            <a:normAutofit/>
          </a:bodyPr>
          <a:lstStyle/>
          <a:p>
            <a:pPr>
              <a:lnSpc>
                <a:spcPct val="110000"/>
              </a:lnSpc>
            </a:pPr>
            <a:r>
              <a:rPr lang="en-GB" sz="1400" b="0">
                <a:latin typeface="Arial"/>
                <a:cs typeface="Arial"/>
              </a:rPr>
              <a:t>Tennant, R. </a:t>
            </a:r>
            <a:r>
              <a:rPr lang="en-GB" sz="1400" b="0" i="1">
                <a:latin typeface="Arial"/>
                <a:cs typeface="Arial"/>
              </a:rPr>
              <a:t>et al</a:t>
            </a:r>
            <a:r>
              <a:rPr lang="en-GB" sz="1400" b="0">
                <a:latin typeface="Arial"/>
                <a:cs typeface="Arial"/>
              </a:rPr>
              <a:t>.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5, article 63.</a:t>
            </a:r>
          </a:p>
          <a:p>
            <a:pPr>
              <a:lnSpc>
                <a:spcPct val="110000"/>
              </a:lnSpc>
            </a:pPr>
            <a:r>
              <a:rPr lang="en-GB" sz="1400" b="0">
                <a:latin typeface="Arial"/>
                <a:cs typeface="Arial"/>
              </a:rPr>
              <a:t>Tennant, R., Hiller, L., Fishwick, R., Platt, S., Joseph, S., Weich, S., Parkinson, J., Secker, J. and Stewart-Brown, S. (2007). The Warwick-Edinburgh mental well-being scale (WEMWBS): Development and UK validation. </a:t>
            </a:r>
            <a:r>
              <a:rPr lang="en-GB" sz="1400" b="0" i="1">
                <a:latin typeface="Arial"/>
                <a:cs typeface="Arial"/>
              </a:rPr>
              <a:t>Health and Quality of Life Outcomes</a:t>
            </a:r>
            <a:r>
              <a:rPr lang="en-GB" sz="1400" b="0">
                <a:latin typeface="Arial"/>
                <a:cs typeface="Arial"/>
              </a:rPr>
              <a:t>, [online] 5(1), p.63. doi:10.1186/1477-7525-5-63.</a:t>
            </a:r>
          </a:p>
          <a:p>
            <a:pPr>
              <a:lnSpc>
                <a:spcPct val="110000"/>
              </a:lnSpc>
            </a:pPr>
            <a:r>
              <a:rPr lang="en-GB" sz="1400" b="0" err="1">
                <a:latin typeface="Arial"/>
                <a:cs typeface="Arial"/>
              </a:rPr>
              <a:t>togleam</a:t>
            </a:r>
            <a:r>
              <a:rPr lang="en-GB" sz="1400" b="0">
                <a:latin typeface="Arial"/>
                <a:cs typeface="Arial"/>
              </a:rPr>
              <a:t> (2023). </a:t>
            </a:r>
            <a:r>
              <a:rPr lang="en-GB" sz="1400" b="0" i="1">
                <a:latin typeface="Arial"/>
                <a:cs typeface="Arial"/>
              </a:rPr>
              <a:t>Child screen addiction: Is your kid at risk?</a:t>
            </a:r>
            <a:r>
              <a:rPr lang="en-GB" sz="1400" b="0">
                <a:latin typeface="Arial"/>
                <a:cs typeface="Arial"/>
              </a:rPr>
              <a:t> [online] Togleam.com. Available at: https://www.togleam.com/post/child-screen-addiction-is-your-kid-at-risk [Accessed 26 Sept. 2026].</a:t>
            </a:r>
          </a:p>
          <a:p>
            <a:pPr>
              <a:lnSpc>
                <a:spcPct val="110000"/>
              </a:lnSpc>
            </a:pPr>
            <a:r>
              <a:rPr lang="en-GB" sz="1400" b="0">
                <a:latin typeface="Arial"/>
                <a:cs typeface="Arial"/>
              </a:rPr>
              <a:t>UK Safer Internet Centre (2025). </a:t>
            </a:r>
            <a:r>
              <a:rPr lang="en-GB" sz="1400" b="0" i="1">
                <a:latin typeface="Arial"/>
                <a:cs typeface="Arial"/>
              </a:rPr>
              <a:t>Homepage</a:t>
            </a:r>
            <a:r>
              <a:rPr lang="en-GB" sz="1400" b="0">
                <a:latin typeface="Arial"/>
                <a:cs typeface="Arial"/>
              </a:rPr>
              <a:t>. [online] UK Safer Internet Centre. Available at: https://saferinternet.org.uk/ [Accessed 1 Oct. 2026].</a:t>
            </a:r>
          </a:p>
          <a:p>
            <a:pPr>
              <a:lnSpc>
                <a:spcPct val="110000"/>
              </a:lnSpc>
            </a:pPr>
            <a:r>
              <a:rPr lang="en-GB" sz="1400" b="0">
                <a:latin typeface="Arial"/>
                <a:cs typeface="Arial"/>
              </a:rPr>
              <a:t>Uliasz, M. (2025). </a:t>
            </a:r>
            <a:r>
              <a:rPr lang="en-GB" sz="1400" b="0" i="1">
                <a:latin typeface="Arial"/>
                <a:cs typeface="Arial"/>
              </a:rPr>
              <a:t>Tips for limiting screen time in today digital age, infographics sketch</a:t>
            </a:r>
            <a:r>
              <a:rPr lang="en-GB" sz="1400" b="0">
                <a:latin typeface="Arial"/>
                <a:cs typeface="Arial"/>
              </a:rPr>
              <a:t>. [online] </a:t>
            </a:r>
            <a:r>
              <a:rPr lang="en-GB" sz="1400" b="0" err="1">
                <a:latin typeface="Arial"/>
                <a:cs typeface="Arial"/>
              </a:rPr>
              <a:t>Dreamstime</a:t>
            </a:r>
            <a:r>
              <a:rPr lang="en-GB" sz="1400" b="0">
                <a:latin typeface="Arial"/>
                <a:cs typeface="Arial"/>
              </a:rPr>
              <a:t>. Available at: https://www.dreamstime.com/tips-limiting-screen-time-today-digital-age-mind-map-infographics-sketch-image355801040 [Accessed 8 Oct. 2026].</a:t>
            </a:r>
          </a:p>
          <a:p>
            <a:pPr>
              <a:lnSpc>
                <a:spcPct val="110000"/>
              </a:lnSpc>
            </a:pPr>
            <a:r>
              <a:rPr lang="en-GB" sz="1400" b="0">
                <a:latin typeface="Arial"/>
                <a:cs typeface="Arial"/>
              </a:rPr>
              <a:t>Youth Sport Trust (2019). </a:t>
            </a:r>
            <a:r>
              <a:rPr lang="en-GB" sz="1400" b="0" i="1">
                <a:latin typeface="Arial"/>
                <a:cs typeface="Arial"/>
              </a:rPr>
              <a:t>Youth sport trust | we are a national charity passionate about creating a brighter future for children and young people through the power of sport</a:t>
            </a:r>
            <a:r>
              <a:rPr lang="en-GB" sz="1400" b="0">
                <a:latin typeface="Arial"/>
                <a:cs typeface="Arial"/>
              </a:rPr>
              <a:t>. [online] Youthsporttrust.org. Available at: https://www.youthsporttrust.org/ [Accessed 6 Oct. 2026].</a:t>
            </a:r>
          </a:p>
          <a:p>
            <a:pPr>
              <a:lnSpc>
                <a:spcPct val="110000"/>
              </a:lnSpc>
            </a:pPr>
            <a:endParaRPr lang="en-GB" sz="1400">
              <a:latin typeface="Arial"/>
              <a:cs typeface="Arial"/>
            </a:endParaRPr>
          </a:p>
          <a:p>
            <a:pPr>
              <a:lnSpc>
                <a:spcPct val="110000"/>
              </a:lnSpc>
            </a:pPr>
            <a:endParaRPr lang="en-GB" sz="1400">
              <a:latin typeface="Arial"/>
              <a:cs typeface="Arial"/>
            </a:endParaRPr>
          </a:p>
        </p:txBody>
      </p:sp>
      <p:sp>
        <p:nvSpPr>
          <p:cNvPr id="10" name="Date Placeholder 3">
            <a:extLst>
              <a:ext uri="{FF2B5EF4-FFF2-40B4-BE49-F238E27FC236}">
                <a16:creationId xmlns:a16="http://schemas.microsoft.com/office/drawing/2014/main" id="{1EDEF9B1-61E4-A486-AEAA-FE3DC7A979E5}"/>
              </a:ext>
            </a:extLst>
          </p:cNvPr>
          <p:cNvSpPr>
            <a:spLocks noGrp="1"/>
          </p:cNvSpPr>
          <p:nvPr>
            <p:ph type="dt" sz="half" idx="10"/>
          </p:nvPr>
        </p:nvSpPr>
        <p:spPr/>
        <p:txBody>
          <a:bodyPr/>
          <a:lstStyle/>
          <a:p>
            <a:pPr>
              <a:spcAft>
                <a:spcPts val="600"/>
              </a:spcAft>
            </a:pPr>
            <a:fld id="{9B1696C3-FE8B-42B3-AB7D-A84A01E767D9}" type="datetime1">
              <a:rPr lang="en-US" smtClean="0"/>
              <a:pPr>
                <a:spcAft>
                  <a:spcPts val="600"/>
                </a:spcAft>
              </a:pPr>
              <a:t>10/10/2026</a:t>
            </a:fld>
            <a:endParaRPr lang="en-US"/>
          </a:p>
        </p:txBody>
      </p:sp>
      <p:sp>
        <p:nvSpPr>
          <p:cNvPr id="12" name="Footer Placeholder 4">
            <a:extLst>
              <a:ext uri="{FF2B5EF4-FFF2-40B4-BE49-F238E27FC236}">
                <a16:creationId xmlns:a16="http://schemas.microsoft.com/office/drawing/2014/main" id="{88560ED8-0048-C7E3-E9D3-621642AB72AF}"/>
              </a:ext>
            </a:extLst>
          </p:cNvPr>
          <p:cNvSpPr>
            <a:spLocks noGrp="1"/>
          </p:cNvSpPr>
          <p:nvPr>
            <p:ph type="ftr" sz="quarter" idx="11"/>
          </p:nvPr>
        </p:nvSpPr>
        <p:spPr/>
        <p:txBody>
          <a:bodyPr>
            <a:normAutofit/>
          </a:bodyPr>
          <a:lstStyle/>
          <a:p>
            <a:pPr>
              <a:lnSpc>
                <a:spcPct val="90000"/>
              </a:lnSpc>
              <a:spcAft>
                <a:spcPts val="600"/>
              </a:spcAft>
            </a:pPr>
            <a:r>
              <a:rPr lang="en-US"/>
              <a:t>
              </a:t>
            </a:r>
          </a:p>
        </p:txBody>
      </p:sp>
      <p:sp>
        <p:nvSpPr>
          <p:cNvPr id="14" name="Slide Number Placeholder 5">
            <a:extLst>
              <a:ext uri="{FF2B5EF4-FFF2-40B4-BE49-F238E27FC236}">
                <a16:creationId xmlns:a16="http://schemas.microsoft.com/office/drawing/2014/main" id="{0A03C67D-FB59-DCC3-B741-2DB3B9083124}"/>
              </a:ext>
            </a:extLst>
          </p:cNvPr>
          <p:cNvSpPr>
            <a:spLocks noGrp="1"/>
          </p:cNvSpPr>
          <p:nvPr>
            <p:ph type="sldNum" sz="quarter" idx="12"/>
          </p:nvPr>
        </p:nvSpPr>
        <p:spPr/>
        <p:txBody>
          <a:bodyPr/>
          <a:lstStyle/>
          <a:p>
            <a:pPr>
              <a:spcAft>
                <a:spcPts val="600"/>
              </a:spcAft>
            </a:pPr>
            <a:fld id="{24578CCF-2EC4-44CB-A694-F6F6E59A3985}" type="slidenum">
              <a:rPr lang="en-US" smtClean="0"/>
              <a:pPr>
                <a:spcAft>
                  <a:spcPts val="600"/>
                </a:spcAft>
              </a:pPr>
              <a:t>31</a:t>
            </a:fld>
            <a:endParaRPr lang="en-US"/>
          </a:p>
        </p:txBody>
      </p:sp>
      <p:sp>
        <p:nvSpPr>
          <p:cNvPr id="2" name="TextBox 1">
            <a:extLst>
              <a:ext uri="{FF2B5EF4-FFF2-40B4-BE49-F238E27FC236}">
                <a16:creationId xmlns:a16="http://schemas.microsoft.com/office/drawing/2014/main" id="{60D59B6F-7222-9325-DE02-1192D626E772}"/>
              </a:ext>
            </a:extLst>
          </p:cNvPr>
          <p:cNvSpPr txBox="1"/>
          <p:nvPr/>
        </p:nvSpPr>
        <p:spPr>
          <a:xfrm>
            <a:off x="457200" y="96520"/>
            <a:ext cx="6096000"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i="0" u="none" strike="noStrike" cap="all" baseline="0">
                <a:solidFill>
                  <a:srgbClr val="000000"/>
                </a:solidFill>
                <a:latin typeface="Arial"/>
              </a:rPr>
              <a:t>References</a:t>
            </a:r>
            <a:r>
              <a:rPr sz="3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722357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EAF28-9187-6BFA-D6C8-8F3965B847C7}"/>
              </a:ext>
            </a:extLst>
          </p:cNvPr>
          <p:cNvSpPr>
            <a:spLocks noGrp="1"/>
          </p:cNvSpPr>
          <p:nvPr>
            <p:ph type="ctrTitle"/>
          </p:nvPr>
        </p:nvSpPr>
        <p:spPr>
          <a:xfrm>
            <a:off x="699659" y="1981200"/>
            <a:ext cx="9948287" cy="2921254"/>
          </a:xfrm>
        </p:spPr>
        <p:txBody>
          <a:bodyPr/>
          <a:lstStyle/>
          <a:p>
            <a:r>
              <a:rPr lang="en-GB" sz="6000" b="1">
                <a:solidFill>
                  <a:schemeClr val="tx1"/>
                </a:solidFill>
                <a:latin typeface="Arial"/>
                <a:cs typeface="Arial"/>
              </a:rPr>
              <a:t>Benefits and</a:t>
            </a:r>
            <a:br>
              <a:rPr lang="en-GB" sz="6000" b="1">
                <a:solidFill>
                  <a:schemeClr val="tx1"/>
                </a:solidFill>
                <a:latin typeface="Arial" panose="020B0604020202020204" pitchFamily="34" charset="0"/>
                <a:cs typeface="Arial" panose="020B0604020202020204" pitchFamily="34" charset="0"/>
              </a:rPr>
            </a:br>
            <a:r>
              <a:rPr lang="en-GB" sz="6000" b="1">
                <a:solidFill>
                  <a:schemeClr val="tx1"/>
                </a:solidFill>
                <a:latin typeface="Arial"/>
                <a:cs typeface="Arial"/>
              </a:rPr>
              <a:t> challenges</a:t>
            </a:r>
          </a:p>
        </p:txBody>
      </p:sp>
      <p:sp>
        <p:nvSpPr>
          <p:cNvPr id="3" name="Subtitle 2">
            <a:extLst>
              <a:ext uri="{FF2B5EF4-FFF2-40B4-BE49-F238E27FC236}">
                <a16:creationId xmlns:a16="http://schemas.microsoft.com/office/drawing/2014/main" id="{BD288403-C37A-B99D-9A47-478C2B7FB41E}"/>
              </a:ext>
            </a:extLst>
          </p:cNvPr>
          <p:cNvSpPr>
            <a:spLocks noGrp="1"/>
          </p:cNvSpPr>
          <p:nvPr>
            <p:ph type="subTitle" idx="1"/>
          </p:nvPr>
        </p:nvSpPr>
        <p:spPr>
          <a:xfrm>
            <a:off x="3312160" y="5252569"/>
            <a:ext cx="5644761" cy="1080302"/>
          </a:xfrm>
        </p:spPr>
        <p:txBody>
          <a:bodyPr>
            <a:normAutofit/>
          </a:bodyPr>
          <a:lstStyle/>
          <a:p>
            <a:r>
              <a:rPr lang="en-GB" sz="1800" b="1">
                <a:solidFill>
                  <a:srgbClr val="000000"/>
                </a:solidFill>
                <a:latin typeface="Arial"/>
                <a:cs typeface="Arial"/>
              </a:rPr>
              <a:t>Task 3</a:t>
            </a:r>
            <a:r>
              <a:rPr lang="en-GB" sz="1800">
                <a:solidFill>
                  <a:srgbClr val="000000"/>
                </a:solidFill>
                <a:latin typeface="Arial"/>
                <a:cs typeface="Arial"/>
              </a:rPr>
              <a:t>:  Benefits and Challenges</a:t>
            </a:r>
          </a:p>
        </p:txBody>
      </p:sp>
      <p:sp>
        <p:nvSpPr>
          <p:cNvPr id="4" name="TextBox 3">
            <a:extLst>
              <a:ext uri="{FF2B5EF4-FFF2-40B4-BE49-F238E27FC236}">
                <a16:creationId xmlns:a16="http://schemas.microsoft.com/office/drawing/2014/main" id="{574AACBC-5847-995F-F52F-89DCACFED29F}"/>
              </a:ext>
            </a:extLst>
          </p:cNvPr>
          <p:cNvSpPr txBox="1"/>
          <p:nvPr/>
        </p:nvSpPr>
        <p:spPr>
          <a:xfrm>
            <a:off x="5079" y="5959201"/>
            <a:ext cx="3493264" cy="369332"/>
          </a:xfrm>
          <a:prstGeom prst="rect">
            <a:avLst/>
          </a:prstGeom>
          <a:noFill/>
        </p:spPr>
        <p:txBody>
          <a:bodyPr wrap="none" lIns="91440" tIns="45720" rIns="91440" bIns="45720" rtlCol="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a:ln>
                  <a:noFill/>
                </a:ln>
                <a:solidFill>
                  <a:srgbClr val="000000"/>
                </a:solidFill>
                <a:effectLst/>
                <a:uLnTx/>
                <a:uFillTx/>
                <a:latin typeface="Arial"/>
                <a:cs typeface="Arial"/>
              </a:rPr>
              <a:t>Presented by</a:t>
            </a:r>
            <a:r>
              <a:rPr kumimoji="0" lang="en-GB" b="0" i="0" u="none" strike="noStrike" kern="1200" cap="none" spc="0" normalizeH="0" baseline="0" noProof="0">
                <a:ln>
                  <a:noFill/>
                </a:ln>
                <a:solidFill>
                  <a:srgbClr val="000000"/>
                </a:solidFill>
                <a:effectLst/>
                <a:uLnTx/>
                <a:uFillTx/>
                <a:latin typeface="Arial"/>
                <a:cs typeface="Arial"/>
              </a:rPr>
              <a:t>: Shamim Munsha</a:t>
            </a:r>
            <a:endParaRPr lang="en-GB" b="0" i="0" u="none" strike="noStrike" kern="1200" cap="none" spc="0" normalizeH="0" baseline="0" noProof="0">
              <a:ln>
                <a:noFill/>
              </a:ln>
              <a:solidFill>
                <a:srgbClr val="000000"/>
              </a:solidFill>
              <a:effectLst/>
              <a:uLnTx/>
              <a:uFillTx/>
              <a:latin typeface="Arial"/>
              <a:cs typeface="Arial"/>
            </a:endParaRPr>
          </a:p>
        </p:txBody>
      </p:sp>
      <p:pic>
        <p:nvPicPr>
          <p:cNvPr id="5" name="Picture 4">
            <a:extLst>
              <a:ext uri="{FF2B5EF4-FFF2-40B4-BE49-F238E27FC236}">
                <a16:creationId xmlns:a16="http://schemas.microsoft.com/office/drawing/2014/main" id="{9F63D9B3-AAEB-23AB-1CF5-C194C2940B8C}"/>
              </a:ext>
            </a:extLst>
          </p:cNvPr>
          <p:cNvPicPr>
            <a:picLocks noChangeAspect="1"/>
          </p:cNvPicPr>
          <p:nvPr/>
        </p:nvPicPr>
        <p:blipFill>
          <a:blip r:embed="rId2"/>
          <a:stretch>
            <a:fillRect/>
          </a:stretch>
        </p:blipFill>
        <p:spPr>
          <a:xfrm>
            <a:off x="6424864" y="547158"/>
            <a:ext cx="5067478" cy="4686580"/>
          </a:xfrm>
          <a:prstGeom prst="rect">
            <a:avLst/>
          </a:prstGeom>
        </p:spPr>
      </p:pic>
      <p:sp>
        <p:nvSpPr>
          <p:cNvPr id="7" name="TextBox 6">
            <a:extLst>
              <a:ext uri="{FF2B5EF4-FFF2-40B4-BE49-F238E27FC236}">
                <a16:creationId xmlns:a16="http://schemas.microsoft.com/office/drawing/2014/main" id="{629B2DFC-2A1D-2187-D6E0-8D62C6C024F9}"/>
              </a:ext>
            </a:extLst>
          </p:cNvPr>
          <p:cNvSpPr txBox="1"/>
          <p:nvPr/>
        </p:nvSpPr>
        <p:spPr>
          <a:xfrm rot="10800000" flipV="1">
            <a:off x="9697719" y="5333506"/>
            <a:ext cx="316903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(Lev </a:t>
            </a:r>
            <a:r>
              <a:rPr kumimoji="0" lang="en-GB" sz="1400" b="0" i="0" u="none" strike="noStrike" kern="1200" cap="none" spc="0" normalizeH="0" baseline="0" noProof="0" err="1">
                <a:ln>
                  <a:noFill/>
                </a:ln>
                <a:solidFill>
                  <a:srgbClr val="000000"/>
                </a:solidFill>
                <a:effectLst/>
                <a:uLnTx/>
                <a:uFillTx/>
                <a:latin typeface="Arial"/>
                <a:cs typeface="Arial"/>
              </a:rPr>
              <a:t>Likhtarev</a:t>
            </a:r>
            <a:r>
              <a:rPr kumimoji="0" lang="en-GB" sz="1400" b="0" i="0" u="none" strike="noStrike" kern="1200" cap="none" spc="0" normalizeH="0" baseline="0" noProof="0">
                <a:ln>
                  <a:noFill/>
                </a:ln>
                <a:solidFill>
                  <a:srgbClr val="000000"/>
                </a:solidFill>
                <a:effectLst/>
                <a:uLnTx/>
                <a:uFillTx/>
                <a:latin typeface="Arial"/>
                <a:cs typeface="Arial"/>
              </a:rPr>
              <a:t> (2025).</a:t>
            </a:r>
          </a:p>
        </p:txBody>
      </p:sp>
    </p:spTree>
    <p:extLst>
      <p:ext uri="{BB962C8B-B14F-4D97-AF65-F5344CB8AC3E}">
        <p14:creationId xmlns:p14="http://schemas.microsoft.com/office/powerpoint/2010/main" val="990419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E62E-85A5-760F-86CE-3A32EF9D65E2}"/>
              </a:ext>
            </a:extLst>
          </p:cNvPr>
          <p:cNvSpPr>
            <a:spLocks noGrp="1"/>
          </p:cNvSpPr>
          <p:nvPr>
            <p:ph type="title"/>
          </p:nvPr>
        </p:nvSpPr>
        <p:spPr>
          <a:xfrm>
            <a:off x="392446" y="1381496"/>
            <a:ext cx="11253668" cy="665690"/>
          </a:xfrm>
        </p:spPr>
        <p:txBody>
          <a:bodyPr>
            <a:normAutofit fontScale="90000"/>
          </a:bodyPr>
          <a:lstStyle/>
          <a:p>
            <a:r>
              <a:rPr lang="en-GB">
                <a:latin typeface="Arial"/>
                <a:cs typeface="Arial"/>
              </a:rPr>
              <a:t>Target Behaviour: Reducing Screen Time</a:t>
            </a:r>
          </a:p>
        </p:txBody>
      </p:sp>
      <p:sp>
        <p:nvSpPr>
          <p:cNvPr id="3" name="Content Placeholder 2">
            <a:extLst>
              <a:ext uri="{FF2B5EF4-FFF2-40B4-BE49-F238E27FC236}">
                <a16:creationId xmlns:a16="http://schemas.microsoft.com/office/drawing/2014/main" id="{7E75C47A-68AC-1425-B245-08B4F53E6358}"/>
              </a:ext>
            </a:extLst>
          </p:cNvPr>
          <p:cNvSpPr>
            <a:spLocks noGrp="1"/>
          </p:cNvSpPr>
          <p:nvPr>
            <p:ph idx="1"/>
          </p:nvPr>
        </p:nvSpPr>
        <p:spPr>
          <a:xfrm>
            <a:off x="391130" y="2290495"/>
            <a:ext cx="4179533" cy="3592144"/>
          </a:xfrm>
        </p:spPr>
        <p:txBody>
          <a:bodyPr vert="horz" lIns="0" tIns="0" rIns="0" bIns="0" rtlCol="0" anchor="t">
            <a:normAutofit/>
          </a:bodyPr>
          <a:lstStyle/>
          <a:p>
            <a:r>
              <a:rPr lang="en-GB" sz="1600">
                <a:latin typeface="Arial"/>
                <a:cs typeface="Arial"/>
              </a:rPr>
              <a:t>Focus on reducing recreational screen time </a:t>
            </a:r>
          </a:p>
          <a:p>
            <a:r>
              <a:rPr lang="en-GB" sz="1600">
                <a:latin typeface="Arial"/>
                <a:cs typeface="Arial"/>
              </a:rPr>
              <a:t>Examples: </a:t>
            </a:r>
          </a:p>
          <a:p>
            <a:r>
              <a:rPr lang="en-GB" sz="1600">
                <a:latin typeface="Arial"/>
                <a:cs typeface="Arial"/>
              </a:rPr>
              <a:t>TV </a:t>
            </a:r>
          </a:p>
          <a:p>
            <a:r>
              <a:rPr lang="en-GB" sz="1600">
                <a:latin typeface="Arial"/>
                <a:cs typeface="Arial"/>
              </a:rPr>
              <a:t>Tablets </a:t>
            </a:r>
          </a:p>
          <a:p>
            <a:r>
              <a:rPr lang="en-GB" sz="1600">
                <a:latin typeface="Arial"/>
                <a:cs typeface="Arial"/>
              </a:rPr>
              <a:t>Smartphones </a:t>
            </a:r>
          </a:p>
          <a:p>
            <a:r>
              <a:rPr lang="en-GB" sz="1600">
                <a:latin typeface="Arial"/>
                <a:cs typeface="Arial"/>
              </a:rPr>
              <a:t>Video games </a:t>
            </a:r>
          </a:p>
          <a:p>
            <a:r>
              <a:rPr lang="en-GB" sz="1600">
                <a:latin typeface="Arial"/>
                <a:cs typeface="Arial"/>
              </a:rPr>
              <a:t>Online entertainment</a:t>
            </a:r>
          </a:p>
          <a:p>
            <a:endParaRPr lang="en-GB" sz="1400">
              <a:latin typeface="Arial"/>
              <a:cs typeface="Arial"/>
            </a:endParaRPr>
          </a:p>
        </p:txBody>
      </p:sp>
      <p:sp>
        <p:nvSpPr>
          <p:cNvPr id="4" name="Content Placeholder 2">
            <a:extLst>
              <a:ext uri="{FF2B5EF4-FFF2-40B4-BE49-F238E27FC236}">
                <a16:creationId xmlns:a16="http://schemas.microsoft.com/office/drawing/2014/main" id="{5E428031-9840-C1DB-6CEC-F81B5B62D1A7}"/>
              </a:ext>
            </a:extLst>
          </p:cNvPr>
          <p:cNvSpPr txBox="1">
            <a:spLocks/>
          </p:cNvSpPr>
          <p:nvPr/>
        </p:nvSpPr>
        <p:spPr>
          <a:xfrm>
            <a:off x="5138222" y="2290495"/>
            <a:ext cx="4179533" cy="359214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Focus on reducing recreational screen time </a:t>
            </a:r>
            <a:endParaRPr lang="en-US">
              <a:solidFill>
                <a:srgbClr val="000000"/>
              </a:solidFil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Examples: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TV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Tablets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Smartphones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Video games </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Online entertainment</a:t>
            </a:r>
            <a:endParaRPr lang="en-GB" sz="1600" b="0" i="0" u="none" strike="noStrike" kern="1200" cap="none" spc="0" normalizeH="0" baseline="0" noProof="0">
              <a:ln>
                <a:noFill/>
              </a:ln>
              <a:solidFill>
                <a:srgbClr val="000000"/>
              </a:solidFill>
              <a:effectLst/>
              <a:uLnTx/>
              <a:uFillTx/>
              <a:latin typeface="Arial"/>
              <a:cs typeface="Arial"/>
            </a:endParaRPr>
          </a:p>
          <a:p>
            <a:pPr marR="0" lvl="0" algn="l" defTabSz="457200" rtl="0" eaLnBrk="1" fontAlgn="auto" latinLnBrk="0" hangingPunct="1">
              <a:lnSpc>
                <a:spcPct val="100000"/>
              </a:lnSpc>
              <a:spcBef>
                <a:spcPts val="1000"/>
              </a:spcBef>
              <a:spcAft>
                <a:spcPts val="0"/>
              </a:spcAft>
              <a:buClr>
                <a:srgbClr val="1E5155">
                  <a:lumMod val="40000"/>
                  <a:lumOff val="60000"/>
                </a:srgbClr>
              </a:buClr>
              <a:buSzPct val="80000"/>
              <a:buFont typeface="Arial"/>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428806B3-0A80-C577-F769-F755B0BE20B2}"/>
              </a:ext>
            </a:extLst>
          </p:cNvPr>
          <p:cNvSpPr txBox="1"/>
          <p:nvPr/>
        </p:nvSpPr>
        <p:spPr>
          <a:xfrm>
            <a:off x="833097" y="5586845"/>
            <a:ext cx="614813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a:cs typeface="Arial"/>
              </a:rPr>
              <a:t>(Co, 2026).</a:t>
            </a:r>
          </a:p>
        </p:txBody>
      </p:sp>
      <p:pic>
        <p:nvPicPr>
          <p:cNvPr id="9" name="Picture 8">
            <a:extLst>
              <a:ext uri="{FF2B5EF4-FFF2-40B4-BE49-F238E27FC236}">
                <a16:creationId xmlns:a16="http://schemas.microsoft.com/office/drawing/2014/main" id="{96EA83F3-0526-9E42-1EFB-13399803A88E}"/>
              </a:ext>
            </a:extLst>
          </p:cNvPr>
          <p:cNvPicPr>
            <a:picLocks noChangeAspect="1"/>
          </p:cNvPicPr>
          <p:nvPr/>
        </p:nvPicPr>
        <p:blipFill>
          <a:blip r:embed="rId3"/>
          <a:stretch>
            <a:fillRect/>
          </a:stretch>
        </p:blipFill>
        <p:spPr>
          <a:xfrm>
            <a:off x="7802487" y="3089740"/>
            <a:ext cx="3744383" cy="2497105"/>
          </a:xfrm>
          <a:prstGeom prst="rect">
            <a:avLst/>
          </a:prstGeom>
        </p:spPr>
      </p:pic>
      <p:sp>
        <p:nvSpPr>
          <p:cNvPr id="11" name="TextBox 10">
            <a:extLst>
              <a:ext uri="{FF2B5EF4-FFF2-40B4-BE49-F238E27FC236}">
                <a16:creationId xmlns:a16="http://schemas.microsoft.com/office/drawing/2014/main" id="{02731B01-7BA9-9917-0B86-1AFF5E340875}"/>
              </a:ext>
            </a:extLst>
          </p:cNvPr>
          <p:cNvSpPr txBox="1"/>
          <p:nvPr/>
        </p:nvSpPr>
        <p:spPr>
          <a:xfrm>
            <a:off x="7707560" y="5586845"/>
            <a:ext cx="3934236"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Narongrit</a:t>
            </a:r>
            <a:r>
              <a:rPr kumimoji="0" lang="en-GB" sz="1400" b="0" i="0" u="none" strike="noStrike" kern="1200" cap="none" spc="0" normalizeH="0" baseline="0" noProof="0">
                <a:ln>
                  <a:noFill/>
                </a:ln>
                <a:effectLst/>
                <a:uLnTx/>
                <a:uFillTx/>
                <a:latin typeface="Arial"/>
                <a:cs typeface="Arial"/>
              </a:rPr>
              <a:t> </a:t>
            </a:r>
            <a:r>
              <a:rPr kumimoji="0" lang="en-GB" sz="1400" b="0" i="0" u="none" strike="noStrike" kern="1200" cap="none" spc="0" normalizeH="0" baseline="0" noProof="0" err="1">
                <a:ln>
                  <a:noFill/>
                </a:ln>
                <a:effectLst/>
                <a:uLnTx/>
                <a:uFillTx/>
                <a:latin typeface="Arial"/>
                <a:cs typeface="Arial"/>
              </a:rPr>
              <a:t>Doungmanee</a:t>
            </a:r>
            <a:r>
              <a:rPr kumimoji="0" lang="en-GB" sz="1400" b="0" i="0" u="none" strike="noStrike" kern="1200" cap="none" spc="0" normalizeH="0" baseline="0" noProof="0">
                <a:ln>
                  <a:noFill/>
                </a:ln>
                <a:effectLst/>
                <a:uLnTx/>
                <a:uFillTx/>
                <a:latin typeface="Arial"/>
                <a:cs typeface="Arial"/>
              </a:rPr>
              <a:t>, 2026)</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2020043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BC48A-39CD-8DA9-6DED-1F5F85A9A682}"/>
              </a:ext>
            </a:extLst>
          </p:cNvPr>
          <p:cNvSpPr>
            <a:spLocks noGrp="1"/>
          </p:cNvSpPr>
          <p:nvPr>
            <p:ph type="title"/>
          </p:nvPr>
        </p:nvSpPr>
        <p:spPr>
          <a:xfrm>
            <a:off x="1217475" y="2900"/>
            <a:ext cx="10240903" cy="802168"/>
          </a:xfrm>
        </p:spPr>
        <p:txBody>
          <a:bodyPr>
            <a:normAutofit/>
          </a:bodyPr>
          <a:lstStyle/>
          <a:p>
            <a:r>
              <a:rPr lang="en-GB">
                <a:latin typeface="Arial" panose="020B0604020202020204" pitchFamily="34" charset="0"/>
                <a:cs typeface="Arial" panose="020B0604020202020204" pitchFamily="34" charset="0"/>
              </a:rPr>
              <a:t>Why Reduce Screen Time?</a:t>
            </a:r>
          </a:p>
        </p:txBody>
      </p:sp>
      <p:sp>
        <p:nvSpPr>
          <p:cNvPr id="3" name="Content Placeholder 2">
            <a:extLst>
              <a:ext uri="{FF2B5EF4-FFF2-40B4-BE49-F238E27FC236}">
                <a16:creationId xmlns:a16="http://schemas.microsoft.com/office/drawing/2014/main" id="{0435C19D-4E34-BBD3-AAA7-6747EE543611}"/>
              </a:ext>
            </a:extLst>
          </p:cNvPr>
          <p:cNvSpPr>
            <a:spLocks noGrp="1"/>
          </p:cNvSpPr>
          <p:nvPr>
            <p:ph idx="1"/>
          </p:nvPr>
        </p:nvSpPr>
        <p:spPr>
          <a:xfrm>
            <a:off x="177769" y="980546"/>
            <a:ext cx="11466003" cy="5658342"/>
          </a:xfrm>
        </p:spPr>
        <p:txBody>
          <a:bodyPr vert="horz" lIns="0" tIns="0" rIns="0" bIns="0" rtlCol="0" anchor="t">
            <a:noAutofit/>
          </a:bodyPr>
          <a:lstStyle/>
          <a:p>
            <a:r>
              <a:rPr lang="en-GB" sz="1800" b="1">
                <a:latin typeface="Arial"/>
                <a:cs typeface="Arial"/>
              </a:rPr>
              <a:t>Excessive recreational screen time can replace:</a:t>
            </a:r>
          </a:p>
          <a:p>
            <a:r>
              <a:rPr lang="en-GB" sz="1600">
                <a:latin typeface="Arial"/>
                <a:cs typeface="Arial"/>
              </a:rPr>
              <a:t>Physical activity </a:t>
            </a:r>
          </a:p>
          <a:p>
            <a:r>
              <a:rPr lang="en-GB" sz="1600">
                <a:latin typeface="Arial"/>
                <a:cs typeface="Arial"/>
              </a:rPr>
              <a:t>Sleep </a:t>
            </a:r>
          </a:p>
          <a:p>
            <a:r>
              <a:rPr lang="en-GB" sz="1600">
                <a:latin typeface="Arial"/>
                <a:cs typeface="Arial"/>
              </a:rPr>
              <a:t>Outdoor play </a:t>
            </a:r>
          </a:p>
          <a:p>
            <a:r>
              <a:rPr lang="en-GB" sz="1600">
                <a:latin typeface="Arial"/>
                <a:cs typeface="Arial"/>
              </a:rPr>
              <a:t>Family time </a:t>
            </a:r>
          </a:p>
          <a:p>
            <a:r>
              <a:rPr lang="en-GB" sz="1600">
                <a:latin typeface="Arial"/>
                <a:cs typeface="Arial"/>
              </a:rPr>
              <a:t>Social interaction</a:t>
            </a:r>
          </a:p>
          <a:p>
            <a:r>
              <a:rPr lang="en-GB" sz="1600" b="1">
                <a:latin typeface="Arial"/>
                <a:cs typeface="Arial"/>
              </a:rPr>
              <a:t>Children aged 5–13 should also aim for:</a:t>
            </a:r>
          </a:p>
          <a:p>
            <a:r>
              <a:rPr lang="en-GB" sz="1600">
                <a:latin typeface="Arial"/>
                <a:cs typeface="Arial"/>
              </a:rPr>
              <a:t>60 minutes of physical activity daily </a:t>
            </a:r>
          </a:p>
          <a:p>
            <a:r>
              <a:rPr lang="en-GB" sz="1600">
                <a:latin typeface="Arial"/>
                <a:cs typeface="Arial"/>
              </a:rPr>
              <a:t>9–11 hours of sleep</a:t>
            </a:r>
          </a:p>
          <a:p>
            <a:r>
              <a:rPr lang="en-GB" sz="1600" b="1">
                <a:latin typeface="Arial"/>
                <a:cs typeface="Arial"/>
              </a:rPr>
              <a:t>Screen use can also have positive uses:</a:t>
            </a:r>
          </a:p>
          <a:p>
            <a:r>
              <a:rPr lang="en-GB" sz="1600">
                <a:latin typeface="Arial"/>
                <a:cs typeface="Arial"/>
              </a:rPr>
              <a:t>Education </a:t>
            </a:r>
          </a:p>
          <a:p>
            <a:r>
              <a:rPr lang="en-GB" sz="1600">
                <a:latin typeface="Arial"/>
                <a:cs typeface="Arial"/>
              </a:rPr>
              <a:t>Communication </a:t>
            </a:r>
          </a:p>
          <a:p>
            <a:r>
              <a:rPr lang="en-GB" sz="1600">
                <a:latin typeface="Arial"/>
                <a:cs typeface="Arial"/>
              </a:rPr>
              <a:t>Entertainment</a:t>
            </a:r>
          </a:p>
          <a:p>
            <a:pPr marL="0" indent="0">
              <a:buNone/>
            </a:pPr>
            <a:r>
              <a:rPr lang="en-GB" sz="1400">
                <a:latin typeface="Arial"/>
                <a:cs typeface="Arial"/>
              </a:rPr>
              <a:t>(Presta </a:t>
            </a:r>
            <a:r>
              <a:rPr lang="en-GB" sz="1400" i="1">
                <a:latin typeface="Arial"/>
                <a:cs typeface="Arial"/>
              </a:rPr>
              <a:t>et al., </a:t>
            </a:r>
            <a:r>
              <a:rPr lang="en-GB" sz="1400">
                <a:latin typeface="Arial"/>
                <a:cs typeface="Arial"/>
              </a:rPr>
              <a:t>2024).</a:t>
            </a:r>
          </a:p>
          <a:p>
            <a:endParaRPr lang="en-GB" sz="1400">
              <a:latin typeface="Arial"/>
              <a:cs typeface="Arial"/>
            </a:endParaRPr>
          </a:p>
          <a:p>
            <a:endParaRPr lang="en-GB" sz="1400">
              <a:latin typeface="Arial"/>
              <a:cs typeface="Arial"/>
            </a:endParaRPr>
          </a:p>
        </p:txBody>
      </p:sp>
      <p:pic>
        <p:nvPicPr>
          <p:cNvPr id="8" name="Picture 7">
            <a:extLst>
              <a:ext uri="{FF2B5EF4-FFF2-40B4-BE49-F238E27FC236}">
                <a16:creationId xmlns:a16="http://schemas.microsoft.com/office/drawing/2014/main" id="{9FD141DF-4657-0B7E-0FE3-D8C345469F30}"/>
              </a:ext>
            </a:extLst>
          </p:cNvPr>
          <p:cNvPicPr>
            <a:picLocks noChangeAspect="1"/>
          </p:cNvPicPr>
          <p:nvPr/>
        </p:nvPicPr>
        <p:blipFill>
          <a:blip r:embed="rId3"/>
          <a:stretch>
            <a:fillRect/>
          </a:stretch>
        </p:blipFill>
        <p:spPr>
          <a:xfrm>
            <a:off x="6096000" y="1374273"/>
            <a:ext cx="5702967" cy="3744469"/>
          </a:xfrm>
          <a:prstGeom prst="rect">
            <a:avLst/>
          </a:prstGeom>
        </p:spPr>
      </p:pic>
      <p:sp>
        <p:nvSpPr>
          <p:cNvPr id="12" name="TextBox 11">
            <a:extLst>
              <a:ext uri="{FF2B5EF4-FFF2-40B4-BE49-F238E27FC236}">
                <a16:creationId xmlns:a16="http://schemas.microsoft.com/office/drawing/2014/main" id="{48F13598-A73C-B240-D86F-E1115482C9D2}"/>
              </a:ext>
            </a:extLst>
          </p:cNvPr>
          <p:cNvSpPr txBox="1"/>
          <p:nvPr/>
        </p:nvSpPr>
        <p:spPr>
          <a:xfrm>
            <a:off x="9224211" y="5879066"/>
            <a:ext cx="640180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(discovery@den,2025).</a:t>
            </a:r>
          </a:p>
        </p:txBody>
      </p:sp>
    </p:spTree>
    <p:extLst>
      <p:ext uri="{BB962C8B-B14F-4D97-AF65-F5344CB8AC3E}">
        <p14:creationId xmlns:p14="http://schemas.microsoft.com/office/powerpoint/2010/main" val="145085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0EB88-B89D-9323-62B1-57299F09A056}"/>
              </a:ext>
            </a:extLst>
          </p:cNvPr>
          <p:cNvSpPr>
            <a:spLocks noGrp="1"/>
          </p:cNvSpPr>
          <p:nvPr>
            <p:ph type="title"/>
          </p:nvPr>
        </p:nvSpPr>
        <p:spPr>
          <a:xfrm>
            <a:off x="646111" y="452718"/>
            <a:ext cx="9404723" cy="696487"/>
          </a:xfrm>
        </p:spPr>
        <p:txBody>
          <a:bodyPr>
            <a:normAutofit/>
          </a:bodyPr>
          <a:lstStyle/>
          <a:p>
            <a:r>
              <a:rPr lang="en-GB" sz="2800">
                <a:latin typeface="Arial"/>
                <a:cs typeface="Arial"/>
              </a:rPr>
              <a:t>Physiological Benefits</a:t>
            </a:r>
          </a:p>
        </p:txBody>
      </p:sp>
      <p:sp>
        <p:nvSpPr>
          <p:cNvPr id="3" name="Content Placeholder 2">
            <a:extLst>
              <a:ext uri="{FF2B5EF4-FFF2-40B4-BE49-F238E27FC236}">
                <a16:creationId xmlns:a16="http://schemas.microsoft.com/office/drawing/2014/main" id="{496FCB35-0613-45DA-4530-C8D010B39672}"/>
              </a:ext>
            </a:extLst>
          </p:cNvPr>
          <p:cNvSpPr>
            <a:spLocks noGrp="1"/>
          </p:cNvSpPr>
          <p:nvPr>
            <p:ph idx="1"/>
          </p:nvPr>
        </p:nvSpPr>
        <p:spPr>
          <a:xfrm>
            <a:off x="756890" y="1285240"/>
            <a:ext cx="5043401" cy="4805082"/>
          </a:xfrm>
        </p:spPr>
        <p:txBody>
          <a:bodyPr vert="horz" lIns="0" tIns="0" rIns="0" bIns="0" rtlCol="0" anchor="t">
            <a:normAutofit/>
          </a:bodyPr>
          <a:lstStyle/>
          <a:p>
            <a:pPr>
              <a:lnSpc>
                <a:spcPct val="150000"/>
              </a:lnSpc>
            </a:pPr>
            <a:r>
              <a:rPr lang="en-GB" sz="1600">
                <a:latin typeface="Arial"/>
                <a:cs typeface="Arial"/>
              </a:rPr>
              <a:t>Reducing screen time creates more opportunities for: </a:t>
            </a:r>
            <a:endParaRPr lang="en-US" sz="1600"/>
          </a:p>
          <a:p>
            <a:pPr>
              <a:lnSpc>
                <a:spcPct val="150000"/>
              </a:lnSpc>
            </a:pPr>
            <a:r>
              <a:rPr lang="en-GB" sz="1600">
                <a:latin typeface="Arial"/>
                <a:cs typeface="Arial"/>
              </a:rPr>
              <a:t>Running </a:t>
            </a:r>
          </a:p>
          <a:p>
            <a:pPr>
              <a:lnSpc>
                <a:spcPct val="150000"/>
              </a:lnSpc>
            </a:pPr>
            <a:r>
              <a:rPr lang="en-GB" sz="1600">
                <a:latin typeface="Arial"/>
                <a:cs typeface="Arial"/>
              </a:rPr>
              <a:t>Walking </a:t>
            </a:r>
          </a:p>
          <a:p>
            <a:pPr>
              <a:lnSpc>
                <a:spcPct val="150000"/>
              </a:lnSpc>
            </a:pPr>
            <a:r>
              <a:rPr lang="en-GB" sz="1600">
                <a:latin typeface="Arial"/>
                <a:cs typeface="Arial"/>
              </a:rPr>
              <a:t>Cycling </a:t>
            </a:r>
          </a:p>
          <a:p>
            <a:pPr>
              <a:lnSpc>
                <a:spcPct val="150000"/>
              </a:lnSpc>
            </a:pPr>
            <a:r>
              <a:rPr lang="en-GB" sz="1600">
                <a:latin typeface="Arial"/>
                <a:cs typeface="Arial"/>
              </a:rPr>
              <a:t>Swimming </a:t>
            </a:r>
          </a:p>
          <a:p>
            <a:pPr>
              <a:lnSpc>
                <a:spcPct val="150000"/>
              </a:lnSpc>
            </a:pPr>
            <a:r>
              <a:rPr lang="en-GB" sz="1600">
                <a:latin typeface="Arial"/>
                <a:cs typeface="Arial"/>
              </a:rPr>
              <a:t>Sports </a:t>
            </a:r>
          </a:p>
          <a:p>
            <a:pPr>
              <a:lnSpc>
                <a:spcPct val="150000"/>
              </a:lnSpc>
            </a:pPr>
            <a:r>
              <a:rPr lang="en-GB" sz="1600">
                <a:latin typeface="Arial"/>
                <a:cs typeface="Arial"/>
              </a:rPr>
              <a:t>Outdoor play </a:t>
            </a:r>
          </a:p>
          <a:p>
            <a:pPr>
              <a:lnSpc>
                <a:spcPct val="150000"/>
              </a:lnSpc>
            </a:pPr>
            <a:r>
              <a:rPr lang="en-GB" sz="1600">
                <a:latin typeface="Arial"/>
                <a:cs typeface="Arial"/>
              </a:rPr>
              <a:t>Can increase daily physical activity </a:t>
            </a:r>
          </a:p>
          <a:p>
            <a:pPr>
              <a:lnSpc>
                <a:spcPct val="150000"/>
              </a:lnSpc>
            </a:pPr>
            <a:r>
              <a:rPr lang="en-GB" sz="1600">
                <a:latin typeface="Arial"/>
                <a:cs typeface="Arial"/>
              </a:rPr>
              <a:t>Can support healthy sleep routines.</a:t>
            </a:r>
          </a:p>
          <a:p>
            <a:pPr marL="0" indent="0">
              <a:lnSpc>
                <a:spcPct val="150000"/>
              </a:lnSpc>
              <a:buNone/>
            </a:pPr>
            <a:r>
              <a:rPr lang="en-GB" sz="1600">
                <a:latin typeface="Arial"/>
                <a:cs typeface="Arial"/>
              </a:rPr>
              <a:t>(Martin, Bednarz and </a:t>
            </a:r>
            <a:r>
              <a:rPr lang="en-GB" sz="1600" err="1">
                <a:latin typeface="Arial"/>
                <a:cs typeface="Arial"/>
              </a:rPr>
              <a:t>Aromataris</a:t>
            </a:r>
            <a:r>
              <a:rPr lang="en-GB" sz="1600">
                <a:latin typeface="Arial"/>
                <a:cs typeface="Arial"/>
              </a:rPr>
              <a:t>, 2020)</a:t>
            </a:r>
          </a:p>
        </p:txBody>
      </p:sp>
      <p:sp>
        <p:nvSpPr>
          <p:cNvPr id="5" name="TextBox 4">
            <a:extLst>
              <a:ext uri="{FF2B5EF4-FFF2-40B4-BE49-F238E27FC236}">
                <a16:creationId xmlns:a16="http://schemas.microsoft.com/office/drawing/2014/main" id="{7C9E470A-5064-EA37-5DD0-69739BDE42CF}"/>
              </a:ext>
            </a:extLst>
          </p:cNvPr>
          <p:cNvSpPr txBox="1"/>
          <p:nvPr/>
        </p:nvSpPr>
        <p:spPr>
          <a:xfrm>
            <a:off x="5079050" y="1600200"/>
            <a:ext cx="6651739" cy="138499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Helps develop: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Balance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Coordination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Motor skills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Physical fitness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Supports healthy growth and development</a:t>
            </a:r>
          </a:p>
        </p:txBody>
      </p:sp>
      <p:sp>
        <p:nvSpPr>
          <p:cNvPr id="10" name="TextBox 9">
            <a:extLst>
              <a:ext uri="{FF2B5EF4-FFF2-40B4-BE49-F238E27FC236}">
                <a16:creationId xmlns:a16="http://schemas.microsoft.com/office/drawing/2014/main" id="{781DD62C-2D5B-CD9F-E94D-DD359C45D6D0}"/>
              </a:ext>
            </a:extLst>
          </p:cNvPr>
          <p:cNvSpPr txBox="1"/>
          <p:nvPr/>
        </p:nvSpPr>
        <p:spPr>
          <a:xfrm>
            <a:off x="10229047" y="5580536"/>
            <a:ext cx="181376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a:t>
            </a:r>
            <a:r>
              <a:rPr kumimoji="0" lang="en-GB" sz="1400" b="0" i="0" u="none" strike="noStrike" kern="1200" cap="none" spc="0" normalizeH="0" baseline="0" noProof="0" err="1">
                <a:ln>
                  <a:noFill/>
                </a:ln>
                <a:effectLst/>
                <a:uLnTx/>
                <a:uFillTx/>
                <a:latin typeface="Arial"/>
                <a:cs typeface="Arial"/>
              </a:rPr>
              <a:t>Ragali</a:t>
            </a:r>
            <a:r>
              <a:rPr kumimoji="0" lang="en-GB" sz="1400" b="0" i="0" u="none" strike="noStrike" kern="1200" cap="none" spc="0" normalizeH="0" baseline="0" noProof="0">
                <a:ln>
                  <a:noFill/>
                </a:ln>
                <a:effectLst/>
                <a:uLnTx/>
                <a:uFillTx/>
                <a:latin typeface="Arial"/>
                <a:cs typeface="Arial"/>
              </a:rPr>
              <a:t>, 2024)</a:t>
            </a:r>
            <a:endParaRPr lang="en-GB" sz="1400" b="0" i="0" u="none" strike="noStrike" kern="1200" cap="none" spc="0" normalizeH="0" baseline="0" noProof="0">
              <a:ln>
                <a:noFill/>
              </a:ln>
              <a:effectLst/>
              <a:uLnTx/>
              <a:uFillTx/>
              <a:latin typeface="Arial"/>
              <a:cs typeface="Arial"/>
            </a:endParaRPr>
          </a:p>
        </p:txBody>
      </p:sp>
      <p:pic>
        <p:nvPicPr>
          <p:cNvPr id="12" name="Picture 11">
            <a:extLst>
              <a:ext uri="{FF2B5EF4-FFF2-40B4-BE49-F238E27FC236}">
                <a16:creationId xmlns:a16="http://schemas.microsoft.com/office/drawing/2014/main" id="{A1C83AA0-0766-7475-BC87-BF0FE578BE56}"/>
              </a:ext>
            </a:extLst>
          </p:cNvPr>
          <p:cNvPicPr>
            <a:picLocks noChangeAspect="1"/>
          </p:cNvPicPr>
          <p:nvPr/>
        </p:nvPicPr>
        <p:blipFill>
          <a:blip r:embed="rId3"/>
          <a:stretch>
            <a:fillRect/>
          </a:stretch>
        </p:blipFill>
        <p:spPr>
          <a:xfrm>
            <a:off x="7580431" y="1583786"/>
            <a:ext cx="4459510" cy="3696636"/>
          </a:xfrm>
          <a:prstGeom prst="rect">
            <a:avLst/>
          </a:prstGeom>
        </p:spPr>
      </p:pic>
    </p:spTree>
    <p:extLst>
      <p:ext uri="{BB962C8B-B14F-4D97-AF65-F5344CB8AC3E}">
        <p14:creationId xmlns:p14="http://schemas.microsoft.com/office/powerpoint/2010/main" val="18196490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BC351-2888-14AA-1C38-33DFF9E9B070}"/>
              </a:ext>
            </a:extLst>
          </p:cNvPr>
          <p:cNvSpPr>
            <a:spLocks noGrp="1"/>
          </p:cNvSpPr>
          <p:nvPr>
            <p:ph type="title"/>
          </p:nvPr>
        </p:nvSpPr>
        <p:spPr>
          <a:xfrm>
            <a:off x="646111" y="438341"/>
            <a:ext cx="9361591" cy="595240"/>
          </a:xfrm>
        </p:spPr>
        <p:txBody>
          <a:bodyPr>
            <a:normAutofit/>
          </a:bodyPr>
          <a:lstStyle/>
          <a:p>
            <a:r>
              <a:rPr lang="en-GB">
                <a:latin typeface="Arial" panose="020B0604020202020204" pitchFamily="34" charset="0"/>
                <a:cs typeface="Arial" panose="020B0604020202020204" pitchFamily="34" charset="0"/>
              </a:rPr>
              <a:t>Psychological Benefits</a:t>
            </a:r>
          </a:p>
        </p:txBody>
      </p:sp>
      <p:sp>
        <p:nvSpPr>
          <p:cNvPr id="3" name="Content Placeholder 2">
            <a:extLst>
              <a:ext uri="{FF2B5EF4-FFF2-40B4-BE49-F238E27FC236}">
                <a16:creationId xmlns:a16="http://schemas.microsoft.com/office/drawing/2014/main" id="{FA222BF0-95BD-20E9-E371-3BEF77B5E11C}"/>
              </a:ext>
            </a:extLst>
          </p:cNvPr>
          <p:cNvSpPr>
            <a:spLocks noGrp="1"/>
          </p:cNvSpPr>
          <p:nvPr>
            <p:ph idx="1"/>
          </p:nvPr>
        </p:nvSpPr>
        <p:spPr>
          <a:xfrm>
            <a:off x="645132" y="1335506"/>
            <a:ext cx="2326668" cy="2863515"/>
          </a:xfrm>
        </p:spPr>
        <p:txBody>
          <a:bodyPr vert="horz" lIns="91440" tIns="45720" rIns="91440" bIns="45720" rtlCol="0" anchor="t">
            <a:normAutofit/>
          </a:bodyPr>
          <a:lstStyle/>
          <a:p>
            <a:r>
              <a:rPr lang="en-GB" sz="1400" b="1">
                <a:solidFill>
                  <a:srgbClr val="000000"/>
                </a:solidFill>
                <a:latin typeface="Arial"/>
                <a:cs typeface="Arial"/>
              </a:rPr>
              <a:t>More time for:</a:t>
            </a:r>
          </a:p>
          <a:p>
            <a:r>
              <a:rPr lang="en-GB" sz="1400">
                <a:solidFill>
                  <a:srgbClr val="000000"/>
                </a:solidFill>
                <a:latin typeface="Arial"/>
                <a:cs typeface="Arial"/>
              </a:rPr>
              <a:t>Reading </a:t>
            </a:r>
          </a:p>
          <a:p>
            <a:r>
              <a:rPr lang="en-GB" sz="1400">
                <a:solidFill>
                  <a:srgbClr val="000000"/>
                </a:solidFill>
                <a:latin typeface="Arial"/>
                <a:cs typeface="Arial"/>
              </a:rPr>
              <a:t>Drawing </a:t>
            </a:r>
          </a:p>
          <a:p>
            <a:r>
              <a:rPr lang="en-GB" sz="1400">
                <a:solidFill>
                  <a:srgbClr val="000000"/>
                </a:solidFill>
                <a:latin typeface="Arial"/>
                <a:cs typeface="Arial"/>
              </a:rPr>
              <a:t>Building </a:t>
            </a:r>
          </a:p>
          <a:p>
            <a:r>
              <a:rPr lang="en-GB" sz="1400">
                <a:solidFill>
                  <a:srgbClr val="000000"/>
                </a:solidFill>
                <a:latin typeface="Arial"/>
                <a:cs typeface="Arial"/>
              </a:rPr>
              <a:t>Imaginative play </a:t>
            </a:r>
          </a:p>
          <a:p>
            <a:r>
              <a:rPr lang="en-GB" sz="1400">
                <a:solidFill>
                  <a:srgbClr val="000000"/>
                </a:solidFill>
                <a:latin typeface="Arial"/>
                <a:cs typeface="Arial"/>
              </a:rPr>
              <a:t>Hobbies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C1A1B30-AA62-380B-7CD6-69773C0184FC}"/>
              </a:ext>
            </a:extLst>
          </p:cNvPr>
          <p:cNvSpPr txBox="1">
            <a:spLocks/>
          </p:cNvSpPr>
          <p:nvPr/>
        </p:nvSpPr>
        <p:spPr>
          <a:xfrm>
            <a:off x="3559008" y="1335506"/>
            <a:ext cx="4261519" cy="286351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Can provide opportunities to develop: </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Creativity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Concentration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Problem-solving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Confidence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More opportunities for face-to-face interaction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Can support emotional development</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1"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A41B2F99-C749-586B-E27D-70FB1A0737A8}"/>
              </a:ext>
            </a:extLst>
          </p:cNvPr>
          <p:cNvSpPr txBox="1">
            <a:spLocks/>
          </p:cNvSpPr>
          <p:nvPr/>
        </p:nvSpPr>
        <p:spPr>
          <a:xfrm>
            <a:off x="645131" y="4299284"/>
            <a:ext cx="3794521" cy="255871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1" i="0" u="none" strike="noStrike" kern="1200" cap="none" spc="0" normalizeH="0" baseline="0" noProof="0">
                <a:ln>
                  <a:noFill/>
                </a:ln>
                <a:solidFill>
                  <a:srgbClr val="000000"/>
                </a:solidFill>
                <a:effectLst/>
                <a:uLnTx/>
                <a:uFillTx/>
                <a:latin typeface="Arial"/>
                <a:cs typeface="Arial"/>
              </a:rPr>
              <a:t>Effects of screen time depend on:</a:t>
            </a:r>
            <a:endParaRPr lang="en-GB" sz="14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Amount of use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Type of content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Time of day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What activity screen time replaces</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7AA6A6A3-05CD-6934-3067-1A16DB404C22}"/>
              </a:ext>
            </a:extLst>
          </p:cNvPr>
          <p:cNvSpPr txBox="1"/>
          <p:nvPr/>
        </p:nvSpPr>
        <p:spPr>
          <a:xfrm>
            <a:off x="639254" y="6031471"/>
            <a:ext cx="223826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(Oh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pic>
        <p:nvPicPr>
          <p:cNvPr id="8" name="Picture 7">
            <a:extLst>
              <a:ext uri="{FF2B5EF4-FFF2-40B4-BE49-F238E27FC236}">
                <a16:creationId xmlns:a16="http://schemas.microsoft.com/office/drawing/2014/main" id="{80D57A3C-32C0-00D1-7A91-32401707A2A3}"/>
              </a:ext>
            </a:extLst>
          </p:cNvPr>
          <p:cNvPicPr>
            <a:picLocks noChangeAspect="1"/>
          </p:cNvPicPr>
          <p:nvPr/>
        </p:nvPicPr>
        <p:blipFill>
          <a:blip r:embed="rId3"/>
          <a:stretch>
            <a:fillRect/>
          </a:stretch>
        </p:blipFill>
        <p:spPr>
          <a:xfrm>
            <a:off x="7813946" y="2479337"/>
            <a:ext cx="4299473" cy="2863516"/>
          </a:xfrm>
          <a:prstGeom prst="rect">
            <a:avLst/>
          </a:prstGeom>
        </p:spPr>
      </p:pic>
      <p:sp>
        <p:nvSpPr>
          <p:cNvPr id="12" name="TextBox 11">
            <a:extLst>
              <a:ext uri="{FF2B5EF4-FFF2-40B4-BE49-F238E27FC236}">
                <a16:creationId xmlns:a16="http://schemas.microsoft.com/office/drawing/2014/main" id="{FF881A49-E32A-D273-2DF4-C49D6303A422}"/>
              </a:ext>
            </a:extLst>
          </p:cNvPr>
          <p:cNvSpPr txBox="1"/>
          <p:nvPr/>
        </p:nvSpPr>
        <p:spPr>
          <a:xfrm>
            <a:off x="7752349" y="5731041"/>
            <a:ext cx="4031411"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nl-NL" sz="1400" b="0" i="0" u="none" strike="noStrike" kern="1200" cap="none" spc="0" normalizeH="0" baseline="0" noProof="0">
                <a:ln>
                  <a:noFill/>
                </a:ln>
                <a:solidFill>
                  <a:srgbClr val="000000"/>
                </a:solidFill>
                <a:effectLst/>
                <a:uLnTx/>
                <a:uFillTx/>
                <a:latin typeface="Arial"/>
                <a:cs typeface="Arial"/>
              </a:rPr>
              <a:t>(Elk beeld bij iStock, 2019)</a:t>
            </a:r>
            <a:endParaRPr lang="en-GB" sz="1400" b="0" i="0" u="none" strike="noStrike" kern="1200" cap="none" spc="0" normalizeH="0" baseline="0" noProof="0">
              <a:ln>
                <a:noFill/>
              </a:ln>
              <a:solidFill>
                <a:srgbClr val="000000"/>
              </a:solidFill>
              <a:effectLst/>
              <a:uLnTx/>
              <a:uFillTx/>
              <a:latin typeface="Arial"/>
              <a:cs typeface="Arial"/>
            </a:endParaRPr>
          </a:p>
        </p:txBody>
      </p:sp>
    </p:spTree>
    <p:extLst>
      <p:ext uri="{BB962C8B-B14F-4D97-AF65-F5344CB8AC3E}">
        <p14:creationId xmlns:p14="http://schemas.microsoft.com/office/powerpoint/2010/main" val="59425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46141-371B-7B72-F9E4-B5356B786875}"/>
              </a:ext>
            </a:extLst>
          </p:cNvPr>
          <p:cNvSpPr>
            <a:spLocks noGrp="1"/>
          </p:cNvSpPr>
          <p:nvPr>
            <p:ph type="title"/>
          </p:nvPr>
        </p:nvSpPr>
        <p:spPr>
          <a:xfrm>
            <a:off x="1723071" y="123573"/>
            <a:ext cx="9505363" cy="736365"/>
          </a:xfrm>
        </p:spPr>
        <p:txBody>
          <a:bodyPr>
            <a:normAutofit/>
          </a:bodyPr>
          <a:lstStyle/>
          <a:p>
            <a:r>
              <a:rPr lang="en-GB" sz="3200">
                <a:latin typeface="Arial"/>
                <a:cs typeface="Arial"/>
              </a:rPr>
              <a:t>Sociological Benefits</a:t>
            </a:r>
          </a:p>
        </p:txBody>
      </p:sp>
      <p:sp>
        <p:nvSpPr>
          <p:cNvPr id="3" name="Content Placeholder 2">
            <a:extLst>
              <a:ext uri="{FF2B5EF4-FFF2-40B4-BE49-F238E27FC236}">
                <a16:creationId xmlns:a16="http://schemas.microsoft.com/office/drawing/2014/main" id="{A71BE0CA-5D4C-6562-09D2-BAA5100E7465}"/>
              </a:ext>
            </a:extLst>
          </p:cNvPr>
          <p:cNvSpPr>
            <a:spLocks noGrp="1"/>
          </p:cNvSpPr>
          <p:nvPr>
            <p:ph idx="1"/>
          </p:nvPr>
        </p:nvSpPr>
        <p:spPr>
          <a:xfrm>
            <a:off x="645130" y="1359569"/>
            <a:ext cx="3614049" cy="2478506"/>
          </a:xfrm>
        </p:spPr>
        <p:txBody>
          <a:bodyPr vert="horz" lIns="0" tIns="0" rIns="0" bIns="0" rtlCol="0" anchor="t">
            <a:normAutofit/>
          </a:bodyPr>
          <a:lstStyle/>
          <a:p>
            <a:pPr marL="0" indent="0">
              <a:buNone/>
            </a:pPr>
            <a:r>
              <a:rPr lang="en-GB" sz="1800" b="1">
                <a:solidFill>
                  <a:srgbClr val="000000"/>
                </a:solidFill>
                <a:latin typeface="Arial"/>
                <a:cs typeface="Arial"/>
              </a:rPr>
              <a:t>More opportunities for:</a:t>
            </a:r>
            <a:endParaRPr lang="en-US"/>
          </a:p>
          <a:p>
            <a:r>
              <a:rPr lang="en-GB" sz="1400">
                <a:solidFill>
                  <a:srgbClr val="000000"/>
                </a:solidFill>
                <a:latin typeface="Arial"/>
                <a:cs typeface="Arial"/>
              </a:rPr>
              <a:t>Family conversations </a:t>
            </a:r>
          </a:p>
          <a:p>
            <a:r>
              <a:rPr lang="en-GB" sz="1400">
                <a:solidFill>
                  <a:srgbClr val="000000"/>
                </a:solidFill>
                <a:latin typeface="Arial"/>
                <a:cs typeface="Arial"/>
              </a:rPr>
              <a:t>Playing with friends </a:t>
            </a:r>
          </a:p>
          <a:p>
            <a:r>
              <a:rPr lang="en-GB" sz="1400">
                <a:solidFill>
                  <a:srgbClr val="000000"/>
                </a:solidFill>
                <a:latin typeface="Arial"/>
                <a:cs typeface="Arial"/>
              </a:rPr>
              <a:t>Face-to-face communication </a:t>
            </a:r>
          </a:p>
          <a:p>
            <a:r>
              <a:rPr lang="en-GB" sz="1400">
                <a:solidFill>
                  <a:srgbClr val="000000"/>
                </a:solidFill>
                <a:latin typeface="Arial"/>
                <a:cs typeface="Arial"/>
              </a:rPr>
              <a:t>Team sports</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E542587F-5B39-3A2A-B117-1C703CB428F8}"/>
              </a:ext>
            </a:extLst>
          </p:cNvPr>
          <p:cNvSpPr txBox="1">
            <a:spLocks/>
          </p:cNvSpPr>
          <p:nvPr/>
        </p:nvSpPr>
        <p:spPr>
          <a:xfrm>
            <a:off x="411449" y="3426327"/>
            <a:ext cx="3614049" cy="2478506"/>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Can encourage:</a:t>
            </a:r>
            <a:endParaRPr lang="en-US" sz="1800">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Cooperation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Sharing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Communication </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Teamwork</a:t>
            </a:r>
          </a:p>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(Chong, Teo and Shorey, 2023).</a:t>
            </a:r>
          </a:p>
        </p:txBody>
      </p:sp>
      <p:sp>
        <p:nvSpPr>
          <p:cNvPr id="7" name="TextBox 6">
            <a:extLst>
              <a:ext uri="{FF2B5EF4-FFF2-40B4-BE49-F238E27FC236}">
                <a16:creationId xmlns:a16="http://schemas.microsoft.com/office/drawing/2014/main" id="{EFEDB448-3A05-6B03-22D1-76829A2BF070}"/>
              </a:ext>
            </a:extLst>
          </p:cNvPr>
          <p:cNvSpPr txBox="1"/>
          <p:nvPr/>
        </p:nvSpPr>
        <p:spPr>
          <a:xfrm>
            <a:off x="8770584" y="5578460"/>
            <a:ext cx="2776287"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(Business Images, 2018)</a:t>
            </a:r>
          </a:p>
        </p:txBody>
      </p:sp>
      <p:pic>
        <p:nvPicPr>
          <p:cNvPr id="10" name="Picture 9">
            <a:extLst>
              <a:ext uri="{FF2B5EF4-FFF2-40B4-BE49-F238E27FC236}">
                <a16:creationId xmlns:a16="http://schemas.microsoft.com/office/drawing/2014/main" id="{0F58F14B-7FF1-906E-270B-719FF1E8032F}"/>
              </a:ext>
            </a:extLst>
          </p:cNvPr>
          <p:cNvPicPr>
            <a:picLocks noChangeAspect="1"/>
          </p:cNvPicPr>
          <p:nvPr/>
        </p:nvPicPr>
        <p:blipFill>
          <a:blip r:embed="rId3"/>
          <a:stretch>
            <a:fillRect/>
          </a:stretch>
        </p:blipFill>
        <p:spPr>
          <a:xfrm>
            <a:off x="6732725" y="2122389"/>
            <a:ext cx="5194579" cy="3456071"/>
          </a:xfrm>
          <a:prstGeom prst="rect">
            <a:avLst/>
          </a:prstGeom>
        </p:spPr>
      </p:pic>
    </p:spTree>
    <p:extLst>
      <p:ext uri="{BB962C8B-B14F-4D97-AF65-F5344CB8AC3E}">
        <p14:creationId xmlns:p14="http://schemas.microsoft.com/office/powerpoint/2010/main" val="41528531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995-0EEA-2706-6A38-1A18AFB3AEA8}"/>
              </a:ext>
            </a:extLst>
          </p:cNvPr>
          <p:cNvSpPr>
            <a:spLocks noGrp="1"/>
          </p:cNvSpPr>
          <p:nvPr>
            <p:ph type="title"/>
          </p:nvPr>
        </p:nvSpPr>
        <p:spPr>
          <a:xfrm>
            <a:off x="379563" y="275496"/>
            <a:ext cx="11175431" cy="1247865"/>
          </a:xfrm>
        </p:spPr>
        <p:txBody>
          <a:bodyPr>
            <a:normAutofit/>
          </a:bodyPr>
          <a:lstStyle/>
          <a:p>
            <a:r>
              <a:rPr lang="en-GB">
                <a:latin typeface="Arial" panose="020B0604020202020204" pitchFamily="34" charset="0"/>
                <a:cs typeface="Arial" panose="020B0604020202020204" pitchFamily="34" charset="0"/>
              </a:rPr>
              <a:t>Challenges to Reducing Screen Time</a:t>
            </a:r>
          </a:p>
        </p:txBody>
      </p:sp>
      <p:sp>
        <p:nvSpPr>
          <p:cNvPr id="3" name="Content Placeholder 2">
            <a:extLst>
              <a:ext uri="{FF2B5EF4-FFF2-40B4-BE49-F238E27FC236}">
                <a16:creationId xmlns:a16="http://schemas.microsoft.com/office/drawing/2014/main" id="{6A4B471F-057A-68C1-8C7E-EB6704736DA7}"/>
              </a:ext>
            </a:extLst>
          </p:cNvPr>
          <p:cNvSpPr>
            <a:spLocks noGrp="1"/>
          </p:cNvSpPr>
          <p:nvPr>
            <p:ph idx="1"/>
          </p:nvPr>
        </p:nvSpPr>
        <p:spPr>
          <a:xfrm>
            <a:off x="645132" y="2577330"/>
            <a:ext cx="3481700" cy="2187175"/>
          </a:xfrm>
        </p:spPr>
        <p:txBody>
          <a:bodyPr vert="horz" lIns="0" tIns="0" rIns="0" bIns="0" rtlCol="0" anchor="t">
            <a:normAutofit/>
          </a:bodyPr>
          <a:lstStyle/>
          <a:p>
            <a:pPr marL="0" indent="0">
              <a:buNone/>
            </a:pPr>
            <a:r>
              <a:rPr lang="en-GB" sz="1800" b="1">
                <a:solidFill>
                  <a:srgbClr val="000000"/>
                </a:solidFill>
                <a:latin typeface="Arial"/>
                <a:cs typeface="Arial"/>
              </a:rPr>
              <a:t>Child-related challenges</a:t>
            </a:r>
            <a:endParaRPr lang="en-US" sz="1800"/>
          </a:p>
          <a:p>
            <a:pPr>
              <a:lnSpc>
                <a:spcPct val="150000"/>
              </a:lnSpc>
            </a:pPr>
            <a:r>
              <a:rPr lang="en-GB" sz="1600">
                <a:solidFill>
                  <a:srgbClr val="000000"/>
                </a:solidFill>
                <a:latin typeface="Arial"/>
                <a:cs typeface="Arial"/>
              </a:rPr>
              <a:t>Games and videos are entertaining </a:t>
            </a:r>
          </a:p>
          <a:p>
            <a:pPr>
              <a:lnSpc>
                <a:spcPct val="150000"/>
              </a:lnSpc>
            </a:pPr>
            <a:r>
              <a:rPr lang="en-GB" sz="1600">
                <a:solidFill>
                  <a:srgbClr val="000000"/>
                </a:solidFill>
                <a:latin typeface="Arial"/>
                <a:cs typeface="Arial"/>
              </a:rPr>
              <a:t>Children may not want to stop </a:t>
            </a:r>
          </a:p>
          <a:p>
            <a:pPr>
              <a:lnSpc>
                <a:spcPct val="150000"/>
              </a:lnSpc>
            </a:pPr>
            <a:r>
              <a:rPr lang="en-GB" sz="1600">
                <a:solidFill>
                  <a:srgbClr val="000000"/>
                </a:solidFill>
                <a:latin typeface="Arial"/>
                <a:cs typeface="Arial"/>
              </a:rPr>
              <a:t>Difficulty controlling screen time</a:t>
            </a:r>
          </a:p>
          <a:p>
            <a:endParaRPr lang="en-GB" sz="1600">
              <a:solidFill>
                <a:srgbClr val="000000"/>
              </a:solidFill>
              <a:latin typeface="Arial"/>
              <a:cs typeface="Arial"/>
            </a:endParaRPr>
          </a:p>
        </p:txBody>
      </p:sp>
      <p:sp>
        <p:nvSpPr>
          <p:cNvPr id="4" name="Content Placeholder 2">
            <a:extLst>
              <a:ext uri="{FF2B5EF4-FFF2-40B4-BE49-F238E27FC236}">
                <a16:creationId xmlns:a16="http://schemas.microsoft.com/office/drawing/2014/main" id="{CBA9B919-67B8-1BA0-770D-50209057F387}"/>
              </a:ext>
            </a:extLst>
          </p:cNvPr>
          <p:cNvSpPr txBox="1">
            <a:spLocks/>
          </p:cNvSpPr>
          <p:nvPr/>
        </p:nvSpPr>
        <p:spPr>
          <a:xfrm>
            <a:off x="4443101" y="2562951"/>
            <a:ext cx="3481700" cy="2201553"/>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Social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Friends may play online games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Children may want to communicate online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Fear of missing out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Content Placeholder 2">
            <a:extLst>
              <a:ext uri="{FF2B5EF4-FFF2-40B4-BE49-F238E27FC236}">
                <a16:creationId xmlns:a16="http://schemas.microsoft.com/office/drawing/2014/main" id="{9703461E-79E8-25E3-D76D-5F9FF2516BC9}"/>
              </a:ext>
            </a:extLst>
          </p:cNvPr>
          <p:cNvSpPr txBox="1">
            <a:spLocks/>
          </p:cNvSpPr>
          <p:nvPr/>
        </p:nvSpPr>
        <p:spPr>
          <a:xfrm>
            <a:off x="7948836" y="2573110"/>
            <a:ext cx="4060820" cy="275019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Family challenges</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frequently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Parents may use screens to occupy children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Family rules may be inconsistent</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TextBox 5">
            <a:extLst>
              <a:ext uri="{FF2B5EF4-FFF2-40B4-BE49-F238E27FC236}">
                <a16:creationId xmlns:a16="http://schemas.microsoft.com/office/drawing/2014/main" id="{024A6C43-CCB9-C7C9-C10A-F56D77064905}"/>
              </a:ext>
            </a:extLst>
          </p:cNvPr>
          <p:cNvSpPr txBox="1"/>
          <p:nvPr/>
        </p:nvSpPr>
        <p:spPr>
          <a:xfrm>
            <a:off x="8517796" y="5979230"/>
            <a:ext cx="349169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(Choi, King and Duerden, 2023).</a:t>
            </a:r>
          </a:p>
        </p:txBody>
      </p:sp>
    </p:spTree>
    <p:extLst>
      <p:ext uri="{BB962C8B-B14F-4D97-AF65-F5344CB8AC3E}">
        <p14:creationId xmlns:p14="http://schemas.microsoft.com/office/powerpoint/2010/main" val="8247677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37A54-2D7E-D0CC-A225-C68663FE5139}"/>
              </a:ext>
            </a:extLst>
          </p:cNvPr>
          <p:cNvSpPr>
            <a:spLocks noGrp="1"/>
          </p:cNvSpPr>
          <p:nvPr>
            <p:ph type="title"/>
          </p:nvPr>
        </p:nvSpPr>
        <p:spPr>
          <a:xfrm>
            <a:off x="426720" y="274920"/>
            <a:ext cx="11304252" cy="1244224"/>
          </a:xfrm>
        </p:spPr>
        <p:txBody>
          <a:bodyPr>
            <a:normAutofit/>
          </a:bodyPr>
          <a:lstStyle/>
          <a:p>
            <a:r>
              <a:rPr lang="en-GB">
                <a:latin typeface="Arial" panose="020B0604020202020204" pitchFamily="34" charset="0"/>
                <a:cs typeface="Arial" panose="020B0604020202020204" pitchFamily="34" charset="0"/>
              </a:rPr>
              <a:t>Challenges to Reducing Screen Time -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C782DF-9FA0-9873-E631-89F7E73314CC}"/>
              </a:ext>
            </a:extLst>
          </p:cNvPr>
          <p:cNvSpPr>
            <a:spLocks noGrp="1"/>
          </p:cNvSpPr>
          <p:nvPr>
            <p:ph idx="1"/>
          </p:nvPr>
        </p:nvSpPr>
        <p:spPr>
          <a:xfrm>
            <a:off x="772632" y="2342190"/>
            <a:ext cx="4386867" cy="3374247"/>
          </a:xfrm>
        </p:spPr>
        <p:txBody>
          <a:bodyPr vert="horz" lIns="0" tIns="0" rIns="0" bIns="0" rtlCol="0" anchor="t">
            <a:normAutofit/>
          </a:bodyPr>
          <a:lstStyle/>
          <a:p>
            <a:pPr>
              <a:lnSpc>
                <a:spcPct val="150000"/>
              </a:lnSpc>
            </a:pPr>
            <a:r>
              <a:rPr lang="en-GB" sz="1600">
                <a:solidFill>
                  <a:srgbClr val="000000"/>
                </a:solidFill>
                <a:latin typeface="Arial"/>
                <a:cs typeface="Arial"/>
              </a:rPr>
              <a:t>Environmental challenges</a:t>
            </a:r>
            <a:endParaRPr lang="en-US"/>
          </a:p>
          <a:p>
            <a:pPr>
              <a:lnSpc>
                <a:spcPct val="150000"/>
              </a:lnSpc>
            </a:pPr>
            <a:r>
              <a:rPr lang="en-GB" sz="1600">
                <a:solidFill>
                  <a:srgbClr val="000000"/>
                </a:solidFill>
                <a:latin typeface="Arial"/>
                <a:cs typeface="Arial"/>
              </a:rPr>
              <a:t>Devices are easily available </a:t>
            </a:r>
          </a:p>
          <a:p>
            <a:pPr>
              <a:lnSpc>
                <a:spcPct val="150000"/>
              </a:lnSpc>
            </a:pPr>
            <a:r>
              <a:rPr lang="en-GB" sz="1600">
                <a:solidFill>
                  <a:srgbClr val="000000"/>
                </a:solidFill>
                <a:latin typeface="Arial"/>
                <a:cs typeface="Arial"/>
              </a:rPr>
              <a:t>Limited outdoor space </a:t>
            </a:r>
          </a:p>
          <a:p>
            <a:pPr>
              <a:lnSpc>
                <a:spcPct val="150000"/>
              </a:lnSpc>
            </a:pPr>
            <a:r>
              <a:rPr lang="en-GB" sz="1600">
                <a:solidFill>
                  <a:srgbClr val="000000"/>
                </a:solidFill>
                <a:latin typeface="Arial"/>
                <a:cs typeface="Arial"/>
              </a:rPr>
              <a:t>Bad weather can reduce outdoor activities</a:t>
            </a:r>
          </a:p>
          <a:p>
            <a:pPr>
              <a:lnSpc>
                <a:spcPct val="150000"/>
              </a:lnSpc>
            </a:pPr>
            <a:endParaRPr lang="en-GB" sz="1400">
              <a:solidFill>
                <a:srgbClr val="000000"/>
              </a:solidFill>
            </a:endParaRPr>
          </a:p>
        </p:txBody>
      </p:sp>
      <p:sp>
        <p:nvSpPr>
          <p:cNvPr id="5" name="TextBox 4">
            <a:extLst>
              <a:ext uri="{FF2B5EF4-FFF2-40B4-BE49-F238E27FC236}">
                <a16:creationId xmlns:a16="http://schemas.microsoft.com/office/drawing/2014/main" id="{55E1553F-5594-0A9D-8185-B0794738FAC1}"/>
              </a:ext>
            </a:extLst>
          </p:cNvPr>
          <p:cNvSpPr txBox="1"/>
          <p:nvPr/>
        </p:nvSpPr>
        <p:spPr>
          <a:xfrm>
            <a:off x="9614736" y="5879067"/>
            <a:ext cx="239378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(Team </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n-ea"/>
                <a:cs typeface="Arial" panose="020B0604020202020204" pitchFamily="34" charset="0"/>
              </a:rPr>
              <a:t>Colitco</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2025).</a:t>
            </a:r>
          </a:p>
        </p:txBody>
      </p:sp>
      <p:pic>
        <p:nvPicPr>
          <p:cNvPr id="7" name="Picture 6">
            <a:extLst>
              <a:ext uri="{FF2B5EF4-FFF2-40B4-BE49-F238E27FC236}">
                <a16:creationId xmlns:a16="http://schemas.microsoft.com/office/drawing/2014/main" id="{1C51FA8D-A546-3E41-FB3F-48CB932416BB}"/>
              </a:ext>
            </a:extLst>
          </p:cNvPr>
          <p:cNvPicPr>
            <a:picLocks noChangeAspect="1"/>
          </p:cNvPicPr>
          <p:nvPr/>
        </p:nvPicPr>
        <p:blipFill>
          <a:blip r:embed="rId2"/>
          <a:stretch>
            <a:fillRect/>
          </a:stretch>
        </p:blipFill>
        <p:spPr>
          <a:xfrm>
            <a:off x="5727533" y="2352080"/>
            <a:ext cx="6027320" cy="3369704"/>
          </a:xfrm>
          <a:prstGeom prst="rect">
            <a:avLst/>
          </a:prstGeom>
        </p:spPr>
      </p:pic>
      <p:sp>
        <p:nvSpPr>
          <p:cNvPr id="6" name="TextBox 5">
            <a:extLst>
              <a:ext uri="{FF2B5EF4-FFF2-40B4-BE49-F238E27FC236}">
                <a16:creationId xmlns:a16="http://schemas.microsoft.com/office/drawing/2014/main" id="{856615CD-1570-1606-97B3-68C30BFD049C}"/>
              </a:ext>
            </a:extLst>
          </p:cNvPr>
          <p:cNvSpPr txBox="1"/>
          <p:nvPr/>
        </p:nvSpPr>
        <p:spPr>
          <a:xfrm>
            <a:off x="183481" y="6033710"/>
            <a:ext cx="2078456"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(George, 2026)</a:t>
            </a:r>
          </a:p>
        </p:txBody>
      </p:sp>
    </p:spTree>
    <p:extLst>
      <p:ext uri="{BB962C8B-B14F-4D97-AF65-F5344CB8AC3E}">
        <p14:creationId xmlns:p14="http://schemas.microsoft.com/office/powerpoint/2010/main" val="1338641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C303-FF13-F265-F0BF-E902DDACA9B9}"/>
              </a:ext>
            </a:extLst>
          </p:cNvPr>
          <p:cNvSpPr>
            <a:spLocks noGrp="1"/>
          </p:cNvSpPr>
          <p:nvPr>
            <p:ph type="title"/>
          </p:nvPr>
        </p:nvSpPr>
        <p:spPr>
          <a:xfrm>
            <a:off x="646111" y="452718"/>
            <a:ext cx="9404723" cy="626644"/>
          </a:xfrm>
        </p:spPr>
        <p:txBody>
          <a:bodyPr/>
          <a:lstStyle/>
          <a:p>
            <a:r>
              <a:rPr lang="en-GB">
                <a:latin typeface="Arial" panose="020B0604020202020204" pitchFamily="34" charset="0"/>
                <a:cs typeface="Arial" panose="020B0604020202020204" pitchFamily="34" charset="0"/>
              </a:rPr>
              <a:t>COM-B Model</a:t>
            </a:r>
          </a:p>
        </p:txBody>
      </p:sp>
      <p:sp>
        <p:nvSpPr>
          <p:cNvPr id="3" name="Content Placeholder 2">
            <a:extLst>
              <a:ext uri="{FF2B5EF4-FFF2-40B4-BE49-F238E27FC236}">
                <a16:creationId xmlns:a16="http://schemas.microsoft.com/office/drawing/2014/main" id="{38411E71-4A02-FEB9-7794-9361C2138AC7}"/>
              </a:ext>
            </a:extLst>
          </p:cNvPr>
          <p:cNvSpPr>
            <a:spLocks noGrp="1"/>
          </p:cNvSpPr>
          <p:nvPr>
            <p:ph idx="1"/>
          </p:nvPr>
        </p:nvSpPr>
        <p:spPr>
          <a:xfrm>
            <a:off x="645131" y="2394285"/>
            <a:ext cx="2446986" cy="3284620"/>
          </a:xfrm>
        </p:spPr>
        <p:txBody>
          <a:bodyPr vert="horz" lIns="0" tIns="0" rIns="0" bIns="0" rtlCol="0" anchor="t">
            <a:normAutofit/>
          </a:bodyPr>
          <a:lstStyle/>
          <a:p>
            <a:pPr marL="0" indent="0">
              <a:buNone/>
            </a:pPr>
            <a:r>
              <a:rPr lang="en-GB" sz="1800" b="1">
                <a:solidFill>
                  <a:srgbClr val="000000"/>
                </a:solidFill>
                <a:latin typeface="Arial"/>
                <a:cs typeface="Arial"/>
              </a:rPr>
              <a:t>Capability</a:t>
            </a:r>
            <a:endParaRPr lang="en-US"/>
          </a:p>
          <a:p>
            <a:pPr>
              <a:lnSpc>
                <a:spcPct val="150000"/>
              </a:lnSpc>
            </a:pPr>
            <a:r>
              <a:rPr lang="en-GB" sz="1400">
                <a:solidFill>
                  <a:srgbClr val="000000"/>
                </a:solidFill>
                <a:latin typeface="Arial"/>
                <a:cs typeface="Arial"/>
              </a:rPr>
              <a:t>Does the child understand healthy screen habits? </a:t>
            </a:r>
          </a:p>
          <a:p>
            <a:pPr>
              <a:lnSpc>
                <a:spcPct val="150000"/>
              </a:lnSpc>
            </a:pPr>
            <a:r>
              <a:rPr lang="en-GB" sz="1400">
                <a:solidFill>
                  <a:srgbClr val="000000"/>
                </a:solidFill>
                <a:latin typeface="Arial"/>
                <a:cs typeface="Arial"/>
              </a:rPr>
              <a:t>Can the child stop using the device?</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9A402F1F-528C-9782-AB29-F020AF9BB2ED}"/>
              </a:ext>
            </a:extLst>
          </p:cNvPr>
          <p:cNvSpPr txBox="1">
            <a:spLocks/>
          </p:cNvSpPr>
          <p:nvPr/>
        </p:nvSpPr>
        <p:spPr>
          <a:xfrm>
            <a:off x="3312131"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Opportunity</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available?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Is there a safe place to play?</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097CB8ED-36B4-B5F8-A6AB-78272C325F80}"/>
              </a:ext>
            </a:extLst>
          </p:cNvPr>
          <p:cNvSpPr txBox="1">
            <a:spLocks/>
          </p:cNvSpPr>
          <p:nvPr/>
        </p:nvSpPr>
        <p:spPr>
          <a:xfrm>
            <a:off x="5868634"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Motivation</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Does the child want to reduce screen time? </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Are alternative activities enjoyable?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F600355B-046B-66EB-7021-CD9B8842428A}"/>
              </a:ext>
            </a:extLst>
          </p:cNvPr>
          <p:cNvSpPr txBox="1">
            <a:spLocks/>
          </p:cNvSpPr>
          <p:nvPr/>
        </p:nvSpPr>
        <p:spPr>
          <a:xfrm>
            <a:off x="8425137" y="2394285"/>
            <a:ext cx="2446986" cy="328462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Behaviour</a:t>
            </a:r>
            <a:endParaRPr lang="en-US"/>
          </a:p>
          <a:p>
            <a:pPr marL="342900" marR="0" lvl="0" indent="-342900" algn="l" defTabSz="457200" rtl="0" eaLnBrk="1" fontAlgn="auto" latinLnBrk="0" hangingPunct="1">
              <a:lnSpc>
                <a:spcPct val="150000"/>
              </a:lnSpc>
              <a:spcBef>
                <a:spcPts val="1000"/>
              </a:spcBef>
              <a:spcAft>
                <a:spcPts val="0"/>
              </a:spcAft>
              <a:buClr>
                <a:srgbClr val="1E5155">
                  <a:lumMod val="40000"/>
                  <a:lumOff val="60000"/>
                </a:srgbClr>
              </a:buClr>
              <a:buSzPct val="80000"/>
              <a:buFont typeface="Wingdings 3" charset="2"/>
              <a:buChar char=""/>
              <a:tabLst/>
              <a:defRPr/>
            </a:pPr>
            <a:r>
              <a:rPr kumimoji="0" lang="en-GB" sz="1400" b="0" i="0" u="none" strike="noStrike" kern="1200" cap="none" spc="0" normalizeH="0" baseline="0" noProof="0">
                <a:ln>
                  <a:noFill/>
                </a:ln>
                <a:solidFill>
                  <a:srgbClr val="000000"/>
                </a:solidFill>
                <a:effectLst/>
                <a:uLnTx/>
                <a:uFillTx/>
                <a:latin typeface="Arial"/>
                <a:cs typeface="Arial"/>
              </a:rPr>
              <a:t>Reduce excessive recreational screen time</a:t>
            </a:r>
            <a:endParaRPr lang="en-GB" sz="14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9" name="Title 1">
            <a:extLst>
              <a:ext uri="{FF2B5EF4-FFF2-40B4-BE49-F238E27FC236}">
                <a16:creationId xmlns:a16="http://schemas.microsoft.com/office/drawing/2014/main" id="{7FC0847B-A87B-EF8A-8F4B-29455E8BF733}"/>
              </a:ext>
            </a:extLst>
          </p:cNvPr>
          <p:cNvSpPr txBox="1">
            <a:spLocks/>
          </p:cNvSpPr>
          <p:nvPr/>
        </p:nvSpPr>
        <p:spPr>
          <a:xfrm>
            <a:off x="645131" y="1266855"/>
            <a:ext cx="9404723" cy="94294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none" spc="0" normalizeH="0" baseline="0" noProof="0">
                <a:ln>
                  <a:noFill/>
                </a:ln>
                <a:solidFill>
                  <a:schemeClr val="tx1"/>
                </a:solidFill>
                <a:effectLst/>
                <a:uLnTx/>
                <a:uFillTx/>
                <a:latin typeface="Arial"/>
                <a:cs typeface="Arial"/>
              </a:rPr>
              <a:t>What is the COM-B Model?</a:t>
            </a:r>
            <a:endParaRPr lang="en-GB" sz="2800" b="0" i="0" u="none" strike="noStrike" kern="1200" cap="none" spc="0" normalizeH="0" baseline="0" noProof="0">
              <a:ln>
                <a:noFill/>
              </a:ln>
              <a:solidFill>
                <a:schemeClr val="tx1"/>
              </a:solidFill>
              <a:effectLst/>
              <a:uLnTx/>
              <a:uFillTx/>
              <a:latin typeface="Arial"/>
              <a:cs typeface="Arial"/>
            </a:endParaRPr>
          </a:p>
        </p:txBody>
      </p:sp>
      <p:sp>
        <p:nvSpPr>
          <p:cNvPr id="10" name="Content Placeholder 2">
            <a:extLst>
              <a:ext uri="{FF2B5EF4-FFF2-40B4-BE49-F238E27FC236}">
                <a16:creationId xmlns:a16="http://schemas.microsoft.com/office/drawing/2014/main" id="{38411E71-4A02-FEB9-7794-9361C2138AC7}"/>
              </a:ext>
            </a:extLst>
          </p:cNvPr>
          <p:cNvSpPr txBox="1">
            <a:spLocks/>
          </p:cNvSpPr>
          <p:nvPr/>
        </p:nvSpPr>
        <p:spPr>
          <a:xfrm>
            <a:off x="464901" y="5933809"/>
            <a:ext cx="4070723" cy="4714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None/>
              <a:tabLst/>
              <a:defRPr/>
            </a:pP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a:t>
            </a:r>
            <a:r>
              <a:rPr kumimoji="0" lang="en-GB" sz="1400" b="0" i="0" u="none" strike="noStrike" kern="1200" cap="none" spc="0" normalizeH="0" baseline="0" noProof="0" err="1">
                <a:ln>
                  <a:noFill/>
                </a:ln>
                <a:solidFill>
                  <a:srgbClr val="000000"/>
                </a:solidFill>
                <a:effectLst/>
                <a:uLnTx/>
                <a:uFillTx/>
                <a:latin typeface="Arial" panose="020B0604020202020204" pitchFamily="34" charset="0"/>
                <a:ea typeface="+mj-ea"/>
                <a:cs typeface="Arial" panose="020B0604020202020204" pitchFamily="34" charset="0"/>
              </a:rPr>
              <a:t>Khalilollahi</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a:t>
            </a:r>
            <a:r>
              <a:rPr kumimoji="0" lang="en-GB" sz="1400" b="0" i="1"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et al</a:t>
            </a:r>
            <a:r>
              <a:rPr kumimoji="0" lang="en-GB" sz="1400" b="0" i="0" u="none" strike="noStrike" kern="1200" cap="none" spc="0" normalizeH="0" baseline="0" noProof="0">
                <a:ln>
                  <a:noFill/>
                </a:ln>
                <a:solidFill>
                  <a:srgbClr val="000000"/>
                </a:solidFill>
                <a:effectLst/>
                <a:uLnTx/>
                <a:uFillTx/>
                <a:latin typeface="Arial" panose="020B0604020202020204" pitchFamily="34" charset="0"/>
                <a:ea typeface="+mj-ea"/>
                <a:cs typeface="Arial" panose="020B0604020202020204" pitchFamily="34" charset="0"/>
              </a:rPr>
              <a:t>., 2022).</a:t>
            </a:r>
          </a:p>
        </p:txBody>
      </p:sp>
    </p:spTree>
    <p:extLst>
      <p:ext uri="{BB962C8B-B14F-4D97-AF65-F5344CB8AC3E}">
        <p14:creationId xmlns:p14="http://schemas.microsoft.com/office/powerpoint/2010/main" val="2349360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242A-60A8-1C32-16F8-0B65517B1A23}"/>
              </a:ext>
            </a:extLst>
          </p:cNvPr>
          <p:cNvSpPr>
            <a:spLocks noGrp="1"/>
          </p:cNvSpPr>
          <p:nvPr>
            <p:ph type="title"/>
          </p:nvPr>
        </p:nvSpPr>
        <p:spPr>
          <a:xfrm>
            <a:off x="646111" y="452718"/>
            <a:ext cx="9404723" cy="858724"/>
          </a:xfrm>
        </p:spPr>
        <p:txBody>
          <a:bodyPr/>
          <a:lstStyle/>
          <a:p>
            <a:r>
              <a:rPr lang="en-GB">
                <a:latin typeface="Arial" panose="020B0604020202020204" pitchFamily="34" charset="0"/>
                <a:cs typeface="Arial" panose="020B0604020202020204" pitchFamily="34" charset="0"/>
              </a:rPr>
              <a:t>COM-B Model </a:t>
            </a:r>
            <a:r>
              <a:rPr lang="en-GB" err="1">
                <a:latin typeface="Arial" panose="020B0604020202020204" pitchFamily="34" charset="0"/>
                <a:cs typeface="Arial" panose="020B0604020202020204" pitchFamily="34" charset="0"/>
              </a:rPr>
              <a:t>Cont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6301AD-1E46-35DF-194F-E99C8A67016E}"/>
              </a:ext>
            </a:extLst>
          </p:cNvPr>
          <p:cNvSpPr>
            <a:spLocks noGrp="1"/>
          </p:cNvSpPr>
          <p:nvPr>
            <p:ph idx="1"/>
          </p:nvPr>
        </p:nvSpPr>
        <p:spPr>
          <a:xfrm>
            <a:off x="645130" y="2113548"/>
            <a:ext cx="4287817" cy="4120681"/>
          </a:xfrm>
        </p:spPr>
        <p:txBody>
          <a:bodyPr vert="horz" lIns="0" tIns="0" rIns="0" bIns="0" rtlCol="0" anchor="t">
            <a:normAutofit/>
          </a:bodyPr>
          <a:lstStyle/>
          <a:p>
            <a:r>
              <a:rPr lang="en-GB" sz="1800" b="1">
                <a:latin typeface="Arial"/>
                <a:cs typeface="Arial"/>
              </a:rPr>
              <a:t>Example</a:t>
            </a:r>
          </a:p>
          <a:p>
            <a:r>
              <a:rPr lang="en-GB" sz="1800">
                <a:latin typeface="Arial"/>
                <a:cs typeface="Arial"/>
              </a:rPr>
              <a:t>Child knows they should stop gaming </a:t>
            </a:r>
          </a:p>
          <a:p>
            <a:r>
              <a:rPr lang="en-GB" sz="1800">
                <a:latin typeface="Arial"/>
                <a:cs typeface="Arial"/>
              </a:rPr>
              <a:t>No interesting alternative activity is available </a:t>
            </a:r>
          </a:p>
          <a:p>
            <a:r>
              <a:rPr lang="en-GB" sz="1800">
                <a:latin typeface="Arial"/>
                <a:cs typeface="Arial"/>
              </a:rPr>
              <a:t>Child continues gaming</a:t>
            </a:r>
          </a:p>
          <a:p>
            <a:r>
              <a:rPr lang="en-GB" sz="1800" b="1">
                <a:latin typeface="Arial"/>
                <a:cs typeface="Arial"/>
              </a:rPr>
              <a:t>Campaign solution</a:t>
            </a:r>
          </a:p>
          <a:p>
            <a:r>
              <a:rPr lang="en-GB" sz="1800">
                <a:latin typeface="Arial"/>
                <a:cs typeface="Arial"/>
              </a:rPr>
              <a:t>Provide fun alternatives </a:t>
            </a:r>
          </a:p>
          <a:p>
            <a:r>
              <a:rPr lang="en-GB" sz="1800">
                <a:latin typeface="Arial"/>
                <a:cs typeface="Arial"/>
              </a:rPr>
              <a:t>Use clear rules </a:t>
            </a:r>
          </a:p>
          <a:p>
            <a:r>
              <a:rPr lang="en-GB" sz="1800">
                <a:latin typeface="Arial"/>
                <a:cs typeface="Arial"/>
              </a:rPr>
              <a:t>Encourage children</a:t>
            </a:r>
          </a:p>
          <a:p>
            <a:endParaRPr lang="en-GB" sz="1400">
              <a:latin typeface="Arial"/>
              <a:cs typeface="Arial"/>
            </a:endParaRPr>
          </a:p>
        </p:txBody>
      </p:sp>
      <p:pic>
        <p:nvPicPr>
          <p:cNvPr id="7" name="Picture 6">
            <a:extLst>
              <a:ext uri="{FF2B5EF4-FFF2-40B4-BE49-F238E27FC236}">
                <a16:creationId xmlns:a16="http://schemas.microsoft.com/office/drawing/2014/main" id="{89044265-9FFE-B8C9-5486-A90F8E0DEE89}"/>
              </a:ext>
            </a:extLst>
          </p:cNvPr>
          <p:cNvPicPr>
            <a:picLocks noChangeAspect="1"/>
          </p:cNvPicPr>
          <p:nvPr/>
        </p:nvPicPr>
        <p:blipFill>
          <a:blip r:embed="rId2"/>
          <a:stretch>
            <a:fillRect/>
          </a:stretch>
        </p:blipFill>
        <p:spPr>
          <a:xfrm>
            <a:off x="6096000" y="1792211"/>
            <a:ext cx="5089967" cy="4163913"/>
          </a:xfrm>
          <a:prstGeom prst="rect">
            <a:avLst/>
          </a:prstGeom>
        </p:spPr>
      </p:pic>
      <p:sp>
        <p:nvSpPr>
          <p:cNvPr id="5" name="TextBox 4">
            <a:extLst>
              <a:ext uri="{FF2B5EF4-FFF2-40B4-BE49-F238E27FC236}">
                <a16:creationId xmlns:a16="http://schemas.microsoft.com/office/drawing/2014/main" id="{9EE1F3B4-07D9-66A6-E3E2-AC46F7DBA8F6}"/>
              </a:ext>
            </a:extLst>
          </p:cNvPr>
          <p:cNvSpPr txBox="1"/>
          <p:nvPr/>
        </p:nvSpPr>
        <p:spPr>
          <a:xfrm>
            <a:off x="6096000" y="608211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effectLst/>
                <a:uLnTx/>
                <a:uFillTx/>
                <a:latin typeface="Arial"/>
                <a:cs typeface="Arial"/>
              </a:rPr>
              <a:t>(The Wellness Society | Self-Help, Therapy and Coaching Tools, n.d.)</a:t>
            </a:r>
            <a:endParaRPr lang="en-GB" sz="1400" b="0" i="0" u="none" strike="noStrike" kern="1200" cap="none" spc="0" normalizeH="0" baseline="0" noProof="0">
              <a:ln>
                <a:noFill/>
              </a:ln>
              <a:effectLst/>
              <a:uLnTx/>
              <a:uFillTx/>
              <a:latin typeface="Arial"/>
              <a:cs typeface="Arial"/>
            </a:endParaRPr>
          </a:p>
        </p:txBody>
      </p:sp>
    </p:spTree>
    <p:extLst>
      <p:ext uri="{BB962C8B-B14F-4D97-AF65-F5344CB8AC3E}">
        <p14:creationId xmlns:p14="http://schemas.microsoft.com/office/powerpoint/2010/main" val="406082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7B16-4650-8A69-AB38-820D8C99C6EE}"/>
              </a:ext>
            </a:extLst>
          </p:cNvPr>
          <p:cNvSpPr>
            <a:spLocks noGrp="1"/>
          </p:cNvSpPr>
          <p:nvPr>
            <p:ph type="title"/>
          </p:nvPr>
        </p:nvSpPr>
        <p:spPr>
          <a:xfrm>
            <a:off x="619760" y="274920"/>
            <a:ext cx="10931783" cy="806768"/>
          </a:xfrm>
        </p:spPr>
        <p:txBody>
          <a:bodyPr>
            <a:normAutofit/>
          </a:bodyPr>
          <a:lstStyle/>
          <a:p>
            <a:r>
              <a:rPr lang="en-GB">
                <a:latin typeface="Arial" panose="020B0604020202020204" pitchFamily="34" charset="0"/>
                <a:cs typeface="Arial" panose="020B0604020202020204" pitchFamily="34" charset="0"/>
              </a:rPr>
              <a:t>Health Belief Model</a:t>
            </a:r>
          </a:p>
        </p:txBody>
      </p:sp>
      <p:sp>
        <p:nvSpPr>
          <p:cNvPr id="3" name="Content Placeholder 2">
            <a:extLst>
              <a:ext uri="{FF2B5EF4-FFF2-40B4-BE49-F238E27FC236}">
                <a16:creationId xmlns:a16="http://schemas.microsoft.com/office/drawing/2014/main" id="{601AC326-CA8E-BBD5-EF04-8B8835371A18}"/>
              </a:ext>
            </a:extLst>
          </p:cNvPr>
          <p:cNvSpPr>
            <a:spLocks noGrp="1"/>
          </p:cNvSpPr>
          <p:nvPr>
            <p:ph idx="1"/>
          </p:nvPr>
        </p:nvSpPr>
        <p:spPr>
          <a:xfrm>
            <a:off x="615631" y="1713094"/>
            <a:ext cx="2760428" cy="1842640"/>
          </a:xfrm>
        </p:spPr>
        <p:txBody>
          <a:bodyPr vert="horz" lIns="0" tIns="0" rIns="0" bIns="0" rtlCol="0" anchor="t">
            <a:normAutofit/>
          </a:bodyPr>
          <a:lstStyle/>
          <a:p>
            <a:pPr marL="0" indent="0">
              <a:buNone/>
            </a:pPr>
            <a:r>
              <a:rPr lang="en-GB" sz="1800" b="1">
                <a:solidFill>
                  <a:srgbClr val="000000"/>
                </a:solidFill>
                <a:latin typeface="Arial"/>
                <a:cs typeface="Arial"/>
              </a:rPr>
              <a:t>Perceived benefits</a:t>
            </a:r>
            <a:endParaRPr lang="en-US"/>
          </a:p>
          <a:p>
            <a:r>
              <a:rPr lang="en-GB" sz="1800">
                <a:solidFill>
                  <a:srgbClr val="000000"/>
                </a:solidFill>
                <a:latin typeface="Arial"/>
                <a:cs typeface="Arial"/>
              </a:rPr>
              <a:t>More time for playing </a:t>
            </a:r>
          </a:p>
          <a:p>
            <a:r>
              <a:rPr lang="en-GB" sz="1800">
                <a:solidFill>
                  <a:srgbClr val="000000"/>
                </a:solidFill>
                <a:latin typeface="Arial"/>
                <a:cs typeface="Arial"/>
              </a:rPr>
              <a:t>More physical activity</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28B223AB-A5C1-CE6A-AF58-B71055836C9D}"/>
              </a:ext>
            </a:extLst>
          </p:cNvPr>
          <p:cNvSpPr txBox="1">
            <a:spLocks/>
          </p:cNvSpPr>
          <p:nvPr/>
        </p:nvSpPr>
        <p:spPr>
          <a:xfrm>
            <a:off x="3284619" y="1631814"/>
            <a:ext cx="2638508" cy="235064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rgbClr val="1E5155">
                  <a:lumMod val="40000"/>
                  <a:lumOff val="60000"/>
                </a:srgbClr>
              </a:buClr>
              <a:buNone/>
              <a:defRPr/>
            </a:pPr>
            <a:r>
              <a:rPr lang="en-GB" sz="1800" b="1">
                <a:solidFill>
                  <a:srgbClr val="000000"/>
                </a:solidFill>
                <a:latin typeface="Arial"/>
                <a:cs typeface="Arial"/>
              </a:rPr>
              <a:t>  </a:t>
            </a:r>
            <a:r>
              <a:rPr kumimoji="0" lang="en-GB" sz="1800" b="1" i="0" u="none" strike="noStrike" kern="1200" cap="none" spc="0" normalizeH="0" baseline="0" noProof="0">
                <a:ln>
                  <a:noFill/>
                </a:ln>
                <a:solidFill>
                  <a:srgbClr val="000000"/>
                </a:solidFill>
                <a:effectLst/>
                <a:uLnTx/>
                <a:uFillTx/>
                <a:latin typeface="Arial"/>
                <a:cs typeface="Arial"/>
              </a:rPr>
              <a:t>Perceived barriers</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don't want to stop my game” </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“Screens are more fun”</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6" name="Content Placeholder 2">
            <a:extLst>
              <a:ext uri="{FF2B5EF4-FFF2-40B4-BE49-F238E27FC236}">
                <a16:creationId xmlns:a16="http://schemas.microsoft.com/office/drawing/2014/main" id="{59092AAA-644A-4648-97F0-EF67F5066CFC}"/>
              </a:ext>
            </a:extLst>
          </p:cNvPr>
          <p:cNvSpPr txBox="1">
            <a:spLocks/>
          </p:cNvSpPr>
          <p:nvPr/>
        </p:nvSpPr>
        <p:spPr>
          <a:xfrm>
            <a:off x="646111" y="4256369"/>
            <a:ext cx="2638508" cy="181957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Perceived risk</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Too much sedentary time may affect health</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8" name="Content Placeholder 2">
            <a:extLst>
              <a:ext uri="{FF2B5EF4-FFF2-40B4-BE49-F238E27FC236}">
                <a16:creationId xmlns:a16="http://schemas.microsoft.com/office/drawing/2014/main" id="{EBB42523-03D9-6A4B-D50E-D701D3FFA4BF}"/>
              </a:ext>
            </a:extLst>
          </p:cNvPr>
          <p:cNvSpPr txBox="1">
            <a:spLocks/>
          </p:cNvSpPr>
          <p:nvPr/>
        </p:nvSpPr>
        <p:spPr>
          <a:xfrm>
            <a:off x="3279038" y="4263920"/>
            <a:ext cx="2638508" cy="1572811"/>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marR="0" lvl="0" indent="0" algn="l" defTabSz="457200" rtl="0" eaLnBrk="1" fontAlgn="auto" latinLnBrk="0" hangingPunct="1">
              <a:lnSpc>
                <a:spcPct val="100000"/>
              </a:lnSpc>
              <a:spcBef>
                <a:spcPts val="1000"/>
              </a:spcBef>
              <a:spcAft>
                <a:spcPts val="0"/>
              </a:spcAft>
              <a:buClr>
                <a:srgbClr val="1E5155">
                  <a:lumMod val="40000"/>
                  <a:lumOff val="60000"/>
                </a:srgbClr>
              </a:buClr>
              <a:buSzPct val="80000"/>
              <a:buNone/>
              <a:tabLst/>
              <a:defRPr/>
            </a:pPr>
            <a:r>
              <a:rPr kumimoji="0" lang="en-GB" sz="1800" b="1" i="0" u="none" strike="noStrike" kern="1200" cap="none" spc="0" normalizeH="0" baseline="0" noProof="0">
                <a:ln>
                  <a:noFill/>
                </a:ln>
                <a:solidFill>
                  <a:srgbClr val="000000"/>
                </a:solidFill>
                <a:effectLst/>
                <a:uLnTx/>
                <a:uFillTx/>
                <a:latin typeface="Arial"/>
                <a:cs typeface="Arial"/>
              </a:rPr>
              <a:t>Self-efficacy</a:t>
            </a:r>
            <a:endParaRPr lang="en-US"/>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800" b="0" i="0" u="none" strike="noStrike" kern="1200" cap="none" spc="0" normalizeH="0" baseline="0" noProof="0">
                <a:ln>
                  <a:noFill/>
                </a:ln>
                <a:solidFill>
                  <a:srgbClr val="000000"/>
                </a:solidFill>
                <a:effectLst/>
                <a:uLnTx/>
                <a:uFillTx/>
                <a:latin typeface="Arial"/>
                <a:cs typeface="Arial"/>
              </a:rPr>
              <a:t>“I can stop when my timer goes off”</a:t>
            </a:r>
            <a:endParaRPr lang="en-GB" sz="18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1CAB6254-92CC-8FEC-D87D-2D207F46D312}"/>
              </a:ext>
            </a:extLst>
          </p:cNvPr>
          <p:cNvSpPr txBox="1"/>
          <p:nvPr/>
        </p:nvSpPr>
        <p:spPr>
          <a:xfrm>
            <a:off x="388019" y="5830143"/>
            <a:ext cx="288664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(Jones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2021).</a:t>
            </a:r>
          </a:p>
        </p:txBody>
      </p:sp>
      <p:sp>
        <p:nvSpPr>
          <p:cNvPr id="9" name="TextBox 8">
            <a:extLst>
              <a:ext uri="{FF2B5EF4-FFF2-40B4-BE49-F238E27FC236}">
                <a16:creationId xmlns:a16="http://schemas.microsoft.com/office/drawing/2014/main" id="{3FF40C9A-63F7-CC1D-2D7C-32F404474EF6}"/>
              </a:ext>
            </a:extLst>
          </p:cNvPr>
          <p:cNvSpPr txBox="1"/>
          <p:nvPr/>
        </p:nvSpPr>
        <p:spPr>
          <a:xfrm>
            <a:off x="9527591" y="6075947"/>
            <a:ext cx="2018298"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(Hasan, 2023)</a:t>
            </a:r>
          </a:p>
        </p:txBody>
      </p:sp>
      <p:pic>
        <p:nvPicPr>
          <p:cNvPr id="13" name="Picture 12">
            <a:extLst>
              <a:ext uri="{FF2B5EF4-FFF2-40B4-BE49-F238E27FC236}">
                <a16:creationId xmlns:a16="http://schemas.microsoft.com/office/drawing/2014/main" id="{3C8BECFE-3E95-40F8-015A-8EB534C8C4B8}"/>
              </a:ext>
            </a:extLst>
          </p:cNvPr>
          <p:cNvPicPr>
            <a:picLocks noChangeAspect="1"/>
          </p:cNvPicPr>
          <p:nvPr/>
        </p:nvPicPr>
        <p:blipFill>
          <a:blip r:embed="rId2"/>
          <a:stretch>
            <a:fillRect/>
          </a:stretch>
        </p:blipFill>
        <p:spPr>
          <a:xfrm>
            <a:off x="6520581" y="1332497"/>
            <a:ext cx="5445760" cy="3829050"/>
          </a:xfrm>
          <a:prstGeom prst="rect">
            <a:avLst/>
          </a:prstGeom>
        </p:spPr>
      </p:pic>
    </p:spTree>
    <p:extLst>
      <p:ext uri="{BB962C8B-B14F-4D97-AF65-F5344CB8AC3E}">
        <p14:creationId xmlns:p14="http://schemas.microsoft.com/office/powerpoint/2010/main" val="14798684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C640-F8DA-6FF2-CA62-5DC05E818902}"/>
              </a:ext>
            </a:extLst>
          </p:cNvPr>
          <p:cNvSpPr>
            <a:spLocks noGrp="1"/>
          </p:cNvSpPr>
          <p:nvPr>
            <p:ph type="title"/>
          </p:nvPr>
        </p:nvSpPr>
        <p:spPr>
          <a:xfrm>
            <a:off x="52018" y="307682"/>
            <a:ext cx="9384403" cy="679170"/>
          </a:xfrm>
        </p:spPr>
        <p:txBody>
          <a:bodyPr>
            <a:normAutofit/>
          </a:bodyPr>
          <a:lstStyle/>
          <a:p>
            <a:r>
              <a:rPr lang="en-GB" b="1">
                <a:latin typeface="Arial" panose="020B0604020202020204" pitchFamily="34" charset="0"/>
                <a:cs typeface="Arial" panose="020B0604020202020204" pitchFamily="34" charset="0"/>
              </a:rPr>
              <a:t>Campaign Solutions</a:t>
            </a:r>
          </a:p>
        </p:txBody>
      </p:sp>
      <p:sp>
        <p:nvSpPr>
          <p:cNvPr id="3" name="Content Placeholder 2">
            <a:extLst>
              <a:ext uri="{FF2B5EF4-FFF2-40B4-BE49-F238E27FC236}">
                <a16:creationId xmlns:a16="http://schemas.microsoft.com/office/drawing/2014/main" id="{10E79BAC-4917-7C44-06DE-16BA37340499}"/>
              </a:ext>
            </a:extLst>
          </p:cNvPr>
          <p:cNvSpPr>
            <a:spLocks noGrp="1"/>
          </p:cNvSpPr>
          <p:nvPr>
            <p:ph idx="1"/>
          </p:nvPr>
        </p:nvSpPr>
        <p:spPr>
          <a:xfrm>
            <a:off x="92658" y="1195903"/>
            <a:ext cx="4824662" cy="4985083"/>
          </a:xfrm>
        </p:spPr>
        <p:txBody>
          <a:bodyPr vert="horz" lIns="0" tIns="0" rIns="0" bIns="0" rtlCol="0" anchor="t">
            <a:normAutofit/>
          </a:bodyPr>
          <a:lstStyle/>
          <a:p>
            <a:r>
              <a:rPr lang="en-GB" sz="1600" b="1">
                <a:solidFill>
                  <a:srgbClr val="000000"/>
                </a:solidFill>
                <a:latin typeface="Arial"/>
                <a:cs typeface="Arial"/>
              </a:rPr>
              <a:t>Campaign slogan: </a:t>
            </a:r>
          </a:p>
          <a:p>
            <a:r>
              <a:rPr lang="en-GB" sz="1600">
                <a:solidFill>
                  <a:srgbClr val="000000"/>
                </a:solidFill>
                <a:latin typeface="Arial"/>
                <a:cs typeface="Arial"/>
              </a:rPr>
              <a:t>“Screen Smart Squad !!! Less Screen  Time…More Screen Time’.” </a:t>
            </a:r>
          </a:p>
          <a:p>
            <a:r>
              <a:rPr lang="en-GB" sz="1600" b="1">
                <a:solidFill>
                  <a:srgbClr val="000000"/>
                </a:solidFill>
                <a:latin typeface="Arial"/>
                <a:cs typeface="Arial"/>
              </a:rPr>
              <a:t>Screen-time timer </a:t>
            </a:r>
          </a:p>
          <a:p>
            <a:r>
              <a:rPr lang="en-GB" sz="1600">
                <a:solidFill>
                  <a:srgbClr val="000000"/>
                </a:solidFill>
                <a:latin typeface="Arial"/>
                <a:cs typeface="Arial"/>
              </a:rPr>
              <a:t>Set a daily limit </a:t>
            </a:r>
          </a:p>
          <a:p>
            <a:r>
              <a:rPr lang="en-GB" sz="1600">
                <a:solidFill>
                  <a:srgbClr val="000000"/>
                </a:solidFill>
                <a:latin typeface="Arial"/>
                <a:cs typeface="Arial"/>
              </a:rPr>
              <a:t>Give a 10-minute warning </a:t>
            </a:r>
          </a:p>
          <a:p>
            <a:r>
              <a:rPr lang="en-GB" sz="1600" b="1">
                <a:solidFill>
                  <a:srgbClr val="000000"/>
                </a:solidFill>
                <a:latin typeface="Arial"/>
                <a:cs typeface="Arial"/>
              </a:rPr>
              <a:t>Activity challenge </a:t>
            </a:r>
          </a:p>
          <a:p>
            <a:r>
              <a:rPr lang="en-GB" sz="1600">
                <a:solidFill>
                  <a:srgbClr val="000000"/>
                </a:solidFill>
                <a:latin typeface="Arial"/>
                <a:cs typeface="Arial"/>
              </a:rPr>
              <a:t>Encourage daily physical activity </a:t>
            </a:r>
          </a:p>
          <a:p>
            <a:r>
              <a:rPr lang="en-GB" sz="1600" b="1">
                <a:solidFill>
                  <a:srgbClr val="000000"/>
                </a:solidFill>
                <a:latin typeface="Arial"/>
                <a:cs typeface="Arial"/>
              </a:rPr>
              <a:t>Reward chart </a:t>
            </a:r>
          </a:p>
          <a:p>
            <a:r>
              <a:rPr lang="en-GB" sz="1600">
                <a:solidFill>
                  <a:srgbClr val="000000"/>
                </a:solidFill>
                <a:latin typeface="Arial"/>
                <a:cs typeface="Arial"/>
              </a:rPr>
              <a:t>Use stickers </a:t>
            </a:r>
          </a:p>
          <a:p>
            <a:r>
              <a:rPr lang="en-GB" sz="1600">
                <a:solidFill>
                  <a:srgbClr val="000000"/>
                </a:solidFill>
                <a:latin typeface="Arial"/>
                <a:cs typeface="Arial"/>
              </a:rPr>
              <a:t>Praise positive behaviour</a:t>
            </a:r>
          </a:p>
          <a:p>
            <a:endParaRPr lang="en-GB" sz="1400">
              <a:solidFill>
                <a:srgbClr val="000000"/>
              </a:solidFill>
              <a:latin typeface="Arial"/>
              <a:cs typeface="Arial"/>
            </a:endParaRPr>
          </a:p>
        </p:txBody>
      </p:sp>
      <p:sp>
        <p:nvSpPr>
          <p:cNvPr id="4" name="Content Placeholder 2">
            <a:extLst>
              <a:ext uri="{FF2B5EF4-FFF2-40B4-BE49-F238E27FC236}">
                <a16:creationId xmlns:a16="http://schemas.microsoft.com/office/drawing/2014/main" id="{C7A8CC59-55D4-5A78-E8E8-CB523DBA4230}"/>
              </a:ext>
            </a:extLst>
          </p:cNvPr>
          <p:cNvSpPr txBox="1">
            <a:spLocks/>
          </p:cNvSpPr>
          <p:nvPr/>
        </p:nvSpPr>
        <p:spPr>
          <a:xfrm>
            <a:off x="4327358" y="2797343"/>
            <a:ext cx="4824662" cy="3068052"/>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1" i="0" u="none" strike="noStrike" kern="1200" cap="none" spc="0" normalizeH="0" baseline="0" noProof="0">
                <a:ln>
                  <a:noFill/>
                </a:ln>
                <a:solidFill>
                  <a:srgbClr val="000000"/>
                </a:solidFill>
                <a:effectLst/>
                <a:uLnTx/>
                <a:uFillTx/>
                <a:latin typeface="Arial"/>
                <a:cs typeface="Arial"/>
              </a:rPr>
              <a:t>Alternative activities </a:t>
            </a:r>
            <a:endParaRPr lang="en-GB" sz="1600" b="1"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Reading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Drawing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Sports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Outdoor play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Screen-free bedtime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a:ln>
                  <a:noFill/>
                </a:ln>
                <a:solidFill>
                  <a:srgbClr val="000000"/>
                </a:solidFill>
                <a:effectLst/>
                <a:uLnTx/>
                <a:uFillTx/>
                <a:latin typeface="Arial"/>
                <a:cs typeface="Arial"/>
              </a:rPr>
              <a:t>Keep devices outside bedrooms </a:t>
            </a:r>
            <a:endParaRPr lang="en-GB" sz="1600" b="0" i="0" u="none" strike="noStrike" kern="1200" cap="none" spc="0" normalizeH="0" baseline="0" noProof="0">
              <a:ln>
                <a:noFill/>
              </a:ln>
              <a:solidFill>
                <a:srgbClr val="000000"/>
              </a:solidFill>
              <a:effectLst/>
              <a:uLnTx/>
              <a:uFillTx/>
              <a:latin typeface="Arial"/>
              <a:cs typeface="Arial"/>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endParaRPr kumimoji="0" lang="en-GB" sz="1400" b="0" i="0" u="none" strike="noStrike" kern="1200" cap="none" spc="0" normalizeH="0" baseline="0" noProof="0">
              <a:ln>
                <a:noFill/>
              </a:ln>
              <a:solidFill>
                <a:srgbClr val="000000"/>
              </a:solidFill>
              <a:effectLst/>
              <a:uLnTx/>
              <a:uFillTx/>
              <a:latin typeface="Arial"/>
              <a:cs typeface="Arial"/>
            </a:endParaRPr>
          </a:p>
        </p:txBody>
      </p:sp>
      <p:sp>
        <p:nvSpPr>
          <p:cNvPr id="7" name="TextBox 6">
            <a:extLst>
              <a:ext uri="{FF2B5EF4-FFF2-40B4-BE49-F238E27FC236}">
                <a16:creationId xmlns:a16="http://schemas.microsoft.com/office/drawing/2014/main" id="{51042522-4899-E1F2-DF82-56F851EEC547}"/>
              </a:ext>
            </a:extLst>
          </p:cNvPr>
          <p:cNvSpPr txBox="1"/>
          <p:nvPr/>
        </p:nvSpPr>
        <p:spPr>
          <a:xfrm>
            <a:off x="222671" y="6028586"/>
            <a:ext cx="6093994" cy="307777"/>
          </a:xfrm>
          <a:prstGeom prst="rect">
            <a:avLst/>
          </a:prstGeom>
          <a:noFill/>
        </p:spPr>
        <p:txBody>
          <a:bodyPr wrap="square" lIns="91440" tIns="45720" rIns="91440" bIns="45720" anchor="t">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(Krafft </a:t>
            </a:r>
            <a:r>
              <a:rPr kumimoji="0" lang="en-GB" sz="1400" b="0" i="1" u="none" strike="noStrike" kern="1200" cap="none" spc="0" normalizeH="0" baseline="0" noProof="0">
                <a:ln>
                  <a:noFill/>
                </a:ln>
                <a:solidFill>
                  <a:srgbClr val="000000"/>
                </a:solidFill>
                <a:effectLst/>
                <a:uLnTx/>
                <a:uFillTx/>
                <a:latin typeface="Arial"/>
                <a:cs typeface="Arial"/>
              </a:rPr>
              <a:t>et al., </a:t>
            </a:r>
            <a:r>
              <a:rPr kumimoji="0" lang="en-GB" sz="1400" b="0" i="0" u="none" strike="noStrike" kern="1200" cap="none" spc="0" normalizeH="0" baseline="0" noProof="0">
                <a:ln>
                  <a:noFill/>
                </a:ln>
                <a:solidFill>
                  <a:srgbClr val="000000"/>
                </a:solidFill>
                <a:effectLst/>
                <a:uLnTx/>
                <a:uFillTx/>
                <a:latin typeface="Arial"/>
                <a:cs typeface="Arial"/>
              </a:rPr>
              <a:t>2023</a:t>
            </a:r>
            <a:r>
              <a:rPr lang="en-GB" sz="1400">
                <a:solidFill>
                  <a:srgbClr val="000000"/>
                </a:solidFill>
                <a:latin typeface="Arial"/>
                <a:cs typeface="Arial"/>
              </a:rPr>
              <a:t>)</a:t>
            </a:r>
            <a:endParaRPr kumimoji="0" lang="en-GB" sz="1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1" name="TextBox 10">
            <a:extLst>
              <a:ext uri="{FF2B5EF4-FFF2-40B4-BE49-F238E27FC236}">
                <a16:creationId xmlns:a16="http://schemas.microsoft.com/office/drawing/2014/main" id="{C34FED3C-EB30-9EE4-BA65-5E2574F8D100}"/>
              </a:ext>
            </a:extLst>
          </p:cNvPr>
          <p:cNvSpPr txBox="1"/>
          <p:nvPr/>
        </p:nvSpPr>
        <p:spPr>
          <a:xfrm>
            <a:off x="9149714" y="6028586"/>
            <a:ext cx="3307682"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(Screen, 2022)</a:t>
            </a:r>
          </a:p>
        </p:txBody>
      </p:sp>
      <p:pic>
        <p:nvPicPr>
          <p:cNvPr id="13" name="Picture 12">
            <a:extLst>
              <a:ext uri="{FF2B5EF4-FFF2-40B4-BE49-F238E27FC236}">
                <a16:creationId xmlns:a16="http://schemas.microsoft.com/office/drawing/2014/main" id="{4AFBC774-9A24-19C6-65A7-3F9863BA9128}"/>
              </a:ext>
            </a:extLst>
          </p:cNvPr>
          <p:cNvPicPr>
            <a:picLocks noChangeAspect="1"/>
          </p:cNvPicPr>
          <p:nvPr/>
        </p:nvPicPr>
        <p:blipFill>
          <a:blip r:embed="rId3"/>
          <a:stretch>
            <a:fillRect/>
          </a:stretch>
        </p:blipFill>
        <p:spPr>
          <a:xfrm>
            <a:off x="8559121" y="1191110"/>
            <a:ext cx="3169117" cy="4422023"/>
          </a:xfrm>
          <a:prstGeom prst="rect">
            <a:avLst/>
          </a:prstGeom>
        </p:spPr>
      </p:pic>
    </p:spTree>
    <p:extLst>
      <p:ext uri="{BB962C8B-B14F-4D97-AF65-F5344CB8AC3E}">
        <p14:creationId xmlns:p14="http://schemas.microsoft.com/office/powerpoint/2010/main" val="1947079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08F1-3A8D-DD17-400B-1F07BD3F0B46}"/>
              </a:ext>
            </a:extLst>
          </p:cNvPr>
          <p:cNvSpPr>
            <a:spLocks noGrp="1"/>
          </p:cNvSpPr>
          <p:nvPr>
            <p:ph type="title"/>
          </p:nvPr>
        </p:nvSpPr>
        <p:spPr>
          <a:xfrm>
            <a:off x="599440" y="51400"/>
            <a:ext cx="10972423" cy="949008"/>
          </a:xfrm>
        </p:spPr>
        <p:txBody>
          <a:bodyPr/>
          <a:lstStyle/>
          <a:p>
            <a:r>
              <a:rPr lang="en-GB" b="1">
                <a:latin typeface="Arial"/>
                <a:cs typeface="Arial"/>
              </a:rPr>
              <a:t>Family Support</a:t>
            </a:r>
          </a:p>
        </p:txBody>
      </p:sp>
      <p:sp>
        <p:nvSpPr>
          <p:cNvPr id="3" name="Content Placeholder 2">
            <a:extLst>
              <a:ext uri="{FF2B5EF4-FFF2-40B4-BE49-F238E27FC236}">
                <a16:creationId xmlns:a16="http://schemas.microsoft.com/office/drawing/2014/main" id="{17A6C14E-F569-A803-0DDF-62E482A119A6}"/>
              </a:ext>
            </a:extLst>
          </p:cNvPr>
          <p:cNvSpPr>
            <a:spLocks noGrp="1"/>
          </p:cNvSpPr>
          <p:nvPr>
            <p:ph idx="1"/>
          </p:nvPr>
        </p:nvSpPr>
        <p:spPr>
          <a:xfrm>
            <a:off x="594332" y="1514642"/>
            <a:ext cx="4924687" cy="4069615"/>
          </a:xfrm>
        </p:spPr>
        <p:txBody>
          <a:bodyPr vert="horz" lIns="0" tIns="0" rIns="0" bIns="0" rtlCol="0" anchor="t">
            <a:normAutofit fontScale="92500" lnSpcReduction="10000"/>
          </a:bodyPr>
          <a:lstStyle/>
          <a:p>
            <a:pPr marL="0" indent="0">
              <a:buNone/>
            </a:pPr>
            <a:r>
              <a:rPr lang="en-GB" sz="1800" b="1">
                <a:solidFill>
                  <a:srgbClr val="000000"/>
                </a:solidFill>
                <a:latin typeface="Arial"/>
                <a:cs typeface="Arial"/>
              </a:rPr>
              <a:t>Parents/carers can:</a:t>
            </a:r>
            <a:endParaRPr lang="en-US" sz="1800">
              <a:latin typeface="Arial"/>
              <a:cs typeface="Arial"/>
            </a:endParaRPr>
          </a:p>
          <a:p>
            <a:r>
              <a:rPr lang="en-GB" sz="1600">
                <a:solidFill>
                  <a:srgbClr val="000000"/>
                </a:solidFill>
                <a:latin typeface="Arial"/>
                <a:cs typeface="Arial"/>
              </a:rPr>
              <a:t>Set clear screen-time rules </a:t>
            </a:r>
          </a:p>
          <a:p>
            <a:r>
              <a:rPr lang="en-GB" sz="1600">
                <a:solidFill>
                  <a:srgbClr val="000000"/>
                </a:solidFill>
                <a:latin typeface="Arial"/>
                <a:cs typeface="Arial"/>
              </a:rPr>
              <a:t>Be consistent with rules </a:t>
            </a:r>
          </a:p>
          <a:p>
            <a:r>
              <a:rPr lang="en-GB" sz="1600">
                <a:solidFill>
                  <a:srgbClr val="000000"/>
                </a:solidFill>
                <a:latin typeface="Arial"/>
                <a:cs typeface="Arial"/>
              </a:rPr>
              <a:t>Give children a 10-minute warning </a:t>
            </a:r>
          </a:p>
          <a:p>
            <a:r>
              <a:rPr lang="en-GB" sz="1600">
                <a:solidFill>
                  <a:srgbClr val="000000"/>
                </a:solidFill>
                <a:latin typeface="Arial"/>
                <a:cs typeface="Arial"/>
              </a:rPr>
              <a:t>Have screen-free meals </a:t>
            </a:r>
          </a:p>
          <a:p>
            <a:r>
              <a:rPr lang="en-GB" sz="1600">
                <a:solidFill>
                  <a:srgbClr val="000000"/>
                </a:solidFill>
                <a:latin typeface="Arial"/>
                <a:cs typeface="Arial"/>
              </a:rPr>
              <a:t>Keep devices outside bedrooms </a:t>
            </a:r>
          </a:p>
          <a:p>
            <a:r>
              <a:rPr lang="en-GB" sz="1600">
                <a:solidFill>
                  <a:srgbClr val="000000"/>
                </a:solidFill>
                <a:latin typeface="Arial"/>
                <a:cs typeface="Arial"/>
              </a:rPr>
              <a:t>Provide alternative activities </a:t>
            </a:r>
          </a:p>
          <a:p>
            <a:r>
              <a:rPr lang="en-GB" sz="1600">
                <a:solidFill>
                  <a:srgbClr val="000000"/>
                </a:solidFill>
                <a:latin typeface="Arial"/>
                <a:cs typeface="Arial"/>
              </a:rPr>
              <a:t>Praise positive behaviour</a:t>
            </a:r>
          </a:p>
          <a:p>
            <a:r>
              <a:rPr lang="en-GB" sz="1600">
                <a:solidFill>
                  <a:srgbClr val="000000"/>
                </a:solidFill>
                <a:latin typeface="Arial"/>
                <a:cs typeface="Arial"/>
              </a:rPr>
              <a:t>Parents should act as role models </a:t>
            </a:r>
          </a:p>
          <a:p>
            <a:r>
              <a:rPr lang="en-GB" sz="1600">
                <a:solidFill>
                  <a:srgbClr val="000000"/>
                </a:solidFill>
                <a:latin typeface="Arial"/>
                <a:cs typeface="Arial"/>
              </a:rPr>
              <a:t>Encourage children instead of only punishing them </a:t>
            </a:r>
          </a:p>
          <a:p>
            <a:r>
              <a:rPr lang="en-GB" sz="1600">
                <a:solidFill>
                  <a:srgbClr val="000000"/>
                </a:solidFill>
                <a:latin typeface="Arial"/>
                <a:cs typeface="Arial"/>
              </a:rPr>
              <a:t>Agree rules with the child</a:t>
            </a:r>
          </a:p>
          <a:p>
            <a:endParaRPr lang="en-GB" sz="1400">
              <a:solidFill>
                <a:srgbClr val="000000"/>
              </a:solidFill>
              <a:latin typeface="Arial"/>
              <a:cs typeface="Arial"/>
            </a:endParaRPr>
          </a:p>
        </p:txBody>
      </p:sp>
      <p:sp>
        <p:nvSpPr>
          <p:cNvPr id="6" name="TextBox 5">
            <a:extLst>
              <a:ext uri="{FF2B5EF4-FFF2-40B4-BE49-F238E27FC236}">
                <a16:creationId xmlns:a16="http://schemas.microsoft.com/office/drawing/2014/main" id="{A953120F-8C89-5087-8E58-849E50FBB3DC}"/>
              </a:ext>
            </a:extLst>
          </p:cNvPr>
          <p:cNvSpPr txBox="1"/>
          <p:nvPr/>
        </p:nvSpPr>
        <p:spPr>
          <a:xfrm>
            <a:off x="161944" y="6133541"/>
            <a:ext cx="2884571"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(Pedersen </a:t>
            </a:r>
            <a:r>
              <a:rPr kumimoji="0" lang="en-GB" sz="1400" b="0" i="1" u="none" strike="noStrike" kern="1200" cap="none" spc="0" normalizeH="0" baseline="0" noProof="0">
                <a:ln>
                  <a:noFill/>
                </a:ln>
                <a:solidFill>
                  <a:srgbClr val="000000"/>
                </a:solidFill>
                <a:effectLst/>
                <a:uLnTx/>
                <a:uFillTx/>
                <a:latin typeface="Arial"/>
                <a:cs typeface="Arial"/>
              </a:rPr>
              <a:t>et al</a:t>
            </a:r>
            <a:r>
              <a:rPr kumimoji="0" lang="en-GB" sz="1400" b="0" i="0" u="none" strike="noStrike" kern="1200" cap="none" spc="0" normalizeH="0" baseline="0" noProof="0">
                <a:ln>
                  <a:noFill/>
                </a:ln>
                <a:solidFill>
                  <a:srgbClr val="000000"/>
                </a:solidFill>
                <a:effectLst/>
                <a:uLnTx/>
                <a:uFillTx/>
                <a:latin typeface="Arial"/>
                <a:cs typeface="Arial"/>
              </a:rPr>
              <a:t>., 2022).</a:t>
            </a:r>
          </a:p>
        </p:txBody>
      </p:sp>
      <p:sp>
        <p:nvSpPr>
          <p:cNvPr id="8" name="TextBox 7">
            <a:extLst>
              <a:ext uri="{FF2B5EF4-FFF2-40B4-BE49-F238E27FC236}">
                <a16:creationId xmlns:a16="http://schemas.microsoft.com/office/drawing/2014/main" id="{8423C197-230A-260E-F58F-26878A13081F}"/>
              </a:ext>
            </a:extLst>
          </p:cNvPr>
          <p:cNvSpPr txBox="1"/>
          <p:nvPr/>
        </p:nvSpPr>
        <p:spPr>
          <a:xfrm>
            <a:off x="9053563" y="6007255"/>
            <a:ext cx="2793613" cy="30777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srgbClr val="000000"/>
                </a:solidFill>
                <a:effectLst/>
                <a:uLnTx/>
                <a:uFillTx/>
                <a:latin typeface="Arial"/>
                <a:cs typeface="Arial"/>
              </a:rPr>
              <a:t>(</a:t>
            </a:r>
            <a:r>
              <a:rPr kumimoji="0" lang="en-GB" sz="1400" b="0" i="0" u="none" strike="noStrike" kern="1200" cap="none" spc="0" normalizeH="0" baseline="0" noProof="0" err="1">
                <a:ln>
                  <a:noFill/>
                </a:ln>
                <a:solidFill>
                  <a:srgbClr val="000000"/>
                </a:solidFill>
                <a:effectLst/>
                <a:uLnTx/>
                <a:uFillTx/>
                <a:latin typeface="Arial"/>
                <a:cs typeface="Arial"/>
              </a:rPr>
              <a:t>Lacheev</a:t>
            </a:r>
            <a:r>
              <a:rPr kumimoji="0" lang="en-GB" sz="1400" b="0" i="0" u="none" strike="noStrike" kern="1200" cap="none" spc="0" normalizeH="0" baseline="0" noProof="0">
                <a:ln>
                  <a:noFill/>
                </a:ln>
                <a:solidFill>
                  <a:srgbClr val="000000"/>
                </a:solidFill>
                <a:effectLst/>
                <a:uLnTx/>
                <a:uFillTx/>
                <a:latin typeface="Arial"/>
                <a:cs typeface="Arial"/>
              </a:rPr>
              <a:t>, 2024)</a:t>
            </a:r>
          </a:p>
        </p:txBody>
      </p:sp>
      <p:pic>
        <p:nvPicPr>
          <p:cNvPr id="10" name="Picture 9">
            <a:extLst>
              <a:ext uri="{FF2B5EF4-FFF2-40B4-BE49-F238E27FC236}">
                <a16:creationId xmlns:a16="http://schemas.microsoft.com/office/drawing/2014/main" id="{9228DD85-87F6-A243-B6F1-3D0B87D8305B}"/>
              </a:ext>
            </a:extLst>
          </p:cNvPr>
          <p:cNvPicPr>
            <a:picLocks noChangeAspect="1"/>
          </p:cNvPicPr>
          <p:nvPr/>
        </p:nvPicPr>
        <p:blipFill>
          <a:blip r:embed="rId3"/>
          <a:stretch>
            <a:fillRect/>
          </a:stretch>
        </p:blipFill>
        <p:spPr>
          <a:xfrm>
            <a:off x="5514532" y="1513076"/>
            <a:ext cx="6052656" cy="3837823"/>
          </a:xfrm>
          <a:prstGeom prst="rect">
            <a:avLst/>
          </a:prstGeom>
        </p:spPr>
      </p:pic>
    </p:spTree>
    <p:extLst>
      <p:ext uri="{BB962C8B-B14F-4D97-AF65-F5344CB8AC3E}">
        <p14:creationId xmlns:p14="http://schemas.microsoft.com/office/powerpoint/2010/main" val="37504882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7248-4AB5-7E58-0A91-F936735A0DB9}"/>
              </a:ext>
            </a:extLst>
          </p:cNvPr>
          <p:cNvSpPr>
            <a:spLocks noGrp="1"/>
          </p:cNvSpPr>
          <p:nvPr>
            <p:ph type="title"/>
          </p:nvPr>
        </p:nvSpPr>
        <p:spPr>
          <a:xfrm>
            <a:off x="375920" y="203800"/>
            <a:ext cx="11236583" cy="451168"/>
          </a:xfrm>
        </p:spPr>
        <p:txBody>
          <a:bodyPr>
            <a:normAutofit fontScale="90000"/>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EFAEBC1-B716-1F3E-0B0D-6326AF642F5D}"/>
              </a:ext>
            </a:extLst>
          </p:cNvPr>
          <p:cNvSpPr>
            <a:spLocks noGrp="1"/>
          </p:cNvSpPr>
          <p:nvPr>
            <p:ph idx="1"/>
          </p:nvPr>
        </p:nvSpPr>
        <p:spPr>
          <a:xfrm>
            <a:off x="380970" y="643556"/>
            <a:ext cx="11480830" cy="6009907"/>
          </a:xfrm>
        </p:spPr>
        <p:txBody>
          <a:bodyPr vert="horz" lIns="0" tIns="0" rIns="0" bIns="0" rtlCol="0" anchor="t">
            <a:noAutofit/>
          </a:bodyPr>
          <a:lstStyle/>
          <a:p>
            <a:r>
              <a:rPr lang="en-GB" sz="1400">
                <a:solidFill>
                  <a:srgbClr val="000000"/>
                </a:solidFill>
                <a:latin typeface="Arial"/>
                <a:cs typeface="Arial"/>
              </a:rPr>
              <a:t>Business Images, M. (2018). </a:t>
            </a:r>
            <a:r>
              <a:rPr lang="en-GB" sz="1400" i="1">
                <a:solidFill>
                  <a:srgbClr val="000000"/>
                </a:solidFill>
                <a:latin typeface="Arial"/>
                <a:cs typeface="Arial"/>
              </a:rPr>
              <a:t>Portrait of multi generation family enjoying meal around table at home together</a:t>
            </a:r>
            <a:r>
              <a:rPr lang="en-GB" sz="1400">
                <a:solidFill>
                  <a:srgbClr val="000000"/>
                </a:solidFill>
                <a:latin typeface="Arial"/>
                <a:cs typeface="Arial"/>
              </a:rPr>
              <a:t>. [online] </a:t>
            </a:r>
            <a:r>
              <a:rPr lang="en-GB" sz="1400" err="1">
                <a:solidFill>
                  <a:srgbClr val="000000"/>
                </a:solidFill>
                <a:latin typeface="Arial"/>
                <a:cs typeface="Arial"/>
              </a:rPr>
              <a:t>Dreamstime</a:t>
            </a:r>
            <a:r>
              <a:rPr lang="en-GB" sz="1400">
                <a:solidFill>
                  <a:srgbClr val="000000"/>
                </a:solidFill>
                <a:latin typeface="Arial"/>
                <a:cs typeface="Arial"/>
              </a:rPr>
              <a:t>. (Accessed: 8 Oct. 2026).</a:t>
            </a:r>
          </a:p>
          <a:p>
            <a:r>
              <a:rPr lang="en-GB" sz="1400">
                <a:solidFill>
                  <a:srgbClr val="000000"/>
                </a:solidFill>
                <a:latin typeface="Arial"/>
                <a:cs typeface="Arial"/>
              </a:rPr>
              <a:t>Choi, E.J., King, G.K.C. and Duerden, E.G. (2023). Screen time in children and youth during the pandemic: A systematic review and meta-analysis. (online) Available at: https://www.sciencedirect.com/science/article/pii/S2667009723000465 (Accessed: 3 Oct. 2026).</a:t>
            </a:r>
          </a:p>
          <a:p>
            <a:r>
              <a:rPr lang="en-GB" sz="1400">
                <a:solidFill>
                  <a:srgbClr val="000000"/>
                </a:solidFill>
                <a:latin typeface="Arial"/>
                <a:cs typeface="Arial"/>
              </a:rPr>
              <a:t>Chong, S.C., Teo, W.Z. and Shorey, S. (2023). Exploring the perception of parents on children’s screentime: A systematic review and meta-synthesis of qualitative studies.</a:t>
            </a:r>
          </a:p>
          <a:p>
            <a:r>
              <a:rPr lang="en-GB" sz="1400">
                <a:solidFill>
                  <a:srgbClr val="000000"/>
                </a:solidFill>
                <a:latin typeface="Arial"/>
                <a:cs typeface="Arial"/>
              </a:rPr>
              <a:t>Co, B. (2026). </a:t>
            </a:r>
            <a:r>
              <a:rPr lang="en-GB" sz="1400" i="1">
                <a:solidFill>
                  <a:srgbClr val="000000"/>
                </a:solidFill>
                <a:latin typeface="Arial"/>
                <a:cs typeface="Arial"/>
              </a:rPr>
              <a:t>How to reduce screen time: 25 Strategies that actually work</a:t>
            </a:r>
            <a:r>
              <a:rPr lang="en-GB" sz="1400">
                <a:solidFill>
                  <a:srgbClr val="000000"/>
                </a:solidFill>
                <a:latin typeface="Arial"/>
                <a:cs typeface="Arial"/>
              </a:rPr>
              <a:t>. (online) </a:t>
            </a:r>
            <a:r>
              <a:rPr lang="en-GB" sz="1400" err="1">
                <a:solidFill>
                  <a:srgbClr val="000000"/>
                </a:solidFill>
                <a:latin typeface="Arial"/>
                <a:cs typeface="Arial"/>
              </a:rPr>
              <a:t>BestSelf</a:t>
            </a:r>
            <a:r>
              <a:rPr lang="en-GB" sz="1400">
                <a:solidFill>
                  <a:srgbClr val="000000"/>
                </a:solidFill>
                <a:latin typeface="Arial"/>
                <a:cs typeface="Arial"/>
              </a:rPr>
              <a:t> Co. (Accessed: 3 Oct. 202).</a:t>
            </a:r>
          </a:p>
          <a:p>
            <a:r>
              <a:rPr lang="en-GB" sz="1400" err="1">
                <a:solidFill>
                  <a:srgbClr val="000000"/>
                </a:solidFill>
                <a:latin typeface="Arial"/>
                <a:cs typeface="Arial"/>
              </a:rPr>
              <a:t>discovery@den</a:t>
            </a:r>
            <a:r>
              <a:rPr lang="en-GB" sz="1400">
                <a:solidFill>
                  <a:srgbClr val="000000"/>
                </a:solidFill>
                <a:latin typeface="Arial"/>
                <a:cs typeface="Arial"/>
              </a:rPr>
              <a:t> (2025). </a:t>
            </a:r>
            <a:r>
              <a:rPr lang="en-GB" sz="1400" i="1">
                <a:solidFill>
                  <a:srgbClr val="000000"/>
                </a:solidFill>
                <a:latin typeface="Arial"/>
                <a:cs typeface="Arial"/>
              </a:rPr>
              <a:t>Screen time vs. active play: Finding the right balance for kids</a:t>
            </a:r>
            <a:r>
              <a:rPr lang="en-GB" sz="1400">
                <a:solidFill>
                  <a:srgbClr val="000000"/>
                </a:solidFill>
                <a:latin typeface="Arial"/>
                <a:cs typeface="Arial"/>
              </a:rPr>
              <a:t>. (online) Discovery Den. Available at: https://discovery-den.in/screen-time-vs-active-play-finding-the-right-balance-for-kids/ (Accessed: 8 Oct. 2026).</a:t>
            </a:r>
          </a:p>
          <a:p>
            <a:r>
              <a:rPr lang="en-GB" sz="1400">
                <a:solidFill>
                  <a:srgbClr val="000000"/>
                </a:solidFill>
                <a:latin typeface="Arial"/>
                <a:cs typeface="Arial"/>
              </a:rPr>
              <a:t>Elk </a:t>
            </a:r>
            <a:r>
              <a:rPr lang="en-GB" sz="1400" err="1">
                <a:solidFill>
                  <a:srgbClr val="000000"/>
                </a:solidFill>
                <a:latin typeface="Arial"/>
                <a:cs typeface="Arial"/>
              </a:rPr>
              <a:t>beeld</a:t>
            </a:r>
            <a:r>
              <a:rPr lang="en-GB" sz="1400">
                <a:solidFill>
                  <a:srgbClr val="000000"/>
                </a:solidFill>
                <a:latin typeface="Arial"/>
                <a:cs typeface="Arial"/>
              </a:rPr>
              <a:t> </a:t>
            </a:r>
            <a:r>
              <a:rPr lang="en-GB" sz="1400" err="1">
                <a:solidFill>
                  <a:srgbClr val="000000"/>
                </a:solidFill>
                <a:latin typeface="Arial"/>
                <a:cs typeface="Arial"/>
              </a:rPr>
              <a:t>bij</a:t>
            </a:r>
            <a:r>
              <a:rPr lang="en-GB" sz="1400">
                <a:solidFill>
                  <a:srgbClr val="000000"/>
                </a:solidFill>
                <a:latin typeface="Arial"/>
                <a:cs typeface="Arial"/>
              </a:rPr>
              <a:t> iStock </a:t>
            </a:r>
            <a:r>
              <a:rPr lang="en-GB" sz="1400" err="1">
                <a:solidFill>
                  <a:srgbClr val="000000"/>
                </a:solidFill>
                <a:latin typeface="Arial"/>
                <a:cs typeface="Arial"/>
              </a:rPr>
              <a:t>wordt</a:t>
            </a:r>
            <a:r>
              <a:rPr lang="en-GB" sz="1400">
                <a:solidFill>
                  <a:srgbClr val="000000"/>
                </a:solidFill>
                <a:latin typeface="Arial"/>
                <a:cs typeface="Arial"/>
              </a:rPr>
              <a:t> </a:t>
            </a:r>
            <a:r>
              <a:rPr lang="en-GB" sz="1400" err="1">
                <a:solidFill>
                  <a:srgbClr val="000000"/>
                </a:solidFill>
                <a:latin typeface="Arial"/>
                <a:cs typeface="Arial"/>
              </a:rPr>
              <a:t>gecreëerd</a:t>
            </a:r>
            <a:r>
              <a:rPr lang="en-GB" sz="1400">
                <a:solidFill>
                  <a:srgbClr val="000000"/>
                </a:solidFill>
                <a:latin typeface="Arial"/>
                <a:cs typeface="Arial"/>
              </a:rPr>
              <a:t> door </a:t>
            </a:r>
            <a:r>
              <a:rPr lang="en-GB" sz="1400" err="1">
                <a:solidFill>
                  <a:srgbClr val="000000"/>
                </a:solidFill>
                <a:latin typeface="Arial"/>
                <a:cs typeface="Arial"/>
              </a:rPr>
              <a:t>menselijke</a:t>
            </a:r>
            <a:r>
              <a:rPr lang="en-GB" sz="1400">
                <a:solidFill>
                  <a:srgbClr val="000000"/>
                </a:solidFill>
                <a:latin typeface="Arial"/>
                <a:cs typeface="Arial"/>
              </a:rPr>
              <a:t> expertise, </a:t>
            </a:r>
            <a:r>
              <a:rPr lang="en-GB" sz="1400" err="1">
                <a:solidFill>
                  <a:srgbClr val="000000"/>
                </a:solidFill>
                <a:latin typeface="Arial"/>
                <a:cs typeface="Arial"/>
              </a:rPr>
              <a:t>creativiteit</a:t>
            </a:r>
            <a:r>
              <a:rPr lang="en-GB" sz="1400">
                <a:solidFill>
                  <a:srgbClr val="000000"/>
                </a:solidFill>
                <a:latin typeface="Arial"/>
                <a:cs typeface="Arial"/>
              </a:rPr>
              <a:t> </a:t>
            </a:r>
            <a:r>
              <a:rPr lang="en-GB" sz="1400" err="1">
                <a:solidFill>
                  <a:srgbClr val="000000"/>
                </a:solidFill>
                <a:latin typeface="Arial"/>
                <a:cs typeface="Arial"/>
              </a:rPr>
              <a:t>en</a:t>
            </a:r>
            <a:r>
              <a:rPr lang="en-GB" sz="1400">
                <a:solidFill>
                  <a:srgbClr val="000000"/>
                </a:solidFill>
                <a:latin typeface="Arial"/>
                <a:cs typeface="Arial"/>
              </a:rPr>
              <a:t> </a:t>
            </a:r>
            <a:r>
              <a:rPr lang="en-GB" sz="1400" err="1">
                <a:solidFill>
                  <a:srgbClr val="000000"/>
                </a:solidFill>
                <a:latin typeface="Arial"/>
                <a:cs typeface="Arial"/>
              </a:rPr>
              <a:t>vernuft</a:t>
            </a:r>
            <a:r>
              <a:rPr lang="en-GB" sz="1400">
                <a:solidFill>
                  <a:srgbClr val="000000"/>
                </a:solidFill>
                <a:latin typeface="Arial"/>
                <a:cs typeface="Arial"/>
              </a:rPr>
              <a:t>. We </a:t>
            </a:r>
            <a:r>
              <a:rPr lang="en-GB" sz="1400" err="1">
                <a:solidFill>
                  <a:srgbClr val="000000"/>
                </a:solidFill>
                <a:latin typeface="Arial"/>
                <a:cs typeface="Arial"/>
              </a:rPr>
              <a:t>staan</a:t>
            </a:r>
            <a:r>
              <a:rPr lang="en-GB" sz="1400">
                <a:solidFill>
                  <a:srgbClr val="000000"/>
                </a:solidFill>
                <a:latin typeface="Arial"/>
                <a:cs typeface="Arial"/>
              </a:rPr>
              <a:t> ​​</a:t>
            </a:r>
            <a:r>
              <a:rPr lang="en-GB" sz="1400" err="1">
                <a:solidFill>
                  <a:srgbClr val="000000"/>
                </a:solidFill>
                <a:latin typeface="Arial"/>
                <a:cs typeface="Arial"/>
              </a:rPr>
              <a:t>geen</a:t>
            </a:r>
            <a:r>
              <a:rPr lang="en-GB" sz="1400">
                <a:solidFill>
                  <a:srgbClr val="000000"/>
                </a:solidFill>
                <a:latin typeface="Arial"/>
                <a:cs typeface="Arial"/>
              </a:rPr>
              <a:t> door AI </a:t>
            </a:r>
            <a:r>
              <a:rPr lang="en-GB" sz="1400" err="1">
                <a:solidFill>
                  <a:srgbClr val="000000"/>
                </a:solidFill>
                <a:latin typeface="Arial"/>
                <a:cs typeface="Arial"/>
              </a:rPr>
              <a:t>gegenereerde</a:t>
            </a:r>
            <a:r>
              <a:rPr lang="en-GB" sz="1400">
                <a:solidFill>
                  <a:srgbClr val="000000"/>
                </a:solidFill>
                <a:latin typeface="Arial"/>
                <a:cs typeface="Arial"/>
              </a:rPr>
              <a:t> visuals toe in </a:t>
            </a:r>
            <a:r>
              <a:rPr lang="en-GB" sz="1400" err="1">
                <a:solidFill>
                  <a:srgbClr val="000000"/>
                </a:solidFill>
                <a:latin typeface="Arial"/>
                <a:cs typeface="Arial"/>
              </a:rPr>
              <a:t>onze</a:t>
            </a:r>
            <a:r>
              <a:rPr lang="en-GB" sz="1400">
                <a:solidFill>
                  <a:srgbClr val="000000"/>
                </a:solidFill>
                <a:latin typeface="Arial"/>
                <a:cs typeface="Arial"/>
              </a:rPr>
              <a:t> </a:t>
            </a:r>
            <a:r>
              <a:rPr lang="en-GB" sz="1400" err="1">
                <a:solidFill>
                  <a:srgbClr val="000000"/>
                </a:solidFill>
                <a:latin typeface="Arial"/>
                <a:cs typeface="Arial"/>
              </a:rPr>
              <a:t>collectie</a:t>
            </a:r>
            <a:r>
              <a:rPr lang="en-GB" sz="1400">
                <a:solidFill>
                  <a:srgbClr val="000000"/>
                </a:solidFill>
                <a:latin typeface="Arial"/>
                <a:cs typeface="Arial"/>
              </a:rPr>
              <a:t> (2019). </a:t>
            </a:r>
            <a:r>
              <a:rPr lang="en-GB" sz="1400" i="1" err="1">
                <a:solidFill>
                  <a:srgbClr val="000000"/>
                </a:solidFill>
                <a:latin typeface="Arial"/>
                <a:cs typeface="Arial"/>
              </a:rPr>
              <a:t>Kinderen</a:t>
            </a:r>
            <a:r>
              <a:rPr lang="en-GB" sz="1400" i="1">
                <a:solidFill>
                  <a:srgbClr val="000000"/>
                </a:solidFill>
                <a:latin typeface="Arial"/>
                <a:cs typeface="Arial"/>
              </a:rPr>
              <a:t> </a:t>
            </a:r>
            <a:r>
              <a:rPr lang="en-GB" sz="1400" i="1" err="1">
                <a:solidFill>
                  <a:srgbClr val="000000"/>
                </a:solidFill>
                <a:latin typeface="Arial"/>
                <a:cs typeface="Arial"/>
              </a:rPr>
              <a:t>tekenen</a:t>
            </a:r>
            <a:r>
              <a:rPr lang="en-GB" sz="1400">
                <a:solidFill>
                  <a:srgbClr val="000000"/>
                </a:solidFill>
                <a:latin typeface="Arial"/>
                <a:cs typeface="Arial"/>
              </a:rPr>
              <a:t>. (online) iStock. Available at: https://www.istockphoto.com/nl/foto/kinderen-tekenen-gm1188115874-335882062 (Accessed: 8 Oct. 2026).</a:t>
            </a:r>
          </a:p>
          <a:p>
            <a:r>
              <a:rPr lang="en-GB" sz="1400">
                <a:solidFill>
                  <a:srgbClr val="000000"/>
                </a:solidFill>
                <a:latin typeface="Arial"/>
                <a:cs typeface="Arial"/>
              </a:rPr>
              <a:t>George (2026). </a:t>
            </a:r>
            <a:r>
              <a:rPr lang="en-GB" sz="1400" i="1">
                <a:solidFill>
                  <a:srgbClr val="000000"/>
                </a:solidFill>
                <a:latin typeface="Arial"/>
                <a:cs typeface="Arial"/>
              </a:rPr>
              <a:t>Why do parents struggle with managing screen time?</a:t>
            </a:r>
            <a:r>
              <a:rPr lang="en-GB" sz="1400">
                <a:solidFill>
                  <a:srgbClr val="000000"/>
                </a:solidFill>
                <a:latin typeface="Arial"/>
                <a:cs typeface="Arial"/>
              </a:rPr>
              <a:t> (online) Realitypathing.com. Available at: https://realitypathing.com/why-do-parents-struggle-with-managing-screen-time/ (Accessed: 3 Oct. 2026).</a:t>
            </a:r>
          </a:p>
          <a:p>
            <a:r>
              <a:rPr lang="en-GB" sz="1400">
                <a:solidFill>
                  <a:srgbClr val="000000"/>
                </a:solidFill>
                <a:latin typeface="Arial"/>
                <a:cs typeface="Arial"/>
              </a:rPr>
              <a:t>Hasan, N. (2023). </a:t>
            </a:r>
            <a:r>
              <a:rPr lang="en-GB" sz="1400" i="1">
                <a:solidFill>
                  <a:srgbClr val="000000"/>
                </a:solidFill>
                <a:latin typeface="Arial"/>
                <a:cs typeface="Arial"/>
              </a:rPr>
              <a:t>Health </a:t>
            </a:r>
            <a:r>
              <a:rPr lang="en-GB" sz="1400" i="1" err="1">
                <a:solidFill>
                  <a:srgbClr val="000000"/>
                </a:solidFill>
                <a:latin typeface="Arial"/>
                <a:cs typeface="Arial"/>
              </a:rPr>
              <a:t>behavior</a:t>
            </a:r>
            <a:r>
              <a:rPr lang="en-GB" sz="1400" i="1">
                <a:solidFill>
                  <a:srgbClr val="000000"/>
                </a:solidFill>
                <a:latin typeface="Arial"/>
                <a:cs typeface="Arial"/>
              </a:rPr>
              <a:t> models – </a:t>
            </a:r>
            <a:r>
              <a:rPr lang="en-GB" sz="1400" i="1" err="1">
                <a:solidFill>
                  <a:srgbClr val="000000"/>
                </a:solidFill>
                <a:latin typeface="Arial"/>
                <a:cs typeface="Arial"/>
              </a:rPr>
              <a:t>layas</a:t>
            </a:r>
            <a:r>
              <a:rPr lang="en-GB" sz="1400">
                <a:solidFill>
                  <a:srgbClr val="000000"/>
                </a:solidFill>
                <a:latin typeface="Arial"/>
                <a:cs typeface="Arial"/>
              </a:rPr>
              <a:t>. (online) Layaslife.com. Available at: https://layaslife.com/general/health-behavior-models/ (Accessed: 8 Oct. 2026).</a:t>
            </a:r>
          </a:p>
          <a:p>
            <a:r>
              <a:rPr lang="en-GB" sz="1400">
                <a:solidFill>
                  <a:srgbClr val="000000"/>
                </a:solidFill>
                <a:latin typeface="Arial"/>
                <a:cs typeface="Arial"/>
              </a:rPr>
              <a:t>Jones, A., Armstrong, B., Weaver, R.G., Parker, H., von </a:t>
            </a:r>
            <a:r>
              <a:rPr lang="en-GB" sz="1400" err="1">
                <a:solidFill>
                  <a:srgbClr val="000000"/>
                </a:solidFill>
                <a:latin typeface="Arial"/>
                <a:cs typeface="Arial"/>
              </a:rPr>
              <a:t>Klinggraeff</a:t>
            </a:r>
            <a:r>
              <a:rPr lang="en-GB" sz="1400">
                <a:solidFill>
                  <a:srgbClr val="000000"/>
                </a:solidFill>
                <a:latin typeface="Arial"/>
                <a:cs typeface="Arial"/>
              </a:rPr>
              <a:t>, L. and Beets, M.W. (2021). Identifying effective intervention strategies to reduce children’s screen time: A systematic review and meta-analysis. </a:t>
            </a:r>
            <a:r>
              <a:rPr lang="en-GB" sz="1400" i="1">
                <a:solidFill>
                  <a:srgbClr val="000000"/>
                </a:solidFill>
                <a:latin typeface="Arial"/>
                <a:cs typeface="Arial"/>
              </a:rPr>
              <a:t>International Journal of </a:t>
            </a:r>
            <a:r>
              <a:rPr lang="en-GB" sz="1400" i="1" err="1">
                <a:solidFill>
                  <a:srgbClr val="000000"/>
                </a:solidFill>
                <a:latin typeface="Arial"/>
                <a:cs typeface="Arial"/>
              </a:rPr>
              <a:t>Behavioral</a:t>
            </a:r>
            <a:r>
              <a:rPr lang="en-GB" sz="1400" i="1">
                <a:solidFill>
                  <a:srgbClr val="000000"/>
                </a:solidFill>
                <a:latin typeface="Arial"/>
                <a:cs typeface="Arial"/>
              </a:rPr>
              <a:t> Nutrition and Physical Activity</a:t>
            </a:r>
            <a:r>
              <a:rPr lang="en-GB" sz="1400">
                <a:solidFill>
                  <a:srgbClr val="000000"/>
                </a:solidFill>
                <a:latin typeface="Arial"/>
                <a:cs typeface="Arial"/>
              </a:rPr>
              <a:t>, (online) 18(1). doi:10.1186/s12966-021-01189-6.</a:t>
            </a:r>
          </a:p>
          <a:p>
            <a:pPr marL="0" indent="0">
              <a:buNone/>
            </a:pPr>
            <a:endParaRPr lang="en-GB" sz="1400">
              <a:solidFill>
                <a:srgbClr val="000000"/>
              </a:solidFill>
              <a:latin typeface="Arial"/>
              <a:cs typeface="Arial"/>
            </a:endParaRPr>
          </a:p>
        </p:txBody>
      </p:sp>
    </p:spTree>
    <p:extLst>
      <p:ext uri="{BB962C8B-B14F-4D97-AF65-F5344CB8AC3E}">
        <p14:creationId xmlns:p14="http://schemas.microsoft.com/office/powerpoint/2010/main" val="7659895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58A82-4D01-DF6A-2932-E8C490EFF4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F994B5-5773-FBAA-AC5C-C16CCC380801}"/>
              </a:ext>
            </a:extLst>
          </p:cNvPr>
          <p:cNvSpPr>
            <a:spLocks noGrp="1"/>
          </p:cNvSpPr>
          <p:nvPr>
            <p:ph type="title"/>
          </p:nvPr>
        </p:nvSpPr>
        <p:spPr>
          <a:xfrm>
            <a:off x="172720" y="41240"/>
            <a:ext cx="11480423" cy="573088"/>
          </a:xfrm>
        </p:spPr>
        <p:txBody>
          <a:bodyPr/>
          <a:lstStyle/>
          <a:p>
            <a:r>
              <a:rPr lang="en-GB" b="1">
                <a:latin typeface="Arial" panose="020B0604020202020204" pitchFamily="34" charset="0"/>
                <a:cs typeface="Arial" panose="020B0604020202020204" pitchFamily="34" charset="0"/>
              </a:rPr>
              <a:t>References</a:t>
            </a:r>
          </a:p>
        </p:txBody>
      </p:sp>
      <p:sp>
        <p:nvSpPr>
          <p:cNvPr id="5" name="Content Placeholder 4">
            <a:extLst>
              <a:ext uri="{FF2B5EF4-FFF2-40B4-BE49-F238E27FC236}">
                <a16:creationId xmlns:a16="http://schemas.microsoft.com/office/drawing/2014/main" id="{AE58DA16-7B9E-9C22-4711-46C80E06A64E}"/>
              </a:ext>
            </a:extLst>
          </p:cNvPr>
          <p:cNvSpPr>
            <a:spLocks noGrp="1"/>
          </p:cNvSpPr>
          <p:nvPr>
            <p:ph idx="1"/>
          </p:nvPr>
        </p:nvSpPr>
        <p:spPr>
          <a:xfrm>
            <a:off x="180340" y="640080"/>
            <a:ext cx="11478260" cy="6225540"/>
          </a:xfrm>
        </p:spPr>
        <p:txBody>
          <a:bodyPr vert="horz" lIns="0" tIns="0" rIns="0" bIns="0" rtlCol="0" anchor="t">
            <a:noAutofit/>
          </a:bodyPr>
          <a:lstStyle/>
          <a:p>
            <a:r>
              <a:rPr lang="en-GB" sz="1400">
                <a:latin typeface="Arial"/>
                <a:cs typeface="Arial"/>
              </a:rPr>
              <a:t>Hasan, N. (2023). </a:t>
            </a:r>
            <a:r>
              <a:rPr lang="en-GB" sz="1400" i="1">
                <a:latin typeface="Arial"/>
                <a:cs typeface="Arial"/>
              </a:rPr>
              <a:t>Health </a:t>
            </a:r>
            <a:r>
              <a:rPr lang="en-GB" sz="1400" i="1" err="1">
                <a:latin typeface="Arial"/>
                <a:cs typeface="Arial"/>
              </a:rPr>
              <a:t>behavior</a:t>
            </a:r>
            <a:r>
              <a:rPr lang="en-GB" sz="1400" i="1">
                <a:latin typeface="Arial"/>
                <a:cs typeface="Arial"/>
              </a:rPr>
              <a:t> models – </a:t>
            </a:r>
            <a:r>
              <a:rPr lang="en-GB" sz="1400" i="1" err="1">
                <a:latin typeface="Arial"/>
                <a:cs typeface="Arial"/>
              </a:rPr>
              <a:t>layas</a:t>
            </a:r>
            <a:r>
              <a:rPr lang="en-GB" sz="1400">
                <a:latin typeface="Arial"/>
                <a:cs typeface="Arial"/>
              </a:rPr>
              <a:t>. (online) Layaslife.com. Available at: </a:t>
            </a:r>
            <a:r>
              <a:rPr lang="en-GB" sz="1400">
                <a:latin typeface="Arial"/>
                <a:cs typeface="Arial"/>
                <a:hlinkClick r:id="rId3"/>
              </a:rPr>
              <a:t>https://layaslife.com/general/health-behavior-models/(Accessed</a:t>
            </a:r>
            <a:r>
              <a:rPr lang="en-GB" sz="1400">
                <a:latin typeface="Arial"/>
                <a:cs typeface="Arial"/>
              </a:rPr>
              <a:t>: 8 Oct. 2026).</a:t>
            </a:r>
            <a:endParaRPr lang="en-US" sz="1400">
              <a:latin typeface="Arial"/>
              <a:cs typeface="Arial"/>
            </a:endParaRPr>
          </a:p>
          <a:p>
            <a:r>
              <a:rPr lang="en-GB" sz="1400">
                <a:latin typeface="Arial"/>
                <a:cs typeface="Arial"/>
              </a:rPr>
              <a:t>Jones, A., Armstrong, B., Weaver, R.G., Parker, H., von Klinggraeff, L. and Beets, M.W. (2021). Identifying effective intervention strategies </a:t>
            </a:r>
            <a:r>
              <a:rPr lang="en-GB" sz="1400" err="1">
                <a:latin typeface="Arial"/>
                <a:cs typeface="Arial"/>
              </a:rPr>
              <a:t>toreduce</a:t>
            </a:r>
            <a:r>
              <a:rPr lang="en-GB" sz="1400">
                <a:latin typeface="Arial"/>
                <a:cs typeface="Arial"/>
              </a:rPr>
              <a:t> children’s screen time: A systematic review and meta-analysis. </a:t>
            </a:r>
            <a:r>
              <a:rPr lang="en-GB" sz="1400" i="1">
                <a:latin typeface="Arial"/>
                <a:cs typeface="Arial"/>
              </a:rPr>
              <a:t>International Journal of </a:t>
            </a:r>
            <a:r>
              <a:rPr lang="en-GB" sz="1400" i="1" err="1">
                <a:latin typeface="Arial"/>
                <a:cs typeface="Arial"/>
              </a:rPr>
              <a:t>Behavioral</a:t>
            </a:r>
            <a:r>
              <a:rPr lang="en-GB" sz="1400" i="1">
                <a:latin typeface="Arial"/>
                <a:cs typeface="Arial"/>
              </a:rPr>
              <a:t> Nutrition and Physical Activity</a:t>
            </a:r>
            <a:r>
              <a:rPr lang="en-GB" sz="1400">
                <a:latin typeface="Arial"/>
                <a:cs typeface="Arial"/>
              </a:rPr>
              <a:t>,(online) 18(1). doi:10.1186/s12966-021-01189-6.</a:t>
            </a:r>
            <a:endParaRPr lang="en-US" sz="1400">
              <a:latin typeface="Arial"/>
              <a:cs typeface="Arial"/>
            </a:endParaRPr>
          </a:p>
          <a:p>
            <a:r>
              <a:rPr lang="en-GB" sz="1400" err="1">
                <a:latin typeface="Arial"/>
                <a:cs typeface="Arial"/>
              </a:rPr>
              <a:t>Khalilollahi</a:t>
            </a:r>
            <a:r>
              <a:rPr lang="en-GB" sz="1400">
                <a:latin typeface="Arial"/>
                <a:cs typeface="Arial"/>
              </a:rPr>
              <a:t>, A., </a:t>
            </a:r>
            <a:r>
              <a:rPr lang="en-GB" sz="1400" err="1">
                <a:latin typeface="Arial"/>
                <a:cs typeface="Arial"/>
              </a:rPr>
              <a:t>Kasraian</a:t>
            </a:r>
            <a:r>
              <a:rPr lang="en-GB" sz="1400">
                <a:latin typeface="Arial"/>
                <a:cs typeface="Arial"/>
              </a:rPr>
              <a:t>, D., Kemperman, A.D.A.M. and van </a:t>
            </a:r>
            <a:r>
              <a:rPr lang="en-GB" sz="1400" err="1">
                <a:latin typeface="Arial"/>
                <a:cs typeface="Arial"/>
              </a:rPr>
              <a:t>Wesemael</a:t>
            </a:r>
            <a:r>
              <a:rPr lang="en-GB" sz="1400">
                <a:latin typeface="Arial"/>
                <a:cs typeface="Arial"/>
              </a:rPr>
              <a:t>, P. (2022). Application of the COM-B model to the correlates of children’s outdoor playing and the potential role of digital interventions: A systematic literature review. </a:t>
            </a:r>
            <a:r>
              <a:rPr lang="en-GB" sz="1400" i="1">
                <a:latin typeface="Arial"/>
                <a:cs typeface="Arial"/>
              </a:rPr>
              <a:t>Children’s Geographies</a:t>
            </a:r>
            <a:r>
              <a:rPr lang="en-GB" sz="1400">
                <a:latin typeface="Arial"/>
                <a:cs typeface="Arial"/>
              </a:rPr>
              <a:t>, pp.1–17. doi:10.1080/14733285.2022.2075692.</a:t>
            </a:r>
            <a:endParaRPr lang="en-GB"/>
          </a:p>
          <a:p>
            <a:r>
              <a:rPr lang="en-GB" sz="1400">
                <a:latin typeface="Arial"/>
                <a:cs typeface="Arial"/>
              </a:rPr>
              <a:t>Krafft, H., Boehm, K., Schwarz, S., Eichinger, M., </a:t>
            </a:r>
            <a:r>
              <a:rPr lang="en-GB" sz="1400" err="1">
                <a:latin typeface="Arial"/>
                <a:cs typeface="Arial"/>
              </a:rPr>
              <a:t>Büssing</a:t>
            </a:r>
            <a:r>
              <a:rPr lang="en-GB" sz="1400">
                <a:latin typeface="Arial"/>
                <a:cs typeface="Arial"/>
              </a:rPr>
              <a:t>, A. and Martin, D. (2023). Media awareness and screen time reduction in children, youth or families: A systematic literature review. </a:t>
            </a:r>
            <a:r>
              <a:rPr lang="en-GB" sz="1400" i="1">
                <a:latin typeface="Arial"/>
                <a:cs typeface="Arial"/>
              </a:rPr>
              <a:t>Child Psychiatry &amp; Human Development</a:t>
            </a:r>
            <a:r>
              <a:rPr lang="en-GB" sz="1400">
                <a:latin typeface="Arial"/>
                <a:cs typeface="Arial"/>
              </a:rPr>
              <a:t>, 54(3). doi:10.1007/s10578-021-01281-9.</a:t>
            </a:r>
          </a:p>
          <a:p>
            <a:r>
              <a:rPr lang="en-GB" sz="1400" err="1">
                <a:latin typeface="Arial"/>
                <a:cs typeface="Arial"/>
              </a:rPr>
              <a:t>Lacheev</a:t>
            </a:r>
            <a:r>
              <a:rPr lang="en-GB" sz="1400">
                <a:latin typeface="Arial"/>
                <a:cs typeface="Arial"/>
              </a:rPr>
              <a:t> (2024). </a:t>
            </a:r>
            <a:r>
              <a:rPr lang="en-GB" sz="1400" i="1">
                <a:latin typeface="Arial"/>
                <a:cs typeface="Arial"/>
              </a:rPr>
              <a:t>Mother with children using tablet together at home. Family leisure and technology concept</a:t>
            </a:r>
            <a:r>
              <a:rPr lang="en-GB" sz="1400">
                <a:latin typeface="Arial"/>
                <a:cs typeface="Arial"/>
              </a:rPr>
              <a:t>. (online) </a:t>
            </a:r>
            <a:r>
              <a:rPr lang="en-GB" sz="1400" err="1">
                <a:latin typeface="Arial"/>
                <a:cs typeface="Arial"/>
              </a:rPr>
              <a:t>Dreamstime</a:t>
            </a:r>
            <a:r>
              <a:rPr lang="en-GB" sz="1400">
                <a:latin typeface="Arial"/>
                <a:cs typeface="Arial"/>
              </a:rPr>
              <a:t>. Available at: https://www.dreamstime.com/happy-young-mother-two-children-sitting-desk-browsing-internet-using-digital-tablet-together-social-media-image427344930 (Accessed: 8 Oct. 2026).</a:t>
            </a:r>
          </a:p>
          <a:p>
            <a:r>
              <a:rPr lang="en-GB" sz="1400">
                <a:latin typeface="Arial"/>
                <a:cs typeface="Arial"/>
              </a:rPr>
              <a:t>Lev </a:t>
            </a:r>
            <a:r>
              <a:rPr lang="en-GB" sz="1400" err="1">
                <a:latin typeface="Arial"/>
                <a:cs typeface="Arial"/>
              </a:rPr>
              <a:t>Likhtarev</a:t>
            </a:r>
            <a:r>
              <a:rPr lang="en-GB" sz="1400">
                <a:latin typeface="Arial"/>
                <a:cs typeface="Arial"/>
              </a:rPr>
              <a:t> (2025). </a:t>
            </a:r>
            <a:r>
              <a:rPr lang="en-GB" sz="1400" i="1">
                <a:latin typeface="Arial"/>
                <a:cs typeface="Arial"/>
              </a:rPr>
              <a:t>Educational activities for 11 year olds: A comprehensive guide to growth</a:t>
            </a:r>
            <a:r>
              <a:rPr lang="en-GB" sz="1400">
                <a:latin typeface="Arial"/>
                <a:cs typeface="Arial"/>
              </a:rPr>
              <a:t>. [online] </a:t>
            </a:r>
            <a:r>
              <a:rPr lang="en-GB" sz="1400" err="1">
                <a:latin typeface="Arial"/>
                <a:cs typeface="Arial"/>
              </a:rPr>
              <a:t>Pastory</a:t>
            </a:r>
            <a:r>
              <a:rPr lang="en-GB" sz="1400">
                <a:latin typeface="Arial"/>
                <a:cs typeface="Arial"/>
              </a:rPr>
              <a:t>. Available at: https://pastory.app/articles/educational-activities-for-11-year-olds/ [Accessed 5 Oct. 2026].</a:t>
            </a:r>
          </a:p>
          <a:p>
            <a:r>
              <a:rPr lang="en-GB" sz="1400">
                <a:latin typeface="Arial"/>
                <a:cs typeface="Arial"/>
              </a:rPr>
              <a:t>Martin, K.B., Bednarz, J.M. and </a:t>
            </a:r>
            <a:r>
              <a:rPr lang="en-GB" sz="1400" err="1">
                <a:latin typeface="Arial"/>
                <a:cs typeface="Arial"/>
              </a:rPr>
              <a:t>Aromataris</a:t>
            </a:r>
            <a:r>
              <a:rPr lang="en-GB" sz="1400">
                <a:latin typeface="Arial"/>
                <a:cs typeface="Arial"/>
              </a:rPr>
              <a:t>, E.C. (2020). Interventions to control children’s screen use and their effect on sleep: A systematic review and meta‐analysis. </a:t>
            </a:r>
            <a:r>
              <a:rPr lang="en-GB" sz="1400" i="1">
                <a:latin typeface="Arial"/>
                <a:cs typeface="Arial"/>
              </a:rPr>
              <a:t>Journal of Sleep Research</a:t>
            </a:r>
            <a:r>
              <a:rPr lang="en-GB" sz="1400">
                <a:latin typeface="Arial"/>
                <a:cs typeface="Arial"/>
              </a:rPr>
              <a:t>.</a:t>
            </a:r>
          </a:p>
          <a:p>
            <a:r>
              <a:rPr lang="en-GB" sz="1400" err="1">
                <a:latin typeface="Arial"/>
                <a:cs typeface="Arial"/>
              </a:rPr>
              <a:t>Narongrit</a:t>
            </a:r>
            <a:r>
              <a:rPr lang="en-GB" sz="1400">
                <a:latin typeface="Arial"/>
                <a:cs typeface="Arial"/>
              </a:rPr>
              <a:t> </a:t>
            </a:r>
            <a:r>
              <a:rPr lang="en-GB" sz="1400" err="1">
                <a:latin typeface="Arial"/>
                <a:cs typeface="Arial"/>
              </a:rPr>
              <a:t>Doungmanee</a:t>
            </a:r>
            <a:r>
              <a:rPr lang="en-GB" sz="1400">
                <a:latin typeface="Arial"/>
                <a:cs typeface="Arial"/>
              </a:rPr>
              <a:t> (2026). </a:t>
            </a:r>
            <a:r>
              <a:rPr lang="en-GB" sz="1400" i="1">
                <a:latin typeface="Arial"/>
                <a:cs typeface="Arial"/>
              </a:rPr>
              <a:t>Adorable happy Asian boy wearing a </a:t>
            </a:r>
            <a:r>
              <a:rPr lang="en-GB" sz="1400" i="1" err="1">
                <a:latin typeface="Arial"/>
                <a:cs typeface="Arial"/>
              </a:rPr>
              <a:t>gray</a:t>
            </a:r>
            <a:r>
              <a:rPr lang="en-GB" sz="1400" i="1">
                <a:latin typeface="Arial"/>
                <a:cs typeface="Arial"/>
              </a:rPr>
              <a:t> shirt and blue-white striped shorts is having fun playing with his tablet on a cream sofa. Looking at the mobile screen</a:t>
            </a:r>
            <a:r>
              <a:rPr lang="en-GB" sz="1400">
                <a:latin typeface="Arial"/>
                <a:cs typeface="Arial"/>
              </a:rPr>
              <a:t>. [online] Vecteezy. [Accessed 8 Oct. 2026]</a:t>
            </a:r>
          </a:p>
          <a:p>
            <a:pPr marL="0" indent="0">
              <a:buNone/>
            </a:pPr>
            <a:endParaRPr lang="en-GB"/>
          </a:p>
        </p:txBody>
      </p:sp>
    </p:spTree>
    <p:extLst>
      <p:ext uri="{BB962C8B-B14F-4D97-AF65-F5344CB8AC3E}">
        <p14:creationId xmlns:p14="http://schemas.microsoft.com/office/powerpoint/2010/main" val="145403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10504-F02E-AF61-B0C8-AEC45849D7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D6203B-5D16-F04B-9C8D-3AA925F1DCCF}"/>
              </a:ext>
            </a:extLst>
          </p:cNvPr>
          <p:cNvSpPr>
            <a:spLocks noGrp="1"/>
          </p:cNvSpPr>
          <p:nvPr>
            <p:ph type="title"/>
          </p:nvPr>
        </p:nvSpPr>
        <p:spPr>
          <a:xfrm>
            <a:off x="193040" y="183480"/>
            <a:ext cx="11419463" cy="562928"/>
          </a:xfrm>
        </p:spPr>
        <p:txBody>
          <a:bodyPr/>
          <a:lstStyle/>
          <a:p>
            <a:r>
              <a:rPr lang="en-GB" b="1">
                <a:latin typeface="Arial" panose="020B0604020202020204" pitchFamily="34" charset="0"/>
                <a:cs typeface="Arial" panose="020B0604020202020204" pitchFamily="34" charset="0"/>
              </a:rPr>
              <a:t>References</a:t>
            </a:r>
          </a:p>
        </p:txBody>
      </p:sp>
      <p:sp>
        <p:nvSpPr>
          <p:cNvPr id="4" name="Content Placeholder 3">
            <a:extLst>
              <a:ext uri="{FF2B5EF4-FFF2-40B4-BE49-F238E27FC236}">
                <a16:creationId xmlns:a16="http://schemas.microsoft.com/office/drawing/2014/main" id="{3819ABE9-3CC0-75BE-9561-907B12263B74}"/>
              </a:ext>
            </a:extLst>
          </p:cNvPr>
          <p:cNvSpPr>
            <a:spLocks noGrp="1"/>
          </p:cNvSpPr>
          <p:nvPr>
            <p:ph idx="1"/>
          </p:nvPr>
        </p:nvSpPr>
        <p:spPr>
          <a:xfrm>
            <a:off x="469232" y="755048"/>
            <a:ext cx="10720135" cy="6511491"/>
          </a:xfrm>
        </p:spPr>
        <p:txBody>
          <a:bodyPr vert="horz" lIns="0" tIns="0" rIns="0" bIns="0" rtlCol="0" anchor="t">
            <a:normAutofit/>
          </a:bodyPr>
          <a:lstStyle/>
          <a:p>
            <a:r>
              <a:rPr lang="en-GB" sz="1400">
                <a:latin typeface="Arial"/>
                <a:cs typeface="Arial"/>
              </a:rPr>
              <a:t>Oh, C., Carducci, B., </a:t>
            </a:r>
            <a:r>
              <a:rPr lang="en-GB" sz="1400" err="1">
                <a:latin typeface="Arial"/>
                <a:cs typeface="Arial"/>
              </a:rPr>
              <a:t>Vaivada</a:t>
            </a:r>
            <a:r>
              <a:rPr lang="en-GB" sz="1400">
                <a:latin typeface="Arial"/>
                <a:cs typeface="Arial"/>
              </a:rPr>
              <a:t>, T. and Bhutta, Z.A. (2022). Interventions to promote physical activity and healthy digital media use in </a:t>
            </a:r>
            <a:r>
              <a:rPr lang="en-GB" sz="1400" err="1">
                <a:latin typeface="Arial"/>
                <a:cs typeface="Arial"/>
              </a:rPr>
              <a:t>childrenand</a:t>
            </a:r>
            <a:r>
              <a:rPr lang="en-GB" sz="1400">
                <a:latin typeface="Arial"/>
                <a:cs typeface="Arial"/>
              </a:rPr>
              <a:t> adolescents: A systematic review. </a:t>
            </a:r>
            <a:r>
              <a:rPr lang="en-GB" sz="1400" i="1" err="1">
                <a:latin typeface="Arial"/>
                <a:cs typeface="Arial"/>
              </a:rPr>
              <a:t>Pediatrics</a:t>
            </a:r>
            <a:r>
              <a:rPr lang="en-GB" sz="1400">
                <a:latin typeface="Arial"/>
                <a:cs typeface="Arial"/>
              </a:rPr>
              <a:t>, 149(Supplement 6).</a:t>
            </a:r>
            <a:endParaRPr lang="en-US" sz="1400">
              <a:latin typeface="Arial"/>
              <a:cs typeface="Arial"/>
            </a:endParaRPr>
          </a:p>
          <a:p>
            <a:r>
              <a:rPr lang="en-GB" sz="1400">
                <a:latin typeface="Arial"/>
                <a:cs typeface="Arial"/>
              </a:rPr>
              <a:t>Pedersen, J., Rasmussen, M.G.B., Sørensen, S.O., Mortensen, S.R., Olesen, L.G., Brønd, J.C., Brage, S., Kristensen, P.L. and Grøntved, A.(2022). Effects of limiting recreational screen media use on physical activity and sleep in families with children. </a:t>
            </a:r>
            <a:r>
              <a:rPr lang="en-GB" sz="1400" i="1">
                <a:latin typeface="Arial"/>
                <a:cs typeface="Arial"/>
              </a:rPr>
              <a:t>JAMA </a:t>
            </a:r>
            <a:r>
              <a:rPr lang="en-GB" sz="1400" i="1" err="1">
                <a:latin typeface="Arial"/>
                <a:cs typeface="Arial"/>
              </a:rPr>
              <a:t>Pediatrics</a:t>
            </a:r>
            <a:r>
              <a:rPr lang="en-GB" sz="1400">
                <a:latin typeface="Arial"/>
                <a:cs typeface="Arial"/>
              </a:rPr>
              <a:t>, 176(8).doi:10.1001/jamapediatrics.2022.1519.</a:t>
            </a:r>
            <a:endParaRPr lang="en-US" sz="1400">
              <a:latin typeface="Arial"/>
              <a:cs typeface="Arial"/>
            </a:endParaRPr>
          </a:p>
          <a:p>
            <a:r>
              <a:rPr lang="en-GB" sz="1400">
                <a:latin typeface="Arial"/>
                <a:cs typeface="Arial"/>
              </a:rPr>
              <a:t>Presta, V., Guarnieri, A., Laurenti, F., Mazzei, S., Arcari, M.L., Prisco Mirandola, Vitale, M., Yong, M., Condello, G. and Gobbi, G. (2024). </a:t>
            </a:r>
            <a:r>
              <a:rPr lang="en-GB" sz="1400" err="1">
                <a:latin typeface="Arial"/>
                <a:cs typeface="Arial"/>
              </a:rPr>
              <a:t>Theimpact</a:t>
            </a:r>
            <a:r>
              <a:rPr lang="en-GB" sz="1400">
                <a:latin typeface="Arial"/>
                <a:cs typeface="Arial"/>
              </a:rPr>
              <a:t> of digital devices on children’s health: A systematic literature review. </a:t>
            </a:r>
            <a:r>
              <a:rPr lang="en-GB" sz="1400" i="1">
                <a:latin typeface="Arial"/>
                <a:cs typeface="Arial"/>
              </a:rPr>
              <a:t>Journal of Functional Morphology and Kinesiology</a:t>
            </a:r>
            <a:r>
              <a:rPr lang="en-GB" sz="1400">
                <a:latin typeface="Arial"/>
                <a:cs typeface="Arial"/>
              </a:rPr>
              <a:t>. (online)Available at: </a:t>
            </a:r>
            <a:r>
              <a:rPr lang="en-GB" sz="1400">
                <a:latin typeface="Arial"/>
                <a:cs typeface="Arial"/>
                <a:hlinkClick r:id="rId2"/>
              </a:rPr>
              <a:t>https://pmc.ncbi.nlm.nih.gov/articles/PMC11587142/</a:t>
            </a:r>
            <a:r>
              <a:rPr lang="en-GB" sz="1400">
                <a:latin typeface="Arial"/>
                <a:cs typeface="Arial"/>
              </a:rPr>
              <a:t> (Accessed: 3 Oct. 2026).</a:t>
            </a:r>
            <a:endParaRPr lang="en-US" sz="1400">
              <a:latin typeface="Arial"/>
              <a:cs typeface="Arial"/>
            </a:endParaRPr>
          </a:p>
          <a:p>
            <a:pPr marL="285750" indent="-285750"/>
            <a:r>
              <a:rPr lang="en-GB" sz="1400">
                <a:latin typeface="Arial"/>
                <a:cs typeface="Arial"/>
              </a:rPr>
              <a:t>Ragali, A. (2024). </a:t>
            </a:r>
            <a:r>
              <a:rPr lang="en-GB" sz="1400" i="1">
                <a:latin typeface="Arial"/>
                <a:cs typeface="Arial"/>
              </a:rPr>
              <a:t>Exploring playground safety: Facts, figures, and strategies</a:t>
            </a:r>
            <a:r>
              <a:rPr lang="en-GB" sz="1400">
                <a:latin typeface="Arial"/>
                <a:cs typeface="Arial"/>
              </a:rPr>
              <a:t>. (online) Haigroup.com. Available at: https://blog.haigroup.com/exploring-playground-safety-facts-figures-and-strategies (Accessed: 8 Oct. 2026).</a:t>
            </a:r>
            <a:endParaRPr lang="en-GB">
              <a:latin typeface="Avenir Next LT Pro Light"/>
              <a:cs typeface="Arial"/>
            </a:endParaRPr>
          </a:p>
          <a:p>
            <a:r>
              <a:rPr lang="en-GB" sz="1400">
                <a:latin typeface="Arial"/>
                <a:cs typeface="Arial"/>
              </a:rPr>
              <a:t>Raj, D., Ahmad, N., Mohd </a:t>
            </a:r>
            <a:r>
              <a:rPr lang="en-GB" sz="1400" err="1">
                <a:latin typeface="Arial"/>
                <a:cs typeface="Arial"/>
              </a:rPr>
              <a:t>Zulkefli</a:t>
            </a:r>
            <a:r>
              <a:rPr lang="en-GB" sz="1400">
                <a:latin typeface="Arial"/>
                <a:cs typeface="Arial"/>
              </a:rPr>
              <a:t>, N.A. and Lim, P.Y. (2022). ‘Stop &amp; play’ Digital Health Education intervention in reducing excessive screen time among preschoolers from low socioeconomic families in Malaysia: A cluster randomized control trial (preprint). </a:t>
            </a:r>
            <a:r>
              <a:rPr lang="en-GB" sz="1400" i="1">
                <a:latin typeface="Arial"/>
                <a:cs typeface="Arial"/>
              </a:rPr>
              <a:t>Journal of Medical Internet Research</a:t>
            </a:r>
            <a:r>
              <a:rPr lang="en-GB" sz="1400">
                <a:latin typeface="Arial"/>
                <a:cs typeface="Arial"/>
              </a:rPr>
              <a:t>, 25. doi:10.2196/40955.</a:t>
            </a:r>
          </a:p>
          <a:p>
            <a:r>
              <a:rPr lang="en-GB" sz="1400">
                <a:latin typeface="Arial"/>
                <a:cs typeface="Arial"/>
              </a:rPr>
              <a:t>Screen, U. (2022). </a:t>
            </a:r>
            <a:r>
              <a:rPr lang="en-GB" sz="1400" i="1">
                <a:latin typeface="Arial"/>
                <a:cs typeface="Arial"/>
              </a:rPr>
              <a:t>24 Letters</a:t>
            </a:r>
            <a:r>
              <a:rPr lang="en-GB" sz="1400">
                <a:latin typeface="Arial"/>
                <a:cs typeface="Arial"/>
              </a:rPr>
              <a:t>. (online) 24 Letters. Available at: https://www.24letters.net/blog/finding-focus-using-screen-time-for-social-media (Accessed: 8 Oct. 2026).</a:t>
            </a:r>
          </a:p>
          <a:p>
            <a:r>
              <a:rPr lang="en-GB" sz="1400">
                <a:latin typeface="Arial"/>
                <a:cs typeface="Arial"/>
              </a:rPr>
              <a:t>Team </a:t>
            </a:r>
            <a:r>
              <a:rPr lang="en-GB" sz="1400" err="1">
                <a:latin typeface="Arial"/>
                <a:cs typeface="Arial"/>
              </a:rPr>
              <a:t>Colitco</a:t>
            </a:r>
            <a:r>
              <a:rPr lang="en-GB" sz="1400">
                <a:latin typeface="Arial"/>
                <a:cs typeface="Arial"/>
              </a:rPr>
              <a:t> (2025). </a:t>
            </a:r>
            <a:r>
              <a:rPr lang="en-GB" sz="1400" i="1">
                <a:latin typeface="Arial"/>
                <a:cs typeface="Arial"/>
              </a:rPr>
              <a:t>Children working together on tablets and phones</a:t>
            </a:r>
            <a:r>
              <a:rPr lang="en-GB" sz="1400">
                <a:latin typeface="Arial"/>
                <a:cs typeface="Arial"/>
              </a:rPr>
              <a:t>. (Photograph) </a:t>
            </a:r>
            <a:r>
              <a:rPr lang="en-GB" sz="1400" i="1" err="1">
                <a:latin typeface="Arial"/>
                <a:cs typeface="Arial"/>
              </a:rPr>
              <a:t>Colitco</a:t>
            </a:r>
            <a:r>
              <a:rPr lang="en-GB" sz="1400">
                <a:latin typeface="Arial"/>
                <a:cs typeface="Arial"/>
              </a:rPr>
              <a:t>. Available at: https://colitco.com/artificial-intelligence-australia-2025-facts/ (Accessed: 8 Oct. 2026).</a:t>
            </a:r>
          </a:p>
          <a:p>
            <a:r>
              <a:rPr lang="en-GB" sz="1400">
                <a:latin typeface="Arial"/>
                <a:cs typeface="Arial"/>
              </a:rPr>
              <a:t>The Wellness Society | Self-Help, Therapy and Coaching Tools. (n.d.). </a:t>
            </a:r>
            <a:r>
              <a:rPr lang="en-GB" sz="1400" i="1">
                <a:latin typeface="Arial"/>
                <a:cs typeface="Arial"/>
              </a:rPr>
              <a:t>The COM-B model: A helpful guide for coaches</a:t>
            </a:r>
            <a:r>
              <a:rPr lang="en-GB" sz="1400">
                <a:latin typeface="Arial"/>
                <a:cs typeface="Arial"/>
              </a:rPr>
              <a:t>. (online) Available at: https://thewellnesssociety.org/the-com-b-model-a-helpful-guide-for-coaches/ (Accessed: 8 Oct. 2026).</a:t>
            </a:r>
          </a:p>
          <a:p>
            <a:endParaRPr lang="en-GB" sz="1400">
              <a:latin typeface="Arial"/>
              <a:cs typeface="Arial"/>
            </a:endParaRPr>
          </a:p>
          <a:p>
            <a:endParaRPr lang="en-GB" sz="1400">
              <a:latin typeface="Arial"/>
              <a:cs typeface="Arial"/>
            </a:endParaRPr>
          </a:p>
        </p:txBody>
      </p:sp>
    </p:spTree>
    <p:extLst>
      <p:ext uri="{BB962C8B-B14F-4D97-AF65-F5344CB8AC3E}">
        <p14:creationId xmlns:p14="http://schemas.microsoft.com/office/powerpoint/2010/main" val="255530759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47</Slides>
  <Notes>15</Notes>
  <HiddenSlides>0</HiddenSlide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GradientRiseVTI</vt:lpstr>
      <vt:lpstr>Screen time</vt:lpstr>
      <vt:lpstr>Mariyum Munsha  2127038     </vt:lpstr>
      <vt:lpstr>PowerPoint Presentation</vt:lpstr>
      <vt:lpstr>Session-by-Session Journey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CAMPAIGN                                                                                      Presented by:                                    Rizwana Mahmood(2215431)</vt:lpstr>
      <vt:lpstr>PowerPoint Presentation</vt:lpstr>
      <vt:lpstr>PowerPoint Presentation</vt:lpstr>
      <vt:lpstr>PowerPoint Presentation</vt:lpstr>
      <vt:lpstr>PowerPoint Presentation</vt:lpstr>
      <vt:lpstr>PowerPoint Presentation</vt:lpstr>
      <vt:lpstr>PowerPoint Presentation</vt:lpstr>
      <vt:lpstr>Benefits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Benefits and  challenges</vt:lpstr>
      <vt:lpstr>Target Behaviour: Reducing Screen Time</vt:lpstr>
      <vt:lpstr>Why Reduce Screen Time?</vt:lpstr>
      <vt:lpstr>Physiological Benefits</vt:lpstr>
      <vt:lpstr>Psychological Benefits</vt:lpstr>
      <vt:lpstr>Sociological Benefits</vt:lpstr>
      <vt:lpstr>Challenges to Reducing Screen Time</vt:lpstr>
      <vt:lpstr>Challenges to Reducing Screen Time - cont</vt:lpstr>
      <vt:lpstr>COM-B Model</vt:lpstr>
      <vt:lpstr>COM-B Model Cont</vt:lpstr>
      <vt:lpstr>Health Belief Model</vt:lpstr>
      <vt:lpstr>Campaign Solutions</vt:lpstr>
      <vt:lpstr>Family Support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Shamim Munsha (2209401)</dc:creator>
  <cp:revision>2</cp:revision>
  <dcterms:created xsi:type="dcterms:W3CDTF">2026-10-08T19:12:23Z</dcterms:created>
  <dcterms:modified xsi:type="dcterms:W3CDTF">2026-10-10T11:56:53Z</dcterms:modified>
</cp:coreProperties>
</file>