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3" r:id="rId1"/>
  </p:sldMasterIdLst>
  <p:notesMasterIdLst>
    <p:notesMasterId r:id="rId13"/>
  </p:notesMasterIdLst>
  <p:sldIdLst>
    <p:sldId id="256" r:id="rId2"/>
    <p:sldId id="257" r:id="rId3"/>
    <p:sldId id="259" r:id="rId4"/>
    <p:sldId id="260" r:id="rId5"/>
    <p:sldId id="269"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90" d="100"/>
          <a:sy n="90" d="100"/>
        </p:scale>
        <p:origin x="3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25348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0603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47960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28038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56213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7398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304548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562985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1062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50008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23575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82413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7019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72419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79911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34531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10/03/2026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462455276"/>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oleObject" Target="../embeddings/oleObject1.bin"/><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313268" y="665162"/>
            <a:ext cx="11167532" cy="3932237"/>
          </a:xfrm>
        </p:spPr>
        <p:txBody>
          <a:bodyPr>
            <a:normAutofit/>
          </a:bodyPr>
          <a:lstStyle/>
          <a:p>
            <a:pPr algn="ctr"/>
            <a: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t>MODULE NAME: Problem Solving and Decision Making</a:t>
            </a:r>
            <a:b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br>
            <a: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t>MODULE CODE: LCLM4004_LON</a:t>
            </a:r>
            <a:b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br>
            <a: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t>STUDENT NAME: Murtaza Hassan</a:t>
            </a:r>
            <a:b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br>
            <a: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t>STUDENT ID: 2443255</a:t>
            </a:r>
            <a:b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br>
            <a: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t>LECTURER: Lloyd Beharry</a:t>
            </a:r>
            <a:b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br>
            <a:r>
              <a:rPr lang="en-GB" sz="3200" b="1" dirty="0">
                <a:solidFill>
                  <a:schemeClr val="tx1"/>
                </a:solidFill>
                <a:latin typeface="Abadi" panose="020B0604020104020204" pitchFamily="34" charset="0"/>
                <a:ea typeface="ADLaM Display" panose="020F0502020204030204" pitchFamily="2" charset="0"/>
                <a:cs typeface="ADLaM Display" panose="020F0502020204030204" pitchFamily="2" charset="0"/>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1065213" y="396530"/>
            <a:ext cx="8534401" cy="868680"/>
          </a:xfrm>
        </p:spPr>
        <p:txBody>
          <a:bodyPr>
            <a:normAutofit/>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684213" y="1397000"/>
            <a:ext cx="10000719" cy="4555067"/>
          </a:xfrm>
        </p:spPr>
        <p:txBody>
          <a:bodyPr>
            <a:normAutofit/>
          </a:bodyPr>
          <a:lstStyle/>
          <a:p>
            <a:pPr algn="ctr"/>
            <a:r>
              <a:rPr lang="en-GB" sz="2400" b="1" dirty="0">
                <a:solidFill>
                  <a:schemeClr val="tx1"/>
                </a:solidFill>
                <a:latin typeface="A"/>
              </a:rPr>
              <a:t>Company background: S3</a:t>
            </a:r>
          </a:p>
          <a:p>
            <a:pPr algn="ctr"/>
            <a:r>
              <a:rPr lang="en-GB" sz="2400" b="1" dirty="0">
                <a:solidFill>
                  <a:schemeClr val="tx1"/>
                </a:solidFill>
                <a:latin typeface="A"/>
              </a:rPr>
              <a:t>Problem: Nature and Scope: S4 &amp; S5</a:t>
            </a:r>
          </a:p>
          <a:p>
            <a:pPr algn="ctr"/>
            <a:r>
              <a:rPr lang="en-GB" sz="2400" b="1" dirty="0">
                <a:solidFill>
                  <a:schemeClr val="tx1"/>
                </a:solidFill>
                <a:latin typeface="A"/>
              </a:rPr>
              <a:t>PESTLE ANALYSIS: Green Haven Florists: S6 &amp; S7</a:t>
            </a:r>
          </a:p>
          <a:p>
            <a:pPr algn="ctr"/>
            <a:r>
              <a:rPr lang="en-GB" sz="2400" b="1" dirty="0">
                <a:solidFill>
                  <a:schemeClr val="tx1"/>
                </a:solidFill>
                <a:latin typeface="A"/>
              </a:rPr>
              <a:t>Cause and effect analysis: Fishbone diagram: S8</a:t>
            </a:r>
          </a:p>
          <a:p>
            <a:pPr algn="ctr"/>
            <a:r>
              <a:rPr lang="en-GB" sz="2400" b="1" dirty="0">
                <a:solidFill>
                  <a:schemeClr val="tx1"/>
                </a:solidFill>
                <a:latin typeface="A"/>
              </a:rPr>
              <a:t>Conclusion: S9</a:t>
            </a:r>
          </a:p>
          <a:p>
            <a:pPr algn="ctr"/>
            <a:r>
              <a:rPr lang="en-GB" sz="2400" b="1" dirty="0">
                <a:solidFill>
                  <a:schemeClr val="tx1"/>
                </a:solidFill>
                <a:latin typeface="A"/>
              </a:rPr>
              <a:t>References: S10</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normAutofit/>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54847" y="1187873"/>
            <a:ext cx="10371666" cy="5433060"/>
          </a:xfrm>
        </p:spPr>
        <p:txBody>
          <a:bodyPr>
            <a:normAutofit/>
          </a:bodyPr>
          <a:lstStyle/>
          <a:p>
            <a:pPr marL="342900" indent="-342900">
              <a:buFont typeface="Arial" panose="020B0604020202020204" pitchFamily="34" charset="0"/>
              <a:buChar char="•"/>
            </a:pPr>
            <a:r>
              <a:rPr lang="en-GB" b="1" dirty="0">
                <a:solidFill>
                  <a:schemeClr val="tx1"/>
                </a:solidFill>
                <a:latin typeface="Abadi" panose="020B0604020104020204" pitchFamily="34" charset="0"/>
              </a:rPr>
              <a:t>Green Haven florists is an independent florist established in 2016.  it is located in Norwich, England, United Kingdom.</a:t>
            </a:r>
          </a:p>
          <a:p>
            <a:pPr marL="342900" indent="-342900">
              <a:buFont typeface="Arial" panose="020B0604020202020204" pitchFamily="34" charset="0"/>
              <a:buChar char="•"/>
            </a:pPr>
            <a:r>
              <a:rPr lang="en-GB" b="1" dirty="0">
                <a:solidFill>
                  <a:schemeClr val="tx1"/>
                </a:solidFill>
                <a:latin typeface="Abadi" panose="020B0604020104020204" pitchFamily="34" charset="0"/>
              </a:rPr>
              <a:t>The business specialises in bespoke floral arrangements and personalised customer service.</a:t>
            </a:r>
          </a:p>
          <a:p>
            <a:pPr marL="342900" indent="-342900">
              <a:buFont typeface="Arial" panose="020B0604020202020204" pitchFamily="34" charset="0"/>
              <a:buChar char="•"/>
            </a:pPr>
            <a:r>
              <a:rPr lang="en-GB" b="1" dirty="0">
                <a:solidFill>
                  <a:schemeClr val="tx1"/>
                </a:solidFill>
                <a:latin typeface="Abadi" panose="020B0604020104020204" pitchFamily="34" charset="0"/>
              </a:rPr>
              <a:t>It has built a strong brand identity around an eco friendly ethos by using sustainable sourcing and environmentally friendly packaging.</a:t>
            </a:r>
          </a:p>
          <a:p>
            <a:pPr marL="342900" indent="-342900">
              <a:buFont typeface="Arial" panose="020B0604020202020204" pitchFamily="34" charset="0"/>
              <a:buChar char="•"/>
            </a:pPr>
            <a:r>
              <a:rPr lang="en-GB" b="1" dirty="0">
                <a:solidFill>
                  <a:schemeClr val="tx1"/>
                </a:solidFill>
                <a:latin typeface="Abadi" panose="020B0604020104020204" pitchFamily="34" charset="0"/>
              </a:rPr>
              <a:t>The company previously has maintained a loyal customer base, however over the past 12 months it has experienced a 30% decline in in store sales.</a:t>
            </a:r>
          </a:p>
          <a:p>
            <a:pPr marL="342900" indent="-342900">
              <a:buFont typeface="Arial" panose="020B0604020202020204" pitchFamily="34" charset="0"/>
              <a:buChar char="•"/>
            </a:pPr>
            <a:r>
              <a:rPr lang="en-GB" b="1" dirty="0">
                <a:solidFill>
                  <a:schemeClr val="tx1"/>
                </a:solidFill>
                <a:latin typeface="Abadi" panose="020B0604020104020204" pitchFamily="34" charset="0"/>
              </a:rPr>
              <a:t>It is currently in a challenging retail environment by rising operational costs, stronger digital competition, and changing consumer purchasing behaviour.</a:t>
            </a:r>
          </a:p>
          <a:p>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038880" y="0"/>
            <a:ext cx="8915399" cy="713232"/>
          </a:xfrm>
        </p:spPr>
        <p:txBody>
          <a:bodyPr>
            <a:normAutofit/>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220979" y="780287"/>
            <a:ext cx="9944101" cy="5874513"/>
          </a:xfrm>
        </p:spPr>
        <p:txBody>
          <a:bodyPr>
            <a:normAutofit fontScale="92500"/>
          </a:bodyPr>
          <a:lstStyle/>
          <a:p>
            <a:r>
              <a:rPr lang="en-GB" sz="2800" b="1" dirty="0">
                <a:solidFill>
                  <a:schemeClr val="accent1"/>
                </a:solidFill>
                <a:highlight>
                  <a:srgbClr val="FFFF00"/>
                </a:highlight>
                <a:latin typeface="A"/>
              </a:rPr>
              <a:t>By using the 5W2H framework, the problem can be clearly defined.</a:t>
            </a:r>
          </a:p>
          <a:p>
            <a:endParaRPr lang="en-GB" sz="2800" b="1" dirty="0">
              <a:solidFill>
                <a:schemeClr val="accent1"/>
              </a:solidFill>
              <a:latin typeface="A"/>
            </a:endParaRPr>
          </a:p>
          <a:p>
            <a:r>
              <a:rPr lang="en-GB" sz="2600" b="1" dirty="0">
                <a:solidFill>
                  <a:schemeClr val="tx1"/>
                </a:solidFill>
                <a:latin typeface="A"/>
              </a:rPr>
              <a:t>Who: </a:t>
            </a:r>
            <a:r>
              <a:rPr lang="en-GB" sz="2600" dirty="0">
                <a:solidFill>
                  <a:schemeClr val="tx1"/>
                </a:solidFill>
                <a:latin typeface="A"/>
              </a:rPr>
              <a:t>Liam and Priya Patel (owners), employees, customers and suppliers.</a:t>
            </a:r>
          </a:p>
          <a:p>
            <a:r>
              <a:rPr lang="en-GB" sz="2600" b="1" dirty="0">
                <a:solidFill>
                  <a:schemeClr val="tx1"/>
                </a:solidFill>
                <a:latin typeface="A"/>
              </a:rPr>
              <a:t>What: </a:t>
            </a:r>
            <a:r>
              <a:rPr lang="en-GB" sz="2600" dirty="0">
                <a:solidFill>
                  <a:schemeClr val="tx1"/>
                </a:solidFill>
                <a:latin typeface="A"/>
              </a:rPr>
              <a:t>A 30% decline in store sales revenue resulting in reduced profit margins, cash flow pressure and can increase the financial risk to the business.</a:t>
            </a:r>
          </a:p>
          <a:p>
            <a:r>
              <a:rPr lang="en-GB" sz="2600" b="1" dirty="0">
                <a:solidFill>
                  <a:schemeClr val="tx1"/>
                </a:solidFill>
                <a:latin typeface="A"/>
              </a:rPr>
              <a:t>Where: </a:t>
            </a:r>
            <a:r>
              <a:rPr lang="en-GB" sz="2600" dirty="0">
                <a:solidFill>
                  <a:schemeClr val="tx1"/>
                </a:solidFill>
                <a:latin typeface="A"/>
              </a:rPr>
              <a:t>Norwich, England, High Street location</a:t>
            </a:r>
          </a:p>
          <a:p>
            <a:r>
              <a:rPr lang="en-GB" sz="2600" b="1" dirty="0">
                <a:solidFill>
                  <a:schemeClr val="tx1"/>
                </a:solidFill>
                <a:latin typeface="A"/>
              </a:rPr>
              <a:t>When: </a:t>
            </a:r>
            <a:r>
              <a:rPr lang="en-GB" sz="2600" dirty="0">
                <a:solidFill>
                  <a:schemeClr val="tx1"/>
                </a:solidFill>
                <a:latin typeface="A"/>
              </a:rPr>
              <a:t>Over the past 12 months</a:t>
            </a:r>
          </a:p>
          <a:p>
            <a:r>
              <a:rPr lang="en-GB" sz="2600" b="1" dirty="0">
                <a:solidFill>
                  <a:schemeClr val="tx1"/>
                </a:solidFill>
                <a:latin typeface="A"/>
              </a:rPr>
              <a:t>Why: </a:t>
            </a:r>
          </a:p>
          <a:p>
            <a:pPr marL="457200" indent="-457200" algn="just">
              <a:buFont typeface="Arial" panose="020B0604020202020204" pitchFamily="34" charset="0"/>
              <a:buChar char="•"/>
            </a:pPr>
            <a:r>
              <a:rPr lang="en-GB" sz="2600" dirty="0">
                <a:solidFill>
                  <a:schemeClr val="tx1"/>
                </a:solidFill>
                <a:latin typeface="A"/>
              </a:rPr>
              <a:t>Weak social media presence and digital marketing</a:t>
            </a:r>
          </a:p>
          <a:p>
            <a:pPr marL="457200" indent="-457200">
              <a:buFont typeface="Arial" panose="020B0604020202020204" pitchFamily="34" charset="0"/>
              <a:buChar char="•"/>
            </a:pPr>
            <a:r>
              <a:rPr lang="en-GB" sz="2600" dirty="0">
                <a:solidFill>
                  <a:schemeClr val="tx1"/>
                </a:solidFill>
                <a:latin typeface="A"/>
              </a:rPr>
              <a:t>The growth of online and national chain competitors increasing competitive rivalry</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B6DC81-5FEF-19C7-B286-DE54E566AEAA}"/>
              </a:ext>
            </a:extLst>
          </p:cNvPr>
          <p:cNvSpPr>
            <a:spLocks noGrp="1"/>
          </p:cNvSpPr>
          <p:nvPr>
            <p:ph type="body" idx="1"/>
          </p:nvPr>
        </p:nvSpPr>
        <p:spPr>
          <a:xfrm>
            <a:off x="370945" y="135467"/>
            <a:ext cx="10203921" cy="6536266"/>
          </a:xfrm>
        </p:spPr>
        <p:txBody>
          <a:bodyPr/>
          <a:lstStyle/>
          <a:p>
            <a:pPr marL="342900" indent="-342900">
              <a:buFont typeface="Arial" panose="020B0604020202020204" pitchFamily="34" charset="0"/>
              <a:buChar char="•"/>
            </a:pPr>
            <a:r>
              <a:rPr lang="en-GB" sz="2400" dirty="0">
                <a:solidFill>
                  <a:schemeClr val="tx1"/>
                </a:solidFill>
                <a:latin typeface="A"/>
              </a:rPr>
              <a:t>Reduced High Street footfall</a:t>
            </a:r>
          </a:p>
          <a:p>
            <a:pPr marL="342900" indent="-342900">
              <a:buFont typeface="Arial" panose="020B0604020202020204" pitchFamily="34" charset="0"/>
              <a:buChar char="•"/>
            </a:pPr>
            <a:r>
              <a:rPr lang="en-GB" sz="2400" dirty="0">
                <a:solidFill>
                  <a:schemeClr val="tx1"/>
                </a:solidFill>
                <a:latin typeface="A"/>
              </a:rPr>
              <a:t>The shift in consumer behaviour towards digital purchasing</a:t>
            </a:r>
          </a:p>
          <a:p>
            <a:pPr marL="342900" indent="-342900">
              <a:buFont typeface="Arial" panose="020B0604020202020204" pitchFamily="34" charset="0"/>
              <a:buChar char="•"/>
            </a:pPr>
            <a:r>
              <a:rPr lang="en-GB" sz="2400" dirty="0">
                <a:solidFill>
                  <a:schemeClr val="tx1"/>
                </a:solidFill>
                <a:latin typeface="A"/>
              </a:rPr>
              <a:t>Inflation and rising supplier cost increases expenses</a:t>
            </a:r>
          </a:p>
          <a:p>
            <a:pPr marL="342900" indent="-342900">
              <a:buFont typeface="Arial" panose="020B0604020202020204" pitchFamily="34" charset="0"/>
              <a:buChar char="•"/>
            </a:pPr>
            <a:r>
              <a:rPr lang="en-GB" sz="2400" dirty="0">
                <a:solidFill>
                  <a:schemeClr val="tx1"/>
                </a:solidFill>
                <a:latin typeface="A"/>
              </a:rPr>
              <a:t>No subscription model loyalty scheme or flexible delivery options</a:t>
            </a:r>
          </a:p>
          <a:p>
            <a:pPr marL="342900" indent="-342900">
              <a:buFont typeface="Arial" panose="020B0604020202020204" pitchFamily="34" charset="0"/>
              <a:buChar char="•"/>
            </a:pPr>
            <a:r>
              <a:rPr lang="en-GB" sz="2400" dirty="0">
                <a:solidFill>
                  <a:schemeClr val="tx1"/>
                </a:solidFill>
                <a:latin typeface="A"/>
              </a:rPr>
              <a:t>An outdated website with limited e-commerce functionality</a:t>
            </a:r>
          </a:p>
          <a:p>
            <a:endParaRPr lang="en-GB" sz="2400" dirty="0">
              <a:solidFill>
                <a:schemeClr val="tx1"/>
              </a:solidFill>
              <a:latin typeface="A"/>
            </a:endParaRPr>
          </a:p>
          <a:p>
            <a:r>
              <a:rPr lang="en-GB" sz="2400" b="1" dirty="0">
                <a:solidFill>
                  <a:schemeClr val="tx1"/>
                </a:solidFill>
                <a:latin typeface="A"/>
              </a:rPr>
              <a:t>How: </a:t>
            </a:r>
            <a:r>
              <a:rPr lang="en-GB" sz="2400" dirty="0">
                <a:solidFill>
                  <a:schemeClr val="tx1"/>
                </a:solidFill>
                <a:latin typeface="A"/>
              </a:rPr>
              <a:t>The current business model is not fully aligned with digital retail trends. This can lead to customer migration towards online competitors by reducing physical store sales and can weaken the company’s competitive position.</a:t>
            </a:r>
          </a:p>
          <a:p>
            <a:r>
              <a:rPr lang="en-GB" sz="2400" b="1" dirty="0">
                <a:solidFill>
                  <a:schemeClr val="tx1"/>
                </a:solidFill>
                <a:latin typeface="A"/>
              </a:rPr>
              <a:t>How Much: </a:t>
            </a:r>
            <a:r>
              <a:rPr lang="en-GB" sz="2400" dirty="0">
                <a:solidFill>
                  <a:schemeClr val="tx1"/>
                </a:solidFill>
                <a:latin typeface="A"/>
              </a:rPr>
              <a:t>30% full in store revenue over 12 months can significantly shrink the profit margins and cause risk to long term business sustainability if it’s not fixed on the right time.</a:t>
            </a:r>
          </a:p>
          <a:p>
            <a:endParaRPr lang="en-GB" dirty="0"/>
          </a:p>
        </p:txBody>
      </p:sp>
    </p:spTree>
    <p:extLst>
      <p:ext uri="{BB962C8B-B14F-4D97-AF65-F5344CB8AC3E}">
        <p14:creationId xmlns:p14="http://schemas.microsoft.com/office/powerpoint/2010/main" val="408764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313267" y="870857"/>
            <a:ext cx="11770465" cy="5843209"/>
          </a:xfrm>
        </p:spPr>
        <p:txBody>
          <a:bodyPr>
            <a:normAutofit/>
          </a:bodyPr>
          <a:lstStyle/>
          <a:p>
            <a:r>
              <a:rPr lang="en-GB" b="1" dirty="0">
                <a:solidFill>
                  <a:schemeClr val="tx1"/>
                </a:solidFill>
              </a:rPr>
              <a:t>POLITICAL:</a:t>
            </a:r>
          </a:p>
          <a:p>
            <a:r>
              <a:rPr lang="en-GB" b="1" dirty="0">
                <a:solidFill>
                  <a:schemeClr val="tx1"/>
                </a:solidFill>
              </a:rPr>
              <a:t>Government trade barriers and import rules have increased flower supply costs and cause delays.</a:t>
            </a:r>
          </a:p>
          <a:p>
            <a:r>
              <a:rPr lang="en-GB" b="1" dirty="0">
                <a:solidFill>
                  <a:schemeClr val="tx1"/>
                </a:solidFill>
              </a:rPr>
              <a:t>High business rates continue to put financial pressure on High Street shops</a:t>
            </a:r>
          </a:p>
          <a:p>
            <a:endParaRPr lang="en-GB" b="1" dirty="0">
              <a:solidFill>
                <a:schemeClr val="tx1"/>
              </a:solidFill>
            </a:endParaRPr>
          </a:p>
          <a:p>
            <a:r>
              <a:rPr lang="en-GB" b="1" dirty="0">
                <a:solidFill>
                  <a:schemeClr val="tx1"/>
                </a:solidFill>
              </a:rPr>
              <a:t>ECONOMIC:</a:t>
            </a:r>
          </a:p>
          <a:p>
            <a:r>
              <a:rPr lang="en-GB" b="1" dirty="0">
                <a:solidFill>
                  <a:schemeClr val="tx1"/>
                </a:solidFill>
              </a:rPr>
              <a:t>High inflation has increased supplier wage and energy costs</a:t>
            </a:r>
          </a:p>
          <a:p>
            <a:r>
              <a:rPr lang="en-GB" b="1" dirty="0">
                <a:solidFill>
                  <a:schemeClr val="tx1"/>
                </a:solidFill>
              </a:rPr>
              <a:t>The cost of living crisis has reduced customer disposable income by lowering demand for non essential items like flowers</a:t>
            </a:r>
          </a:p>
          <a:p>
            <a:endParaRPr lang="en-GB" b="1" dirty="0">
              <a:solidFill>
                <a:schemeClr val="tx1"/>
              </a:solidFill>
            </a:endParaRPr>
          </a:p>
          <a:p>
            <a:r>
              <a:rPr lang="en-GB" b="1" dirty="0">
                <a:solidFill>
                  <a:schemeClr val="tx1"/>
                </a:solidFill>
              </a:rPr>
              <a:t>SOCIAL:</a:t>
            </a:r>
          </a:p>
          <a:p>
            <a:r>
              <a:rPr lang="en-GB" b="1" dirty="0">
                <a:solidFill>
                  <a:schemeClr val="tx1"/>
                </a:solidFill>
              </a:rPr>
              <a:t>More customers now prefer online shopping and home delivery instead of visiting physical stores</a:t>
            </a:r>
          </a:p>
          <a:p>
            <a:r>
              <a:rPr lang="en-GB" b="1" dirty="0">
                <a:solidFill>
                  <a:schemeClr val="tx1"/>
                </a:solidFill>
              </a:rPr>
              <a:t>There is a growing interest in the sustainable on eco friendly products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710218" y="135468"/>
            <a:ext cx="9921394" cy="685799"/>
          </a:xfrm>
        </p:spPr>
        <p:txBody>
          <a:bodyPr>
            <a:normAutofit fontScale="90000"/>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60867" y="821267"/>
            <a:ext cx="11963401" cy="5926666"/>
          </a:xfrm>
        </p:spPr>
        <p:txBody>
          <a:bodyPr>
            <a:normAutofit/>
          </a:bodyPr>
          <a:lstStyle/>
          <a:p>
            <a:pPr marL="0" indent="0">
              <a:buNone/>
            </a:pPr>
            <a:r>
              <a:rPr lang="en-GB" b="1" dirty="0">
                <a:solidFill>
                  <a:schemeClr val="tx1"/>
                </a:solidFill>
              </a:rPr>
              <a:t>TECHNOLOGICAL:</a:t>
            </a:r>
          </a:p>
          <a:p>
            <a:pPr marL="0" indent="0">
              <a:buNone/>
            </a:pPr>
            <a:r>
              <a:rPr lang="en-GB" b="1" dirty="0">
                <a:solidFill>
                  <a:schemeClr val="tx1"/>
                </a:solidFill>
              </a:rPr>
              <a:t>Competitors use advanced e-commerce websites that make ordering quick and convenient</a:t>
            </a:r>
          </a:p>
          <a:p>
            <a:pPr marL="0" indent="0">
              <a:buNone/>
            </a:pPr>
            <a:r>
              <a:rPr lang="en-GB" b="1" dirty="0">
                <a:solidFill>
                  <a:schemeClr val="tx1"/>
                </a:solidFill>
              </a:rPr>
              <a:t>Competitors use strong social media marketing to attract and engage customers</a:t>
            </a:r>
          </a:p>
          <a:p>
            <a:pPr marL="0" indent="0">
              <a:buNone/>
            </a:pPr>
            <a:endParaRPr lang="en-GB" b="1" dirty="0">
              <a:solidFill>
                <a:schemeClr val="tx1"/>
              </a:solidFill>
            </a:endParaRPr>
          </a:p>
          <a:p>
            <a:pPr marL="0" indent="0">
              <a:buNone/>
            </a:pPr>
            <a:r>
              <a:rPr lang="en-GB" b="1" dirty="0">
                <a:solidFill>
                  <a:schemeClr val="tx1"/>
                </a:solidFill>
              </a:rPr>
              <a:t>LEGAL:</a:t>
            </a:r>
          </a:p>
          <a:p>
            <a:pPr marL="0" indent="0">
              <a:buNone/>
            </a:pPr>
            <a:r>
              <a:rPr lang="en-GB" b="1" dirty="0">
                <a:solidFill>
                  <a:schemeClr val="tx1"/>
                </a:solidFill>
              </a:rPr>
              <a:t>Consumer protection laws require clear return a refund policies by increasing compliance and responsibilities</a:t>
            </a:r>
          </a:p>
          <a:p>
            <a:pPr marL="0" indent="0">
              <a:buNone/>
            </a:pPr>
            <a:r>
              <a:rPr lang="en-GB" b="1" dirty="0">
                <a:solidFill>
                  <a:schemeClr val="tx1"/>
                </a:solidFill>
              </a:rPr>
              <a:t>Rising minimum wage and employment regulations increase staffing costs</a:t>
            </a:r>
          </a:p>
          <a:p>
            <a:pPr marL="0" indent="0">
              <a:buNone/>
            </a:pPr>
            <a:endParaRPr lang="en-GB" b="1" dirty="0">
              <a:solidFill>
                <a:schemeClr val="tx1"/>
              </a:solidFill>
            </a:endParaRPr>
          </a:p>
          <a:p>
            <a:pPr marL="0" indent="0">
              <a:buNone/>
            </a:pPr>
            <a:r>
              <a:rPr lang="en-GB" b="1" dirty="0">
                <a:solidFill>
                  <a:schemeClr val="tx1"/>
                </a:solidFill>
              </a:rPr>
              <a:t>ENVIRONMENTAL:</a:t>
            </a:r>
          </a:p>
          <a:p>
            <a:pPr marL="0" indent="0">
              <a:buNone/>
            </a:pPr>
            <a:r>
              <a:rPr lang="en-GB" b="1" dirty="0">
                <a:solidFill>
                  <a:schemeClr val="tx1"/>
                </a:solidFill>
              </a:rPr>
              <a:t>Climate change affects flower </a:t>
            </a:r>
            <a:r>
              <a:rPr lang="en-GB" b="1" dirty="0" err="1">
                <a:solidFill>
                  <a:schemeClr val="tx1"/>
                </a:solidFill>
              </a:rPr>
              <a:t>avalability</a:t>
            </a:r>
            <a:r>
              <a:rPr lang="en-GB" b="1" dirty="0">
                <a:solidFill>
                  <a:schemeClr val="tx1"/>
                </a:solidFill>
              </a:rPr>
              <a:t> and can increase prices</a:t>
            </a:r>
          </a:p>
          <a:p>
            <a:pPr marL="0" indent="0">
              <a:buNone/>
            </a:pPr>
            <a:r>
              <a:rPr lang="en-GB" b="1" dirty="0">
                <a:solidFill>
                  <a:schemeClr val="tx1"/>
                </a:solidFill>
              </a:rPr>
              <a:t>Pressure to use sustainable packaging increases operational costs</a:t>
            </a:r>
          </a:p>
          <a:p>
            <a:pPr marL="0" indent="0">
              <a:buNone/>
            </a:pPr>
            <a:endParaRPr lang="en-GB" b="1" dirty="0">
              <a:solidFill>
                <a:schemeClr val="tx1"/>
              </a:solidFill>
            </a:endParaRPr>
          </a:p>
          <a:p>
            <a:pPr marL="0" indent="0">
              <a:buNone/>
            </a:pPr>
            <a:r>
              <a:rPr lang="en-GB" b="1" dirty="0">
                <a:solidFill>
                  <a:schemeClr val="tx1"/>
                </a:solidFill>
              </a:rPr>
              <a:t>Overall impact: These external factors can increase cost reduce demand and make competition even stronger. If the business does not adapt it sales and profitability can continue to decline</a:t>
            </a:r>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1"/>
            <a:ext cx="10087707" cy="1082039"/>
          </a:xfrm>
        </p:spPr>
        <p:txBody>
          <a:bodyPr/>
          <a:lstStyle/>
          <a:p>
            <a:r>
              <a:rPr lang="en-GB" sz="3200" b="1" dirty="0"/>
              <a:t>Cause and effect analysis: Fishbone diagram</a:t>
            </a:r>
            <a:endParaRPr lang="en-US" sz="3200" dirty="0">
              <a:solidFill>
                <a:srgbClr val="000000"/>
              </a:solidFill>
            </a:endParaRPr>
          </a:p>
          <a:p>
            <a:endParaRPr lang="en-US" dirty="0"/>
          </a:p>
        </p:txBody>
      </p:sp>
      <p:graphicFrame>
        <p:nvGraphicFramePr>
          <p:cNvPr id="4" name="Object 3">
            <a:extLst>
              <a:ext uri="{FF2B5EF4-FFF2-40B4-BE49-F238E27FC236}">
                <a16:creationId xmlns:a16="http://schemas.microsoft.com/office/drawing/2014/main" id="{9A6471BE-B2E2-F746-2294-BD0401E9E8E8}"/>
              </a:ext>
            </a:extLst>
          </p:cNvPr>
          <p:cNvGraphicFramePr>
            <a:graphicFrameLocks noChangeAspect="1"/>
          </p:cNvGraphicFramePr>
          <p:nvPr>
            <p:extLst>
              <p:ext uri="{D42A27DB-BD31-4B8C-83A1-F6EECF244321}">
                <p14:modId xmlns:p14="http://schemas.microsoft.com/office/powerpoint/2010/main" val="2045241028"/>
              </p:ext>
            </p:extLst>
          </p:nvPr>
        </p:nvGraphicFramePr>
        <p:xfrm>
          <a:off x="0" y="0"/>
          <a:ext cx="12192000" cy="6858000"/>
        </p:xfrm>
        <a:graphic>
          <a:graphicData uri="http://schemas.openxmlformats.org/presentationml/2006/ole">
            <mc:AlternateContent xmlns:mc="http://schemas.openxmlformats.org/markup-compatibility/2006">
              <mc:Choice xmlns:v="urn:schemas-microsoft-com:vml" Requires="v">
                <p:oleObj name="Document" r:id="rId2" imgW="9399578" imgH="5175746" progId="Word.Document.8">
                  <p:embed/>
                </p:oleObj>
              </mc:Choice>
              <mc:Fallback>
                <p:oleObj name="Document" r:id="rId2" imgW="9399578" imgH="5175746" progId="Word.Document.8">
                  <p:embed/>
                  <p:pic>
                    <p:nvPicPr>
                      <p:cNvPr id="0" name=""/>
                      <p:cNvPicPr/>
                      <p:nvPr/>
                    </p:nvPicPr>
                    <p:blipFill>
                      <a:blip r:embed="rId3"/>
                      <a:stretch>
                        <a:fillRect/>
                      </a:stretch>
                    </p:blipFill>
                    <p:spPr>
                      <a:xfrm>
                        <a:off x="0" y="0"/>
                        <a:ext cx="12192000" cy="6858000"/>
                      </a:xfrm>
                      <a:prstGeom prst="rect">
                        <a:avLst/>
                      </a:prstGeom>
                    </p:spPr>
                  </p:pic>
                </p:oleObj>
              </mc:Fallback>
            </mc:AlternateContent>
          </a:graphicData>
        </a:graphic>
      </p:graphicFrame>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normAutofit/>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567268" y="1447800"/>
            <a:ext cx="9184744" cy="4986867"/>
          </a:xfrm>
        </p:spPr>
        <p:txBody>
          <a:bodyPr>
            <a:normAutofit/>
          </a:bodyPr>
          <a:lstStyle/>
          <a:p>
            <a:r>
              <a:rPr lang="en-GB" sz="2400" dirty="0">
                <a:solidFill>
                  <a:schemeClr val="tx1"/>
                </a:solidFill>
                <a:latin typeface="A"/>
              </a:rPr>
              <a:t>In conclusion, the 30% decline in store sales at Greenhaven florists is the result of both internal weaknesses and external market pressures. </a:t>
            </a:r>
          </a:p>
          <a:p>
            <a:r>
              <a:rPr lang="en-GB" sz="2400" dirty="0">
                <a:solidFill>
                  <a:schemeClr val="tx1"/>
                </a:solidFill>
                <a:latin typeface="A"/>
              </a:rPr>
              <a:t>Through the PESTLE analysis, I have identified the key external factors that may be influencing the business.</a:t>
            </a:r>
          </a:p>
          <a:p>
            <a:r>
              <a:rPr lang="en-GB" sz="2400" dirty="0">
                <a:solidFill>
                  <a:schemeClr val="tx1"/>
                </a:solidFill>
                <a:latin typeface="A"/>
              </a:rPr>
              <a:t>I also examined the problem by explaining its nature and scope to better understand the overall situation.</a:t>
            </a:r>
          </a:p>
          <a:p>
            <a:r>
              <a:rPr lang="en-GB" sz="2400" dirty="0">
                <a:solidFill>
                  <a:schemeClr val="tx1"/>
                </a:solidFill>
                <a:latin typeface="A"/>
              </a:rPr>
              <a:t>In addition, the 5W2H framework helped define the main issues and provided a structured way to analyse the problems affecting the company.</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29945" y="140208"/>
            <a:ext cx="8915399" cy="860400"/>
          </a:xfrm>
        </p:spPr>
        <p:txBody>
          <a:bodyPr>
            <a:normAutofit/>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218106" y="1000608"/>
            <a:ext cx="10449894" cy="5577992"/>
          </a:xfrm>
        </p:spPr>
        <p:txBody>
          <a:bodyPr>
            <a:normAutofit/>
          </a:bodyPr>
          <a:lstStyle/>
          <a:p>
            <a:r>
              <a:rPr lang="en-GB" sz="1800" b="1" dirty="0">
                <a:solidFill>
                  <a:schemeClr val="tx1"/>
                </a:solidFill>
                <a:latin typeface="A"/>
                <a:ea typeface="Roboto"/>
                <a:cs typeface="Roboto"/>
              </a:rPr>
              <a:t>Johnson, G., Scholes, R. and Whittington, R. (2017) Exploring Strategy. 11th </a:t>
            </a:r>
            <a:r>
              <a:rPr lang="en-GB" sz="1800" b="1" dirty="0" err="1">
                <a:solidFill>
                  <a:schemeClr val="tx1"/>
                </a:solidFill>
                <a:latin typeface="A"/>
                <a:ea typeface="Roboto"/>
                <a:cs typeface="Roboto"/>
              </a:rPr>
              <a:t>edn</a:t>
            </a:r>
            <a:r>
              <a:rPr lang="en-GB" sz="1800" b="1" dirty="0">
                <a:solidFill>
                  <a:schemeClr val="tx1"/>
                </a:solidFill>
                <a:latin typeface="A"/>
                <a:ea typeface="Roboto"/>
                <a:cs typeface="Roboto"/>
              </a:rPr>
              <a:t>. Harlow: Pearson (Accessed: 27 February 2026).</a:t>
            </a:r>
          </a:p>
          <a:p>
            <a:endParaRPr lang="en-GB" sz="1800" b="1" dirty="0">
              <a:solidFill>
                <a:schemeClr val="tx1"/>
              </a:solidFill>
              <a:latin typeface="A"/>
              <a:ea typeface="Roboto"/>
              <a:cs typeface="Roboto"/>
            </a:endParaRPr>
          </a:p>
          <a:p>
            <a:r>
              <a:rPr lang="en-GB" sz="1800" b="1" dirty="0">
                <a:solidFill>
                  <a:schemeClr val="tx1"/>
                </a:solidFill>
                <a:latin typeface="A"/>
                <a:ea typeface="Roboto"/>
                <a:cs typeface="Roboto"/>
              </a:rPr>
              <a:t>Kotler, P. and Keller, K.L. (2016) Marketing Management. 15th </a:t>
            </a:r>
            <a:r>
              <a:rPr lang="en-GB" sz="1800" b="1" dirty="0" err="1">
                <a:solidFill>
                  <a:schemeClr val="tx1"/>
                </a:solidFill>
                <a:latin typeface="A"/>
                <a:ea typeface="Roboto"/>
                <a:cs typeface="Roboto"/>
              </a:rPr>
              <a:t>edn</a:t>
            </a:r>
            <a:r>
              <a:rPr lang="en-GB" sz="1800" b="1" dirty="0">
                <a:solidFill>
                  <a:schemeClr val="tx1"/>
                </a:solidFill>
                <a:latin typeface="A"/>
                <a:ea typeface="Roboto"/>
                <a:cs typeface="Roboto"/>
              </a:rPr>
              <a:t>. Harlow: Pearson (Accessed: 27 February 2026).</a:t>
            </a:r>
          </a:p>
          <a:p>
            <a:r>
              <a:rPr lang="en-GB" sz="1800" b="1" dirty="0">
                <a:solidFill>
                  <a:schemeClr val="tx1"/>
                </a:solidFill>
                <a:latin typeface="A"/>
                <a:ea typeface="Roboto"/>
                <a:cs typeface="Roboto"/>
              </a:rPr>
              <a:t>Mind Tools (n.d.) PESTLE Analysis. Available at: https://www.mindtools.com (Accessed: 27 February 2026).</a:t>
            </a:r>
          </a:p>
          <a:p>
            <a:endParaRPr lang="en-GB" sz="1800" b="1" dirty="0">
              <a:solidFill>
                <a:schemeClr val="tx1"/>
              </a:solidFill>
              <a:latin typeface="A"/>
              <a:ea typeface="Roboto"/>
              <a:cs typeface="Roboto"/>
            </a:endParaRPr>
          </a:p>
          <a:p>
            <a:r>
              <a:rPr lang="en-GB" sz="1800" b="1" dirty="0">
                <a:solidFill>
                  <a:schemeClr val="tx1"/>
                </a:solidFill>
                <a:latin typeface="A"/>
                <a:ea typeface="Roboto"/>
                <a:cs typeface="Roboto"/>
              </a:rPr>
              <a:t>OECD (2023) Economic outlook. Available at: https://www.oecd.org (Accessed: 27 February 2026).</a:t>
            </a:r>
          </a:p>
          <a:p>
            <a:endParaRPr lang="en-GB" sz="1800" b="1" dirty="0">
              <a:solidFill>
                <a:schemeClr val="tx1"/>
              </a:solidFill>
              <a:latin typeface="A"/>
              <a:ea typeface="Roboto"/>
              <a:cs typeface="Roboto"/>
            </a:endParaRPr>
          </a:p>
          <a:p>
            <a:r>
              <a:rPr lang="en-GB" sz="1800" b="1" dirty="0">
                <a:solidFill>
                  <a:schemeClr val="tx1"/>
                </a:solidFill>
                <a:latin typeface="A"/>
                <a:ea typeface="Roboto"/>
                <a:cs typeface="Roboto"/>
              </a:rPr>
              <a:t>What is a Fishbone Diagram? Definition, Categories, Examples and Best </a:t>
            </a:r>
            <a:r>
              <a:rPr lang="en-GB" sz="1800" b="1" dirty="0" err="1">
                <a:solidFill>
                  <a:schemeClr val="tx1"/>
                </a:solidFill>
                <a:latin typeface="A"/>
                <a:ea typeface="Roboto"/>
                <a:cs typeface="Roboto"/>
              </a:rPr>
              <a:t>Practices.https</a:t>
            </a:r>
            <a:r>
              <a:rPr lang="en-GB" sz="1800" b="1" dirty="0">
                <a:solidFill>
                  <a:schemeClr val="tx1"/>
                </a:solidFill>
                <a:latin typeface="A"/>
                <a:ea typeface="Roboto"/>
                <a:cs typeface="Roboto"/>
              </a:rPr>
              <a:t>://ideascale.com. (Accessed on 27 February 2026).</a:t>
            </a:r>
          </a:p>
          <a:p>
            <a:endParaRPr lang="en-GB" sz="1800" b="1" dirty="0">
              <a:solidFill>
                <a:schemeClr val="tx1"/>
              </a:solidFill>
              <a:latin typeface="A"/>
              <a:ea typeface="Roboto"/>
              <a:cs typeface="Roboto"/>
            </a:endParaRP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D78668-90BE-EB61-17A6-A1523AF39FF9}"/>
              </a:ext>
            </a:extLst>
          </p:cNvPr>
          <p:cNvPicPr>
            <a:picLocks noChangeAspect="1"/>
          </p:cNvPicPr>
          <p:nvPr/>
        </p:nvPicPr>
        <p:blipFill>
          <a:blip r:embed="rId3"/>
          <a:srcRect t="18415" r="-1" b="35832"/>
          <a:stretch>
            <a:fillRect/>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636916" y="4854346"/>
            <a:ext cx="10407602" cy="868026"/>
          </a:xfrm>
        </p:spPr>
        <p:txBody>
          <a:bodyPr vert="horz" lIns="91440" tIns="45720" rIns="91440" bIns="45720" rtlCol="0" anchor="b">
            <a:normAutofit/>
          </a:bodyPr>
          <a:lstStyle/>
          <a:p>
            <a:r>
              <a:rPr lang="en-US" sz="4400">
                <a:solidFill>
                  <a:srgbClr val="EBEBEB"/>
                </a:solidFill>
              </a:rPr>
              <a:t>Does anyone have any Questions?</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388</TotalTime>
  <Words>831</Words>
  <Application>Microsoft Office PowerPoint</Application>
  <PresentationFormat>Widescreen</PresentationFormat>
  <Paragraphs>75</Paragraphs>
  <Slides>11</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20" baseType="lpstr">
      <vt:lpstr>A</vt:lpstr>
      <vt:lpstr>Abadi</vt:lpstr>
      <vt:lpstr>Aptos</vt:lpstr>
      <vt:lpstr>Arial</vt:lpstr>
      <vt:lpstr>Roboto</vt:lpstr>
      <vt:lpstr>Trebuchet MS</vt:lpstr>
      <vt:lpstr>Wingdings 3</vt:lpstr>
      <vt:lpstr>Facet</vt:lpstr>
      <vt:lpstr>Document</vt:lpstr>
      <vt:lpstr>MODULE NAME: Problem Solving and Decision Making MODULE CODE: LCLM4004_LON STUDENT NAME: Murtaza Hassan STUDENT ID: 2443255 LECTURER: Lloyd Beharry Assignment 1: Presentation</vt:lpstr>
      <vt:lpstr>OVERVIEW</vt:lpstr>
      <vt:lpstr>Company background</vt:lpstr>
      <vt:lpstr>Problem: nature and scope</vt:lpstr>
      <vt:lpstr>PowerPoint Presentation</vt:lpstr>
      <vt:lpstr>PESTLE ANALYSIS: Green Haven Florists </vt:lpstr>
      <vt:lpstr>PESTLE ANALYSIS: Green Haven Florists </vt:lpstr>
      <vt:lpstr>Cause and effect analysis: Fishbone diagram </vt:lpstr>
      <vt:lpstr>Conclusion</vt:lpstr>
      <vt:lpstr>References </vt:lpstr>
      <vt:lpstr>Does anyone have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Murtaza Hassan</cp:lastModifiedBy>
  <cp:revision>92</cp:revision>
  <dcterms:created xsi:type="dcterms:W3CDTF">2024-10-08T15:58:04Z</dcterms:created>
  <dcterms:modified xsi:type="dcterms:W3CDTF">2026-03-10T11:23:37Z</dcterms:modified>
</cp:coreProperties>
</file>