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56" r:id="rId2"/>
    <p:sldId id="258" r:id="rId3"/>
    <p:sldId id="257" r:id="rId4"/>
    <p:sldId id="259" r:id="rId5"/>
    <p:sldId id="260" r:id="rId6"/>
    <p:sldId id="261" r:id="rId7"/>
    <p:sldId id="262" r:id="rId8"/>
    <p:sldId id="263" r:id="rId9"/>
    <p:sldId id="264" r:id="rId10"/>
    <p:sldId id="266" r:id="rId11"/>
    <p:sldId id="268" r:id="rId12"/>
    <p:sldId id="269" r:id="rId13"/>
    <p:sldId id="270" r:id="rId14"/>
    <p:sldId id="271" r:id="rId15"/>
    <p:sldId id="272" r:id="rId16"/>
    <p:sldId id="267" r:id="rId17"/>
    <p:sldId id="273" r:id="rId18"/>
    <p:sldId id="274" r:id="rId19"/>
    <p:sldId id="275" r:id="rId20"/>
    <p:sldId id="277" r:id="rId21"/>
    <p:sldId id="278" r:id="rId22"/>
    <p:sldId id="280" r:id="rId23"/>
    <p:sldId id="279" r:id="rId24"/>
    <p:sldId id="276" r:id="rId25"/>
    <p:sldId id="281"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67254" autoAdjust="0"/>
  </p:normalViewPr>
  <p:slideViewPr>
    <p:cSldViewPr snapToGrid="0">
      <p:cViewPr varScale="1">
        <p:scale>
          <a:sx n="76" d="100"/>
          <a:sy n="76" d="100"/>
        </p:scale>
        <p:origin x="12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FF8B69-EBAC-4D34-AC23-E3BBF015B7DC}" type="datetimeFigureOut">
              <a:rPr lang="en-GB" smtClean="0"/>
              <a:t>25/10/2016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7C978-7519-4872-BD28-7875084AAE55}" type="slidenum">
              <a:rPr lang="en-GB" smtClean="0"/>
              <a:t>‹#›</a:t>
            </a:fld>
            <a:endParaRPr lang="en-GB"/>
          </a:p>
        </p:txBody>
      </p:sp>
    </p:spTree>
    <p:extLst>
      <p:ext uri="{BB962C8B-B14F-4D97-AF65-F5344CB8AC3E}">
        <p14:creationId xmlns:p14="http://schemas.microsoft.com/office/powerpoint/2010/main" val="18044301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E077C978-7519-4872-BD28-7875084AAE55}" type="slidenum">
              <a:rPr lang="en-GB" smtClean="0"/>
              <a:t>5</a:t>
            </a:fld>
            <a:endParaRPr lang="en-GB"/>
          </a:p>
        </p:txBody>
      </p:sp>
    </p:spTree>
    <p:extLst>
      <p:ext uri="{BB962C8B-B14F-4D97-AF65-F5344CB8AC3E}">
        <p14:creationId xmlns:p14="http://schemas.microsoft.com/office/powerpoint/2010/main" val="19488652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77C978-7519-4872-BD28-7875084AAE55}" type="slidenum">
              <a:rPr lang="en-GB" smtClean="0"/>
              <a:t>10</a:t>
            </a:fld>
            <a:endParaRPr lang="en-GB"/>
          </a:p>
        </p:txBody>
      </p:sp>
    </p:spTree>
    <p:extLst>
      <p:ext uri="{BB962C8B-B14F-4D97-AF65-F5344CB8AC3E}">
        <p14:creationId xmlns:p14="http://schemas.microsoft.com/office/powerpoint/2010/main" val="37891423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77C978-7519-4872-BD28-7875084AAE55}" type="slidenum">
              <a:rPr lang="en-GB" smtClean="0"/>
              <a:t>12</a:t>
            </a:fld>
            <a:endParaRPr lang="en-GB"/>
          </a:p>
        </p:txBody>
      </p:sp>
    </p:spTree>
    <p:extLst>
      <p:ext uri="{BB962C8B-B14F-4D97-AF65-F5344CB8AC3E}">
        <p14:creationId xmlns:p14="http://schemas.microsoft.com/office/powerpoint/2010/main" val="13747993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77C978-7519-4872-BD28-7875084AAE55}" type="slidenum">
              <a:rPr lang="en-GB" smtClean="0"/>
              <a:t>13</a:t>
            </a:fld>
            <a:endParaRPr lang="en-GB"/>
          </a:p>
        </p:txBody>
      </p:sp>
    </p:spTree>
    <p:extLst>
      <p:ext uri="{BB962C8B-B14F-4D97-AF65-F5344CB8AC3E}">
        <p14:creationId xmlns:p14="http://schemas.microsoft.com/office/powerpoint/2010/main" val="32658577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77C978-7519-4872-BD28-7875084AAE55}" type="slidenum">
              <a:rPr lang="en-GB" smtClean="0"/>
              <a:t>14</a:t>
            </a:fld>
            <a:endParaRPr lang="en-GB"/>
          </a:p>
        </p:txBody>
      </p:sp>
    </p:spTree>
    <p:extLst>
      <p:ext uri="{BB962C8B-B14F-4D97-AF65-F5344CB8AC3E}">
        <p14:creationId xmlns:p14="http://schemas.microsoft.com/office/powerpoint/2010/main" val="6479462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E077C978-7519-4872-BD28-7875084AAE55}" type="slidenum">
              <a:rPr lang="en-GB" smtClean="0"/>
              <a:t>15</a:t>
            </a:fld>
            <a:endParaRPr lang="en-GB"/>
          </a:p>
        </p:txBody>
      </p:sp>
    </p:spTree>
    <p:extLst>
      <p:ext uri="{BB962C8B-B14F-4D97-AF65-F5344CB8AC3E}">
        <p14:creationId xmlns:p14="http://schemas.microsoft.com/office/powerpoint/2010/main" val="13924857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E077C978-7519-4872-BD28-7875084AAE55}" type="slidenum">
              <a:rPr lang="en-GB" smtClean="0"/>
              <a:t>16</a:t>
            </a:fld>
            <a:endParaRPr lang="en-GB"/>
          </a:p>
        </p:txBody>
      </p:sp>
    </p:spTree>
    <p:extLst>
      <p:ext uri="{BB962C8B-B14F-4D97-AF65-F5344CB8AC3E}">
        <p14:creationId xmlns:p14="http://schemas.microsoft.com/office/powerpoint/2010/main" val="14193414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77C978-7519-4872-BD28-7875084AAE55}" type="slidenum">
              <a:rPr lang="en-GB" smtClean="0"/>
              <a:t>17</a:t>
            </a:fld>
            <a:endParaRPr lang="en-GB"/>
          </a:p>
        </p:txBody>
      </p:sp>
    </p:spTree>
    <p:extLst>
      <p:ext uri="{BB962C8B-B14F-4D97-AF65-F5344CB8AC3E}">
        <p14:creationId xmlns:p14="http://schemas.microsoft.com/office/powerpoint/2010/main" val="26859609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u="sng" dirty="0"/>
          </a:p>
        </p:txBody>
      </p:sp>
      <p:sp>
        <p:nvSpPr>
          <p:cNvPr id="4" name="Slide Number Placeholder 3"/>
          <p:cNvSpPr>
            <a:spLocks noGrp="1"/>
          </p:cNvSpPr>
          <p:nvPr>
            <p:ph type="sldNum" sz="quarter" idx="10"/>
          </p:nvPr>
        </p:nvSpPr>
        <p:spPr/>
        <p:txBody>
          <a:bodyPr/>
          <a:lstStyle/>
          <a:p>
            <a:fld id="{E077C978-7519-4872-BD28-7875084AAE55}" type="slidenum">
              <a:rPr lang="en-GB" smtClean="0"/>
              <a:t>18</a:t>
            </a:fld>
            <a:endParaRPr lang="en-GB"/>
          </a:p>
        </p:txBody>
      </p:sp>
    </p:spTree>
    <p:extLst>
      <p:ext uri="{BB962C8B-B14F-4D97-AF65-F5344CB8AC3E}">
        <p14:creationId xmlns:p14="http://schemas.microsoft.com/office/powerpoint/2010/main" val="40629120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77C978-7519-4872-BD28-7875084AAE55}" type="slidenum">
              <a:rPr lang="en-GB" smtClean="0"/>
              <a:t>19</a:t>
            </a:fld>
            <a:endParaRPr lang="en-GB"/>
          </a:p>
        </p:txBody>
      </p:sp>
    </p:spTree>
    <p:extLst>
      <p:ext uri="{BB962C8B-B14F-4D97-AF65-F5344CB8AC3E}">
        <p14:creationId xmlns:p14="http://schemas.microsoft.com/office/powerpoint/2010/main" val="74504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77C978-7519-4872-BD28-7875084AAE55}" type="slidenum">
              <a:rPr lang="en-GB" smtClean="0"/>
              <a:t>20</a:t>
            </a:fld>
            <a:endParaRPr lang="en-GB"/>
          </a:p>
        </p:txBody>
      </p:sp>
    </p:spTree>
    <p:extLst>
      <p:ext uri="{BB962C8B-B14F-4D97-AF65-F5344CB8AC3E}">
        <p14:creationId xmlns:p14="http://schemas.microsoft.com/office/powerpoint/2010/main" val="4829423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77C978-7519-4872-BD28-7875084AAE55}" type="slidenum">
              <a:rPr lang="en-GB" smtClean="0"/>
              <a:t>21</a:t>
            </a:fld>
            <a:endParaRPr lang="en-GB"/>
          </a:p>
        </p:txBody>
      </p:sp>
    </p:spTree>
    <p:extLst>
      <p:ext uri="{BB962C8B-B14F-4D97-AF65-F5344CB8AC3E}">
        <p14:creationId xmlns:p14="http://schemas.microsoft.com/office/powerpoint/2010/main" val="4564963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77C978-7519-4872-BD28-7875084AAE55}" type="slidenum">
              <a:rPr lang="en-GB" smtClean="0"/>
              <a:t>22</a:t>
            </a:fld>
            <a:endParaRPr lang="en-GB"/>
          </a:p>
        </p:txBody>
      </p:sp>
    </p:spTree>
    <p:extLst>
      <p:ext uri="{BB962C8B-B14F-4D97-AF65-F5344CB8AC3E}">
        <p14:creationId xmlns:p14="http://schemas.microsoft.com/office/powerpoint/2010/main" val="18445271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77C978-7519-4872-BD28-7875084AAE55}" type="slidenum">
              <a:rPr lang="en-GB" smtClean="0"/>
              <a:t>24</a:t>
            </a:fld>
            <a:endParaRPr lang="en-GB"/>
          </a:p>
        </p:txBody>
      </p:sp>
    </p:spTree>
    <p:extLst>
      <p:ext uri="{BB962C8B-B14F-4D97-AF65-F5344CB8AC3E}">
        <p14:creationId xmlns:p14="http://schemas.microsoft.com/office/powerpoint/2010/main" val="37873130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77C978-7519-4872-BD28-7875084AAE55}" type="slidenum">
              <a:rPr lang="en-GB" smtClean="0"/>
              <a:t>25</a:t>
            </a:fld>
            <a:endParaRPr lang="en-GB"/>
          </a:p>
        </p:txBody>
      </p:sp>
    </p:spTree>
    <p:extLst>
      <p:ext uri="{BB962C8B-B14F-4D97-AF65-F5344CB8AC3E}">
        <p14:creationId xmlns:p14="http://schemas.microsoft.com/office/powerpoint/2010/main" val="123952675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FD402DE-1C91-41C4-BE0A-E576597FDE33}" type="datetimeFigureOut">
              <a:rPr lang="en-GB" smtClean="0"/>
              <a:t>25/10/2016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7D617980-00B9-400F-83B4-6107C8959695}" type="slidenum">
              <a:rPr lang="en-GB" smtClean="0"/>
              <a:t>‹#›</a:t>
            </a:fld>
            <a:endParaRPr lang="en-GB"/>
          </a:p>
        </p:txBody>
      </p:sp>
    </p:spTree>
    <p:extLst>
      <p:ext uri="{BB962C8B-B14F-4D97-AF65-F5344CB8AC3E}">
        <p14:creationId xmlns:p14="http://schemas.microsoft.com/office/powerpoint/2010/main" val="24288204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FD402DE-1C91-41C4-BE0A-E576597FDE33}" type="datetimeFigureOut">
              <a:rPr lang="en-GB" smtClean="0"/>
              <a:t>25/10/2016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617980-00B9-400F-83B4-6107C8959695}" type="slidenum">
              <a:rPr lang="en-GB" smtClean="0"/>
              <a:t>‹#›</a:t>
            </a:fld>
            <a:endParaRPr lang="en-GB"/>
          </a:p>
        </p:txBody>
      </p:sp>
    </p:spTree>
    <p:extLst>
      <p:ext uri="{BB962C8B-B14F-4D97-AF65-F5344CB8AC3E}">
        <p14:creationId xmlns:p14="http://schemas.microsoft.com/office/powerpoint/2010/main" val="2095708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FD402DE-1C91-41C4-BE0A-E576597FDE33}" type="datetimeFigureOut">
              <a:rPr lang="en-GB" smtClean="0"/>
              <a:t>25/10/2016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7D617980-00B9-400F-83B4-6107C8959695}" type="slidenum">
              <a:rPr lang="en-GB" smtClean="0"/>
              <a:t>‹#›</a:t>
            </a:fld>
            <a:endParaRPr lang="en-GB"/>
          </a:p>
        </p:txBody>
      </p:sp>
    </p:spTree>
    <p:extLst>
      <p:ext uri="{BB962C8B-B14F-4D97-AF65-F5344CB8AC3E}">
        <p14:creationId xmlns:p14="http://schemas.microsoft.com/office/powerpoint/2010/main" val="1010424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FD402DE-1C91-41C4-BE0A-E576597FDE33}" type="datetimeFigureOut">
              <a:rPr lang="en-GB" smtClean="0"/>
              <a:t>25/10/2016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617980-00B9-400F-83B4-6107C8959695}" type="slidenum">
              <a:rPr lang="en-GB" smtClean="0"/>
              <a:t>‹#›</a:t>
            </a:fld>
            <a:endParaRPr lang="en-GB"/>
          </a:p>
        </p:txBody>
      </p:sp>
    </p:spTree>
    <p:extLst>
      <p:ext uri="{BB962C8B-B14F-4D97-AF65-F5344CB8AC3E}">
        <p14:creationId xmlns:p14="http://schemas.microsoft.com/office/powerpoint/2010/main" val="29578235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FD402DE-1C91-41C4-BE0A-E576597FDE33}" type="datetimeFigureOut">
              <a:rPr lang="en-GB" smtClean="0"/>
              <a:t>25/10/2016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D617980-00B9-400F-83B4-6107C8959695}" type="slidenum">
              <a:rPr lang="en-GB" smtClean="0"/>
              <a:t>‹#›</a:t>
            </a:fld>
            <a:endParaRPr lang="en-GB"/>
          </a:p>
        </p:txBody>
      </p:sp>
    </p:spTree>
    <p:extLst>
      <p:ext uri="{BB962C8B-B14F-4D97-AF65-F5344CB8AC3E}">
        <p14:creationId xmlns:p14="http://schemas.microsoft.com/office/powerpoint/2010/main" val="30256515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FD402DE-1C91-41C4-BE0A-E576597FDE33}" type="datetimeFigureOut">
              <a:rPr lang="en-GB" smtClean="0"/>
              <a:t>25/10/2016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D617980-00B9-400F-83B4-6107C8959695}" type="slidenum">
              <a:rPr lang="en-GB" smtClean="0"/>
              <a:t>‹#›</a:t>
            </a:fld>
            <a:endParaRPr lang="en-GB"/>
          </a:p>
        </p:txBody>
      </p:sp>
    </p:spTree>
    <p:extLst>
      <p:ext uri="{BB962C8B-B14F-4D97-AF65-F5344CB8AC3E}">
        <p14:creationId xmlns:p14="http://schemas.microsoft.com/office/powerpoint/2010/main" val="5877014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DFD402DE-1C91-41C4-BE0A-E576597FDE33}" type="datetimeFigureOut">
              <a:rPr lang="en-GB" smtClean="0"/>
              <a:t>25/10/2016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D617980-00B9-400F-83B4-6107C8959695}" type="slidenum">
              <a:rPr lang="en-GB" smtClean="0"/>
              <a:t>‹#›</a:t>
            </a:fld>
            <a:endParaRPr lang="en-GB"/>
          </a:p>
        </p:txBody>
      </p:sp>
    </p:spTree>
    <p:extLst>
      <p:ext uri="{BB962C8B-B14F-4D97-AF65-F5344CB8AC3E}">
        <p14:creationId xmlns:p14="http://schemas.microsoft.com/office/powerpoint/2010/main" val="39532971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FD402DE-1C91-41C4-BE0A-E576597FDE33}" type="datetimeFigureOut">
              <a:rPr lang="en-GB" smtClean="0"/>
              <a:t>25/10/2016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617980-00B9-400F-83B4-6107C8959695}" type="slidenum">
              <a:rPr lang="en-GB" smtClean="0"/>
              <a:t>‹#›</a:t>
            </a:fld>
            <a:endParaRPr lang="en-GB"/>
          </a:p>
        </p:txBody>
      </p:sp>
    </p:spTree>
    <p:extLst>
      <p:ext uri="{BB962C8B-B14F-4D97-AF65-F5344CB8AC3E}">
        <p14:creationId xmlns:p14="http://schemas.microsoft.com/office/powerpoint/2010/main" val="35644804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FD402DE-1C91-41C4-BE0A-E576597FDE33}" type="datetimeFigureOut">
              <a:rPr lang="en-GB" smtClean="0"/>
              <a:t>25/10/2016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617980-00B9-400F-83B4-6107C8959695}" type="slidenum">
              <a:rPr lang="en-GB" smtClean="0"/>
              <a:t>‹#›</a:t>
            </a:fld>
            <a:endParaRPr lang="en-GB"/>
          </a:p>
        </p:txBody>
      </p:sp>
    </p:spTree>
    <p:extLst>
      <p:ext uri="{BB962C8B-B14F-4D97-AF65-F5344CB8AC3E}">
        <p14:creationId xmlns:p14="http://schemas.microsoft.com/office/powerpoint/2010/main" val="26643239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FD402DE-1C91-41C4-BE0A-E576597FDE33}" type="datetimeFigureOut">
              <a:rPr lang="en-GB" smtClean="0"/>
              <a:t>25/10/2016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7D617980-00B9-400F-83B4-6107C8959695}" type="slidenum">
              <a:rPr lang="en-GB" smtClean="0"/>
              <a:t>‹#›</a:t>
            </a:fld>
            <a:endParaRPr lang="en-GB"/>
          </a:p>
        </p:txBody>
      </p:sp>
    </p:spTree>
    <p:extLst>
      <p:ext uri="{BB962C8B-B14F-4D97-AF65-F5344CB8AC3E}">
        <p14:creationId xmlns:p14="http://schemas.microsoft.com/office/powerpoint/2010/main" val="3930178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FD402DE-1C91-41C4-BE0A-E576597FDE33}" type="datetimeFigureOut">
              <a:rPr lang="en-GB" smtClean="0"/>
              <a:t>25/10/2016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7D617980-00B9-400F-83B4-6107C8959695}" type="slidenum">
              <a:rPr lang="en-GB" smtClean="0"/>
              <a:t>‹#›</a:t>
            </a:fld>
            <a:endParaRPr lang="en-GB"/>
          </a:p>
        </p:txBody>
      </p:sp>
    </p:spTree>
    <p:extLst>
      <p:ext uri="{BB962C8B-B14F-4D97-AF65-F5344CB8AC3E}">
        <p14:creationId xmlns:p14="http://schemas.microsoft.com/office/powerpoint/2010/main" val="11333077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FD402DE-1C91-41C4-BE0A-E576597FDE33}" type="datetimeFigureOut">
              <a:rPr lang="en-GB" smtClean="0"/>
              <a:t>25/10/2016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7D617980-00B9-400F-83B4-6107C8959695}"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9919413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FD402DE-1C91-41C4-BE0A-E576597FDE33}" type="datetimeFigureOut">
              <a:rPr lang="en-GB" smtClean="0"/>
              <a:t>25/10/2016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7D617980-00B9-400F-83B4-6107C8959695}" type="slidenum">
              <a:rPr lang="en-GB" smtClean="0"/>
              <a:t>‹#›</a:t>
            </a:fld>
            <a:endParaRPr lang="en-GB"/>
          </a:p>
        </p:txBody>
      </p:sp>
    </p:spTree>
    <p:extLst>
      <p:ext uri="{BB962C8B-B14F-4D97-AF65-F5344CB8AC3E}">
        <p14:creationId xmlns:p14="http://schemas.microsoft.com/office/powerpoint/2010/main" val="34979437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DFD402DE-1C91-41C4-BE0A-E576597FDE33}" type="datetimeFigureOut">
              <a:rPr lang="en-GB" smtClean="0"/>
              <a:t>25/10/2016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D617980-00B9-400F-83B4-6107C8959695}" type="slidenum">
              <a:rPr lang="en-GB" smtClean="0"/>
              <a:t>‹#›</a:t>
            </a:fld>
            <a:endParaRPr lang="en-GB"/>
          </a:p>
        </p:txBody>
      </p:sp>
    </p:spTree>
    <p:extLst>
      <p:ext uri="{BB962C8B-B14F-4D97-AF65-F5344CB8AC3E}">
        <p14:creationId xmlns:p14="http://schemas.microsoft.com/office/powerpoint/2010/main" val="30776931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DFD402DE-1C91-41C4-BE0A-E576597FDE33}" type="datetimeFigureOut">
              <a:rPr lang="en-GB" smtClean="0"/>
              <a:t>25/10/2016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D617980-00B9-400F-83B4-6107C8959695}" type="slidenum">
              <a:rPr lang="en-GB" smtClean="0"/>
              <a:t>‹#›</a:t>
            </a:fld>
            <a:endParaRPr lang="en-GB"/>
          </a:p>
        </p:txBody>
      </p:sp>
    </p:spTree>
    <p:extLst>
      <p:ext uri="{BB962C8B-B14F-4D97-AF65-F5344CB8AC3E}">
        <p14:creationId xmlns:p14="http://schemas.microsoft.com/office/powerpoint/2010/main" val="42601885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FD402DE-1C91-41C4-BE0A-E576597FDE33}" type="datetimeFigureOut">
              <a:rPr lang="en-GB" smtClean="0"/>
              <a:t>25/10/2016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617980-00B9-400F-83B4-6107C8959695}" type="slidenum">
              <a:rPr lang="en-GB" smtClean="0"/>
              <a:t>‹#›</a:t>
            </a:fld>
            <a:endParaRPr lang="en-GB"/>
          </a:p>
        </p:txBody>
      </p:sp>
    </p:spTree>
    <p:extLst>
      <p:ext uri="{BB962C8B-B14F-4D97-AF65-F5344CB8AC3E}">
        <p14:creationId xmlns:p14="http://schemas.microsoft.com/office/powerpoint/2010/main" val="582458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DFD402DE-1C91-41C4-BE0A-E576597FDE33}" type="datetimeFigureOut">
              <a:rPr lang="en-GB" smtClean="0"/>
              <a:t>25/10/2016</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7D617980-00B9-400F-83B4-6107C8959695}" type="slidenum">
              <a:rPr lang="en-GB" smtClean="0"/>
              <a:t>‹#›</a:t>
            </a:fld>
            <a:endParaRPr lang="en-GB"/>
          </a:p>
        </p:txBody>
      </p:sp>
    </p:spTree>
    <p:extLst>
      <p:ext uri="{BB962C8B-B14F-4D97-AF65-F5344CB8AC3E}">
        <p14:creationId xmlns:p14="http://schemas.microsoft.com/office/powerpoint/2010/main" val="24860378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FD402DE-1C91-41C4-BE0A-E576597FDE33}" type="datetimeFigureOut">
              <a:rPr lang="en-GB" smtClean="0"/>
              <a:t>25/10/2016</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7D617980-00B9-400F-83B4-6107C8959695}" type="slidenum">
              <a:rPr lang="en-GB" smtClean="0"/>
              <a:t>‹#›</a:t>
            </a:fld>
            <a:endParaRPr lang="en-GB"/>
          </a:p>
        </p:txBody>
      </p:sp>
    </p:spTree>
    <p:extLst>
      <p:ext uri="{BB962C8B-B14F-4D97-AF65-F5344CB8AC3E}">
        <p14:creationId xmlns:p14="http://schemas.microsoft.com/office/powerpoint/2010/main" val="229940320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15.xml"/><Relationship Id="rId5" Type="http://schemas.openxmlformats.org/officeDocument/2006/relationships/image" Target="../media/image8.jpg"/><Relationship Id="rId4" Type="http://schemas.openxmlformats.org/officeDocument/2006/relationships/image" Target="../media/image7.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2.jp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8.gif"/><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1999" cy="6858000"/>
          </a:xfrm>
          <a:prstGeom prst="rect">
            <a:avLst/>
          </a:prstGeom>
        </p:spPr>
      </p:pic>
      <p:sp>
        <p:nvSpPr>
          <p:cNvPr id="2" name="Title 1"/>
          <p:cNvSpPr>
            <a:spLocks noGrp="1"/>
          </p:cNvSpPr>
          <p:nvPr>
            <p:ph type="ctrTitle"/>
          </p:nvPr>
        </p:nvSpPr>
        <p:spPr>
          <a:xfrm>
            <a:off x="238897" y="1064698"/>
            <a:ext cx="6120714" cy="805291"/>
          </a:xfrm>
        </p:spPr>
        <p:txBody>
          <a:bodyPr>
            <a:normAutofit fontScale="90000"/>
          </a:bodyPr>
          <a:lstStyle/>
          <a:p>
            <a:r>
              <a:rPr lang="en-GB" b="1" dirty="0" smtClean="0"/>
              <a:t>History of Madness</a:t>
            </a:r>
            <a:r>
              <a:rPr lang="en-GB" dirty="0" smtClean="0"/>
              <a:t/>
            </a:r>
            <a:br>
              <a:rPr lang="en-GB" dirty="0" smtClean="0"/>
            </a:br>
            <a:endParaRPr lang="en-GB" dirty="0"/>
          </a:p>
        </p:txBody>
      </p:sp>
      <p:sp>
        <p:nvSpPr>
          <p:cNvPr id="3" name="Subtitle 2"/>
          <p:cNvSpPr>
            <a:spLocks noGrp="1"/>
          </p:cNvSpPr>
          <p:nvPr>
            <p:ph type="subTitle" idx="1"/>
          </p:nvPr>
        </p:nvSpPr>
        <p:spPr>
          <a:xfrm>
            <a:off x="4352600" y="6032200"/>
            <a:ext cx="3486797" cy="558070"/>
          </a:xfrm>
        </p:spPr>
        <p:txBody>
          <a:bodyPr>
            <a:normAutofit fontScale="85000" lnSpcReduction="20000"/>
          </a:bodyPr>
          <a:lstStyle/>
          <a:p>
            <a:r>
              <a:rPr lang="en-GB" sz="4800" b="1" dirty="0" smtClean="0"/>
              <a:t>Islam</a:t>
            </a:r>
            <a:endParaRPr lang="en-GB" sz="4800" b="1" dirty="0"/>
          </a:p>
        </p:txBody>
      </p:sp>
    </p:spTree>
    <p:extLst>
      <p:ext uri="{BB962C8B-B14F-4D97-AF65-F5344CB8AC3E}">
        <p14:creationId xmlns:p14="http://schemas.microsoft.com/office/powerpoint/2010/main" val="121671052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idx="1"/>
          </p:nvPr>
        </p:nvSpPr>
        <p:spPr/>
        <p:txBody>
          <a:bodyPr/>
          <a:lstStyle/>
          <a:p>
            <a:r>
              <a:rPr lang="en-GB" dirty="0" smtClean="0"/>
              <a:t>To have a greater understanding of the foundations of care and counselling</a:t>
            </a:r>
          </a:p>
          <a:p>
            <a:r>
              <a:rPr lang="en-GB" dirty="0" smtClean="0"/>
              <a:t>To notice the connections between the Early Greek, Chinese and Islamic foundations of medicine and treatment of the mentally ill.</a:t>
            </a:r>
          </a:p>
          <a:p>
            <a:r>
              <a:rPr lang="en-GB" dirty="0" smtClean="0"/>
              <a:t>To lay the foundation for the forthcoming lectures on Medieval medicine.</a:t>
            </a:r>
            <a:endParaRPr lang="en-GB" dirty="0"/>
          </a:p>
        </p:txBody>
      </p:sp>
    </p:spTree>
    <p:extLst>
      <p:ext uri="{BB962C8B-B14F-4D97-AF65-F5344CB8AC3E}">
        <p14:creationId xmlns:p14="http://schemas.microsoft.com/office/powerpoint/2010/main" val="362946979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Turbulent Times</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The years between 250BC and 1500AD were years of upheaval and frequent wars between opposing sides</a:t>
            </a:r>
          </a:p>
          <a:p>
            <a:pPr lvl="1"/>
            <a:r>
              <a:rPr lang="en-GB" dirty="0" smtClean="0"/>
              <a:t>Persians and Romans</a:t>
            </a:r>
          </a:p>
          <a:p>
            <a:pPr lvl="1"/>
            <a:r>
              <a:rPr lang="en-GB" dirty="0" smtClean="0"/>
              <a:t>Christian Constantinople and the Ottoman Turks</a:t>
            </a:r>
          </a:p>
          <a:p>
            <a:pPr lvl="1"/>
            <a:r>
              <a:rPr lang="en-GB" dirty="0" smtClean="0"/>
              <a:t>Christians and Arabs</a:t>
            </a:r>
          </a:p>
          <a:p>
            <a:r>
              <a:rPr lang="en-GB" dirty="0" smtClean="0"/>
              <a:t>Severely weakened both sides – taxes were high, treasure houses were depleted, armies were exhausted</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387452" y="2336873"/>
            <a:ext cx="4700588" cy="311705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71192845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place does the history of Counselling have in this?</a:t>
            </a:r>
            <a:endParaRPr lang="en-GB" dirty="0"/>
          </a:p>
        </p:txBody>
      </p:sp>
      <p:sp>
        <p:nvSpPr>
          <p:cNvPr id="3" name="Content Placeholder 2"/>
          <p:cNvSpPr>
            <a:spLocks noGrp="1"/>
          </p:cNvSpPr>
          <p:nvPr>
            <p:ph idx="1"/>
          </p:nvPr>
        </p:nvSpPr>
        <p:spPr/>
        <p:txBody>
          <a:bodyPr/>
          <a:lstStyle/>
          <a:p>
            <a:r>
              <a:rPr lang="en-GB" dirty="0" smtClean="0"/>
              <a:t>By the late 7</a:t>
            </a:r>
            <a:r>
              <a:rPr lang="en-GB" baseline="30000" dirty="0" smtClean="0"/>
              <a:t>th</a:t>
            </a:r>
            <a:r>
              <a:rPr lang="en-GB" dirty="0" smtClean="0"/>
              <a:t> century, Greek had become the official administrative language of the Eastern Roman Empire.</a:t>
            </a:r>
          </a:p>
          <a:p>
            <a:r>
              <a:rPr lang="en-GB" dirty="0" smtClean="0"/>
              <a:t>As a result, the concepts of philosophy and medicine were adopted and endured. </a:t>
            </a:r>
            <a:endParaRPr lang="en-GB" dirty="0"/>
          </a:p>
        </p:txBody>
      </p:sp>
    </p:spTree>
    <p:extLst>
      <p:ext uri="{BB962C8B-B14F-4D97-AF65-F5344CB8AC3E}">
        <p14:creationId xmlns:p14="http://schemas.microsoft.com/office/powerpoint/2010/main" val="87818354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Academy of </a:t>
            </a:r>
            <a:r>
              <a:rPr lang="en-GB" dirty="0" err="1" smtClean="0"/>
              <a:t>Gundishapur</a:t>
            </a:r>
            <a:r>
              <a:rPr lang="en-GB" dirty="0" smtClean="0"/>
              <a:t> (</a:t>
            </a:r>
            <a:r>
              <a:rPr lang="en-GB" dirty="0" err="1" smtClean="0"/>
              <a:t>Jundi-Shapur</a:t>
            </a:r>
            <a:r>
              <a:rPr lang="en-GB" dirty="0" smtClean="0"/>
              <a:t>)</a:t>
            </a:r>
            <a:endParaRPr lang="en-GB" dirty="0"/>
          </a:p>
        </p:txBody>
      </p:sp>
      <p:sp>
        <p:nvSpPr>
          <p:cNvPr id="21" name="Text Placeholder 20"/>
          <p:cNvSpPr>
            <a:spLocks noGrp="1"/>
          </p:cNvSpPr>
          <p:nvPr>
            <p:ph type="body" idx="1"/>
          </p:nvPr>
        </p:nvSpPr>
        <p:spPr/>
        <p:txBody>
          <a:bodyPr/>
          <a:lstStyle/>
          <a:p>
            <a:r>
              <a:rPr lang="en-GB" dirty="0" smtClean="0"/>
              <a:t>Triumph of </a:t>
            </a:r>
            <a:r>
              <a:rPr lang="en-GB" dirty="0" err="1" smtClean="0"/>
              <a:t>Shapur</a:t>
            </a:r>
            <a:r>
              <a:rPr lang="en-GB" dirty="0" smtClean="0"/>
              <a:t> I</a:t>
            </a:r>
            <a:endParaRPr lang="en-GB" dirty="0"/>
          </a:p>
        </p:txBody>
      </p:sp>
      <p:pic>
        <p:nvPicPr>
          <p:cNvPr id="6" name="Picture Placeholder 5"/>
          <p:cNvPicPr>
            <a:picLocks noGrp="1" noChangeAspect="1"/>
          </p:cNvPicPr>
          <p:nvPr>
            <p:ph type="pic" idx="15"/>
          </p:nvPr>
        </p:nvPicPr>
        <p:blipFill>
          <a:blip r:embed="rId3">
            <a:extLst>
              <a:ext uri="{28A0092B-C50C-407E-A947-70E740481C1C}">
                <a14:useLocalDpi xmlns:a14="http://schemas.microsoft.com/office/drawing/2010/main" val="0"/>
              </a:ext>
            </a:extLst>
          </a:blip>
          <a:srcRect t="14133" b="14133"/>
          <a:stretch>
            <a:fillRect/>
          </a:stretch>
        </p:blipFill>
        <p:spPr>
          <a:xfrm>
            <a:off x="7244477" y="2336873"/>
            <a:ext cx="3049705" cy="15240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4" name="Text Placeholder 23"/>
          <p:cNvSpPr>
            <a:spLocks noGrp="1"/>
          </p:cNvSpPr>
          <p:nvPr>
            <p:ph type="body" sz="half" idx="18"/>
          </p:nvPr>
        </p:nvSpPr>
        <p:spPr/>
        <p:txBody>
          <a:bodyPr/>
          <a:lstStyle/>
          <a:p>
            <a:r>
              <a:rPr lang="en-GB" dirty="0" err="1" smtClean="0"/>
              <a:t>Gundishapur</a:t>
            </a:r>
            <a:r>
              <a:rPr lang="en-GB" dirty="0"/>
              <a:t> </a:t>
            </a:r>
            <a:r>
              <a:rPr lang="en-GB" dirty="0" smtClean="0"/>
              <a:t>had the world’s oldest known medical centre, as well as a university and library containing over 400,000 books</a:t>
            </a:r>
            <a:endParaRPr lang="en-GB" dirty="0"/>
          </a:p>
        </p:txBody>
      </p:sp>
      <p:sp>
        <p:nvSpPr>
          <p:cNvPr id="22" name="Text Placeholder 21"/>
          <p:cNvSpPr>
            <a:spLocks noGrp="1"/>
          </p:cNvSpPr>
          <p:nvPr>
            <p:ph type="body" sz="quarter" idx="3"/>
          </p:nvPr>
        </p:nvSpPr>
        <p:spPr/>
        <p:txBody>
          <a:bodyPr/>
          <a:lstStyle/>
          <a:p>
            <a:r>
              <a:rPr lang="en-GB" dirty="0" smtClean="0"/>
              <a:t>Academy of </a:t>
            </a:r>
            <a:r>
              <a:rPr lang="en-GB" dirty="0" err="1" smtClean="0"/>
              <a:t>Gundishapur</a:t>
            </a:r>
            <a:endParaRPr lang="en-GB" dirty="0"/>
          </a:p>
        </p:txBody>
      </p:sp>
      <p:pic>
        <p:nvPicPr>
          <p:cNvPr id="29" name="Picture Placeholder 28"/>
          <p:cNvPicPr>
            <a:picLocks noGrp="1" noChangeAspect="1"/>
          </p:cNvPicPr>
          <p:nvPr>
            <p:ph type="pic" idx="21"/>
          </p:nvPr>
        </p:nvPicPr>
        <p:blipFill>
          <a:blip r:embed="rId4">
            <a:extLst>
              <a:ext uri="{28A0092B-C50C-407E-A947-70E740481C1C}">
                <a14:useLocalDpi xmlns:a14="http://schemas.microsoft.com/office/drawing/2010/main" val="0"/>
              </a:ext>
            </a:extLst>
          </a:blip>
          <a:srcRect t="12694" b="12694"/>
          <a:stretch>
            <a:fillRect/>
          </a:stretch>
        </p:blipFill>
        <p:spPr>
          <a:xfrm>
            <a:off x="673550" y="2336873"/>
            <a:ext cx="3063240" cy="15240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5" name="Text Placeholder 24"/>
          <p:cNvSpPr>
            <a:spLocks noGrp="1"/>
          </p:cNvSpPr>
          <p:nvPr>
            <p:ph type="body" sz="half" idx="19"/>
          </p:nvPr>
        </p:nvSpPr>
        <p:spPr/>
        <p:txBody>
          <a:bodyPr/>
          <a:lstStyle/>
          <a:p>
            <a:r>
              <a:rPr lang="en-GB" dirty="0" err="1" smtClean="0"/>
              <a:t>Gundishapur</a:t>
            </a:r>
            <a:r>
              <a:rPr lang="en-GB" dirty="0" smtClean="0"/>
              <a:t> is thought to have had a significant role in developing the role of the teaching hospital.</a:t>
            </a:r>
            <a:endParaRPr lang="en-GB" dirty="0"/>
          </a:p>
        </p:txBody>
      </p:sp>
      <p:sp>
        <p:nvSpPr>
          <p:cNvPr id="23" name="Text Placeholder 22"/>
          <p:cNvSpPr>
            <a:spLocks noGrp="1"/>
          </p:cNvSpPr>
          <p:nvPr>
            <p:ph type="body" sz="quarter" idx="13"/>
          </p:nvPr>
        </p:nvSpPr>
        <p:spPr/>
        <p:txBody>
          <a:bodyPr/>
          <a:lstStyle/>
          <a:p>
            <a:r>
              <a:rPr lang="en-GB" dirty="0" smtClean="0"/>
              <a:t>Academy of </a:t>
            </a:r>
            <a:r>
              <a:rPr lang="en-GB" dirty="0" err="1" smtClean="0"/>
              <a:t>Gundishapur</a:t>
            </a:r>
            <a:endParaRPr lang="en-GB" dirty="0"/>
          </a:p>
        </p:txBody>
      </p:sp>
      <p:pic>
        <p:nvPicPr>
          <p:cNvPr id="30" name="Picture Placeholder 29"/>
          <p:cNvPicPr>
            <a:picLocks noGrp="1" noChangeAspect="1"/>
          </p:cNvPicPr>
          <p:nvPr>
            <p:ph type="pic" idx="22"/>
          </p:nvPr>
        </p:nvPicPr>
        <p:blipFill>
          <a:blip r:embed="rId5">
            <a:extLst>
              <a:ext uri="{28A0092B-C50C-407E-A947-70E740481C1C}">
                <a14:useLocalDpi xmlns:a14="http://schemas.microsoft.com/office/drawing/2010/main" val="0"/>
              </a:ext>
            </a:extLst>
          </a:blip>
          <a:srcRect t="13187" b="13187"/>
          <a:stretch>
            <a:fillRect/>
          </a:stretch>
        </p:blipFill>
        <p:spPr>
          <a:xfrm>
            <a:off x="3943350" y="2352675"/>
            <a:ext cx="3063875" cy="15240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6" name="Text Placeholder 25"/>
          <p:cNvSpPr>
            <a:spLocks noGrp="1"/>
          </p:cNvSpPr>
          <p:nvPr>
            <p:ph type="body" sz="half" idx="20"/>
          </p:nvPr>
        </p:nvSpPr>
        <p:spPr/>
        <p:txBody>
          <a:bodyPr/>
          <a:lstStyle/>
          <a:p>
            <a:r>
              <a:rPr lang="en-GB" dirty="0" err="1" smtClean="0"/>
              <a:t>Gundishapur</a:t>
            </a:r>
            <a:r>
              <a:rPr lang="en-GB" dirty="0" smtClean="0"/>
              <a:t> trained students of medicine, by hiring physicians and scholars from both Greece and India</a:t>
            </a:r>
            <a:endParaRPr lang="en-GB" dirty="0"/>
          </a:p>
        </p:txBody>
      </p:sp>
      <p:sp>
        <p:nvSpPr>
          <p:cNvPr id="32" name="TextBox 31"/>
          <p:cNvSpPr txBox="1"/>
          <p:nvPr/>
        </p:nvSpPr>
        <p:spPr>
          <a:xfrm>
            <a:off x="794479" y="6086007"/>
            <a:ext cx="10283252" cy="646331"/>
          </a:xfrm>
          <a:prstGeom prst="rect">
            <a:avLst/>
          </a:prstGeom>
          <a:noFill/>
        </p:spPr>
        <p:txBody>
          <a:bodyPr wrap="square" rtlCol="0">
            <a:spAutoFit/>
          </a:bodyPr>
          <a:lstStyle/>
          <a:p>
            <a:r>
              <a:rPr lang="en-GB" dirty="0" smtClean="0"/>
              <a:t>It should be noted that the usual place to care for a sick individual was in the home, being looked after by family.</a:t>
            </a:r>
            <a:endParaRPr lang="en-GB" dirty="0"/>
          </a:p>
        </p:txBody>
      </p:sp>
    </p:spTree>
    <p:extLst>
      <p:ext uri="{BB962C8B-B14F-4D97-AF65-F5344CB8AC3E}">
        <p14:creationId xmlns:p14="http://schemas.microsoft.com/office/powerpoint/2010/main" val="86587762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Influence of Hippocratic circle and the writings of Galen</a:t>
            </a:r>
            <a:endParaRPr lang="en-GB" dirty="0"/>
          </a:p>
        </p:txBody>
      </p:sp>
      <p:sp>
        <p:nvSpPr>
          <p:cNvPr id="3" name="Content Placeholder 2"/>
          <p:cNvSpPr>
            <a:spLocks noGrp="1"/>
          </p:cNvSpPr>
          <p:nvPr>
            <p:ph idx="1"/>
          </p:nvPr>
        </p:nvSpPr>
        <p:spPr/>
        <p:txBody>
          <a:bodyPr/>
          <a:lstStyle/>
          <a:p>
            <a:r>
              <a:rPr lang="en-GB" dirty="0"/>
              <a:t>The writings of the Hippocratic circle and Galen whilst being largely lost in Western Europe continued to have a strong influence on medical practices in the Near East. </a:t>
            </a:r>
            <a:endParaRPr lang="en-GB" dirty="0" smtClean="0"/>
          </a:p>
          <a:p>
            <a:r>
              <a:rPr lang="en-GB" dirty="0" smtClean="0"/>
              <a:t>That influence would grow stronger with the triumph of the Arabs and Islam.</a:t>
            </a:r>
            <a:endParaRPr lang="en-GB" dirty="0"/>
          </a:p>
          <a:p>
            <a:endParaRPr lang="en-GB" dirty="0"/>
          </a:p>
        </p:txBody>
      </p:sp>
    </p:spTree>
    <p:extLst>
      <p:ext uri="{BB962C8B-B14F-4D97-AF65-F5344CB8AC3E}">
        <p14:creationId xmlns:p14="http://schemas.microsoft.com/office/powerpoint/2010/main" val="23223351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Arab and Islamic Influence</a:t>
            </a:r>
            <a:endParaRPr lang="en-GB" dirty="0"/>
          </a:p>
        </p:txBody>
      </p:sp>
      <p:sp>
        <p:nvSpPr>
          <p:cNvPr id="3" name="Content Placeholder 2"/>
          <p:cNvSpPr>
            <a:spLocks noGrp="1"/>
          </p:cNvSpPr>
          <p:nvPr>
            <p:ph idx="1"/>
          </p:nvPr>
        </p:nvSpPr>
        <p:spPr/>
        <p:txBody>
          <a:bodyPr>
            <a:normAutofit lnSpcReduction="10000"/>
          </a:bodyPr>
          <a:lstStyle/>
          <a:p>
            <a:r>
              <a:rPr lang="en-GB" dirty="0" smtClean="0"/>
              <a:t>By the time of the Prophet Muhammad’s death in 632CE large portions of the Near East would be conquered by the Arabs. This expansion included Northern India to the East, all across North Africa and most of Spain.</a:t>
            </a:r>
          </a:p>
          <a:p>
            <a:r>
              <a:rPr lang="en-GB" dirty="0" smtClean="0"/>
              <a:t>Part of the reason for this swift expansion was the ease in which the Arabs were welcomed by the populace. Christian and Jewish inhabitants had long been persecuted and welcomed the protection and tolerance offered by the new Arabian rulers.</a:t>
            </a:r>
          </a:p>
          <a:p>
            <a:r>
              <a:rPr lang="en-GB" dirty="0" smtClean="0"/>
              <a:t>The Arabs assimilated cultures, particularly those aspects which were seen as being most valuable and useful. This included the knowledge and understanding of medicine.</a:t>
            </a:r>
            <a:endParaRPr lang="en-GB" dirty="0"/>
          </a:p>
        </p:txBody>
      </p:sp>
    </p:spTree>
    <p:extLst>
      <p:ext uri="{BB962C8B-B14F-4D97-AF65-F5344CB8AC3E}">
        <p14:creationId xmlns:p14="http://schemas.microsoft.com/office/powerpoint/2010/main" val="362246038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Technological advances</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Technology of sails and nautical charts – the Arabs were great sailors and traders</a:t>
            </a:r>
          </a:p>
          <a:p>
            <a:r>
              <a:rPr lang="en-GB" dirty="0" smtClean="0"/>
              <a:t>Irrigation systems</a:t>
            </a:r>
          </a:p>
          <a:p>
            <a:r>
              <a:rPr lang="en-GB" dirty="0" smtClean="0"/>
              <a:t>Paper and printing (Chinese Invention)</a:t>
            </a:r>
          </a:p>
          <a:p>
            <a:r>
              <a:rPr lang="en-GB" dirty="0" smtClean="0"/>
              <a:t>Numerical system</a:t>
            </a:r>
          </a:p>
          <a:p>
            <a:r>
              <a:rPr lang="en-GB" dirty="0" smtClean="0"/>
              <a:t>Urban civilisation much more opulent and complex than anything seen in Western Europe.</a:t>
            </a:r>
          </a:p>
          <a:p>
            <a:r>
              <a:rPr lang="en-GB" dirty="0" smtClean="0"/>
              <a:t>Mathematics, Science and Medicine continued to be developed and later absorbed by Western Europeans.</a:t>
            </a:r>
            <a:endParaRPr lang="en-GB" dirty="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677219" y="2336873"/>
            <a:ext cx="2747534" cy="359938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85333969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Early Islamic understanding of Madness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Medicine was a central part of Islamic culture.</a:t>
            </a:r>
          </a:p>
          <a:p>
            <a:r>
              <a:rPr lang="en-GB" dirty="0" smtClean="0"/>
              <a:t>The study and practice of Medicine was seen as being an act of virtue, an act of religiousness.</a:t>
            </a:r>
          </a:p>
          <a:p>
            <a:r>
              <a:rPr lang="en-GB" dirty="0" smtClean="0"/>
              <a:t>The prophet Muhammad expressed ideas and opinions on how an individual could live a healthy life and instructed sick people to take medicine.</a:t>
            </a:r>
          </a:p>
          <a:p>
            <a:r>
              <a:rPr lang="en-GB" dirty="0" smtClean="0"/>
              <a:t>It was also believed that the root of all illness is in the nutrition of the patient</a:t>
            </a:r>
          </a:p>
          <a:p>
            <a:pPr marL="0" indent="0">
              <a:buNone/>
            </a:pPr>
            <a:r>
              <a:rPr lang="en-GB" dirty="0" smtClean="0"/>
              <a:t>“The stomach is the House of Illness, and abstinence is the most important medicine. The cause of every illness is poor digestion”</a:t>
            </a:r>
          </a:p>
          <a:p>
            <a:pPr marL="0" indent="0">
              <a:buNone/>
            </a:pPr>
            <a:r>
              <a:rPr lang="en-GB" dirty="0" smtClean="0"/>
              <a:t>Ibn </a:t>
            </a:r>
            <a:r>
              <a:rPr lang="en-GB" dirty="0" err="1" smtClean="0"/>
              <a:t>Khaldun</a:t>
            </a:r>
            <a:r>
              <a:rPr lang="en-GB" dirty="0" smtClean="0"/>
              <a:t>, </a:t>
            </a:r>
            <a:r>
              <a:rPr lang="en-GB" dirty="0" err="1" smtClean="0"/>
              <a:t>Muqaddima</a:t>
            </a:r>
            <a:r>
              <a:rPr lang="en-GB" dirty="0" smtClean="0"/>
              <a:t>, V,18</a:t>
            </a:r>
          </a:p>
        </p:txBody>
      </p:sp>
    </p:spTree>
    <p:extLst>
      <p:ext uri="{BB962C8B-B14F-4D97-AF65-F5344CB8AC3E}">
        <p14:creationId xmlns:p14="http://schemas.microsoft.com/office/powerpoint/2010/main" val="388087195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Early Islamic Understanding of Madness.</a:t>
            </a:r>
            <a:endParaRPr lang="en-GB" dirty="0"/>
          </a:p>
        </p:txBody>
      </p:sp>
      <p:pic>
        <p:nvPicPr>
          <p:cNvPr id="5" name="Content Placeholder 4"/>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220671" y="2435106"/>
            <a:ext cx="5104276" cy="340285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4" name="Content Placeholder 3"/>
          <p:cNvSpPr>
            <a:spLocks noGrp="1"/>
          </p:cNvSpPr>
          <p:nvPr>
            <p:ph sz="half" idx="2"/>
          </p:nvPr>
        </p:nvSpPr>
        <p:spPr/>
        <p:txBody>
          <a:bodyPr/>
          <a:lstStyle/>
          <a:p>
            <a:r>
              <a:rPr lang="en-GB" dirty="0"/>
              <a:t>There was a strong belief in spirits and spells and the need to placate the </a:t>
            </a:r>
            <a:r>
              <a:rPr lang="en-GB" i="1" dirty="0"/>
              <a:t>jinn </a:t>
            </a:r>
            <a:r>
              <a:rPr lang="en-GB" dirty="0"/>
              <a:t>(demons</a:t>
            </a:r>
            <a:r>
              <a:rPr lang="en-GB" dirty="0" smtClean="0"/>
              <a:t>)</a:t>
            </a:r>
          </a:p>
          <a:p>
            <a:r>
              <a:rPr lang="en-GB" dirty="0" smtClean="0"/>
              <a:t>Like Christian beliefs, early Muslims believed that madness was caused by a supernatural being – jinn.</a:t>
            </a:r>
            <a:endParaRPr lang="en-GB" dirty="0"/>
          </a:p>
          <a:p>
            <a:endParaRPr lang="en-GB" dirty="0"/>
          </a:p>
        </p:txBody>
      </p:sp>
    </p:spTree>
    <p:extLst>
      <p:ext uri="{BB962C8B-B14F-4D97-AF65-F5344CB8AC3E}">
        <p14:creationId xmlns:p14="http://schemas.microsoft.com/office/powerpoint/2010/main" val="256308280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Influence of Galen on Islamic Physicians</a:t>
            </a:r>
            <a:endParaRPr lang="en-GB" dirty="0"/>
          </a:p>
        </p:txBody>
      </p:sp>
      <p:sp>
        <p:nvSpPr>
          <p:cNvPr id="6" name="Content Placeholder 5"/>
          <p:cNvSpPr>
            <a:spLocks noGrp="1"/>
          </p:cNvSpPr>
          <p:nvPr>
            <p:ph idx="1"/>
          </p:nvPr>
        </p:nvSpPr>
        <p:spPr/>
        <p:txBody>
          <a:bodyPr>
            <a:normAutofit fontScale="92500" lnSpcReduction="20000"/>
          </a:bodyPr>
          <a:lstStyle/>
          <a:p>
            <a:r>
              <a:rPr lang="en-GB" dirty="0" smtClean="0"/>
              <a:t>Some of the manifestations of madness that we are familiar with today were recognised and explored by Galen:		</a:t>
            </a:r>
          </a:p>
          <a:p>
            <a:pPr lvl="1"/>
            <a:r>
              <a:rPr lang="en-GB" dirty="0" smtClean="0"/>
              <a:t>Hysteria, epilepsy, mania and melancholia</a:t>
            </a:r>
          </a:p>
          <a:p>
            <a:r>
              <a:rPr lang="en-GB" dirty="0" smtClean="0"/>
              <a:t>Islamic physicians were heavily influenced by his teachings and also believed that a physiological disturbance was what caused mental instability.</a:t>
            </a:r>
          </a:p>
          <a:p>
            <a:r>
              <a:rPr lang="en-GB" dirty="0" smtClean="0"/>
              <a:t>Melancholy or other such mental illnesses were attributed to:</a:t>
            </a:r>
          </a:p>
          <a:p>
            <a:pPr lvl="1"/>
            <a:r>
              <a:rPr lang="en-GB" dirty="0" smtClean="0"/>
              <a:t>Excess eating or drinking</a:t>
            </a:r>
          </a:p>
          <a:p>
            <a:pPr lvl="1"/>
            <a:r>
              <a:rPr lang="en-GB" dirty="0" smtClean="0"/>
              <a:t>Temperament from birth</a:t>
            </a:r>
          </a:p>
          <a:p>
            <a:pPr lvl="1"/>
            <a:r>
              <a:rPr lang="en-GB" dirty="0" smtClean="0"/>
              <a:t>Too much or too little exercise</a:t>
            </a:r>
          </a:p>
          <a:p>
            <a:pPr lvl="1"/>
            <a:r>
              <a:rPr lang="en-GB" dirty="0" smtClean="0"/>
              <a:t>Irregular bowel movement</a:t>
            </a:r>
          </a:p>
          <a:p>
            <a:pPr lvl="1"/>
            <a:r>
              <a:rPr lang="en-GB" dirty="0" smtClean="0"/>
              <a:t>All attributed to excess black bile in the body.</a:t>
            </a:r>
          </a:p>
          <a:p>
            <a:pPr lvl="2"/>
            <a:endParaRPr lang="en-GB" dirty="0"/>
          </a:p>
        </p:txBody>
      </p:sp>
    </p:spTree>
    <p:extLst>
      <p:ext uri="{BB962C8B-B14F-4D97-AF65-F5344CB8AC3E}">
        <p14:creationId xmlns:p14="http://schemas.microsoft.com/office/powerpoint/2010/main" val="128517589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Al-Ma-</a:t>
            </a:r>
            <a:r>
              <a:rPr lang="en-GB" dirty="0" err="1" smtClean="0"/>
              <a:t>Gusi</a:t>
            </a:r>
            <a:r>
              <a:rPr lang="en-GB" dirty="0" smtClean="0"/>
              <a:t> – </a:t>
            </a:r>
            <a:r>
              <a:rPr lang="en-GB" dirty="0" err="1" smtClean="0"/>
              <a:t>Kitab</a:t>
            </a:r>
            <a:r>
              <a:rPr lang="en-GB" dirty="0" smtClean="0"/>
              <a:t> Al-Malaki</a:t>
            </a:r>
            <a:endParaRPr lang="en-GB" dirty="0"/>
          </a:p>
        </p:txBody>
      </p:sp>
      <p:sp>
        <p:nvSpPr>
          <p:cNvPr id="3" name="Content Placeholder 2"/>
          <p:cNvSpPr>
            <a:spLocks noGrp="1"/>
          </p:cNvSpPr>
          <p:nvPr>
            <p:ph idx="1"/>
          </p:nvPr>
        </p:nvSpPr>
        <p:spPr/>
        <p:txBody>
          <a:bodyPr/>
          <a:lstStyle/>
          <a:p>
            <a:r>
              <a:rPr lang="en-GB" dirty="0" err="1" smtClean="0"/>
              <a:t>Kitab</a:t>
            </a:r>
            <a:r>
              <a:rPr lang="en-GB" dirty="0" smtClean="0"/>
              <a:t> al-Malaki (Liber </a:t>
            </a:r>
            <a:r>
              <a:rPr lang="en-GB" dirty="0" err="1" smtClean="0"/>
              <a:t>Pantegni</a:t>
            </a:r>
            <a:r>
              <a:rPr lang="en-GB" dirty="0" smtClean="0"/>
              <a:t> and Liber </a:t>
            </a:r>
            <a:r>
              <a:rPr lang="en-GB" dirty="0" err="1" smtClean="0"/>
              <a:t>Regius</a:t>
            </a:r>
            <a:r>
              <a:rPr lang="en-GB" dirty="0"/>
              <a:t> </a:t>
            </a:r>
            <a:r>
              <a:rPr lang="en-GB" dirty="0" smtClean="0"/>
              <a:t>- Latin)</a:t>
            </a:r>
          </a:p>
          <a:p>
            <a:r>
              <a:rPr lang="en-GB" dirty="0" smtClean="0"/>
              <a:t>The issue of madness arises in many sections of the book. </a:t>
            </a:r>
          </a:p>
          <a:p>
            <a:r>
              <a:rPr lang="en-GB" dirty="0" smtClean="0"/>
              <a:t>The ‘Naturals’ and the ‘Non-naturals’</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84548" y="4162421"/>
            <a:ext cx="2381250" cy="227647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23017" y="3971920"/>
            <a:ext cx="1905000" cy="265747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45320826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naturals and non naturals</a:t>
            </a:r>
            <a:endParaRPr lang="en-GB" dirty="0"/>
          </a:p>
        </p:txBody>
      </p:sp>
      <p:sp>
        <p:nvSpPr>
          <p:cNvPr id="3" name="Content Placeholder 2"/>
          <p:cNvSpPr>
            <a:spLocks noGrp="1"/>
          </p:cNvSpPr>
          <p:nvPr>
            <p:ph idx="1"/>
          </p:nvPr>
        </p:nvSpPr>
        <p:spPr/>
        <p:txBody>
          <a:bodyPr/>
          <a:lstStyle/>
          <a:p>
            <a:r>
              <a:rPr lang="en-GB" dirty="0" smtClean="0"/>
              <a:t>The seven ‘naturals’ were the fundamental sections of the body, they were the elements, temperaments, humours, parts of the body, faculties, functions and the </a:t>
            </a:r>
            <a:r>
              <a:rPr lang="en-GB" dirty="0" err="1" smtClean="0"/>
              <a:t>pneumata</a:t>
            </a:r>
            <a:endParaRPr lang="en-GB" dirty="0" smtClean="0"/>
          </a:p>
          <a:p>
            <a:r>
              <a:rPr lang="en-GB" dirty="0" smtClean="0"/>
              <a:t>The ‘non-naturals’ included the environment, activity, rest, sleep, wakefulness, diet, exercise, bodily functions and psychic </a:t>
            </a:r>
            <a:r>
              <a:rPr lang="en-GB" dirty="0" err="1" smtClean="0"/>
              <a:t>occurances</a:t>
            </a:r>
            <a:r>
              <a:rPr lang="en-GB" dirty="0" smtClean="0"/>
              <a:t>. </a:t>
            </a:r>
          </a:p>
          <a:p>
            <a:r>
              <a:rPr lang="en-GB" dirty="0" smtClean="0"/>
              <a:t>Al-</a:t>
            </a:r>
            <a:r>
              <a:rPr lang="en-GB" dirty="0" err="1" smtClean="0"/>
              <a:t>Majusi</a:t>
            </a:r>
            <a:r>
              <a:rPr lang="en-GB" dirty="0" smtClean="0"/>
              <a:t> was aware of the psychic situations that could bring about illness. Emotions, including anger, fear, sadness, passion all could be hazardous to one’s health.</a:t>
            </a:r>
            <a:endParaRPr lang="en-GB" dirty="0"/>
          </a:p>
        </p:txBody>
      </p:sp>
    </p:spTree>
    <p:extLst>
      <p:ext uri="{BB962C8B-B14F-4D97-AF65-F5344CB8AC3E}">
        <p14:creationId xmlns:p14="http://schemas.microsoft.com/office/powerpoint/2010/main" val="278625663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relationship between the brain and the stomach</a:t>
            </a:r>
            <a:endParaRPr lang="en-GB" dirty="0"/>
          </a:p>
        </p:txBody>
      </p:sp>
      <p:pic>
        <p:nvPicPr>
          <p:cNvPr id="6" name="Picture Placeholder 5"/>
          <p:cNvPicPr>
            <a:picLocks noGrp="1" noChangeAspect="1"/>
          </p:cNvPicPr>
          <p:nvPr>
            <p:ph type="pic" idx="1"/>
          </p:nvPr>
        </p:nvPicPr>
        <p:blipFill>
          <a:blip r:embed="rId3">
            <a:extLst>
              <a:ext uri="{28A0092B-C50C-407E-A947-70E740481C1C}">
                <a14:useLocalDpi xmlns:a14="http://schemas.microsoft.com/office/drawing/2010/main" val="0"/>
              </a:ext>
            </a:extLst>
          </a:blip>
          <a:stretch>
            <a:fillRect/>
          </a:stretch>
        </p:blipFill>
        <p:spPr>
          <a:xfrm>
            <a:off x="5998633" y="2276775"/>
            <a:ext cx="2675468" cy="377513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3" name="Content Placeholder 2"/>
          <p:cNvSpPr>
            <a:spLocks noGrp="1"/>
          </p:cNvSpPr>
          <p:nvPr>
            <p:ph type="body" sz="half" idx="2"/>
          </p:nvPr>
        </p:nvSpPr>
        <p:spPr>
          <a:xfrm>
            <a:off x="1124823" y="1960256"/>
            <a:ext cx="3876256" cy="3599315"/>
          </a:xfrm>
        </p:spPr>
        <p:txBody>
          <a:bodyPr>
            <a:normAutofit/>
          </a:bodyPr>
          <a:lstStyle/>
          <a:p>
            <a:pPr marL="342900" indent="-342900">
              <a:buFont typeface="Arial" panose="020B0604020202020204" pitchFamily="34" charset="0"/>
              <a:buChar char="•"/>
            </a:pPr>
            <a:r>
              <a:rPr lang="en-GB" sz="2400" dirty="0" smtClean="0"/>
              <a:t>Heat</a:t>
            </a:r>
          </a:p>
          <a:p>
            <a:pPr marL="800100" lvl="1" indent="-342900">
              <a:buFont typeface="Arial" panose="020B0604020202020204" pitchFamily="34" charset="0"/>
              <a:buChar char="•"/>
            </a:pPr>
            <a:r>
              <a:rPr lang="en-GB" sz="2400" dirty="0" smtClean="0"/>
              <a:t>Hot</a:t>
            </a:r>
          </a:p>
          <a:p>
            <a:pPr marL="800100" lvl="1" indent="-342900">
              <a:buFont typeface="Arial" panose="020B0604020202020204" pitchFamily="34" charset="0"/>
              <a:buChar char="•"/>
            </a:pPr>
            <a:r>
              <a:rPr lang="en-GB" sz="2400" dirty="0" smtClean="0"/>
              <a:t>Cold</a:t>
            </a:r>
          </a:p>
          <a:p>
            <a:pPr marL="342900" indent="-342900">
              <a:buFont typeface="Arial" panose="020B0604020202020204" pitchFamily="34" charset="0"/>
              <a:buChar char="•"/>
            </a:pPr>
            <a:r>
              <a:rPr lang="en-GB" sz="2400" dirty="0" smtClean="0"/>
              <a:t>Melancholy – Black Bile</a:t>
            </a:r>
          </a:p>
        </p:txBody>
      </p:sp>
    </p:spTree>
    <p:extLst>
      <p:ext uri="{BB962C8B-B14F-4D97-AF65-F5344CB8AC3E}">
        <p14:creationId xmlns:p14="http://schemas.microsoft.com/office/powerpoint/2010/main" val="212138093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Treatments</a:t>
            </a:r>
            <a:endParaRPr lang="en-GB" dirty="0"/>
          </a:p>
        </p:txBody>
      </p:sp>
      <p:pic>
        <p:nvPicPr>
          <p:cNvPr id="5" name="Picture Placeholder 4"/>
          <p:cNvPicPr>
            <a:picLocks noGrp="1" noChangeAspect="1"/>
          </p:cNvPicPr>
          <p:nvPr>
            <p:ph type="pic" idx="1"/>
          </p:nvPr>
        </p:nvPicPr>
        <p:blipFill>
          <a:blip r:embed="rId3">
            <a:extLst>
              <a:ext uri="{28A0092B-C50C-407E-A947-70E740481C1C}">
                <a14:useLocalDpi xmlns:a14="http://schemas.microsoft.com/office/drawing/2010/main" val="0"/>
              </a:ext>
            </a:extLst>
          </a:blip>
          <a:srcRect t="7889" b="7889"/>
          <a:stretch>
            <a:fillRect/>
          </a:stretch>
        </p:blipFill>
        <p:spPr>
          <a:xfrm>
            <a:off x="4868331" y="2336874"/>
            <a:ext cx="5425849" cy="359931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4" name="Text Placeholder 3"/>
          <p:cNvSpPr>
            <a:spLocks noGrp="1"/>
          </p:cNvSpPr>
          <p:nvPr>
            <p:ph type="body" sz="half" idx="2"/>
          </p:nvPr>
        </p:nvSpPr>
        <p:spPr/>
        <p:txBody>
          <a:bodyPr/>
          <a:lstStyle/>
          <a:p>
            <a:pPr marL="285750" indent="-285750">
              <a:buFont typeface="Arial" panose="020B0604020202020204" pitchFamily="34" charset="0"/>
              <a:buChar char="•"/>
            </a:pPr>
            <a:r>
              <a:rPr lang="en-GB" dirty="0" smtClean="0"/>
              <a:t>The origins of melancholia</a:t>
            </a:r>
          </a:p>
          <a:p>
            <a:pPr marL="742950" lvl="1" indent="-285750">
              <a:buFont typeface="Arial" panose="020B0604020202020204" pitchFamily="34" charset="0"/>
              <a:buChar char="•"/>
            </a:pPr>
            <a:r>
              <a:rPr lang="en-GB" dirty="0" smtClean="0"/>
              <a:t>The Brain</a:t>
            </a:r>
          </a:p>
          <a:p>
            <a:pPr marL="742950" lvl="1" indent="-285750">
              <a:buFont typeface="Arial" panose="020B0604020202020204" pitchFamily="34" charset="0"/>
              <a:buChar char="•"/>
            </a:pPr>
            <a:r>
              <a:rPr lang="en-GB" dirty="0" smtClean="0"/>
              <a:t>Burnt yellow bile</a:t>
            </a:r>
            <a:endParaRPr lang="en-GB" dirty="0"/>
          </a:p>
        </p:txBody>
      </p:sp>
    </p:spTree>
    <p:extLst>
      <p:ext uri="{BB962C8B-B14F-4D97-AF65-F5344CB8AC3E}">
        <p14:creationId xmlns:p14="http://schemas.microsoft.com/office/powerpoint/2010/main" val="423996165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Canon of Medicine – Ibn </a:t>
            </a:r>
            <a:r>
              <a:rPr lang="en-GB" dirty="0" err="1" smtClean="0"/>
              <a:t>Sina</a:t>
            </a:r>
            <a:r>
              <a:rPr lang="en-GB" dirty="0" smtClean="0"/>
              <a:t> (Avicenna)</a:t>
            </a:r>
            <a:endParaRPr lang="en-GB" dirty="0"/>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344774" y="3056203"/>
            <a:ext cx="4019123" cy="226450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6" name="Content Placeholder 5"/>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9148489" y="2232922"/>
            <a:ext cx="2291386" cy="359886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7" name="TextBox 6"/>
          <p:cNvSpPr txBox="1"/>
          <p:nvPr/>
        </p:nvSpPr>
        <p:spPr>
          <a:xfrm>
            <a:off x="4363897" y="2458387"/>
            <a:ext cx="4570241" cy="3139321"/>
          </a:xfrm>
          <a:prstGeom prst="rect">
            <a:avLst/>
          </a:prstGeom>
          <a:noFill/>
        </p:spPr>
        <p:txBody>
          <a:bodyPr wrap="square" rtlCol="0">
            <a:spAutoFit/>
          </a:bodyPr>
          <a:lstStyle/>
          <a:p>
            <a:pPr marL="285750" indent="-285750">
              <a:buFont typeface="Arial" panose="020B0604020202020204" pitchFamily="34" charset="0"/>
              <a:buChar char="•"/>
            </a:pPr>
            <a:r>
              <a:rPr lang="en-GB" dirty="0" smtClean="0"/>
              <a:t>Largely influenced by Aristotle, the Canon of Medicine is a five volume </a:t>
            </a:r>
            <a:r>
              <a:rPr lang="en-GB" dirty="0" err="1" smtClean="0"/>
              <a:t>encyclopedia</a:t>
            </a:r>
            <a:r>
              <a:rPr lang="en-GB" dirty="0" smtClean="0"/>
              <a:t> (</a:t>
            </a:r>
            <a:r>
              <a:rPr lang="en-GB" dirty="0" err="1" smtClean="0"/>
              <a:t>Qanun</a:t>
            </a:r>
            <a:r>
              <a:rPr lang="en-GB" dirty="0" smtClean="0"/>
              <a:t>) compiled by the Persian philosopher Ibn </a:t>
            </a:r>
            <a:r>
              <a:rPr lang="en-GB" dirty="0" err="1" smtClean="0"/>
              <a:t>Sina</a:t>
            </a:r>
            <a:r>
              <a:rPr lang="en-GB" dirty="0" smtClean="0"/>
              <a:t> (Avicenna – Latin) and completed in 1025.</a:t>
            </a:r>
          </a:p>
          <a:p>
            <a:pPr marL="285750" indent="-285750">
              <a:buFont typeface="Arial" panose="020B0604020202020204" pitchFamily="34" charset="0"/>
              <a:buChar char="•"/>
            </a:pPr>
            <a:r>
              <a:rPr lang="en-GB" dirty="0" smtClean="0"/>
              <a:t>The </a:t>
            </a:r>
            <a:r>
              <a:rPr lang="en-GB" dirty="0" err="1" smtClean="0"/>
              <a:t>encyclopedia</a:t>
            </a:r>
            <a:r>
              <a:rPr lang="en-GB" dirty="0" smtClean="0"/>
              <a:t> was translated into Latin towards the end of the 12</a:t>
            </a:r>
            <a:r>
              <a:rPr lang="en-GB" baseline="30000" dirty="0" smtClean="0"/>
              <a:t>th</a:t>
            </a:r>
            <a:r>
              <a:rPr lang="en-GB" dirty="0" smtClean="0"/>
              <a:t> Century CE and became a significant reference source for physicians in the Western European universities well into the 18</a:t>
            </a:r>
            <a:r>
              <a:rPr lang="en-GB" baseline="30000" dirty="0" smtClean="0"/>
              <a:t>th</a:t>
            </a:r>
            <a:r>
              <a:rPr lang="en-GB" dirty="0" smtClean="0"/>
              <a:t> century.</a:t>
            </a:r>
            <a:endParaRPr lang="en-GB" dirty="0"/>
          </a:p>
        </p:txBody>
      </p:sp>
    </p:spTree>
    <p:extLst>
      <p:ext uri="{BB962C8B-B14F-4D97-AF65-F5344CB8AC3E}">
        <p14:creationId xmlns:p14="http://schemas.microsoft.com/office/powerpoint/2010/main" val="126314089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Canon of Medicine</a:t>
            </a:r>
            <a:endParaRPr lang="en-GB" dirty="0"/>
          </a:p>
        </p:txBody>
      </p:sp>
      <p:sp>
        <p:nvSpPr>
          <p:cNvPr id="3" name="Content Placeholder 2"/>
          <p:cNvSpPr>
            <a:spLocks noGrp="1"/>
          </p:cNvSpPr>
          <p:nvPr>
            <p:ph sz="half" idx="1"/>
          </p:nvPr>
        </p:nvSpPr>
        <p:spPr/>
        <p:txBody>
          <a:bodyPr/>
          <a:lstStyle/>
          <a:p>
            <a:r>
              <a:rPr lang="en-GB" dirty="0" smtClean="0"/>
              <a:t>Divided into five parts and discusses diseases of the body, and the compounds of medicine.</a:t>
            </a:r>
          </a:p>
          <a:p>
            <a:r>
              <a:rPr lang="en-GB" dirty="0" smtClean="0"/>
              <a:t>It follows the </a:t>
            </a:r>
            <a:r>
              <a:rPr lang="en-GB" dirty="0" err="1" smtClean="0"/>
              <a:t>Aristotlean</a:t>
            </a:r>
            <a:r>
              <a:rPr lang="en-GB" dirty="0" smtClean="0"/>
              <a:t> ideas that mental derangement and the primacy of the heart and the brain.</a:t>
            </a:r>
          </a:p>
          <a:p>
            <a:r>
              <a:rPr lang="en-GB" dirty="0" err="1" smtClean="0"/>
              <a:t>Sirsam</a:t>
            </a:r>
            <a:r>
              <a:rPr lang="en-GB" dirty="0" smtClean="0"/>
              <a:t> and </a:t>
            </a:r>
            <a:r>
              <a:rPr lang="en-GB" dirty="0" err="1" smtClean="0"/>
              <a:t>Birsam</a:t>
            </a:r>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262002" y="2337326"/>
            <a:ext cx="1838380" cy="359886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401126014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Treatment of the Insane – Middle Ages</a:t>
            </a:r>
            <a:endParaRPr lang="en-GB" dirty="0"/>
          </a:p>
        </p:txBody>
      </p:sp>
      <p:sp>
        <p:nvSpPr>
          <p:cNvPr id="6" name="Content Placeholder 5"/>
          <p:cNvSpPr>
            <a:spLocks noGrp="1"/>
          </p:cNvSpPr>
          <p:nvPr>
            <p:ph idx="1"/>
          </p:nvPr>
        </p:nvSpPr>
        <p:spPr/>
        <p:txBody>
          <a:bodyPr/>
          <a:lstStyle/>
          <a:p>
            <a:r>
              <a:rPr lang="en-GB" dirty="0" smtClean="0"/>
              <a:t>Special provision for the insane in hospitals</a:t>
            </a:r>
          </a:p>
          <a:p>
            <a:pPr lvl="1"/>
            <a:r>
              <a:rPr lang="en-GB" i="1" dirty="0" err="1" smtClean="0"/>
              <a:t>Maristan</a:t>
            </a:r>
            <a:endParaRPr lang="en-GB" i="1" dirty="0" smtClean="0"/>
          </a:p>
          <a:p>
            <a:r>
              <a:rPr lang="en-GB" dirty="0" smtClean="0"/>
              <a:t>Existed from around the 9</a:t>
            </a:r>
            <a:r>
              <a:rPr lang="en-GB" baseline="30000" dirty="0" smtClean="0"/>
              <a:t>th</a:t>
            </a:r>
            <a:r>
              <a:rPr lang="en-GB" dirty="0" smtClean="0"/>
              <a:t> century, but it’s difficult to know exactly what went on in the hospitals, due to lack of source material.</a:t>
            </a:r>
          </a:p>
          <a:p>
            <a:r>
              <a:rPr lang="en-GB" dirty="0" smtClean="0"/>
              <a:t>Seem to have been modelled on the early Eastern </a:t>
            </a:r>
            <a:r>
              <a:rPr lang="en-GB" dirty="0" err="1" smtClean="0"/>
              <a:t>Christiam</a:t>
            </a:r>
            <a:r>
              <a:rPr lang="en-GB" dirty="0" smtClean="0"/>
              <a:t> monastic infirmaries – </a:t>
            </a:r>
            <a:r>
              <a:rPr lang="en-GB" i="1" dirty="0" err="1" smtClean="0"/>
              <a:t>xenodocheion</a:t>
            </a:r>
            <a:r>
              <a:rPr lang="en-GB" i="1" dirty="0" smtClean="0"/>
              <a:t>.</a:t>
            </a:r>
          </a:p>
          <a:p>
            <a:r>
              <a:rPr lang="en-GB" dirty="0" smtClean="0"/>
              <a:t>Earliest evidence for hospital care for the insane is in a report by Ahmad ibn </a:t>
            </a:r>
            <a:r>
              <a:rPr lang="en-GB" dirty="0" err="1" smtClean="0"/>
              <a:t>Tulun</a:t>
            </a:r>
            <a:r>
              <a:rPr lang="en-GB" dirty="0" smtClean="0"/>
              <a:t>, governor of Egypt (AD872-3)</a:t>
            </a:r>
            <a:endParaRPr lang="en-GB" dirty="0"/>
          </a:p>
        </p:txBody>
      </p:sp>
    </p:spTree>
    <p:extLst>
      <p:ext uri="{BB962C8B-B14F-4D97-AF65-F5344CB8AC3E}">
        <p14:creationId xmlns:p14="http://schemas.microsoft.com/office/powerpoint/2010/main" val="321755246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7088" y="617318"/>
            <a:ext cx="8718877" cy="3036061"/>
          </a:xfrm>
        </p:spPr>
        <p:txBody>
          <a:bodyPr>
            <a:normAutofit/>
          </a:bodyPr>
          <a:lstStyle/>
          <a:p>
            <a:r>
              <a:rPr lang="en-GB" sz="2400" dirty="0"/>
              <a:t>By patience and ruses my troubles I baulk,</a:t>
            </a:r>
            <a:br>
              <a:rPr lang="en-GB" sz="2400" dirty="0"/>
            </a:br>
            <a:r>
              <a:rPr lang="en-GB" sz="2400" dirty="0"/>
              <a:t>And keep my mind free from reflecting by talk.</a:t>
            </a:r>
            <a:br>
              <a:rPr lang="en-GB" sz="2400" dirty="0"/>
            </a:br>
            <a:r>
              <a:rPr lang="en-GB" sz="2400" dirty="0"/>
              <a:t>I hope for the morrow, but when it appears,</a:t>
            </a:r>
            <a:br>
              <a:rPr lang="en-GB" sz="2400" dirty="0"/>
            </a:br>
            <a:r>
              <a:rPr lang="en-GB" sz="2400" dirty="0"/>
              <a:t>My patience turns traitor with increase of fears.</a:t>
            </a:r>
            <a:br>
              <a:rPr lang="en-GB" sz="2400" dirty="0"/>
            </a:br>
            <a:r>
              <a:rPr lang="en-GB" sz="2400" dirty="0"/>
              <a:t>Anxiety quits not, nor terminates woe:</a:t>
            </a:r>
            <a:br>
              <a:rPr lang="en-GB" sz="2400" dirty="0"/>
            </a:br>
            <a:r>
              <a:rPr lang="en-GB" sz="2400" dirty="0"/>
              <a:t>Joy makes no appearance, tears cease not to flow.</a:t>
            </a:r>
            <a:br>
              <a:rPr lang="en-GB" sz="2400" dirty="0"/>
            </a:br>
            <a:r>
              <a:rPr lang="en-GB" sz="2400" dirty="0"/>
              <a:t>To God I complain of the pains I endure:</a:t>
            </a:r>
            <a:br>
              <a:rPr lang="en-GB" sz="2400" dirty="0"/>
            </a:br>
            <a:r>
              <a:rPr lang="en-GB" sz="2400" dirty="0"/>
              <a:t>He knows that myself I can compass no cure.</a:t>
            </a:r>
            <a:r>
              <a:rPr lang="en-GB" sz="2000" dirty="0"/>
              <a:t/>
            </a:r>
            <a:br>
              <a:rPr lang="en-GB" sz="2000" dirty="0"/>
            </a:br>
            <a:endParaRPr lang="en-GB" sz="2000" dirty="0"/>
          </a:p>
        </p:txBody>
      </p:sp>
      <p:sp>
        <p:nvSpPr>
          <p:cNvPr id="3" name="Text Placeholder 2"/>
          <p:cNvSpPr>
            <a:spLocks noGrp="1"/>
          </p:cNvSpPr>
          <p:nvPr>
            <p:ph type="body" sz="half" idx="13"/>
          </p:nvPr>
        </p:nvSpPr>
        <p:spPr/>
        <p:txBody>
          <a:bodyPr/>
          <a:lstStyle/>
          <a:p>
            <a:endParaRPr lang="en-GB" dirty="0"/>
          </a:p>
        </p:txBody>
      </p:sp>
      <p:sp>
        <p:nvSpPr>
          <p:cNvPr id="4" name="Text Placeholder 3"/>
          <p:cNvSpPr>
            <a:spLocks noGrp="1"/>
          </p:cNvSpPr>
          <p:nvPr>
            <p:ph type="body" sz="half" idx="2"/>
          </p:nvPr>
        </p:nvSpPr>
        <p:spPr/>
        <p:txBody>
          <a:bodyPr/>
          <a:lstStyle/>
          <a:p>
            <a:r>
              <a:rPr lang="en-GB" dirty="0" smtClean="0"/>
              <a:t>Al-Hasan ibn ‘Awn – a patient in the hospital in Basra.</a:t>
            </a:r>
            <a:endParaRPr lang="en-GB" dirty="0"/>
          </a:p>
        </p:txBody>
      </p:sp>
    </p:spTree>
    <p:extLst>
      <p:ext uri="{BB962C8B-B14F-4D97-AF65-F5344CB8AC3E}">
        <p14:creationId xmlns:p14="http://schemas.microsoft.com/office/powerpoint/2010/main" val="315406622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Treatment of the Insane</a:t>
            </a:r>
            <a:endParaRPr lang="en-GB" dirty="0"/>
          </a:p>
        </p:txBody>
      </p:sp>
      <p:sp>
        <p:nvSpPr>
          <p:cNvPr id="3" name="Content Placeholder 2"/>
          <p:cNvSpPr>
            <a:spLocks noGrp="1"/>
          </p:cNvSpPr>
          <p:nvPr>
            <p:ph idx="1"/>
          </p:nvPr>
        </p:nvSpPr>
        <p:spPr/>
        <p:txBody>
          <a:bodyPr/>
          <a:lstStyle/>
          <a:p>
            <a:r>
              <a:rPr lang="en-GB" dirty="0" smtClean="0"/>
              <a:t>Supplied with food twice a day</a:t>
            </a:r>
          </a:p>
          <a:p>
            <a:r>
              <a:rPr lang="en-GB" dirty="0" smtClean="0"/>
              <a:t>Some hospitals provided musicians and singers to cure the insane patients</a:t>
            </a:r>
          </a:p>
          <a:p>
            <a:r>
              <a:rPr lang="en-GB" dirty="0" smtClean="0"/>
              <a:t>Some of the more violent patients would be confined to ‘gloomy cells’ others would be allowed to move around the hospital and take in the hospital grounds, which were often well furnished and well maintained.</a:t>
            </a:r>
          </a:p>
          <a:p>
            <a:r>
              <a:rPr lang="en-GB" dirty="0" smtClean="0"/>
              <a:t>Medicine might be simple or complex compounds and were provided by the attendants of the sick</a:t>
            </a:r>
            <a:endParaRPr lang="en-GB" dirty="0"/>
          </a:p>
        </p:txBody>
      </p:sp>
    </p:spTree>
    <p:extLst>
      <p:ext uri="{BB962C8B-B14F-4D97-AF65-F5344CB8AC3E}">
        <p14:creationId xmlns:p14="http://schemas.microsoft.com/office/powerpoint/2010/main" val="369350386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Treatment of the Insane </a:t>
            </a:r>
            <a:br>
              <a:rPr lang="en-GB" dirty="0" smtClean="0"/>
            </a:br>
            <a:r>
              <a:rPr lang="en-GB" dirty="0" smtClean="0"/>
              <a:t>– Leo </a:t>
            </a:r>
            <a:r>
              <a:rPr lang="en-GB" dirty="0" err="1" smtClean="0"/>
              <a:t>Africanus</a:t>
            </a:r>
            <a:r>
              <a:rPr lang="en-GB" dirty="0" smtClean="0"/>
              <a:t> (AD 1465-1550)</a:t>
            </a:r>
            <a:endParaRPr lang="en-GB" dirty="0"/>
          </a:p>
        </p:txBody>
      </p:sp>
      <p:sp>
        <p:nvSpPr>
          <p:cNvPr id="3" name="Content Placeholder 2"/>
          <p:cNvSpPr>
            <a:spLocks noGrp="1"/>
          </p:cNvSpPr>
          <p:nvPr>
            <p:ph sz="half" idx="1"/>
          </p:nvPr>
        </p:nvSpPr>
        <p:spPr/>
        <p:txBody>
          <a:bodyPr/>
          <a:lstStyle/>
          <a:p>
            <a:r>
              <a:rPr lang="en-GB" dirty="0" smtClean="0"/>
              <a:t>The violent insane would be bound in strong iron chains, and their rooms would be re-</a:t>
            </a:r>
            <a:r>
              <a:rPr lang="en-GB" dirty="0" err="1" smtClean="0"/>
              <a:t>inforced</a:t>
            </a:r>
            <a:r>
              <a:rPr lang="en-GB" dirty="0" smtClean="0"/>
              <a:t> with strong beams of wood and iron.</a:t>
            </a:r>
          </a:p>
          <a:p>
            <a:r>
              <a:rPr lang="en-GB" dirty="0" smtClean="0"/>
              <a:t>The attendants would carry whips and would thrash patients if deemed necessary.</a:t>
            </a:r>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663531" y="2482056"/>
            <a:ext cx="4086225" cy="272415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6" name="TextBox 5"/>
          <p:cNvSpPr txBox="1"/>
          <p:nvPr/>
        </p:nvSpPr>
        <p:spPr>
          <a:xfrm>
            <a:off x="6565900" y="5511800"/>
            <a:ext cx="4183856" cy="923330"/>
          </a:xfrm>
          <a:prstGeom prst="rect">
            <a:avLst/>
          </a:prstGeom>
          <a:noFill/>
        </p:spPr>
        <p:txBody>
          <a:bodyPr wrap="square" rtlCol="0">
            <a:spAutoFit/>
          </a:bodyPr>
          <a:lstStyle/>
          <a:p>
            <a:r>
              <a:rPr lang="en-GB" dirty="0" smtClean="0"/>
              <a:t>Visit to the lunatic asylum: Miniature from the Album of Ahmed I (early 17</a:t>
            </a:r>
            <a:r>
              <a:rPr lang="en-GB" baseline="30000" dirty="0" smtClean="0"/>
              <a:t>th</a:t>
            </a:r>
            <a:r>
              <a:rPr lang="en-GB" dirty="0" smtClean="0"/>
              <a:t> century)</a:t>
            </a:r>
            <a:endParaRPr lang="en-GB" dirty="0"/>
          </a:p>
        </p:txBody>
      </p:sp>
    </p:spTree>
    <p:extLst>
      <p:ext uri="{BB962C8B-B14F-4D97-AF65-F5344CB8AC3E}">
        <p14:creationId xmlns:p14="http://schemas.microsoft.com/office/powerpoint/2010/main" val="288588945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Treatment of the Insane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Beatings</a:t>
            </a:r>
          </a:p>
          <a:p>
            <a:r>
              <a:rPr lang="en-GB" dirty="0" smtClean="0"/>
              <a:t>Baths</a:t>
            </a:r>
          </a:p>
          <a:p>
            <a:r>
              <a:rPr lang="en-GB" dirty="0" smtClean="0"/>
              <a:t>Fomentations (usually to the head)</a:t>
            </a:r>
          </a:p>
          <a:p>
            <a:r>
              <a:rPr lang="en-GB" dirty="0" smtClean="0"/>
              <a:t>Massage</a:t>
            </a:r>
          </a:p>
          <a:p>
            <a:r>
              <a:rPr lang="en-GB" dirty="0" smtClean="0"/>
              <a:t>Blood letting</a:t>
            </a:r>
          </a:p>
          <a:p>
            <a:r>
              <a:rPr lang="en-GB" dirty="0" smtClean="0"/>
              <a:t>Cupping</a:t>
            </a:r>
          </a:p>
          <a:p>
            <a:r>
              <a:rPr lang="en-GB" dirty="0" smtClean="0"/>
              <a:t>Medicines: suppressants and stimulants</a:t>
            </a:r>
          </a:p>
          <a:p>
            <a:r>
              <a:rPr lang="en-GB" dirty="0" smtClean="0"/>
              <a:t>The purpose of all these treatments was to increase the moisture within the body to inhibit the drying effect of the black or burnt bile.</a:t>
            </a:r>
            <a:endParaRPr lang="en-GB" dirty="0"/>
          </a:p>
        </p:txBody>
      </p:sp>
    </p:spTree>
    <p:extLst>
      <p:ext uri="{BB962C8B-B14F-4D97-AF65-F5344CB8AC3E}">
        <p14:creationId xmlns:p14="http://schemas.microsoft.com/office/powerpoint/2010/main" val="61239184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09700" y="787400"/>
            <a:ext cx="7734300" cy="3970318"/>
          </a:xfrm>
          <a:prstGeom prst="rect">
            <a:avLst/>
          </a:prstGeom>
        </p:spPr>
        <p:txBody>
          <a:bodyPr wrap="square">
            <a:spAutoFit/>
          </a:bodyPr>
          <a:lstStyle/>
          <a:p>
            <a:r>
              <a:rPr lang="en-GB" dirty="0" smtClean="0">
                <a:effectLst/>
              </a:rPr>
              <a:t>And </a:t>
            </a:r>
            <a:r>
              <a:rPr lang="en-GB" dirty="0" err="1" smtClean="0">
                <a:effectLst/>
              </a:rPr>
              <a:t>hauing</a:t>
            </a:r>
            <a:r>
              <a:rPr lang="en-GB" dirty="0" smtClean="0">
                <a:effectLst/>
              </a:rPr>
              <a:t> thus </a:t>
            </a:r>
            <a:r>
              <a:rPr lang="en-GB" dirty="0" err="1" smtClean="0">
                <a:effectLst/>
              </a:rPr>
              <a:t>perswaded</a:t>
            </a:r>
            <a:r>
              <a:rPr lang="en-GB" dirty="0" smtClean="0">
                <a:effectLst/>
              </a:rPr>
              <a:t> the </a:t>
            </a:r>
            <a:r>
              <a:rPr lang="en-GB" dirty="0" err="1" smtClean="0">
                <a:effectLst/>
              </a:rPr>
              <a:t>commers</a:t>
            </a:r>
            <a:r>
              <a:rPr lang="en-GB" dirty="0" smtClean="0">
                <a:effectLst/>
              </a:rPr>
              <a:t>-by, </a:t>
            </a:r>
            <a:r>
              <a:rPr lang="en-GB" dirty="0" err="1" smtClean="0">
                <a:effectLst/>
              </a:rPr>
              <a:t>approching</a:t>
            </a:r>
            <a:r>
              <a:rPr lang="en-GB" dirty="0" smtClean="0">
                <a:effectLst/>
              </a:rPr>
              <a:t> </a:t>
            </a:r>
            <a:r>
              <a:rPr lang="en-GB" dirty="0" err="1" smtClean="0">
                <a:effectLst/>
              </a:rPr>
              <a:t>neerer</a:t>
            </a:r>
            <a:r>
              <a:rPr lang="en-GB" dirty="0" smtClean="0">
                <a:effectLst/>
              </a:rPr>
              <a:t> and </a:t>
            </a:r>
            <a:r>
              <a:rPr lang="en-GB" dirty="0" err="1" smtClean="0">
                <a:effectLst/>
              </a:rPr>
              <a:t>neerer</a:t>
            </a:r>
            <a:r>
              <a:rPr lang="en-GB" dirty="0" smtClean="0">
                <a:effectLst/>
              </a:rPr>
              <a:t> unto them, at length they take hold with one hand on their garments, and (like </a:t>
            </a:r>
            <a:r>
              <a:rPr lang="en-GB" dirty="0" err="1" smtClean="0">
                <a:effectLst/>
              </a:rPr>
              <a:t>villans</a:t>
            </a:r>
            <a:r>
              <a:rPr lang="en-GB" dirty="0" smtClean="0">
                <a:effectLst/>
              </a:rPr>
              <a:t>) with the other hand they shamefully defile their faces and </a:t>
            </a:r>
            <a:r>
              <a:rPr lang="en-GB" dirty="0" err="1" smtClean="0">
                <a:effectLst/>
              </a:rPr>
              <a:t>apparell</a:t>
            </a:r>
            <a:r>
              <a:rPr lang="en-GB" dirty="0" smtClean="0">
                <a:effectLst/>
              </a:rPr>
              <a:t> with dung. And though all of them </a:t>
            </a:r>
            <a:r>
              <a:rPr lang="en-GB" dirty="0" err="1" smtClean="0">
                <a:effectLst/>
              </a:rPr>
              <a:t>haue</a:t>
            </a:r>
            <a:r>
              <a:rPr lang="en-GB" dirty="0" smtClean="0">
                <a:effectLst/>
              </a:rPr>
              <a:t> their </a:t>
            </a:r>
            <a:r>
              <a:rPr lang="en-GB" dirty="0" err="1" smtClean="0">
                <a:effectLst/>
              </a:rPr>
              <a:t>priuies</a:t>
            </a:r>
            <a:r>
              <a:rPr lang="en-GB" dirty="0" smtClean="0">
                <a:effectLst/>
              </a:rPr>
              <a:t> and close </a:t>
            </a:r>
            <a:r>
              <a:rPr lang="en-GB" dirty="0" err="1" smtClean="0">
                <a:effectLst/>
              </a:rPr>
              <a:t>stooles</a:t>
            </a:r>
            <a:r>
              <a:rPr lang="en-GB" dirty="0" smtClean="0">
                <a:effectLst/>
              </a:rPr>
              <a:t>, yet would they be </a:t>
            </a:r>
            <a:r>
              <a:rPr lang="en-GB" dirty="0" err="1" smtClean="0">
                <a:effectLst/>
              </a:rPr>
              <a:t>poysoned</a:t>
            </a:r>
            <a:r>
              <a:rPr lang="en-GB" dirty="0" smtClean="0">
                <a:effectLst/>
              </a:rPr>
              <a:t> in their </a:t>
            </a:r>
            <a:r>
              <a:rPr lang="en-GB" dirty="0" err="1" smtClean="0">
                <a:effectLst/>
              </a:rPr>
              <a:t>owne</a:t>
            </a:r>
            <a:r>
              <a:rPr lang="en-GB" dirty="0" smtClean="0">
                <a:effectLst/>
              </a:rPr>
              <a:t> filth, if the </a:t>
            </a:r>
            <a:r>
              <a:rPr lang="en-GB" dirty="0" err="1" smtClean="0">
                <a:effectLst/>
              </a:rPr>
              <a:t>seruants</a:t>
            </a:r>
            <a:r>
              <a:rPr lang="en-GB" dirty="0" smtClean="0">
                <a:effectLst/>
              </a:rPr>
              <a:t> did not often wash their lodgings: so that their </a:t>
            </a:r>
            <a:r>
              <a:rPr lang="en-GB" dirty="0" err="1" smtClean="0">
                <a:effectLst/>
              </a:rPr>
              <a:t>abhominable</a:t>
            </a:r>
            <a:r>
              <a:rPr lang="en-GB" dirty="0" smtClean="0">
                <a:effectLst/>
              </a:rPr>
              <a:t> and </a:t>
            </a:r>
            <a:r>
              <a:rPr lang="en-GB" dirty="0" err="1" smtClean="0">
                <a:effectLst/>
              </a:rPr>
              <a:t>continuall</a:t>
            </a:r>
            <a:r>
              <a:rPr lang="en-GB" dirty="0" smtClean="0">
                <a:effectLst/>
              </a:rPr>
              <a:t> </a:t>
            </a:r>
            <a:r>
              <a:rPr lang="en-GB" dirty="0" err="1" smtClean="0">
                <a:effectLst/>
              </a:rPr>
              <a:t>stinke</a:t>
            </a:r>
            <a:r>
              <a:rPr lang="en-GB" dirty="0" smtClean="0">
                <a:effectLst/>
              </a:rPr>
              <a:t> is the cause why citizens </a:t>
            </a:r>
            <a:r>
              <a:rPr lang="en-GB" dirty="0" err="1" smtClean="0">
                <a:effectLst/>
              </a:rPr>
              <a:t>neuer</a:t>
            </a:r>
            <a:r>
              <a:rPr lang="en-GB" dirty="0" smtClean="0">
                <a:effectLst/>
              </a:rPr>
              <a:t> visit them. Likewise this </a:t>
            </a:r>
            <a:r>
              <a:rPr lang="en-GB" dirty="0" err="1" smtClean="0">
                <a:effectLst/>
              </a:rPr>
              <a:t>hospitall</a:t>
            </a:r>
            <a:r>
              <a:rPr lang="en-GB" dirty="0" smtClean="0">
                <a:effectLst/>
              </a:rPr>
              <a:t> hath many </a:t>
            </a:r>
            <a:r>
              <a:rPr lang="en-GB" dirty="0" err="1" smtClean="0">
                <a:effectLst/>
              </a:rPr>
              <a:t>roomes</a:t>
            </a:r>
            <a:r>
              <a:rPr lang="en-GB" dirty="0" smtClean="0">
                <a:effectLst/>
              </a:rPr>
              <a:t> for the </a:t>
            </a:r>
            <a:r>
              <a:rPr lang="en-GB" dirty="0" err="1" smtClean="0">
                <a:effectLst/>
              </a:rPr>
              <a:t>purueiors</a:t>
            </a:r>
            <a:r>
              <a:rPr lang="en-GB" dirty="0" smtClean="0">
                <a:effectLst/>
              </a:rPr>
              <a:t>, notaries, </a:t>
            </a:r>
            <a:r>
              <a:rPr lang="en-GB" dirty="0" err="1" smtClean="0">
                <a:effectLst/>
              </a:rPr>
              <a:t>cookes</a:t>
            </a:r>
            <a:r>
              <a:rPr lang="en-GB" dirty="0" smtClean="0">
                <a:effectLst/>
              </a:rPr>
              <a:t>, and other officers belonging to the </a:t>
            </a:r>
            <a:r>
              <a:rPr lang="en-GB" dirty="0" err="1" smtClean="0">
                <a:effectLst/>
              </a:rPr>
              <a:t>sicke</a:t>
            </a:r>
            <a:r>
              <a:rPr lang="en-GB" dirty="0" smtClean="0">
                <a:effectLst/>
              </a:rPr>
              <a:t> persons; who each of them </a:t>
            </a:r>
            <a:r>
              <a:rPr lang="en-GB" dirty="0" err="1" smtClean="0">
                <a:effectLst/>
              </a:rPr>
              <a:t>haue</a:t>
            </a:r>
            <a:r>
              <a:rPr lang="en-GB" dirty="0" smtClean="0">
                <a:effectLst/>
              </a:rPr>
              <a:t> some small </a:t>
            </a:r>
            <a:r>
              <a:rPr lang="en-GB" dirty="0" err="1" smtClean="0">
                <a:effectLst/>
              </a:rPr>
              <a:t>yeerely</a:t>
            </a:r>
            <a:r>
              <a:rPr lang="en-GB" dirty="0" smtClean="0">
                <a:effectLst/>
              </a:rPr>
              <a:t> stipend. Being a </a:t>
            </a:r>
            <a:r>
              <a:rPr lang="en-GB" dirty="0" err="1" smtClean="0">
                <a:effectLst/>
              </a:rPr>
              <a:t>yoong</a:t>
            </a:r>
            <a:r>
              <a:rPr lang="en-GB" dirty="0" smtClean="0">
                <a:effectLst/>
              </a:rPr>
              <a:t> man I my </a:t>
            </a:r>
            <a:r>
              <a:rPr lang="en-GB" dirty="0" err="1" smtClean="0">
                <a:effectLst/>
              </a:rPr>
              <a:t>selfe</a:t>
            </a:r>
            <a:r>
              <a:rPr lang="en-GB" dirty="0" smtClean="0">
                <a:effectLst/>
              </a:rPr>
              <a:t> was </a:t>
            </a:r>
            <a:r>
              <a:rPr lang="en-GB" dirty="0" err="1" smtClean="0">
                <a:effectLst/>
              </a:rPr>
              <a:t>notarie</a:t>
            </a:r>
            <a:r>
              <a:rPr lang="en-GB" dirty="0" smtClean="0">
                <a:effectLst/>
              </a:rPr>
              <a:t> </a:t>
            </a:r>
            <a:r>
              <a:rPr lang="en-GB" dirty="0" err="1" smtClean="0">
                <a:effectLst/>
              </a:rPr>
              <a:t>heere</a:t>
            </a:r>
            <a:r>
              <a:rPr lang="en-GB" dirty="0" smtClean="0">
                <a:effectLst/>
              </a:rPr>
              <a:t> for two </a:t>
            </a:r>
            <a:r>
              <a:rPr lang="en-GB" dirty="0" err="1" smtClean="0">
                <a:effectLst/>
              </a:rPr>
              <a:t>yeeres</a:t>
            </a:r>
            <a:r>
              <a:rPr lang="en-GB" dirty="0" smtClean="0">
                <a:effectLst/>
              </a:rPr>
              <a:t>, which office is </a:t>
            </a:r>
            <a:r>
              <a:rPr lang="en-GB" dirty="0" err="1" smtClean="0">
                <a:effectLst/>
              </a:rPr>
              <a:t>woorth</a:t>
            </a:r>
            <a:r>
              <a:rPr lang="en-GB" dirty="0" smtClean="0">
                <a:effectLst/>
              </a:rPr>
              <a:t> three </a:t>
            </a:r>
            <a:r>
              <a:rPr lang="en-GB" dirty="0" err="1" smtClean="0">
                <a:effectLst/>
              </a:rPr>
              <a:t>duckats</a:t>
            </a:r>
            <a:r>
              <a:rPr lang="en-GB" dirty="0" smtClean="0">
                <a:effectLst/>
              </a:rPr>
              <a:t> a </a:t>
            </a:r>
            <a:r>
              <a:rPr lang="en-GB" dirty="0" err="1" smtClean="0">
                <a:effectLst/>
              </a:rPr>
              <a:t>moneth</a:t>
            </a:r>
            <a:endParaRPr lang="en-GB" dirty="0" smtClean="0">
              <a:effectLst/>
            </a:endParaRPr>
          </a:p>
          <a:p>
            <a:endParaRPr lang="en-GB" dirty="0"/>
          </a:p>
          <a:p>
            <a:r>
              <a:rPr lang="en-GB" dirty="0" smtClean="0"/>
              <a:t>Leo </a:t>
            </a:r>
            <a:r>
              <a:rPr lang="en-GB" dirty="0" err="1" smtClean="0"/>
              <a:t>Africanus</a:t>
            </a:r>
            <a:r>
              <a:rPr lang="en-GB" dirty="0" smtClean="0"/>
              <a:t> (AD1465-c.1550)</a:t>
            </a:r>
            <a:endParaRPr lang="en-GB" dirty="0"/>
          </a:p>
        </p:txBody>
      </p:sp>
    </p:spTree>
    <p:extLst>
      <p:ext uri="{BB962C8B-B14F-4D97-AF65-F5344CB8AC3E}">
        <p14:creationId xmlns:p14="http://schemas.microsoft.com/office/powerpoint/2010/main" val="381398751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Visitors to the Hospitals</a:t>
            </a:r>
            <a:br>
              <a:rPr lang="en-GB" dirty="0" smtClean="0"/>
            </a:br>
            <a:r>
              <a:rPr lang="en-GB" dirty="0" smtClean="0"/>
              <a:t>Workers within the hospital</a:t>
            </a:r>
            <a:endParaRPr lang="en-GB" dirty="0"/>
          </a:p>
        </p:txBody>
      </p:sp>
      <p:pic>
        <p:nvPicPr>
          <p:cNvPr id="8" name="Picture Placeholder 7"/>
          <p:cNvPicPr>
            <a:picLocks noGrp="1" noChangeAspect="1"/>
          </p:cNvPicPr>
          <p:nvPr>
            <p:ph type="pic" idx="1"/>
          </p:nvPr>
        </p:nvPicPr>
        <p:blipFill>
          <a:blip r:embed="rId3">
            <a:extLst>
              <a:ext uri="{28A0092B-C50C-407E-A947-70E740481C1C}">
                <a14:useLocalDpi xmlns:a14="http://schemas.microsoft.com/office/drawing/2010/main" val="0"/>
              </a:ext>
            </a:extLst>
          </a:blip>
          <a:srcRect t="6078" b="6078"/>
          <a:stretch>
            <a:fillRect/>
          </a:stretch>
        </p:blipFill>
        <p:spPr>
          <a:xfrm>
            <a:off x="6151033" y="2603574"/>
            <a:ext cx="5425849" cy="359931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6" name="Content Placeholder 5"/>
          <p:cNvSpPr>
            <a:spLocks noGrp="1"/>
          </p:cNvSpPr>
          <p:nvPr>
            <p:ph type="body" sz="half" idx="2"/>
          </p:nvPr>
        </p:nvSpPr>
        <p:spPr/>
        <p:txBody>
          <a:bodyPr/>
          <a:lstStyle/>
          <a:p>
            <a:r>
              <a:rPr lang="en-GB" dirty="0" smtClean="0"/>
              <a:t>Visitors were often relatives, family who felt an obligation to visit and support their relative.</a:t>
            </a:r>
          </a:p>
          <a:p>
            <a:endParaRPr lang="en-GB" dirty="0"/>
          </a:p>
          <a:p>
            <a:r>
              <a:rPr lang="en-GB" dirty="0" smtClean="0"/>
              <a:t>There would be individuals (officers of the Caliph) who would investigate whether the patient had regained their reason and discharge them if appropriate.</a:t>
            </a:r>
          </a:p>
          <a:p>
            <a:endParaRPr lang="en-GB" dirty="0"/>
          </a:p>
          <a:p>
            <a:r>
              <a:rPr lang="en-GB" dirty="0" smtClean="0"/>
              <a:t>Often attracted the interest of mystics, poets and also sultans, </a:t>
            </a:r>
            <a:r>
              <a:rPr lang="en-GB" dirty="0" err="1" smtClean="0"/>
              <a:t>travellors</a:t>
            </a:r>
            <a:r>
              <a:rPr lang="en-GB" dirty="0" smtClean="0"/>
              <a:t> etc.</a:t>
            </a:r>
            <a:endParaRPr lang="en-GB" dirty="0"/>
          </a:p>
        </p:txBody>
      </p:sp>
    </p:spTree>
    <p:extLst>
      <p:ext uri="{BB962C8B-B14F-4D97-AF65-F5344CB8AC3E}">
        <p14:creationId xmlns:p14="http://schemas.microsoft.com/office/powerpoint/2010/main" val="195250782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Summary</a:t>
            </a:r>
            <a:endParaRPr lang="en-GB" dirty="0"/>
          </a:p>
        </p:txBody>
      </p:sp>
      <p:sp>
        <p:nvSpPr>
          <p:cNvPr id="6" name="Content Placeholder 5"/>
          <p:cNvSpPr>
            <a:spLocks noGrp="1"/>
          </p:cNvSpPr>
          <p:nvPr>
            <p:ph idx="1"/>
          </p:nvPr>
        </p:nvSpPr>
        <p:spPr/>
        <p:txBody>
          <a:bodyPr/>
          <a:lstStyle/>
          <a:p>
            <a:r>
              <a:rPr lang="en-GB" dirty="0" err="1" smtClean="0"/>
              <a:t>Galenic</a:t>
            </a:r>
            <a:r>
              <a:rPr lang="en-GB" dirty="0" smtClean="0"/>
              <a:t> medical tradition</a:t>
            </a:r>
          </a:p>
          <a:p>
            <a:r>
              <a:rPr lang="en-GB" dirty="0" smtClean="0"/>
              <a:t>Greater attention paid to insanity</a:t>
            </a:r>
          </a:p>
          <a:p>
            <a:r>
              <a:rPr lang="en-GB" dirty="0" smtClean="0"/>
              <a:t>Limitations of medieval source material</a:t>
            </a:r>
            <a:endParaRPr lang="en-GB" dirty="0"/>
          </a:p>
        </p:txBody>
      </p:sp>
    </p:spTree>
    <p:extLst>
      <p:ext uri="{BB962C8B-B14F-4D97-AF65-F5344CB8AC3E}">
        <p14:creationId xmlns:p14="http://schemas.microsoft.com/office/powerpoint/2010/main" val="1328313101"/>
      </p:ext>
    </p:extLst>
  </p:cSld>
  <p:clrMapOvr>
    <a:masterClrMapping/>
  </p:clrMapOvr>
  <p:timing>
    <p:tnLst>
      <p:par>
        <p:cTn id="1" dur="indefinite" restart="never" nodeType="tmRoot"/>
      </p:par>
    </p:tnLst>
  </p:timing>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Berlin</Template>
  <TotalTime>1415</TotalTime>
  <Words>1439</Words>
  <Application>Microsoft Office PowerPoint</Application>
  <PresentationFormat>Widescreen</PresentationFormat>
  <Paragraphs>135</Paragraphs>
  <Slides>25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Trebuchet MS</vt:lpstr>
      <vt:lpstr>Berlin</vt:lpstr>
      <vt:lpstr>History of Madness </vt:lpstr>
      <vt:lpstr>Aims</vt:lpstr>
      <vt:lpstr>Turbulent Times</vt:lpstr>
      <vt:lpstr>What place does the history of Counselling have in this?</vt:lpstr>
      <vt:lpstr>Academy of Gundishapur (Jundi-Shapur)</vt:lpstr>
      <vt:lpstr>Influence of Hippocratic circle and the writings of Galen</vt:lpstr>
      <vt:lpstr>Arab and Islamic Influence</vt:lpstr>
      <vt:lpstr>Technological advances</vt:lpstr>
      <vt:lpstr>Early Islamic understanding of Madness</vt:lpstr>
      <vt:lpstr>Early Islamic Understanding of Madness.</vt:lpstr>
      <vt:lpstr>Influence of Galen on Islamic Physicians</vt:lpstr>
      <vt:lpstr>Al-Ma-Gusi – Kitab Al-Malaki</vt:lpstr>
      <vt:lpstr>The naturals and non naturals</vt:lpstr>
      <vt:lpstr>The relationship between the brain and the stomach</vt:lpstr>
      <vt:lpstr>Treatments</vt:lpstr>
      <vt:lpstr>Canon of Medicine – Ibn Sina (Avicenna)</vt:lpstr>
      <vt:lpstr>Canon of Medicine</vt:lpstr>
      <vt:lpstr>Treatment of the Insane – Middle Ages</vt:lpstr>
      <vt:lpstr>By patience and ruses my troubles I baulk, And keep my mind free from reflecting by talk. I hope for the morrow, but when it appears, My patience turns traitor with increase of fears. Anxiety quits not, nor terminates woe: Joy makes no appearance, tears cease not to flow. To God I complain of the pains I endure: He knows that myself I can compass no cure. </vt:lpstr>
      <vt:lpstr>Treatment of the Insane</vt:lpstr>
      <vt:lpstr>Treatment of the Insane  – Leo Africanus (AD 1465-1550)</vt:lpstr>
      <vt:lpstr>Treatment of the Insane</vt:lpstr>
      <vt:lpstr>PowerPoint Presentation</vt:lpstr>
      <vt:lpstr>Visitors to the Hospitals Workers within the hospital</vt:lpstr>
      <vt:lpstr>Summary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History of Madness</dc:title>
  <dc:creator>Catherine Slade</dc:creator>
  <cp:lastModifiedBy>Catherine Slade</cp:lastModifiedBy>
  <cp:revision>3</cp:revision>
  <dcterms:created xsi:type="dcterms:W3CDTF">2016-10-25T08:36:19Z</dcterms:created>
  <dcterms:modified xsi:type="dcterms:W3CDTF">2016-10-26T08:11:47Z</dcterms:modified>
</cp:coreProperties>
</file>