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4" r:id="rId17"/>
    <p:sldId id="277" r:id="rId18"/>
    <p:sldId id="275" r:id="rId19"/>
    <p:sldId id="276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27B054-2CA2-D460-752D-2722B573F31B}" v="2" dt="2020-01-06T12:46:24.866"/>
    <p1510:client id="{37715526-6928-5D01-D591-70E82E097AD3}" v="176" dt="2019-12-28T16:17:32.078"/>
    <p1510:client id="{7834FB93-E353-4BCD-46F2-EFCD8E19B182}" v="494" dt="2020-01-06T13:11:05.537"/>
    <p1510:client id="{85181D6A-9510-5F5F-9846-DE517085B7A3}" v="906" dt="2019-12-28T14:07:57.457"/>
    <p1510:client id="{86DB6936-9F90-AAD0-BE02-43FB9DF9F1C5}" v="101" dt="2020-01-06T12:41:41.585"/>
    <p1510:client id="{8A996CA5-288B-6711-526D-601D90EB3A1B}" v="1" dt="2020-01-05T21:38:40.757"/>
    <p1510:client id="{8BA39F6B-EB55-7CAB-EF48-8E0A829C5DCD}" v="2192" dt="2019-12-28T13:41:39.492"/>
    <p1510:client id="{8DEBE67D-1DC6-ED5C-8C7D-5E2F8B21D287}" v="2346" dt="2019-12-28T11:17:36.758"/>
    <p1510:client id="{A722EDF2-804B-6ACB-70A6-F721C368DD26}" v="1875" dt="2019-12-28T12:08:22.728"/>
    <p1510:client id="{B09B4277-3092-81E0-F123-CC82A578399E}" v="65" dt="2020-01-06T12:39:14.619"/>
    <p1510:client id="{BD59A3FC-167F-4D16-4959-F19D297EA30B}" v="18" dt="2019-12-28T17:53:02.639"/>
    <p1510:client id="{C230260E-8BEF-DAC0-877C-329EE0B7B11D}" v="341" dt="2019-12-28T15:47:41.124"/>
    <p1510:client id="{FB5038DB-7C2D-8AB2-4574-30035D3E9813}" v="1979" dt="2019-12-28T13:03:29.2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17.xml" Id="rId18" /><Relationship Type="http://schemas.microsoft.com/office/2015/10/relationships/revisionInfo" Target="revisionInfo.xml" Id="rId26" /><Relationship Type="http://schemas.openxmlformats.org/officeDocument/2006/relationships/slide" Target="slides/slide2.xml" Id="rId3" /><Relationship Type="http://schemas.openxmlformats.org/officeDocument/2006/relationships/presProps" Target="presProps.xml" Id="rId21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slide" Target="slides/slide16.xml" Id="rId17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slide" Target="slides/slide19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tableStyles" Target="tableStyles.xml" Id="rId24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openxmlformats.org/officeDocument/2006/relationships/theme" Target="theme/theme1.xml" Id="rId23" /><Relationship Type="http://schemas.openxmlformats.org/officeDocument/2006/relationships/slide" Target="slides/slide9.xml" Id="rId10" /><Relationship Type="http://schemas.openxmlformats.org/officeDocument/2006/relationships/slide" Target="slides/slide18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openxmlformats.org/officeDocument/2006/relationships/viewProps" Target="viewProps.xml" Id="rId22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EF6EC8-B445-4085-A8ED-AD5472A9C43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1C41D5BA-478E-4B28-9A69-21BB21C7D5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10 MINUTES</a:t>
          </a:r>
          <a:endParaRPr lang="en-US"/>
        </a:p>
      </dgm:t>
    </dgm:pt>
    <dgm:pt modelId="{B494C0DA-0045-4F59-975C-FB3EBBDC1F66}" type="parTrans" cxnId="{0833FEB3-14B5-49DD-AAEC-70FB321EF014}">
      <dgm:prSet/>
      <dgm:spPr/>
      <dgm:t>
        <a:bodyPr/>
        <a:lstStyle/>
        <a:p>
          <a:endParaRPr lang="en-US"/>
        </a:p>
      </dgm:t>
    </dgm:pt>
    <dgm:pt modelId="{39FA9402-894D-4382-AFF4-49E0EC1F6108}" type="sibTrans" cxnId="{0833FEB3-14B5-49DD-AAEC-70FB321EF014}">
      <dgm:prSet/>
      <dgm:spPr/>
      <dgm:t>
        <a:bodyPr/>
        <a:lstStyle/>
        <a:p>
          <a:endParaRPr lang="en-US"/>
        </a:p>
      </dgm:t>
    </dgm:pt>
    <dgm:pt modelId="{88B74B0D-4F46-4116-B013-C985E998F0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IMPORTANCE OF </a:t>
          </a:r>
          <a:r>
            <a:rPr lang="en-GB" b="1" i="1"/>
            <a:t>TIME MANAGEMENT,</a:t>
          </a:r>
          <a:r>
            <a:rPr lang="en-GB" b="1"/>
            <a:t> </a:t>
          </a:r>
          <a:r>
            <a:rPr lang="en-GB" b="1" i="1"/>
            <a:t>TEAMWORK </a:t>
          </a:r>
          <a:r>
            <a:rPr lang="en-GB" b="1"/>
            <a:t>AND </a:t>
          </a:r>
          <a:r>
            <a:rPr lang="en-GB" b="1" i="1"/>
            <a:t>COMMUNICATION SKILLS</a:t>
          </a:r>
          <a:r>
            <a:rPr lang="en-GB" b="1"/>
            <a:t> </a:t>
          </a:r>
          <a:endParaRPr lang="en-US"/>
        </a:p>
      </dgm:t>
    </dgm:pt>
    <dgm:pt modelId="{C2E0FA3A-8FD1-4961-9195-9260A735ABF6}" type="parTrans" cxnId="{07C9C725-FE16-4023-9467-ADB21BA22C79}">
      <dgm:prSet/>
      <dgm:spPr/>
      <dgm:t>
        <a:bodyPr/>
        <a:lstStyle/>
        <a:p>
          <a:endParaRPr lang="en-US"/>
        </a:p>
      </dgm:t>
    </dgm:pt>
    <dgm:pt modelId="{A856451C-4C48-431B-96B6-08C52DB089A3}" type="sibTrans" cxnId="{07C9C725-FE16-4023-9467-ADB21BA22C79}">
      <dgm:prSet/>
      <dgm:spPr/>
      <dgm:t>
        <a:bodyPr/>
        <a:lstStyle/>
        <a:p>
          <a:endParaRPr lang="en-US"/>
        </a:p>
      </dgm:t>
    </dgm:pt>
    <dgm:pt modelId="{E5280F7F-B95E-468D-A7EB-99EED4B696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FOR </a:t>
          </a:r>
          <a:r>
            <a:rPr lang="en-GB" b="1" i="1"/>
            <a:t>FUTURE EMPLOYABILITY</a:t>
          </a:r>
          <a:endParaRPr lang="en-US"/>
        </a:p>
      </dgm:t>
    </dgm:pt>
    <dgm:pt modelId="{D1F9A0C2-B9C2-4B43-B678-7D8C72F42FA1}" type="parTrans" cxnId="{62FEDFB6-DCB0-4E30-B246-DD9C64B92BEE}">
      <dgm:prSet/>
      <dgm:spPr/>
      <dgm:t>
        <a:bodyPr/>
        <a:lstStyle/>
        <a:p>
          <a:endParaRPr lang="en-US"/>
        </a:p>
      </dgm:t>
    </dgm:pt>
    <dgm:pt modelId="{EC178BF9-3C44-466D-83A8-2FDA48C5C064}" type="sibTrans" cxnId="{62FEDFB6-DCB0-4E30-B246-DD9C64B92BEE}">
      <dgm:prSet/>
      <dgm:spPr/>
      <dgm:t>
        <a:bodyPr/>
        <a:lstStyle/>
        <a:p>
          <a:endParaRPr lang="en-US"/>
        </a:p>
      </dgm:t>
    </dgm:pt>
    <dgm:pt modelId="{6038B943-A7BA-426F-91F7-D1EB6A3229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IN THE </a:t>
          </a:r>
          <a:r>
            <a:rPr lang="en-GB" b="1" i="1"/>
            <a:t>WORKPLACE</a:t>
          </a:r>
          <a:endParaRPr lang="en-US"/>
        </a:p>
      </dgm:t>
    </dgm:pt>
    <dgm:pt modelId="{7998F1E7-EF08-48A7-A5B6-A0F3133779CF}" type="parTrans" cxnId="{E223957D-07C6-47F3-8C5C-8B4050846234}">
      <dgm:prSet/>
      <dgm:spPr/>
      <dgm:t>
        <a:bodyPr/>
        <a:lstStyle/>
        <a:p>
          <a:endParaRPr lang="en-US"/>
        </a:p>
      </dgm:t>
    </dgm:pt>
    <dgm:pt modelId="{A1EDC78F-287A-417F-BF14-88CBFA58FB22}" type="sibTrans" cxnId="{E223957D-07C6-47F3-8C5C-8B4050846234}">
      <dgm:prSet/>
      <dgm:spPr/>
      <dgm:t>
        <a:bodyPr/>
        <a:lstStyle/>
        <a:p>
          <a:endParaRPr lang="en-US"/>
        </a:p>
      </dgm:t>
    </dgm:pt>
    <dgm:pt modelId="{18D2476A-0A0F-4177-A6BC-609E591F24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1"/>
            <a:t>TRANSFERRABLE</a:t>
          </a:r>
          <a:r>
            <a:rPr lang="en-GB" b="1"/>
            <a:t> TO A YOUTH AND COMMUNITY SETTING.</a:t>
          </a:r>
          <a:endParaRPr lang="en-US"/>
        </a:p>
      </dgm:t>
    </dgm:pt>
    <dgm:pt modelId="{0B46DE33-5EA9-4454-8253-41BBF70EE572}" type="parTrans" cxnId="{74AFC542-C882-485C-9E67-2BB8351199CE}">
      <dgm:prSet/>
      <dgm:spPr/>
      <dgm:t>
        <a:bodyPr/>
        <a:lstStyle/>
        <a:p>
          <a:endParaRPr lang="en-US"/>
        </a:p>
      </dgm:t>
    </dgm:pt>
    <dgm:pt modelId="{3DA6A489-5C49-4007-BACC-EE1274089644}" type="sibTrans" cxnId="{74AFC542-C882-485C-9E67-2BB8351199CE}">
      <dgm:prSet/>
      <dgm:spPr/>
      <dgm:t>
        <a:bodyPr/>
        <a:lstStyle/>
        <a:p>
          <a:endParaRPr lang="en-US"/>
        </a:p>
      </dgm:t>
    </dgm:pt>
    <dgm:pt modelId="{8EC46A0A-A0A7-4644-95A8-6F5F45E5AF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1"/>
            <a:t>PERSONAL ACTION POINTS</a:t>
          </a:r>
          <a:r>
            <a:rPr lang="en-GB" b="1"/>
            <a:t> FOR PERSONAL DEVELOPMENT</a:t>
          </a:r>
          <a:endParaRPr lang="en-US"/>
        </a:p>
      </dgm:t>
    </dgm:pt>
    <dgm:pt modelId="{5828D79A-15A8-44E0-9578-D518D30EAAB8}" type="parTrans" cxnId="{0D077FE1-8A7A-469C-B854-329074FBD828}">
      <dgm:prSet/>
      <dgm:spPr/>
      <dgm:t>
        <a:bodyPr/>
        <a:lstStyle/>
        <a:p>
          <a:endParaRPr lang="en-US"/>
        </a:p>
      </dgm:t>
    </dgm:pt>
    <dgm:pt modelId="{75426FBB-0945-4285-8593-25B8D5DDA1AE}" type="sibTrans" cxnId="{0D077FE1-8A7A-469C-B854-329074FBD828}">
      <dgm:prSet/>
      <dgm:spPr/>
      <dgm:t>
        <a:bodyPr/>
        <a:lstStyle/>
        <a:p>
          <a:endParaRPr lang="en-US"/>
        </a:p>
      </dgm:t>
    </dgm:pt>
    <dgm:pt modelId="{8997F8BC-823F-46A6-9B3B-3AB04580C60B}" type="pres">
      <dgm:prSet presAssocID="{4DEF6EC8-B445-4085-A8ED-AD5472A9C432}" presName="root" presStyleCnt="0">
        <dgm:presLayoutVars>
          <dgm:dir/>
          <dgm:resizeHandles val="exact"/>
        </dgm:presLayoutVars>
      </dgm:prSet>
      <dgm:spPr/>
    </dgm:pt>
    <dgm:pt modelId="{4FCAA0F7-362B-41D0-BF76-A2A7E1B82A1E}" type="pres">
      <dgm:prSet presAssocID="{1C41D5BA-478E-4B28-9A69-21BB21C7D568}" presName="compNode" presStyleCnt="0"/>
      <dgm:spPr/>
    </dgm:pt>
    <dgm:pt modelId="{6D4D3E3B-9843-4F1C-9D04-FBCFD57EBE54}" type="pres">
      <dgm:prSet presAssocID="{1C41D5BA-478E-4B28-9A69-21BB21C7D56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6B54FA8-C8F5-4DCE-A1ED-8170E1BD44EF}" type="pres">
      <dgm:prSet presAssocID="{1C41D5BA-478E-4B28-9A69-21BB21C7D568}" presName="spaceRect" presStyleCnt="0"/>
      <dgm:spPr/>
    </dgm:pt>
    <dgm:pt modelId="{CEE27B9D-013C-4030-848A-2A33A18AB60C}" type="pres">
      <dgm:prSet presAssocID="{1C41D5BA-478E-4B28-9A69-21BB21C7D568}" presName="textRect" presStyleLbl="revTx" presStyleIdx="0" presStyleCnt="6">
        <dgm:presLayoutVars>
          <dgm:chMax val="1"/>
          <dgm:chPref val="1"/>
        </dgm:presLayoutVars>
      </dgm:prSet>
      <dgm:spPr/>
    </dgm:pt>
    <dgm:pt modelId="{F09507FB-849B-4DB7-B82C-D6D80133FDD6}" type="pres">
      <dgm:prSet presAssocID="{39FA9402-894D-4382-AFF4-49E0EC1F6108}" presName="sibTrans" presStyleCnt="0"/>
      <dgm:spPr/>
    </dgm:pt>
    <dgm:pt modelId="{BAA7F019-E7E2-40CD-96DC-869CEB5D7603}" type="pres">
      <dgm:prSet presAssocID="{88B74B0D-4F46-4116-B013-C985E998F092}" presName="compNode" presStyleCnt="0"/>
      <dgm:spPr/>
    </dgm:pt>
    <dgm:pt modelId="{C4DC7568-4A7D-412C-ABC1-51711A3F7CFE}" type="pres">
      <dgm:prSet presAssocID="{88B74B0D-4F46-4116-B013-C985E998F09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2E3E6306-DBC3-4162-971D-B16ABDA15EE2}" type="pres">
      <dgm:prSet presAssocID="{88B74B0D-4F46-4116-B013-C985E998F092}" presName="spaceRect" presStyleCnt="0"/>
      <dgm:spPr/>
    </dgm:pt>
    <dgm:pt modelId="{84D825B7-75F3-4D32-83F3-C5809BE3F886}" type="pres">
      <dgm:prSet presAssocID="{88B74B0D-4F46-4116-B013-C985E998F092}" presName="textRect" presStyleLbl="revTx" presStyleIdx="1" presStyleCnt="6">
        <dgm:presLayoutVars>
          <dgm:chMax val="1"/>
          <dgm:chPref val="1"/>
        </dgm:presLayoutVars>
      </dgm:prSet>
      <dgm:spPr/>
    </dgm:pt>
    <dgm:pt modelId="{F342F519-15E8-4EFB-BD29-366381811185}" type="pres">
      <dgm:prSet presAssocID="{A856451C-4C48-431B-96B6-08C52DB089A3}" presName="sibTrans" presStyleCnt="0"/>
      <dgm:spPr/>
    </dgm:pt>
    <dgm:pt modelId="{2653C290-2CC0-42DE-B554-E4E388ECD85E}" type="pres">
      <dgm:prSet presAssocID="{E5280F7F-B95E-468D-A7EB-99EED4B69693}" presName="compNode" presStyleCnt="0"/>
      <dgm:spPr/>
    </dgm:pt>
    <dgm:pt modelId="{6434EA3D-5985-45E1-9ECE-B295AD01D50E}" type="pres">
      <dgm:prSet presAssocID="{E5280F7F-B95E-468D-A7EB-99EED4B69693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D930D4D7-9427-499C-AACA-8BDDF4211E9B}" type="pres">
      <dgm:prSet presAssocID="{E5280F7F-B95E-468D-A7EB-99EED4B69693}" presName="spaceRect" presStyleCnt="0"/>
      <dgm:spPr/>
    </dgm:pt>
    <dgm:pt modelId="{125C4DB1-AC57-4ECA-B4D9-2B65C2AE5626}" type="pres">
      <dgm:prSet presAssocID="{E5280F7F-B95E-468D-A7EB-99EED4B69693}" presName="textRect" presStyleLbl="revTx" presStyleIdx="2" presStyleCnt="6">
        <dgm:presLayoutVars>
          <dgm:chMax val="1"/>
          <dgm:chPref val="1"/>
        </dgm:presLayoutVars>
      </dgm:prSet>
      <dgm:spPr/>
    </dgm:pt>
    <dgm:pt modelId="{3D3FA14D-0ADA-4952-BFD0-BDA8BC9FE448}" type="pres">
      <dgm:prSet presAssocID="{EC178BF9-3C44-466D-83A8-2FDA48C5C064}" presName="sibTrans" presStyleCnt="0"/>
      <dgm:spPr/>
    </dgm:pt>
    <dgm:pt modelId="{BB0EA367-623C-4963-B0FA-3E1730A3BECB}" type="pres">
      <dgm:prSet presAssocID="{6038B943-A7BA-426F-91F7-D1EB6A322989}" presName="compNode" presStyleCnt="0"/>
      <dgm:spPr/>
    </dgm:pt>
    <dgm:pt modelId="{A7E401F8-DE9B-4314-9530-37C4E2191A6C}" type="pres">
      <dgm:prSet presAssocID="{6038B943-A7BA-426F-91F7-D1EB6A32298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740BED06-5436-4624-A75E-54E1DB819C67}" type="pres">
      <dgm:prSet presAssocID="{6038B943-A7BA-426F-91F7-D1EB6A322989}" presName="spaceRect" presStyleCnt="0"/>
      <dgm:spPr/>
    </dgm:pt>
    <dgm:pt modelId="{3FFD5C0A-83DB-4892-9BF1-99C3B6879C8E}" type="pres">
      <dgm:prSet presAssocID="{6038B943-A7BA-426F-91F7-D1EB6A322989}" presName="textRect" presStyleLbl="revTx" presStyleIdx="3" presStyleCnt="6">
        <dgm:presLayoutVars>
          <dgm:chMax val="1"/>
          <dgm:chPref val="1"/>
        </dgm:presLayoutVars>
      </dgm:prSet>
      <dgm:spPr/>
    </dgm:pt>
    <dgm:pt modelId="{14A15847-3AE1-45C1-A0D3-AE6F29B992D9}" type="pres">
      <dgm:prSet presAssocID="{A1EDC78F-287A-417F-BF14-88CBFA58FB22}" presName="sibTrans" presStyleCnt="0"/>
      <dgm:spPr/>
    </dgm:pt>
    <dgm:pt modelId="{8ED3F22B-3CF3-4D3B-ADE8-A752C615AF22}" type="pres">
      <dgm:prSet presAssocID="{18D2476A-0A0F-4177-A6BC-609E591F2416}" presName="compNode" presStyleCnt="0"/>
      <dgm:spPr/>
    </dgm:pt>
    <dgm:pt modelId="{2E7153BD-9DB7-4E37-BD60-7D108729F7D4}" type="pres">
      <dgm:prSet presAssocID="{18D2476A-0A0F-4177-A6BC-609E591F241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ldren"/>
        </a:ext>
      </dgm:extLst>
    </dgm:pt>
    <dgm:pt modelId="{8D80119D-3D86-4B44-A57F-61B5EE32F0CD}" type="pres">
      <dgm:prSet presAssocID="{18D2476A-0A0F-4177-A6BC-609E591F2416}" presName="spaceRect" presStyleCnt="0"/>
      <dgm:spPr/>
    </dgm:pt>
    <dgm:pt modelId="{4B841DA8-67EF-4C42-8381-D367B2A2452E}" type="pres">
      <dgm:prSet presAssocID="{18D2476A-0A0F-4177-A6BC-609E591F2416}" presName="textRect" presStyleLbl="revTx" presStyleIdx="4" presStyleCnt="6">
        <dgm:presLayoutVars>
          <dgm:chMax val="1"/>
          <dgm:chPref val="1"/>
        </dgm:presLayoutVars>
      </dgm:prSet>
      <dgm:spPr/>
    </dgm:pt>
    <dgm:pt modelId="{04CA6F99-C78E-4E4B-B1E4-1453F6B7DD3C}" type="pres">
      <dgm:prSet presAssocID="{3DA6A489-5C49-4007-BACC-EE1274089644}" presName="sibTrans" presStyleCnt="0"/>
      <dgm:spPr/>
    </dgm:pt>
    <dgm:pt modelId="{E1A7D3A6-9AE2-43D5-839B-0AE0BA3672CA}" type="pres">
      <dgm:prSet presAssocID="{8EC46A0A-A0A7-4644-95A8-6F5F45E5AF36}" presName="compNode" presStyleCnt="0"/>
      <dgm:spPr/>
    </dgm:pt>
    <dgm:pt modelId="{289DB914-CA5F-44B6-8309-E61EB972B9BE}" type="pres">
      <dgm:prSet presAssocID="{8EC46A0A-A0A7-4644-95A8-6F5F45E5AF36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7ABE45B-971F-43C3-837A-63AC3634E8FD}" type="pres">
      <dgm:prSet presAssocID="{8EC46A0A-A0A7-4644-95A8-6F5F45E5AF36}" presName="spaceRect" presStyleCnt="0"/>
      <dgm:spPr/>
    </dgm:pt>
    <dgm:pt modelId="{301062AA-C328-4B52-98FC-DBB471A4C87D}" type="pres">
      <dgm:prSet presAssocID="{8EC46A0A-A0A7-4644-95A8-6F5F45E5AF36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07C9C725-FE16-4023-9467-ADB21BA22C79}" srcId="{4DEF6EC8-B445-4085-A8ED-AD5472A9C432}" destId="{88B74B0D-4F46-4116-B013-C985E998F092}" srcOrd="1" destOrd="0" parTransId="{C2E0FA3A-8FD1-4961-9195-9260A735ABF6}" sibTransId="{A856451C-4C48-431B-96B6-08C52DB089A3}"/>
    <dgm:cxn modelId="{DDBAA427-7671-4336-9723-9ED0F58EA21F}" type="presOf" srcId="{1C41D5BA-478E-4B28-9A69-21BB21C7D568}" destId="{CEE27B9D-013C-4030-848A-2A33A18AB60C}" srcOrd="0" destOrd="0" presId="urn:microsoft.com/office/officeart/2018/2/layout/IconLabelList"/>
    <dgm:cxn modelId="{11682438-E52F-4619-A4E6-CD5FF1A5F89B}" type="presOf" srcId="{4DEF6EC8-B445-4085-A8ED-AD5472A9C432}" destId="{8997F8BC-823F-46A6-9B3B-3AB04580C60B}" srcOrd="0" destOrd="0" presId="urn:microsoft.com/office/officeart/2018/2/layout/IconLabelList"/>
    <dgm:cxn modelId="{74AFC542-C882-485C-9E67-2BB8351199CE}" srcId="{4DEF6EC8-B445-4085-A8ED-AD5472A9C432}" destId="{18D2476A-0A0F-4177-A6BC-609E591F2416}" srcOrd="4" destOrd="0" parTransId="{0B46DE33-5EA9-4454-8253-41BBF70EE572}" sibTransId="{3DA6A489-5C49-4007-BACC-EE1274089644}"/>
    <dgm:cxn modelId="{E223957D-07C6-47F3-8C5C-8B4050846234}" srcId="{4DEF6EC8-B445-4085-A8ED-AD5472A9C432}" destId="{6038B943-A7BA-426F-91F7-D1EB6A322989}" srcOrd="3" destOrd="0" parTransId="{7998F1E7-EF08-48A7-A5B6-A0F3133779CF}" sibTransId="{A1EDC78F-287A-417F-BF14-88CBFA58FB22}"/>
    <dgm:cxn modelId="{EE9B5D96-3978-4E3A-9B55-48445C18657C}" type="presOf" srcId="{8EC46A0A-A0A7-4644-95A8-6F5F45E5AF36}" destId="{301062AA-C328-4B52-98FC-DBB471A4C87D}" srcOrd="0" destOrd="0" presId="urn:microsoft.com/office/officeart/2018/2/layout/IconLabelList"/>
    <dgm:cxn modelId="{2A34B19A-47AF-45FB-9C2F-877ED4B438ED}" type="presOf" srcId="{E5280F7F-B95E-468D-A7EB-99EED4B69693}" destId="{125C4DB1-AC57-4ECA-B4D9-2B65C2AE5626}" srcOrd="0" destOrd="0" presId="urn:microsoft.com/office/officeart/2018/2/layout/IconLabelList"/>
    <dgm:cxn modelId="{66F0A8A7-81B6-48BC-BC80-44FA0E165BC0}" type="presOf" srcId="{6038B943-A7BA-426F-91F7-D1EB6A322989}" destId="{3FFD5C0A-83DB-4892-9BF1-99C3B6879C8E}" srcOrd="0" destOrd="0" presId="urn:microsoft.com/office/officeart/2018/2/layout/IconLabelList"/>
    <dgm:cxn modelId="{0833FEB3-14B5-49DD-AAEC-70FB321EF014}" srcId="{4DEF6EC8-B445-4085-A8ED-AD5472A9C432}" destId="{1C41D5BA-478E-4B28-9A69-21BB21C7D568}" srcOrd="0" destOrd="0" parTransId="{B494C0DA-0045-4F59-975C-FB3EBBDC1F66}" sibTransId="{39FA9402-894D-4382-AFF4-49E0EC1F6108}"/>
    <dgm:cxn modelId="{62FEDFB6-DCB0-4E30-B246-DD9C64B92BEE}" srcId="{4DEF6EC8-B445-4085-A8ED-AD5472A9C432}" destId="{E5280F7F-B95E-468D-A7EB-99EED4B69693}" srcOrd="2" destOrd="0" parTransId="{D1F9A0C2-B9C2-4B43-B678-7D8C72F42FA1}" sibTransId="{EC178BF9-3C44-466D-83A8-2FDA48C5C064}"/>
    <dgm:cxn modelId="{98176ABE-CB74-4006-ADFE-56E303122609}" type="presOf" srcId="{88B74B0D-4F46-4116-B013-C985E998F092}" destId="{84D825B7-75F3-4D32-83F3-C5809BE3F886}" srcOrd="0" destOrd="0" presId="urn:microsoft.com/office/officeart/2018/2/layout/IconLabelList"/>
    <dgm:cxn modelId="{0D077FE1-8A7A-469C-B854-329074FBD828}" srcId="{4DEF6EC8-B445-4085-A8ED-AD5472A9C432}" destId="{8EC46A0A-A0A7-4644-95A8-6F5F45E5AF36}" srcOrd="5" destOrd="0" parTransId="{5828D79A-15A8-44E0-9578-D518D30EAAB8}" sibTransId="{75426FBB-0945-4285-8593-25B8D5DDA1AE}"/>
    <dgm:cxn modelId="{454D99FA-C770-4D40-B69A-B5684D6E9FDA}" type="presOf" srcId="{18D2476A-0A0F-4177-A6BC-609E591F2416}" destId="{4B841DA8-67EF-4C42-8381-D367B2A2452E}" srcOrd="0" destOrd="0" presId="urn:microsoft.com/office/officeart/2018/2/layout/IconLabelList"/>
    <dgm:cxn modelId="{42585F32-6606-4B7F-BA8A-AA7B5E74D460}" type="presParOf" srcId="{8997F8BC-823F-46A6-9B3B-3AB04580C60B}" destId="{4FCAA0F7-362B-41D0-BF76-A2A7E1B82A1E}" srcOrd="0" destOrd="0" presId="urn:microsoft.com/office/officeart/2018/2/layout/IconLabelList"/>
    <dgm:cxn modelId="{BEB8D197-49EA-4349-BCFF-4ABBE0B03440}" type="presParOf" srcId="{4FCAA0F7-362B-41D0-BF76-A2A7E1B82A1E}" destId="{6D4D3E3B-9843-4F1C-9D04-FBCFD57EBE54}" srcOrd="0" destOrd="0" presId="urn:microsoft.com/office/officeart/2018/2/layout/IconLabelList"/>
    <dgm:cxn modelId="{52E9A2BA-AB7D-4299-AF1D-5EC981CFE214}" type="presParOf" srcId="{4FCAA0F7-362B-41D0-BF76-A2A7E1B82A1E}" destId="{36B54FA8-C8F5-4DCE-A1ED-8170E1BD44EF}" srcOrd="1" destOrd="0" presId="urn:microsoft.com/office/officeart/2018/2/layout/IconLabelList"/>
    <dgm:cxn modelId="{41E6D354-383D-40A7-B8D2-6D077B5E801D}" type="presParOf" srcId="{4FCAA0F7-362B-41D0-BF76-A2A7E1B82A1E}" destId="{CEE27B9D-013C-4030-848A-2A33A18AB60C}" srcOrd="2" destOrd="0" presId="urn:microsoft.com/office/officeart/2018/2/layout/IconLabelList"/>
    <dgm:cxn modelId="{0324766C-9DD6-4586-938A-94367EA44F33}" type="presParOf" srcId="{8997F8BC-823F-46A6-9B3B-3AB04580C60B}" destId="{F09507FB-849B-4DB7-B82C-D6D80133FDD6}" srcOrd="1" destOrd="0" presId="urn:microsoft.com/office/officeart/2018/2/layout/IconLabelList"/>
    <dgm:cxn modelId="{623E5FA4-C074-4320-9373-9D88800436B3}" type="presParOf" srcId="{8997F8BC-823F-46A6-9B3B-3AB04580C60B}" destId="{BAA7F019-E7E2-40CD-96DC-869CEB5D7603}" srcOrd="2" destOrd="0" presId="urn:microsoft.com/office/officeart/2018/2/layout/IconLabelList"/>
    <dgm:cxn modelId="{5625B894-0EC1-402E-817B-82E800F5F2D9}" type="presParOf" srcId="{BAA7F019-E7E2-40CD-96DC-869CEB5D7603}" destId="{C4DC7568-4A7D-412C-ABC1-51711A3F7CFE}" srcOrd="0" destOrd="0" presId="urn:microsoft.com/office/officeart/2018/2/layout/IconLabelList"/>
    <dgm:cxn modelId="{B12198F7-5303-432A-951D-DB7A0386FDE9}" type="presParOf" srcId="{BAA7F019-E7E2-40CD-96DC-869CEB5D7603}" destId="{2E3E6306-DBC3-4162-971D-B16ABDA15EE2}" srcOrd="1" destOrd="0" presId="urn:microsoft.com/office/officeart/2018/2/layout/IconLabelList"/>
    <dgm:cxn modelId="{AFDABF71-1437-49CA-BFD3-4DCA3BE4FC21}" type="presParOf" srcId="{BAA7F019-E7E2-40CD-96DC-869CEB5D7603}" destId="{84D825B7-75F3-4D32-83F3-C5809BE3F886}" srcOrd="2" destOrd="0" presId="urn:microsoft.com/office/officeart/2018/2/layout/IconLabelList"/>
    <dgm:cxn modelId="{056BF3D7-E262-4DA3-97AE-65876B1F3DEC}" type="presParOf" srcId="{8997F8BC-823F-46A6-9B3B-3AB04580C60B}" destId="{F342F519-15E8-4EFB-BD29-366381811185}" srcOrd="3" destOrd="0" presId="urn:microsoft.com/office/officeart/2018/2/layout/IconLabelList"/>
    <dgm:cxn modelId="{C1006EF8-F5F8-400B-9008-96CF401510D0}" type="presParOf" srcId="{8997F8BC-823F-46A6-9B3B-3AB04580C60B}" destId="{2653C290-2CC0-42DE-B554-E4E388ECD85E}" srcOrd="4" destOrd="0" presId="urn:microsoft.com/office/officeart/2018/2/layout/IconLabelList"/>
    <dgm:cxn modelId="{3DAB6C30-18D5-4845-AC01-F435C1FF2117}" type="presParOf" srcId="{2653C290-2CC0-42DE-B554-E4E388ECD85E}" destId="{6434EA3D-5985-45E1-9ECE-B295AD01D50E}" srcOrd="0" destOrd="0" presId="urn:microsoft.com/office/officeart/2018/2/layout/IconLabelList"/>
    <dgm:cxn modelId="{371A3F9B-1002-41B4-8850-F6A10E20AE4D}" type="presParOf" srcId="{2653C290-2CC0-42DE-B554-E4E388ECD85E}" destId="{D930D4D7-9427-499C-AACA-8BDDF4211E9B}" srcOrd="1" destOrd="0" presId="urn:microsoft.com/office/officeart/2018/2/layout/IconLabelList"/>
    <dgm:cxn modelId="{E9ADE2D4-2A1E-4BC6-B265-B399B0EC870E}" type="presParOf" srcId="{2653C290-2CC0-42DE-B554-E4E388ECD85E}" destId="{125C4DB1-AC57-4ECA-B4D9-2B65C2AE5626}" srcOrd="2" destOrd="0" presId="urn:microsoft.com/office/officeart/2018/2/layout/IconLabelList"/>
    <dgm:cxn modelId="{3C396A2F-6A0E-4FB8-BB9A-E0E5AC8F9F2B}" type="presParOf" srcId="{8997F8BC-823F-46A6-9B3B-3AB04580C60B}" destId="{3D3FA14D-0ADA-4952-BFD0-BDA8BC9FE448}" srcOrd="5" destOrd="0" presId="urn:microsoft.com/office/officeart/2018/2/layout/IconLabelList"/>
    <dgm:cxn modelId="{18C07090-B402-43FB-8EF6-52F747161EC6}" type="presParOf" srcId="{8997F8BC-823F-46A6-9B3B-3AB04580C60B}" destId="{BB0EA367-623C-4963-B0FA-3E1730A3BECB}" srcOrd="6" destOrd="0" presId="urn:microsoft.com/office/officeart/2018/2/layout/IconLabelList"/>
    <dgm:cxn modelId="{5810CFBA-086C-4C32-95FC-2AF75471E684}" type="presParOf" srcId="{BB0EA367-623C-4963-B0FA-3E1730A3BECB}" destId="{A7E401F8-DE9B-4314-9530-37C4E2191A6C}" srcOrd="0" destOrd="0" presId="urn:microsoft.com/office/officeart/2018/2/layout/IconLabelList"/>
    <dgm:cxn modelId="{4F1DDACF-A7E2-44D1-AE4A-CCBF1F5730EC}" type="presParOf" srcId="{BB0EA367-623C-4963-B0FA-3E1730A3BECB}" destId="{740BED06-5436-4624-A75E-54E1DB819C67}" srcOrd="1" destOrd="0" presId="urn:microsoft.com/office/officeart/2018/2/layout/IconLabelList"/>
    <dgm:cxn modelId="{E423C8D9-89D0-40B8-8B35-8C3B5BCEE909}" type="presParOf" srcId="{BB0EA367-623C-4963-B0FA-3E1730A3BECB}" destId="{3FFD5C0A-83DB-4892-9BF1-99C3B6879C8E}" srcOrd="2" destOrd="0" presId="urn:microsoft.com/office/officeart/2018/2/layout/IconLabelList"/>
    <dgm:cxn modelId="{47267A5D-2800-4C81-9A05-05BE207D3D0F}" type="presParOf" srcId="{8997F8BC-823F-46A6-9B3B-3AB04580C60B}" destId="{14A15847-3AE1-45C1-A0D3-AE6F29B992D9}" srcOrd="7" destOrd="0" presId="urn:microsoft.com/office/officeart/2018/2/layout/IconLabelList"/>
    <dgm:cxn modelId="{CAD7A56D-72B6-476E-9A5F-72C33041ECFF}" type="presParOf" srcId="{8997F8BC-823F-46A6-9B3B-3AB04580C60B}" destId="{8ED3F22B-3CF3-4D3B-ADE8-A752C615AF22}" srcOrd="8" destOrd="0" presId="urn:microsoft.com/office/officeart/2018/2/layout/IconLabelList"/>
    <dgm:cxn modelId="{75CC3E91-970C-4394-AA73-C49599BEAF22}" type="presParOf" srcId="{8ED3F22B-3CF3-4D3B-ADE8-A752C615AF22}" destId="{2E7153BD-9DB7-4E37-BD60-7D108729F7D4}" srcOrd="0" destOrd="0" presId="urn:microsoft.com/office/officeart/2018/2/layout/IconLabelList"/>
    <dgm:cxn modelId="{7576C0A5-2237-4440-9F9E-C81B69DB5F1C}" type="presParOf" srcId="{8ED3F22B-3CF3-4D3B-ADE8-A752C615AF22}" destId="{8D80119D-3D86-4B44-A57F-61B5EE32F0CD}" srcOrd="1" destOrd="0" presId="urn:microsoft.com/office/officeart/2018/2/layout/IconLabelList"/>
    <dgm:cxn modelId="{69ED5538-7ABB-4768-9ED6-30F891BECDE3}" type="presParOf" srcId="{8ED3F22B-3CF3-4D3B-ADE8-A752C615AF22}" destId="{4B841DA8-67EF-4C42-8381-D367B2A2452E}" srcOrd="2" destOrd="0" presId="urn:microsoft.com/office/officeart/2018/2/layout/IconLabelList"/>
    <dgm:cxn modelId="{C1B5DA1A-1693-424B-A4CA-1D74E813B9C9}" type="presParOf" srcId="{8997F8BC-823F-46A6-9B3B-3AB04580C60B}" destId="{04CA6F99-C78E-4E4B-B1E4-1453F6B7DD3C}" srcOrd="9" destOrd="0" presId="urn:microsoft.com/office/officeart/2018/2/layout/IconLabelList"/>
    <dgm:cxn modelId="{817CD231-0A12-4721-9B2A-5FE58D4F8C00}" type="presParOf" srcId="{8997F8BC-823F-46A6-9B3B-3AB04580C60B}" destId="{E1A7D3A6-9AE2-43D5-839B-0AE0BA3672CA}" srcOrd="10" destOrd="0" presId="urn:microsoft.com/office/officeart/2018/2/layout/IconLabelList"/>
    <dgm:cxn modelId="{0DD48FB7-467E-49A5-84F7-9ECC7597366E}" type="presParOf" srcId="{E1A7D3A6-9AE2-43D5-839B-0AE0BA3672CA}" destId="{289DB914-CA5F-44B6-8309-E61EB972B9BE}" srcOrd="0" destOrd="0" presId="urn:microsoft.com/office/officeart/2018/2/layout/IconLabelList"/>
    <dgm:cxn modelId="{B909252B-3D88-4F06-92E7-904C82FBAEF3}" type="presParOf" srcId="{E1A7D3A6-9AE2-43D5-839B-0AE0BA3672CA}" destId="{B7ABE45B-971F-43C3-837A-63AC3634E8FD}" srcOrd="1" destOrd="0" presId="urn:microsoft.com/office/officeart/2018/2/layout/IconLabelList"/>
    <dgm:cxn modelId="{8E56E605-36DD-468F-9D64-F78955E0989A}" type="presParOf" srcId="{E1A7D3A6-9AE2-43D5-839B-0AE0BA3672CA}" destId="{301062AA-C328-4B52-98FC-DBB471A4C87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B273C2-64FF-48A4-AF3E-D012F4595CE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E02B33C-14AA-4A9B-8D11-BE022A641B9C}">
      <dgm:prSet/>
      <dgm:spPr/>
      <dgm:t>
        <a:bodyPr/>
        <a:lstStyle/>
        <a:p>
          <a:r>
            <a:rPr lang="en-GB" b="1"/>
            <a:t>Set </a:t>
          </a:r>
          <a:r>
            <a:rPr lang="en-GB" b="1" i="1"/>
            <a:t>manageable goals</a:t>
          </a:r>
          <a:r>
            <a:rPr lang="en-GB" b="1"/>
            <a:t> that relate to personal and professional development as a youth worker</a:t>
          </a:r>
          <a:endParaRPr lang="en-US"/>
        </a:p>
      </dgm:t>
    </dgm:pt>
    <dgm:pt modelId="{06798D20-433B-41F4-82BE-B644774D63E8}" type="parTrans" cxnId="{61BD934B-A69A-4ADE-BA4B-F293A2C783E4}">
      <dgm:prSet/>
      <dgm:spPr/>
      <dgm:t>
        <a:bodyPr/>
        <a:lstStyle/>
        <a:p>
          <a:endParaRPr lang="en-US"/>
        </a:p>
      </dgm:t>
    </dgm:pt>
    <dgm:pt modelId="{1A4583A8-7066-4FF2-B84D-2D8932C25FEF}" type="sibTrans" cxnId="{61BD934B-A69A-4ADE-BA4B-F293A2C783E4}">
      <dgm:prSet/>
      <dgm:spPr/>
      <dgm:t>
        <a:bodyPr/>
        <a:lstStyle/>
        <a:p>
          <a:endParaRPr lang="en-US"/>
        </a:p>
      </dgm:t>
    </dgm:pt>
    <dgm:pt modelId="{1E665FD5-1D32-44F4-AFA6-1960E95C640C}">
      <dgm:prSet/>
      <dgm:spPr/>
      <dgm:t>
        <a:bodyPr/>
        <a:lstStyle/>
        <a:p>
          <a:r>
            <a:rPr lang="en-GB" b="1"/>
            <a:t>Effective for </a:t>
          </a:r>
          <a:r>
            <a:rPr lang="en-GB" b="1" i="1"/>
            <a:t>stress management</a:t>
          </a:r>
          <a:r>
            <a:rPr lang="en-GB" b="1"/>
            <a:t>- youth work environments- challenging and demanding</a:t>
          </a:r>
          <a:endParaRPr lang="en-US"/>
        </a:p>
      </dgm:t>
    </dgm:pt>
    <dgm:pt modelId="{E83CF64A-102B-465A-A837-FC2A215A4296}" type="parTrans" cxnId="{352AEB68-3AB3-4272-8CD8-B4D681868FE8}">
      <dgm:prSet/>
      <dgm:spPr/>
      <dgm:t>
        <a:bodyPr/>
        <a:lstStyle/>
        <a:p>
          <a:endParaRPr lang="en-US"/>
        </a:p>
      </dgm:t>
    </dgm:pt>
    <dgm:pt modelId="{CE192960-93F1-47FD-9E44-D51B013A3736}" type="sibTrans" cxnId="{352AEB68-3AB3-4272-8CD8-B4D681868FE8}">
      <dgm:prSet/>
      <dgm:spPr/>
      <dgm:t>
        <a:bodyPr/>
        <a:lstStyle/>
        <a:p>
          <a:endParaRPr lang="en-US"/>
        </a:p>
      </dgm:t>
    </dgm:pt>
    <dgm:pt modelId="{E576007C-DEEA-4A94-81AA-1A4D4167DA98}">
      <dgm:prSet/>
      <dgm:spPr/>
      <dgm:t>
        <a:bodyPr/>
        <a:lstStyle/>
        <a:p>
          <a:r>
            <a:rPr lang="en-GB" b="1"/>
            <a:t>Manage reports, activities, provisions and managing, especially </a:t>
          </a:r>
          <a:r>
            <a:rPr lang="en-GB" b="1" i="1"/>
            <a:t>teamwork</a:t>
          </a:r>
          <a:r>
            <a:rPr lang="en-GB" b="1"/>
            <a:t>.</a:t>
          </a:r>
          <a:endParaRPr lang="en-US"/>
        </a:p>
      </dgm:t>
    </dgm:pt>
    <dgm:pt modelId="{A91A1760-4D05-4681-8C23-3002156FE2F5}" type="parTrans" cxnId="{8473750C-AF30-4C72-8EE1-8BD4E0210D68}">
      <dgm:prSet/>
      <dgm:spPr/>
      <dgm:t>
        <a:bodyPr/>
        <a:lstStyle/>
        <a:p>
          <a:endParaRPr lang="en-US"/>
        </a:p>
      </dgm:t>
    </dgm:pt>
    <dgm:pt modelId="{72C6B907-6F7E-48CB-9856-AB8ADBBDED39}" type="sibTrans" cxnId="{8473750C-AF30-4C72-8EE1-8BD4E0210D68}">
      <dgm:prSet/>
      <dgm:spPr/>
      <dgm:t>
        <a:bodyPr/>
        <a:lstStyle/>
        <a:p>
          <a:endParaRPr lang="en-US"/>
        </a:p>
      </dgm:t>
    </dgm:pt>
    <dgm:pt modelId="{62DF88EC-8927-4E22-BEB4-412838E2B05D}" type="pres">
      <dgm:prSet presAssocID="{D8B273C2-64FF-48A4-AF3E-D012F4595CE1}" presName="root" presStyleCnt="0">
        <dgm:presLayoutVars>
          <dgm:dir/>
          <dgm:resizeHandles val="exact"/>
        </dgm:presLayoutVars>
      </dgm:prSet>
      <dgm:spPr/>
    </dgm:pt>
    <dgm:pt modelId="{A76FFCA6-4740-4F20-9246-23561AF7A9D4}" type="pres">
      <dgm:prSet presAssocID="{9E02B33C-14AA-4A9B-8D11-BE022A641B9C}" presName="compNode" presStyleCnt="0"/>
      <dgm:spPr/>
    </dgm:pt>
    <dgm:pt modelId="{72B68365-13ED-4F84-87AC-1AE88D808863}" type="pres">
      <dgm:prSet presAssocID="{9E02B33C-14AA-4A9B-8D11-BE022A641B9C}" presName="bgRect" presStyleLbl="bgShp" presStyleIdx="0" presStyleCnt="3"/>
      <dgm:spPr/>
    </dgm:pt>
    <dgm:pt modelId="{02AE3C3E-CB3A-4E4E-AF1C-7F6EF4D3A4B5}" type="pres">
      <dgm:prSet presAssocID="{9E02B33C-14AA-4A9B-8D11-BE022A641B9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7855562-9FF8-484D-AD26-4ECC1FC0DAA0}" type="pres">
      <dgm:prSet presAssocID="{9E02B33C-14AA-4A9B-8D11-BE022A641B9C}" presName="spaceRect" presStyleCnt="0"/>
      <dgm:spPr/>
    </dgm:pt>
    <dgm:pt modelId="{23817CD7-8856-4695-A917-4AAF873E45AC}" type="pres">
      <dgm:prSet presAssocID="{9E02B33C-14AA-4A9B-8D11-BE022A641B9C}" presName="parTx" presStyleLbl="revTx" presStyleIdx="0" presStyleCnt="3">
        <dgm:presLayoutVars>
          <dgm:chMax val="0"/>
          <dgm:chPref val="0"/>
        </dgm:presLayoutVars>
      </dgm:prSet>
      <dgm:spPr/>
    </dgm:pt>
    <dgm:pt modelId="{D9D077B1-0358-49DA-80EA-54BA609C8732}" type="pres">
      <dgm:prSet presAssocID="{1A4583A8-7066-4FF2-B84D-2D8932C25FEF}" presName="sibTrans" presStyleCnt="0"/>
      <dgm:spPr/>
    </dgm:pt>
    <dgm:pt modelId="{1AFDE0B4-DD9B-4DB3-9B9C-215A8574295C}" type="pres">
      <dgm:prSet presAssocID="{1E665FD5-1D32-44F4-AFA6-1960E95C640C}" presName="compNode" presStyleCnt="0"/>
      <dgm:spPr/>
    </dgm:pt>
    <dgm:pt modelId="{21CC0012-F98A-42E6-A889-95D3F16CF775}" type="pres">
      <dgm:prSet presAssocID="{1E665FD5-1D32-44F4-AFA6-1960E95C640C}" presName="bgRect" presStyleLbl="bgShp" presStyleIdx="1" presStyleCnt="3"/>
      <dgm:spPr/>
    </dgm:pt>
    <dgm:pt modelId="{954E1E32-3225-4F0D-A790-AF92F9555C55}" type="pres">
      <dgm:prSet presAssocID="{1E665FD5-1D32-44F4-AFA6-1960E95C640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B8E07BD-1A58-4493-BE36-3C1C4225F07F}" type="pres">
      <dgm:prSet presAssocID="{1E665FD5-1D32-44F4-AFA6-1960E95C640C}" presName="spaceRect" presStyleCnt="0"/>
      <dgm:spPr/>
    </dgm:pt>
    <dgm:pt modelId="{320611DE-9F6C-466F-9D4E-C24F57B66219}" type="pres">
      <dgm:prSet presAssocID="{1E665FD5-1D32-44F4-AFA6-1960E95C640C}" presName="parTx" presStyleLbl="revTx" presStyleIdx="1" presStyleCnt="3">
        <dgm:presLayoutVars>
          <dgm:chMax val="0"/>
          <dgm:chPref val="0"/>
        </dgm:presLayoutVars>
      </dgm:prSet>
      <dgm:spPr/>
    </dgm:pt>
    <dgm:pt modelId="{80094527-6775-432A-814C-76BBC9043F0C}" type="pres">
      <dgm:prSet presAssocID="{CE192960-93F1-47FD-9E44-D51B013A3736}" presName="sibTrans" presStyleCnt="0"/>
      <dgm:spPr/>
    </dgm:pt>
    <dgm:pt modelId="{3955C7BF-6982-48C1-8FAA-632690559554}" type="pres">
      <dgm:prSet presAssocID="{E576007C-DEEA-4A94-81AA-1A4D4167DA98}" presName="compNode" presStyleCnt="0"/>
      <dgm:spPr/>
    </dgm:pt>
    <dgm:pt modelId="{268F525D-3DAB-4B58-83F4-8E44D0763AC6}" type="pres">
      <dgm:prSet presAssocID="{E576007C-DEEA-4A94-81AA-1A4D4167DA98}" presName="bgRect" presStyleLbl="bgShp" presStyleIdx="2" presStyleCnt="3"/>
      <dgm:spPr/>
    </dgm:pt>
    <dgm:pt modelId="{3164286B-88EC-45C6-AFA8-84EC2E76675E}" type="pres">
      <dgm:prSet presAssocID="{E576007C-DEEA-4A94-81AA-1A4D4167DA9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B274C2F-3EBB-45EE-B823-2C5A09C96020}" type="pres">
      <dgm:prSet presAssocID="{E576007C-DEEA-4A94-81AA-1A4D4167DA98}" presName="spaceRect" presStyleCnt="0"/>
      <dgm:spPr/>
    </dgm:pt>
    <dgm:pt modelId="{FBF81E56-7169-4B7A-9495-A722FBDAAF12}" type="pres">
      <dgm:prSet presAssocID="{E576007C-DEEA-4A94-81AA-1A4D4167DA9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473750C-AF30-4C72-8EE1-8BD4E0210D68}" srcId="{D8B273C2-64FF-48A4-AF3E-D012F4595CE1}" destId="{E576007C-DEEA-4A94-81AA-1A4D4167DA98}" srcOrd="2" destOrd="0" parTransId="{A91A1760-4D05-4681-8C23-3002156FE2F5}" sibTransId="{72C6B907-6F7E-48CB-9856-AB8ADBBDED39}"/>
    <dgm:cxn modelId="{D6FA0017-9085-49A9-B8A7-BC37AFB682F4}" type="presOf" srcId="{E576007C-DEEA-4A94-81AA-1A4D4167DA98}" destId="{FBF81E56-7169-4B7A-9495-A722FBDAAF12}" srcOrd="0" destOrd="0" presId="urn:microsoft.com/office/officeart/2018/2/layout/IconVerticalSolidList"/>
    <dgm:cxn modelId="{50F7AA39-5DE4-44DC-8F26-F2C007589AC9}" type="presOf" srcId="{9E02B33C-14AA-4A9B-8D11-BE022A641B9C}" destId="{23817CD7-8856-4695-A917-4AAF873E45AC}" srcOrd="0" destOrd="0" presId="urn:microsoft.com/office/officeart/2018/2/layout/IconVerticalSolidList"/>
    <dgm:cxn modelId="{352AEB68-3AB3-4272-8CD8-B4D681868FE8}" srcId="{D8B273C2-64FF-48A4-AF3E-D012F4595CE1}" destId="{1E665FD5-1D32-44F4-AFA6-1960E95C640C}" srcOrd="1" destOrd="0" parTransId="{E83CF64A-102B-465A-A837-FC2A215A4296}" sibTransId="{CE192960-93F1-47FD-9E44-D51B013A3736}"/>
    <dgm:cxn modelId="{61BD934B-A69A-4ADE-BA4B-F293A2C783E4}" srcId="{D8B273C2-64FF-48A4-AF3E-D012F4595CE1}" destId="{9E02B33C-14AA-4A9B-8D11-BE022A641B9C}" srcOrd="0" destOrd="0" parTransId="{06798D20-433B-41F4-82BE-B644774D63E8}" sibTransId="{1A4583A8-7066-4FF2-B84D-2D8932C25FEF}"/>
    <dgm:cxn modelId="{68D2A299-193B-4C34-883E-11E4CEF8AFB9}" type="presOf" srcId="{D8B273C2-64FF-48A4-AF3E-D012F4595CE1}" destId="{62DF88EC-8927-4E22-BEB4-412838E2B05D}" srcOrd="0" destOrd="0" presId="urn:microsoft.com/office/officeart/2018/2/layout/IconVerticalSolidList"/>
    <dgm:cxn modelId="{EE1C20D8-4A5B-4A11-9DFA-F011FAC53C52}" type="presOf" srcId="{1E665FD5-1D32-44F4-AFA6-1960E95C640C}" destId="{320611DE-9F6C-466F-9D4E-C24F57B66219}" srcOrd="0" destOrd="0" presId="urn:microsoft.com/office/officeart/2018/2/layout/IconVerticalSolidList"/>
    <dgm:cxn modelId="{E9E5B772-6C84-49AA-B1AB-AD756ABA36F6}" type="presParOf" srcId="{62DF88EC-8927-4E22-BEB4-412838E2B05D}" destId="{A76FFCA6-4740-4F20-9246-23561AF7A9D4}" srcOrd="0" destOrd="0" presId="urn:microsoft.com/office/officeart/2018/2/layout/IconVerticalSolidList"/>
    <dgm:cxn modelId="{20A6648A-96C8-416A-AA18-E38BEB935F3F}" type="presParOf" srcId="{A76FFCA6-4740-4F20-9246-23561AF7A9D4}" destId="{72B68365-13ED-4F84-87AC-1AE88D808863}" srcOrd="0" destOrd="0" presId="urn:microsoft.com/office/officeart/2018/2/layout/IconVerticalSolidList"/>
    <dgm:cxn modelId="{2DB949FA-7339-45B8-94D2-82D5B1DFA5D4}" type="presParOf" srcId="{A76FFCA6-4740-4F20-9246-23561AF7A9D4}" destId="{02AE3C3E-CB3A-4E4E-AF1C-7F6EF4D3A4B5}" srcOrd="1" destOrd="0" presId="urn:microsoft.com/office/officeart/2018/2/layout/IconVerticalSolidList"/>
    <dgm:cxn modelId="{779BAEC0-B30C-4B8D-B04F-8270E49C9603}" type="presParOf" srcId="{A76FFCA6-4740-4F20-9246-23561AF7A9D4}" destId="{B7855562-9FF8-484D-AD26-4ECC1FC0DAA0}" srcOrd="2" destOrd="0" presId="urn:microsoft.com/office/officeart/2018/2/layout/IconVerticalSolidList"/>
    <dgm:cxn modelId="{B51C2146-9DC8-471C-A954-57369EB94765}" type="presParOf" srcId="{A76FFCA6-4740-4F20-9246-23561AF7A9D4}" destId="{23817CD7-8856-4695-A917-4AAF873E45AC}" srcOrd="3" destOrd="0" presId="urn:microsoft.com/office/officeart/2018/2/layout/IconVerticalSolidList"/>
    <dgm:cxn modelId="{D01A9A62-244B-44F2-9334-3083F1826278}" type="presParOf" srcId="{62DF88EC-8927-4E22-BEB4-412838E2B05D}" destId="{D9D077B1-0358-49DA-80EA-54BA609C8732}" srcOrd="1" destOrd="0" presId="urn:microsoft.com/office/officeart/2018/2/layout/IconVerticalSolidList"/>
    <dgm:cxn modelId="{8EA90997-1D00-4E95-9E8E-C0061C2370F6}" type="presParOf" srcId="{62DF88EC-8927-4E22-BEB4-412838E2B05D}" destId="{1AFDE0B4-DD9B-4DB3-9B9C-215A8574295C}" srcOrd="2" destOrd="0" presId="urn:microsoft.com/office/officeart/2018/2/layout/IconVerticalSolidList"/>
    <dgm:cxn modelId="{262ABE38-7F37-49ED-9177-AA86E118AB7F}" type="presParOf" srcId="{1AFDE0B4-DD9B-4DB3-9B9C-215A8574295C}" destId="{21CC0012-F98A-42E6-A889-95D3F16CF775}" srcOrd="0" destOrd="0" presId="urn:microsoft.com/office/officeart/2018/2/layout/IconVerticalSolidList"/>
    <dgm:cxn modelId="{6DCDD991-F626-4A01-B2A6-48E358C521C9}" type="presParOf" srcId="{1AFDE0B4-DD9B-4DB3-9B9C-215A8574295C}" destId="{954E1E32-3225-4F0D-A790-AF92F9555C55}" srcOrd="1" destOrd="0" presId="urn:microsoft.com/office/officeart/2018/2/layout/IconVerticalSolidList"/>
    <dgm:cxn modelId="{83B124D0-6901-4AC0-BE37-F2B5D24EA800}" type="presParOf" srcId="{1AFDE0B4-DD9B-4DB3-9B9C-215A8574295C}" destId="{1B8E07BD-1A58-4493-BE36-3C1C4225F07F}" srcOrd="2" destOrd="0" presId="urn:microsoft.com/office/officeart/2018/2/layout/IconVerticalSolidList"/>
    <dgm:cxn modelId="{8F3B9D56-4565-4E33-A08E-137E18425D8C}" type="presParOf" srcId="{1AFDE0B4-DD9B-4DB3-9B9C-215A8574295C}" destId="{320611DE-9F6C-466F-9D4E-C24F57B66219}" srcOrd="3" destOrd="0" presId="urn:microsoft.com/office/officeart/2018/2/layout/IconVerticalSolidList"/>
    <dgm:cxn modelId="{9103753A-61F5-41B8-94FD-9E54FC32933A}" type="presParOf" srcId="{62DF88EC-8927-4E22-BEB4-412838E2B05D}" destId="{80094527-6775-432A-814C-76BBC9043F0C}" srcOrd="3" destOrd="0" presId="urn:microsoft.com/office/officeart/2018/2/layout/IconVerticalSolidList"/>
    <dgm:cxn modelId="{EADEBC21-2EC8-4CE9-B1BB-1E2AA775A38E}" type="presParOf" srcId="{62DF88EC-8927-4E22-BEB4-412838E2B05D}" destId="{3955C7BF-6982-48C1-8FAA-632690559554}" srcOrd="4" destOrd="0" presId="urn:microsoft.com/office/officeart/2018/2/layout/IconVerticalSolidList"/>
    <dgm:cxn modelId="{160AC65F-639A-4F5C-8712-2659324A062E}" type="presParOf" srcId="{3955C7BF-6982-48C1-8FAA-632690559554}" destId="{268F525D-3DAB-4B58-83F4-8E44D0763AC6}" srcOrd="0" destOrd="0" presId="urn:microsoft.com/office/officeart/2018/2/layout/IconVerticalSolidList"/>
    <dgm:cxn modelId="{08EBD79D-AEEE-4413-91FF-5855870B9F90}" type="presParOf" srcId="{3955C7BF-6982-48C1-8FAA-632690559554}" destId="{3164286B-88EC-45C6-AFA8-84EC2E76675E}" srcOrd="1" destOrd="0" presId="urn:microsoft.com/office/officeart/2018/2/layout/IconVerticalSolidList"/>
    <dgm:cxn modelId="{E0409A38-A2E5-48E8-B551-F4AFCA78497A}" type="presParOf" srcId="{3955C7BF-6982-48C1-8FAA-632690559554}" destId="{BB274C2F-3EBB-45EE-B823-2C5A09C96020}" srcOrd="2" destOrd="0" presId="urn:microsoft.com/office/officeart/2018/2/layout/IconVerticalSolidList"/>
    <dgm:cxn modelId="{841A0A61-4F0F-4E22-BE28-2DD9F40AD01C}" type="presParOf" srcId="{3955C7BF-6982-48C1-8FAA-632690559554}" destId="{FBF81E56-7169-4B7A-9495-A722FBDAAF1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6AE1EB1-CAF4-4F64-BE46-8580B4A8C8A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A31A82A-9843-4CF2-A8EF-12ABAE9CF63D}">
      <dgm:prSet/>
      <dgm:spPr/>
      <dgm:t>
        <a:bodyPr/>
        <a:lstStyle/>
        <a:p>
          <a:r>
            <a:rPr lang="en-GB" b="1"/>
            <a:t>Demonstration we can work </a:t>
          </a:r>
          <a:r>
            <a:rPr lang="en-GB" b="1" i="1"/>
            <a:t>effectively</a:t>
          </a:r>
          <a:r>
            <a:rPr lang="en-GB" b="1"/>
            <a:t> and </a:t>
          </a:r>
          <a:r>
            <a:rPr lang="en-GB" b="1" i="1"/>
            <a:t>successfully</a:t>
          </a:r>
          <a:r>
            <a:rPr lang="en-GB" b="1"/>
            <a:t> as a group in order to achieve tasks or goals through</a:t>
          </a:r>
          <a:r>
            <a:rPr lang="en-GB" b="1" i="1"/>
            <a:t> group functioning strategies </a:t>
          </a:r>
          <a:r>
            <a:rPr lang="en-GB" b="1"/>
            <a:t>(Ingram and Harries, 2001, p115).</a:t>
          </a:r>
          <a:endParaRPr lang="en-US" b="1"/>
        </a:p>
      </dgm:t>
    </dgm:pt>
    <dgm:pt modelId="{22ECC3BA-94AB-4BBB-9011-B372180D0D63}" type="parTrans" cxnId="{E9F0177F-45ED-47BF-B0B9-EAABB7094E54}">
      <dgm:prSet/>
      <dgm:spPr/>
      <dgm:t>
        <a:bodyPr/>
        <a:lstStyle/>
        <a:p>
          <a:endParaRPr lang="en-US"/>
        </a:p>
      </dgm:t>
    </dgm:pt>
    <dgm:pt modelId="{FF5D456B-607E-41C7-8E94-E271B924C7B0}" type="sibTrans" cxnId="{E9F0177F-45ED-47BF-B0B9-EAABB7094E54}">
      <dgm:prSet/>
      <dgm:spPr/>
      <dgm:t>
        <a:bodyPr/>
        <a:lstStyle/>
        <a:p>
          <a:endParaRPr lang="en-US"/>
        </a:p>
      </dgm:t>
    </dgm:pt>
    <dgm:pt modelId="{A6378F7D-76E8-42EC-A26A-A3D252E7705F}">
      <dgm:prSet/>
      <dgm:spPr/>
      <dgm:t>
        <a:bodyPr/>
        <a:lstStyle/>
        <a:p>
          <a:r>
            <a:rPr lang="en-GB" b="1"/>
            <a:t>Understanding of how groups function, and </a:t>
          </a:r>
          <a:r>
            <a:rPr lang="en-GB" b="1" i="1"/>
            <a:t>group function theories</a:t>
          </a:r>
          <a:r>
            <a:rPr lang="en-GB" b="1"/>
            <a:t> such as TUCKMAN'S GROUP DEVELOPMENT THEORY (1965)- beneficial to educate young people if engaging in group work. </a:t>
          </a:r>
          <a:endParaRPr lang="en-US" b="1"/>
        </a:p>
      </dgm:t>
    </dgm:pt>
    <dgm:pt modelId="{86DE7D0C-1A69-4F1C-99F8-2A19695214FF}" type="parTrans" cxnId="{BAEB1C66-8407-48D1-8BEE-64FE8F8A50E4}">
      <dgm:prSet/>
      <dgm:spPr/>
      <dgm:t>
        <a:bodyPr/>
        <a:lstStyle/>
        <a:p>
          <a:endParaRPr lang="en-US"/>
        </a:p>
      </dgm:t>
    </dgm:pt>
    <dgm:pt modelId="{521B0ECF-256F-4BFD-AB66-59D5E4999D72}" type="sibTrans" cxnId="{BAEB1C66-8407-48D1-8BEE-64FE8F8A50E4}">
      <dgm:prSet/>
      <dgm:spPr/>
      <dgm:t>
        <a:bodyPr/>
        <a:lstStyle/>
        <a:p>
          <a:endParaRPr lang="en-US"/>
        </a:p>
      </dgm:t>
    </dgm:pt>
    <dgm:pt modelId="{672F4DFE-9B4D-4EB4-815F-AD61F6C061E2}">
      <dgm:prSet/>
      <dgm:spPr/>
      <dgm:t>
        <a:bodyPr/>
        <a:lstStyle/>
        <a:p>
          <a:pPr rtl="0"/>
          <a:r>
            <a:rPr lang="en-GB" b="1"/>
            <a:t>Multi agencies and community work.</a:t>
          </a:r>
          <a:r>
            <a:rPr lang="en-GB" b="1">
              <a:latin typeface="Calibri Light" panose="020F0302020204030204"/>
            </a:rPr>
            <a:t> (</a:t>
          </a:r>
          <a:r>
            <a:rPr lang="en-GB" b="1" i="1">
              <a:latin typeface="Calibri Light" panose="020F0302020204030204"/>
            </a:rPr>
            <a:t>Important</a:t>
          </a:r>
          <a:r>
            <a:rPr lang="en-GB" b="1">
              <a:latin typeface="Calibri Light" panose="020F0302020204030204"/>
            </a:rPr>
            <a:t> for communicating information).</a:t>
          </a:r>
          <a:endParaRPr lang="en-US" b="1"/>
        </a:p>
      </dgm:t>
    </dgm:pt>
    <dgm:pt modelId="{F975F1E1-EFE7-46FF-8FA0-8FDE393F836D}" type="parTrans" cxnId="{5B120F8B-51AD-403D-AF17-7071AEE0BCBA}">
      <dgm:prSet/>
      <dgm:spPr/>
      <dgm:t>
        <a:bodyPr/>
        <a:lstStyle/>
        <a:p>
          <a:endParaRPr lang="en-US"/>
        </a:p>
      </dgm:t>
    </dgm:pt>
    <dgm:pt modelId="{A67D08AF-B8EB-46EC-B1DC-31675723E30F}" type="sibTrans" cxnId="{5B120F8B-51AD-403D-AF17-7071AEE0BCBA}">
      <dgm:prSet/>
      <dgm:spPr/>
      <dgm:t>
        <a:bodyPr/>
        <a:lstStyle/>
        <a:p>
          <a:endParaRPr lang="en-US"/>
        </a:p>
      </dgm:t>
    </dgm:pt>
    <dgm:pt modelId="{20B45F96-B3F6-470A-9134-6C237CC1A716}" type="pres">
      <dgm:prSet presAssocID="{16AE1EB1-CAF4-4F64-BE46-8580B4A8C8A8}" presName="root" presStyleCnt="0">
        <dgm:presLayoutVars>
          <dgm:dir/>
          <dgm:resizeHandles val="exact"/>
        </dgm:presLayoutVars>
      </dgm:prSet>
      <dgm:spPr/>
    </dgm:pt>
    <dgm:pt modelId="{8062B185-027F-4F2F-AA4D-7F1ACC783CB6}" type="pres">
      <dgm:prSet presAssocID="{DA31A82A-9843-4CF2-A8EF-12ABAE9CF63D}" presName="compNode" presStyleCnt="0"/>
      <dgm:spPr/>
    </dgm:pt>
    <dgm:pt modelId="{E73E0D06-AEA4-4504-8627-99076D696ABD}" type="pres">
      <dgm:prSet presAssocID="{DA31A82A-9843-4CF2-A8EF-12ABAE9CF63D}" presName="bgRect" presStyleLbl="bgShp" presStyleIdx="0" presStyleCnt="3"/>
      <dgm:spPr/>
    </dgm:pt>
    <dgm:pt modelId="{B7B65C3C-F0A1-4BD8-8190-19C0967D66EE}" type="pres">
      <dgm:prSet presAssocID="{DA31A82A-9843-4CF2-A8EF-12ABAE9CF63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84474338-E029-43D0-A926-8CC8CDA73941}" type="pres">
      <dgm:prSet presAssocID="{DA31A82A-9843-4CF2-A8EF-12ABAE9CF63D}" presName="spaceRect" presStyleCnt="0"/>
      <dgm:spPr/>
    </dgm:pt>
    <dgm:pt modelId="{39C4FD28-F90D-442E-AF3D-32FB9E4CBEB3}" type="pres">
      <dgm:prSet presAssocID="{DA31A82A-9843-4CF2-A8EF-12ABAE9CF63D}" presName="parTx" presStyleLbl="revTx" presStyleIdx="0" presStyleCnt="3">
        <dgm:presLayoutVars>
          <dgm:chMax val="0"/>
          <dgm:chPref val="0"/>
        </dgm:presLayoutVars>
      </dgm:prSet>
      <dgm:spPr/>
    </dgm:pt>
    <dgm:pt modelId="{8A16D12E-5E75-4721-B3EF-13468D6FC7C3}" type="pres">
      <dgm:prSet presAssocID="{FF5D456B-607E-41C7-8E94-E271B924C7B0}" presName="sibTrans" presStyleCnt="0"/>
      <dgm:spPr/>
    </dgm:pt>
    <dgm:pt modelId="{BA6152B4-4C02-43EB-8F29-DB68F0DB0950}" type="pres">
      <dgm:prSet presAssocID="{A6378F7D-76E8-42EC-A26A-A3D252E7705F}" presName="compNode" presStyleCnt="0"/>
      <dgm:spPr/>
    </dgm:pt>
    <dgm:pt modelId="{2A01DAA1-E70C-4DCB-BD50-32B3D482C228}" type="pres">
      <dgm:prSet presAssocID="{A6378F7D-76E8-42EC-A26A-A3D252E7705F}" presName="bgRect" presStyleLbl="bgShp" presStyleIdx="1" presStyleCnt="3"/>
      <dgm:spPr/>
    </dgm:pt>
    <dgm:pt modelId="{318ECA50-10FD-4A66-8EC9-25638BD13118}" type="pres">
      <dgm:prSet presAssocID="{A6378F7D-76E8-42EC-A26A-A3D252E7705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145BC7C-B859-4EA7-8545-1594A64E0B27}" type="pres">
      <dgm:prSet presAssocID="{A6378F7D-76E8-42EC-A26A-A3D252E7705F}" presName="spaceRect" presStyleCnt="0"/>
      <dgm:spPr/>
    </dgm:pt>
    <dgm:pt modelId="{E2E970CD-0500-416E-8145-6B15871E34FD}" type="pres">
      <dgm:prSet presAssocID="{A6378F7D-76E8-42EC-A26A-A3D252E7705F}" presName="parTx" presStyleLbl="revTx" presStyleIdx="1" presStyleCnt="3">
        <dgm:presLayoutVars>
          <dgm:chMax val="0"/>
          <dgm:chPref val="0"/>
        </dgm:presLayoutVars>
      </dgm:prSet>
      <dgm:spPr/>
    </dgm:pt>
    <dgm:pt modelId="{4C56E840-D3D7-42FA-8D8C-C4C83C4632AA}" type="pres">
      <dgm:prSet presAssocID="{521B0ECF-256F-4BFD-AB66-59D5E4999D72}" presName="sibTrans" presStyleCnt="0"/>
      <dgm:spPr/>
    </dgm:pt>
    <dgm:pt modelId="{3F2A4525-D0CE-4235-BFCE-6724348545B3}" type="pres">
      <dgm:prSet presAssocID="{672F4DFE-9B4D-4EB4-815F-AD61F6C061E2}" presName="compNode" presStyleCnt="0"/>
      <dgm:spPr/>
    </dgm:pt>
    <dgm:pt modelId="{8929AC1F-9436-46B1-8DF2-C5D50EF61B33}" type="pres">
      <dgm:prSet presAssocID="{672F4DFE-9B4D-4EB4-815F-AD61F6C061E2}" presName="bgRect" presStyleLbl="bgShp" presStyleIdx="2" presStyleCnt="3"/>
      <dgm:spPr/>
    </dgm:pt>
    <dgm:pt modelId="{D8BB336B-2273-417E-88E0-1A9D665736B7}" type="pres">
      <dgm:prSet presAssocID="{672F4DFE-9B4D-4EB4-815F-AD61F6C061E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3E30E17E-8DF3-47DF-84AC-738AAC2A3F51}" type="pres">
      <dgm:prSet presAssocID="{672F4DFE-9B4D-4EB4-815F-AD61F6C061E2}" presName="spaceRect" presStyleCnt="0"/>
      <dgm:spPr/>
    </dgm:pt>
    <dgm:pt modelId="{DD501721-A16E-4FDF-8232-091BECE7514A}" type="pres">
      <dgm:prSet presAssocID="{672F4DFE-9B4D-4EB4-815F-AD61F6C061E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E2D5424-62E5-430E-82C2-21A177D6742E}" type="presOf" srcId="{A6378F7D-76E8-42EC-A26A-A3D252E7705F}" destId="{E2E970CD-0500-416E-8145-6B15871E34FD}" srcOrd="0" destOrd="0" presId="urn:microsoft.com/office/officeart/2018/2/layout/IconVerticalSolidList"/>
    <dgm:cxn modelId="{BAEB1C66-8407-48D1-8BEE-64FE8F8A50E4}" srcId="{16AE1EB1-CAF4-4F64-BE46-8580B4A8C8A8}" destId="{A6378F7D-76E8-42EC-A26A-A3D252E7705F}" srcOrd="1" destOrd="0" parTransId="{86DE7D0C-1A69-4F1C-99F8-2A19695214FF}" sibTransId="{521B0ECF-256F-4BFD-AB66-59D5E4999D72}"/>
    <dgm:cxn modelId="{B19C615A-ECE7-4950-A3A1-D4A4C95934D8}" type="presOf" srcId="{672F4DFE-9B4D-4EB4-815F-AD61F6C061E2}" destId="{DD501721-A16E-4FDF-8232-091BECE7514A}" srcOrd="0" destOrd="0" presId="urn:microsoft.com/office/officeart/2018/2/layout/IconVerticalSolidList"/>
    <dgm:cxn modelId="{E9F0177F-45ED-47BF-B0B9-EAABB7094E54}" srcId="{16AE1EB1-CAF4-4F64-BE46-8580B4A8C8A8}" destId="{DA31A82A-9843-4CF2-A8EF-12ABAE9CF63D}" srcOrd="0" destOrd="0" parTransId="{22ECC3BA-94AB-4BBB-9011-B372180D0D63}" sibTransId="{FF5D456B-607E-41C7-8E94-E271B924C7B0}"/>
    <dgm:cxn modelId="{540E5285-036F-4FFE-9B48-0001EBF48F16}" type="presOf" srcId="{16AE1EB1-CAF4-4F64-BE46-8580B4A8C8A8}" destId="{20B45F96-B3F6-470A-9134-6C237CC1A716}" srcOrd="0" destOrd="0" presId="urn:microsoft.com/office/officeart/2018/2/layout/IconVerticalSolidList"/>
    <dgm:cxn modelId="{5B120F8B-51AD-403D-AF17-7071AEE0BCBA}" srcId="{16AE1EB1-CAF4-4F64-BE46-8580B4A8C8A8}" destId="{672F4DFE-9B4D-4EB4-815F-AD61F6C061E2}" srcOrd="2" destOrd="0" parTransId="{F975F1E1-EFE7-46FF-8FA0-8FDE393F836D}" sibTransId="{A67D08AF-B8EB-46EC-B1DC-31675723E30F}"/>
    <dgm:cxn modelId="{DF7CC0EA-C1DF-4324-8CED-066566084AC4}" type="presOf" srcId="{DA31A82A-9843-4CF2-A8EF-12ABAE9CF63D}" destId="{39C4FD28-F90D-442E-AF3D-32FB9E4CBEB3}" srcOrd="0" destOrd="0" presId="urn:microsoft.com/office/officeart/2018/2/layout/IconVerticalSolidList"/>
    <dgm:cxn modelId="{537F954C-AA71-4EAF-8A72-8D285224E748}" type="presParOf" srcId="{20B45F96-B3F6-470A-9134-6C237CC1A716}" destId="{8062B185-027F-4F2F-AA4D-7F1ACC783CB6}" srcOrd="0" destOrd="0" presId="urn:microsoft.com/office/officeart/2018/2/layout/IconVerticalSolidList"/>
    <dgm:cxn modelId="{EDE2DEA6-3125-4F8B-980E-7A1E520F17ED}" type="presParOf" srcId="{8062B185-027F-4F2F-AA4D-7F1ACC783CB6}" destId="{E73E0D06-AEA4-4504-8627-99076D696ABD}" srcOrd="0" destOrd="0" presId="urn:microsoft.com/office/officeart/2018/2/layout/IconVerticalSolidList"/>
    <dgm:cxn modelId="{BDFABF69-8D13-4207-A246-B59E9A55C20F}" type="presParOf" srcId="{8062B185-027F-4F2F-AA4D-7F1ACC783CB6}" destId="{B7B65C3C-F0A1-4BD8-8190-19C0967D66EE}" srcOrd="1" destOrd="0" presId="urn:microsoft.com/office/officeart/2018/2/layout/IconVerticalSolidList"/>
    <dgm:cxn modelId="{6EA89636-C906-42B3-AC37-18B132714DD7}" type="presParOf" srcId="{8062B185-027F-4F2F-AA4D-7F1ACC783CB6}" destId="{84474338-E029-43D0-A926-8CC8CDA73941}" srcOrd="2" destOrd="0" presId="urn:microsoft.com/office/officeart/2018/2/layout/IconVerticalSolidList"/>
    <dgm:cxn modelId="{2C854D4F-2F32-4C18-8159-11FE7C3058DE}" type="presParOf" srcId="{8062B185-027F-4F2F-AA4D-7F1ACC783CB6}" destId="{39C4FD28-F90D-442E-AF3D-32FB9E4CBEB3}" srcOrd="3" destOrd="0" presId="urn:microsoft.com/office/officeart/2018/2/layout/IconVerticalSolidList"/>
    <dgm:cxn modelId="{33405DD3-F1B7-4BFA-B83B-17FA893AD895}" type="presParOf" srcId="{20B45F96-B3F6-470A-9134-6C237CC1A716}" destId="{8A16D12E-5E75-4721-B3EF-13468D6FC7C3}" srcOrd="1" destOrd="0" presId="urn:microsoft.com/office/officeart/2018/2/layout/IconVerticalSolidList"/>
    <dgm:cxn modelId="{4D31D23B-2CFE-446A-839C-596DF1AA1823}" type="presParOf" srcId="{20B45F96-B3F6-470A-9134-6C237CC1A716}" destId="{BA6152B4-4C02-43EB-8F29-DB68F0DB0950}" srcOrd="2" destOrd="0" presId="urn:microsoft.com/office/officeart/2018/2/layout/IconVerticalSolidList"/>
    <dgm:cxn modelId="{9C215677-845C-472D-A194-61A6290B4514}" type="presParOf" srcId="{BA6152B4-4C02-43EB-8F29-DB68F0DB0950}" destId="{2A01DAA1-E70C-4DCB-BD50-32B3D482C228}" srcOrd="0" destOrd="0" presId="urn:microsoft.com/office/officeart/2018/2/layout/IconVerticalSolidList"/>
    <dgm:cxn modelId="{04FF0637-FE53-43F4-BCFB-78C160310209}" type="presParOf" srcId="{BA6152B4-4C02-43EB-8F29-DB68F0DB0950}" destId="{318ECA50-10FD-4A66-8EC9-25638BD13118}" srcOrd="1" destOrd="0" presId="urn:microsoft.com/office/officeart/2018/2/layout/IconVerticalSolidList"/>
    <dgm:cxn modelId="{853DFF6D-D061-408F-8DFA-AA40CDA36832}" type="presParOf" srcId="{BA6152B4-4C02-43EB-8F29-DB68F0DB0950}" destId="{4145BC7C-B859-4EA7-8545-1594A64E0B27}" srcOrd="2" destOrd="0" presId="urn:microsoft.com/office/officeart/2018/2/layout/IconVerticalSolidList"/>
    <dgm:cxn modelId="{4CD99679-5BE9-4956-BAA4-4BCAF9EBE560}" type="presParOf" srcId="{BA6152B4-4C02-43EB-8F29-DB68F0DB0950}" destId="{E2E970CD-0500-416E-8145-6B15871E34FD}" srcOrd="3" destOrd="0" presId="urn:microsoft.com/office/officeart/2018/2/layout/IconVerticalSolidList"/>
    <dgm:cxn modelId="{BC92D844-C82D-4C2E-BAE1-0B4B2595BD71}" type="presParOf" srcId="{20B45F96-B3F6-470A-9134-6C237CC1A716}" destId="{4C56E840-D3D7-42FA-8D8C-C4C83C4632AA}" srcOrd="3" destOrd="0" presId="urn:microsoft.com/office/officeart/2018/2/layout/IconVerticalSolidList"/>
    <dgm:cxn modelId="{A28759A4-F136-47FB-B091-31CD18FEE9C7}" type="presParOf" srcId="{20B45F96-B3F6-470A-9134-6C237CC1A716}" destId="{3F2A4525-D0CE-4235-BFCE-6724348545B3}" srcOrd="4" destOrd="0" presId="urn:microsoft.com/office/officeart/2018/2/layout/IconVerticalSolidList"/>
    <dgm:cxn modelId="{C7273CD4-B908-4F84-9872-E611E0EA4095}" type="presParOf" srcId="{3F2A4525-D0CE-4235-BFCE-6724348545B3}" destId="{8929AC1F-9436-46B1-8DF2-C5D50EF61B33}" srcOrd="0" destOrd="0" presId="urn:microsoft.com/office/officeart/2018/2/layout/IconVerticalSolidList"/>
    <dgm:cxn modelId="{5852B64E-99F2-4F35-9BE2-D4CF1C05E284}" type="presParOf" srcId="{3F2A4525-D0CE-4235-BFCE-6724348545B3}" destId="{D8BB336B-2273-417E-88E0-1A9D665736B7}" srcOrd="1" destOrd="0" presId="urn:microsoft.com/office/officeart/2018/2/layout/IconVerticalSolidList"/>
    <dgm:cxn modelId="{6C201854-2625-47E2-81CE-50223997FC2A}" type="presParOf" srcId="{3F2A4525-D0CE-4235-BFCE-6724348545B3}" destId="{3E30E17E-8DF3-47DF-84AC-738AAC2A3F51}" srcOrd="2" destOrd="0" presId="urn:microsoft.com/office/officeart/2018/2/layout/IconVerticalSolidList"/>
    <dgm:cxn modelId="{9220F72B-71A8-4C90-B15F-F8DDC2039849}" type="presParOf" srcId="{3F2A4525-D0CE-4235-BFCE-6724348545B3}" destId="{DD501721-A16E-4FDF-8232-091BECE7514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6B40D07-5B65-4157-8585-BAC75832E00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2D7AC37-ABA3-4733-9B62-F0DE601E8EF8}">
      <dgm:prSet/>
      <dgm:spPr/>
      <dgm:t>
        <a:bodyPr/>
        <a:lstStyle/>
        <a:p>
          <a:r>
            <a:rPr lang="en-GB"/>
            <a:t>Communication skills are seen by employers as a '</a:t>
          </a:r>
          <a:r>
            <a:rPr lang="en-GB" i="1"/>
            <a:t>must have skill and quality</a:t>
          </a:r>
          <a:r>
            <a:rPr lang="en-GB"/>
            <a:t>'. (NACE, 2016)</a:t>
          </a:r>
          <a:endParaRPr lang="en-US"/>
        </a:p>
      </dgm:t>
    </dgm:pt>
    <dgm:pt modelId="{6C1611BA-F024-4A3F-957E-92438A05B990}" type="parTrans" cxnId="{F5A9AF05-37C6-4B41-A123-6E6B3E8C9125}">
      <dgm:prSet/>
      <dgm:spPr/>
      <dgm:t>
        <a:bodyPr/>
        <a:lstStyle/>
        <a:p>
          <a:endParaRPr lang="en-US"/>
        </a:p>
      </dgm:t>
    </dgm:pt>
    <dgm:pt modelId="{4AD3CBC8-0525-4792-B822-E81C01B60E62}" type="sibTrans" cxnId="{F5A9AF05-37C6-4B41-A123-6E6B3E8C9125}">
      <dgm:prSet/>
      <dgm:spPr/>
      <dgm:t>
        <a:bodyPr/>
        <a:lstStyle/>
        <a:p>
          <a:endParaRPr lang="en-US"/>
        </a:p>
      </dgm:t>
    </dgm:pt>
    <dgm:pt modelId="{035F8846-D8C6-4390-B3E5-622E888A09CC}">
      <dgm:prSet/>
      <dgm:spPr/>
      <dgm:t>
        <a:bodyPr/>
        <a:lstStyle/>
        <a:p>
          <a:r>
            <a:rPr lang="en-GB"/>
            <a:t>Communication is a </a:t>
          </a:r>
          <a:r>
            <a:rPr lang="en-GB" i="1"/>
            <a:t>soft skill</a:t>
          </a:r>
          <a:r>
            <a:rPr lang="en-GB"/>
            <a:t>. (COTTRELL, 2019, P56)</a:t>
          </a:r>
          <a:endParaRPr lang="en-US"/>
        </a:p>
      </dgm:t>
    </dgm:pt>
    <dgm:pt modelId="{21E0B40B-AE24-4DA6-8402-58C854845DA9}" type="parTrans" cxnId="{4E85477A-045B-4849-8F3A-C5FDEAD84EBB}">
      <dgm:prSet/>
      <dgm:spPr/>
      <dgm:t>
        <a:bodyPr/>
        <a:lstStyle/>
        <a:p>
          <a:endParaRPr lang="en-US"/>
        </a:p>
      </dgm:t>
    </dgm:pt>
    <dgm:pt modelId="{5B6C8E8A-CD29-4C27-B75B-6546221A1BFB}" type="sibTrans" cxnId="{4E85477A-045B-4849-8F3A-C5FDEAD84EBB}">
      <dgm:prSet/>
      <dgm:spPr/>
      <dgm:t>
        <a:bodyPr/>
        <a:lstStyle/>
        <a:p>
          <a:endParaRPr lang="en-US"/>
        </a:p>
      </dgm:t>
    </dgm:pt>
    <dgm:pt modelId="{2D609EE0-F77D-44BA-B1D2-F17769C5B338}">
      <dgm:prSet/>
      <dgm:spPr/>
      <dgm:t>
        <a:bodyPr/>
        <a:lstStyle/>
        <a:p>
          <a:r>
            <a:rPr lang="en-GB"/>
            <a:t>Communication is a </a:t>
          </a:r>
          <a:r>
            <a:rPr lang="en-GB" i="1"/>
            <a:t>life skill</a:t>
          </a:r>
          <a:r>
            <a:rPr lang="en-GB"/>
            <a:t> (SKILLSYOUNEED, 2019)</a:t>
          </a:r>
          <a:endParaRPr lang="en-US"/>
        </a:p>
      </dgm:t>
    </dgm:pt>
    <dgm:pt modelId="{C5D2B9BF-D855-495B-9DEB-8C49C050D7D4}" type="parTrans" cxnId="{92317CC8-B7AE-4C78-AFCC-0022CDA59337}">
      <dgm:prSet/>
      <dgm:spPr/>
      <dgm:t>
        <a:bodyPr/>
        <a:lstStyle/>
        <a:p>
          <a:endParaRPr lang="en-US"/>
        </a:p>
      </dgm:t>
    </dgm:pt>
    <dgm:pt modelId="{CD082FB9-433B-43C9-A33E-B327618944FD}" type="sibTrans" cxnId="{92317CC8-B7AE-4C78-AFCC-0022CDA59337}">
      <dgm:prSet/>
      <dgm:spPr/>
      <dgm:t>
        <a:bodyPr/>
        <a:lstStyle/>
        <a:p>
          <a:endParaRPr lang="en-US"/>
        </a:p>
      </dgm:t>
    </dgm:pt>
    <dgm:pt modelId="{6625F310-01EB-4A5D-970D-CDF8EB3066A6}" type="pres">
      <dgm:prSet presAssocID="{26B40D07-5B65-4157-8585-BAC75832E006}" presName="root" presStyleCnt="0">
        <dgm:presLayoutVars>
          <dgm:dir/>
          <dgm:resizeHandles val="exact"/>
        </dgm:presLayoutVars>
      </dgm:prSet>
      <dgm:spPr/>
    </dgm:pt>
    <dgm:pt modelId="{A8612993-1614-4280-8A76-4A39B3759DB5}" type="pres">
      <dgm:prSet presAssocID="{02D7AC37-ABA3-4733-9B62-F0DE601E8EF8}" presName="compNode" presStyleCnt="0"/>
      <dgm:spPr/>
    </dgm:pt>
    <dgm:pt modelId="{97A13D9B-52E6-42AC-9B4F-0081A7201F8F}" type="pres">
      <dgm:prSet presAssocID="{02D7AC37-ABA3-4733-9B62-F0DE601E8EF8}" presName="bgRect" presStyleLbl="bgShp" presStyleIdx="0" presStyleCnt="3"/>
      <dgm:spPr/>
    </dgm:pt>
    <dgm:pt modelId="{DB8346C9-7EBC-4CF9-A55F-FC44CB38C7EF}" type="pres">
      <dgm:prSet presAssocID="{02D7AC37-ABA3-4733-9B62-F0DE601E8EF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ADD9C98E-6201-4228-BA38-D19E83F3C61F}" type="pres">
      <dgm:prSet presAssocID="{02D7AC37-ABA3-4733-9B62-F0DE601E8EF8}" presName="spaceRect" presStyleCnt="0"/>
      <dgm:spPr/>
    </dgm:pt>
    <dgm:pt modelId="{CF630A98-C24A-41F3-9C48-B9FEBC99AAF5}" type="pres">
      <dgm:prSet presAssocID="{02D7AC37-ABA3-4733-9B62-F0DE601E8EF8}" presName="parTx" presStyleLbl="revTx" presStyleIdx="0" presStyleCnt="3">
        <dgm:presLayoutVars>
          <dgm:chMax val="0"/>
          <dgm:chPref val="0"/>
        </dgm:presLayoutVars>
      </dgm:prSet>
      <dgm:spPr/>
    </dgm:pt>
    <dgm:pt modelId="{EE6601E2-817C-4743-BA34-7D20BB16F6EF}" type="pres">
      <dgm:prSet presAssocID="{4AD3CBC8-0525-4792-B822-E81C01B60E62}" presName="sibTrans" presStyleCnt="0"/>
      <dgm:spPr/>
    </dgm:pt>
    <dgm:pt modelId="{E613C58B-8D8C-4E09-B01F-CA2C924BE7BC}" type="pres">
      <dgm:prSet presAssocID="{035F8846-D8C6-4390-B3E5-622E888A09CC}" presName="compNode" presStyleCnt="0"/>
      <dgm:spPr/>
    </dgm:pt>
    <dgm:pt modelId="{A1DEB44A-250F-4E25-9872-41AB65490246}" type="pres">
      <dgm:prSet presAssocID="{035F8846-D8C6-4390-B3E5-622E888A09CC}" presName="bgRect" presStyleLbl="bgShp" presStyleIdx="1" presStyleCnt="3"/>
      <dgm:spPr/>
    </dgm:pt>
    <dgm:pt modelId="{CE3EF55C-651E-4B30-A6C8-1A8A2085E554}" type="pres">
      <dgm:prSet presAssocID="{035F8846-D8C6-4390-B3E5-622E888A09C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96DE9F01-24EE-41AA-BE65-A20C733BD8A4}" type="pres">
      <dgm:prSet presAssocID="{035F8846-D8C6-4390-B3E5-622E888A09CC}" presName="spaceRect" presStyleCnt="0"/>
      <dgm:spPr/>
    </dgm:pt>
    <dgm:pt modelId="{1BA2CD1A-7CEB-40DB-82F2-70A236C99FE1}" type="pres">
      <dgm:prSet presAssocID="{035F8846-D8C6-4390-B3E5-622E888A09CC}" presName="parTx" presStyleLbl="revTx" presStyleIdx="1" presStyleCnt="3">
        <dgm:presLayoutVars>
          <dgm:chMax val="0"/>
          <dgm:chPref val="0"/>
        </dgm:presLayoutVars>
      </dgm:prSet>
      <dgm:spPr/>
    </dgm:pt>
    <dgm:pt modelId="{FF380DD3-82FA-4E65-947C-F3C962C3AEEE}" type="pres">
      <dgm:prSet presAssocID="{5B6C8E8A-CD29-4C27-B75B-6546221A1BFB}" presName="sibTrans" presStyleCnt="0"/>
      <dgm:spPr/>
    </dgm:pt>
    <dgm:pt modelId="{2CD50C60-5744-4000-9BCB-EF04FA745399}" type="pres">
      <dgm:prSet presAssocID="{2D609EE0-F77D-44BA-B1D2-F17769C5B338}" presName="compNode" presStyleCnt="0"/>
      <dgm:spPr/>
    </dgm:pt>
    <dgm:pt modelId="{785F68D8-95AF-4C8F-8964-544DB6D16285}" type="pres">
      <dgm:prSet presAssocID="{2D609EE0-F77D-44BA-B1D2-F17769C5B338}" presName="bgRect" presStyleLbl="bgShp" presStyleIdx="2" presStyleCnt="3"/>
      <dgm:spPr/>
    </dgm:pt>
    <dgm:pt modelId="{8CC8991E-2170-4DAE-9E95-EEEC94ED3442}" type="pres">
      <dgm:prSet presAssocID="{2D609EE0-F77D-44BA-B1D2-F17769C5B33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591D7BD8-7FE8-4AAA-B74A-844D8DD85005}" type="pres">
      <dgm:prSet presAssocID="{2D609EE0-F77D-44BA-B1D2-F17769C5B338}" presName="spaceRect" presStyleCnt="0"/>
      <dgm:spPr/>
    </dgm:pt>
    <dgm:pt modelId="{72108C34-BC8B-4103-9F67-6F7B46A5737D}" type="pres">
      <dgm:prSet presAssocID="{2D609EE0-F77D-44BA-B1D2-F17769C5B33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5A9AF05-37C6-4B41-A123-6E6B3E8C9125}" srcId="{26B40D07-5B65-4157-8585-BAC75832E006}" destId="{02D7AC37-ABA3-4733-9B62-F0DE601E8EF8}" srcOrd="0" destOrd="0" parTransId="{6C1611BA-F024-4A3F-957E-92438A05B990}" sibTransId="{4AD3CBC8-0525-4792-B822-E81C01B60E62}"/>
    <dgm:cxn modelId="{DCAE6118-F14C-48F0-A289-92A654DA76F4}" type="presOf" srcId="{02D7AC37-ABA3-4733-9B62-F0DE601E8EF8}" destId="{CF630A98-C24A-41F3-9C48-B9FEBC99AAF5}" srcOrd="0" destOrd="0" presId="urn:microsoft.com/office/officeart/2018/2/layout/IconVerticalSolidList"/>
    <dgm:cxn modelId="{EBF6B651-A78D-4D21-8781-204B319E6E46}" type="presOf" srcId="{26B40D07-5B65-4157-8585-BAC75832E006}" destId="{6625F310-01EB-4A5D-970D-CDF8EB3066A6}" srcOrd="0" destOrd="0" presId="urn:microsoft.com/office/officeart/2018/2/layout/IconVerticalSolidList"/>
    <dgm:cxn modelId="{4E85477A-045B-4849-8F3A-C5FDEAD84EBB}" srcId="{26B40D07-5B65-4157-8585-BAC75832E006}" destId="{035F8846-D8C6-4390-B3E5-622E888A09CC}" srcOrd="1" destOrd="0" parTransId="{21E0B40B-AE24-4DA6-8402-58C854845DA9}" sibTransId="{5B6C8E8A-CD29-4C27-B75B-6546221A1BFB}"/>
    <dgm:cxn modelId="{25350DB5-D4DA-4B85-8957-B36CCD250FA1}" type="presOf" srcId="{035F8846-D8C6-4390-B3E5-622E888A09CC}" destId="{1BA2CD1A-7CEB-40DB-82F2-70A236C99FE1}" srcOrd="0" destOrd="0" presId="urn:microsoft.com/office/officeart/2018/2/layout/IconVerticalSolidList"/>
    <dgm:cxn modelId="{92317CC8-B7AE-4C78-AFCC-0022CDA59337}" srcId="{26B40D07-5B65-4157-8585-BAC75832E006}" destId="{2D609EE0-F77D-44BA-B1D2-F17769C5B338}" srcOrd="2" destOrd="0" parTransId="{C5D2B9BF-D855-495B-9DEB-8C49C050D7D4}" sibTransId="{CD082FB9-433B-43C9-A33E-B327618944FD}"/>
    <dgm:cxn modelId="{24A54CEA-74AF-4594-8809-C92A95882790}" type="presOf" srcId="{2D609EE0-F77D-44BA-B1D2-F17769C5B338}" destId="{72108C34-BC8B-4103-9F67-6F7B46A5737D}" srcOrd="0" destOrd="0" presId="urn:microsoft.com/office/officeart/2018/2/layout/IconVerticalSolidList"/>
    <dgm:cxn modelId="{9AC5A2CE-4A0C-4899-AC6B-DB190FC72448}" type="presParOf" srcId="{6625F310-01EB-4A5D-970D-CDF8EB3066A6}" destId="{A8612993-1614-4280-8A76-4A39B3759DB5}" srcOrd="0" destOrd="0" presId="urn:microsoft.com/office/officeart/2018/2/layout/IconVerticalSolidList"/>
    <dgm:cxn modelId="{BC2C1369-B7BC-4B4D-922F-FD2CEDAE0AFF}" type="presParOf" srcId="{A8612993-1614-4280-8A76-4A39B3759DB5}" destId="{97A13D9B-52E6-42AC-9B4F-0081A7201F8F}" srcOrd="0" destOrd="0" presId="urn:microsoft.com/office/officeart/2018/2/layout/IconVerticalSolidList"/>
    <dgm:cxn modelId="{148FEEB4-778E-456A-883B-E0C0FB3B8B0D}" type="presParOf" srcId="{A8612993-1614-4280-8A76-4A39B3759DB5}" destId="{DB8346C9-7EBC-4CF9-A55F-FC44CB38C7EF}" srcOrd="1" destOrd="0" presId="urn:microsoft.com/office/officeart/2018/2/layout/IconVerticalSolidList"/>
    <dgm:cxn modelId="{1686C57C-2228-4852-9D39-BC5660BC7A01}" type="presParOf" srcId="{A8612993-1614-4280-8A76-4A39B3759DB5}" destId="{ADD9C98E-6201-4228-BA38-D19E83F3C61F}" srcOrd="2" destOrd="0" presId="urn:microsoft.com/office/officeart/2018/2/layout/IconVerticalSolidList"/>
    <dgm:cxn modelId="{5596A141-0578-468E-A169-D69F5D5D8A03}" type="presParOf" srcId="{A8612993-1614-4280-8A76-4A39B3759DB5}" destId="{CF630A98-C24A-41F3-9C48-B9FEBC99AAF5}" srcOrd="3" destOrd="0" presId="urn:microsoft.com/office/officeart/2018/2/layout/IconVerticalSolidList"/>
    <dgm:cxn modelId="{E72C83B1-3B73-49F6-BFAE-E6EB446A6A07}" type="presParOf" srcId="{6625F310-01EB-4A5D-970D-CDF8EB3066A6}" destId="{EE6601E2-817C-4743-BA34-7D20BB16F6EF}" srcOrd="1" destOrd="0" presId="urn:microsoft.com/office/officeart/2018/2/layout/IconVerticalSolidList"/>
    <dgm:cxn modelId="{D40D68C3-9BA8-417C-B0BB-D541A0EC3F1A}" type="presParOf" srcId="{6625F310-01EB-4A5D-970D-CDF8EB3066A6}" destId="{E613C58B-8D8C-4E09-B01F-CA2C924BE7BC}" srcOrd="2" destOrd="0" presId="urn:microsoft.com/office/officeart/2018/2/layout/IconVerticalSolidList"/>
    <dgm:cxn modelId="{81D833F3-4556-4154-B716-9C54C39F266E}" type="presParOf" srcId="{E613C58B-8D8C-4E09-B01F-CA2C924BE7BC}" destId="{A1DEB44A-250F-4E25-9872-41AB65490246}" srcOrd="0" destOrd="0" presId="urn:microsoft.com/office/officeart/2018/2/layout/IconVerticalSolidList"/>
    <dgm:cxn modelId="{ECB23372-EBF3-4E83-B30A-B36A9DDF79C2}" type="presParOf" srcId="{E613C58B-8D8C-4E09-B01F-CA2C924BE7BC}" destId="{CE3EF55C-651E-4B30-A6C8-1A8A2085E554}" srcOrd="1" destOrd="0" presId="urn:microsoft.com/office/officeart/2018/2/layout/IconVerticalSolidList"/>
    <dgm:cxn modelId="{AA41F6EA-6EDB-4A4C-A6FF-AC4020442440}" type="presParOf" srcId="{E613C58B-8D8C-4E09-B01F-CA2C924BE7BC}" destId="{96DE9F01-24EE-41AA-BE65-A20C733BD8A4}" srcOrd="2" destOrd="0" presId="urn:microsoft.com/office/officeart/2018/2/layout/IconVerticalSolidList"/>
    <dgm:cxn modelId="{51A56B19-96BC-4291-AD01-CD9B3CE393E7}" type="presParOf" srcId="{E613C58B-8D8C-4E09-B01F-CA2C924BE7BC}" destId="{1BA2CD1A-7CEB-40DB-82F2-70A236C99FE1}" srcOrd="3" destOrd="0" presId="urn:microsoft.com/office/officeart/2018/2/layout/IconVerticalSolidList"/>
    <dgm:cxn modelId="{ED5EFAA0-ABD7-4752-B170-EF70A197A566}" type="presParOf" srcId="{6625F310-01EB-4A5D-970D-CDF8EB3066A6}" destId="{FF380DD3-82FA-4E65-947C-F3C962C3AEEE}" srcOrd="3" destOrd="0" presId="urn:microsoft.com/office/officeart/2018/2/layout/IconVerticalSolidList"/>
    <dgm:cxn modelId="{A515E79F-0A38-4522-BBC4-70CCDE59D895}" type="presParOf" srcId="{6625F310-01EB-4A5D-970D-CDF8EB3066A6}" destId="{2CD50C60-5744-4000-9BCB-EF04FA745399}" srcOrd="4" destOrd="0" presId="urn:microsoft.com/office/officeart/2018/2/layout/IconVerticalSolidList"/>
    <dgm:cxn modelId="{B3C5F2CC-7099-42C3-81D8-697F1CD2CE9E}" type="presParOf" srcId="{2CD50C60-5744-4000-9BCB-EF04FA745399}" destId="{785F68D8-95AF-4C8F-8964-544DB6D16285}" srcOrd="0" destOrd="0" presId="urn:microsoft.com/office/officeart/2018/2/layout/IconVerticalSolidList"/>
    <dgm:cxn modelId="{CCD4C75B-F645-45F5-A263-9734B910B4FB}" type="presParOf" srcId="{2CD50C60-5744-4000-9BCB-EF04FA745399}" destId="{8CC8991E-2170-4DAE-9E95-EEEC94ED3442}" srcOrd="1" destOrd="0" presId="urn:microsoft.com/office/officeart/2018/2/layout/IconVerticalSolidList"/>
    <dgm:cxn modelId="{0D11EC27-90F9-444C-AB49-333D12838BDD}" type="presParOf" srcId="{2CD50C60-5744-4000-9BCB-EF04FA745399}" destId="{591D7BD8-7FE8-4AAA-B74A-844D8DD85005}" srcOrd="2" destOrd="0" presId="urn:microsoft.com/office/officeart/2018/2/layout/IconVerticalSolidList"/>
    <dgm:cxn modelId="{1357BAAC-DD7B-45D9-B9F2-330762C9D990}" type="presParOf" srcId="{2CD50C60-5744-4000-9BCB-EF04FA745399}" destId="{72108C34-BC8B-4103-9F67-6F7B46A573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4D3E3B-9843-4F1C-9D04-FBCFD57EBE54}">
      <dsp:nvSpPr>
        <dsp:cNvPr id="0" name=""/>
        <dsp:cNvSpPr/>
      </dsp:nvSpPr>
      <dsp:spPr>
        <a:xfrm>
          <a:off x="736801" y="83458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E27B9D-013C-4030-848A-2A33A18AB60C}">
      <dsp:nvSpPr>
        <dsp:cNvPr id="0" name=""/>
        <dsp:cNvSpPr/>
      </dsp:nvSpPr>
      <dsp:spPr>
        <a:xfrm>
          <a:off x="241801" y="199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10 MINUTES</a:t>
          </a:r>
          <a:endParaRPr lang="en-US" sz="1100" kern="1200"/>
        </a:p>
      </dsp:txBody>
      <dsp:txXfrm>
        <a:off x="241801" y="1997713"/>
        <a:ext cx="1800000" cy="720000"/>
      </dsp:txXfrm>
    </dsp:sp>
    <dsp:sp modelId="{C4DC7568-4A7D-412C-ABC1-51711A3F7CFE}">
      <dsp:nvSpPr>
        <dsp:cNvPr id="0" name=""/>
        <dsp:cNvSpPr/>
      </dsp:nvSpPr>
      <dsp:spPr>
        <a:xfrm>
          <a:off x="2851801" y="83458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D825B7-75F3-4D32-83F3-C5809BE3F886}">
      <dsp:nvSpPr>
        <dsp:cNvPr id="0" name=""/>
        <dsp:cNvSpPr/>
      </dsp:nvSpPr>
      <dsp:spPr>
        <a:xfrm>
          <a:off x="2356801" y="199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IMPORTANCE OF </a:t>
          </a:r>
          <a:r>
            <a:rPr lang="en-GB" sz="1100" b="1" i="1" kern="1200"/>
            <a:t>TIME MANAGEMENT,</a:t>
          </a:r>
          <a:r>
            <a:rPr lang="en-GB" sz="1100" b="1" kern="1200"/>
            <a:t> </a:t>
          </a:r>
          <a:r>
            <a:rPr lang="en-GB" sz="1100" b="1" i="1" kern="1200"/>
            <a:t>TEAMWORK </a:t>
          </a:r>
          <a:r>
            <a:rPr lang="en-GB" sz="1100" b="1" kern="1200"/>
            <a:t>AND </a:t>
          </a:r>
          <a:r>
            <a:rPr lang="en-GB" sz="1100" b="1" i="1" kern="1200"/>
            <a:t>COMMUNICATION SKILLS</a:t>
          </a:r>
          <a:r>
            <a:rPr lang="en-GB" sz="1100" b="1" kern="1200"/>
            <a:t> </a:t>
          </a:r>
          <a:endParaRPr lang="en-US" sz="1100" kern="1200"/>
        </a:p>
      </dsp:txBody>
      <dsp:txXfrm>
        <a:off x="2356801" y="1997713"/>
        <a:ext cx="1800000" cy="720000"/>
      </dsp:txXfrm>
    </dsp:sp>
    <dsp:sp modelId="{6434EA3D-5985-45E1-9ECE-B295AD01D50E}">
      <dsp:nvSpPr>
        <dsp:cNvPr id="0" name=""/>
        <dsp:cNvSpPr/>
      </dsp:nvSpPr>
      <dsp:spPr>
        <a:xfrm>
          <a:off x="4966802" y="83458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5C4DB1-AC57-4ECA-B4D9-2B65C2AE5626}">
      <dsp:nvSpPr>
        <dsp:cNvPr id="0" name=""/>
        <dsp:cNvSpPr/>
      </dsp:nvSpPr>
      <dsp:spPr>
        <a:xfrm>
          <a:off x="4471802" y="199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FOR </a:t>
          </a:r>
          <a:r>
            <a:rPr lang="en-GB" sz="1100" b="1" i="1" kern="1200"/>
            <a:t>FUTURE EMPLOYABILITY</a:t>
          </a:r>
          <a:endParaRPr lang="en-US" sz="1100" kern="1200"/>
        </a:p>
      </dsp:txBody>
      <dsp:txXfrm>
        <a:off x="4471802" y="1997713"/>
        <a:ext cx="1800000" cy="720000"/>
      </dsp:txXfrm>
    </dsp:sp>
    <dsp:sp modelId="{A7E401F8-DE9B-4314-9530-37C4E2191A6C}">
      <dsp:nvSpPr>
        <dsp:cNvPr id="0" name=""/>
        <dsp:cNvSpPr/>
      </dsp:nvSpPr>
      <dsp:spPr>
        <a:xfrm>
          <a:off x="736801" y="3167713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FD5C0A-83DB-4892-9BF1-99C3B6879C8E}">
      <dsp:nvSpPr>
        <dsp:cNvPr id="0" name=""/>
        <dsp:cNvSpPr/>
      </dsp:nvSpPr>
      <dsp:spPr>
        <a:xfrm>
          <a:off x="241801" y="43308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IN THE </a:t>
          </a:r>
          <a:r>
            <a:rPr lang="en-GB" sz="1100" b="1" i="1" kern="1200"/>
            <a:t>WORKPLACE</a:t>
          </a:r>
          <a:endParaRPr lang="en-US" sz="1100" kern="1200"/>
        </a:p>
      </dsp:txBody>
      <dsp:txXfrm>
        <a:off x="241801" y="4330838"/>
        <a:ext cx="1800000" cy="720000"/>
      </dsp:txXfrm>
    </dsp:sp>
    <dsp:sp modelId="{2E7153BD-9DB7-4E37-BD60-7D108729F7D4}">
      <dsp:nvSpPr>
        <dsp:cNvPr id="0" name=""/>
        <dsp:cNvSpPr/>
      </dsp:nvSpPr>
      <dsp:spPr>
        <a:xfrm>
          <a:off x="2851801" y="3167713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841DA8-67EF-4C42-8381-D367B2A2452E}">
      <dsp:nvSpPr>
        <dsp:cNvPr id="0" name=""/>
        <dsp:cNvSpPr/>
      </dsp:nvSpPr>
      <dsp:spPr>
        <a:xfrm>
          <a:off x="2356801" y="43308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1" kern="1200"/>
            <a:t>TRANSFERRABLE</a:t>
          </a:r>
          <a:r>
            <a:rPr lang="en-GB" sz="1100" b="1" kern="1200"/>
            <a:t> TO A YOUTH AND COMMUNITY SETTING.</a:t>
          </a:r>
          <a:endParaRPr lang="en-US" sz="1100" kern="1200"/>
        </a:p>
      </dsp:txBody>
      <dsp:txXfrm>
        <a:off x="2356801" y="4330838"/>
        <a:ext cx="1800000" cy="720000"/>
      </dsp:txXfrm>
    </dsp:sp>
    <dsp:sp modelId="{289DB914-CA5F-44B6-8309-E61EB972B9BE}">
      <dsp:nvSpPr>
        <dsp:cNvPr id="0" name=""/>
        <dsp:cNvSpPr/>
      </dsp:nvSpPr>
      <dsp:spPr>
        <a:xfrm>
          <a:off x="4966802" y="3167713"/>
          <a:ext cx="810000" cy="81000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1062AA-C328-4B52-98FC-DBB471A4C87D}">
      <dsp:nvSpPr>
        <dsp:cNvPr id="0" name=""/>
        <dsp:cNvSpPr/>
      </dsp:nvSpPr>
      <dsp:spPr>
        <a:xfrm>
          <a:off x="4471802" y="43308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1" kern="1200"/>
            <a:t>PERSONAL ACTION POINTS</a:t>
          </a:r>
          <a:r>
            <a:rPr lang="en-GB" sz="1100" b="1" kern="1200"/>
            <a:t> FOR PERSONAL DEVELOPMENT</a:t>
          </a:r>
          <a:endParaRPr lang="en-US" sz="1100" kern="1200"/>
        </a:p>
      </dsp:txBody>
      <dsp:txXfrm>
        <a:off x="4471802" y="4330838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B68365-13ED-4F84-87AC-1AE88D808863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AE3C3E-CB3A-4E4E-AF1C-7F6EF4D3A4B5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817CD7-8856-4695-A917-4AAF873E45AC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Set </a:t>
          </a:r>
          <a:r>
            <a:rPr lang="en-GB" sz="2400" b="1" i="1" kern="1200"/>
            <a:t>manageable goals</a:t>
          </a:r>
          <a:r>
            <a:rPr lang="en-GB" sz="2400" b="1" kern="1200"/>
            <a:t> that relate to personal and professional development as a youth worker</a:t>
          </a:r>
          <a:endParaRPr lang="en-US" sz="2400" kern="1200"/>
        </a:p>
      </dsp:txBody>
      <dsp:txXfrm>
        <a:off x="1941716" y="718"/>
        <a:ext cx="4571887" cy="1681139"/>
      </dsp:txXfrm>
    </dsp:sp>
    <dsp:sp modelId="{21CC0012-F98A-42E6-A889-95D3F16CF775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4E1E32-3225-4F0D-A790-AF92F9555C55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0611DE-9F6C-466F-9D4E-C24F57B66219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Effective for </a:t>
          </a:r>
          <a:r>
            <a:rPr lang="en-GB" sz="2400" b="1" i="1" kern="1200"/>
            <a:t>stress management</a:t>
          </a:r>
          <a:r>
            <a:rPr lang="en-GB" sz="2400" b="1" kern="1200"/>
            <a:t>- youth work environments- challenging and demanding</a:t>
          </a:r>
          <a:endParaRPr lang="en-US" sz="2400" kern="1200"/>
        </a:p>
      </dsp:txBody>
      <dsp:txXfrm>
        <a:off x="1941716" y="2102143"/>
        <a:ext cx="4571887" cy="1681139"/>
      </dsp:txXfrm>
    </dsp:sp>
    <dsp:sp modelId="{268F525D-3DAB-4B58-83F4-8E44D0763AC6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64286B-88EC-45C6-AFA8-84EC2E76675E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81E56-7169-4B7A-9495-A722FBDAAF12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Manage reports, activities, provisions and managing, especially </a:t>
          </a:r>
          <a:r>
            <a:rPr lang="en-GB" sz="2400" b="1" i="1" kern="1200"/>
            <a:t>teamwork</a:t>
          </a:r>
          <a:r>
            <a:rPr lang="en-GB" sz="2400" b="1" kern="1200"/>
            <a:t>.</a:t>
          </a:r>
          <a:endParaRPr lang="en-US" sz="2400" kern="1200"/>
        </a:p>
      </dsp:txBody>
      <dsp:txXfrm>
        <a:off x="1941716" y="4203567"/>
        <a:ext cx="4571887" cy="16811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3E0D06-AEA4-4504-8627-99076D696ABD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B65C3C-F0A1-4BD8-8190-19C0967D66EE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C4FD28-F90D-442E-AF3D-32FB9E4CBEB3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Demonstration we can work </a:t>
          </a:r>
          <a:r>
            <a:rPr lang="en-GB" sz="1800" b="1" i="1" kern="1200"/>
            <a:t>effectively</a:t>
          </a:r>
          <a:r>
            <a:rPr lang="en-GB" sz="1800" b="1" kern="1200"/>
            <a:t> and </a:t>
          </a:r>
          <a:r>
            <a:rPr lang="en-GB" sz="1800" b="1" i="1" kern="1200"/>
            <a:t>successfully</a:t>
          </a:r>
          <a:r>
            <a:rPr lang="en-GB" sz="1800" b="1" kern="1200"/>
            <a:t> as a group in order to achieve tasks or goals through</a:t>
          </a:r>
          <a:r>
            <a:rPr lang="en-GB" sz="1800" b="1" i="1" kern="1200"/>
            <a:t> group functioning strategies </a:t>
          </a:r>
          <a:r>
            <a:rPr lang="en-GB" sz="1800" b="1" kern="1200"/>
            <a:t>(Ingram and Harries, 2001, p115).</a:t>
          </a:r>
          <a:endParaRPr lang="en-US" sz="1800" b="1" kern="1200"/>
        </a:p>
      </dsp:txBody>
      <dsp:txXfrm>
        <a:off x="1941716" y="718"/>
        <a:ext cx="4571887" cy="1681139"/>
      </dsp:txXfrm>
    </dsp:sp>
    <dsp:sp modelId="{2A01DAA1-E70C-4DCB-BD50-32B3D482C228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8ECA50-10FD-4A66-8EC9-25638BD13118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E970CD-0500-416E-8145-6B15871E34FD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Understanding of how groups function, and </a:t>
          </a:r>
          <a:r>
            <a:rPr lang="en-GB" sz="1800" b="1" i="1" kern="1200"/>
            <a:t>group function theories</a:t>
          </a:r>
          <a:r>
            <a:rPr lang="en-GB" sz="1800" b="1" kern="1200"/>
            <a:t> such as TUCKMAN'S GROUP DEVELOPMENT THEORY (1965)- beneficial to educate young people if engaging in group work. </a:t>
          </a:r>
          <a:endParaRPr lang="en-US" sz="1800" b="1" kern="1200"/>
        </a:p>
      </dsp:txBody>
      <dsp:txXfrm>
        <a:off x="1941716" y="2102143"/>
        <a:ext cx="4571887" cy="1681139"/>
      </dsp:txXfrm>
    </dsp:sp>
    <dsp:sp modelId="{8929AC1F-9436-46B1-8DF2-C5D50EF61B33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BB336B-2273-417E-88E0-1A9D665736B7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501721-A16E-4FDF-8232-091BECE7514A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Multi agencies and community work.</a:t>
          </a:r>
          <a:r>
            <a:rPr lang="en-GB" sz="1800" b="1" kern="1200">
              <a:latin typeface="Calibri Light" panose="020F0302020204030204"/>
            </a:rPr>
            <a:t> (</a:t>
          </a:r>
          <a:r>
            <a:rPr lang="en-GB" sz="1800" b="1" i="1" kern="1200">
              <a:latin typeface="Calibri Light" panose="020F0302020204030204"/>
            </a:rPr>
            <a:t>Important</a:t>
          </a:r>
          <a:r>
            <a:rPr lang="en-GB" sz="1800" b="1" kern="1200">
              <a:latin typeface="Calibri Light" panose="020F0302020204030204"/>
            </a:rPr>
            <a:t> for communicating information).</a:t>
          </a:r>
          <a:endParaRPr lang="en-US" sz="1800" b="1" kern="1200"/>
        </a:p>
      </dsp:txBody>
      <dsp:txXfrm>
        <a:off x="1941716" y="4203567"/>
        <a:ext cx="4571887" cy="16811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A13D9B-52E6-42AC-9B4F-0081A7201F8F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8346C9-7EBC-4CF9-A55F-FC44CB38C7EF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630A98-C24A-41F3-9C48-B9FEBC99AAF5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Communication skills are seen by employers as a '</a:t>
          </a:r>
          <a:r>
            <a:rPr lang="en-GB" sz="2500" i="1" kern="1200"/>
            <a:t>must have skill and quality</a:t>
          </a:r>
          <a:r>
            <a:rPr lang="en-GB" sz="2500" kern="1200"/>
            <a:t>'. (NACE, 2016)</a:t>
          </a:r>
          <a:endParaRPr lang="en-US" sz="2500" kern="1200"/>
        </a:p>
      </dsp:txBody>
      <dsp:txXfrm>
        <a:off x="1941716" y="718"/>
        <a:ext cx="4571887" cy="1681139"/>
      </dsp:txXfrm>
    </dsp:sp>
    <dsp:sp modelId="{A1DEB44A-250F-4E25-9872-41AB65490246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3EF55C-651E-4B30-A6C8-1A8A2085E554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A2CD1A-7CEB-40DB-82F2-70A236C99FE1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Communication is a </a:t>
          </a:r>
          <a:r>
            <a:rPr lang="en-GB" sz="2500" i="1" kern="1200"/>
            <a:t>soft skill</a:t>
          </a:r>
          <a:r>
            <a:rPr lang="en-GB" sz="2500" kern="1200"/>
            <a:t>. (COTTRELL, 2019, P56)</a:t>
          </a:r>
          <a:endParaRPr lang="en-US" sz="2500" kern="1200"/>
        </a:p>
      </dsp:txBody>
      <dsp:txXfrm>
        <a:off x="1941716" y="2102143"/>
        <a:ext cx="4571887" cy="1681139"/>
      </dsp:txXfrm>
    </dsp:sp>
    <dsp:sp modelId="{785F68D8-95AF-4C8F-8964-544DB6D16285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C8991E-2170-4DAE-9E95-EEEC94ED3442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08C34-BC8B-4103-9F67-6F7B46A5737D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Communication is a </a:t>
          </a:r>
          <a:r>
            <a:rPr lang="en-GB" sz="2500" i="1" kern="1200"/>
            <a:t>life skill</a:t>
          </a:r>
          <a:r>
            <a:rPr lang="en-GB" sz="2500" kern="1200"/>
            <a:t> (SKILLSYOUNEED, 2019)</a:t>
          </a:r>
          <a:endParaRPr lang="en-US" sz="2500" kern="1200"/>
        </a:p>
      </dsp:txBody>
      <dsp:txXfrm>
        <a:off x="1941716" y="4203567"/>
        <a:ext cx="4571887" cy="16811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hutterstock.com/image-vector/banner-collaboration-teamwork-icons-260nw-715797241.jpg" TargetMode="External"/><Relationship Id="rId3" Type="http://schemas.openxmlformats.org/officeDocument/2006/relationships/hyperlink" Target="https://www.dictionary.com/" TargetMode="External"/><Relationship Id="rId7" Type="http://schemas.openxmlformats.org/officeDocument/2006/relationships/hyperlink" Target="https://www.thoughtco.com/what-is-communication-1689877" TargetMode="External"/><Relationship Id="rId2" Type="http://schemas.openxmlformats.org/officeDocument/2006/relationships/hyperlink" Target="https://www.communicationtheory.org/shannon-and-weaver-model-of-communica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ceweb.org/" TargetMode="External"/><Relationship Id="rId11" Type="http://schemas.openxmlformats.org/officeDocument/2006/relationships/hyperlink" Target="https://www.toolshero.com/communication-skills/communication-model-mehrabian/" TargetMode="External"/><Relationship Id="rId5" Type="http://schemas.openxmlformats.org/officeDocument/2006/relationships/hyperlink" Target="https://assets.publishing.service.gov.uk/" TargetMode="External"/><Relationship Id="rId10" Type="http://schemas.openxmlformats.org/officeDocument/2006/relationships/hyperlink" Target="https://the-happy-manager.com/articles/define-teamwork" TargetMode="External"/><Relationship Id="rId4" Type="http://schemas.openxmlformats.org/officeDocument/2006/relationships/hyperlink" Target="https://www.brainyquote.com/" TargetMode="External"/><Relationship Id="rId9" Type="http://schemas.openxmlformats.org/officeDocument/2006/relationships/hyperlink" Target="https://www.skillsyouneed.com/ips/group-roles.html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17E2F9-032A-4CAE-A2E4-7465A67B7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3324"/>
            <a:ext cx="12192000" cy="686132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036EB2E8-1BD0-492D-BF5A-CE0184DA7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672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316ED32-D562-46FD-A6C1-B0FBF4EF6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3325"/>
            <a:ext cx="9681166" cy="6861324"/>
          </a:xfrm>
          <a:custGeom>
            <a:avLst/>
            <a:gdLst>
              <a:gd name="connsiteX0" fmla="*/ 0 w 9681166"/>
              <a:gd name="connsiteY0" fmla="*/ 6861324 h 6861324"/>
              <a:gd name="connsiteX1" fmla="*/ 3359025 w 9681166"/>
              <a:gd name="connsiteY1" fmla="*/ 6861324 h 6861324"/>
              <a:gd name="connsiteX2" fmla="*/ 3359025 w 9681166"/>
              <a:gd name="connsiteY2" fmla="*/ 6861323 h 6861324"/>
              <a:gd name="connsiteX3" fmla="*/ 9324977 w 9681166"/>
              <a:gd name="connsiteY3" fmla="*/ 6861323 h 6861324"/>
              <a:gd name="connsiteX4" fmla="*/ 9323659 w 9681166"/>
              <a:gd name="connsiteY4" fmla="*/ 6858478 h 6861324"/>
              <a:gd name="connsiteX5" fmla="*/ 9681166 w 9681166"/>
              <a:gd name="connsiteY5" fmla="*/ 6858478 h 6861324"/>
              <a:gd name="connsiteX6" fmla="*/ 6504791 w 9681166"/>
              <a:gd name="connsiteY6" fmla="*/ 0 h 6861324"/>
              <a:gd name="connsiteX7" fmla="*/ 6499214 w 9681166"/>
              <a:gd name="connsiteY7" fmla="*/ 0 h 6861324"/>
              <a:gd name="connsiteX8" fmla="*/ 5432986 w 9681166"/>
              <a:gd name="connsiteY8" fmla="*/ 0 h 6861324"/>
              <a:gd name="connsiteX9" fmla="*/ 1603114 w 9681166"/>
              <a:gd name="connsiteY9" fmla="*/ 0 h 6861324"/>
              <a:gd name="connsiteX10" fmla="*/ 1603114 w 9681166"/>
              <a:gd name="connsiteY10" fmla="*/ 479 h 6861324"/>
              <a:gd name="connsiteX11" fmla="*/ 356189 w 9681166"/>
              <a:gd name="connsiteY11" fmla="*/ 479 h 6861324"/>
              <a:gd name="connsiteX12" fmla="*/ 356189 w 9681166"/>
              <a:gd name="connsiteY12" fmla="*/ 3324 h 6861324"/>
              <a:gd name="connsiteX13" fmla="*/ 0 w 9681166"/>
              <a:gd name="connsiteY13" fmla="*/ 3324 h 6861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681166" h="6861324">
                <a:moveTo>
                  <a:pt x="0" y="6861324"/>
                </a:moveTo>
                <a:lnTo>
                  <a:pt x="3359025" y="6861324"/>
                </a:lnTo>
                <a:lnTo>
                  <a:pt x="3359025" y="6861323"/>
                </a:lnTo>
                <a:lnTo>
                  <a:pt x="9324977" y="6861323"/>
                </a:lnTo>
                <a:lnTo>
                  <a:pt x="9323659" y="6858478"/>
                </a:lnTo>
                <a:lnTo>
                  <a:pt x="9681166" y="6858478"/>
                </a:lnTo>
                <a:lnTo>
                  <a:pt x="6504791" y="0"/>
                </a:lnTo>
                <a:lnTo>
                  <a:pt x="6499214" y="0"/>
                </a:lnTo>
                <a:lnTo>
                  <a:pt x="5432986" y="0"/>
                </a:lnTo>
                <a:lnTo>
                  <a:pt x="1603114" y="0"/>
                </a:lnTo>
                <a:lnTo>
                  <a:pt x="1603114" y="479"/>
                </a:lnTo>
                <a:lnTo>
                  <a:pt x="356189" y="479"/>
                </a:lnTo>
                <a:lnTo>
                  <a:pt x="356189" y="3324"/>
                </a:lnTo>
                <a:lnTo>
                  <a:pt x="0" y="3324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4672" y="1823107"/>
            <a:ext cx="6547742" cy="3431023"/>
          </a:xfrm>
        </p:spPr>
        <p:txBody>
          <a:bodyPr anchor="ctr">
            <a:normAutofit/>
          </a:bodyPr>
          <a:lstStyle/>
          <a:p>
            <a:pPr algn="l"/>
            <a:r>
              <a:rPr lang="en-GB" b="1">
                <a:solidFill>
                  <a:schemeClr val="bg1"/>
                </a:solidFill>
                <a:cs typeface="Calibri Light"/>
              </a:rPr>
              <a:t>ECGE4001 PRESENTATION</a:t>
            </a:r>
            <a:endParaRPr lang="en-GB" b="1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23744" y="2710737"/>
            <a:ext cx="2163584" cy="16557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GB" sz="2000" b="1">
                <a:solidFill>
                  <a:schemeClr val="bg1"/>
                </a:solidFill>
                <a:cs typeface="Calibri"/>
              </a:rPr>
              <a:t>ASSESSMENT COMPONENT 3</a:t>
            </a:r>
          </a:p>
          <a:p>
            <a:pPr algn="r"/>
            <a:r>
              <a:rPr lang="en-GB" sz="2000" i="1">
                <a:solidFill>
                  <a:schemeClr val="bg1"/>
                </a:solidFill>
                <a:cs typeface="Calibri"/>
              </a:rPr>
              <a:t>7TH JANUARY 2020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55B693-7D74-4DC9-AF80-E908A13BF277}"/>
              </a:ext>
            </a:extLst>
          </p:cNvPr>
          <p:cNvSpPr txBox="1"/>
          <p:nvPr/>
        </p:nvSpPr>
        <p:spPr>
          <a:xfrm>
            <a:off x="1260763" y="4572000"/>
            <a:ext cx="6899564" cy="3831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2"/>
                </a:solidFill>
                <a:cs typeface="Calibri"/>
              </a:rPr>
              <a:t>BY LAURA MORRISSEY JOHN 1904214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06A108-6DB2-4E8A-A8B5-99BC274BF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  <a:cs typeface="Calibri Light"/>
              </a:rPr>
              <a:t>INTRODUCTION </a:t>
            </a:r>
            <a:endParaRPr lang="en-GB" sz="37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F40284-37FB-48C3-94B2-B6E75E3139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503877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809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clock hanging on the wall&#10;&#10;Description generated with very high confidence">
            <a:extLst>
              <a:ext uri="{FF2B5EF4-FFF2-40B4-BE49-F238E27FC236}">
                <a16:creationId xmlns:a16="http://schemas.microsoft.com/office/drawing/2014/main" id="{C982680E-207C-456E-A920-8D4B7B72868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10876" b="4218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20E7C0-8B9A-4EA8-9CDF-EB784F779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/>
              <a:t>SKILL #1</a:t>
            </a:r>
            <a:br>
              <a:rPr lang="en-US" sz="3600" b="1"/>
            </a:br>
            <a:r>
              <a:rPr lang="en-US" sz="3600" b="1"/>
              <a:t>TIME MANAGEMENT</a:t>
            </a:r>
            <a:r>
              <a:rPr lang="en-US" sz="3600"/>
              <a:t> 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4266B-6FA7-480A-9A9C-F5EF161B5A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b="1"/>
              <a:t>ABILITY TO </a:t>
            </a:r>
            <a:r>
              <a:rPr lang="en-US" sz="1800" b="1" i="1"/>
              <a:t>MANAGE TIME EFFECTIVELY</a:t>
            </a:r>
            <a:r>
              <a:rPr lang="en-US" sz="1800" b="1"/>
              <a:t>, WHEN STUDYING.</a:t>
            </a:r>
            <a:endParaRPr lang="en-US" sz="1800" b="1">
              <a:cs typeface="Calibri"/>
            </a:endParaRPr>
          </a:p>
          <a:p>
            <a:r>
              <a:rPr lang="en-US" sz="1800" b="1"/>
              <a:t>Being </a:t>
            </a:r>
            <a:r>
              <a:rPr lang="en-US" sz="1800" b="1" i="1"/>
              <a:t>Organized</a:t>
            </a:r>
            <a:endParaRPr lang="en-US" sz="1800" b="1" i="1">
              <a:cs typeface="Calibri" panose="020F0502020204030204"/>
            </a:endParaRPr>
          </a:p>
          <a:p>
            <a:r>
              <a:rPr lang="en-US" sz="1800" b="1"/>
              <a:t>Prioritizing </a:t>
            </a:r>
            <a:r>
              <a:rPr lang="en-US" sz="1800" b="1" i="1"/>
              <a:t>Tasks</a:t>
            </a:r>
            <a:endParaRPr lang="en-US" sz="1800" b="1" i="1">
              <a:cs typeface="Calibri" panose="020F0502020204030204"/>
            </a:endParaRPr>
          </a:p>
          <a:p>
            <a:r>
              <a:rPr lang="en-US" sz="1800" b="1"/>
              <a:t>Meeting </a:t>
            </a:r>
            <a:r>
              <a:rPr lang="en-US" sz="1800" b="1" i="1"/>
              <a:t>Deadlines</a:t>
            </a:r>
            <a:endParaRPr lang="en-US" sz="1800" b="1" i="1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6080387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A painting of a mountain&#10;&#10;Description generated with very high confidence">
            <a:extLst>
              <a:ext uri="{FF2B5EF4-FFF2-40B4-BE49-F238E27FC236}">
                <a16:creationId xmlns:a16="http://schemas.microsoft.com/office/drawing/2014/main" id="{9675954D-5764-442A-8DF1-EF98B08B97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29" y="552307"/>
            <a:ext cx="11470255" cy="5940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147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48FCE-6D43-4B44-9A42-0AAF18B15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292" y="513612"/>
            <a:ext cx="9894133" cy="1031216"/>
          </a:xfrm>
        </p:spPr>
        <p:txBody>
          <a:bodyPr anchor="b">
            <a:normAutofit/>
          </a:bodyPr>
          <a:lstStyle/>
          <a:p>
            <a:r>
              <a:rPr lang="en-GB" b="1">
                <a:cs typeface="Calibri Light"/>
              </a:rPr>
              <a:t>EMPLOYABILITY &amp; THE WORKPLACE</a:t>
            </a:r>
          </a:p>
        </p:txBody>
      </p:sp>
      <p:pic>
        <p:nvPicPr>
          <p:cNvPr id="4" name="Picture 4" descr="A close up of a giraffe&#10;&#10;Description generated with very high confidence">
            <a:extLst>
              <a:ext uri="{FF2B5EF4-FFF2-40B4-BE49-F238E27FC236}">
                <a16:creationId xmlns:a16="http://schemas.microsoft.com/office/drawing/2014/main" id="{21FD8B7C-60BC-453F-BF7E-B307DB28D6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736" y="2589086"/>
            <a:ext cx="4920496" cy="2755478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607803A-4E99-444E-94F7-8785CDDF5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80154" y="1884045"/>
            <a:ext cx="3275668" cy="2853308"/>
          </a:xfrm>
          <a:custGeom>
            <a:avLst/>
            <a:gdLst>
              <a:gd name="connsiteX0" fmla="*/ 3275668 w 3275668"/>
              <a:gd name="connsiteY0" fmla="*/ 2853308 h 2853308"/>
              <a:gd name="connsiteX1" fmla="*/ 655 w 3275668"/>
              <a:gd name="connsiteY1" fmla="*/ 2853308 h 2853308"/>
              <a:gd name="connsiteX2" fmla="*/ 0 w 3275668"/>
              <a:gd name="connsiteY2" fmla="*/ 2467565 h 2853308"/>
              <a:gd name="connsiteX3" fmla="*/ 2869894 w 3275668"/>
              <a:gd name="connsiteY3" fmla="*/ 2468888 h 2853308"/>
              <a:gd name="connsiteX4" fmla="*/ 2869894 w 3275668"/>
              <a:gd name="connsiteY4" fmla="*/ 0 h 2853308"/>
              <a:gd name="connsiteX5" fmla="*/ 3275668 w 3275668"/>
              <a:gd name="connsiteY5" fmla="*/ 0 h 2853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75668" h="2853308">
                <a:moveTo>
                  <a:pt x="3275668" y="2853308"/>
                </a:moveTo>
                <a:lnTo>
                  <a:pt x="655" y="2853308"/>
                </a:lnTo>
                <a:cubicBezTo>
                  <a:pt x="-655" y="2720171"/>
                  <a:pt x="1310" y="2600702"/>
                  <a:pt x="0" y="2467565"/>
                </a:cubicBezTo>
                <a:lnTo>
                  <a:pt x="2869894" y="2468888"/>
                </a:lnTo>
                <a:lnTo>
                  <a:pt x="2869894" y="0"/>
                </a:lnTo>
                <a:lnTo>
                  <a:pt x="327566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989BE6A-C309-418E-8ADD-1616A9805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55822" y="3222529"/>
            <a:ext cx="3242952" cy="2828156"/>
          </a:xfrm>
          <a:custGeom>
            <a:avLst/>
            <a:gdLst>
              <a:gd name="connsiteX0" fmla="*/ 2837178 w 3242952"/>
              <a:gd name="connsiteY0" fmla="*/ 0 h 2828156"/>
              <a:gd name="connsiteX1" fmla="*/ 3242952 w 3242952"/>
              <a:gd name="connsiteY1" fmla="*/ 0 h 2828156"/>
              <a:gd name="connsiteX2" fmla="*/ 3242952 w 3242952"/>
              <a:gd name="connsiteY2" fmla="*/ 2828156 h 2828156"/>
              <a:gd name="connsiteX3" fmla="*/ 0 w 3242952"/>
              <a:gd name="connsiteY3" fmla="*/ 2828156 h 2828156"/>
              <a:gd name="connsiteX4" fmla="*/ 0 w 3242952"/>
              <a:gd name="connsiteY4" fmla="*/ 2442859 h 2828156"/>
              <a:gd name="connsiteX5" fmla="*/ 2837178 w 3242952"/>
              <a:gd name="connsiteY5" fmla="*/ 2443295 h 2828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42952" h="2828156">
                <a:moveTo>
                  <a:pt x="2837178" y="0"/>
                </a:moveTo>
                <a:lnTo>
                  <a:pt x="3242952" y="0"/>
                </a:lnTo>
                <a:lnTo>
                  <a:pt x="3242952" y="2828156"/>
                </a:lnTo>
                <a:lnTo>
                  <a:pt x="0" y="2828156"/>
                </a:lnTo>
                <a:lnTo>
                  <a:pt x="0" y="2442859"/>
                </a:lnTo>
                <a:lnTo>
                  <a:pt x="2837178" y="2443295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9E98F-150B-4D66-A80F-676117F4E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1373" y="2279151"/>
            <a:ext cx="3627063" cy="33871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 b="1">
                <a:cs typeface="Calibri"/>
              </a:rPr>
              <a:t>Time Management skills Indicate to the employer </a:t>
            </a:r>
            <a:r>
              <a:rPr lang="en-GB" sz="1700" b="1" i="1">
                <a:cs typeface="Calibri"/>
              </a:rPr>
              <a:t>how</a:t>
            </a:r>
            <a:r>
              <a:rPr lang="en-GB" sz="1700" b="1">
                <a:cs typeface="Calibri"/>
              </a:rPr>
              <a:t> we have used our time </a:t>
            </a:r>
            <a:r>
              <a:rPr lang="en-GB" sz="1700" b="1" i="1">
                <a:cs typeface="Calibri"/>
              </a:rPr>
              <a:t>effectively</a:t>
            </a:r>
            <a:r>
              <a:rPr lang="en-GB" sz="1700" b="1">
                <a:cs typeface="Calibri"/>
              </a:rPr>
              <a:t> as students.</a:t>
            </a:r>
          </a:p>
          <a:p>
            <a:r>
              <a:rPr lang="en-GB" sz="1700" b="1">
                <a:cs typeface="Calibri"/>
              </a:rPr>
              <a:t>Beneficial to both employer and </a:t>
            </a:r>
            <a:r>
              <a:rPr lang="en-GB" sz="1700" b="1" i="1">
                <a:cs typeface="Calibri"/>
              </a:rPr>
              <a:t>workplace</a:t>
            </a:r>
            <a:r>
              <a:rPr lang="en-GB" sz="1700" b="1">
                <a:cs typeface="Calibri"/>
              </a:rPr>
              <a:t> through the </a:t>
            </a:r>
            <a:r>
              <a:rPr lang="en-GB" sz="1700" b="1" i="1">
                <a:cs typeface="Calibri"/>
              </a:rPr>
              <a:t>management</a:t>
            </a:r>
            <a:r>
              <a:rPr lang="en-GB" sz="1700" b="1">
                <a:cs typeface="Calibri"/>
              </a:rPr>
              <a:t> and </a:t>
            </a:r>
            <a:r>
              <a:rPr lang="en-GB" sz="1700" b="1" i="1">
                <a:cs typeface="Calibri"/>
              </a:rPr>
              <a:t>prioritization</a:t>
            </a:r>
            <a:r>
              <a:rPr lang="en-GB" sz="1700" b="1">
                <a:cs typeface="Calibri"/>
              </a:rPr>
              <a:t> of tasks</a:t>
            </a:r>
          </a:p>
          <a:p>
            <a:r>
              <a:rPr lang="en-GB" sz="1700" b="1">
                <a:cs typeface="Calibri"/>
              </a:rPr>
              <a:t>Increase in </a:t>
            </a:r>
            <a:r>
              <a:rPr lang="en-GB" sz="1700" b="1" i="1">
                <a:cs typeface="Calibri"/>
              </a:rPr>
              <a:t>productivity</a:t>
            </a:r>
            <a:r>
              <a:rPr lang="en-GB" sz="1700" b="1">
                <a:cs typeface="Calibri"/>
              </a:rPr>
              <a:t> of work, also </a:t>
            </a:r>
            <a:r>
              <a:rPr lang="en-GB" sz="1700" b="1" i="1">
                <a:cs typeface="Calibri"/>
              </a:rPr>
              <a:t>creativity.</a:t>
            </a:r>
          </a:p>
          <a:p>
            <a:r>
              <a:rPr lang="en-GB" sz="1700" b="1" i="1">
                <a:cs typeface="Calibri"/>
              </a:rPr>
              <a:t>Reducing stress</a:t>
            </a:r>
            <a:r>
              <a:rPr lang="en-GB" sz="1700" b="1">
                <a:cs typeface="Calibri"/>
              </a:rPr>
              <a:t> allowing a healthy balance of work and personal life.</a:t>
            </a:r>
          </a:p>
        </p:txBody>
      </p:sp>
    </p:spTree>
    <p:extLst>
      <p:ext uri="{BB962C8B-B14F-4D97-AF65-F5344CB8AC3E}">
        <p14:creationId xmlns:p14="http://schemas.microsoft.com/office/powerpoint/2010/main" val="81874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9C6A8-EECE-46FD-A7DE-12ADF9771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4100" b="1">
                <a:solidFill>
                  <a:srgbClr val="FFFFFF"/>
                </a:solidFill>
                <a:cs typeface="Calibri Light"/>
              </a:rPr>
              <a:t>TRASFERRING TIME MANAGEMENT SKILLS TO A YOUTH AND COMMUNITY SETTING.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601E57D-BB24-446C-8F12-A86A4CAD2E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6824417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4641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4FAAEC-D9B3-492D-8667-36625FD84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wrap="square" anchor="ctr">
            <a:normAutofit/>
          </a:bodyPr>
          <a:lstStyle/>
          <a:p>
            <a:pPr algn="ctr"/>
            <a:r>
              <a:rPr lang="en-GB" sz="2800" b="1">
                <a:cs typeface="Calibri Light"/>
              </a:rPr>
              <a:t>SKILL #2</a:t>
            </a:r>
            <a:br>
              <a:rPr lang="en-GB" sz="2800" b="1">
                <a:cs typeface="Calibri Light"/>
              </a:rPr>
            </a:br>
            <a:r>
              <a:rPr lang="en-GB" sz="2800" b="1">
                <a:cs typeface="Calibri Light"/>
              </a:rPr>
              <a:t>TEAMWORK</a:t>
            </a:r>
            <a:r>
              <a:rPr lang="en-GB" sz="2800">
                <a:cs typeface="Calibri Light"/>
              </a:rPr>
              <a:t> </a:t>
            </a: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FA377-70AC-4FDB-B18D-4F1BB0304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3"/>
            <a:ext cx="3363974" cy="34156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 b="1" dirty="0">
              <a:cs typeface="Calibri"/>
            </a:endParaRPr>
          </a:p>
          <a:p>
            <a:pPr marL="0" indent="0">
              <a:buNone/>
            </a:pPr>
            <a:endParaRPr lang="en-GB" sz="2000" b="1" dirty="0">
              <a:cs typeface="Calibri"/>
            </a:endParaRPr>
          </a:p>
          <a:p>
            <a:pPr marL="0" indent="0">
              <a:buNone/>
            </a:pPr>
            <a:r>
              <a:rPr lang="en-GB" sz="2000" b="1" dirty="0">
                <a:cs typeface="Calibri"/>
              </a:rPr>
              <a:t>'Teamwork is a co-operation of those working together on a task'.</a:t>
            </a:r>
          </a:p>
          <a:p>
            <a:pPr marL="0" indent="0">
              <a:buNone/>
            </a:pPr>
            <a:r>
              <a:rPr lang="en-GB" sz="2000" b="1" dirty="0">
                <a:cs typeface="Calibri"/>
              </a:rPr>
              <a:t>                        </a:t>
            </a:r>
          </a:p>
          <a:p>
            <a:pPr marL="0" indent="0">
              <a:buNone/>
            </a:pPr>
            <a:r>
              <a:rPr lang="en-GB" sz="2000" b="1" dirty="0">
                <a:cs typeface="Calibri"/>
              </a:rPr>
              <a:t> (The Happy Manager, 2019)                                </a:t>
            </a:r>
            <a:endParaRPr lang="en-GB" dirty="0"/>
          </a:p>
        </p:txBody>
      </p:sp>
      <p:pic>
        <p:nvPicPr>
          <p:cNvPr id="4" name="Picture 4" descr="A picture containing text, drawing&#10;&#10;Description generated with very high confidence">
            <a:extLst>
              <a:ext uri="{FF2B5EF4-FFF2-40B4-BE49-F238E27FC236}">
                <a16:creationId xmlns:a16="http://schemas.microsoft.com/office/drawing/2014/main" id="{80FA5A01-6F2D-4E80-B11C-6E38642CE6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19" r="2" b="2"/>
          <a:stretch/>
        </p:blipFill>
        <p:spPr>
          <a:xfrm>
            <a:off x="5297763" y="1206199"/>
            <a:ext cx="6250769" cy="4284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2148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7">
            <a:extLst>
              <a:ext uri="{FF2B5EF4-FFF2-40B4-BE49-F238E27FC236}">
                <a16:creationId xmlns:a16="http://schemas.microsoft.com/office/drawing/2014/main" id="{6EFFF4A2-EB01-4738-9824-8D9A72A51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97086E5E-F855-49A0-9CA8-946B62F1EF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4288" y="643467"/>
            <a:ext cx="9916920" cy="3280212"/>
          </a:xfrm>
          <a:prstGeom prst="rect">
            <a:avLst/>
          </a:prstGeom>
        </p:spPr>
      </p:pic>
      <p:sp>
        <p:nvSpPr>
          <p:cNvPr id="16" name="Rectangle 19">
            <a:extLst>
              <a:ext uri="{FF2B5EF4-FFF2-40B4-BE49-F238E27FC236}">
                <a16:creationId xmlns:a16="http://schemas.microsoft.com/office/drawing/2014/main" id="{23D97D8B-CFC5-431A-AA32-93C4522A6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233674"/>
            <a:ext cx="12192000" cy="262432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C0B1A0-CD0A-4DF8-A5B5-E6E6A7197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4535424"/>
            <a:ext cx="3685032" cy="1591056"/>
          </a:xfrm>
        </p:spPr>
        <p:txBody>
          <a:bodyPr anchor="t">
            <a:normAutofit/>
          </a:bodyPr>
          <a:lstStyle/>
          <a:p>
            <a:r>
              <a:rPr lang="en-GB" sz="3400">
                <a:solidFill>
                  <a:schemeClr val="bg1"/>
                </a:solidFill>
                <a:cs typeface="Calibri Light"/>
              </a:rPr>
              <a:t>EMPLOYABILITY &amp; IN THE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E669A-9C6E-496B-886F-22E1F1D0A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4920" y="4535423"/>
            <a:ext cx="4930626" cy="15861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b="1">
                <a:solidFill>
                  <a:schemeClr val="bg1"/>
                </a:solidFill>
                <a:cs typeface="Calibri"/>
              </a:rPr>
              <a:t>Ability to </a:t>
            </a:r>
            <a:r>
              <a:rPr lang="en-GB" sz="1600" b="1" i="1">
                <a:solidFill>
                  <a:schemeClr val="bg1"/>
                </a:solidFill>
                <a:cs typeface="Calibri"/>
              </a:rPr>
              <a:t>function effectively</a:t>
            </a:r>
            <a:r>
              <a:rPr lang="en-GB" sz="1600" b="1">
                <a:solidFill>
                  <a:schemeClr val="bg1"/>
                </a:solidFill>
                <a:cs typeface="Calibri"/>
              </a:rPr>
              <a:t> in group, is vital with most jobs. (SkillsyouNeed.com)</a:t>
            </a:r>
          </a:p>
          <a:p>
            <a:r>
              <a:rPr lang="en-GB" sz="1600" b="1">
                <a:solidFill>
                  <a:schemeClr val="bg1"/>
                </a:solidFill>
                <a:cs typeface="Calibri"/>
              </a:rPr>
              <a:t>Sharing perspectives and information</a:t>
            </a:r>
          </a:p>
          <a:p>
            <a:r>
              <a:rPr lang="en-GB" sz="1600" b="1">
                <a:solidFill>
                  <a:schemeClr val="bg1"/>
                </a:solidFill>
                <a:cs typeface="Calibri"/>
              </a:rPr>
              <a:t>Problem solving</a:t>
            </a:r>
          </a:p>
        </p:txBody>
      </p:sp>
      <p:grpSp>
        <p:nvGrpSpPr>
          <p:cNvPr id="17" name="Group 21">
            <a:extLst>
              <a:ext uri="{FF2B5EF4-FFF2-40B4-BE49-F238E27FC236}">
                <a16:creationId xmlns:a16="http://schemas.microsoft.com/office/drawing/2014/main" id="{F91EAA54-AC0A-4AEF-ACE5-B1DD3DC8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08171" y="4821439"/>
            <a:ext cx="1128382" cy="847206"/>
            <a:chOff x="8183879" y="1000124"/>
            <a:chExt cx="1562267" cy="1172973"/>
          </a:xfrm>
        </p:grpSpPr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57EE6F04-B543-44E1-BA29-3DD44C5AE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D5559A4F-CFAC-4ECC-B04A-670D559B9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666380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BE6B0A-603B-4AF1-B760-352F9880B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4100" b="1">
                <a:solidFill>
                  <a:srgbClr val="FFFFFF"/>
                </a:solidFill>
                <a:cs typeface="Calibri Light"/>
              </a:rPr>
              <a:t>TRANSFERRING TEAMWORK SKILLS TO A YOUTH AND COMMUNITY SETTING </a:t>
            </a:r>
            <a:endParaRPr lang="en-GB" sz="4100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434659-431D-450D-82E2-BD8AD14E40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7534760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8016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13FCA5-BD10-48B1-85E6-C15979876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932688"/>
            <a:ext cx="4892040" cy="1773936"/>
          </a:xfrm>
        </p:spPr>
        <p:txBody>
          <a:bodyPr anchor="b">
            <a:normAutofit/>
          </a:bodyPr>
          <a:lstStyle/>
          <a:p>
            <a:r>
              <a:rPr lang="en-GB" sz="4000" b="1">
                <a:cs typeface="Calibri Light"/>
              </a:rPr>
              <a:t>SKILL #3 COMMUNICATION</a:t>
            </a:r>
            <a:r>
              <a:rPr lang="en-GB" sz="4000">
                <a:cs typeface="Calibri Light"/>
              </a:rPr>
              <a:t> 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C115F1CC-8DCA-4EED-8E17-A2A729DF73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898648"/>
            <a:ext cx="4892040" cy="3209544"/>
          </a:xfrm>
        </p:spPr>
        <p:txBody>
          <a:bodyPr anchor="t">
            <a:normAutofit/>
          </a:bodyPr>
          <a:lstStyle/>
          <a:p>
            <a:r>
              <a:rPr lang="en-US" sz="2000" b="1">
                <a:cs typeface="Calibri"/>
              </a:rPr>
              <a:t>''Communication is the process of </a:t>
            </a:r>
            <a:r>
              <a:rPr lang="en-US" sz="2000" b="1" i="1">
                <a:cs typeface="Calibri"/>
              </a:rPr>
              <a:t>sending</a:t>
            </a:r>
            <a:r>
              <a:rPr lang="en-US" sz="2000" b="1">
                <a:cs typeface="Calibri"/>
              </a:rPr>
              <a:t> and</a:t>
            </a:r>
            <a:r>
              <a:rPr lang="en-US" sz="2000" b="1" i="1">
                <a:cs typeface="Calibri"/>
              </a:rPr>
              <a:t> receiving</a:t>
            </a:r>
            <a:r>
              <a:rPr lang="en-US" sz="2000" b="1">
                <a:cs typeface="Calibri"/>
              </a:rPr>
              <a:t> messages through</a:t>
            </a:r>
            <a:r>
              <a:rPr lang="en-US" sz="2000" b="1" i="1">
                <a:cs typeface="Calibri"/>
              </a:rPr>
              <a:t> verbal</a:t>
            </a:r>
            <a:r>
              <a:rPr lang="en-US" sz="2000" b="1">
                <a:cs typeface="Calibri"/>
              </a:rPr>
              <a:t> and </a:t>
            </a:r>
            <a:r>
              <a:rPr lang="en-US" sz="2000" b="1" i="1">
                <a:cs typeface="Calibri"/>
              </a:rPr>
              <a:t>non-verbal </a:t>
            </a:r>
            <a:r>
              <a:rPr lang="en-US" sz="2000" b="1">
                <a:cs typeface="Calibri"/>
              </a:rPr>
              <a:t>means''</a:t>
            </a:r>
          </a:p>
          <a:p>
            <a:pPr marL="0" indent="0">
              <a:buNone/>
            </a:pPr>
            <a:r>
              <a:rPr lang="en-US" sz="2000" b="1">
                <a:cs typeface="Calibri"/>
              </a:rPr>
              <a:t>                   (Thought &amp; Co,2019)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49A7284-D010-4ACB-A08A-FC3C3689B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8597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A close up of text on a white background&#10;&#10;Description generated with high confidence">
            <a:extLst>
              <a:ext uri="{FF2B5EF4-FFF2-40B4-BE49-F238E27FC236}">
                <a16:creationId xmlns:a16="http://schemas.microsoft.com/office/drawing/2014/main" id="{B3DA400B-6D6C-4C0A-AD93-B260CB9C67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57" r="-2" b="-2"/>
          <a:stretch/>
        </p:blipFill>
        <p:spPr>
          <a:xfrm>
            <a:off x="6748272" y="1739425"/>
            <a:ext cx="5025525" cy="3388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669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9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1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6A23F5-2BD4-46F7-B85B-A85F8EFBC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90" y="1780661"/>
            <a:ext cx="3582073" cy="1463472"/>
          </a:xfrm>
        </p:spPr>
        <p:txBody>
          <a:bodyPr anchor="t">
            <a:normAutofit/>
          </a:bodyPr>
          <a:lstStyle/>
          <a:p>
            <a:r>
              <a:rPr lang="en-GB" sz="3400" b="1">
                <a:solidFill>
                  <a:schemeClr val="bg1"/>
                </a:solidFill>
                <a:cs typeface="Calibri Light"/>
              </a:rPr>
              <a:t>COMMUNICATION IS VITAL....</a:t>
            </a:r>
            <a:endParaRPr lang="en-GB" sz="3400" b="1">
              <a:solidFill>
                <a:schemeClr val="bg1"/>
              </a:solidFill>
            </a:endParaRPr>
          </a:p>
        </p:txBody>
      </p:sp>
      <p:grpSp>
        <p:nvGrpSpPr>
          <p:cNvPr id="31" name="Group 23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15B1E-4C85-44B5-B6CD-1AFB5847AD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290" y="3383121"/>
            <a:ext cx="3582072" cy="27932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>
              <a:solidFill>
                <a:schemeClr val="bg1"/>
              </a:solidFill>
              <a:cs typeface="Calibri"/>
            </a:endParaRPr>
          </a:p>
          <a:p>
            <a:r>
              <a:rPr lang="en-GB" sz="2000" i="1">
                <a:solidFill>
                  <a:schemeClr val="bg1"/>
                </a:solidFill>
                <a:cs typeface="Calibri"/>
              </a:rPr>
              <a:t>Written Communication</a:t>
            </a:r>
          </a:p>
          <a:p>
            <a:r>
              <a:rPr lang="en-GB" sz="2000">
                <a:solidFill>
                  <a:schemeClr val="bg1"/>
                </a:solidFill>
                <a:cs typeface="Calibri"/>
              </a:rPr>
              <a:t>-</a:t>
            </a:r>
            <a:r>
              <a:rPr lang="en-GB" sz="2000" i="1">
                <a:solidFill>
                  <a:schemeClr val="bg1"/>
                </a:solidFill>
                <a:cs typeface="Calibri"/>
              </a:rPr>
              <a:t> Emails</a:t>
            </a:r>
          </a:p>
          <a:p>
            <a:r>
              <a:rPr lang="en-GB" sz="2000" i="1">
                <a:solidFill>
                  <a:schemeClr val="bg1"/>
                </a:solidFill>
                <a:cs typeface="Calibri"/>
              </a:rPr>
              <a:t>Letters</a:t>
            </a:r>
          </a:p>
          <a:p>
            <a:r>
              <a:rPr lang="en-GB" sz="2000" i="1">
                <a:solidFill>
                  <a:schemeClr val="bg1"/>
                </a:solidFill>
                <a:cs typeface="Calibri"/>
              </a:rPr>
              <a:t>- Presentations</a:t>
            </a:r>
          </a:p>
          <a:p>
            <a:r>
              <a:rPr lang="en-GB" sz="2000" i="1">
                <a:solidFill>
                  <a:schemeClr val="bg1"/>
                </a:solidFill>
                <a:cs typeface="Calibri"/>
              </a:rPr>
              <a:t>Telephone calls</a:t>
            </a:r>
          </a:p>
          <a:p>
            <a:r>
              <a:rPr lang="en-GB" sz="2000" i="1">
                <a:solidFill>
                  <a:schemeClr val="bg1"/>
                </a:solidFill>
                <a:cs typeface="Calibri"/>
              </a:rPr>
              <a:t>Text messaging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8DB05B-9EC4-465A-944E-CC23E2415F21}"/>
              </a:ext>
            </a:extLst>
          </p:cNvPr>
          <p:cNvSpPr txBox="1"/>
          <p:nvPr/>
        </p:nvSpPr>
        <p:spPr>
          <a:xfrm>
            <a:off x="5702061" y="1417608"/>
            <a:ext cx="39652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According to TOOLSHERO.COM (2019)</a:t>
            </a:r>
            <a:endParaRPr lang="en-GB" b="1">
              <a:cs typeface="Calibri"/>
            </a:endParaRPr>
          </a:p>
        </p:txBody>
      </p:sp>
      <p:pic>
        <p:nvPicPr>
          <p:cNvPr id="6" name="Picture 6" descr="A picture containing screenshot&#10;&#10;Description generated with very high confidence">
            <a:extLst>
              <a:ext uri="{FF2B5EF4-FFF2-40B4-BE49-F238E27FC236}">
                <a16:creationId xmlns:a16="http://schemas.microsoft.com/office/drawing/2014/main" id="{35D19782-DE21-4008-AAAC-5C4A38A73A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8288" y="1710188"/>
            <a:ext cx="5978103" cy="4918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2781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7AC26-62EF-4447-978A-0A6BD199A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rgbClr val="FFFFFF"/>
                </a:solidFill>
                <a:cs typeface="Calibri Light"/>
              </a:rPr>
              <a:t>IMPORTANCE OF  COMMUNICATION FOR FUTURE EMPLOYABILITY &amp; THE WORKPLACE</a:t>
            </a:r>
            <a:endParaRPr lang="en-GB" sz="2800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675E27-B1AC-4E3A-846F-B5AA600B95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759257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2913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7361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15D5D6-DE15-49F7-9843-6AF026405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 b="1">
                <a:solidFill>
                  <a:srgbClr val="FFFFFF"/>
                </a:solidFill>
              </a:rPr>
              <a:t>GOOD COMMUNICATION SKILLS </a:t>
            </a:r>
          </a:p>
        </p:txBody>
      </p:sp>
      <p:pic>
        <p:nvPicPr>
          <p:cNvPr id="5" name="Picture 5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D6FD7814-F654-4611-B372-0E50A88810F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r="3768" b="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6F9F4F-C5C8-4DD2-8AC1-09D36A9C52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29319" y="917725"/>
            <a:ext cx="3424739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b="1" i="1">
                <a:solidFill>
                  <a:srgbClr val="FFFFFF"/>
                </a:solidFill>
                <a:cs typeface="Calibri"/>
              </a:rPr>
              <a:t>Essential</a:t>
            </a:r>
            <a:r>
              <a:rPr lang="en-US" sz="2000" b="1">
                <a:solidFill>
                  <a:srgbClr val="FFFFFF"/>
                </a:solidFill>
                <a:cs typeface="Calibri"/>
              </a:rPr>
              <a:t> to developing good professional relationships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b="1" i="1">
                <a:solidFill>
                  <a:srgbClr val="FFFFFF"/>
                </a:solidFill>
                <a:cs typeface="Calibri"/>
              </a:rPr>
              <a:t>Key</a:t>
            </a:r>
            <a:r>
              <a:rPr lang="en-US" sz="2000" b="1">
                <a:solidFill>
                  <a:srgbClr val="FFFFFF"/>
                </a:solidFill>
                <a:cs typeface="Calibri"/>
              </a:rPr>
              <a:t> in improving work productivity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b="1" i="1">
                <a:solidFill>
                  <a:srgbClr val="FFFFFF"/>
                </a:solidFill>
                <a:cs typeface="Calibri"/>
              </a:rPr>
              <a:t>Transferal</a:t>
            </a:r>
            <a:r>
              <a:rPr lang="en-US" sz="2000" b="1">
                <a:solidFill>
                  <a:srgbClr val="FFFFFF"/>
                </a:solidFill>
                <a:cs typeface="Calibri"/>
              </a:rPr>
              <a:t> of information </a:t>
            </a:r>
          </a:p>
        </p:txBody>
      </p:sp>
    </p:spTree>
    <p:extLst>
      <p:ext uri="{BB962C8B-B14F-4D97-AF65-F5344CB8AC3E}">
        <p14:creationId xmlns:p14="http://schemas.microsoft.com/office/powerpoint/2010/main" val="12038999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8F928-1F4C-4786-879E-1C76CC4DD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sz="2800" b="1">
                <a:cs typeface="Calibri Light"/>
              </a:rPr>
              <a:t>TRANSFERRING COMMUNICATION SKILLS TO A YOUTH &amp; COMMUNITY SETTING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1F1C4D0-EBDB-4297-9B8B-8C7819AEB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US" sz="1800" b="1">
                <a:cs typeface="Calibri"/>
              </a:rPr>
              <a:t>COMMUNICATION IS </a:t>
            </a:r>
            <a:r>
              <a:rPr lang="en-US" sz="1800" b="1" i="1">
                <a:cs typeface="Calibri"/>
              </a:rPr>
              <a:t>CRUCIAL</a:t>
            </a:r>
          </a:p>
          <a:p>
            <a:r>
              <a:rPr lang="en-US" sz="1800" b="1" i="1">
                <a:cs typeface="Calibri"/>
              </a:rPr>
              <a:t>Effective</a:t>
            </a:r>
            <a:r>
              <a:rPr lang="en-US" sz="1800" b="1">
                <a:cs typeface="Calibri"/>
              </a:rPr>
              <a:t> communication and</a:t>
            </a:r>
            <a:r>
              <a:rPr lang="en-US" sz="1800" b="1" i="1">
                <a:cs typeface="Calibri"/>
              </a:rPr>
              <a:t> establishing relationships</a:t>
            </a:r>
            <a:r>
              <a:rPr lang="en-US" sz="1800" b="1">
                <a:cs typeface="Calibri"/>
              </a:rPr>
              <a:t> with young people (SAPIN, 2013. P47)</a:t>
            </a:r>
          </a:p>
          <a:p>
            <a:r>
              <a:rPr lang="en-US" sz="1800" b="1" i="1">
                <a:cs typeface="Calibri"/>
              </a:rPr>
              <a:t>Disclosure of information</a:t>
            </a:r>
            <a:r>
              <a:rPr lang="en-US" sz="1800" b="1">
                <a:cs typeface="Calibri"/>
              </a:rPr>
              <a:t> from young person to youth worker. Ability to </a:t>
            </a:r>
            <a:r>
              <a:rPr lang="en-US" sz="1800" b="1" i="1">
                <a:cs typeface="Calibri"/>
              </a:rPr>
              <a:t>Actively listen</a:t>
            </a:r>
            <a:r>
              <a:rPr lang="en-US" sz="1800" b="1">
                <a:cs typeface="Calibri"/>
              </a:rPr>
              <a:t> and </a:t>
            </a:r>
            <a:r>
              <a:rPr lang="en-US" sz="1800" b="1" i="1">
                <a:cs typeface="Calibri"/>
              </a:rPr>
              <a:t>interpret information</a:t>
            </a:r>
            <a:r>
              <a:rPr lang="en-US" sz="1800" b="1">
                <a:cs typeface="Calibri"/>
              </a:rPr>
              <a:t> disclosed. (NOS, 2019, p88-94)</a:t>
            </a:r>
          </a:p>
          <a:p>
            <a:r>
              <a:rPr lang="en-US" sz="1800" b="1">
                <a:cs typeface="Calibri"/>
              </a:rPr>
              <a:t>Ensuring information is </a:t>
            </a:r>
            <a:r>
              <a:rPr lang="en-US" sz="1800" b="1" i="1">
                <a:cs typeface="Calibri"/>
              </a:rPr>
              <a:t>accurate</a:t>
            </a:r>
            <a:r>
              <a:rPr lang="en-US" sz="1800" b="1">
                <a:cs typeface="Calibri"/>
              </a:rPr>
              <a:t> and passed on to </a:t>
            </a:r>
            <a:r>
              <a:rPr lang="en-US" sz="1800" b="1" i="1">
                <a:cs typeface="Calibri"/>
              </a:rPr>
              <a:t>relevant organizations.</a:t>
            </a:r>
          </a:p>
          <a:p>
            <a:endParaRPr lang="en-US" sz="1800">
              <a:cs typeface="Calibri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person sitting on a bench&#10;&#10;Description generated with very high confidence">
            <a:extLst>
              <a:ext uri="{FF2B5EF4-FFF2-40B4-BE49-F238E27FC236}">
                <a16:creationId xmlns:a16="http://schemas.microsoft.com/office/drawing/2014/main" id="{4C2FB534-DCB5-4F65-93A8-6A60BBA341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962" r="-1" b="-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636267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685B357-FECE-4F11-B3D0-433533DF9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64795DB-290E-4908-965D-AED9526AA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457"/>
            <a:ext cx="12192000" cy="22855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957647-6B76-4203-AE83-19FAB228F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892040"/>
            <a:ext cx="3767328" cy="1325880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chemeClr val="bg1"/>
                </a:solidFill>
                <a:cs typeface="Calibri Light"/>
              </a:rPr>
              <a:t>BAD COMMUNICATION CAN LEAD TO THIS....</a:t>
            </a:r>
            <a:endParaRPr lang="en-GB" sz="2800" b="1">
              <a:solidFill>
                <a:schemeClr val="bg1"/>
              </a:solidFill>
            </a:endParaRPr>
          </a:p>
        </p:txBody>
      </p:sp>
      <p:pic>
        <p:nvPicPr>
          <p:cNvPr id="6" name="Picture 6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45D931D9-FA63-4E22-A7F0-E3D5AC440A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2280" b="2"/>
          <a:stretch/>
        </p:blipFill>
        <p:spPr>
          <a:xfrm>
            <a:off x="7647087" y="212170"/>
            <a:ext cx="3767328" cy="3881639"/>
          </a:xfrm>
          <a:prstGeom prst="rect">
            <a:avLst/>
          </a:prstGeom>
        </p:spPr>
      </p:pic>
      <p:pic>
        <p:nvPicPr>
          <p:cNvPr id="4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4B0539B4-0D7B-4E78-AD10-2D9CDACBC8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77" r="8746" b="1"/>
          <a:stretch/>
        </p:blipFill>
        <p:spPr>
          <a:xfrm>
            <a:off x="181500" y="125906"/>
            <a:ext cx="6675119" cy="3881639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21E00FA-5862-4ADF-8F96-08EC1FF48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639665" y="5097939"/>
            <a:ext cx="0" cy="914400"/>
          </a:xfrm>
          <a:prstGeom prst="line">
            <a:avLst/>
          </a:prstGeom>
          <a:ln w="19050">
            <a:solidFill>
              <a:schemeClr val="bg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7524A04-8BF5-4E69-AA1F-2B80DD114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2896" y="4828032"/>
            <a:ext cx="6675120" cy="1463040"/>
          </a:xfrm>
        </p:spPr>
        <p:txBody>
          <a:bodyPr anchor="ctr">
            <a:normAutofit/>
          </a:bodyPr>
          <a:lstStyle/>
          <a:p>
            <a:r>
              <a:rPr lang="en-US" sz="1700" b="1">
                <a:solidFill>
                  <a:schemeClr val="bg1"/>
                </a:solidFill>
                <a:cs typeface="Calibri"/>
              </a:rPr>
              <a:t>'Chinese Whispers'. (Collins,2019)</a:t>
            </a:r>
            <a:r>
              <a:rPr lang="en-US" sz="1700" b="1" i="1">
                <a:solidFill>
                  <a:schemeClr val="bg1"/>
                </a:solidFill>
                <a:cs typeface="Calibri"/>
              </a:rPr>
              <a:t>Not</a:t>
            </a:r>
            <a:r>
              <a:rPr lang="en-US" sz="1700" b="1">
                <a:solidFill>
                  <a:schemeClr val="bg1"/>
                </a:solidFill>
                <a:cs typeface="Calibri"/>
              </a:rPr>
              <a:t> using </a:t>
            </a:r>
            <a:r>
              <a:rPr lang="en-US" sz="1700" b="1" i="1">
                <a:solidFill>
                  <a:schemeClr val="bg1"/>
                </a:solidFill>
                <a:cs typeface="Calibri"/>
              </a:rPr>
              <a:t>active listening skills</a:t>
            </a:r>
          </a:p>
          <a:p>
            <a:r>
              <a:rPr lang="en-US" sz="1700" b="1" i="1">
                <a:solidFill>
                  <a:schemeClr val="bg1"/>
                </a:solidFill>
                <a:cs typeface="Calibri"/>
              </a:rPr>
              <a:t>Jeopardizing</a:t>
            </a:r>
            <a:r>
              <a:rPr lang="en-US" sz="1700" b="1">
                <a:solidFill>
                  <a:schemeClr val="bg1"/>
                </a:solidFill>
                <a:cs typeface="Calibri"/>
              </a:rPr>
              <a:t> the safety of a young person by</a:t>
            </a:r>
            <a:r>
              <a:rPr lang="en-US" sz="1700" b="1" i="1">
                <a:solidFill>
                  <a:schemeClr val="bg1"/>
                </a:solidFill>
                <a:cs typeface="Calibri"/>
              </a:rPr>
              <a:t> failing</a:t>
            </a:r>
            <a:r>
              <a:rPr lang="en-US" sz="1700" b="1">
                <a:solidFill>
                  <a:schemeClr val="bg1"/>
                </a:solidFill>
                <a:cs typeface="Calibri"/>
              </a:rPr>
              <a:t> </a:t>
            </a:r>
            <a:r>
              <a:rPr lang="en-US" sz="1700" b="1" i="1">
                <a:solidFill>
                  <a:schemeClr val="bg1"/>
                </a:solidFill>
                <a:cs typeface="Calibri"/>
              </a:rPr>
              <a:t>to communicate</a:t>
            </a:r>
            <a:r>
              <a:rPr lang="en-US" sz="1700" b="1">
                <a:solidFill>
                  <a:schemeClr val="bg1"/>
                </a:solidFill>
                <a:cs typeface="Calibri"/>
              </a:rPr>
              <a:t> properly (Information sharing ,Gov.uk, 2018) </a:t>
            </a:r>
          </a:p>
        </p:txBody>
      </p:sp>
    </p:spTree>
    <p:extLst>
      <p:ext uri="{BB962C8B-B14F-4D97-AF65-F5344CB8AC3E}">
        <p14:creationId xmlns:p14="http://schemas.microsoft.com/office/powerpoint/2010/main" val="2746206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06780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5DA8A3-AC0C-4090-BA74-F64EB0DF4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  <a:cs typeface="Calibri Light"/>
              </a:rPr>
              <a:t>SUMMARY </a:t>
            </a:r>
            <a:endParaRPr lang="en-GB" sz="3800">
              <a:solidFill>
                <a:srgbClr val="FFFFFF"/>
              </a:solidFill>
            </a:endParaRPr>
          </a:p>
        </p:txBody>
      </p:sp>
      <p:pic>
        <p:nvPicPr>
          <p:cNvPr id="4" name="Picture 4" descr="A close up of a piece of paper&#10;&#10;Description generated with high confidence">
            <a:extLst>
              <a:ext uri="{FF2B5EF4-FFF2-40B4-BE49-F238E27FC236}">
                <a16:creationId xmlns:a16="http://schemas.microsoft.com/office/drawing/2014/main" id="{930CC928-E138-4CDE-B1F9-3D128B3FE1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57" r="9103" b="-2"/>
          <a:stretch/>
        </p:blipFill>
        <p:spPr>
          <a:xfrm>
            <a:off x="4044603" y="448056"/>
            <a:ext cx="7680450" cy="380293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5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16552"/>
            <a:ext cx="7688475" cy="1984248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788EF92-A9DD-4009-B37A-AB0419C8BA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9709" y="4642338"/>
            <a:ext cx="7037591" cy="1564310"/>
          </a:xfrm>
        </p:spPr>
        <p:txBody>
          <a:bodyPr anchor="ctr">
            <a:normAutofit fontScale="85000" lnSpcReduction="10000"/>
          </a:bodyPr>
          <a:lstStyle/>
          <a:p>
            <a:pPr marL="285750" indent="-285750"/>
            <a:r>
              <a:rPr lang="en-US" sz="1800" b="1" dirty="0">
                <a:cs typeface="Calibri"/>
              </a:rPr>
              <a:t>Importance of Time Management, Teamwork and Communication for employability and in the workplace.</a:t>
            </a:r>
          </a:p>
          <a:p>
            <a:pPr marL="285750" indent="-285750"/>
            <a:r>
              <a:rPr lang="en-US" sz="1800" b="1" dirty="0">
                <a:cs typeface="Calibri"/>
              </a:rPr>
              <a:t>How we as youth workers, can use these skills in our future jobs.</a:t>
            </a:r>
          </a:p>
          <a:p>
            <a:pPr marL="285750" indent="-285750"/>
            <a:r>
              <a:rPr lang="en-US" sz="1800" b="1" dirty="0">
                <a:cs typeface="Calibri"/>
              </a:rPr>
              <a:t>Three skills interlink... To communicate effectively as a professional youth worker, we need to develop good time management skills in order to prioritize tasks and meet deadlines, to work well as part of a youth and community team. </a:t>
            </a:r>
          </a:p>
          <a:p>
            <a:pPr marL="0" indent="0">
              <a:buNone/>
            </a:pPr>
            <a:endParaRPr lang="en-US" sz="1800" b="1" dirty="0">
              <a:cs typeface="Calibri"/>
            </a:endParaRPr>
          </a:p>
          <a:p>
            <a:endParaRPr lang="en-US" sz="1800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237848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1D7179B-FF7C-482F-B3D9-2BE9ED113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10300" cy="6858000"/>
          </a:xfrm>
          <a:custGeom>
            <a:avLst/>
            <a:gdLst>
              <a:gd name="connsiteX0" fmla="*/ 0 w 6210300"/>
              <a:gd name="connsiteY0" fmla="*/ 0 h 6858000"/>
              <a:gd name="connsiteX1" fmla="*/ 2628900 w 6210300"/>
              <a:gd name="connsiteY1" fmla="*/ 0 h 6858000"/>
              <a:gd name="connsiteX2" fmla="*/ 3034146 w 6210300"/>
              <a:gd name="connsiteY2" fmla="*/ 0 h 6858000"/>
              <a:gd name="connsiteX3" fmla="*/ 6210300 w 6210300"/>
              <a:gd name="connsiteY3" fmla="*/ 6858000 h 6858000"/>
              <a:gd name="connsiteX4" fmla="*/ 2628900 w 6210300"/>
              <a:gd name="connsiteY4" fmla="*/ 6858000 h 6858000"/>
              <a:gd name="connsiteX5" fmla="*/ 0 w 6210300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10300" h="6858000">
                <a:moveTo>
                  <a:pt x="0" y="0"/>
                </a:moveTo>
                <a:lnTo>
                  <a:pt x="2628900" y="0"/>
                </a:lnTo>
                <a:lnTo>
                  <a:pt x="3034146" y="0"/>
                </a:lnTo>
                <a:lnTo>
                  <a:pt x="6210300" y="6858000"/>
                </a:lnTo>
                <a:lnTo>
                  <a:pt x="26289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0E0A3A-E724-4D56-8C53-C7F81BBFC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cs typeface="Calibri Light"/>
              </a:rPr>
              <a:t>REFERENCE LIST </a:t>
            </a:r>
            <a:endParaRPr lang="en-GB" b="1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4163B-6441-4C06-9FAF-2C8D68D1F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6927" y="365125"/>
            <a:ext cx="5996871" cy="58118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700" b="1" u="sng">
                <a:solidFill>
                  <a:srgbClr val="FFFFFF"/>
                </a:solidFill>
                <a:ea typeface="+mn-lt"/>
                <a:cs typeface="+mn-lt"/>
              </a:rPr>
              <a:t>REFERENCES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Communication Theory. (2019).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Shannon and Weaver Model of Communication’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[online]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2"/>
              </a:rPr>
              <a:t>https://www.communicationtheory.org/shannon-and-weaver-model-of-communication/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Cottrell, S. (2019). 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The study skills handbook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5th ed. London: Red Globe Press, p.54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Dictionary.com. (2019). 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Dictionary.com ‘chinese whispers’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[online]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3"/>
              </a:rPr>
              <a:t>https://www.dictionary.com/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Franklin, B. (2019).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Famous Quotes at BrainyQuote’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[online] BrainyQuote.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4"/>
              </a:rPr>
              <a:t>https://www.brainyquote.com/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5"/>
              </a:rPr>
              <a:t>https://assets.publishing.service.gov.uk/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(2018).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Information sharing: advice for practitioners providing safeguarding services to children, young people, parents and carers’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London: crown 2018, p.9.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Ingram, G. and Harris, J. (2001).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Delivering good youth work’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1st ed. Lyme Regis: Russell House, p.115.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Naceweb.org. (2016). 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NACE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[online]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6"/>
              </a:rPr>
              <a:t>http://www.naceweb.org/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Nordquist, R. (2019).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What is Communication? The art of communicating and how to use it effectively’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[online] Skillsyouneed.com.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7"/>
              </a:rPr>
              <a:t>https://www.thoughtco.com/what-is-communication-1689877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Sapin, K. (2013).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Essential skills for youth work practice’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2nd ed. Los Angeles, California: SAGE, p.47.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Shutterstock.com. (2019).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Stock Images, Photos, Vectors, Video, and Music | Shutterstock’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[online]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8"/>
              </a:rPr>
              <a:t>https://www.shutterstock.com/image-vector/banner-collaboration-teamwork-icons-260nw-715797241.jpg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Skillsyouneed.com. (2019).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Group and Team Roles’ | SkillsYouNeed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.com [online]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9"/>
              </a:rPr>
              <a:t>https://www.skillsyouneed.com/ips/group-roles.html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The Happy Manager. (2019).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Define Teamwork | a teamwork definition that works!’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[online]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10"/>
              </a:rPr>
              <a:t>https://the-happy-manager.com/articles/define-teamwork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toolshero.com. (2019).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communication model by Albert Mehrabian’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[online]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11"/>
              </a:rPr>
              <a:t>https://www.toolshero.com/communication-skills/communication-model-mehrabian/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GB" sz="700" b="1" cap="all">
                <a:solidFill>
                  <a:srgbClr val="FFFFFF"/>
                </a:solidFill>
                <a:ea typeface="+mn-lt"/>
                <a:cs typeface="+mn-lt"/>
              </a:rPr>
              <a:t>TUCKMAN, B. 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Psychological Bulletin 63: Tuckman, B. (1965). ‘</a:t>
            </a:r>
            <a:r>
              <a:rPr lang="en-GB" sz="700" b="1" i="1">
                <a:solidFill>
                  <a:srgbClr val="FFFFFF"/>
                </a:solidFill>
                <a:ea typeface="+mn-lt"/>
                <a:cs typeface="+mn-lt"/>
              </a:rPr>
              <a:t>Developmental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GB" sz="700" b="1" i="1">
                <a:solidFill>
                  <a:srgbClr val="FFFFFF"/>
                </a:solidFill>
                <a:ea typeface="+mn-lt"/>
                <a:cs typeface="+mn-lt"/>
              </a:rPr>
              <a:t>sequence in small groups.’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Psychological Bulletin 63. Elsevier Science and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Technology Books 1981, pp.384- 399. 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Youth work National Occupational Standards. (2019). 1st ed. Leicester: National Youth Agency, pp.88- 94.</a:t>
            </a:r>
            <a:endParaRPr lang="en-GB" sz="700" b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886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2F24FC-0773-40B3-9426-2DA63312A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474146"/>
            <a:ext cx="10515593" cy="1197864"/>
          </a:xfrm>
        </p:spPr>
        <p:txBody>
          <a:bodyPr>
            <a:normAutofit/>
          </a:bodyPr>
          <a:lstStyle/>
          <a:p>
            <a:r>
              <a:rPr lang="en-GB" b="1">
                <a:cs typeface="Calibri Light"/>
              </a:rPr>
              <a:t>PERSONAL ACTION POINTS </a:t>
            </a:r>
            <a:endParaRPr lang="en-GB" b="1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DF5FE34-0A41-407A-8D94-10FCF68F1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5488" y="587238"/>
            <a:ext cx="0" cy="9144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D2371B92-C214-479A-AB55-5010B826E5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778" b="6331"/>
          <a:stretch/>
        </p:blipFill>
        <p:spPr>
          <a:xfrm>
            <a:off x="835153" y="2002117"/>
            <a:ext cx="6215794" cy="4171569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5CF6A9B-07DA-40BD-AB4A-03516D1AB6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3314" y="1999578"/>
            <a:ext cx="3823525" cy="4171568"/>
          </a:xfrm>
        </p:spPr>
        <p:txBody>
          <a:bodyPr anchor="ctr">
            <a:normAutofit/>
          </a:bodyPr>
          <a:lstStyle/>
          <a:p>
            <a:pPr marL="342900" indent="-342900"/>
            <a:r>
              <a:rPr lang="en-US" sz="2000" b="1">
                <a:cs typeface="Calibri"/>
              </a:rPr>
              <a:t>ESSAY WRITING SKILLS AND REFERENCING</a:t>
            </a: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 sz="2000" b="1" i="1">
              <a:cs typeface="Calibri"/>
            </a:endParaRPr>
          </a:p>
          <a:p>
            <a:pPr marL="342900" indent="-342900"/>
            <a:r>
              <a:rPr lang="en-US" sz="2000" b="1">
                <a:cs typeface="Calibri"/>
              </a:rPr>
              <a:t>CRITIQUING ARTICLES AND REFLECTIVE ESSAYS </a:t>
            </a: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endParaRPr lang="en-US" sz="2000" b="1">
              <a:cs typeface="Calibri"/>
            </a:endParaRPr>
          </a:p>
          <a:p>
            <a:pPr marL="342900" indent="-342900"/>
            <a:r>
              <a:rPr lang="en-US" sz="2000" b="1">
                <a:cs typeface="Calibri"/>
              </a:rPr>
              <a:t>TIME MANAGEMENT</a:t>
            </a:r>
          </a:p>
          <a:p>
            <a:endParaRPr lang="en-US" sz="2000" b="1">
              <a:cs typeface="Calibri"/>
            </a:endParaRPr>
          </a:p>
          <a:p>
            <a:endParaRPr lang="en-US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702412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6D35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17B80F-F8C8-413D-8CBE-226FF3C8B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  <a:cs typeface="Calibri Light"/>
              </a:rPr>
              <a:t>SUCCESSFUL STUDY &amp; HAPPY STUDENT!!</a:t>
            </a:r>
            <a:r>
              <a:rPr lang="en-GB">
                <a:solidFill>
                  <a:srgbClr val="FFFFFF"/>
                </a:solidFill>
                <a:cs typeface="Calibri Light"/>
              </a:rPr>
              <a:t> </a:t>
            </a:r>
            <a:endParaRPr lang="en-GB">
              <a:solidFill>
                <a:srgbClr val="FFFFFF"/>
              </a:solidFill>
            </a:endParaRPr>
          </a:p>
        </p:txBody>
      </p:sp>
      <p:pic>
        <p:nvPicPr>
          <p:cNvPr id="4" name="Picture 4" descr="A picture containing game&#10;&#10;Description generated with very high confidence">
            <a:extLst>
              <a:ext uri="{FF2B5EF4-FFF2-40B4-BE49-F238E27FC236}">
                <a16:creationId xmlns:a16="http://schemas.microsoft.com/office/drawing/2014/main" id="{D0400945-5754-4E99-AF1C-91F2177D58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5" r="1" b="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32740EF-7B37-42E5-A631-7E597EF42B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 marL="342900" indent="-342900"/>
            <a:r>
              <a:rPr lang="en-US" sz="2000" b="1">
                <a:solidFill>
                  <a:srgbClr val="FFFFFF"/>
                </a:solidFill>
                <a:cs typeface="Calibri" panose="020F0502020204030204"/>
              </a:rPr>
              <a:t>Proofreading work </a:t>
            </a:r>
            <a:r>
              <a:rPr lang="en-US" sz="2000" b="1" i="1">
                <a:solidFill>
                  <a:srgbClr val="FFFFFF"/>
                </a:solidFill>
                <a:cs typeface="Calibri" panose="020F0502020204030204"/>
              </a:rPr>
              <a:t>before</a:t>
            </a:r>
            <a:r>
              <a:rPr lang="en-US" sz="2000" b="1">
                <a:solidFill>
                  <a:srgbClr val="FFFFFF"/>
                </a:solidFill>
                <a:cs typeface="Calibri" panose="020F0502020204030204"/>
              </a:rPr>
              <a:t> submission.</a:t>
            </a:r>
          </a:p>
          <a:p>
            <a:pPr marL="342900" indent="-342900"/>
            <a:r>
              <a:rPr lang="en-US" sz="2000" b="1">
                <a:solidFill>
                  <a:srgbClr val="FFFFFF"/>
                </a:solidFill>
                <a:cs typeface="Calibri" panose="020F0502020204030204"/>
              </a:rPr>
              <a:t>Reading out </a:t>
            </a:r>
            <a:r>
              <a:rPr lang="en-US" sz="2000" b="1" i="1">
                <a:solidFill>
                  <a:srgbClr val="FFFFFF"/>
                </a:solidFill>
                <a:cs typeface="Calibri" panose="020F0502020204030204"/>
              </a:rPr>
              <a:t>loud.</a:t>
            </a:r>
          </a:p>
          <a:p>
            <a:pPr marL="342900" indent="-342900"/>
            <a:r>
              <a:rPr lang="en-US" sz="2000" b="1" i="1">
                <a:solidFill>
                  <a:srgbClr val="FFFFFF"/>
                </a:solidFill>
                <a:cs typeface="Calibri" panose="020F0502020204030204"/>
              </a:rPr>
              <a:t>Attending</a:t>
            </a:r>
            <a:r>
              <a:rPr lang="en-US" sz="2000" b="1">
                <a:solidFill>
                  <a:srgbClr val="FFFFFF"/>
                </a:solidFill>
                <a:cs typeface="Calibri" panose="020F0502020204030204"/>
              </a:rPr>
              <a:t> study skills.</a:t>
            </a:r>
          </a:p>
          <a:p>
            <a:pPr marL="342900" indent="-342900"/>
            <a:r>
              <a:rPr lang="en-US" sz="2000" b="1" i="1">
                <a:solidFill>
                  <a:srgbClr val="FFFFFF"/>
                </a:solidFill>
                <a:cs typeface="Calibri" panose="020F0502020204030204"/>
              </a:rPr>
              <a:t>Adhering</a:t>
            </a:r>
            <a:r>
              <a:rPr lang="en-US" sz="2000" b="1">
                <a:solidFill>
                  <a:srgbClr val="FFFFFF"/>
                </a:solidFill>
                <a:cs typeface="Calibri" panose="020F0502020204030204"/>
              </a:rPr>
              <a:t> to the Study skills books recommended by the University. (</a:t>
            </a:r>
            <a:r>
              <a:rPr lang="en-US" sz="2000" b="1" i="1">
                <a:solidFill>
                  <a:srgbClr val="FFFFFF"/>
                </a:solidFill>
                <a:cs typeface="Calibri" panose="020F0502020204030204"/>
              </a:rPr>
              <a:t>Stella Cottrell 2019)</a:t>
            </a:r>
            <a:r>
              <a:rPr lang="en-US" sz="2000" b="1">
                <a:solidFill>
                  <a:srgbClr val="FFFFFF"/>
                </a:solidFill>
                <a:cs typeface="Calibri" panose="020F0502020204030204"/>
              </a:rPr>
              <a:t> </a:t>
            </a:r>
          </a:p>
          <a:p>
            <a:pPr marL="342900" indent="-342900"/>
            <a:r>
              <a:rPr lang="en-US" sz="2000" b="1">
                <a:solidFill>
                  <a:srgbClr val="FFFFFF"/>
                </a:solidFill>
                <a:cs typeface="Calibri" panose="020F0502020204030204"/>
              </a:rPr>
              <a:t>Developing &amp; maintaining  a </a:t>
            </a:r>
            <a:r>
              <a:rPr lang="en-US" sz="2000" b="1" i="1">
                <a:solidFill>
                  <a:srgbClr val="FFFFFF"/>
                </a:solidFill>
                <a:cs typeface="Calibri" panose="020F0502020204030204"/>
              </a:rPr>
              <a:t>realistic study schedule.</a:t>
            </a:r>
            <a:r>
              <a:rPr lang="en-US" sz="2000" b="1">
                <a:solidFill>
                  <a:srgbClr val="FFFFFF"/>
                </a:solidFill>
                <a:cs typeface="Calibri" panose="020F0502020204030204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6331271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ECGE4001 PRESENTATION</vt:lpstr>
      <vt:lpstr>INTRODUCTION </vt:lpstr>
      <vt:lpstr>SKILL #1 TIME MANAGEMENT </vt:lpstr>
      <vt:lpstr>PowerPoint Presentation</vt:lpstr>
      <vt:lpstr>EMPLOYABILITY &amp; THE WORKPLACE</vt:lpstr>
      <vt:lpstr>TRASFERRING TIME MANAGEMENT SKILLS TO A YOUTH AND COMMUNITY SETTING.</vt:lpstr>
      <vt:lpstr>SKILL #2 TEAMWORK </vt:lpstr>
      <vt:lpstr>EMPLOYABILITY &amp; IN THE WORKPLACE</vt:lpstr>
      <vt:lpstr>TRANSFERRING TEAMWORK SKILLS TO A YOUTH AND COMMUNITY SETTING </vt:lpstr>
      <vt:lpstr>SKILL #3 COMMUNICATION </vt:lpstr>
      <vt:lpstr>COMMUNICATION IS VITAL....</vt:lpstr>
      <vt:lpstr>IMPORTANCE OF  COMMUNICATION FOR FUTURE EMPLOYABILITY &amp; THE WORKPLACE</vt:lpstr>
      <vt:lpstr>GOOD COMMUNICATION SKILLS </vt:lpstr>
      <vt:lpstr>TRANSFERRING COMMUNICATION SKILLS TO A YOUTH &amp; COMMUNITY SETTING</vt:lpstr>
      <vt:lpstr>BAD COMMUNICATION CAN LEAD TO THIS....</vt:lpstr>
      <vt:lpstr>SUMMARY </vt:lpstr>
      <vt:lpstr>REFERENCE LIST </vt:lpstr>
      <vt:lpstr>PERSONAL ACTION POINTS </vt:lpstr>
      <vt:lpstr>SUCCESSFUL STUDY &amp; HAPPY STUDENT!!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90</cp:revision>
  <dcterms:created xsi:type="dcterms:W3CDTF">2019-12-28T10:36:11Z</dcterms:created>
  <dcterms:modified xsi:type="dcterms:W3CDTF">2020-01-06T13:11:05Z</dcterms:modified>
</cp:coreProperties>
</file>