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3"/>
  </p:notesMasterIdLst>
  <p:sldIdLst>
    <p:sldId id="256" r:id="rId2"/>
  </p:sldIdLst>
  <p:sldSz cx="21386800" cy="30279975"/>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7">
          <p15:clr>
            <a:srgbClr val="A4A3A4"/>
          </p15:clr>
        </p15:guide>
        <p15:guide id="2" pos="6736">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68" autoAdjust="0"/>
    <p:restoredTop sz="86389" autoAdjust="0"/>
  </p:normalViewPr>
  <p:slideViewPr>
    <p:cSldViewPr>
      <p:cViewPr>
        <p:scale>
          <a:sx n="46" d="100"/>
          <a:sy n="46" d="100"/>
        </p:scale>
        <p:origin x="1640" y="-3472"/>
      </p:cViewPr>
      <p:guideLst>
        <p:guide orient="horz" pos="9537"/>
        <p:guide pos="6736"/>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7" d="100"/>
          <a:sy n="67" d="100"/>
        </p:scale>
        <p:origin x="1986" y="51"/>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A8EAF9-BB10-E9D3-17B5-C479D0E1FF68}"/>
              </a:ext>
            </a:extLst>
          </p:cNvPr>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AA1C5640-2563-0960-E72A-2400C9F7D3E1}"/>
              </a:ext>
            </a:extLst>
          </p:cNvPr>
          <p:cNvSpPr>
            <a:spLocks noGrp="1"/>
          </p:cNvSpPr>
          <p:nvPr>
            <p:ph type="dt" idx="1"/>
          </p:nvPr>
        </p:nvSpPr>
        <p:spPr>
          <a:xfrm>
            <a:off x="3849688" y="0"/>
            <a:ext cx="2946400" cy="498475"/>
          </a:xfrm>
          <a:prstGeom prst="rect">
            <a:avLst/>
          </a:prstGeom>
        </p:spPr>
        <p:txBody>
          <a:bodyPr vert="horz" lIns="91440" tIns="45720" rIns="91440" bIns="45720" rtlCol="0"/>
          <a:lstStyle>
            <a:lvl1pPr algn="r">
              <a:defRPr sz="1200"/>
            </a:lvl1pPr>
          </a:lstStyle>
          <a:p>
            <a:pPr>
              <a:defRPr/>
            </a:pPr>
            <a:fld id="{656F9CF5-2B78-4B67-9904-ADBDBEEBD1EF}" type="datetimeFigureOut">
              <a:rPr lang="en-GB"/>
              <a:pPr>
                <a:defRPr/>
              </a:pPr>
              <a:t>17/12/2025</a:t>
            </a:fld>
            <a:endParaRPr lang="en-GB"/>
          </a:p>
        </p:txBody>
      </p:sp>
      <p:sp>
        <p:nvSpPr>
          <p:cNvPr id="4" name="Slide Image Placeholder 3">
            <a:extLst>
              <a:ext uri="{FF2B5EF4-FFF2-40B4-BE49-F238E27FC236}">
                <a16:creationId xmlns:a16="http://schemas.microsoft.com/office/drawing/2014/main" id="{6D83D166-997D-D1A7-A3A4-42B0FF0CD80D}"/>
              </a:ext>
            </a:extLst>
          </p:cNvPr>
          <p:cNvSpPr>
            <a:spLocks noGrp="1" noRot="1" noChangeAspect="1"/>
          </p:cNvSpPr>
          <p:nvPr>
            <p:ph type="sldImg" idx="2"/>
          </p:nvPr>
        </p:nvSpPr>
        <p:spPr>
          <a:xfrm>
            <a:off x="2216150" y="1241425"/>
            <a:ext cx="2365375" cy="33496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6267600-16A0-B1C8-6F1C-984B422C5F38}"/>
              </a:ext>
            </a:extLst>
          </p:cNvPr>
          <p:cNvSpPr>
            <a:spLocks noGrp="1"/>
          </p:cNvSpPr>
          <p:nvPr>
            <p:ph type="body" sz="quarter" idx="3"/>
          </p:nvPr>
        </p:nvSpPr>
        <p:spPr>
          <a:xfrm>
            <a:off x="679450" y="4778375"/>
            <a:ext cx="5438775" cy="3908425"/>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90A0CEEA-62B6-570C-3085-24ABE821368B}"/>
              </a:ext>
            </a:extLst>
          </p:cNvPr>
          <p:cNvSpPr>
            <a:spLocks noGrp="1"/>
          </p:cNvSpPr>
          <p:nvPr>
            <p:ph type="ftr" sz="quarter" idx="4"/>
          </p:nvPr>
        </p:nvSpPr>
        <p:spPr>
          <a:xfrm>
            <a:off x="0" y="9429750"/>
            <a:ext cx="2946400" cy="498475"/>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a:extLst>
              <a:ext uri="{FF2B5EF4-FFF2-40B4-BE49-F238E27FC236}">
                <a16:creationId xmlns:a16="http://schemas.microsoft.com/office/drawing/2014/main" id="{FC33AE78-6A35-04CC-BDBC-3BBDBB0E262B}"/>
              </a:ext>
            </a:extLst>
          </p:cNvPr>
          <p:cNvSpPr>
            <a:spLocks noGrp="1"/>
          </p:cNvSpPr>
          <p:nvPr>
            <p:ph type="sldNum" sz="quarter" idx="5"/>
          </p:nvPr>
        </p:nvSpPr>
        <p:spPr>
          <a:xfrm>
            <a:off x="3849688" y="9429750"/>
            <a:ext cx="2946400" cy="498475"/>
          </a:xfrm>
          <a:prstGeom prst="rect">
            <a:avLst/>
          </a:prstGeom>
        </p:spPr>
        <p:txBody>
          <a:bodyPr vert="horz" lIns="91440" tIns="45720" rIns="91440" bIns="45720" rtlCol="0" anchor="b"/>
          <a:lstStyle>
            <a:lvl1pPr algn="r">
              <a:defRPr sz="1200"/>
            </a:lvl1pPr>
          </a:lstStyle>
          <a:p>
            <a:pPr>
              <a:defRPr/>
            </a:pPr>
            <a:fld id="{83A0C0CF-59C0-4FAD-9761-EEF1EE841A4A}"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2AAA4FC1-B6D3-48AD-49A4-B04D7CA917D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099" name="Notes Placeholder 2">
            <a:extLst>
              <a:ext uri="{FF2B5EF4-FFF2-40B4-BE49-F238E27FC236}">
                <a16:creationId xmlns:a16="http://schemas.microsoft.com/office/drawing/2014/main" id="{9458ED5A-61A0-CEFE-1E12-B240E27A517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4100" name="Slide Number Placeholder 3">
            <a:extLst>
              <a:ext uri="{FF2B5EF4-FFF2-40B4-BE49-F238E27FC236}">
                <a16:creationId xmlns:a16="http://schemas.microsoft.com/office/drawing/2014/main" id="{FAA9DF9A-9D8E-0448-27D5-6D9244D76AB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fld id="{23785B25-1E30-447F-A7FD-11D58DA781C7}" type="slidenum">
              <a:rPr lang="en-GB" altLang="en-US" smtClean="0"/>
              <a:pPr/>
              <a:t>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010" y="4955545"/>
            <a:ext cx="18178780" cy="10541917"/>
          </a:xfrm>
        </p:spPr>
        <p:txBody>
          <a:bodyPr anchor="b"/>
          <a:lstStyle>
            <a:lvl1pPr algn="ctr">
              <a:defRPr sz="14033"/>
            </a:lvl1pPr>
          </a:lstStyle>
          <a:p>
            <a:r>
              <a:rPr lang="en-GB"/>
              <a:t>Click to edit Master title style</a:t>
            </a:r>
            <a:endParaRPr lang="en-US" dirty="0"/>
          </a:p>
        </p:txBody>
      </p:sp>
      <p:sp>
        <p:nvSpPr>
          <p:cNvPr id="3" name="Subtitle 2"/>
          <p:cNvSpPr>
            <a:spLocks noGrp="1"/>
          </p:cNvSpPr>
          <p:nvPr>
            <p:ph type="subTitle" idx="1"/>
          </p:nvPr>
        </p:nvSpPr>
        <p:spPr>
          <a:xfrm>
            <a:off x="2673350" y="15903998"/>
            <a:ext cx="16040100" cy="7310649"/>
          </a:xfrm>
        </p:spPr>
        <p:txBody>
          <a:bodyPr/>
          <a:lstStyle>
            <a:lvl1pPr marL="0" indent="0" algn="ctr">
              <a:buNone/>
              <a:defRPr sz="5613"/>
            </a:lvl1pPr>
            <a:lvl2pPr marL="1069345" indent="0" algn="ctr">
              <a:buNone/>
              <a:defRPr sz="4678"/>
            </a:lvl2pPr>
            <a:lvl3pPr marL="2138690" indent="0" algn="ctr">
              <a:buNone/>
              <a:defRPr sz="4210"/>
            </a:lvl3pPr>
            <a:lvl4pPr marL="3208035" indent="0" algn="ctr">
              <a:buNone/>
              <a:defRPr sz="3742"/>
            </a:lvl4pPr>
            <a:lvl5pPr marL="4277380" indent="0" algn="ctr">
              <a:buNone/>
              <a:defRPr sz="3742"/>
            </a:lvl5pPr>
            <a:lvl6pPr marL="5346725" indent="0" algn="ctr">
              <a:buNone/>
              <a:defRPr sz="3742"/>
            </a:lvl6pPr>
            <a:lvl7pPr marL="6416070" indent="0" algn="ctr">
              <a:buNone/>
              <a:defRPr sz="3742"/>
            </a:lvl7pPr>
            <a:lvl8pPr marL="7485416" indent="0" algn="ctr">
              <a:buNone/>
              <a:defRPr sz="3742"/>
            </a:lvl8pPr>
            <a:lvl9pPr marL="8554761"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3C13DA42-E80C-4098-8AC8-56B4B56F61AD}" type="datetimeFigureOut">
              <a:rPr lang="en-GB" smtClean="0"/>
              <a:pPr>
                <a:defRPr/>
              </a:pPr>
              <a:t>17/12/2025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248FCE5-3BF1-497B-9109-032CBDC873BC}" type="slidenum">
              <a:rPr lang="en-GB" altLang="en-US" smtClean="0"/>
              <a:pPr>
                <a:defRPr/>
              </a:pPr>
              <a:t>‹#›</a:t>
            </a:fld>
            <a:endParaRPr lang="en-GB" altLang="en-US"/>
          </a:p>
        </p:txBody>
      </p:sp>
    </p:spTree>
    <p:extLst>
      <p:ext uri="{BB962C8B-B14F-4D97-AF65-F5344CB8AC3E}">
        <p14:creationId xmlns:p14="http://schemas.microsoft.com/office/powerpoint/2010/main" val="3655052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7CF092E5-E60D-4F87-AA88-88FFD8C08DCE}" type="datetimeFigureOut">
              <a:rPr lang="en-GB" smtClean="0"/>
              <a:pPr>
                <a:defRPr/>
              </a:pPr>
              <a:t>17/12/2025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A7F2DA-0ECB-43B0-8CA3-B91955B19D25}" type="slidenum">
              <a:rPr lang="en-GB" altLang="en-US" smtClean="0"/>
              <a:pPr>
                <a:defRPr/>
              </a:pPr>
              <a:t>‹#›</a:t>
            </a:fld>
            <a:endParaRPr lang="en-GB" altLang="en-US"/>
          </a:p>
        </p:txBody>
      </p:sp>
    </p:spTree>
    <p:extLst>
      <p:ext uri="{BB962C8B-B14F-4D97-AF65-F5344CB8AC3E}">
        <p14:creationId xmlns:p14="http://schemas.microsoft.com/office/powerpoint/2010/main" val="1378465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205" y="7548975"/>
            <a:ext cx="18446115" cy="12595626"/>
          </a:xfrm>
        </p:spPr>
        <p:txBody>
          <a:bodyPr anchor="b"/>
          <a:lstStyle>
            <a:lvl1pPr>
              <a:defRPr sz="14033"/>
            </a:lvl1pPr>
          </a:lstStyle>
          <a:p>
            <a:r>
              <a:rPr lang="en-GB"/>
              <a:t>Click to edit Master title style</a:t>
            </a:r>
            <a:endParaRPr lang="en-US" dirty="0"/>
          </a:p>
        </p:txBody>
      </p:sp>
      <p:sp>
        <p:nvSpPr>
          <p:cNvPr id="3" name="Text Placeholder 2"/>
          <p:cNvSpPr>
            <a:spLocks noGrp="1"/>
          </p:cNvSpPr>
          <p:nvPr>
            <p:ph type="body" idx="1"/>
          </p:nvPr>
        </p:nvSpPr>
        <p:spPr>
          <a:xfrm>
            <a:off x="1459205" y="20263761"/>
            <a:ext cx="18446115" cy="6623742"/>
          </a:xfrm>
        </p:spPr>
        <p:txBody>
          <a:bodyPr/>
          <a:lstStyle>
            <a:lvl1pPr marL="0" indent="0">
              <a:buNone/>
              <a:defRPr sz="5613">
                <a:solidFill>
                  <a:schemeClr val="tx1"/>
                </a:solidFill>
              </a:defRPr>
            </a:lvl1pPr>
            <a:lvl2pPr marL="1069345" indent="0">
              <a:buNone/>
              <a:defRPr sz="4678">
                <a:solidFill>
                  <a:schemeClr val="tx1">
                    <a:tint val="75000"/>
                  </a:schemeClr>
                </a:solidFill>
              </a:defRPr>
            </a:lvl2pPr>
            <a:lvl3pPr marL="2138690" indent="0">
              <a:buNone/>
              <a:defRPr sz="4210">
                <a:solidFill>
                  <a:schemeClr val="tx1">
                    <a:tint val="75000"/>
                  </a:schemeClr>
                </a:solidFill>
              </a:defRPr>
            </a:lvl3pPr>
            <a:lvl4pPr marL="3208035" indent="0">
              <a:buNone/>
              <a:defRPr sz="3742">
                <a:solidFill>
                  <a:schemeClr val="tx1">
                    <a:tint val="75000"/>
                  </a:schemeClr>
                </a:solidFill>
              </a:defRPr>
            </a:lvl4pPr>
            <a:lvl5pPr marL="4277380" indent="0">
              <a:buNone/>
              <a:defRPr sz="3742">
                <a:solidFill>
                  <a:schemeClr val="tx1">
                    <a:tint val="75000"/>
                  </a:schemeClr>
                </a:solidFill>
              </a:defRPr>
            </a:lvl5pPr>
            <a:lvl6pPr marL="5346725" indent="0">
              <a:buNone/>
              <a:defRPr sz="3742">
                <a:solidFill>
                  <a:schemeClr val="tx1">
                    <a:tint val="75000"/>
                  </a:schemeClr>
                </a:solidFill>
              </a:defRPr>
            </a:lvl6pPr>
            <a:lvl7pPr marL="6416070" indent="0">
              <a:buNone/>
              <a:defRPr sz="3742">
                <a:solidFill>
                  <a:schemeClr val="tx1">
                    <a:tint val="75000"/>
                  </a:schemeClr>
                </a:solidFill>
              </a:defRPr>
            </a:lvl7pPr>
            <a:lvl8pPr marL="7485416" indent="0">
              <a:buNone/>
              <a:defRPr sz="3742">
                <a:solidFill>
                  <a:schemeClr val="tx1">
                    <a:tint val="75000"/>
                  </a:schemeClr>
                </a:solidFill>
              </a:defRPr>
            </a:lvl8pPr>
            <a:lvl9pPr marL="8554761"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7CA6F215-8AD8-4C48-BF94-FF9667AFEC2B}" type="datetimeFigureOut">
              <a:rPr lang="en-GB" smtClean="0"/>
              <a:pPr>
                <a:defRPr/>
              </a:pPr>
              <a:t>17/12/2025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ECE6E66-278D-471A-9587-C4DF0F51187B}" type="slidenum">
              <a:rPr lang="en-GB" altLang="en-US" smtClean="0"/>
              <a:pPr>
                <a:defRPr/>
              </a:pPr>
              <a:t>‹#›</a:t>
            </a:fld>
            <a:endParaRPr lang="en-GB" altLang="en-US"/>
          </a:p>
        </p:txBody>
      </p:sp>
    </p:spTree>
    <p:extLst>
      <p:ext uri="{BB962C8B-B14F-4D97-AF65-F5344CB8AC3E}">
        <p14:creationId xmlns:p14="http://schemas.microsoft.com/office/powerpoint/2010/main" val="1768551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343" y="8060641"/>
            <a:ext cx="9089390" cy="192123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7068" y="8060641"/>
            <a:ext cx="9089390" cy="192123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6320B01F-F4C6-4D1A-96A7-185DBFF01387}" type="datetimeFigureOut">
              <a:rPr lang="en-GB" smtClean="0"/>
              <a:pPr>
                <a:defRPr/>
              </a:pPr>
              <a:t>17/12/2025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7C676376-FDF9-4BE3-9657-D266B19F0A5C}" type="slidenum">
              <a:rPr lang="en-GB" altLang="en-US" smtClean="0"/>
              <a:pPr>
                <a:defRPr/>
              </a:pPr>
              <a:t>‹#›</a:t>
            </a:fld>
            <a:endParaRPr lang="en-GB" altLang="en-US"/>
          </a:p>
        </p:txBody>
      </p:sp>
    </p:spTree>
    <p:extLst>
      <p:ext uri="{BB962C8B-B14F-4D97-AF65-F5344CB8AC3E}">
        <p14:creationId xmlns:p14="http://schemas.microsoft.com/office/powerpoint/2010/main" val="3406778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3128" y="1612135"/>
            <a:ext cx="18446115" cy="585272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3131" y="7422802"/>
            <a:ext cx="9047617" cy="3637800"/>
          </a:xfrm>
        </p:spPr>
        <p:txBody>
          <a:bodyPr anchor="b"/>
          <a:lstStyle>
            <a:lvl1pPr marL="0" indent="0">
              <a:buNone/>
              <a:defRPr sz="5613" b="1"/>
            </a:lvl1pPr>
            <a:lvl2pPr marL="1069345" indent="0">
              <a:buNone/>
              <a:defRPr sz="4678" b="1"/>
            </a:lvl2pPr>
            <a:lvl3pPr marL="2138690" indent="0">
              <a:buNone/>
              <a:defRPr sz="4210" b="1"/>
            </a:lvl3pPr>
            <a:lvl4pPr marL="3208035" indent="0">
              <a:buNone/>
              <a:defRPr sz="3742" b="1"/>
            </a:lvl4pPr>
            <a:lvl5pPr marL="4277380" indent="0">
              <a:buNone/>
              <a:defRPr sz="3742" b="1"/>
            </a:lvl5pPr>
            <a:lvl6pPr marL="5346725" indent="0">
              <a:buNone/>
              <a:defRPr sz="3742" b="1"/>
            </a:lvl6pPr>
            <a:lvl7pPr marL="6416070" indent="0">
              <a:buNone/>
              <a:defRPr sz="3742" b="1"/>
            </a:lvl7pPr>
            <a:lvl8pPr marL="7485416" indent="0">
              <a:buNone/>
              <a:defRPr sz="3742" b="1"/>
            </a:lvl8pPr>
            <a:lvl9pPr marL="8554761" indent="0">
              <a:buNone/>
              <a:defRPr sz="3742" b="1"/>
            </a:lvl9pPr>
          </a:lstStyle>
          <a:p>
            <a:pPr lvl="0"/>
            <a:r>
              <a:rPr lang="en-GB"/>
              <a:t>Click to edit Master text styles</a:t>
            </a:r>
          </a:p>
        </p:txBody>
      </p:sp>
      <p:sp>
        <p:nvSpPr>
          <p:cNvPr id="4" name="Content Placeholder 3"/>
          <p:cNvSpPr>
            <a:spLocks noGrp="1"/>
          </p:cNvSpPr>
          <p:nvPr>
            <p:ph sz="half" idx="2"/>
          </p:nvPr>
        </p:nvSpPr>
        <p:spPr>
          <a:xfrm>
            <a:off x="1473131" y="11060602"/>
            <a:ext cx="9047617" cy="16268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7068" y="7422802"/>
            <a:ext cx="9092176" cy="3637800"/>
          </a:xfrm>
        </p:spPr>
        <p:txBody>
          <a:bodyPr anchor="b"/>
          <a:lstStyle>
            <a:lvl1pPr marL="0" indent="0">
              <a:buNone/>
              <a:defRPr sz="5613" b="1"/>
            </a:lvl1pPr>
            <a:lvl2pPr marL="1069345" indent="0">
              <a:buNone/>
              <a:defRPr sz="4678" b="1"/>
            </a:lvl2pPr>
            <a:lvl3pPr marL="2138690" indent="0">
              <a:buNone/>
              <a:defRPr sz="4210" b="1"/>
            </a:lvl3pPr>
            <a:lvl4pPr marL="3208035" indent="0">
              <a:buNone/>
              <a:defRPr sz="3742" b="1"/>
            </a:lvl4pPr>
            <a:lvl5pPr marL="4277380" indent="0">
              <a:buNone/>
              <a:defRPr sz="3742" b="1"/>
            </a:lvl5pPr>
            <a:lvl6pPr marL="5346725" indent="0">
              <a:buNone/>
              <a:defRPr sz="3742" b="1"/>
            </a:lvl6pPr>
            <a:lvl7pPr marL="6416070" indent="0">
              <a:buNone/>
              <a:defRPr sz="3742" b="1"/>
            </a:lvl7pPr>
            <a:lvl8pPr marL="7485416" indent="0">
              <a:buNone/>
              <a:defRPr sz="3742" b="1"/>
            </a:lvl8pPr>
            <a:lvl9pPr marL="8554761"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7068" y="11060602"/>
            <a:ext cx="9092176" cy="16268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BC17BECA-DB32-4CA5-927B-4DEA87B4592F}" type="datetimeFigureOut">
              <a:rPr lang="en-GB" smtClean="0"/>
              <a:pPr>
                <a:defRPr/>
              </a:pPr>
              <a:t>17/12/2025</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9BF94F80-054A-4504-8999-46EBC2CD06F0}" type="slidenum">
              <a:rPr lang="en-GB" altLang="en-US" smtClean="0"/>
              <a:pPr>
                <a:defRPr/>
              </a:pPr>
              <a:t>‹#›</a:t>
            </a:fld>
            <a:endParaRPr lang="en-GB" altLang="en-US"/>
          </a:p>
        </p:txBody>
      </p:sp>
    </p:spTree>
    <p:extLst>
      <p:ext uri="{BB962C8B-B14F-4D97-AF65-F5344CB8AC3E}">
        <p14:creationId xmlns:p14="http://schemas.microsoft.com/office/powerpoint/2010/main" val="2486145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6380E5EE-B1E1-44D0-9644-8E2DAFD1766B}" type="datetimeFigureOut">
              <a:rPr lang="en-GB" smtClean="0"/>
              <a:pPr>
                <a:defRPr/>
              </a:pPr>
              <a:t>17/12/2025</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C84A97DC-789E-4D40-B8C9-9C14CEBAACA0}" type="slidenum">
              <a:rPr lang="en-GB" altLang="en-US" smtClean="0"/>
              <a:pPr>
                <a:defRPr/>
              </a:pPr>
              <a:t>‹#›</a:t>
            </a:fld>
            <a:endParaRPr lang="en-GB" altLang="en-US"/>
          </a:p>
        </p:txBody>
      </p:sp>
    </p:spTree>
    <p:extLst>
      <p:ext uri="{BB962C8B-B14F-4D97-AF65-F5344CB8AC3E}">
        <p14:creationId xmlns:p14="http://schemas.microsoft.com/office/powerpoint/2010/main" val="4017977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C83A2D0-4CD6-446A-9CE4-1618DCC9B5B9}" type="datetimeFigureOut">
              <a:rPr lang="en-GB" smtClean="0"/>
              <a:pPr>
                <a:defRPr/>
              </a:pPr>
              <a:t>17/12/2025</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C5219B1-78D5-4488-ABDB-8E74E98A9783}" type="slidenum">
              <a:rPr lang="en-GB" altLang="en-US" smtClean="0"/>
              <a:pPr>
                <a:defRPr/>
              </a:pPr>
              <a:t>‹#›</a:t>
            </a:fld>
            <a:endParaRPr lang="en-GB" altLang="en-US"/>
          </a:p>
        </p:txBody>
      </p:sp>
    </p:spTree>
    <p:extLst>
      <p:ext uri="{BB962C8B-B14F-4D97-AF65-F5344CB8AC3E}">
        <p14:creationId xmlns:p14="http://schemas.microsoft.com/office/powerpoint/2010/main" val="481016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128" y="2018665"/>
            <a:ext cx="6897800" cy="7065328"/>
          </a:xfrm>
        </p:spPr>
        <p:txBody>
          <a:bodyPr anchor="b"/>
          <a:lstStyle>
            <a:lvl1pPr>
              <a:defRPr sz="7484"/>
            </a:lvl1pPr>
          </a:lstStyle>
          <a:p>
            <a:r>
              <a:rPr lang="en-GB"/>
              <a:t>Click to edit Master title style</a:t>
            </a:r>
            <a:endParaRPr lang="en-US" dirty="0"/>
          </a:p>
        </p:txBody>
      </p:sp>
      <p:sp>
        <p:nvSpPr>
          <p:cNvPr id="3" name="Content Placeholder 2"/>
          <p:cNvSpPr>
            <a:spLocks noGrp="1"/>
          </p:cNvSpPr>
          <p:nvPr>
            <p:ph idx="1"/>
          </p:nvPr>
        </p:nvSpPr>
        <p:spPr>
          <a:xfrm>
            <a:off x="9092175" y="4359762"/>
            <a:ext cx="10827068" cy="21518408"/>
          </a:xfrm>
        </p:spPr>
        <p:txBody>
          <a:bodyPr/>
          <a:lstStyle>
            <a:lvl1pPr>
              <a:defRPr sz="7484"/>
            </a:lvl1pPr>
            <a:lvl2pPr>
              <a:defRPr sz="6549"/>
            </a:lvl2pPr>
            <a:lvl3pPr>
              <a:defRPr sz="5613"/>
            </a:lvl3pPr>
            <a:lvl4pPr>
              <a:defRPr sz="4678"/>
            </a:lvl4pPr>
            <a:lvl5pPr>
              <a:defRPr sz="4678"/>
            </a:lvl5pPr>
            <a:lvl6pPr>
              <a:defRPr sz="4678"/>
            </a:lvl6pPr>
            <a:lvl7pPr>
              <a:defRPr sz="4678"/>
            </a:lvl7pPr>
            <a:lvl8pPr>
              <a:defRPr sz="4678"/>
            </a:lvl8pPr>
            <a:lvl9pPr>
              <a:defRPr sz="4678"/>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3128" y="9083992"/>
            <a:ext cx="6897800" cy="16829220"/>
          </a:xfrm>
        </p:spPr>
        <p:txBody>
          <a:bodyPr/>
          <a:lstStyle>
            <a:lvl1pPr marL="0" indent="0">
              <a:buNone/>
              <a:defRPr sz="3742"/>
            </a:lvl1pPr>
            <a:lvl2pPr marL="1069345" indent="0">
              <a:buNone/>
              <a:defRPr sz="3274"/>
            </a:lvl2pPr>
            <a:lvl3pPr marL="2138690" indent="0">
              <a:buNone/>
              <a:defRPr sz="2807"/>
            </a:lvl3pPr>
            <a:lvl4pPr marL="3208035" indent="0">
              <a:buNone/>
              <a:defRPr sz="2339"/>
            </a:lvl4pPr>
            <a:lvl5pPr marL="4277380" indent="0">
              <a:buNone/>
              <a:defRPr sz="2339"/>
            </a:lvl5pPr>
            <a:lvl6pPr marL="5346725" indent="0">
              <a:buNone/>
              <a:defRPr sz="2339"/>
            </a:lvl6pPr>
            <a:lvl7pPr marL="6416070" indent="0">
              <a:buNone/>
              <a:defRPr sz="2339"/>
            </a:lvl7pPr>
            <a:lvl8pPr marL="7485416" indent="0">
              <a:buNone/>
              <a:defRPr sz="2339"/>
            </a:lvl8pPr>
            <a:lvl9pPr marL="8554761"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7432B04F-B923-4D7C-A0C8-D2F1034BFFB4}" type="datetimeFigureOut">
              <a:rPr lang="en-GB" smtClean="0"/>
              <a:pPr>
                <a:defRPr/>
              </a:pPr>
              <a:t>17/12/2025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4BA7F7F1-5844-429B-A9E9-5F3638DE4C32}" type="slidenum">
              <a:rPr lang="en-GB" altLang="en-US" smtClean="0"/>
              <a:pPr>
                <a:defRPr/>
              </a:pPr>
              <a:t>‹#›</a:t>
            </a:fld>
            <a:endParaRPr lang="en-GB" altLang="en-US"/>
          </a:p>
        </p:txBody>
      </p:sp>
    </p:spTree>
    <p:extLst>
      <p:ext uri="{BB962C8B-B14F-4D97-AF65-F5344CB8AC3E}">
        <p14:creationId xmlns:p14="http://schemas.microsoft.com/office/powerpoint/2010/main" val="1758840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128" y="2018665"/>
            <a:ext cx="6897800" cy="7065328"/>
          </a:xfrm>
        </p:spPr>
        <p:txBody>
          <a:bodyPr anchor="b"/>
          <a:lstStyle>
            <a:lvl1pPr>
              <a:defRPr sz="7484"/>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2175" y="4359762"/>
            <a:ext cx="10827068" cy="21518408"/>
          </a:xfrm>
        </p:spPr>
        <p:txBody>
          <a:bodyPr anchor="t"/>
          <a:lstStyle>
            <a:lvl1pPr marL="0" indent="0">
              <a:buNone/>
              <a:defRPr sz="7484"/>
            </a:lvl1pPr>
            <a:lvl2pPr marL="1069345" indent="0">
              <a:buNone/>
              <a:defRPr sz="6549"/>
            </a:lvl2pPr>
            <a:lvl3pPr marL="2138690" indent="0">
              <a:buNone/>
              <a:defRPr sz="5613"/>
            </a:lvl3pPr>
            <a:lvl4pPr marL="3208035" indent="0">
              <a:buNone/>
              <a:defRPr sz="4678"/>
            </a:lvl4pPr>
            <a:lvl5pPr marL="4277380" indent="0">
              <a:buNone/>
              <a:defRPr sz="4678"/>
            </a:lvl5pPr>
            <a:lvl6pPr marL="5346725" indent="0">
              <a:buNone/>
              <a:defRPr sz="4678"/>
            </a:lvl6pPr>
            <a:lvl7pPr marL="6416070" indent="0">
              <a:buNone/>
              <a:defRPr sz="4678"/>
            </a:lvl7pPr>
            <a:lvl8pPr marL="7485416" indent="0">
              <a:buNone/>
              <a:defRPr sz="4678"/>
            </a:lvl8pPr>
            <a:lvl9pPr marL="8554761" indent="0">
              <a:buNone/>
              <a:defRPr sz="4678"/>
            </a:lvl9pPr>
          </a:lstStyle>
          <a:p>
            <a:r>
              <a:rPr lang="en-GB"/>
              <a:t>Click icon to add picture</a:t>
            </a:r>
            <a:endParaRPr lang="en-US" dirty="0"/>
          </a:p>
        </p:txBody>
      </p:sp>
      <p:sp>
        <p:nvSpPr>
          <p:cNvPr id="4" name="Text Placeholder 3"/>
          <p:cNvSpPr>
            <a:spLocks noGrp="1"/>
          </p:cNvSpPr>
          <p:nvPr>
            <p:ph type="body" sz="half" idx="2"/>
          </p:nvPr>
        </p:nvSpPr>
        <p:spPr>
          <a:xfrm>
            <a:off x="1473128" y="9083992"/>
            <a:ext cx="6897800" cy="16829220"/>
          </a:xfrm>
        </p:spPr>
        <p:txBody>
          <a:bodyPr/>
          <a:lstStyle>
            <a:lvl1pPr marL="0" indent="0">
              <a:buNone/>
              <a:defRPr sz="3742"/>
            </a:lvl1pPr>
            <a:lvl2pPr marL="1069345" indent="0">
              <a:buNone/>
              <a:defRPr sz="3274"/>
            </a:lvl2pPr>
            <a:lvl3pPr marL="2138690" indent="0">
              <a:buNone/>
              <a:defRPr sz="2807"/>
            </a:lvl3pPr>
            <a:lvl4pPr marL="3208035" indent="0">
              <a:buNone/>
              <a:defRPr sz="2339"/>
            </a:lvl4pPr>
            <a:lvl5pPr marL="4277380" indent="0">
              <a:buNone/>
              <a:defRPr sz="2339"/>
            </a:lvl5pPr>
            <a:lvl6pPr marL="5346725" indent="0">
              <a:buNone/>
              <a:defRPr sz="2339"/>
            </a:lvl6pPr>
            <a:lvl7pPr marL="6416070" indent="0">
              <a:buNone/>
              <a:defRPr sz="2339"/>
            </a:lvl7pPr>
            <a:lvl8pPr marL="7485416" indent="0">
              <a:buNone/>
              <a:defRPr sz="2339"/>
            </a:lvl8pPr>
            <a:lvl9pPr marL="8554761"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BC18B211-B82B-4CD5-8E75-DDE7B947AE2D}" type="datetimeFigureOut">
              <a:rPr lang="en-GB" smtClean="0"/>
              <a:pPr>
                <a:defRPr/>
              </a:pPr>
              <a:t>17/12/2025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F16DAD43-8400-41C0-A0D6-68CC718995AE}" type="slidenum">
              <a:rPr lang="en-GB" altLang="en-US" smtClean="0"/>
              <a:pPr>
                <a:defRPr/>
              </a:pPr>
              <a:t>‹#›</a:t>
            </a:fld>
            <a:endParaRPr lang="en-GB" altLang="en-US"/>
          </a:p>
        </p:txBody>
      </p:sp>
    </p:spTree>
    <p:extLst>
      <p:ext uri="{BB962C8B-B14F-4D97-AF65-F5344CB8AC3E}">
        <p14:creationId xmlns:p14="http://schemas.microsoft.com/office/powerpoint/2010/main" val="4273405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6295C756-904C-4CA3-8A50-CEB07E3F06D7}" type="datetimeFigureOut">
              <a:rPr lang="en-GB" smtClean="0"/>
              <a:pPr>
                <a:defRPr/>
              </a:pPr>
              <a:t>17/12/2025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D3071F9-223D-46BF-AC81-1EE10CC33E5C}" type="slidenum">
              <a:rPr lang="en-GB" altLang="en-US" smtClean="0"/>
              <a:pPr>
                <a:defRPr/>
              </a:pPr>
              <a:t>‹#›</a:t>
            </a:fld>
            <a:endParaRPr lang="en-GB" altLang="en-US"/>
          </a:p>
        </p:txBody>
      </p:sp>
    </p:spTree>
    <p:extLst>
      <p:ext uri="{BB962C8B-B14F-4D97-AF65-F5344CB8AC3E}">
        <p14:creationId xmlns:p14="http://schemas.microsoft.com/office/powerpoint/2010/main" val="25966276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4930" y="1612128"/>
            <a:ext cx="4611529" cy="25660879"/>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344" y="1612128"/>
            <a:ext cx="13567251" cy="2566087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A48A7D42-75B6-463A-9A8B-1ADCF0FF9B47}" type="datetimeFigureOut">
              <a:rPr lang="en-GB" smtClean="0"/>
              <a:pPr>
                <a:defRPr/>
              </a:pPr>
              <a:t>17/12/2025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F56E735-D6AD-4D20-B91C-594C7602B556}" type="slidenum">
              <a:rPr lang="en-GB" altLang="en-US" smtClean="0"/>
              <a:pPr>
                <a:defRPr/>
              </a:pPr>
              <a:t>‹#›</a:t>
            </a:fld>
            <a:endParaRPr lang="en-GB" altLang="en-US"/>
          </a:p>
        </p:txBody>
      </p:sp>
    </p:spTree>
    <p:extLst>
      <p:ext uri="{BB962C8B-B14F-4D97-AF65-F5344CB8AC3E}">
        <p14:creationId xmlns:p14="http://schemas.microsoft.com/office/powerpoint/2010/main" val="1567561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343" y="1612135"/>
            <a:ext cx="18446115" cy="585272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343" y="8060641"/>
            <a:ext cx="18446115" cy="192123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342" y="28065058"/>
            <a:ext cx="4812030" cy="1612128"/>
          </a:xfrm>
          <a:prstGeom prst="rect">
            <a:avLst/>
          </a:prstGeom>
        </p:spPr>
        <p:txBody>
          <a:bodyPr vert="horz" lIns="91440" tIns="45720" rIns="91440" bIns="45720" rtlCol="0" anchor="ctr"/>
          <a:lstStyle>
            <a:lvl1pPr algn="l">
              <a:defRPr sz="2807">
                <a:solidFill>
                  <a:schemeClr val="tx1">
                    <a:tint val="75000"/>
                  </a:schemeClr>
                </a:solidFill>
              </a:defRPr>
            </a:lvl1pPr>
          </a:lstStyle>
          <a:p>
            <a:pPr>
              <a:defRPr/>
            </a:pPr>
            <a:fld id="{BC17BECA-DB32-4CA5-927B-4DEA87B4592F}" type="datetimeFigureOut">
              <a:rPr lang="en-GB" smtClean="0"/>
              <a:pPr>
                <a:defRPr/>
              </a:pPr>
              <a:t>17/12/2025</a:t>
            </a:fld>
            <a:endParaRPr lang="en-GB"/>
          </a:p>
        </p:txBody>
      </p:sp>
      <p:sp>
        <p:nvSpPr>
          <p:cNvPr id="5" name="Footer Placeholder 4"/>
          <p:cNvSpPr>
            <a:spLocks noGrp="1"/>
          </p:cNvSpPr>
          <p:nvPr>
            <p:ph type="ftr" sz="quarter" idx="3"/>
          </p:nvPr>
        </p:nvSpPr>
        <p:spPr>
          <a:xfrm>
            <a:off x="7084378" y="28065058"/>
            <a:ext cx="7218045" cy="1612128"/>
          </a:xfrm>
          <a:prstGeom prst="rect">
            <a:avLst/>
          </a:prstGeom>
        </p:spPr>
        <p:txBody>
          <a:bodyPr vert="horz" lIns="91440" tIns="45720" rIns="91440" bIns="45720" rtlCol="0" anchor="ctr"/>
          <a:lstStyle>
            <a:lvl1pPr algn="ctr">
              <a:defRPr sz="2807">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15104428" y="28065058"/>
            <a:ext cx="4812030" cy="1612128"/>
          </a:xfrm>
          <a:prstGeom prst="rect">
            <a:avLst/>
          </a:prstGeom>
        </p:spPr>
        <p:txBody>
          <a:bodyPr vert="horz" lIns="91440" tIns="45720" rIns="91440" bIns="45720" rtlCol="0" anchor="ctr"/>
          <a:lstStyle>
            <a:lvl1pPr algn="r">
              <a:defRPr sz="2807">
                <a:solidFill>
                  <a:schemeClr val="tx1">
                    <a:tint val="75000"/>
                  </a:schemeClr>
                </a:solidFill>
              </a:defRPr>
            </a:lvl1pPr>
          </a:lstStyle>
          <a:p>
            <a:pPr>
              <a:defRPr/>
            </a:pPr>
            <a:fld id="{9BF94F80-054A-4504-8999-46EBC2CD06F0}" type="slidenum">
              <a:rPr lang="en-GB" altLang="en-US" smtClean="0"/>
              <a:pPr>
                <a:defRPr/>
              </a:pPr>
              <a:t>‹#›</a:t>
            </a:fld>
            <a:endParaRPr lang="en-GB" altLang="en-US"/>
          </a:p>
        </p:txBody>
      </p:sp>
    </p:spTree>
    <p:extLst>
      <p:ext uri="{BB962C8B-B14F-4D97-AF65-F5344CB8AC3E}">
        <p14:creationId xmlns:p14="http://schemas.microsoft.com/office/powerpoint/2010/main" val="3521511633"/>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2138690" rtl="0" eaLnBrk="1" latinLnBrk="0" hangingPunct="1">
        <a:lnSpc>
          <a:spcPct val="90000"/>
        </a:lnSpc>
        <a:spcBef>
          <a:spcPct val="0"/>
        </a:spcBef>
        <a:buNone/>
        <a:defRPr sz="10291" kern="1200">
          <a:solidFill>
            <a:schemeClr val="tx1"/>
          </a:solidFill>
          <a:latin typeface="+mj-lt"/>
          <a:ea typeface="+mj-ea"/>
          <a:cs typeface="+mj-cs"/>
        </a:defRPr>
      </a:lvl1pPr>
    </p:titleStyle>
    <p:bodyStyle>
      <a:lvl1pPr marL="534673" indent="-534673" algn="l" defTabSz="2138690" rtl="0" eaLnBrk="1" latinLnBrk="0" hangingPunct="1">
        <a:lnSpc>
          <a:spcPct val="90000"/>
        </a:lnSpc>
        <a:spcBef>
          <a:spcPts val="2339"/>
        </a:spcBef>
        <a:buFont typeface="Arial" panose="020B0604020202020204" pitchFamily="34" charset="0"/>
        <a:buChar char="•"/>
        <a:defRPr sz="6549" kern="1200">
          <a:solidFill>
            <a:schemeClr val="tx1"/>
          </a:solidFill>
          <a:latin typeface="+mn-lt"/>
          <a:ea typeface="+mn-ea"/>
          <a:cs typeface="+mn-cs"/>
        </a:defRPr>
      </a:lvl1pPr>
      <a:lvl2pPr marL="1604018" indent="-534673" algn="l" defTabSz="2138690" rtl="0" eaLnBrk="1" latinLnBrk="0" hangingPunct="1">
        <a:lnSpc>
          <a:spcPct val="90000"/>
        </a:lnSpc>
        <a:spcBef>
          <a:spcPts val="1169"/>
        </a:spcBef>
        <a:buFont typeface="Arial" panose="020B0604020202020204" pitchFamily="34" charset="0"/>
        <a:buChar char="•"/>
        <a:defRPr sz="5613" kern="1200">
          <a:solidFill>
            <a:schemeClr val="tx1"/>
          </a:solidFill>
          <a:latin typeface="+mn-lt"/>
          <a:ea typeface="+mn-ea"/>
          <a:cs typeface="+mn-cs"/>
        </a:defRPr>
      </a:lvl2pPr>
      <a:lvl3pPr marL="2673363" indent="-534673" algn="l" defTabSz="2138690" rtl="0" eaLnBrk="1" latinLnBrk="0" hangingPunct="1">
        <a:lnSpc>
          <a:spcPct val="90000"/>
        </a:lnSpc>
        <a:spcBef>
          <a:spcPts val="1169"/>
        </a:spcBef>
        <a:buFont typeface="Arial" panose="020B0604020202020204" pitchFamily="34" charset="0"/>
        <a:buChar char="•"/>
        <a:defRPr sz="4678" kern="1200">
          <a:solidFill>
            <a:schemeClr val="tx1"/>
          </a:solidFill>
          <a:latin typeface="+mn-lt"/>
          <a:ea typeface="+mn-ea"/>
          <a:cs typeface="+mn-cs"/>
        </a:defRPr>
      </a:lvl3pPr>
      <a:lvl4pPr marL="3742708"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4pPr>
      <a:lvl5pPr marL="4812053"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5pPr>
      <a:lvl6pPr marL="5881398"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6pPr>
      <a:lvl7pPr marL="6950743"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7pPr>
      <a:lvl8pPr marL="8020088"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8pPr>
      <a:lvl9pPr marL="9089433"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9pPr>
    </p:bodyStyle>
    <p:otherStyle>
      <a:defPPr>
        <a:defRPr lang="en-US"/>
      </a:defPPr>
      <a:lvl1pPr marL="0" algn="l" defTabSz="2138690" rtl="0" eaLnBrk="1" latinLnBrk="0" hangingPunct="1">
        <a:defRPr sz="4210" kern="1200">
          <a:solidFill>
            <a:schemeClr val="tx1"/>
          </a:solidFill>
          <a:latin typeface="+mn-lt"/>
          <a:ea typeface="+mn-ea"/>
          <a:cs typeface="+mn-cs"/>
        </a:defRPr>
      </a:lvl1pPr>
      <a:lvl2pPr marL="1069345" algn="l" defTabSz="2138690" rtl="0" eaLnBrk="1" latinLnBrk="0" hangingPunct="1">
        <a:defRPr sz="4210" kern="1200">
          <a:solidFill>
            <a:schemeClr val="tx1"/>
          </a:solidFill>
          <a:latin typeface="+mn-lt"/>
          <a:ea typeface="+mn-ea"/>
          <a:cs typeface="+mn-cs"/>
        </a:defRPr>
      </a:lvl2pPr>
      <a:lvl3pPr marL="2138690" algn="l" defTabSz="2138690" rtl="0" eaLnBrk="1" latinLnBrk="0" hangingPunct="1">
        <a:defRPr sz="4210" kern="1200">
          <a:solidFill>
            <a:schemeClr val="tx1"/>
          </a:solidFill>
          <a:latin typeface="+mn-lt"/>
          <a:ea typeface="+mn-ea"/>
          <a:cs typeface="+mn-cs"/>
        </a:defRPr>
      </a:lvl3pPr>
      <a:lvl4pPr marL="3208035" algn="l" defTabSz="2138690" rtl="0" eaLnBrk="1" latinLnBrk="0" hangingPunct="1">
        <a:defRPr sz="4210" kern="1200">
          <a:solidFill>
            <a:schemeClr val="tx1"/>
          </a:solidFill>
          <a:latin typeface="+mn-lt"/>
          <a:ea typeface="+mn-ea"/>
          <a:cs typeface="+mn-cs"/>
        </a:defRPr>
      </a:lvl4pPr>
      <a:lvl5pPr marL="4277380" algn="l" defTabSz="2138690" rtl="0" eaLnBrk="1" latinLnBrk="0" hangingPunct="1">
        <a:defRPr sz="4210" kern="1200">
          <a:solidFill>
            <a:schemeClr val="tx1"/>
          </a:solidFill>
          <a:latin typeface="+mn-lt"/>
          <a:ea typeface="+mn-ea"/>
          <a:cs typeface="+mn-cs"/>
        </a:defRPr>
      </a:lvl5pPr>
      <a:lvl6pPr marL="5346725" algn="l" defTabSz="2138690" rtl="0" eaLnBrk="1" latinLnBrk="0" hangingPunct="1">
        <a:defRPr sz="4210" kern="1200">
          <a:solidFill>
            <a:schemeClr val="tx1"/>
          </a:solidFill>
          <a:latin typeface="+mn-lt"/>
          <a:ea typeface="+mn-ea"/>
          <a:cs typeface="+mn-cs"/>
        </a:defRPr>
      </a:lvl6pPr>
      <a:lvl7pPr marL="6416070" algn="l" defTabSz="2138690" rtl="0" eaLnBrk="1" latinLnBrk="0" hangingPunct="1">
        <a:defRPr sz="4210" kern="1200">
          <a:solidFill>
            <a:schemeClr val="tx1"/>
          </a:solidFill>
          <a:latin typeface="+mn-lt"/>
          <a:ea typeface="+mn-ea"/>
          <a:cs typeface="+mn-cs"/>
        </a:defRPr>
      </a:lvl7pPr>
      <a:lvl8pPr marL="7485416" algn="l" defTabSz="2138690" rtl="0" eaLnBrk="1" latinLnBrk="0" hangingPunct="1">
        <a:defRPr sz="4210" kern="1200">
          <a:solidFill>
            <a:schemeClr val="tx1"/>
          </a:solidFill>
          <a:latin typeface="+mn-lt"/>
          <a:ea typeface="+mn-ea"/>
          <a:cs typeface="+mn-cs"/>
        </a:defRPr>
      </a:lvl8pPr>
      <a:lvl9pPr marL="8554761" algn="l" defTabSz="2138690" rtl="0" eaLnBrk="1" latinLnBrk="0" hangingPunct="1">
        <a:defRPr sz="42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jpe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CE6F2"/>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7E4B14B-3FE0-7F20-40EC-352B4C662089}"/>
              </a:ext>
            </a:extLst>
          </p:cNvPr>
          <p:cNvSpPr txBox="1"/>
          <p:nvPr/>
        </p:nvSpPr>
        <p:spPr>
          <a:xfrm>
            <a:off x="51993" y="1535915"/>
            <a:ext cx="10512425" cy="5160387"/>
          </a:xfrm>
          <a:prstGeom prst="rect">
            <a:avLst/>
          </a:prstGeom>
          <a:solidFill>
            <a:schemeClr val="accent1">
              <a:lumMod val="20000"/>
              <a:lumOff val="80000"/>
            </a:schemeClr>
          </a:solidFill>
          <a:ln>
            <a:noFill/>
          </a:ln>
          <a:effectLst/>
        </p:spPr>
        <p:txBody>
          <a:bodyPr wrap="square">
            <a:spAutoFit/>
          </a:bodyPr>
          <a:lstStyle/>
          <a:p>
            <a:pPr algn="just">
              <a:spcAft>
                <a:spcPts val="800"/>
              </a:spcAft>
              <a:defRPr/>
            </a:pPr>
            <a:r>
              <a:rPr lang="en-GB" sz="3200" b="1" dirty="0">
                <a:latin typeface="Aptos" panose="020B0004020202020204" pitchFamily="34" charset="0"/>
              </a:rPr>
              <a:t>   Introduction </a:t>
            </a:r>
          </a:p>
          <a:p>
            <a:pPr algn="just">
              <a:spcAft>
                <a:spcPts val="800"/>
              </a:spcAft>
              <a:defRPr/>
            </a:pPr>
            <a:r>
              <a:rPr lang="en-GB" sz="2800" dirty="0">
                <a:latin typeface="Aptos" panose="020B0004020202020204" pitchFamily="34" charset="0"/>
              </a:rPr>
              <a:t>As regulations become stricter, businesses in Cabo Verde must follow both the GDPR (EU Regulation 2016/679) and Cabo Verde's Data Protection Law No. 121/IX/2021[1]. A lot of small and medium-sized businesses don't have automated methods to find sensitive data and keep track of processing records for Article 30 and Article 37.</a:t>
            </a:r>
          </a:p>
          <a:p>
            <a:pPr algn="just">
              <a:spcAft>
                <a:spcPts val="800"/>
              </a:spcAft>
              <a:defRPr/>
            </a:pPr>
            <a:r>
              <a:rPr lang="en-GB" sz="2800" dirty="0">
                <a:latin typeface="Aptos" panose="020B0004020202020204" pitchFamily="34" charset="0"/>
              </a:rPr>
              <a:t>This project shows a web-based compliance platform that can analyse databases in organisations, find personal data that isn't protected, and automatically create legal-ready PDF reports to help them comply with the law.</a:t>
            </a:r>
          </a:p>
        </p:txBody>
      </p:sp>
      <p:sp>
        <p:nvSpPr>
          <p:cNvPr id="3075" name="TextBox 22">
            <a:extLst>
              <a:ext uri="{FF2B5EF4-FFF2-40B4-BE49-F238E27FC236}">
                <a16:creationId xmlns:a16="http://schemas.microsoft.com/office/drawing/2014/main" id="{F2DC31E8-9D77-7D7A-DA56-ACB3298A86FE}"/>
              </a:ext>
            </a:extLst>
          </p:cNvPr>
          <p:cNvSpPr txBox="1">
            <a:spLocks noChangeArrowheads="1"/>
          </p:cNvSpPr>
          <p:nvPr/>
        </p:nvSpPr>
        <p:spPr bwMode="auto">
          <a:xfrm>
            <a:off x="2678606" y="1453875"/>
            <a:ext cx="147129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altLang="en-US" sz="3600" dirty="0"/>
              <a:t>Student Name : Adelso Mendes</a:t>
            </a:r>
          </a:p>
        </p:txBody>
      </p:sp>
      <p:sp>
        <p:nvSpPr>
          <p:cNvPr id="3076" name="TextBox 25">
            <a:extLst>
              <a:ext uri="{FF2B5EF4-FFF2-40B4-BE49-F238E27FC236}">
                <a16:creationId xmlns:a16="http://schemas.microsoft.com/office/drawing/2014/main" id="{7FA7E4DD-BC18-4BA2-9AD2-920EA8593111}"/>
              </a:ext>
            </a:extLst>
          </p:cNvPr>
          <p:cNvSpPr txBox="1">
            <a:spLocks noChangeArrowheads="1"/>
          </p:cNvSpPr>
          <p:nvPr/>
        </p:nvSpPr>
        <p:spPr bwMode="auto">
          <a:xfrm>
            <a:off x="6588943" y="-126077"/>
            <a:ext cx="1242553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buNone/>
            </a:pPr>
            <a:r>
              <a:rPr lang="en-GB" sz="4800" b="1" dirty="0">
                <a:solidFill>
                  <a:schemeClr val="tx2"/>
                </a:solidFill>
                <a:latin typeface="Aptos" panose="020B0004020202020204" pitchFamily="34" charset="0"/>
              </a:rPr>
              <a:t>Data Compliance Management Platform for GDPR/CNPD in Cape Verde</a:t>
            </a:r>
            <a:endParaRPr lang="en-GB" sz="4800" dirty="0">
              <a:solidFill>
                <a:schemeClr val="tx2"/>
              </a:solidFill>
              <a:latin typeface="Aptos" panose="020B0004020202020204" pitchFamily="34" charset="0"/>
            </a:endParaRPr>
          </a:p>
        </p:txBody>
      </p:sp>
      <p:sp>
        <p:nvSpPr>
          <p:cNvPr id="3077" name="TextBox 33">
            <a:extLst>
              <a:ext uri="{FF2B5EF4-FFF2-40B4-BE49-F238E27FC236}">
                <a16:creationId xmlns:a16="http://schemas.microsoft.com/office/drawing/2014/main" id="{C5455930-2A54-0C9F-A3D6-2987204D83DF}"/>
              </a:ext>
            </a:extLst>
          </p:cNvPr>
          <p:cNvSpPr txBox="1">
            <a:spLocks noChangeArrowheads="1"/>
          </p:cNvSpPr>
          <p:nvPr/>
        </p:nvSpPr>
        <p:spPr bwMode="auto">
          <a:xfrm>
            <a:off x="13081393" y="18098349"/>
            <a:ext cx="348842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None/>
            </a:pPr>
            <a:r>
              <a:rPr lang="en-GB" altLang="en-US" sz="2400" dirty="0"/>
              <a:t>Figure 1 –</a:t>
            </a:r>
            <a:r>
              <a:rPr lang="en-GB" sz="2400" dirty="0"/>
              <a:t>Platform design</a:t>
            </a:r>
            <a:endParaRPr lang="en-GB" sz="2400" dirty="0">
              <a:latin typeface="Arial" charset="0"/>
            </a:endParaRPr>
          </a:p>
          <a:p>
            <a:pPr algn="ctr" eaLnBrk="1" hangingPunct="1">
              <a:spcBef>
                <a:spcPct val="0"/>
              </a:spcBef>
              <a:buFontTx/>
              <a:buNone/>
            </a:pPr>
            <a:endParaRPr lang="en-GB" altLang="en-US" sz="2400" dirty="0"/>
          </a:p>
        </p:txBody>
      </p:sp>
      <p:sp>
        <p:nvSpPr>
          <p:cNvPr id="28" name="TextBox 27">
            <a:extLst>
              <a:ext uri="{FF2B5EF4-FFF2-40B4-BE49-F238E27FC236}">
                <a16:creationId xmlns:a16="http://schemas.microsoft.com/office/drawing/2014/main" id="{DA4AE9F5-075E-02F5-1F0E-A49164543733}"/>
              </a:ext>
            </a:extLst>
          </p:cNvPr>
          <p:cNvSpPr txBox="1"/>
          <p:nvPr/>
        </p:nvSpPr>
        <p:spPr>
          <a:xfrm>
            <a:off x="8462" y="13661100"/>
            <a:ext cx="6061233" cy="584775"/>
          </a:xfrm>
          <a:prstGeom prst="rect">
            <a:avLst/>
          </a:prstGeom>
          <a:solidFill>
            <a:schemeClr val="accent1">
              <a:lumMod val="20000"/>
              <a:lumOff val="80000"/>
            </a:schemeClr>
          </a:solidFill>
          <a:ln>
            <a:noFill/>
          </a:ln>
          <a:effectLst/>
        </p:spPr>
        <p:txBody>
          <a:bodyPr wrap="square">
            <a:spAutoFit/>
          </a:bodyPr>
          <a:lstStyle/>
          <a:p>
            <a:pPr>
              <a:spcAft>
                <a:spcPts val="800"/>
              </a:spcAft>
              <a:defRPr/>
            </a:pPr>
            <a:r>
              <a:rPr lang="en-GB" sz="3200" b="1" dirty="0"/>
              <a:t>Objectives:</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080" name="TextBox 33">
            <a:extLst>
              <a:ext uri="{FF2B5EF4-FFF2-40B4-BE49-F238E27FC236}">
                <a16:creationId xmlns:a16="http://schemas.microsoft.com/office/drawing/2014/main" id="{C292A775-C986-9BAF-945A-C5340F0FB0A7}"/>
              </a:ext>
            </a:extLst>
          </p:cNvPr>
          <p:cNvSpPr txBox="1">
            <a:spLocks noChangeArrowheads="1"/>
          </p:cNvSpPr>
          <p:nvPr/>
        </p:nvSpPr>
        <p:spPr bwMode="auto">
          <a:xfrm>
            <a:off x="62020" y="25904469"/>
            <a:ext cx="10154041" cy="4072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5800">
                <a:solidFill>
                  <a:schemeClr val="tx1"/>
                </a:solidFill>
                <a:latin typeface="Arial" panose="020B0604020202020204" pitchFamily="34" charset="0"/>
              </a:defRPr>
            </a:lvl1pPr>
            <a:lvl2pPr>
              <a:defRPr sz="5800">
                <a:solidFill>
                  <a:schemeClr val="tx1"/>
                </a:solidFill>
                <a:latin typeface="Arial" panose="020B0604020202020204" pitchFamily="34" charset="0"/>
              </a:defRPr>
            </a:lvl2pPr>
            <a:lvl3pPr>
              <a:defRPr sz="5800">
                <a:solidFill>
                  <a:schemeClr val="tx1"/>
                </a:solidFill>
                <a:latin typeface="Arial" panose="020B0604020202020204" pitchFamily="34" charset="0"/>
              </a:defRPr>
            </a:lvl3pPr>
            <a:lvl4pPr>
              <a:defRPr sz="5800">
                <a:solidFill>
                  <a:schemeClr val="tx1"/>
                </a:solidFill>
                <a:latin typeface="Arial" panose="020B0604020202020204" pitchFamily="34" charset="0"/>
              </a:defRPr>
            </a:lvl4pPr>
            <a:lvl5pPr>
              <a:defRPr sz="5800">
                <a:solidFill>
                  <a:schemeClr val="tx1"/>
                </a:solidFill>
                <a:latin typeface="Arial" panose="020B0604020202020204" pitchFamily="34" charset="0"/>
              </a:defRPr>
            </a:lvl5pPr>
            <a:lvl6pPr marL="6361113" indent="-4075113" defTabSz="2951163" eaLnBrk="0" fontAlgn="base" hangingPunct="0">
              <a:spcBef>
                <a:spcPct val="0"/>
              </a:spcBef>
              <a:spcAft>
                <a:spcPct val="0"/>
              </a:spcAft>
              <a:defRPr sz="5800">
                <a:solidFill>
                  <a:schemeClr val="tx1"/>
                </a:solidFill>
                <a:latin typeface="Arial" panose="020B0604020202020204" pitchFamily="34" charset="0"/>
              </a:defRPr>
            </a:lvl6pPr>
            <a:lvl7pPr marL="6818313" indent="-4075113" defTabSz="2951163" eaLnBrk="0" fontAlgn="base" hangingPunct="0">
              <a:spcBef>
                <a:spcPct val="0"/>
              </a:spcBef>
              <a:spcAft>
                <a:spcPct val="0"/>
              </a:spcAft>
              <a:defRPr sz="5800">
                <a:solidFill>
                  <a:schemeClr val="tx1"/>
                </a:solidFill>
                <a:latin typeface="Arial" panose="020B0604020202020204" pitchFamily="34" charset="0"/>
              </a:defRPr>
            </a:lvl7pPr>
            <a:lvl8pPr marL="7275513" indent="-4075113" defTabSz="2951163" eaLnBrk="0" fontAlgn="base" hangingPunct="0">
              <a:spcBef>
                <a:spcPct val="0"/>
              </a:spcBef>
              <a:spcAft>
                <a:spcPct val="0"/>
              </a:spcAft>
              <a:defRPr sz="5800">
                <a:solidFill>
                  <a:schemeClr val="tx1"/>
                </a:solidFill>
                <a:latin typeface="Arial" panose="020B0604020202020204" pitchFamily="34" charset="0"/>
              </a:defRPr>
            </a:lvl8pPr>
            <a:lvl9pPr marL="7732713" indent="-4075113" defTabSz="2951163" eaLnBrk="0" fontAlgn="base" hangingPunct="0">
              <a:spcBef>
                <a:spcPct val="0"/>
              </a:spcBef>
              <a:spcAft>
                <a:spcPct val="0"/>
              </a:spcAft>
              <a:defRPr sz="5800">
                <a:solidFill>
                  <a:schemeClr val="tx1"/>
                </a:solidFill>
                <a:latin typeface="Arial" panose="020B0604020202020204" pitchFamily="34" charset="0"/>
              </a:defRPr>
            </a:lvl9pPr>
          </a:lstStyle>
          <a:p>
            <a:pPr algn="just">
              <a:spcAft>
                <a:spcPts val="800"/>
              </a:spcAft>
            </a:pPr>
            <a:r>
              <a:rPr lang="en-GB" sz="2800" b="1" dirty="0">
                <a:latin typeface="Aptos" panose="020B0004020202020204" pitchFamily="34" charset="0"/>
              </a:rPr>
              <a:t>Methodology</a:t>
            </a:r>
          </a:p>
          <a:p>
            <a:pPr algn="just">
              <a:spcAft>
                <a:spcPts val="800"/>
              </a:spcAft>
            </a:pPr>
            <a:r>
              <a:rPr lang="en-GB" sz="2800" dirty="0">
                <a:latin typeface="Aptos" panose="020B0004020202020204" pitchFamily="34" charset="0"/>
              </a:rPr>
              <a:t>The project employs a systematic development approach that integrates Agile iterations with secure-by-design concepts. The process include legal analysis, requirements engineering, backend modelling, user interface development, PDF integration, and evaluation. Automated scans utilise the sequence diagram methodology to evaluate each firm database table for unencrypted or improperly stored personal data, while assessing compliance status.</a:t>
            </a:r>
            <a:endParaRPr lang="en-GB" altLang="en-US" sz="2800" b="1" dirty="0">
              <a:latin typeface="Aptos" panose="020B0004020202020204" pitchFamily="34" charset="0"/>
              <a:ea typeface="Calibri" panose="020F0502020204030204" pitchFamily="34" charset="0"/>
              <a:cs typeface="Times New Roman" panose="02020603050405020304" pitchFamily="18" charset="0"/>
            </a:endParaRPr>
          </a:p>
        </p:txBody>
      </p:sp>
      <p:sp>
        <p:nvSpPr>
          <p:cNvPr id="34" name="TextBox 33">
            <a:extLst>
              <a:ext uri="{FF2B5EF4-FFF2-40B4-BE49-F238E27FC236}">
                <a16:creationId xmlns:a16="http://schemas.microsoft.com/office/drawing/2014/main" id="{0A92845C-7729-ED1A-6F98-DD05090B9723}"/>
              </a:ext>
            </a:extLst>
          </p:cNvPr>
          <p:cNvSpPr txBox="1"/>
          <p:nvPr/>
        </p:nvSpPr>
        <p:spPr>
          <a:xfrm>
            <a:off x="10587064" y="23186490"/>
            <a:ext cx="10617770" cy="4832092"/>
          </a:xfrm>
          <a:prstGeom prst="rect">
            <a:avLst/>
          </a:prstGeom>
          <a:solidFill>
            <a:schemeClr val="accent1">
              <a:lumMod val="20000"/>
              <a:lumOff val="80000"/>
            </a:schemeClr>
          </a:solidFill>
          <a:ln>
            <a:noFill/>
          </a:ln>
          <a:effectLst/>
        </p:spPr>
        <p:txBody>
          <a:bodyPr wrap="square">
            <a:spAutoFit/>
          </a:bodyPr>
          <a:lstStyle/>
          <a:p>
            <a:pPr algn="just">
              <a:spcAft>
                <a:spcPts val="800"/>
              </a:spcAft>
              <a:defRPr/>
            </a:pPr>
            <a:r>
              <a:rPr lang="en-GB" sz="2800" dirty="0">
                <a:latin typeface="Aptos" panose="020B0004020202020204" pitchFamily="34" charset="0"/>
              </a:rPr>
              <a:t>The application effectively provides an automated and pragmatic solution for evaluating GDPR and CNPD compliance in Cabo Verdean SMEs. By identifying sensitive data, assessing risk levels, and producing structured PDF reports, it improve organisational accountability and facilitates compliance with mandated data protection regulations. The system's simplicity, precision, and accessibility render it appropriate for small businesses with constrained technical resources. Prospective improvements may encompass real-time surveillance, broadened detection criteria, and improved working together with supplementary database ecosystems.</a:t>
            </a:r>
            <a:endParaRPr lang="en-GB" sz="2800" dirty="0">
              <a:latin typeface="Aptos" panose="020B0004020202020204" pitchFamily="34" charset="0"/>
              <a:cs typeface="Times New Roman" panose="02020603050405020304" pitchFamily="18" charset="0"/>
            </a:endParaRPr>
          </a:p>
        </p:txBody>
      </p:sp>
      <p:sp>
        <p:nvSpPr>
          <p:cNvPr id="41" name="TextBox 40">
            <a:extLst>
              <a:ext uri="{FF2B5EF4-FFF2-40B4-BE49-F238E27FC236}">
                <a16:creationId xmlns:a16="http://schemas.microsoft.com/office/drawing/2014/main" id="{9F2CB279-8B8B-867B-ACEC-0D761E42F981}"/>
              </a:ext>
            </a:extLst>
          </p:cNvPr>
          <p:cNvSpPr txBox="1"/>
          <p:nvPr/>
        </p:nvSpPr>
        <p:spPr>
          <a:xfrm>
            <a:off x="51993" y="16367611"/>
            <a:ext cx="4671907" cy="584775"/>
          </a:xfrm>
          <a:prstGeom prst="rect">
            <a:avLst/>
          </a:prstGeom>
          <a:noFill/>
        </p:spPr>
        <p:txBody>
          <a:bodyPr wrap="square">
            <a:spAutoFit/>
          </a:bodyPr>
          <a:lstStyle/>
          <a:p>
            <a:pPr>
              <a:defRPr/>
            </a:pPr>
            <a:r>
              <a:rPr lang="en-GB" sz="3200" b="1" dirty="0">
                <a:latin typeface="Aptos" panose="020B0004020202020204" pitchFamily="34" charset="0"/>
              </a:rPr>
              <a:t>System Architecture:</a:t>
            </a:r>
          </a:p>
        </p:txBody>
      </p:sp>
      <p:pic>
        <p:nvPicPr>
          <p:cNvPr id="3099" name="Picture 41" descr="Text&#10;&#10;Description automatically generated with medium confidence">
            <a:extLst>
              <a:ext uri="{FF2B5EF4-FFF2-40B4-BE49-F238E27FC236}">
                <a16:creationId xmlns:a16="http://schemas.microsoft.com/office/drawing/2014/main" id="{2CC2BCCD-3068-B141-49C6-3954887E41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72414"/>
          <a:stretch>
            <a:fillRect/>
          </a:stretch>
        </p:blipFill>
        <p:spPr bwMode="auto">
          <a:xfrm>
            <a:off x="93910" y="-44034"/>
            <a:ext cx="1221560" cy="1770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00" name="TextBox 43">
            <a:extLst>
              <a:ext uri="{FF2B5EF4-FFF2-40B4-BE49-F238E27FC236}">
                <a16:creationId xmlns:a16="http://schemas.microsoft.com/office/drawing/2014/main" id="{5D6F5A3D-2008-EB5F-922A-714D52F022CC}"/>
              </a:ext>
            </a:extLst>
          </p:cNvPr>
          <p:cNvSpPr txBox="1">
            <a:spLocks noChangeArrowheads="1"/>
          </p:cNvSpPr>
          <p:nvPr/>
        </p:nvSpPr>
        <p:spPr bwMode="auto">
          <a:xfrm flipH="1">
            <a:off x="1370692" y="13499"/>
            <a:ext cx="3092508" cy="892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spcBef>
                <a:spcPts val="600"/>
              </a:spcBef>
            </a:pPr>
            <a:r>
              <a:rPr lang="en-GB" altLang="en-US" sz="2800" b="1" dirty="0"/>
              <a:t>University of Wales </a:t>
            </a:r>
          </a:p>
          <a:p>
            <a:r>
              <a:rPr lang="en-GB" altLang="en-US" sz="2400" dirty="0"/>
              <a:t>Trinity Saint David</a:t>
            </a:r>
          </a:p>
        </p:txBody>
      </p:sp>
      <p:sp>
        <p:nvSpPr>
          <p:cNvPr id="3104" name="TextBox 1">
            <a:extLst>
              <a:ext uri="{FF2B5EF4-FFF2-40B4-BE49-F238E27FC236}">
                <a16:creationId xmlns:a16="http://schemas.microsoft.com/office/drawing/2014/main" id="{C83F1995-464D-44C8-C610-3BC7061439CC}"/>
              </a:ext>
            </a:extLst>
          </p:cNvPr>
          <p:cNvSpPr txBox="1">
            <a:spLocks noChangeArrowheads="1"/>
          </p:cNvSpPr>
          <p:nvPr/>
        </p:nvSpPr>
        <p:spPr bwMode="auto">
          <a:xfrm>
            <a:off x="11301679" y="6793170"/>
            <a:ext cx="838996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GB" altLang="en-US" sz="3200" b="1" dirty="0"/>
              <a:t>Design and Implementation </a:t>
            </a:r>
          </a:p>
        </p:txBody>
      </p:sp>
      <p:pic>
        <p:nvPicPr>
          <p:cNvPr id="5" name="Picture 4" descr="A diagram of a project&#10;&#10;AI-generated content may be incorrect.">
            <a:extLst>
              <a:ext uri="{FF2B5EF4-FFF2-40B4-BE49-F238E27FC236}">
                <a16:creationId xmlns:a16="http://schemas.microsoft.com/office/drawing/2014/main" id="{83F57E99-FAD1-1FBE-C41F-F5722F56E9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8409" y="16980256"/>
            <a:ext cx="7014773" cy="4524757"/>
          </a:xfrm>
          <a:prstGeom prst="rect">
            <a:avLst/>
          </a:prstGeom>
        </p:spPr>
      </p:pic>
      <p:pic>
        <p:nvPicPr>
          <p:cNvPr id="9" name="Picture 8" descr="A red square with white logo&#10;&#10;AI-generated content may be incorrect.">
            <a:extLst>
              <a:ext uri="{FF2B5EF4-FFF2-40B4-BE49-F238E27FC236}">
                <a16:creationId xmlns:a16="http://schemas.microsoft.com/office/drawing/2014/main" id="{5322C97A-B1C3-BC1A-25A5-73273956E5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8380" y="21806523"/>
            <a:ext cx="633762" cy="635882"/>
          </a:xfrm>
          <a:prstGeom prst="rect">
            <a:avLst/>
          </a:prstGeom>
        </p:spPr>
      </p:pic>
      <p:sp>
        <p:nvSpPr>
          <p:cNvPr id="10" name="TextBox 9">
            <a:extLst>
              <a:ext uri="{FF2B5EF4-FFF2-40B4-BE49-F238E27FC236}">
                <a16:creationId xmlns:a16="http://schemas.microsoft.com/office/drawing/2014/main" id="{F826C851-35D9-5483-1FF6-EDDCAB0BF693}"/>
              </a:ext>
            </a:extLst>
          </p:cNvPr>
          <p:cNvSpPr txBox="1"/>
          <p:nvPr/>
        </p:nvSpPr>
        <p:spPr>
          <a:xfrm>
            <a:off x="704690" y="22458709"/>
            <a:ext cx="1475118" cy="261610"/>
          </a:xfrm>
          <a:prstGeom prst="rect">
            <a:avLst/>
          </a:prstGeom>
          <a:noFill/>
        </p:spPr>
        <p:txBody>
          <a:bodyPr wrap="square" rtlCol="0">
            <a:spAutoFit/>
          </a:bodyPr>
          <a:lstStyle/>
          <a:p>
            <a:r>
              <a:rPr lang="en-GB" sz="1100" b="1" dirty="0">
                <a:solidFill>
                  <a:srgbClr val="FF0000"/>
                </a:solidFill>
              </a:rPr>
              <a:t>Laravel (PHP)</a:t>
            </a:r>
          </a:p>
        </p:txBody>
      </p:sp>
      <p:pic>
        <p:nvPicPr>
          <p:cNvPr id="15" name="Picture 14">
            <a:extLst>
              <a:ext uri="{FF2B5EF4-FFF2-40B4-BE49-F238E27FC236}">
                <a16:creationId xmlns:a16="http://schemas.microsoft.com/office/drawing/2014/main" id="{EE64E7E6-DA8C-07EF-366B-DA27FC8B0B98}"/>
              </a:ext>
            </a:extLst>
          </p:cNvPr>
          <p:cNvPicPr>
            <a:picLocks noChangeAspect="1"/>
          </p:cNvPicPr>
          <p:nvPr/>
        </p:nvPicPr>
        <p:blipFill>
          <a:blip r:embed="rId6"/>
          <a:stretch>
            <a:fillRect/>
          </a:stretch>
        </p:blipFill>
        <p:spPr>
          <a:xfrm>
            <a:off x="1624778" y="21791869"/>
            <a:ext cx="668797" cy="668797"/>
          </a:xfrm>
          <a:prstGeom prst="rect">
            <a:avLst/>
          </a:prstGeom>
        </p:spPr>
      </p:pic>
      <p:sp>
        <p:nvSpPr>
          <p:cNvPr id="16" name="TextBox 15">
            <a:extLst>
              <a:ext uri="{FF2B5EF4-FFF2-40B4-BE49-F238E27FC236}">
                <a16:creationId xmlns:a16="http://schemas.microsoft.com/office/drawing/2014/main" id="{024316AF-40B8-4CE6-7841-F0BA896B192E}"/>
              </a:ext>
            </a:extLst>
          </p:cNvPr>
          <p:cNvSpPr txBox="1"/>
          <p:nvPr/>
        </p:nvSpPr>
        <p:spPr>
          <a:xfrm>
            <a:off x="1606122" y="22443547"/>
            <a:ext cx="884664" cy="276999"/>
          </a:xfrm>
          <a:prstGeom prst="rect">
            <a:avLst/>
          </a:prstGeom>
          <a:noFill/>
        </p:spPr>
        <p:txBody>
          <a:bodyPr wrap="square" rtlCol="0">
            <a:spAutoFit/>
          </a:bodyPr>
          <a:lstStyle/>
          <a:p>
            <a:r>
              <a:rPr lang="en-GB" sz="1200" b="1" dirty="0">
                <a:solidFill>
                  <a:schemeClr val="tx2">
                    <a:lumMod val="75000"/>
                  </a:schemeClr>
                </a:solidFill>
              </a:rPr>
              <a:t>MySQL</a:t>
            </a:r>
            <a:endParaRPr lang="en-GB" sz="1100" b="1" dirty="0">
              <a:solidFill>
                <a:schemeClr val="tx2">
                  <a:lumMod val="75000"/>
                </a:schemeClr>
              </a:solidFill>
            </a:endParaRPr>
          </a:p>
        </p:txBody>
      </p:sp>
      <p:pic>
        <p:nvPicPr>
          <p:cNvPr id="17" name="Picture 16">
            <a:extLst>
              <a:ext uri="{FF2B5EF4-FFF2-40B4-BE49-F238E27FC236}">
                <a16:creationId xmlns:a16="http://schemas.microsoft.com/office/drawing/2014/main" id="{CC2C94DA-E7D8-7478-EDC0-6D932374B0E8}"/>
              </a:ext>
            </a:extLst>
          </p:cNvPr>
          <p:cNvPicPr>
            <a:picLocks noChangeAspect="1"/>
          </p:cNvPicPr>
          <p:nvPr/>
        </p:nvPicPr>
        <p:blipFill>
          <a:blip r:embed="rId7"/>
          <a:stretch>
            <a:fillRect/>
          </a:stretch>
        </p:blipFill>
        <p:spPr>
          <a:xfrm>
            <a:off x="3198743" y="21851478"/>
            <a:ext cx="663065" cy="668797"/>
          </a:xfrm>
          <a:prstGeom prst="rect">
            <a:avLst/>
          </a:prstGeom>
        </p:spPr>
      </p:pic>
      <p:pic>
        <p:nvPicPr>
          <p:cNvPr id="18" name="Picture 17">
            <a:extLst>
              <a:ext uri="{FF2B5EF4-FFF2-40B4-BE49-F238E27FC236}">
                <a16:creationId xmlns:a16="http://schemas.microsoft.com/office/drawing/2014/main" id="{67996FAE-24D4-77D4-B027-27D48D9ABD68}"/>
              </a:ext>
            </a:extLst>
          </p:cNvPr>
          <p:cNvPicPr>
            <a:picLocks noChangeAspect="1"/>
          </p:cNvPicPr>
          <p:nvPr/>
        </p:nvPicPr>
        <p:blipFill>
          <a:blip r:embed="rId8"/>
          <a:stretch>
            <a:fillRect/>
          </a:stretch>
        </p:blipFill>
        <p:spPr>
          <a:xfrm>
            <a:off x="2363988" y="21851478"/>
            <a:ext cx="834810" cy="641901"/>
          </a:xfrm>
          <a:prstGeom prst="rect">
            <a:avLst/>
          </a:prstGeom>
        </p:spPr>
      </p:pic>
      <p:sp>
        <p:nvSpPr>
          <p:cNvPr id="19" name="TextBox 18">
            <a:extLst>
              <a:ext uri="{FF2B5EF4-FFF2-40B4-BE49-F238E27FC236}">
                <a16:creationId xmlns:a16="http://schemas.microsoft.com/office/drawing/2014/main" id="{590AA1D7-9AEA-EE4D-09CD-31663B81A49C}"/>
              </a:ext>
            </a:extLst>
          </p:cNvPr>
          <p:cNvSpPr txBox="1"/>
          <p:nvPr/>
        </p:nvSpPr>
        <p:spPr>
          <a:xfrm>
            <a:off x="2755432" y="22428157"/>
            <a:ext cx="1027030" cy="307777"/>
          </a:xfrm>
          <a:prstGeom prst="rect">
            <a:avLst/>
          </a:prstGeom>
          <a:noFill/>
        </p:spPr>
        <p:txBody>
          <a:bodyPr wrap="square" rtlCol="0">
            <a:spAutoFit/>
          </a:bodyPr>
          <a:lstStyle/>
          <a:p>
            <a:r>
              <a:rPr lang="en-GB" sz="1400" b="1" dirty="0">
                <a:solidFill>
                  <a:srgbClr val="C00000"/>
                </a:solidFill>
              </a:rPr>
              <a:t>NLP</a:t>
            </a:r>
            <a:r>
              <a:rPr lang="en-GB" sz="1400" b="1" dirty="0"/>
              <a:t>/Regex</a:t>
            </a:r>
          </a:p>
        </p:txBody>
      </p:sp>
      <p:pic>
        <p:nvPicPr>
          <p:cNvPr id="21" name="Picture 20" descr="A circular icon with a pdf file&#10;&#10;AI-generated content may be incorrect.">
            <a:extLst>
              <a:ext uri="{FF2B5EF4-FFF2-40B4-BE49-F238E27FC236}">
                <a16:creationId xmlns:a16="http://schemas.microsoft.com/office/drawing/2014/main" id="{54D62E0A-6904-6E5B-75A1-A8ADEF8AB22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950928" y="21855212"/>
            <a:ext cx="659310" cy="668797"/>
          </a:xfrm>
          <a:prstGeom prst="rect">
            <a:avLst/>
          </a:prstGeom>
        </p:spPr>
      </p:pic>
      <p:sp>
        <p:nvSpPr>
          <p:cNvPr id="22" name="TextBox 21">
            <a:extLst>
              <a:ext uri="{FF2B5EF4-FFF2-40B4-BE49-F238E27FC236}">
                <a16:creationId xmlns:a16="http://schemas.microsoft.com/office/drawing/2014/main" id="{1133FFA7-125E-37F7-A418-DAF2567C9583}"/>
              </a:ext>
            </a:extLst>
          </p:cNvPr>
          <p:cNvSpPr txBox="1"/>
          <p:nvPr/>
        </p:nvSpPr>
        <p:spPr>
          <a:xfrm>
            <a:off x="3892859" y="22480894"/>
            <a:ext cx="691215" cy="261610"/>
          </a:xfrm>
          <a:prstGeom prst="rect">
            <a:avLst/>
          </a:prstGeom>
          <a:noFill/>
        </p:spPr>
        <p:txBody>
          <a:bodyPr wrap="none" rtlCol="0">
            <a:spAutoFit/>
          </a:bodyPr>
          <a:lstStyle/>
          <a:p>
            <a:r>
              <a:rPr lang="en-GB" sz="1050" b="1" dirty="0">
                <a:solidFill>
                  <a:srgbClr val="C00000"/>
                </a:solidFill>
              </a:rPr>
              <a:t>DomPDF</a:t>
            </a:r>
          </a:p>
        </p:txBody>
      </p:sp>
      <p:pic>
        <p:nvPicPr>
          <p:cNvPr id="23" name="Picture 22">
            <a:extLst>
              <a:ext uri="{FF2B5EF4-FFF2-40B4-BE49-F238E27FC236}">
                <a16:creationId xmlns:a16="http://schemas.microsoft.com/office/drawing/2014/main" id="{9EA00C30-6802-18CC-A181-2776E541E7CD}"/>
              </a:ext>
            </a:extLst>
          </p:cNvPr>
          <p:cNvPicPr>
            <a:picLocks noChangeAspect="1"/>
          </p:cNvPicPr>
          <p:nvPr/>
        </p:nvPicPr>
        <p:blipFill>
          <a:blip r:embed="rId10"/>
          <a:stretch>
            <a:fillRect/>
          </a:stretch>
        </p:blipFill>
        <p:spPr>
          <a:xfrm>
            <a:off x="4109476" y="21291391"/>
            <a:ext cx="1798297" cy="1798297"/>
          </a:xfrm>
          <a:prstGeom prst="rect">
            <a:avLst/>
          </a:prstGeom>
        </p:spPr>
      </p:pic>
      <p:sp>
        <p:nvSpPr>
          <p:cNvPr id="24" name="TextBox 23">
            <a:extLst>
              <a:ext uri="{FF2B5EF4-FFF2-40B4-BE49-F238E27FC236}">
                <a16:creationId xmlns:a16="http://schemas.microsoft.com/office/drawing/2014/main" id="{3A5A1EC9-660A-EA60-8BFB-31F836FE9B46}"/>
              </a:ext>
            </a:extLst>
          </p:cNvPr>
          <p:cNvSpPr txBox="1"/>
          <p:nvPr/>
        </p:nvSpPr>
        <p:spPr>
          <a:xfrm flipH="1">
            <a:off x="4694471" y="22474324"/>
            <a:ext cx="681097" cy="261610"/>
          </a:xfrm>
          <a:prstGeom prst="rect">
            <a:avLst/>
          </a:prstGeom>
          <a:noFill/>
        </p:spPr>
        <p:txBody>
          <a:bodyPr wrap="square" rtlCol="0">
            <a:spAutoFit/>
          </a:bodyPr>
          <a:lstStyle/>
          <a:p>
            <a:r>
              <a:rPr lang="en-GB" sz="1100" b="1" dirty="0">
                <a:solidFill>
                  <a:schemeClr val="accent2"/>
                </a:solidFill>
              </a:rPr>
              <a:t>Ubuntu</a:t>
            </a:r>
          </a:p>
        </p:txBody>
      </p:sp>
      <p:pic>
        <p:nvPicPr>
          <p:cNvPr id="7" name="Picture 6" descr="A diagram of a software process&#10;&#10;AI-generated content may be incorrect.">
            <a:extLst>
              <a:ext uri="{FF2B5EF4-FFF2-40B4-BE49-F238E27FC236}">
                <a16:creationId xmlns:a16="http://schemas.microsoft.com/office/drawing/2014/main" id="{B14800A9-B5D1-62C5-F597-A4F4BD9E22A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336029" y="2795468"/>
            <a:ext cx="6517537" cy="3600000"/>
          </a:xfrm>
          <a:prstGeom prst="rect">
            <a:avLst/>
          </a:prstGeom>
        </p:spPr>
      </p:pic>
      <p:sp>
        <p:nvSpPr>
          <p:cNvPr id="8" name="TextBox 7">
            <a:extLst>
              <a:ext uri="{FF2B5EF4-FFF2-40B4-BE49-F238E27FC236}">
                <a16:creationId xmlns:a16="http://schemas.microsoft.com/office/drawing/2014/main" id="{A420FCE7-B06A-0D48-69A4-794538FC6F4F}"/>
              </a:ext>
            </a:extLst>
          </p:cNvPr>
          <p:cNvSpPr txBox="1"/>
          <p:nvPr/>
        </p:nvSpPr>
        <p:spPr>
          <a:xfrm>
            <a:off x="3979482" y="21492347"/>
            <a:ext cx="3213700" cy="369332"/>
          </a:xfrm>
          <a:prstGeom prst="rect">
            <a:avLst/>
          </a:prstGeom>
          <a:noFill/>
        </p:spPr>
        <p:txBody>
          <a:bodyPr wrap="none" rtlCol="0">
            <a:spAutoFit/>
          </a:bodyPr>
          <a:lstStyle/>
          <a:p>
            <a:r>
              <a:rPr lang="en-GB" sz="1800" dirty="0"/>
              <a:t>Image </a:t>
            </a:r>
            <a:r>
              <a:rPr lang="en-GB" dirty="0"/>
              <a:t>1</a:t>
            </a:r>
            <a:r>
              <a:rPr lang="en-GB" sz="1800" dirty="0"/>
              <a:t>: System Diagram design</a:t>
            </a:r>
          </a:p>
        </p:txBody>
      </p:sp>
      <p:sp>
        <p:nvSpPr>
          <p:cNvPr id="14" name="TextBox 13">
            <a:extLst>
              <a:ext uri="{FF2B5EF4-FFF2-40B4-BE49-F238E27FC236}">
                <a16:creationId xmlns:a16="http://schemas.microsoft.com/office/drawing/2014/main" id="{8165DC35-7376-F201-1425-919BDFBC5AAD}"/>
              </a:ext>
            </a:extLst>
          </p:cNvPr>
          <p:cNvSpPr txBox="1"/>
          <p:nvPr/>
        </p:nvSpPr>
        <p:spPr>
          <a:xfrm>
            <a:off x="0" y="14186112"/>
            <a:ext cx="9599612" cy="2246769"/>
          </a:xfrm>
          <a:prstGeom prst="rect">
            <a:avLst/>
          </a:prstGeom>
          <a:noFill/>
        </p:spPr>
        <p:txBody>
          <a:bodyPr wrap="square" rtlCol="0">
            <a:spAutoFit/>
          </a:bodyPr>
          <a:lstStyle/>
          <a:p>
            <a:pPr algn="just"/>
            <a:r>
              <a:rPr lang="en-GB" sz="2800" dirty="0"/>
              <a:t>• Identified all injected sensitive information;</a:t>
            </a:r>
          </a:p>
          <a:p>
            <a:pPr algn="just"/>
            <a:r>
              <a:rPr lang="en-GB" sz="2800" dirty="0"/>
              <a:t>• Produced comprehensive compliance reports;</a:t>
            </a:r>
          </a:p>
          <a:p>
            <a:pPr algn="just"/>
            <a:r>
              <a:rPr lang="en-GB" sz="2800" dirty="0"/>
              <a:t>• Presented risk analysis and categories of sensitive data;</a:t>
            </a:r>
          </a:p>
          <a:p>
            <a:pPr algn="just"/>
            <a:r>
              <a:rPr lang="en-GB" sz="2800" dirty="0"/>
              <a:t>• Fulfilled GDPR Article 30 and Cabo Verde Article 37 reporting obligations.</a:t>
            </a:r>
          </a:p>
        </p:txBody>
      </p:sp>
      <p:pic>
        <p:nvPicPr>
          <p:cNvPr id="2" name="Picture 1">
            <a:extLst>
              <a:ext uri="{FF2B5EF4-FFF2-40B4-BE49-F238E27FC236}">
                <a16:creationId xmlns:a16="http://schemas.microsoft.com/office/drawing/2014/main" id="{1769A04B-8AFC-4189-BA04-8AA388BCA9E2}"/>
              </a:ext>
            </a:extLst>
          </p:cNvPr>
          <p:cNvPicPr>
            <a:picLocks noChangeAspect="1"/>
          </p:cNvPicPr>
          <p:nvPr/>
        </p:nvPicPr>
        <p:blipFill>
          <a:blip r:embed="rId12"/>
          <a:stretch>
            <a:fillRect/>
          </a:stretch>
        </p:blipFill>
        <p:spPr>
          <a:xfrm rot="5400000">
            <a:off x="15928396" y="12950262"/>
            <a:ext cx="5655401" cy="4428704"/>
          </a:xfrm>
          <a:prstGeom prst="rect">
            <a:avLst/>
          </a:prstGeom>
        </p:spPr>
      </p:pic>
      <p:sp>
        <p:nvSpPr>
          <p:cNvPr id="4" name="TextBox 3">
            <a:extLst>
              <a:ext uri="{FF2B5EF4-FFF2-40B4-BE49-F238E27FC236}">
                <a16:creationId xmlns:a16="http://schemas.microsoft.com/office/drawing/2014/main" id="{9AD4C770-6433-F4B3-62CB-A6ED708D7D62}"/>
              </a:ext>
            </a:extLst>
          </p:cNvPr>
          <p:cNvSpPr txBox="1"/>
          <p:nvPr/>
        </p:nvSpPr>
        <p:spPr>
          <a:xfrm>
            <a:off x="18028439" y="18012517"/>
            <a:ext cx="3260829" cy="400110"/>
          </a:xfrm>
          <a:prstGeom prst="rect">
            <a:avLst/>
          </a:prstGeom>
          <a:noFill/>
        </p:spPr>
        <p:txBody>
          <a:bodyPr wrap="none" rtlCol="0">
            <a:spAutoFit/>
          </a:bodyPr>
          <a:lstStyle/>
          <a:p>
            <a:r>
              <a:rPr lang="en-GB" sz="2000" dirty="0"/>
              <a:t>Image 4: Scan Report PDF</a:t>
            </a:r>
          </a:p>
        </p:txBody>
      </p:sp>
      <p:pic>
        <p:nvPicPr>
          <p:cNvPr id="6" name="Picture 5" descr="A screenshot of a data compliance management platform&#10;&#10;AI-generated content may be incorrect.">
            <a:extLst>
              <a:ext uri="{FF2B5EF4-FFF2-40B4-BE49-F238E27FC236}">
                <a16:creationId xmlns:a16="http://schemas.microsoft.com/office/drawing/2014/main" id="{E02B34F1-ADEC-9E29-E9AD-B98F871F07D9}"/>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040699" y="12319102"/>
            <a:ext cx="5277331" cy="5810408"/>
          </a:xfrm>
          <a:prstGeom prst="rect">
            <a:avLst/>
          </a:prstGeom>
        </p:spPr>
      </p:pic>
      <p:sp>
        <p:nvSpPr>
          <p:cNvPr id="3" name="TextBox 2">
            <a:extLst>
              <a:ext uri="{FF2B5EF4-FFF2-40B4-BE49-F238E27FC236}">
                <a16:creationId xmlns:a16="http://schemas.microsoft.com/office/drawing/2014/main" id="{BAD881BC-0616-1826-B0AE-2221BB387709}"/>
              </a:ext>
            </a:extLst>
          </p:cNvPr>
          <p:cNvSpPr txBox="1"/>
          <p:nvPr/>
        </p:nvSpPr>
        <p:spPr>
          <a:xfrm>
            <a:off x="8462" y="10587568"/>
            <a:ext cx="4747005" cy="584775"/>
          </a:xfrm>
          <a:prstGeom prst="rect">
            <a:avLst/>
          </a:prstGeom>
          <a:noFill/>
        </p:spPr>
        <p:txBody>
          <a:bodyPr wrap="none" rtlCol="0">
            <a:spAutoFit/>
          </a:bodyPr>
          <a:lstStyle/>
          <a:p>
            <a:r>
              <a:rPr lang="en-GB" sz="3200" b="1" dirty="0">
                <a:latin typeface="Aptos" panose="020B0004020202020204" pitchFamily="34" charset="0"/>
              </a:rPr>
              <a:t>Requirements Gathering</a:t>
            </a:r>
          </a:p>
        </p:txBody>
      </p:sp>
      <p:sp>
        <p:nvSpPr>
          <p:cNvPr id="20" name="TextBox 19">
            <a:extLst>
              <a:ext uri="{FF2B5EF4-FFF2-40B4-BE49-F238E27FC236}">
                <a16:creationId xmlns:a16="http://schemas.microsoft.com/office/drawing/2014/main" id="{EBEDD679-9D7F-36EE-8DCB-C780C8605BF7}"/>
              </a:ext>
            </a:extLst>
          </p:cNvPr>
          <p:cNvSpPr txBox="1"/>
          <p:nvPr/>
        </p:nvSpPr>
        <p:spPr>
          <a:xfrm>
            <a:off x="69385" y="11102599"/>
            <a:ext cx="10797130" cy="2677656"/>
          </a:xfrm>
          <a:prstGeom prst="rect">
            <a:avLst/>
          </a:prstGeom>
          <a:noFill/>
        </p:spPr>
        <p:txBody>
          <a:bodyPr wrap="square" rtlCol="0">
            <a:spAutoFit/>
          </a:bodyPr>
          <a:lstStyle/>
          <a:p>
            <a:pPr algn="just"/>
            <a:r>
              <a:rPr lang="en-GB" sz="2800" dirty="0">
                <a:latin typeface="Aptos" panose="020B0004020202020204" pitchFamily="34" charset="0"/>
              </a:rPr>
              <a:t>A legal assessment of GDPR and Cape Verde's Law No. 121/IX/2021[2] was used to come up with the requirements. The review focused on the concepts of lawfulness, minimisation, and accountability. Feedback from potential users revealed the necessity for sensitive data detection, compliance dashboards, audit logs, and PDF reporting. Laravel and MySQL were used to set up the system.</a:t>
            </a:r>
          </a:p>
        </p:txBody>
      </p:sp>
      <p:sp>
        <p:nvSpPr>
          <p:cNvPr id="26" name="TextBox 25">
            <a:extLst>
              <a:ext uri="{FF2B5EF4-FFF2-40B4-BE49-F238E27FC236}">
                <a16:creationId xmlns:a16="http://schemas.microsoft.com/office/drawing/2014/main" id="{DD03B0B5-A4CE-4853-CF9D-D4801DBAA002}"/>
              </a:ext>
            </a:extLst>
          </p:cNvPr>
          <p:cNvSpPr txBox="1"/>
          <p:nvPr/>
        </p:nvSpPr>
        <p:spPr>
          <a:xfrm>
            <a:off x="178409" y="22826556"/>
            <a:ext cx="9898833" cy="3108543"/>
          </a:xfrm>
          <a:prstGeom prst="rect">
            <a:avLst/>
          </a:prstGeom>
          <a:noFill/>
        </p:spPr>
        <p:txBody>
          <a:bodyPr wrap="square">
            <a:spAutoFit/>
          </a:bodyPr>
          <a:lstStyle/>
          <a:p>
            <a:pPr algn="just"/>
            <a:r>
              <a:rPr lang="en-GB" sz="2800" dirty="0">
                <a:latin typeface="Aptos" panose="020B0004020202020204" pitchFamily="34" charset="0"/>
              </a:rPr>
              <a:t>The architecture incorporates a Laravel backend, MySQL database, and DomPDF for compliance report production. Automated scanning uses Regex/NLP patterns to detect sensitive fields, including emails, phone numbers, and addresses, in accordance with CNPD and GDPR definitions of </a:t>
            </a:r>
            <a:r>
              <a:rPr lang="en-GB" sz="2800">
                <a:latin typeface="Aptos" panose="020B0004020202020204" pitchFamily="34" charset="0"/>
              </a:rPr>
              <a:t>personal data[</a:t>
            </a:r>
            <a:r>
              <a:rPr lang="en-GB" sz="2800" dirty="0">
                <a:latin typeface="Aptos" panose="020B0004020202020204" pitchFamily="34" charset="0"/>
              </a:rPr>
              <a:t>3]. A modular MVC framework guarantees scalability and maintainability throughout components[5].</a:t>
            </a:r>
          </a:p>
        </p:txBody>
      </p:sp>
      <p:sp>
        <p:nvSpPr>
          <p:cNvPr id="13" name="TextBox 12">
            <a:extLst>
              <a:ext uri="{FF2B5EF4-FFF2-40B4-BE49-F238E27FC236}">
                <a16:creationId xmlns:a16="http://schemas.microsoft.com/office/drawing/2014/main" id="{73CEEA8A-D249-0190-43F3-5E8A20BBE8AE}"/>
              </a:ext>
            </a:extLst>
          </p:cNvPr>
          <p:cNvSpPr txBox="1"/>
          <p:nvPr/>
        </p:nvSpPr>
        <p:spPr>
          <a:xfrm>
            <a:off x="11696659" y="28482899"/>
            <a:ext cx="10206923" cy="2585323"/>
          </a:xfrm>
          <a:prstGeom prst="rect">
            <a:avLst/>
          </a:prstGeom>
          <a:noFill/>
        </p:spPr>
        <p:txBody>
          <a:bodyPr wrap="square" rtlCol="0">
            <a:spAutoFit/>
          </a:bodyPr>
          <a:lstStyle/>
          <a:p>
            <a:r>
              <a:rPr lang="en-GB" dirty="0"/>
              <a:t>References:</a:t>
            </a:r>
          </a:p>
          <a:p>
            <a:r>
              <a:rPr lang="en-GB" dirty="0"/>
              <a:t>1. European Union, “General Data Protection Regulation,” 2019</a:t>
            </a:r>
          </a:p>
          <a:p>
            <a:r>
              <a:rPr lang="en-GB" dirty="0"/>
              <a:t>2.  CNPD Cabo Verde, </a:t>
            </a:r>
            <a:r>
              <a:rPr lang="en-GB" i="1" dirty="0"/>
              <a:t>Lei 121/IX/2021 – Protecção de Dados Pessoais</a:t>
            </a:r>
            <a:r>
              <a:rPr lang="en-GB" dirty="0"/>
              <a:t>, 2021.</a:t>
            </a:r>
          </a:p>
          <a:p>
            <a:r>
              <a:rPr lang="en-GB" dirty="0"/>
              <a:t>3. European Union, “General Data Protection Regulation,” 2019.</a:t>
            </a:r>
          </a:p>
          <a:p>
            <a:r>
              <a:rPr lang="en-GB" dirty="0"/>
              <a:t>4.  L. Colantonio et al., “Modern Architectures for Compliance Automation,” </a:t>
            </a:r>
            <a:r>
              <a:rPr lang="en-GB" i="1" dirty="0"/>
              <a:t>IEEE Access</a:t>
            </a:r>
            <a:r>
              <a:rPr lang="en-GB" dirty="0"/>
              <a:t>, 2021.</a:t>
            </a:r>
          </a:p>
          <a:p>
            <a:r>
              <a:rPr lang="en-GB" dirty="0"/>
              <a:t>5. https://</a:t>
            </a:r>
            <a:r>
              <a:rPr lang="en-GB" dirty="0" err="1"/>
              <a:t>laravel.com</a:t>
            </a:r>
            <a:r>
              <a:rPr lang="en-GB" dirty="0"/>
              <a:t>/learn/getting-started-with-</a:t>
            </a:r>
            <a:r>
              <a:rPr lang="en-GB" dirty="0" err="1"/>
              <a:t>laravel</a:t>
            </a:r>
            <a:r>
              <a:rPr lang="en-GB" dirty="0"/>
              <a:t>/what-is-</a:t>
            </a:r>
            <a:r>
              <a:rPr lang="en-GB" dirty="0" err="1"/>
              <a:t>mvc</a:t>
            </a:r>
            <a:endParaRPr lang="en-GB" dirty="0"/>
          </a:p>
          <a:p>
            <a:endParaRPr lang="en-GB" dirty="0"/>
          </a:p>
          <a:p>
            <a:endParaRPr lang="en-GB" dirty="0"/>
          </a:p>
          <a:p>
            <a:endParaRPr lang="en-GB" dirty="0"/>
          </a:p>
        </p:txBody>
      </p:sp>
      <p:sp>
        <p:nvSpPr>
          <p:cNvPr id="25" name="TextBox 24">
            <a:extLst>
              <a:ext uri="{FF2B5EF4-FFF2-40B4-BE49-F238E27FC236}">
                <a16:creationId xmlns:a16="http://schemas.microsoft.com/office/drawing/2014/main" id="{20E0028B-3C58-DCA6-C07A-C857A6320507}"/>
              </a:ext>
            </a:extLst>
          </p:cNvPr>
          <p:cNvSpPr txBox="1"/>
          <p:nvPr/>
        </p:nvSpPr>
        <p:spPr>
          <a:xfrm>
            <a:off x="15286068" y="6080143"/>
            <a:ext cx="2567498" cy="369332"/>
          </a:xfrm>
          <a:prstGeom prst="rect">
            <a:avLst/>
          </a:prstGeom>
          <a:noFill/>
        </p:spPr>
        <p:txBody>
          <a:bodyPr wrap="none" rtlCol="0">
            <a:spAutoFit/>
          </a:bodyPr>
          <a:lstStyle/>
          <a:p>
            <a:r>
              <a:rPr lang="en-GB" dirty="0"/>
              <a:t>Image 2: Project Timeline</a:t>
            </a:r>
          </a:p>
        </p:txBody>
      </p:sp>
      <p:sp>
        <p:nvSpPr>
          <p:cNvPr id="30" name="TextBox 29">
            <a:extLst>
              <a:ext uri="{FF2B5EF4-FFF2-40B4-BE49-F238E27FC236}">
                <a16:creationId xmlns:a16="http://schemas.microsoft.com/office/drawing/2014/main" id="{887B15EC-BC37-ED89-02C6-5F5A1EA2CED7}"/>
              </a:ext>
            </a:extLst>
          </p:cNvPr>
          <p:cNvSpPr txBox="1"/>
          <p:nvPr/>
        </p:nvSpPr>
        <p:spPr>
          <a:xfrm>
            <a:off x="17946636" y="2847761"/>
            <a:ext cx="3260829" cy="3600000"/>
          </a:xfrm>
          <a:prstGeom prst="rect">
            <a:avLst/>
          </a:prstGeom>
          <a:noFill/>
        </p:spPr>
        <p:txBody>
          <a:bodyPr wrap="square">
            <a:spAutoFit/>
          </a:bodyPr>
          <a:lstStyle/>
          <a:p>
            <a:pPr algn="just">
              <a:lnSpc>
                <a:spcPct val="115000"/>
              </a:lnSpc>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The project was broken down into separate but related stages: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endParaRPr lang="en-GB" dirty="0">
              <a:effectLst/>
            </a:endParaRPr>
          </a:p>
          <a:p>
            <a:pPr marL="342900" lvl="0" indent="-342900" algn="just">
              <a:lnSpc>
                <a:spcPct val="115000"/>
              </a:lnSpc>
              <a:buFont typeface="Symbol"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Evaluation</a:t>
            </a:r>
          </a:p>
          <a:p>
            <a:pPr marL="342900" lvl="0" indent="-342900" algn="just">
              <a:lnSpc>
                <a:spcPct val="115000"/>
              </a:lnSpc>
              <a:buFont typeface="Symbol"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Backend</a:t>
            </a:r>
          </a:p>
          <a:p>
            <a:pPr marL="342900" lvl="0" indent="-342900" algn="just">
              <a:lnSpc>
                <a:spcPct val="115000"/>
              </a:lnSpc>
              <a:buFont typeface="Symbol"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Frontend development.</a:t>
            </a:r>
          </a:p>
          <a:p>
            <a:pPr marL="342900" lvl="0" indent="-342900" algn="just">
              <a:lnSpc>
                <a:spcPct val="115000"/>
              </a:lnSpc>
              <a:buFont typeface="Symbol"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System requirements collection</a:t>
            </a:r>
          </a:p>
          <a:p>
            <a:pPr marL="342900" lvl="0" indent="-342900" algn="just">
              <a:lnSpc>
                <a:spcPct val="115000"/>
              </a:lnSpc>
              <a:buFont typeface="Symbol"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Legal review</a:t>
            </a:r>
          </a:p>
          <a:p>
            <a:pPr marL="342900" lvl="0" indent="-342900" algn="just">
              <a:lnSpc>
                <a:spcPct val="115000"/>
              </a:lnSpc>
              <a:spcAft>
                <a:spcPts val="1200"/>
              </a:spcAft>
              <a:buFont typeface="Symbol"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PDF report integration.</a:t>
            </a:r>
          </a:p>
        </p:txBody>
      </p:sp>
      <p:sp>
        <p:nvSpPr>
          <p:cNvPr id="32" name="TextBox 31">
            <a:extLst>
              <a:ext uri="{FF2B5EF4-FFF2-40B4-BE49-F238E27FC236}">
                <a16:creationId xmlns:a16="http://schemas.microsoft.com/office/drawing/2014/main" id="{6C1836EC-8576-6786-91CA-AA0155C86036}"/>
              </a:ext>
            </a:extLst>
          </p:cNvPr>
          <p:cNvSpPr txBox="1"/>
          <p:nvPr/>
        </p:nvSpPr>
        <p:spPr>
          <a:xfrm>
            <a:off x="11336030" y="7325652"/>
            <a:ext cx="9598648" cy="4493538"/>
          </a:xfrm>
          <a:prstGeom prst="rect">
            <a:avLst/>
          </a:prstGeom>
          <a:noFill/>
        </p:spPr>
        <p:txBody>
          <a:bodyPr wrap="square">
            <a:spAutoFit/>
          </a:bodyPr>
          <a:lstStyle/>
          <a:p>
            <a:pPr algn="just"/>
            <a:r>
              <a:rPr lang="en-GB" sz="2600" dirty="0">
                <a:latin typeface="Aptos" panose="020B0004020202020204" pitchFamily="34" charset="0"/>
              </a:rPr>
              <a:t>The system was built as a modular web platform with a clear line between data storage, application logic, and presentation. Laravel handles routing, authentication, validation, and business rules, and it meets the data protection standards of the GDPR and Cabo Verde. MySQL, which runs on an Ubuntu VM, keeps track of company records, scan results, sensitive data finds, and compliance scores in line with GDPR Article 30[4] documentation requirements. The interface, made with Laravel Blade and Bootstrap, has an easy-to-use dashboard that shows scans, companies, users, and analytical charts. Laravel's security features protect the data's integrity and privacy.</a:t>
            </a:r>
          </a:p>
        </p:txBody>
      </p:sp>
      <p:sp>
        <p:nvSpPr>
          <p:cNvPr id="37" name="TextBox 36">
            <a:extLst>
              <a:ext uri="{FF2B5EF4-FFF2-40B4-BE49-F238E27FC236}">
                <a16:creationId xmlns:a16="http://schemas.microsoft.com/office/drawing/2014/main" id="{29F72EAF-086F-11A7-39B7-9A8F38E8A48A}"/>
              </a:ext>
            </a:extLst>
          </p:cNvPr>
          <p:cNvSpPr txBox="1"/>
          <p:nvPr/>
        </p:nvSpPr>
        <p:spPr>
          <a:xfrm>
            <a:off x="11040353" y="18666460"/>
            <a:ext cx="10164481" cy="3539430"/>
          </a:xfrm>
          <a:prstGeom prst="rect">
            <a:avLst/>
          </a:prstGeom>
          <a:noFill/>
        </p:spPr>
        <p:txBody>
          <a:bodyPr wrap="square">
            <a:spAutoFit/>
          </a:bodyPr>
          <a:lstStyle/>
          <a:p>
            <a:pPr algn="just"/>
            <a:r>
              <a:rPr lang="en-GB" sz="2800" dirty="0">
                <a:latin typeface="Aptos" panose="020B0004020202020204" pitchFamily="34" charset="0"/>
              </a:rPr>
              <a:t>Laravel implemented scanning logic, Sanctum authentication, and MySQL database interface on an Ubuntu virtual machine. PHP rule-based expressions recognise passports, addresses, emails, phones, and credit-card entries during each scan using Laravel. The “AirFly” report shows results are recorded and used to calculate compliance and risk. Blade templates create the interface and report layout, while Dompdf provides SMEs with GDPR/CNPD-aligned PDF documents.</a:t>
            </a:r>
          </a:p>
        </p:txBody>
      </p:sp>
      <p:sp>
        <p:nvSpPr>
          <p:cNvPr id="38" name="TextBox 37">
            <a:extLst>
              <a:ext uri="{FF2B5EF4-FFF2-40B4-BE49-F238E27FC236}">
                <a16:creationId xmlns:a16="http://schemas.microsoft.com/office/drawing/2014/main" id="{21299A2C-109F-60C1-87ED-ED5ACFEDEA9D}"/>
              </a:ext>
            </a:extLst>
          </p:cNvPr>
          <p:cNvSpPr txBox="1"/>
          <p:nvPr/>
        </p:nvSpPr>
        <p:spPr>
          <a:xfrm>
            <a:off x="11040353" y="22590228"/>
            <a:ext cx="2593980" cy="646331"/>
          </a:xfrm>
          <a:prstGeom prst="rect">
            <a:avLst/>
          </a:prstGeom>
          <a:noFill/>
        </p:spPr>
        <p:txBody>
          <a:bodyPr wrap="none" rtlCol="0">
            <a:spAutoFit/>
          </a:bodyPr>
          <a:lstStyle/>
          <a:p>
            <a:r>
              <a:rPr lang="en-GB" sz="3600" b="1" dirty="0">
                <a:latin typeface="Aptos" panose="020B0004020202020204" pitchFamily="34" charset="0"/>
              </a:rPr>
              <a:t>Conclusion</a:t>
            </a:r>
          </a:p>
        </p:txBody>
      </p:sp>
      <p:sp>
        <p:nvSpPr>
          <p:cNvPr id="12" name="TextBox 11">
            <a:extLst>
              <a:ext uri="{FF2B5EF4-FFF2-40B4-BE49-F238E27FC236}">
                <a16:creationId xmlns:a16="http://schemas.microsoft.com/office/drawing/2014/main" id="{8C9009C2-FE4B-EFC3-93F3-A08CB669A75D}"/>
              </a:ext>
            </a:extLst>
          </p:cNvPr>
          <p:cNvSpPr txBox="1"/>
          <p:nvPr/>
        </p:nvSpPr>
        <p:spPr>
          <a:xfrm>
            <a:off x="69385" y="6652959"/>
            <a:ext cx="10863664" cy="4031873"/>
          </a:xfrm>
          <a:prstGeom prst="rect">
            <a:avLst/>
          </a:prstGeom>
          <a:noFill/>
        </p:spPr>
        <p:txBody>
          <a:bodyPr wrap="square" rtlCol="0">
            <a:spAutoFit/>
          </a:bodyPr>
          <a:lstStyle/>
          <a:p>
            <a:pPr algn="just"/>
            <a:r>
              <a:rPr lang="en-GB" sz="3200" b="1" dirty="0">
                <a:latin typeface="Aptos" panose="020B0004020202020204" pitchFamily="34" charset="0"/>
              </a:rPr>
              <a:t>Literature Review</a:t>
            </a:r>
          </a:p>
          <a:p>
            <a:pPr algn="just"/>
            <a:r>
              <a:rPr lang="en-GB" sz="3200" dirty="0">
                <a:latin typeface="Aptos" panose="020B0004020202020204" pitchFamily="34" charset="0"/>
              </a:rPr>
              <a:t>This research analysis shows that GDPR and Cape Verde's Law are two important frameworks for protecting data. Research backs up the use of automated solutions for data mapping and reporting, especially for SMEs. Web-based compliance solutions are shown to make things more efficient and easier to understand, which is in line with the goals of this project.</a:t>
            </a:r>
            <a:endParaRPr lang="en-GB" sz="3200" b="1" dirty="0">
              <a:latin typeface="Aptos" panose="020B0004020202020204" pitchFamily="34" charset="0"/>
            </a:endParaRPr>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558</TotalTime>
  <Words>853</Words>
  <Application>Microsoft Macintosh PowerPoint</Application>
  <PresentationFormat>Custom</PresentationFormat>
  <Paragraphs>50</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Calibri</vt:lpstr>
      <vt:lpstr>Calibri Light</vt:lpstr>
      <vt:lpstr>Symbol</vt:lpstr>
      <vt:lpstr>Office 2013 - 2022 Theme</vt:lpstr>
      <vt:lpstr>PowerPoint Presentation</vt:lpstr>
    </vt:vector>
  </TitlesOfParts>
  <Company>Glasgow Caledonian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Information Services</dc:creator>
  <cp:lastModifiedBy>Adelso Nataniel Fortes Oliveira Mendes (2226349)</cp:lastModifiedBy>
  <cp:revision>166</cp:revision>
  <dcterms:created xsi:type="dcterms:W3CDTF">2011-03-24T13:52:41Z</dcterms:created>
  <dcterms:modified xsi:type="dcterms:W3CDTF">2025-12-17T12:47:05Z</dcterms:modified>
</cp:coreProperties>
</file>