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79" r:id="rId9"/>
    <p:sldId id="263" r:id="rId10"/>
    <p:sldId id="266" r:id="rId11"/>
    <p:sldId id="267" r:id="rId12"/>
    <p:sldId id="275" r:id="rId13"/>
    <p:sldId id="270" r:id="rId14"/>
    <p:sldId id="265" r:id="rId15"/>
    <p:sldId id="271" r:id="rId16"/>
    <p:sldId id="272" r:id="rId17"/>
    <p:sldId id="274" r:id="rId18"/>
    <p:sldId id="273" r:id="rId19"/>
    <p:sldId id="264" r:id="rId20"/>
    <p:sldId id="268" r:id="rId21"/>
    <p:sldId id="277" r:id="rId22"/>
    <p:sldId id="284" r:id="rId23"/>
    <p:sldId id="278" r:id="rId24"/>
    <p:sldId id="282" r:id="rId25"/>
    <p:sldId id="276" r:id="rId26"/>
    <p:sldId id="269" r:id="rId27"/>
    <p:sldId id="291" r:id="rId28"/>
    <p:sldId id="288" r:id="rId29"/>
    <p:sldId id="290" r:id="rId30"/>
    <p:sldId id="283" r:id="rId31"/>
  </p:sldIdLst>
  <p:sldSz cx="9144000" cy="6858000" type="screen4x3"/>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70D4D6"/>
    <a:srgbClr val="72EEC5"/>
    <a:srgbClr val="00FF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32" autoAdjust="0"/>
    <p:restoredTop sz="91935" autoAdjust="0"/>
  </p:normalViewPr>
  <p:slideViewPr>
    <p:cSldViewPr>
      <p:cViewPr>
        <p:scale>
          <a:sx n="60" d="100"/>
          <a:sy n="60" d="100"/>
        </p:scale>
        <p:origin x="-1098" y="-23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1094"/>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0"/>
            <a:ext cx="2985558" cy="501094"/>
          </a:xfrm>
          <a:prstGeom prst="rect">
            <a:avLst/>
          </a:prstGeom>
        </p:spPr>
        <p:txBody>
          <a:bodyPr vert="horz" lIns="96634" tIns="48317" rIns="96634" bIns="48317" rtlCol="0"/>
          <a:lstStyle>
            <a:lvl1pPr algn="r">
              <a:defRPr sz="1300"/>
            </a:lvl1pPr>
          </a:lstStyle>
          <a:p>
            <a:fld id="{5BD35709-54AD-4D9F-8430-DC4A5585CFD1}" type="datetimeFigureOut">
              <a:rPr lang="en-GB" smtClean="0"/>
              <a:pPr/>
              <a:t>13/03/2018</a:t>
            </a:fld>
            <a:endParaRPr lang="en-GB"/>
          </a:p>
        </p:txBody>
      </p:sp>
      <p:sp>
        <p:nvSpPr>
          <p:cNvPr id="4" name="Slide Image Placeholder 3"/>
          <p:cNvSpPr>
            <a:spLocks noGrp="1" noRot="1" noChangeAspect="1"/>
          </p:cNvSpPr>
          <p:nvPr>
            <p:ph type="sldImg" idx="2"/>
          </p:nvPr>
        </p:nvSpPr>
        <p:spPr>
          <a:xfrm>
            <a:off x="939800" y="750888"/>
            <a:ext cx="5010150" cy="3759200"/>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760397"/>
            <a:ext cx="5511800" cy="4509850"/>
          </a:xfrm>
          <a:prstGeom prst="rect">
            <a:avLst/>
          </a:prstGeom>
        </p:spPr>
        <p:txBody>
          <a:bodyPr vert="horz" lIns="96634" tIns="48317" rIns="96634" bIns="48317"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519054"/>
            <a:ext cx="2985558" cy="50109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9054"/>
            <a:ext cx="2985558" cy="501094"/>
          </a:xfrm>
          <a:prstGeom prst="rect">
            <a:avLst/>
          </a:prstGeom>
        </p:spPr>
        <p:txBody>
          <a:bodyPr vert="horz" lIns="96634" tIns="48317" rIns="96634" bIns="48317" rtlCol="0" anchor="b"/>
          <a:lstStyle>
            <a:lvl1pPr algn="r">
              <a:defRPr sz="1300"/>
            </a:lvl1pPr>
          </a:lstStyle>
          <a:p>
            <a:fld id="{D799366A-70F7-4D23-BCCC-A9E246E4745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rspcaassured.org.uk/farm-animal-welfare/"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rspcaassured.org.uk/farm-animal-welfare/"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a:t>
            </a:r>
            <a:r>
              <a:rPr lang="en-GB" baseline="0" dirty="0" smtClean="0"/>
              <a:t> am here today to promote animal welfare and to hopefully prevent future cruelty happening. My plan is to do this by educating yourselves, changing your attitudes so that in turn, you can educate our future generation of children! </a:t>
            </a:r>
          </a:p>
          <a:p>
            <a:r>
              <a:rPr lang="en-GB" baseline="0" dirty="0" smtClean="0"/>
              <a:t>Coming from a secondary school teaching background myself, I know what is useful to you, what you could take away to not only help you out with </a:t>
            </a:r>
            <a:r>
              <a:rPr lang="en-GB" baseline="0" dirty="0" err="1" smtClean="0"/>
              <a:t>engagin</a:t>
            </a:r>
            <a:r>
              <a:rPr lang="en-GB" baseline="0" dirty="0" smtClean="0"/>
              <a:t> lesson ideas, but to also save time but and make a difference.</a:t>
            </a:r>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Our</a:t>
            </a:r>
            <a:r>
              <a:rPr lang="en-GB" baseline="0" dirty="0" smtClean="0"/>
              <a:t> challenge is to stop people being cruel and the best way to do so is to educate them! Our main aim is to develop compassion and empathy with the students.</a:t>
            </a:r>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r>
              <a:rPr lang="en-GB" dirty="0" smtClean="0"/>
              <a:t>You Tube channel – excellent videos, starters, plenary to use to</a:t>
            </a:r>
            <a:r>
              <a:rPr lang="en-GB" baseline="0" dirty="0" smtClean="0"/>
              <a:t> engage your classes. A new video comes out every Friday so could be a nice end to the week or start to the Monday morning.</a:t>
            </a:r>
          </a:p>
          <a:p>
            <a:pPr algn="l"/>
            <a:endParaRPr lang="en-GB" baseline="0" dirty="0" smtClean="0"/>
          </a:p>
          <a:p>
            <a:pPr defTabSz="966338" fontAlgn="base">
              <a:spcBef>
                <a:spcPct val="0"/>
              </a:spcBef>
              <a:spcAft>
                <a:spcPct val="0"/>
              </a:spcAft>
            </a:pPr>
            <a:r>
              <a:rPr lang="en-GB" sz="1500" b="1" u="sng" dirty="0" smtClean="0">
                <a:solidFill>
                  <a:srgbClr val="FFFF99"/>
                </a:solidFill>
                <a:effectLst>
                  <a:outerShdw blurRad="38100" dist="38100" dir="2700000" algn="tl">
                    <a:srgbClr val="000000">
                      <a:alpha val="43137"/>
                    </a:srgbClr>
                  </a:outerShdw>
                </a:effectLst>
                <a:latin typeface="MV Boli" pitchFamily="2" charset="0"/>
                <a:ea typeface="Calibri" pitchFamily="34" charset="0"/>
                <a:cs typeface="MV Boli" pitchFamily="2" charset="0"/>
              </a:rPr>
              <a:t>Interesting Fact:</a:t>
            </a:r>
          </a:p>
          <a:p>
            <a:pPr defTabSz="966338" fontAlgn="base">
              <a:spcBef>
                <a:spcPct val="0"/>
              </a:spcBef>
              <a:spcAft>
                <a:spcPct val="0"/>
              </a:spcAft>
            </a:pPr>
            <a:r>
              <a:rPr lang="en-GB" sz="1300" b="1" dirty="0" smtClean="0">
                <a:solidFill>
                  <a:srgbClr val="FFFF99"/>
                </a:solidFill>
                <a:latin typeface="MV Boli" pitchFamily="2" charset="0"/>
                <a:ea typeface="Calibri" pitchFamily="34" charset="0"/>
                <a:cs typeface="MV Boli" pitchFamily="2" charset="0"/>
              </a:rPr>
              <a:t>Protecting Animal Law came out before the Protecting Children Law!</a:t>
            </a:r>
            <a:endParaRPr lang="en-GB" sz="2100" b="1" dirty="0" smtClean="0">
              <a:solidFill>
                <a:srgbClr val="FFFF99"/>
              </a:solidFill>
              <a:latin typeface="MV Boli" pitchFamily="2" charset="0"/>
              <a:cs typeface="MV Boli" pitchFamily="2" charset="0"/>
            </a:endParaRPr>
          </a:p>
          <a:p>
            <a:pPr algn="l"/>
            <a:r>
              <a:rPr lang="en-GB" dirty="0" smtClean="0"/>
              <a:t>Discuss the study with the young girl who they thought was</a:t>
            </a:r>
            <a:r>
              <a:rPr lang="en-GB" baseline="0" dirty="0" smtClean="0"/>
              <a:t> an animal until right at the end, was prosecuted the same way. Children where seen as parent’s responsibility to care for whereas animals sometimes had </a:t>
            </a:r>
            <a:r>
              <a:rPr lang="en-GB" baseline="0" dirty="0" err="1" smtClean="0"/>
              <a:t>noone</a:t>
            </a:r>
            <a:r>
              <a:rPr lang="en-GB" baseline="0" dirty="0" smtClean="0"/>
              <a:t> so needed standing up for.</a:t>
            </a:r>
          </a:p>
        </p:txBody>
      </p:sp>
      <p:sp>
        <p:nvSpPr>
          <p:cNvPr id="4" name="Slide Number Placeholder 3"/>
          <p:cNvSpPr>
            <a:spLocks noGrp="1"/>
          </p:cNvSpPr>
          <p:nvPr>
            <p:ph type="sldNum" sz="quarter" idx="10"/>
          </p:nvPr>
        </p:nvSpPr>
        <p:spPr/>
        <p:txBody>
          <a:bodyPr/>
          <a:lstStyle/>
          <a:p>
            <a:fld id="{D799366A-70F7-4D23-BCCC-A9E246E47450}"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66338">
              <a:defRPr/>
            </a:pPr>
            <a:r>
              <a:rPr lang="en-GB" sz="1300" b="1" i="1" dirty="0" smtClean="0">
                <a:solidFill>
                  <a:schemeClr val="bg1"/>
                </a:solidFill>
                <a:latin typeface="MV Boli" pitchFamily="2" charset="0"/>
                <a:ea typeface="Corbel"/>
                <a:cs typeface="MV Boli" pitchFamily="2" charset="0"/>
                <a:sym typeface="Corbel"/>
              </a:rPr>
              <a:t>Emergencies - Road traffic accidents, really bad cases of neglect etc  - these are prioritised.</a:t>
            </a:r>
          </a:p>
          <a:p>
            <a:pPr defTabSz="966338">
              <a:defRPr/>
            </a:pPr>
            <a:r>
              <a:rPr lang="en-GB" sz="1300" b="1" i="1" dirty="0" smtClean="0">
                <a:solidFill>
                  <a:schemeClr val="bg1"/>
                </a:solidFill>
                <a:latin typeface="MV Boli" pitchFamily="2" charset="0"/>
                <a:ea typeface="Corbel"/>
                <a:cs typeface="MV Boli" pitchFamily="2" charset="0"/>
                <a:sym typeface="Corbel"/>
              </a:rPr>
              <a:t>Call about neighbours calling being worried about an animal in the street or constant barking / meowing</a:t>
            </a:r>
          </a:p>
          <a:p>
            <a:pPr defTabSz="966338">
              <a:defRPr/>
            </a:pPr>
            <a:r>
              <a:rPr lang="en-GB" sz="1300" b="1" i="1" dirty="0" smtClean="0">
                <a:solidFill>
                  <a:schemeClr val="bg1"/>
                </a:solidFill>
                <a:effectLst>
                  <a:outerShdw blurRad="38100" dist="38100" dir="2700000" algn="tl">
                    <a:srgbClr val="000000">
                      <a:alpha val="43137"/>
                    </a:srgbClr>
                  </a:outerShdw>
                </a:effectLst>
                <a:latin typeface="MV Boli" pitchFamily="2" charset="0"/>
                <a:ea typeface="Corbel"/>
                <a:cs typeface="MV Boli" pitchFamily="2" charset="0"/>
                <a:sym typeface="Corbel"/>
              </a:rPr>
              <a:t>Malicious neighbours / family members aiming to get the other in trouble</a:t>
            </a:r>
          </a:p>
          <a:p>
            <a:pPr defTabSz="966338">
              <a:defRPr/>
            </a:pPr>
            <a:r>
              <a:rPr lang="en-GB" sz="1300" b="1" i="1" dirty="0" smtClean="0">
                <a:solidFill>
                  <a:schemeClr val="bg1"/>
                </a:solidFill>
                <a:effectLst>
                  <a:outerShdw blurRad="38100" dist="38100" dir="2700000" algn="tl">
                    <a:srgbClr val="000000">
                      <a:alpha val="43137"/>
                    </a:srgbClr>
                  </a:outerShdw>
                </a:effectLst>
                <a:latin typeface="MV Boli" pitchFamily="2" charset="0"/>
                <a:ea typeface="Corbel"/>
                <a:cs typeface="MV Boli" pitchFamily="2" charset="0"/>
                <a:sym typeface="Corbel"/>
              </a:rPr>
              <a:t>Accidental – conker story.</a:t>
            </a:r>
            <a:endParaRPr lang="en-GB" sz="1300" b="1" i="1" dirty="0"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a:p>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7</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66338" eaLnBrk="0" fontAlgn="base" hangingPunct="0">
              <a:spcBef>
                <a:spcPct val="0"/>
              </a:spcBef>
              <a:spcAft>
                <a:spcPct val="0"/>
              </a:spcAft>
            </a:pPr>
            <a:r>
              <a:rPr lang="en-GB" sz="2100" dirty="0" smtClean="0">
                <a:latin typeface="MV Boli" pitchFamily="2" charset="0"/>
                <a:cs typeface="MV Boli" pitchFamily="2" charset="0"/>
              </a:rPr>
              <a:t>Knowing what to do and what not to do with pets and wildlife</a:t>
            </a:r>
          </a:p>
          <a:p>
            <a:pPr defTabSz="966338" eaLnBrk="0" fontAlgn="base" hangingPunct="0">
              <a:spcBef>
                <a:spcPct val="0"/>
              </a:spcBef>
              <a:spcAft>
                <a:spcPct val="0"/>
              </a:spcAft>
            </a:pPr>
            <a:r>
              <a:rPr lang="en-GB" sz="2100" dirty="0" smtClean="0">
                <a:latin typeface="MV Boli" pitchFamily="2" charset="0"/>
                <a:cs typeface="MV Boli" pitchFamily="2" charset="0"/>
              </a:rPr>
              <a:t>What you do has an effect on others around you</a:t>
            </a:r>
          </a:p>
          <a:p>
            <a:pPr defTabSz="966338" eaLnBrk="0" fontAlgn="base" hangingPunct="0">
              <a:spcBef>
                <a:spcPct val="0"/>
              </a:spcBef>
              <a:spcAft>
                <a:spcPct val="0"/>
              </a:spcAft>
            </a:pPr>
            <a:r>
              <a:rPr lang="en-GB" sz="2100" dirty="0" smtClean="0">
                <a:latin typeface="MV Boli" pitchFamily="2" charset="0"/>
                <a:cs typeface="MV Boli" pitchFamily="2" charset="0"/>
              </a:rPr>
              <a:t>They want to tell you all their stories, can encourage Vocabulary, Discussion skills, encourage them to be more empathetic and understand humans and animals are similar.</a:t>
            </a:r>
          </a:p>
          <a:p>
            <a:pPr defTabSz="966338" eaLnBrk="0" fontAlgn="base" hangingPunct="0">
              <a:spcBef>
                <a:spcPct val="0"/>
              </a:spcBef>
              <a:spcAft>
                <a:spcPct val="0"/>
              </a:spcAft>
            </a:pPr>
            <a:r>
              <a:rPr lang="en-GB" sz="2100" b="1" u="sng" dirty="0" smtClean="0">
                <a:latin typeface="MV Boli" pitchFamily="2" charset="0"/>
                <a:cs typeface="MV Boli" pitchFamily="2" charset="0"/>
              </a:rPr>
              <a:t>Show items? – How does this link?</a:t>
            </a:r>
          </a:p>
        </p:txBody>
      </p:sp>
      <p:sp>
        <p:nvSpPr>
          <p:cNvPr id="4" name="Slide Number Placeholder 3"/>
          <p:cNvSpPr>
            <a:spLocks noGrp="1"/>
          </p:cNvSpPr>
          <p:nvPr>
            <p:ph type="sldNum" sz="quarter" idx="10"/>
          </p:nvPr>
        </p:nvSpPr>
        <p:spPr/>
        <p:txBody>
          <a:bodyPr/>
          <a:lstStyle/>
          <a:p>
            <a:fld id="{D799366A-70F7-4D23-BCCC-A9E246E47450}" type="slidenum">
              <a:rPr lang="en-GB" smtClean="0"/>
              <a:pPr/>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first thing we would teach the students is the four areas of concern.</a:t>
            </a:r>
          </a:p>
          <a:p>
            <a:r>
              <a:rPr lang="en-GB" dirty="0" smtClean="0"/>
              <a:t>Can</a:t>
            </a:r>
            <a:r>
              <a:rPr lang="en-GB" baseline="0" dirty="0" smtClean="0"/>
              <a:t> anyone tell me what they are? </a:t>
            </a:r>
          </a:p>
          <a:p>
            <a:r>
              <a:rPr lang="en-GB" baseline="0" dirty="0" smtClean="0"/>
              <a:t>We are far more than just ‘dog savers’</a:t>
            </a:r>
          </a:p>
          <a:p>
            <a:endParaRPr lang="en-GB" baseline="0" dirty="0" smtClean="0"/>
          </a:p>
          <a:p>
            <a:r>
              <a:rPr lang="en-GB" baseline="0" dirty="0" smtClean="0"/>
              <a:t>Neglect, Ignorance, Inflicting Unnecessary Pain</a:t>
            </a:r>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10</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Secondly, pupils will need to identify the 5 needs.</a:t>
            </a:r>
          </a:p>
          <a:p>
            <a:r>
              <a:rPr lang="en-GB" dirty="0" smtClean="0"/>
              <a:t>When discussing it will seem as though it is common sense but only 3 of these needs are on the curriculum currently.</a:t>
            </a:r>
          </a:p>
          <a:p>
            <a:r>
              <a:rPr lang="en-GB" dirty="0" smtClean="0"/>
              <a:t>Can</a:t>
            </a:r>
            <a:r>
              <a:rPr lang="en-GB" baseline="0" dirty="0" smtClean="0"/>
              <a:t> you guess which ones?</a:t>
            </a:r>
          </a:p>
          <a:p>
            <a:r>
              <a:rPr lang="en-GB" baseline="0" dirty="0" smtClean="0"/>
              <a:t>30% of pet owners don’t know all 5 of these needs.</a:t>
            </a:r>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Get</a:t>
            </a:r>
            <a:r>
              <a:rPr lang="en-GB" baseline="0" dirty="0" smtClean="0"/>
              <a:t> some examples from what makes </a:t>
            </a:r>
            <a:r>
              <a:rPr lang="en-GB" b="1" u="sng" baseline="0" dirty="0" smtClean="0"/>
              <a:t>us </a:t>
            </a:r>
            <a:r>
              <a:rPr lang="en-GB" b="0" u="none" baseline="0" dirty="0" smtClean="0"/>
              <a:t>happy</a:t>
            </a:r>
          </a:p>
          <a:p>
            <a:r>
              <a:rPr lang="en-GB" b="0" u="none" baseline="0" dirty="0" smtClean="0"/>
              <a:t>Get some examples of what makes </a:t>
            </a:r>
            <a:r>
              <a:rPr lang="en-GB" b="1" u="sng" baseline="0" dirty="0" smtClean="0"/>
              <a:t>animals</a:t>
            </a:r>
            <a:r>
              <a:rPr lang="en-GB" b="0" u="none" baseline="0" dirty="0" smtClean="0"/>
              <a:t> happy.</a:t>
            </a:r>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12</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Sentient – feel emotion,</a:t>
            </a:r>
            <a:r>
              <a:rPr lang="en-GB" baseline="0" dirty="0" smtClean="0"/>
              <a:t> have an awareness of the world around you. Feel cold, pain, hungers like us. We have the responsibility to STOP them feeling this way.</a:t>
            </a:r>
          </a:p>
          <a:p>
            <a:r>
              <a:rPr lang="en-GB" baseline="0" dirty="0" smtClean="0"/>
              <a:t>Squid and Octopus are now classed as Sentient when they weren’t before. </a:t>
            </a:r>
          </a:p>
          <a:p>
            <a:r>
              <a:rPr lang="en-GB" baseline="0" dirty="0" smtClean="0"/>
              <a:t>Prawn example?</a:t>
            </a:r>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13</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66338" eaLnBrk="0" fontAlgn="base" hangingPunct="0">
              <a:spcBef>
                <a:spcPct val="0"/>
              </a:spcBef>
              <a:spcAft>
                <a:spcPct val="0"/>
              </a:spcAft>
            </a:pPr>
            <a:r>
              <a:rPr lang="en-GB" sz="2100" dirty="0" smtClean="0">
                <a:latin typeface="MV Boli" pitchFamily="2" charset="0"/>
                <a:cs typeface="MV Boli" pitchFamily="2" charset="0"/>
              </a:rPr>
              <a:t>Suitable healthy diet – not a takeaway or human food!</a:t>
            </a:r>
          </a:p>
        </p:txBody>
      </p:sp>
      <p:sp>
        <p:nvSpPr>
          <p:cNvPr id="4" name="Slide Number Placeholder 3"/>
          <p:cNvSpPr>
            <a:spLocks noGrp="1"/>
          </p:cNvSpPr>
          <p:nvPr>
            <p:ph type="sldNum" sz="quarter" idx="10"/>
          </p:nvPr>
        </p:nvSpPr>
        <p:spPr/>
        <p:txBody>
          <a:bodyPr/>
          <a:lstStyle/>
          <a:p>
            <a:fld id="{D799366A-70F7-4D23-BCCC-A9E246E47450}" type="slidenum">
              <a:rPr lang="en-GB" smtClean="0"/>
              <a:pPr/>
              <a:t>14</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66338" eaLnBrk="0" fontAlgn="base" hangingPunct="0">
              <a:spcBef>
                <a:spcPct val="0"/>
              </a:spcBef>
              <a:spcAft>
                <a:spcPct val="0"/>
              </a:spcAft>
            </a:pPr>
            <a:r>
              <a:rPr lang="en-GB" sz="2100" dirty="0" smtClean="0">
                <a:latin typeface="MV Boli" pitchFamily="2" charset="0"/>
                <a:cs typeface="MV Boli" pitchFamily="2" charset="0"/>
              </a:rPr>
              <a:t>Appropriate Environment – not stuck in a bowl or a dog stuck in a hot car.</a:t>
            </a:r>
          </a:p>
        </p:txBody>
      </p:sp>
      <p:sp>
        <p:nvSpPr>
          <p:cNvPr id="4" name="Slide Number Placeholder 3"/>
          <p:cNvSpPr>
            <a:spLocks noGrp="1"/>
          </p:cNvSpPr>
          <p:nvPr>
            <p:ph type="sldNum" sz="quarter" idx="10"/>
          </p:nvPr>
        </p:nvSpPr>
        <p:spPr/>
        <p:txBody>
          <a:bodyPr/>
          <a:lstStyle/>
          <a:p>
            <a:fld id="{D799366A-70F7-4D23-BCCC-A9E246E47450}" type="slidenum">
              <a:rPr lang="en-GB" smtClean="0"/>
              <a:pPr/>
              <a:t>15</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66338" eaLnBrk="0" fontAlgn="base" hangingPunct="0">
              <a:spcBef>
                <a:spcPct val="0"/>
              </a:spcBef>
              <a:spcAft>
                <a:spcPct val="0"/>
              </a:spcAft>
            </a:pPr>
            <a:r>
              <a:rPr lang="en-GB" sz="2100" dirty="0" smtClean="0">
                <a:latin typeface="MV Boli" pitchFamily="2" charset="0"/>
                <a:cs typeface="MV Boli" pitchFamily="2" charset="0"/>
              </a:rPr>
              <a:t>Protected from pain and suffering</a:t>
            </a:r>
          </a:p>
          <a:p>
            <a:pPr defTabSz="966338" eaLnBrk="0" fontAlgn="base" hangingPunct="0">
              <a:spcBef>
                <a:spcPct val="0"/>
              </a:spcBef>
              <a:spcAft>
                <a:spcPct val="0"/>
              </a:spcAft>
            </a:pPr>
            <a:r>
              <a:rPr lang="en-GB" sz="2100" dirty="0" smtClean="0">
                <a:latin typeface="MV Boli" pitchFamily="2" charset="0"/>
                <a:cs typeface="MV Boli" pitchFamily="2" charset="0"/>
              </a:rPr>
              <a:t>Being responsible adults, looking after animals, taking them to the vet when necessary.</a:t>
            </a:r>
          </a:p>
        </p:txBody>
      </p:sp>
      <p:sp>
        <p:nvSpPr>
          <p:cNvPr id="4" name="Slide Number Placeholder 3"/>
          <p:cNvSpPr>
            <a:spLocks noGrp="1"/>
          </p:cNvSpPr>
          <p:nvPr>
            <p:ph type="sldNum" sz="quarter" idx="10"/>
          </p:nvPr>
        </p:nvSpPr>
        <p:spPr/>
        <p:txBody>
          <a:bodyPr/>
          <a:lstStyle/>
          <a:p>
            <a:fld id="{D799366A-70F7-4D23-BCCC-A9E246E47450}" type="slidenum">
              <a:rPr lang="en-GB" smtClean="0"/>
              <a:pPr/>
              <a:t>16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66338" eaLnBrk="0" fontAlgn="base" hangingPunct="0">
              <a:spcBef>
                <a:spcPct val="0"/>
              </a:spcBef>
              <a:spcAft>
                <a:spcPct val="0"/>
              </a:spcAft>
            </a:pPr>
            <a:r>
              <a:rPr lang="en-GB" sz="2100" dirty="0" smtClean="0">
                <a:latin typeface="MV Boli" pitchFamily="2" charset="0"/>
                <a:cs typeface="MV Boli" pitchFamily="2" charset="0"/>
              </a:rPr>
              <a:t>Exhibit normal behaviour</a:t>
            </a:r>
          </a:p>
          <a:p>
            <a:pPr defTabSz="966338" eaLnBrk="0" fontAlgn="base" hangingPunct="0">
              <a:spcBef>
                <a:spcPct val="0"/>
              </a:spcBef>
              <a:spcAft>
                <a:spcPct val="0"/>
              </a:spcAft>
            </a:pPr>
            <a:r>
              <a:rPr lang="en-GB" sz="2100" dirty="0" smtClean="0">
                <a:latin typeface="MV Boli" pitchFamily="2" charset="0"/>
                <a:cs typeface="MV Boli" pitchFamily="2" charset="0"/>
              </a:rPr>
              <a:t>Rabbits like to burrow and hop. They should be able to hop 3 full lengths of their body at any give time. I don’t think this guy can do that!</a:t>
            </a:r>
          </a:p>
        </p:txBody>
      </p:sp>
      <p:sp>
        <p:nvSpPr>
          <p:cNvPr id="4" name="Slide Number Placeholder 3"/>
          <p:cNvSpPr>
            <a:spLocks noGrp="1"/>
          </p:cNvSpPr>
          <p:nvPr>
            <p:ph type="sldNum" sz="quarter" idx="10"/>
          </p:nvPr>
        </p:nvSpPr>
        <p:spPr/>
        <p:txBody>
          <a:bodyPr/>
          <a:lstStyle/>
          <a:p>
            <a:fld id="{D799366A-70F7-4D23-BCCC-A9E246E47450}" type="slidenum">
              <a:rPr lang="en-GB" smtClean="0"/>
              <a:pPr/>
              <a:t>17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66338" eaLnBrk="0" fontAlgn="base" hangingPunct="0">
              <a:spcBef>
                <a:spcPct val="0"/>
              </a:spcBef>
              <a:spcAft>
                <a:spcPct val="0"/>
              </a:spcAft>
            </a:pPr>
            <a:r>
              <a:rPr lang="en-GB" sz="2100" dirty="0" smtClean="0">
                <a:latin typeface="MV Boli" pitchFamily="2" charset="0"/>
                <a:cs typeface="MV Boli" pitchFamily="2" charset="0"/>
              </a:rPr>
              <a:t>The right company</a:t>
            </a:r>
          </a:p>
          <a:p>
            <a:pPr defTabSz="966338" eaLnBrk="0" fontAlgn="base" hangingPunct="0">
              <a:spcBef>
                <a:spcPct val="0"/>
              </a:spcBef>
              <a:spcAft>
                <a:spcPct val="0"/>
              </a:spcAft>
            </a:pPr>
            <a:r>
              <a:rPr lang="en-GB" sz="2100" dirty="0" smtClean="0">
                <a:latin typeface="MV Boli" pitchFamily="2" charset="0"/>
                <a:cs typeface="MV Boli" pitchFamily="2" charset="0"/>
              </a:rPr>
              <a:t>Syrian hamsters will fight anyone and anything – putting these together would be a recipe for disaster. Rabbits should be paired.</a:t>
            </a:r>
          </a:p>
        </p:txBody>
      </p:sp>
      <p:sp>
        <p:nvSpPr>
          <p:cNvPr id="4" name="Slide Number Placeholder 3"/>
          <p:cNvSpPr>
            <a:spLocks noGrp="1"/>
          </p:cNvSpPr>
          <p:nvPr>
            <p:ph type="sldNum" sz="quarter" idx="10"/>
          </p:nvPr>
        </p:nvSpPr>
        <p:spPr/>
        <p:txBody>
          <a:bodyPr/>
          <a:lstStyle/>
          <a:p>
            <a:fld id="{D799366A-70F7-4D23-BCCC-A9E246E47450}" type="slidenum">
              <a:rPr lang="en-GB" smtClean="0"/>
              <a:pPr/>
              <a:t>18</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66338" eaLnBrk="0" fontAlgn="base" hangingPunct="0">
              <a:spcBef>
                <a:spcPct val="0"/>
              </a:spcBef>
              <a:spcAft>
                <a:spcPct val="0"/>
              </a:spcAft>
            </a:pPr>
            <a:r>
              <a:rPr lang="en-GB" sz="1300" i="1" dirty="0" smtClean="0">
                <a:latin typeface="MV Boli" pitchFamily="2" charset="0"/>
                <a:ea typeface="Calibri" pitchFamily="34" charset="0"/>
                <a:cs typeface="MV Boli" pitchFamily="2" charset="0"/>
              </a:rPr>
              <a:t>One pair to give an example? (better if no-one can guess one? Make it into a game?)</a:t>
            </a:r>
            <a:endParaRPr lang="en-GB" sz="1000" dirty="0" smtClean="0">
              <a:latin typeface="MV Boli" pitchFamily="2" charset="0"/>
              <a:cs typeface="MV Boli" pitchFamily="2" charset="0"/>
            </a:endParaRPr>
          </a:p>
          <a:p>
            <a:pPr defTabSz="966338" eaLnBrk="0" fontAlgn="base" hangingPunct="0">
              <a:spcBef>
                <a:spcPct val="0"/>
              </a:spcBef>
              <a:spcAft>
                <a:spcPct val="0"/>
              </a:spcAft>
            </a:pPr>
            <a:endParaRPr lang="en-GB" sz="1300" i="1" dirty="0" smtClean="0">
              <a:latin typeface="MV Boli" pitchFamily="2" charset="0"/>
              <a:ea typeface="Calibri" pitchFamily="34" charset="0"/>
              <a:cs typeface="MV Boli" pitchFamily="2" charset="0"/>
            </a:endParaRPr>
          </a:p>
          <a:p>
            <a:pPr defTabSz="966338" eaLnBrk="0" fontAlgn="base" hangingPunct="0">
              <a:spcBef>
                <a:spcPct val="0"/>
              </a:spcBef>
              <a:spcAft>
                <a:spcPct val="0"/>
              </a:spcAft>
            </a:pPr>
            <a:r>
              <a:rPr lang="en-GB" sz="1300" i="1" dirty="0" smtClean="0">
                <a:latin typeface="MV Boli" pitchFamily="2" charset="0"/>
                <a:ea typeface="Calibri" pitchFamily="34" charset="0"/>
                <a:cs typeface="MV Boli" pitchFamily="2" charset="0"/>
              </a:rPr>
              <a:t>Could describe relationship with man both ways – positive and negative. Tiger us ruining in their habitat and hunting them, attacking a zoo keeper but also we adopt and protect them? Elephant – ivory issues, man hunting for ivory, we as humans care and protect them. &lt;-- how do we judge who is more valuable? (Guilt, face to man, economic value, danger to man)</a:t>
            </a:r>
            <a:endParaRPr lang="en-GB" sz="2100" dirty="0" smtClean="0">
              <a:latin typeface="MV Boli" pitchFamily="2" charset="0"/>
              <a:cs typeface="MV Boli" pitchFamily="2" charset="0"/>
            </a:endParaRPr>
          </a:p>
        </p:txBody>
      </p:sp>
      <p:sp>
        <p:nvSpPr>
          <p:cNvPr id="4" name="Slide Number Placeholder 3"/>
          <p:cNvSpPr>
            <a:spLocks noGrp="1"/>
          </p:cNvSpPr>
          <p:nvPr>
            <p:ph type="sldNum" sz="quarter" idx="10"/>
          </p:nvPr>
        </p:nvSpPr>
        <p:spPr/>
        <p:txBody>
          <a:bodyPr/>
          <a:lstStyle/>
          <a:p>
            <a:fld id="{D799366A-70F7-4D23-BCCC-A9E246E47450}" type="slidenum">
              <a:rPr lang="en-GB" smtClean="0"/>
              <a:pPr/>
              <a:t>19</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0" u="none" dirty="0" smtClean="0"/>
              <a:t>Puppy farming – dogs are used as breeding machines</a:t>
            </a:r>
          </a:p>
          <a:p>
            <a:r>
              <a:rPr lang="en-GB" sz="1300" dirty="0" smtClean="0">
                <a:solidFill>
                  <a:srgbClr val="FFFF99"/>
                </a:solidFill>
                <a:effectLst>
                  <a:outerShdw blurRad="38100" dist="38100" dir="2700000" algn="tl">
                    <a:srgbClr val="000000">
                      <a:alpha val="43137"/>
                    </a:srgbClr>
                  </a:outerShdw>
                </a:effectLst>
                <a:latin typeface="MV Boli" pitchFamily="2" charset="0"/>
                <a:cs typeface="MV Boli" pitchFamily="2" charset="0"/>
              </a:rPr>
              <a:t>Usually a rise up from TV programmes like Game of thrones with huskies. </a:t>
            </a:r>
            <a:r>
              <a:rPr lang="en-GB" sz="1300" dirty="0" smtClean="0">
                <a:solidFill>
                  <a:srgbClr val="FFFF99"/>
                </a:solidFill>
                <a:effectLst>
                  <a:outerShdw blurRad="38100" dist="38100" dir="2700000" algn="tl">
                    <a:srgbClr val="000000">
                      <a:alpha val="43137"/>
                    </a:srgbClr>
                  </a:outerShdw>
                </a:effectLst>
                <a:latin typeface="MV Boli" pitchFamily="2" charset="0"/>
                <a:cs typeface="MV Boli" pitchFamily="2" charset="0"/>
                <a:sym typeface="Wingdings" pitchFamily="2" charset="2"/>
              </a:rPr>
              <a:t> people make a lot of money through selling animals on </a:t>
            </a:r>
            <a:r>
              <a:rPr lang="en-GB" sz="1300" dirty="0" err="1" smtClean="0">
                <a:solidFill>
                  <a:srgbClr val="FFFF99"/>
                </a:solidFill>
                <a:effectLst>
                  <a:outerShdw blurRad="38100" dist="38100" dir="2700000" algn="tl">
                    <a:srgbClr val="000000">
                      <a:alpha val="43137"/>
                    </a:srgbClr>
                  </a:outerShdw>
                </a:effectLst>
                <a:latin typeface="MV Boli" pitchFamily="2" charset="0"/>
                <a:cs typeface="MV Boli" pitchFamily="2" charset="0"/>
                <a:sym typeface="Wingdings" pitchFamily="2" charset="2"/>
              </a:rPr>
              <a:t>Gumtree</a:t>
            </a:r>
            <a:r>
              <a:rPr lang="en-GB" sz="1300" dirty="0" smtClean="0">
                <a:solidFill>
                  <a:srgbClr val="FFFF99"/>
                </a:solidFill>
                <a:effectLst>
                  <a:outerShdw blurRad="38100" dist="38100" dir="2700000" algn="tl">
                    <a:srgbClr val="000000">
                      <a:alpha val="43137"/>
                    </a:srgbClr>
                  </a:outerShdw>
                </a:effectLst>
                <a:latin typeface="MV Boli" pitchFamily="2" charset="0"/>
                <a:cs typeface="MV Boli" pitchFamily="2" charset="0"/>
                <a:sym typeface="Wingdings" pitchFamily="2" charset="2"/>
              </a:rPr>
              <a:t> etc – </a:t>
            </a:r>
            <a:r>
              <a:rPr lang="en-GB" sz="1300" i="1" dirty="0" smtClean="0">
                <a:solidFill>
                  <a:srgbClr val="FFFF99"/>
                </a:solidFill>
                <a:effectLst>
                  <a:outerShdw blurRad="38100" dist="38100" dir="2700000" algn="tl">
                    <a:srgbClr val="000000">
                      <a:alpha val="43137"/>
                    </a:srgbClr>
                  </a:outerShdw>
                </a:effectLst>
                <a:latin typeface="MV Boli" pitchFamily="2" charset="0"/>
                <a:cs typeface="MV Boli" pitchFamily="2" charset="0"/>
                <a:sym typeface="Wingdings" pitchFamily="2" charset="2"/>
              </a:rPr>
              <a:t>never </a:t>
            </a:r>
            <a:r>
              <a:rPr lang="en-GB" sz="1300" dirty="0" smtClean="0">
                <a:solidFill>
                  <a:srgbClr val="FFFF99"/>
                </a:solidFill>
                <a:effectLst>
                  <a:outerShdw blurRad="38100" dist="38100" dir="2700000" algn="tl">
                    <a:srgbClr val="000000">
                      <a:alpha val="43137"/>
                    </a:srgbClr>
                  </a:outerShdw>
                </a:effectLst>
                <a:latin typeface="MV Boli" pitchFamily="2" charset="0"/>
                <a:cs typeface="MV Boli" pitchFamily="2" charset="0"/>
                <a:sym typeface="Wingdings" pitchFamily="2" charset="2"/>
              </a:rPr>
              <a:t>do this or we are encouraging it!</a:t>
            </a:r>
          </a:p>
          <a:p>
            <a:r>
              <a:rPr lang="en-GB" sz="1300" dirty="0" smtClean="0">
                <a:solidFill>
                  <a:srgbClr val="FFFF99"/>
                </a:solidFill>
                <a:effectLst>
                  <a:outerShdw blurRad="38100" dist="38100" dir="2700000" algn="tl">
                    <a:srgbClr val="000000">
                      <a:alpha val="43137"/>
                    </a:srgbClr>
                  </a:outerShdw>
                </a:effectLst>
                <a:latin typeface="MV Boli" pitchFamily="2" charset="0"/>
                <a:cs typeface="MV Boli" pitchFamily="2" charset="0"/>
                <a:sym typeface="Wingdings" pitchFamily="2" charset="2"/>
              </a:rPr>
              <a:t>People thinking they can keep </a:t>
            </a:r>
            <a:r>
              <a:rPr lang="en-GB" sz="1300" dirty="0" err="1" smtClean="0">
                <a:solidFill>
                  <a:srgbClr val="FFFF99"/>
                </a:solidFill>
                <a:effectLst>
                  <a:outerShdw blurRad="38100" dist="38100" dir="2700000" algn="tl">
                    <a:srgbClr val="000000">
                      <a:alpha val="43137"/>
                    </a:srgbClr>
                  </a:outerShdw>
                </a:effectLst>
                <a:latin typeface="MV Boli" pitchFamily="2" charset="0"/>
                <a:cs typeface="MV Boli" pitchFamily="2" charset="0"/>
                <a:sym typeface="Wingdings" pitchFamily="2" charset="2"/>
              </a:rPr>
              <a:t>meerkats</a:t>
            </a:r>
            <a:r>
              <a:rPr lang="en-GB" sz="1300" dirty="0" smtClean="0">
                <a:solidFill>
                  <a:srgbClr val="FFFF99"/>
                </a:solidFill>
                <a:effectLst>
                  <a:outerShdw blurRad="38100" dist="38100" dir="2700000" algn="tl">
                    <a:srgbClr val="000000">
                      <a:alpha val="43137"/>
                    </a:srgbClr>
                  </a:outerShdw>
                </a:effectLst>
                <a:latin typeface="MV Boli" pitchFamily="2" charset="0"/>
                <a:cs typeface="MV Boli" pitchFamily="2" charset="0"/>
                <a:sym typeface="Wingdings" pitchFamily="2" charset="2"/>
              </a:rPr>
              <a:t> as pets because of the compare the market advert and toy collection!</a:t>
            </a:r>
            <a:endParaRPr lang="en-GB" b="0" u="none"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20</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Fox hunting is</a:t>
            </a:r>
            <a:r>
              <a:rPr lang="en-GB" baseline="0" dirty="0" smtClean="0"/>
              <a:t> protected under this act.</a:t>
            </a:r>
          </a:p>
          <a:p>
            <a:r>
              <a:rPr lang="en-GB" baseline="0" dirty="0" smtClean="0"/>
              <a:t>Only need evidence of the needs not being met, not necessarily physical harm (locked outside, no food or water etc)</a:t>
            </a:r>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21</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483169" indent="-483169">
              <a:buClr>
                <a:schemeClr val="lt2"/>
              </a:buClr>
              <a:buSzPct val="100000"/>
            </a:pPr>
            <a:r>
              <a:rPr lang="en-GB" sz="1300" b="1" dirty="0" smtClean="0">
                <a:solidFill>
                  <a:srgbClr val="FFFF99"/>
                </a:solidFill>
                <a:latin typeface="MV Boli" pitchFamily="2" charset="0"/>
                <a:cs typeface="MV Boli" pitchFamily="2" charset="0"/>
              </a:rPr>
              <a:t>Holidays and weekends? Veterinary costs? Equipment/food costs? Allergies/Parent opinions?</a:t>
            </a:r>
          </a:p>
          <a:p>
            <a:pPr marL="483169" indent="-483169">
              <a:buClr>
                <a:schemeClr val="lt2"/>
              </a:buClr>
              <a:buSzPct val="100000"/>
            </a:pPr>
            <a:r>
              <a:rPr lang="en-GB" sz="1300" b="1" dirty="0" smtClean="0">
                <a:solidFill>
                  <a:srgbClr val="FFFF99"/>
                </a:solidFill>
                <a:latin typeface="MV Boli" pitchFamily="2" charset="0"/>
                <a:cs typeface="MV Boli" pitchFamily="2" charset="0"/>
              </a:rPr>
              <a:t>School fates actually giving out goldfish in bags as prizes?! What message is that sending out?</a:t>
            </a:r>
          </a:p>
          <a:p>
            <a:pPr marL="483169" indent="-483169">
              <a:buClr>
                <a:schemeClr val="lt2"/>
              </a:buClr>
              <a:buSzPct val="100000"/>
            </a:pPr>
            <a:r>
              <a:rPr lang="en-GB" sz="1300" b="1" dirty="0" smtClean="0">
                <a:solidFill>
                  <a:srgbClr val="FFFF99"/>
                </a:solidFill>
                <a:latin typeface="MV Boli" pitchFamily="2" charset="0"/>
                <a:cs typeface="MV Boli" pitchFamily="2" charset="0"/>
              </a:rPr>
              <a:t>Schools bring in eggs to look after and watch them develop/hatch. How can you ensure that when they are hatched, their needs are being met afterwards? How are you going to explain to the pupils where they have gone?</a:t>
            </a:r>
          </a:p>
          <a:p>
            <a:pPr marL="483169" indent="-483169">
              <a:buClr>
                <a:schemeClr val="lt2"/>
              </a:buClr>
              <a:buSzPct val="100000"/>
            </a:pPr>
            <a:r>
              <a:rPr lang="en-GB" sz="1300" b="1" dirty="0" smtClean="0">
                <a:solidFill>
                  <a:srgbClr val="FFFF99"/>
                </a:solidFill>
                <a:latin typeface="MV Boli" pitchFamily="2" charset="0"/>
                <a:cs typeface="MV Boli" pitchFamily="2" charset="0"/>
              </a:rPr>
              <a:t>Tadpoles are often used here and brought it, this will link to a game I want to show you afterwards. Pupils will often visit their local river / lake and scoop them out in jars without realising the damage, I used to!</a:t>
            </a:r>
          </a:p>
          <a:p>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23</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Cow  – call farmer, call environment agency explain how imminent is the danger?</a:t>
            </a:r>
          </a:p>
          <a:p>
            <a:r>
              <a:rPr lang="en-GB" dirty="0" smtClean="0"/>
              <a:t>Cat – being left, neighbour could be going in, RSPCA inspector pushing cat food through the letter box</a:t>
            </a:r>
          </a:p>
          <a:p>
            <a:r>
              <a:rPr lang="en-GB" dirty="0" smtClean="0"/>
              <a:t>Horse – value dropped, costs thousands a year, just left, can’t afford food and leave tied up</a:t>
            </a:r>
          </a:p>
          <a:p>
            <a:r>
              <a:rPr lang="en-GB" dirty="0" smtClean="0"/>
              <a:t>Dog – has water, could be abandoned, stolen etc</a:t>
            </a:r>
          </a:p>
          <a:p>
            <a:r>
              <a:rPr lang="en-GB" dirty="0" smtClean="0"/>
              <a:t>Rabbit – needs not met, needs to be able to stretch, burrow etc, ears back show sign of stress</a:t>
            </a:r>
          </a:p>
          <a:p>
            <a:r>
              <a:rPr lang="en-GB" dirty="0" smtClean="0"/>
              <a:t>Fish – too many in aquarium, local authorities responsibility</a:t>
            </a:r>
          </a:p>
          <a:p>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24</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66338">
              <a:defRPr/>
            </a:pPr>
            <a:r>
              <a:rPr lang="en-GB" dirty="0" smtClean="0"/>
              <a:t>Easy to recognise products from animals that have had a better life, so you can feel good about your choice when shopping and eating out as you know the farms - and everyone else involved in the animals’ lives - have been assessed and meet </a:t>
            </a:r>
            <a:r>
              <a:rPr lang="en-GB" dirty="0" smtClean="0">
                <a:hlinkClick r:id="rId3" tooltip="Farm animal welfare"/>
              </a:rPr>
              <a:t>RSPCA animal welfare standards</a:t>
            </a:r>
            <a:r>
              <a:rPr lang="en-GB" dirty="0" smtClean="0"/>
              <a:t>.</a:t>
            </a:r>
          </a:p>
          <a:p>
            <a:pPr defTabSz="966338">
              <a:defRPr/>
            </a:pPr>
            <a:r>
              <a:rPr lang="en-GB" sz="1300" dirty="0" smtClean="0">
                <a:solidFill>
                  <a:srgbClr val="002060"/>
                </a:solidFill>
                <a:latin typeface="MV Boli" pitchFamily="2" charset="0"/>
                <a:ea typeface="Corbel"/>
                <a:cs typeface="MV Boli" pitchFamily="2" charset="0"/>
                <a:sym typeface="Corbel"/>
              </a:rPr>
              <a:t>It is important that children are able to make the connection between where their food comes from and the food on their plates.</a:t>
            </a:r>
          </a:p>
          <a:p>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26</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defTabSz="966338">
              <a:defRPr/>
            </a:pPr>
            <a:r>
              <a:rPr lang="en-GB" dirty="0" smtClean="0"/>
              <a:t>Easy to recognise products from animals that have had a better life, so you can feel good about your choice when shopping and eating out as you know the farms - and everyone else involved in the animals’ lives - have been assessed and meet </a:t>
            </a:r>
            <a:r>
              <a:rPr lang="en-GB" dirty="0" smtClean="0">
                <a:hlinkClick r:id="rId3" tooltip="Farm animal welfare"/>
              </a:rPr>
              <a:t>RSPCA animal welfare standards</a:t>
            </a:r>
            <a:r>
              <a:rPr lang="en-GB" dirty="0" smtClean="0"/>
              <a:t>.</a:t>
            </a:r>
          </a:p>
          <a:p>
            <a:pPr defTabSz="966338">
              <a:defRPr/>
            </a:pPr>
            <a:r>
              <a:rPr lang="en-GB" sz="1300" dirty="0" smtClean="0">
                <a:solidFill>
                  <a:srgbClr val="002060"/>
                </a:solidFill>
                <a:latin typeface="MV Boli" pitchFamily="2" charset="0"/>
                <a:ea typeface="Corbel"/>
                <a:cs typeface="MV Boli" pitchFamily="2" charset="0"/>
                <a:sym typeface="Corbel"/>
              </a:rPr>
              <a:t>It is important that children are able to make the connection between where their food comes from and the food on their plates.</a:t>
            </a:r>
          </a:p>
          <a:p>
            <a:endParaRPr lang="en-GB" dirty="0"/>
          </a:p>
        </p:txBody>
      </p:sp>
      <p:sp>
        <p:nvSpPr>
          <p:cNvPr id="4" name="Slide Number Placeholder 3"/>
          <p:cNvSpPr>
            <a:spLocks noGrp="1"/>
          </p:cNvSpPr>
          <p:nvPr>
            <p:ph type="sldNum" sz="quarter" idx="10"/>
          </p:nvPr>
        </p:nvSpPr>
        <p:spPr/>
        <p:txBody>
          <a:bodyPr/>
          <a:lstStyle/>
          <a:p>
            <a:fld id="{D799366A-70F7-4D23-BCCC-A9E246E47450}" type="slidenum">
              <a:rPr lang="en-GB" smtClean="0"/>
              <a:pPr/>
              <a:t>27</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
        <p:cNvGrpSpPr/>
        <p:nvPr/>
      </p:nvGrpSpPr>
      <p:grpSpPr>
        <a:xfrm>
          <a:off x="0" y="0"/>
          <a:ext cx="0" cy="0"/>
          <a:chOff x="0" y="0"/>
          <a:chExt cx="0" cy="0"/>
        </a:xfrm>
      </p:grpSpPr>
      <p:sp>
        <p:nvSpPr>
          <p:cNvPr id="469" name="Shape 469"/>
          <p:cNvSpPr>
            <a:spLocks noGrp="1" noRot="1" noChangeAspect="1"/>
          </p:cNvSpPr>
          <p:nvPr>
            <p:ph type="sldImg" idx="2"/>
          </p:nvPr>
        </p:nvSpPr>
        <p:spPr>
          <a:xfrm>
            <a:off x="939800" y="750888"/>
            <a:ext cx="5010150" cy="37592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70" name="Shape 470"/>
          <p:cNvSpPr txBox="1">
            <a:spLocks noGrp="1"/>
          </p:cNvSpPr>
          <p:nvPr>
            <p:ph type="body" idx="1"/>
          </p:nvPr>
        </p:nvSpPr>
        <p:spPr>
          <a:xfrm>
            <a:off x="688654" y="4760957"/>
            <a:ext cx="5512368" cy="4509444"/>
          </a:xfrm>
          <a:prstGeom prst="rect">
            <a:avLst/>
          </a:prstGeom>
        </p:spPr>
        <p:txBody>
          <a:bodyPr lIns="96618" tIns="96618" rIns="96618" bIns="96618" anchor="t" anchorCtr="0">
            <a:noAutofit/>
          </a:bodyPr>
          <a:lstStyle/>
          <a:p>
            <a:endParaRPr dirty="0"/>
          </a:p>
        </p:txBody>
      </p:sp>
      <p:sp>
        <p:nvSpPr>
          <p:cNvPr id="471" name="Shape 471"/>
          <p:cNvSpPr txBox="1">
            <a:spLocks noGrp="1"/>
          </p:cNvSpPr>
          <p:nvPr>
            <p:ph type="sldNum" idx="12"/>
          </p:nvPr>
        </p:nvSpPr>
        <p:spPr>
          <a:xfrm>
            <a:off x="3901831" y="9518710"/>
            <a:ext cx="2986208" cy="501487"/>
          </a:xfrm>
          <a:prstGeom prst="rect">
            <a:avLst/>
          </a:prstGeom>
        </p:spPr>
        <p:txBody>
          <a:bodyPr lIns="96618" tIns="48296" rIns="96618" bIns="48296" anchor="b" anchorCtr="0">
            <a:noAutofit/>
          </a:bodyPr>
          <a:lstStyle/>
          <a:p>
            <a:pPr>
              <a:buClr>
                <a:srgbClr val="000000"/>
              </a:buClr>
              <a:buSzPct val="25000"/>
            </a:pPr>
            <a:fld id="{00000000-1234-1234-1234-123412341234}" type="slidenum">
              <a:rPr lang="en-GB"/>
              <a:pPr>
                <a:buClr>
                  <a:srgbClr val="000000"/>
                </a:buClr>
                <a:buSzPct val="25000"/>
              </a:pPr>
              <a:t>28</a:t>
            </a:fld>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3"/>
        <p:cNvGrpSpPr/>
        <p:nvPr/>
      </p:nvGrpSpPr>
      <p:grpSpPr>
        <a:xfrm>
          <a:off x="0" y="0"/>
          <a:ext cx="0" cy="0"/>
          <a:chOff x="0" y="0"/>
          <a:chExt cx="0" cy="0"/>
        </a:xfrm>
      </p:grpSpPr>
      <p:sp>
        <p:nvSpPr>
          <p:cNvPr id="484" name="Shape 484"/>
          <p:cNvSpPr>
            <a:spLocks noGrp="1" noRot="1" noChangeAspect="1"/>
          </p:cNvSpPr>
          <p:nvPr>
            <p:ph type="sldImg" idx="2"/>
          </p:nvPr>
        </p:nvSpPr>
        <p:spPr>
          <a:xfrm>
            <a:off x="939800" y="750888"/>
            <a:ext cx="5010150" cy="37592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485" name="Shape 485"/>
          <p:cNvSpPr txBox="1">
            <a:spLocks noGrp="1"/>
          </p:cNvSpPr>
          <p:nvPr>
            <p:ph type="body" idx="1"/>
          </p:nvPr>
        </p:nvSpPr>
        <p:spPr>
          <a:xfrm>
            <a:off x="688654" y="4760957"/>
            <a:ext cx="5512368" cy="4509444"/>
          </a:xfrm>
          <a:prstGeom prst="rect">
            <a:avLst/>
          </a:prstGeom>
        </p:spPr>
        <p:txBody>
          <a:bodyPr lIns="96618" tIns="96618" rIns="96618" bIns="96618" anchor="t" anchorCtr="0">
            <a:noAutofit/>
          </a:bodyPr>
          <a:lstStyle/>
          <a:p>
            <a:endParaRPr dirty="0"/>
          </a:p>
        </p:txBody>
      </p:sp>
      <p:sp>
        <p:nvSpPr>
          <p:cNvPr id="486" name="Shape 486"/>
          <p:cNvSpPr txBox="1">
            <a:spLocks noGrp="1"/>
          </p:cNvSpPr>
          <p:nvPr>
            <p:ph type="sldNum" idx="12"/>
          </p:nvPr>
        </p:nvSpPr>
        <p:spPr>
          <a:xfrm>
            <a:off x="3901831" y="9518710"/>
            <a:ext cx="2986208" cy="501487"/>
          </a:xfrm>
          <a:prstGeom prst="rect">
            <a:avLst/>
          </a:prstGeom>
        </p:spPr>
        <p:txBody>
          <a:bodyPr lIns="96618" tIns="48296" rIns="96618" bIns="48296" anchor="b" anchorCtr="0">
            <a:noAutofit/>
          </a:bodyPr>
          <a:lstStyle/>
          <a:p>
            <a:pPr>
              <a:buClr>
                <a:srgbClr val="000000"/>
              </a:buClr>
              <a:buSzPct val="25000"/>
            </a:pPr>
            <a:fld id="{00000000-1234-1234-1234-123412341234}" type="slidenum">
              <a:rPr lang="en-GB"/>
              <a:pPr>
                <a:buClr>
                  <a:srgbClr val="000000"/>
                </a:buClr>
                <a:buSzPct val="25000"/>
              </a:pPr>
              <a:t>29</a:t>
            </a:fld>
            <a:endParaRPr lang="en-GB"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7"/>
        <p:cNvGrpSpPr/>
        <p:nvPr/>
      </p:nvGrpSpPr>
      <p:grpSpPr>
        <a:xfrm>
          <a:off x="0" y="0"/>
          <a:ext cx="0" cy="0"/>
          <a:chOff x="0" y="0"/>
          <a:chExt cx="0" cy="0"/>
        </a:xfrm>
      </p:grpSpPr>
      <p:sp>
        <p:nvSpPr>
          <p:cNvPr id="508" name="Shape 508"/>
          <p:cNvSpPr txBox="1">
            <a:spLocks noGrp="1"/>
          </p:cNvSpPr>
          <p:nvPr>
            <p:ph type="body" idx="1"/>
          </p:nvPr>
        </p:nvSpPr>
        <p:spPr>
          <a:xfrm>
            <a:off x="688654" y="4760957"/>
            <a:ext cx="5512368" cy="4509444"/>
          </a:xfrm>
          <a:prstGeom prst="rect">
            <a:avLst/>
          </a:prstGeom>
        </p:spPr>
        <p:txBody>
          <a:bodyPr lIns="96618" tIns="96618" rIns="96618" bIns="96618" anchor="t" anchorCtr="0">
            <a:noAutofit/>
          </a:bodyPr>
          <a:lstStyle/>
          <a:p>
            <a:endParaRPr dirty="0"/>
          </a:p>
        </p:txBody>
      </p:sp>
      <p:sp>
        <p:nvSpPr>
          <p:cNvPr id="509" name="Shape 509"/>
          <p:cNvSpPr>
            <a:spLocks noGrp="1" noRot="1" noChangeAspect="1"/>
          </p:cNvSpPr>
          <p:nvPr>
            <p:ph type="sldImg" idx="2"/>
          </p:nvPr>
        </p:nvSpPr>
        <p:spPr>
          <a:xfrm>
            <a:off x="939800" y="750888"/>
            <a:ext cx="5010150" cy="37592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26FB642-C67F-4EF3-8A7B-13A9E7C8651B}"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5F228-AF76-4A46-9914-379F623AE96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6FB642-C67F-4EF3-8A7B-13A9E7C8651B}"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5F228-AF76-4A46-9914-379F623AE96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6FB642-C67F-4EF3-8A7B-13A9E7C8651B}"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5F228-AF76-4A46-9914-379F623AE96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26FB642-C67F-4EF3-8A7B-13A9E7C8651B}" type="datetimeFigureOut">
              <a:rPr lang="en-GB" smtClean="0"/>
              <a:pPr/>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C5F228-AF76-4A46-9914-379F623AE96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26FB642-C67F-4EF3-8A7B-13A9E7C8651B}" type="datetimeFigureOut">
              <a:rPr lang="en-GB" smtClean="0"/>
              <a:pPr/>
              <a:t>13/03/2018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C5F228-AF76-4A46-9914-379F623AE96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26FB642-C67F-4EF3-8A7B-13A9E7C8651B}" type="datetimeFigureOut">
              <a:rPr lang="en-GB" smtClean="0"/>
              <a:pPr/>
              <a:t>13/03/2018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C5F228-AF76-4A46-9914-379F623AE96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6FB642-C67F-4EF3-8A7B-13A9E7C8651B}" type="datetimeFigureOut">
              <a:rPr lang="en-GB" smtClean="0"/>
              <a:pPr/>
              <a:t>13/03/2018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C5F228-AF76-4A46-9914-379F623AE96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6FB642-C67F-4EF3-8A7B-13A9E7C8651B}" type="datetimeFigureOut">
              <a:rPr lang="en-GB" smtClean="0"/>
              <a:pPr/>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C5F228-AF76-4A46-9914-379F623AE96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6FB642-C67F-4EF3-8A7B-13A9E7C8651B}" type="datetimeFigureOut">
              <a:rPr lang="en-GB" smtClean="0"/>
              <a:pPr/>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C5F228-AF76-4A46-9914-379F623AE96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6FB642-C67F-4EF3-8A7B-13A9E7C8651B}"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5F228-AF76-4A46-9914-379F623AE96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6FB642-C67F-4EF3-8A7B-13A9E7C8651B}"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5F228-AF76-4A46-9914-379F623AE96D}"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Headings and plain text on Mouse">
    <p:spTree>
      <p:nvGrpSpPr>
        <p:cNvPr id="1" name="Shape 14"/>
        <p:cNvGrpSpPr/>
        <p:nvPr/>
      </p:nvGrpSpPr>
      <p:grpSpPr>
        <a:xfrm>
          <a:off x="0" y="0"/>
          <a:ext cx="0" cy="0"/>
          <a:chOff x="0" y="0"/>
          <a:chExt cx="0" cy="0"/>
        </a:xfrm>
      </p:grpSpPr>
      <p:sp>
        <p:nvSpPr>
          <p:cNvPr id="15" name="Shape 15"/>
          <p:cNvSpPr txBox="1">
            <a:spLocks noGrp="1"/>
          </p:cNvSpPr>
          <p:nvPr>
            <p:ph type="body" idx="1"/>
          </p:nvPr>
        </p:nvSpPr>
        <p:spPr>
          <a:xfrm>
            <a:off x="683568" y="547200"/>
            <a:ext cx="7200900" cy="864000"/>
          </a:xfrm>
          <a:prstGeom prst="rect">
            <a:avLst/>
          </a:prstGeom>
          <a:noFill/>
          <a:ln>
            <a:noFill/>
          </a:ln>
        </p:spPr>
        <p:txBody>
          <a:bodyPr lIns="91425" tIns="91425" rIns="91425" bIns="91425" anchor="t" anchorCtr="0"/>
          <a:lstStyle>
            <a:lvl1pPr marL="342900" marR="0" lvl="0" indent="-342900" algn="l" rtl="0">
              <a:lnSpc>
                <a:spcPct val="140000"/>
              </a:lnSpc>
              <a:spcBef>
                <a:spcPts val="800"/>
              </a:spcBef>
              <a:spcAft>
                <a:spcPts val="0"/>
              </a:spcAft>
              <a:buClr>
                <a:srgbClr val="00007E"/>
              </a:buClr>
              <a:buFont typeface="Corbel"/>
              <a:buNone/>
              <a:defRPr sz="4000" b="1" i="0" u="none" strike="noStrike" cap="none">
                <a:solidFill>
                  <a:srgbClr val="003473"/>
                </a:solidFill>
                <a:latin typeface="Corbel"/>
                <a:ea typeface="Corbel"/>
                <a:cs typeface="Corbel"/>
                <a:sym typeface="Corbel"/>
              </a:defRPr>
            </a:lvl1pPr>
            <a:lvl2pPr marL="742950" marR="0" lvl="1" indent="-285750" algn="l" rtl="0">
              <a:lnSpc>
                <a:spcPct val="140000"/>
              </a:lnSpc>
              <a:spcBef>
                <a:spcPts val="560"/>
              </a:spcBef>
              <a:spcAft>
                <a:spcPts val="0"/>
              </a:spcAft>
              <a:buClr>
                <a:srgbClr val="00007E"/>
              </a:buClr>
              <a:buFont typeface="Corbel"/>
              <a:buNone/>
              <a:defRPr sz="2800" b="0" i="0" u="none" strike="noStrike" cap="none">
                <a:solidFill>
                  <a:srgbClr val="4D4D4D"/>
                </a:solidFill>
                <a:latin typeface="Corbel"/>
                <a:ea typeface="Corbel"/>
                <a:cs typeface="Corbel"/>
                <a:sym typeface="Corbel"/>
              </a:defRPr>
            </a:lvl2pPr>
            <a:lvl3pPr marL="1143000" marR="0" lvl="2" indent="-76200" algn="l" rtl="0">
              <a:lnSpc>
                <a:spcPct val="140000"/>
              </a:lnSpc>
              <a:spcBef>
                <a:spcPts val="480"/>
              </a:spcBef>
              <a:spcAft>
                <a:spcPts val="0"/>
              </a:spcAft>
              <a:buClr>
                <a:srgbClr val="00007E"/>
              </a:buClr>
              <a:buSzPct val="100000"/>
              <a:buFont typeface="Corbel"/>
              <a:buChar char="•"/>
              <a:defRPr sz="2400" b="0" i="0" u="none" strike="noStrike" cap="none">
                <a:solidFill>
                  <a:srgbClr val="4D4D4D"/>
                </a:solidFill>
                <a:latin typeface="Corbel"/>
                <a:ea typeface="Corbel"/>
                <a:cs typeface="Corbel"/>
                <a:sym typeface="Corbel"/>
              </a:defRPr>
            </a:lvl3pPr>
            <a:lvl4pPr marL="1600200" marR="0" lvl="3" indent="-76200" algn="l" rtl="0">
              <a:lnSpc>
                <a:spcPct val="140000"/>
              </a:lnSpc>
              <a:spcBef>
                <a:spcPts val="480"/>
              </a:spcBef>
              <a:spcAft>
                <a:spcPts val="0"/>
              </a:spcAft>
              <a:buClr>
                <a:srgbClr val="00007E"/>
              </a:buClr>
              <a:buSzPct val="100000"/>
              <a:buFont typeface="Corbel"/>
              <a:buChar char="–"/>
              <a:defRPr sz="2400" b="0" i="0" u="none" strike="noStrike" cap="none">
                <a:solidFill>
                  <a:srgbClr val="4D4D4D"/>
                </a:solidFill>
                <a:latin typeface="Corbel"/>
                <a:ea typeface="Corbel"/>
                <a:cs typeface="Corbel"/>
                <a:sym typeface="Corbel"/>
              </a:defRPr>
            </a:lvl4pPr>
            <a:lvl5pPr marL="2057400" marR="0" lvl="4" indent="-76200" algn="l" rtl="0">
              <a:lnSpc>
                <a:spcPct val="140000"/>
              </a:lnSpc>
              <a:spcBef>
                <a:spcPts val="480"/>
              </a:spcBef>
              <a:spcAft>
                <a:spcPts val="0"/>
              </a:spcAft>
              <a:buClr>
                <a:srgbClr val="00007E"/>
              </a:buClr>
              <a:buSzPct val="100000"/>
              <a:buFont typeface="Corbel"/>
              <a:buChar char="»"/>
              <a:defRPr sz="2400" b="0" i="0" u="none" strike="noStrike" cap="none">
                <a:solidFill>
                  <a:srgbClr val="4D4D4D"/>
                </a:solidFill>
                <a:latin typeface="Corbel"/>
                <a:ea typeface="Corbel"/>
                <a:cs typeface="Corbel"/>
                <a:sym typeface="Corbel"/>
              </a:defRPr>
            </a:lvl5pPr>
            <a:lvl6pPr marL="2514600" marR="0" lvl="5" indent="-101600" algn="l" rtl="0">
              <a:lnSpc>
                <a:spcPct val="140000"/>
              </a:lnSpc>
              <a:spcBef>
                <a:spcPts val="400"/>
              </a:spcBef>
              <a:spcAft>
                <a:spcPts val="0"/>
              </a:spcAft>
              <a:buClr>
                <a:srgbClr val="00007E"/>
              </a:buClr>
              <a:buSzPct val="100000"/>
              <a:buFont typeface="Corbel"/>
              <a:buChar char="»"/>
              <a:defRPr sz="2000" b="0" i="0" u="none" strike="noStrike" cap="none">
                <a:solidFill>
                  <a:schemeClr val="dk1"/>
                </a:solidFill>
                <a:latin typeface="Corbel"/>
                <a:ea typeface="Corbel"/>
                <a:cs typeface="Corbel"/>
                <a:sym typeface="Corbel"/>
              </a:defRPr>
            </a:lvl6pPr>
            <a:lvl7pPr marL="2971800" marR="0" lvl="6" indent="-101600" algn="l" rtl="0">
              <a:lnSpc>
                <a:spcPct val="140000"/>
              </a:lnSpc>
              <a:spcBef>
                <a:spcPts val="400"/>
              </a:spcBef>
              <a:spcAft>
                <a:spcPts val="0"/>
              </a:spcAft>
              <a:buClr>
                <a:srgbClr val="00007E"/>
              </a:buClr>
              <a:buSzPct val="100000"/>
              <a:buFont typeface="Corbel"/>
              <a:buChar char="»"/>
              <a:defRPr sz="2000" b="0" i="0" u="none" strike="noStrike" cap="none">
                <a:solidFill>
                  <a:schemeClr val="dk1"/>
                </a:solidFill>
                <a:latin typeface="Corbel"/>
                <a:ea typeface="Corbel"/>
                <a:cs typeface="Corbel"/>
                <a:sym typeface="Corbel"/>
              </a:defRPr>
            </a:lvl7pPr>
            <a:lvl8pPr marL="3429000" marR="0" lvl="7" indent="-101600" algn="l" rtl="0">
              <a:lnSpc>
                <a:spcPct val="140000"/>
              </a:lnSpc>
              <a:spcBef>
                <a:spcPts val="400"/>
              </a:spcBef>
              <a:spcAft>
                <a:spcPts val="0"/>
              </a:spcAft>
              <a:buClr>
                <a:srgbClr val="00007E"/>
              </a:buClr>
              <a:buSzPct val="100000"/>
              <a:buFont typeface="Corbel"/>
              <a:buChar char="»"/>
              <a:defRPr sz="2000" b="0" i="0" u="none" strike="noStrike" cap="none">
                <a:solidFill>
                  <a:schemeClr val="dk1"/>
                </a:solidFill>
                <a:latin typeface="Corbel"/>
                <a:ea typeface="Corbel"/>
                <a:cs typeface="Corbel"/>
                <a:sym typeface="Corbel"/>
              </a:defRPr>
            </a:lvl8pPr>
            <a:lvl9pPr marL="3886200" marR="0" lvl="8" indent="-101600" algn="l" rtl="0">
              <a:lnSpc>
                <a:spcPct val="140000"/>
              </a:lnSpc>
              <a:spcBef>
                <a:spcPts val="400"/>
              </a:spcBef>
              <a:spcAft>
                <a:spcPts val="0"/>
              </a:spcAft>
              <a:buClr>
                <a:srgbClr val="00007E"/>
              </a:buClr>
              <a:buSzPct val="100000"/>
              <a:buFont typeface="Corbel"/>
              <a:buChar char="»"/>
              <a:defRPr sz="2000" b="0" i="0" u="none" strike="noStrike" cap="none">
                <a:solidFill>
                  <a:schemeClr val="dk1"/>
                </a:solidFill>
                <a:latin typeface="Corbel"/>
                <a:ea typeface="Corbel"/>
                <a:cs typeface="Corbel"/>
                <a:sym typeface="Corbel"/>
              </a:defRPr>
            </a:lvl9pPr>
          </a:lstStyle>
          <a:p>
            <a:endParaRPr/>
          </a:p>
        </p:txBody>
      </p:sp>
      <p:sp>
        <p:nvSpPr>
          <p:cNvPr id="16" name="Shape 16"/>
          <p:cNvSpPr txBox="1">
            <a:spLocks noGrp="1"/>
          </p:cNvSpPr>
          <p:nvPr>
            <p:ph type="body" idx="2"/>
          </p:nvPr>
        </p:nvSpPr>
        <p:spPr>
          <a:xfrm>
            <a:off x="683568" y="1411200"/>
            <a:ext cx="6912000" cy="647700"/>
          </a:xfrm>
          <a:prstGeom prst="rect">
            <a:avLst/>
          </a:prstGeom>
          <a:noFill/>
          <a:ln>
            <a:noFill/>
          </a:ln>
        </p:spPr>
        <p:txBody>
          <a:bodyPr lIns="91425" tIns="91425" rIns="91425" bIns="91425" anchor="t" anchorCtr="0"/>
          <a:lstStyle>
            <a:lvl1pPr marL="342900" marR="0" lvl="0" indent="-342900" algn="l" rtl="0">
              <a:lnSpc>
                <a:spcPct val="140000"/>
              </a:lnSpc>
              <a:spcBef>
                <a:spcPts val="400"/>
              </a:spcBef>
              <a:spcAft>
                <a:spcPts val="0"/>
              </a:spcAft>
              <a:buClr>
                <a:srgbClr val="00007E"/>
              </a:buClr>
              <a:buFont typeface="Corbel"/>
              <a:buNone/>
              <a:defRPr sz="2000" b="1" i="0" u="none" strike="noStrike" cap="none">
                <a:solidFill>
                  <a:srgbClr val="524737"/>
                </a:solidFill>
                <a:latin typeface="Corbel"/>
                <a:ea typeface="Corbel"/>
                <a:cs typeface="Corbel"/>
                <a:sym typeface="Corbel"/>
              </a:defRPr>
            </a:lvl1pPr>
            <a:lvl2pPr marL="742950" marR="0" lvl="1" indent="-285750" algn="l" rtl="0">
              <a:lnSpc>
                <a:spcPct val="140000"/>
              </a:lnSpc>
              <a:spcBef>
                <a:spcPts val="520"/>
              </a:spcBef>
              <a:spcAft>
                <a:spcPts val="0"/>
              </a:spcAft>
              <a:buClr>
                <a:srgbClr val="00007E"/>
              </a:buClr>
              <a:buFont typeface="Corbel"/>
              <a:buNone/>
              <a:defRPr sz="2600" b="0" i="0" u="none" strike="noStrike" cap="none">
                <a:solidFill>
                  <a:schemeClr val="dk1"/>
                </a:solidFill>
                <a:latin typeface="Corbel"/>
                <a:ea typeface="Corbel"/>
                <a:cs typeface="Corbel"/>
                <a:sym typeface="Corbel"/>
              </a:defRPr>
            </a:lvl2pPr>
            <a:lvl3pPr marL="1143000" marR="0" lvl="2" indent="-228600" algn="l" rtl="0">
              <a:lnSpc>
                <a:spcPct val="140000"/>
              </a:lnSpc>
              <a:spcBef>
                <a:spcPts val="400"/>
              </a:spcBef>
              <a:spcAft>
                <a:spcPts val="0"/>
              </a:spcAft>
              <a:buClr>
                <a:srgbClr val="00007E"/>
              </a:buClr>
              <a:buFont typeface="Corbel"/>
              <a:buNone/>
              <a:defRPr sz="2000" b="0" i="0" u="none" strike="noStrike" cap="none">
                <a:solidFill>
                  <a:schemeClr val="dk1"/>
                </a:solidFill>
                <a:latin typeface="Corbel"/>
                <a:ea typeface="Corbel"/>
                <a:cs typeface="Corbel"/>
                <a:sym typeface="Corbel"/>
              </a:defRPr>
            </a:lvl3pPr>
            <a:lvl4pPr marL="1600200" marR="0" lvl="3" indent="-228600" algn="l" rtl="0">
              <a:lnSpc>
                <a:spcPct val="140000"/>
              </a:lnSpc>
              <a:spcBef>
                <a:spcPts val="400"/>
              </a:spcBef>
              <a:spcAft>
                <a:spcPts val="0"/>
              </a:spcAft>
              <a:buClr>
                <a:srgbClr val="00007E"/>
              </a:buClr>
              <a:buFont typeface="Corbel"/>
              <a:buNone/>
              <a:defRPr sz="2000" b="0" i="0" u="none" strike="noStrike" cap="none">
                <a:solidFill>
                  <a:schemeClr val="dk1"/>
                </a:solidFill>
                <a:latin typeface="Corbel"/>
                <a:ea typeface="Corbel"/>
                <a:cs typeface="Corbel"/>
                <a:sym typeface="Corbel"/>
              </a:defRPr>
            </a:lvl4pPr>
            <a:lvl5pPr marL="2057400" marR="0" lvl="4" indent="-228600" algn="l" rtl="0">
              <a:lnSpc>
                <a:spcPct val="140000"/>
              </a:lnSpc>
              <a:spcBef>
                <a:spcPts val="400"/>
              </a:spcBef>
              <a:spcAft>
                <a:spcPts val="0"/>
              </a:spcAft>
              <a:buClr>
                <a:srgbClr val="00007E"/>
              </a:buClr>
              <a:buFont typeface="Corbel"/>
              <a:buNone/>
              <a:defRPr sz="2000" b="0" i="0" u="none" strike="noStrike" cap="none">
                <a:solidFill>
                  <a:schemeClr val="dk1"/>
                </a:solidFill>
                <a:latin typeface="Corbel"/>
                <a:ea typeface="Corbel"/>
                <a:cs typeface="Corbel"/>
                <a:sym typeface="Corbel"/>
              </a:defRPr>
            </a:lvl5pPr>
            <a:lvl6pPr marL="2514600" marR="0" lvl="5" indent="-101600" algn="l" rtl="0">
              <a:lnSpc>
                <a:spcPct val="140000"/>
              </a:lnSpc>
              <a:spcBef>
                <a:spcPts val="400"/>
              </a:spcBef>
              <a:spcAft>
                <a:spcPts val="0"/>
              </a:spcAft>
              <a:buClr>
                <a:srgbClr val="00007E"/>
              </a:buClr>
              <a:buSzPct val="100000"/>
              <a:buFont typeface="Corbel"/>
              <a:buChar char="»"/>
              <a:defRPr sz="2000" b="0" i="0" u="none" strike="noStrike" cap="none">
                <a:solidFill>
                  <a:schemeClr val="dk1"/>
                </a:solidFill>
                <a:latin typeface="Corbel"/>
                <a:ea typeface="Corbel"/>
                <a:cs typeface="Corbel"/>
                <a:sym typeface="Corbel"/>
              </a:defRPr>
            </a:lvl6pPr>
            <a:lvl7pPr marL="2971800" marR="0" lvl="6" indent="-101600" algn="l" rtl="0">
              <a:lnSpc>
                <a:spcPct val="140000"/>
              </a:lnSpc>
              <a:spcBef>
                <a:spcPts val="400"/>
              </a:spcBef>
              <a:spcAft>
                <a:spcPts val="0"/>
              </a:spcAft>
              <a:buClr>
                <a:srgbClr val="00007E"/>
              </a:buClr>
              <a:buSzPct val="100000"/>
              <a:buFont typeface="Corbel"/>
              <a:buChar char="»"/>
              <a:defRPr sz="2000" b="0" i="0" u="none" strike="noStrike" cap="none">
                <a:solidFill>
                  <a:schemeClr val="dk1"/>
                </a:solidFill>
                <a:latin typeface="Corbel"/>
                <a:ea typeface="Corbel"/>
                <a:cs typeface="Corbel"/>
                <a:sym typeface="Corbel"/>
              </a:defRPr>
            </a:lvl7pPr>
            <a:lvl8pPr marL="3429000" marR="0" lvl="7" indent="-101600" algn="l" rtl="0">
              <a:lnSpc>
                <a:spcPct val="140000"/>
              </a:lnSpc>
              <a:spcBef>
                <a:spcPts val="400"/>
              </a:spcBef>
              <a:spcAft>
                <a:spcPts val="0"/>
              </a:spcAft>
              <a:buClr>
                <a:srgbClr val="00007E"/>
              </a:buClr>
              <a:buSzPct val="100000"/>
              <a:buFont typeface="Corbel"/>
              <a:buChar char="»"/>
              <a:defRPr sz="2000" b="0" i="0" u="none" strike="noStrike" cap="none">
                <a:solidFill>
                  <a:schemeClr val="dk1"/>
                </a:solidFill>
                <a:latin typeface="Corbel"/>
                <a:ea typeface="Corbel"/>
                <a:cs typeface="Corbel"/>
                <a:sym typeface="Corbel"/>
              </a:defRPr>
            </a:lvl8pPr>
            <a:lvl9pPr marL="3886200" marR="0" lvl="8" indent="-101600" algn="l" rtl="0">
              <a:lnSpc>
                <a:spcPct val="140000"/>
              </a:lnSpc>
              <a:spcBef>
                <a:spcPts val="400"/>
              </a:spcBef>
              <a:spcAft>
                <a:spcPts val="0"/>
              </a:spcAft>
              <a:buClr>
                <a:srgbClr val="00007E"/>
              </a:buClr>
              <a:buSzPct val="100000"/>
              <a:buFont typeface="Corbel"/>
              <a:buChar char="»"/>
              <a:defRPr sz="2000" b="0" i="0" u="none" strike="noStrike" cap="none">
                <a:solidFill>
                  <a:schemeClr val="dk1"/>
                </a:solidFill>
                <a:latin typeface="Corbel"/>
                <a:ea typeface="Corbel"/>
                <a:cs typeface="Corbel"/>
                <a:sym typeface="Corbel"/>
              </a:defRPr>
            </a:lvl9pPr>
          </a:lstStyle>
          <a:p>
            <a:endParaRPr/>
          </a:p>
        </p:txBody>
      </p:sp>
      <p:sp>
        <p:nvSpPr>
          <p:cNvPr id="17" name="Shape 17"/>
          <p:cNvSpPr txBox="1">
            <a:spLocks noGrp="1"/>
          </p:cNvSpPr>
          <p:nvPr>
            <p:ph type="body" idx="3"/>
          </p:nvPr>
        </p:nvSpPr>
        <p:spPr>
          <a:xfrm>
            <a:off x="683568" y="2276475"/>
            <a:ext cx="7416900" cy="3744900"/>
          </a:xfrm>
          <a:prstGeom prst="rect">
            <a:avLst/>
          </a:prstGeom>
          <a:noFill/>
          <a:ln>
            <a:noFill/>
          </a:ln>
        </p:spPr>
        <p:txBody>
          <a:bodyPr lIns="91425" tIns="91425" rIns="91425" bIns="91425" anchor="t" anchorCtr="0"/>
          <a:lstStyle>
            <a:lvl1pPr marL="342900" marR="0" lvl="0" indent="-342900" algn="l" rtl="0">
              <a:lnSpc>
                <a:spcPct val="140000"/>
              </a:lnSpc>
              <a:spcBef>
                <a:spcPts val="600"/>
              </a:spcBef>
              <a:spcAft>
                <a:spcPts val="0"/>
              </a:spcAft>
              <a:buClr>
                <a:srgbClr val="00007E"/>
              </a:buClr>
              <a:buFont typeface="Arial"/>
              <a:buNone/>
              <a:defRPr sz="3000" b="0" i="0" u="none" strike="noStrike" cap="none">
                <a:solidFill>
                  <a:srgbClr val="1F252C"/>
                </a:solidFill>
                <a:latin typeface="Corbel"/>
                <a:ea typeface="Corbel"/>
                <a:cs typeface="Corbel"/>
                <a:sym typeface="Corbel"/>
              </a:defRPr>
            </a:lvl1pPr>
            <a:lvl2pPr marL="742950" marR="0" lvl="1" indent="-285750" algn="l" rtl="0">
              <a:lnSpc>
                <a:spcPct val="140000"/>
              </a:lnSpc>
              <a:spcBef>
                <a:spcPts val="520"/>
              </a:spcBef>
              <a:spcAft>
                <a:spcPts val="0"/>
              </a:spcAft>
              <a:buClr>
                <a:srgbClr val="00007E"/>
              </a:buClr>
              <a:buFont typeface="Corbel"/>
              <a:buNone/>
              <a:defRPr sz="2600" b="0" i="0" u="none" strike="noStrike" cap="none">
                <a:solidFill>
                  <a:schemeClr val="dk1"/>
                </a:solidFill>
                <a:latin typeface="Corbel"/>
                <a:ea typeface="Corbel"/>
                <a:cs typeface="Corbel"/>
                <a:sym typeface="Corbel"/>
              </a:defRPr>
            </a:lvl2pPr>
            <a:lvl3pPr marL="1143000" marR="0" lvl="2" indent="-228600" algn="l" rtl="0">
              <a:lnSpc>
                <a:spcPct val="140000"/>
              </a:lnSpc>
              <a:spcBef>
                <a:spcPts val="400"/>
              </a:spcBef>
              <a:spcAft>
                <a:spcPts val="0"/>
              </a:spcAft>
              <a:buClr>
                <a:srgbClr val="00007E"/>
              </a:buClr>
              <a:buFont typeface="Corbel"/>
              <a:buNone/>
              <a:defRPr sz="2000" b="0" i="0" u="none" strike="noStrike" cap="none">
                <a:solidFill>
                  <a:schemeClr val="dk1"/>
                </a:solidFill>
                <a:latin typeface="Corbel"/>
                <a:ea typeface="Corbel"/>
                <a:cs typeface="Corbel"/>
                <a:sym typeface="Corbel"/>
              </a:defRPr>
            </a:lvl3pPr>
            <a:lvl4pPr marL="1600200" marR="0" lvl="3" indent="-228600" algn="l" rtl="0">
              <a:lnSpc>
                <a:spcPct val="140000"/>
              </a:lnSpc>
              <a:spcBef>
                <a:spcPts val="400"/>
              </a:spcBef>
              <a:spcAft>
                <a:spcPts val="0"/>
              </a:spcAft>
              <a:buClr>
                <a:srgbClr val="00007E"/>
              </a:buClr>
              <a:buFont typeface="Corbel"/>
              <a:buNone/>
              <a:defRPr sz="2000" b="0" i="0" u="none" strike="noStrike" cap="none">
                <a:solidFill>
                  <a:schemeClr val="dk1"/>
                </a:solidFill>
                <a:latin typeface="Corbel"/>
                <a:ea typeface="Corbel"/>
                <a:cs typeface="Corbel"/>
                <a:sym typeface="Corbel"/>
              </a:defRPr>
            </a:lvl4pPr>
            <a:lvl5pPr marL="2057400" marR="0" lvl="4" indent="-228600" algn="l" rtl="0">
              <a:lnSpc>
                <a:spcPct val="140000"/>
              </a:lnSpc>
              <a:spcBef>
                <a:spcPts val="400"/>
              </a:spcBef>
              <a:spcAft>
                <a:spcPts val="0"/>
              </a:spcAft>
              <a:buClr>
                <a:srgbClr val="00007E"/>
              </a:buClr>
              <a:buFont typeface="Corbel"/>
              <a:buNone/>
              <a:defRPr sz="2000" b="0" i="0" u="none" strike="noStrike" cap="none">
                <a:solidFill>
                  <a:schemeClr val="dk1"/>
                </a:solidFill>
                <a:latin typeface="Corbel"/>
                <a:ea typeface="Corbel"/>
                <a:cs typeface="Corbel"/>
                <a:sym typeface="Corbel"/>
              </a:defRPr>
            </a:lvl5pPr>
            <a:lvl6pPr marL="2514600" marR="0" lvl="5" indent="-101600" algn="l" rtl="0">
              <a:lnSpc>
                <a:spcPct val="140000"/>
              </a:lnSpc>
              <a:spcBef>
                <a:spcPts val="400"/>
              </a:spcBef>
              <a:spcAft>
                <a:spcPts val="0"/>
              </a:spcAft>
              <a:buClr>
                <a:srgbClr val="00007E"/>
              </a:buClr>
              <a:buSzPct val="100000"/>
              <a:buFont typeface="Corbel"/>
              <a:buChar char="»"/>
              <a:defRPr sz="2000" b="0" i="0" u="none" strike="noStrike" cap="none">
                <a:solidFill>
                  <a:schemeClr val="dk1"/>
                </a:solidFill>
                <a:latin typeface="Corbel"/>
                <a:ea typeface="Corbel"/>
                <a:cs typeface="Corbel"/>
                <a:sym typeface="Corbel"/>
              </a:defRPr>
            </a:lvl6pPr>
            <a:lvl7pPr marL="2971800" marR="0" lvl="6" indent="-101600" algn="l" rtl="0">
              <a:lnSpc>
                <a:spcPct val="140000"/>
              </a:lnSpc>
              <a:spcBef>
                <a:spcPts val="400"/>
              </a:spcBef>
              <a:spcAft>
                <a:spcPts val="0"/>
              </a:spcAft>
              <a:buClr>
                <a:srgbClr val="00007E"/>
              </a:buClr>
              <a:buSzPct val="100000"/>
              <a:buFont typeface="Corbel"/>
              <a:buChar char="»"/>
              <a:defRPr sz="2000" b="0" i="0" u="none" strike="noStrike" cap="none">
                <a:solidFill>
                  <a:schemeClr val="dk1"/>
                </a:solidFill>
                <a:latin typeface="Corbel"/>
                <a:ea typeface="Corbel"/>
                <a:cs typeface="Corbel"/>
                <a:sym typeface="Corbel"/>
              </a:defRPr>
            </a:lvl7pPr>
            <a:lvl8pPr marL="3429000" marR="0" lvl="7" indent="-101600" algn="l" rtl="0">
              <a:lnSpc>
                <a:spcPct val="140000"/>
              </a:lnSpc>
              <a:spcBef>
                <a:spcPts val="400"/>
              </a:spcBef>
              <a:spcAft>
                <a:spcPts val="0"/>
              </a:spcAft>
              <a:buClr>
                <a:srgbClr val="00007E"/>
              </a:buClr>
              <a:buSzPct val="100000"/>
              <a:buFont typeface="Corbel"/>
              <a:buChar char="»"/>
              <a:defRPr sz="2000" b="0" i="0" u="none" strike="noStrike" cap="none">
                <a:solidFill>
                  <a:schemeClr val="dk1"/>
                </a:solidFill>
                <a:latin typeface="Corbel"/>
                <a:ea typeface="Corbel"/>
                <a:cs typeface="Corbel"/>
                <a:sym typeface="Corbel"/>
              </a:defRPr>
            </a:lvl8pPr>
            <a:lvl9pPr marL="3886200" marR="0" lvl="8" indent="-101600" algn="l" rtl="0">
              <a:lnSpc>
                <a:spcPct val="140000"/>
              </a:lnSpc>
              <a:spcBef>
                <a:spcPts val="400"/>
              </a:spcBef>
              <a:spcAft>
                <a:spcPts val="0"/>
              </a:spcAft>
              <a:buClr>
                <a:srgbClr val="00007E"/>
              </a:buClr>
              <a:buSzPct val="100000"/>
              <a:buFont typeface="Corbel"/>
              <a:buChar char="»"/>
              <a:defRPr sz="2000" b="0" i="0" u="none" strike="noStrike" cap="none">
                <a:solidFill>
                  <a:schemeClr val="dk1"/>
                </a:solidFill>
                <a:latin typeface="Corbel"/>
                <a:ea typeface="Corbel"/>
                <a:cs typeface="Corbel"/>
                <a:sym typeface="Corbel"/>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Headings and plain text">
    <p:spTree>
      <p:nvGrpSpPr>
        <p:cNvPr id="1" name="Shape 32"/>
        <p:cNvGrpSpPr/>
        <p:nvPr/>
      </p:nvGrpSpPr>
      <p:grpSpPr>
        <a:xfrm>
          <a:off x="0" y="0"/>
          <a:ext cx="0" cy="0"/>
          <a:chOff x="0" y="0"/>
          <a:chExt cx="0" cy="0"/>
        </a:xfrm>
      </p:grpSpPr>
      <p:sp>
        <p:nvSpPr>
          <p:cNvPr id="33" name="Shape 33"/>
          <p:cNvSpPr txBox="1">
            <a:spLocks noGrp="1"/>
          </p:cNvSpPr>
          <p:nvPr>
            <p:ph type="body" idx="1"/>
          </p:nvPr>
        </p:nvSpPr>
        <p:spPr>
          <a:xfrm>
            <a:off x="720000" y="548679"/>
            <a:ext cx="7200900" cy="864000"/>
          </a:xfrm>
          <a:prstGeom prst="rect">
            <a:avLst/>
          </a:prstGeom>
          <a:noFill/>
          <a:ln>
            <a:noFill/>
          </a:ln>
        </p:spPr>
        <p:txBody>
          <a:bodyPr lIns="91425" tIns="91425" rIns="91425" bIns="91425" anchor="t" anchorCtr="0"/>
          <a:lstStyle>
            <a:lvl1pPr marL="342900" marR="0" lvl="0" indent="-342900" algn="l" rtl="0">
              <a:lnSpc>
                <a:spcPct val="140000"/>
              </a:lnSpc>
              <a:spcBef>
                <a:spcPts val="800"/>
              </a:spcBef>
              <a:spcAft>
                <a:spcPts val="0"/>
              </a:spcAft>
              <a:buClr>
                <a:srgbClr val="00007E"/>
              </a:buClr>
              <a:buFont typeface="Calibri"/>
              <a:buNone/>
              <a:defRPr sz="4000" b="1" i="0" u="none" strike="noStrike" cap="none">
                <a:solidFill>
                  <a:schemeClr val="lt1"/>
                </a:solidFill>
                <a:latin typeface="Calibri"/>
                <a:ea typeface="Calibri"/>
                <a:cs typeface="Calibri"/>
                <a:sym typeface="Calibri"/>
              </a:defRPr>
            </a:lvl1pPr>
            <a:lvl2pPr marL="742950" marR="0" lvl="1" indent="-285750" algn="l" rtl="0">
              <a:lnSpc>
                <a:spcPct val="140000"/>
              </a:lnSpc>
              <a:spcBef>
                <a:spcPts val="560"/>
              </a:spcBef>
              <a:spcAft>
                <a:spcPts val="0"/>
              </a:spcAft>
              <a:buClr>
                <a:srgbClr val="00007E"/>
              </a:buClr>
              <a:buFont typeface="Calibri"/>
              <a:buNone/>
              <a:defRPr sz="2800" b="0" i="0" u="none" strike="noStrike" cap="none">
                <a:solidFill>
                  <a:srgbClr val="4D4D4D"/>
                </a:solidFill>
                <a:latin typeface="Calibri"/>
                <a:ea typeface="Calibri"/>
                <a:cs typeface="Calibri"/>
                <a:sym typeface="Calibri"/>
              </a:defRPr>
            </a:lvl2pPr>
            <a:lvl3pPr marL="1143000" marR="0" lvl="2" indent="-76200" algn="l" rtl="0">
              <a:lnSpc>
                <a:spcPct val="140000"/>
              </a:lnSpc>
              <a:spcBef>
                <a:spcPts val="480"/>
              </a:spcBef>
              <a:spcAft>
                <a:spcPts val="0"/>
              </a:spcAft>
              <a:buClr>
                <a:srgbClr val="00007E"/>
              </a:buClr>
              <a:buSzPct val="100000"/>
              <a:buFont typeface="Calibri"/>
              <a:buChar char="•"/>
              <a:defRPr sz="2400" b="0" i="0" u="none" strike="noStrike" cap="none">
                <a:solidFill>
                  <a:srgbClr val="4D4D4D"/>
                </a:solidFill>
                <a:latin typeface="Calibri"/>
                <a:ea typeface="Calibri"/>
                <a:cs typeface="Calibri"/>
                <a:sym typeface="Calibri"/>
              </a:defRPr>
            </a:lvl3pPr>
            <a:lvl4pPr marL="1600200" marR="0" lvl="3" indent="-76200" algn="l" rtl="0">
              <a:lnSpc>
                <a:spcPct val="140000"/>
              </a:lnSpc>
              <a:spcBef>
                <a:spcPts val="480"/>
              </a:spcBef>
              <a:spcAft>
                <a:spcPts val="0"/>
              </a:spcAft>
              <a:buClr>
                <a:srgbClr val="00007E"/>
              </a:buClr>
              <a:buSzPct val="100000"/>
              <a:buFont typeface="Calibri"/>
              <a:buChar char="–"/>
              <a:defRPr sz="2400" b="0" i="0" u="none" strike="noStrike" cap="none">
                <a:solidFill>
                  <a:srgbClr val="4D4D4D"/>
                </a:solidFill>
                <a:latin typeface="Calibri"/>
                <a:ea typeface="Calibri"/>
                <a:cs typeface="Calibri"/>
                <a:sym typeface="Calibri"/>
              </a:defRPr>
            </a:lvl4pPr>
            <a:lvl5pPr marL="2057400" marR="0" lvl="4" indent="-76200" algn="l" rtl="0">
              <a:lnSpc>
                <a:spcPct val="140000"/>
              </a:lnSpc>
              <a:spcBef>
                <a:spcPts val="480"/>
              </a:spcBef>
              <a:spcAft>
                <a:spcPts val="0"/>
              </a:spcAft>
              <a:buClr>
                <a:srgbClr val="00007E"/>
              </a:buClr>
              <a:buSzPct val="100000"/>
              <a:buFont typeface="Calibri"/>
              <a:buChar char="»"/>
              <a:defRPr sz="2400" b="0" i="0" u="none" strike="noStrike" cap="none">
                <a:solidFill>
                  <a:srgbClr val="4D4D4D"/>
                </a:solidFill>
                <a:latin typeface="Calibri"/>
                <a:ea typeface="Calibri"/>
                <a:cs typeface="Calibri"/>
                <a:sym typeface="Calibri"/>
              </a:defRPr>
            </a:lvl5pPr>
            <a:lvl6pPr marL="2514600" marR="0" lvl="5" indent="-101600" algn="l" rtl="0">
              <a:lnSpc>
                <a:spcPct val="140000"/>
              </a:lnSpc>
              <a:spcBef>
                <a:spcPts val="400"/>
              </a:spcBef>
              <a:spcAft>
                <a:spcPts val="0"/>
              </a:spcAft>
              <a:buClr>
                <a:srgbClr val="00007E"/>
              </a:buClr>
              <a:buSzPct val="100000"/>
              <a:buFont typeface="Calibri"/>
              <a:buChar char="»"/>
              <a:defRPr sz="2000" b="0" i="0" u="none" strike="noStrike" cap="none">
                <a:solidFill>
                  <a:schemeClr val="lt1"/>
                </a:solidFill>
                <a:latin typeface="Calibri"/>
                <a:ea typeface="Calibri"/>
                <a:cs typeface="Calibri"/>
                <a:sym typeface="Calibri"/>
              </a:defRPr>
            </a:lvl6pPr>
            <a:lvl7pPr marL="2971800" marR="0" lvl="6" indent="-101600" algn="l" rtl="0">
              <a:lnSpc>
                <a:spcPct val="140000"/>
              </a:lnSpc>
              <a:spcBef>
                <a:spcPts val="400"/>
              </a:spcBef>
              <a:spcAft>
                <a:spcPts val="0"/>
              </a:spcAft>
              <a:buClr>
                <a:srgbClr val="00007E"/>
              </a:buClr>
              <a:buSzPct val="100000"/>
              <a:buFont typeface="Calibri"/>
              <a:buChar char="»"/>
              <a:defRPr sz="2000" b="0" i="0" u="none" strike="noStrike" cap="none">
                <a:solidFill>
                  <a:schemeClr val="lt1"/>
                </a:solidFill>
                <a:latin typeface="Calibri"/>
                <a:ea typeface="Calibri"/>
                <a:cs typeface="Calibri"/>
                <a:sym typeface="Calibri"/>
              </a:defRPr>
            </a:lvl7pPr>
            <a:lvl8pPr marL="3429000" marR="0" lvl="7" indent="-101600" algn="l" rtl="0">
              <a:lnSpc>
                <a:spcPct val="140000"/>
              </a:lnSpc>
              <a:spcBef>
                <a:spcPts val="400"/>
              </a:spcBef>
              <a:spcAft>
                <a:spcPts val="0"/>
              </a:spcAft>
              <a:buClr>
                <a:srgbClr val="00007E"/>
              </a:buClr>
              <a:buSzPct val="100000"/>
              <a:buFont typeface="Calibri"/>
              <a:buChar char="»"/>
              <a:defRPr sz="2000" b="0" i="0" u="none" strike="noStrike" cap="none">
                <a:solidFill>
                  <a:schemeClr val="lt1"/>
                </a:solidFill>
                <a:latin typeface="Calibri"/>
                <a:ea typeface="Calibri"/>
                <a:cs typeface="Calibri"/>
                <a:sym typeface="Calibri"/>
              </a:defRPr>
            </a:lvl8pPr>
            <a:lvl9pPr marL="3886200" marR="0" lvl="8" indent="-101600" algn="l" rtl="0">
              <a:lnSpc>
                <a:spcPct val="140000"/>
              </a:lnSpc>
              <a:spcBef>
                <a:spcPts val="400"/>
              </a:spcBef>
              <a:spcAft>
                <a:spcPts val="0"/>
              </a:spcAft>
              <a:buClr>
                <a:srgbClr val="00007E"/>
              </a:buClr>
              <a:buSzPct val="100000"/>
              <a:buFont typeface="Calibri"/>
              <a:buChar char="»"/>
              <a:defRPr sz="2000" b="0" i="0" u="none" strike="noStrike" cap="none">
                <a:solidFill>
                  <a:schemeClr val="lt1"/>
                </a:solidFill>
                <a:latin typeface="Calibri"/>
                <a:ea typeface="Calibri"/>
                <a:cs typeface="Calibri"/>
                <a:sym typeface="Calibri"/>
              </a:defRPr>
            </a:lvl9pPr>
          </a:lstStyle>
          <a:p>
            <a:endParaRPr/>
          </a:p>
        </p:txBody>
      </p:sp>
      <p:sp>
        <p:nvSpPr>
          <p:cNvPr id="34" name="Shape 34"/>
          <p:cNvSpPr txBox="1">
            <a:spLocks noGrp="1"/>
          </p:cNvSpPr>
          <p:nvPr>
            <p:ph type="body" idx="2"/>
          </p:nvPr>
        </p:nvSpPr>
        <p:spPr>
          <a:xfrm>
            <a:off x="720000" y="1411200"/>
            <a:ext cx="7200900" cy="864000"/>
          </a:xfrm>
          <a:prstGeom prst="rect">
            <a:avLst/>
          </a:prstGeom>
          <a:noFill/>
          <a:ln>
            <a:noFill/>
          </a:ln>
        </p:spPr>
        <p:txBody>
          <a:bodyPr lIns="91425" tIns="91425" rIns="91425" bIns="91425" anchor="t" anchorCtr="0"/>
          <a:lstStyle>
            <a:lvl1pPr marL="342900" marR="0" lvl="0" indent="-342900" algn="l" rtl="0">
              <a:lnSpc>
                <a:spcPct val="140000"/>
              </a:lnSpc>
              <a:spcBef>
                <a:spcPts val="400"/>
              </a:spcBef>
              <a:spcAft>
                <a:spcPts val="0"/>
              </a:spcAft>
              <a:buClr>
                <a:srgbClr val="00007E"/>
              </a:buClr>
              <a:buFont typeface="Calibri"/>
              <a:buNone/>
              <a:defRPr sz="2000" b="1" i="0" u="none" strike="noStrike" cap="none">
                <a:solidFill>
                  <a:srgbClr val="E8FF35"/>
                </a:solidFill>
                <a:latin typeface="Calibri"/>
                <a:ea typeface="Calibri"/>
                <a:cs typeface="Calibri"/>
                <a:sym typeface="Calibri"/>
              </a:defRPr>
            </a:lvl1pPr>
            <a:lvl2pPr marL="742950" marR="0" lvl="1" indent="-285750" algn="l" rtl="0">
              <a:lnSpc>
                <a:spcPct val="140000"/>
              </a:lnSpc>
              <a:spcBef>
                <a:spcPts val="560"/>
              </a:spcBef>
              <a:spcAft>
                <a:spcPts val="0"/>
              </a:spcAft>
              <a:buClr>
                <a:srgbClr val="00007E"/>
              </a:buClr>
              <a:buFont typeface="Calibri"/>
              <a:buNone/>
              <a:defRPr sz="2800" b="0" i="0" u="none" strike="noStrike" cap="none">
                <a:solidFill>
                  <a:srgbClr val="4D4D4D"/>
                </a:solidFill>
                <a:latin typeface="Calibri"/>
                <a:ea typeface="Calibri"/>
                <a:cs typeface="Calibri"/>
                <a:sym typeface="Calibri"/>
              </a:defRPr>
            </a:lvl2pPr>
            <a:lvl3pPr marL="1143000" marR="0" lvl="2" indent="-76200" algn="l" rtl="0">
              <a:lnSpc>
                <a:spcPct val="140000"/>
              </a:lnSpc>
              <a:spcBef>
                <a:spcPts val="480"/>
              </a:spcBef>
              <a:spcAft>
                <a:spcPts val="0"/>
              </a:spcAft>
              <a:buClr>
                <a:srgbClr val="00007E"/>
              </a:buClr>
              <a:buSzPct val="100000"/>
              <a:buFont typeface="Calibri"/>
              <a:buChar char="•"/>
              <a:defRPr sz="2400" b="0" i="0" u="none" strike="noStrike" cap="none">
                <a:solidFill>
                  <a:srgbClr val="4D4D4D"/>
                </a:solidFill>
                <a:latin typeface="Calibri"/>
                <a:ea typeface="Calibri"/>
                <a:cs typeface="Calibri"/>
                <a:sym typeface="Calibri"/>
              </a:defRPr>
            </a:lvl3pPr>
            <a:lvl4pPr marL="1600200" marR="0" lvl="3" indent="-76200" algn="l" rtl="0">
              <a:lnSpc>
                <a:spcPct val="140000"/>
              </a:lnSpc>
              <a:spcBef>
                <a:spcPts val="480"/>
              </a:spcBef>
              <a:spcAft>
                <a:spcPts val="0"/>
              </a:spcAft>
              <a:buClr>
                <a:srgbClr val="00007E"/>
              </a:buClr>
              <a:buSzPct val="100000"/>
              <a:buFont typeface="Calibri"/>
              <a:buChar char="–"/>
              <a:defRPr sz="2400" b="0" i="0" u="none" strike="noStrike" cap="none">
                <a:solidFill>
                  <a:srgbClr val="4D4D4D"/>
                </a:solidFill>
                <a:latin typeface="Calibri"/>
                <a:ea typeface="Calibri"/>
                <a:cs typeface="Calibri"/>
                <a:sym typeface="Calibri"/>
              </a:defRPr>
            </a:lvl4pPr>
            <a:lvl5pPr marL="2057400" marR="0" lvl="4" indent="-76200" algn="l" rtl="0">
              <a:lnSpc>
                <a:spcPct val="140000"/>
              </a:lnSpc>
              <a:spcBef>
                <a:spcPts val="480"/>
              </a:spcBef>
              <a:spcAft>
                <a:spcPts val="0"/>
              </a:spcAft>
              <a:buClr>
                <a:srgbClr val="00007E"/>
              </a:buClr>
              <a:buSzPct val="100000"/>
              <a:buFont typeface="Calibri"/>
              <a:buChar char="»"/>
              <a:defRPr sz="2400" b="0" i="0" u="none" strike="noStrike" cap="none">
                <a:solidFill>
                  <a:srgbClr val="4D4D4D"/>
                </a:solidFill>
                <a:latin typeface="Calibri"/>
                <a:ea typeface="Calibri"/>
                <a:cs typeface="Calibri"/>
                <a:sym typeface="Calibri"/>
              </a:defRPr>
            </a:lvl5pPr>
            <a:lvl6pPr marL="2514600" marR="0" lvl="5" indent="-101600" algn="l" rtl="0">
              <a:lnSpc>
                <a:spcPct val="140000"/>
              </a:lnSpc>
              <a:spcBef>
                <a:spcPts val="400"/>
              </a:spcBef>
              <a:spcAft>
                <a:spcPts val="0"/>
              </a:spcAft>
              <a:buClr>
                <a:srgbClr val="00007E"/>
              </a:buClr>
              <a:buSzPct val="100000"/>
              <a:buFont typeface="Calibri"/>
              <a:buChar char="»"/>
              <a:defRPr sz="2000" b="0" i="0" u="none" strike="noStrike" cap="none">
                <a:solidFill>
                  <a:schemeClr val="lt1"/>
                </a:solidFill>
                <a:latin typeface="Calibri"/>
                <a:ea typeface="Calibri"/>
                <a:cs typeface="Calibri"/>
                <a:sym typeface="Calibri"/>
              </a:defRPr>
            </a:lvl6pPr>
            <a:lvl7pPr marL="2971800" marR="0" lvl="6" indent="-101600" algn="l" rtl="0">
              <a:lnSpc>
                <a:spcPct val="140000"/>
              </a:lnSpc>
              <a:spcBef>
                <a:spcPts val="400"/>
              </a:spcBef>
              <a:spcAft>
                <a:spcPts val="0"/>
              </a:spcAft>
              <a:buClr>
                <a:srgbClr val="00007E"/>
              </a:buClr>
              <a:buSzPct val="100000"/>
              <a:buFont typeface="Calibri"/>
              <a:buChar char="»"/>
              <a:defRPr sz="2000" b="0" i="0" u="none" strike="noStrike" cap="none">
                <a:solidFill>
                  <a:schemeClr val="lt1"/>
                </a:solidFill>
                <a:latin typeface="Calibri"/>
                <a:ea typeface="Calibri"/>
                <a:cs typeface="Calibri"/>
                <a:sym typeface="Calibri"/>
              </a:defRPr>
            </a:lvl7pPr>
            <a:lvl8pPr marL="3429000" marR="0" lvl="7" indent="-101600" algn="l" rtl="0">
              <a:lnSpc>
                <a:spcPct val="140000"/>
              </a:lnSpc>
              <a:spcBef>
                <a:spcPts val="400"/>
              </a:spcBef>
              <a:spcAft>
                <a:spcPts val="0"/>
              </a:spcAft>
              <a:buClr>
                <a:srgbClr val="00007E"/>
              </a:buClr>
              <a:buSzPct val="100000"/>
              <a:buFont typeface="Calibri"/>
              <a:buChar char="»"/>
              <a:defRPr sz="2000" b="0" i="0" u="none" strike="noStrike" cap="none">
                <a:solidFill>
                  <a:schemeClr val="lt1"/>
                </a:solidFill>
                <a:latin typeface="Calibri"/>
                <a:ea typeface="Calibri"/>
                <a:cs typeface="Calibri"/>
                <a:sym typeface="Calibri"/>
              </a:defRPr>
            </a:lvl8pPr>
            <a:lvl9pPr marL="3886200" marR="0" lvl="8" indent="-101600" algn="l" rtl="0">
              <a:lnSpc>
                <a:spcPct val="140000"/>
              </a:lnSpc>
              <a:spcBef>
                <a:spcPts val="400"/>
              </a:spcBef>
              <a:spcAft>
                <a:spcPts val="0"/>
              </a:spcAft>
              <a:buClr>
                <a:srgbClr val="00007E"/>
              </a:buClr>
              <a:buSzPct val="100000"/>
              <a:buFont typeface="Calibri"/>
              <a:buChar char="»"/>
              <a:defRPr sz="2000" b="0" i="0" u="none" strike="noStrike" cap="none">
                <a:solidFill>
                  <a:schemeClr val="lt1"/>
                </a:solidFill>
                <a:latin typeface="Calibri"/>
                <a:ea typeface="Calibri"/>
                <a:cs typeface="Calibri"/>
                <a:sym typeface="Calibri"/>
              </a:defRPr>
            </a:lvl9pPr>
          </a:lstStyle>
          <a:p>
            <a:endParaRPr/>
          </a:p>
        </p:txBody>
      </p:sp>
      <p:sp>
        <p:nvSpPr>
          <p:cNvPr id="35" name="Shape 35"/>
          <p:cNvSpPr txBox="1">
            <a:spLocks noGrp="1"/>
          </p:cNvSpPr>
          <p:nvPr>
            <p:ph type="body" idx="3"/>
          </p:nvPr>
        </p:nvSpPr>
        <p:spPr>
          <a:xfrm>
            <a:off x="711200" y="2276475"/>
            <a:ext cx="7461300" cy="3744900"/>
          </a:xfrm>
          <a:prstGeom prst="rect">
            <a:avLst/>
          </a:prstGeom>
          <a:noFill/>
          <a:ln>
            <a:noFill/>
          </a:ln>
        </p:spPr>
        <p:txBody>
          <a:bodyPr lIns="91425" tIns="91425" rIns="91425" bIns="91425" anchor="t" anchorCtr="0"/>
          <a:lstStyle>
            <a:lvl1pPr marL="342900" marR="0" lvl="0" indent="-342900" algn="l" rtl="0">
              <a:lnSpc>
                <a:spcPct val="140000"/>
              </a:lnSpc>
              <a:spcBef>
                <a:spcPts val="600"/>
              </a:spcBef>
              <a:spcAft>
                <a:spcPts val="0"/>
              </a:spcAft>
              <a:buClr>
                <a:srgbClr val="00007E"/>
              </a:buClr>
              <a:buFont typeface="Arial"/>
              <a:buNone/>
              <a:defRPr sz="3000" b="0" i="0" u="none" strike="noStrike" cap="none">
                <a:solidFill>
                  <a:schemeClr val="lt1"/>
                </a:solidFill>
                <a:latin typeface="Calibri"/>
                <a:ea typeface="Calibri"/>
                <a:cs typeface="Calibri"/>
                <a:sym typeface="Calibri"/>
              </a:defRPr>
            </a:lvl1pPr>
            <a:lvl2pPr marL="742950" marR="0" lvl="1" indent="-285750" algn="l" rtl="0">
              <a:lnSpc>
                <a:spcPct val="140000"/>
              </a:lnSpc>
              <a:spcBef>
                <a:spcPts val="520"/>
              </a:spcBef>
              <a:spcAft>
                <a:spcPts val="0"/>
              </a:spcAft>
              <a:buClr>
                <a:srgbClr val="00007E"/>
              </a:buClr>
              <a:buFont typeface="Calibri"/>
              <a:buNone/>
              <a:defRPr sz="2600" b="0" i="0" u="none" strike="noStrike" cap="none">
                <a:solidFill>
                  <a:schemeClr val="lt1"/>
                </a:solidFill>
                <a:latin typeface="Calibri"/>
                <a:ea typeface="Calibri"/>
                <a:cs typeface="Calibri"/>
                <a:sym typeface="Calibri"/>
              </a:defRPr>
            </a:lvl2pPr>
            <a:lvl3pPr marL="1143000" marR="0" lvl="2" indent="-228600" algn="l" rtl="0">
              <a:lnSpc>
                <a:spcPct val="140000"/>
              </a:lnSpc>
              <a:spcBef>
                <a:spcPts val="400"/>
              </a:spcBef>
              <a:spcAft>
                <a:spcPts val="0"/>
              </a:spcAft>
              <a:buClr>
                <a:srgbClr val="00007E"/>
              </a:buClr>
              <a:buFont typeface="Calibri"/>
              <a:buNone/>
              <a:defRPr sz="2000" b="0" i="0" u="none" strike="noStrike" cap="none">
                <a:solidFill>
                  <a:schemeClr val="lt1"/>
                </a:solidFill>
                <a:latin typeface="Calibri"/>
                <a:ea typeface="Calibri"/>
                <a:cs typeface="Calibri"/>
                <a:sym typeface="Calibri"/>
              </a:defRPr>
            </a:lvl3pPr>
            <a:lvl4pPr marL="1600200" marR="0" lvl="3" indent="-228600" algn="l" rtl="0">
              <a:lnSpc>
                <a:spcPct val="140000"/>
              </a:lnSpc>
              <a:spcBef>
                <a:spcPts val="400"/>
              </a:spcBef>
              <a:spcAft>
                <a:spcPts val="0"/>
              </a:spcAft>
              <a:buClr>
                <a:srgbClr val="00007E"/>
              </a:buClr>
              <a:buFont typeface="Calibri"/>
              <a:buNone/>
              <a:defRPr sz="2000" b="0" i="0" u="none" strike="noStrike" cap="none">
                <a:solidFill>
                  <a:schemeClr val="lt1"/>
                </a:solidFill>
                <a:latin typeface="Calibri"/>
                <a:ea typeface="Calibri"/>
                <a:cs typeface="Calibri"/>
                <a:sym typeface="Calibri"/>
              </a:defRPr>
            </a:lvl4pPr>
            <a:lvl5pPr marL="2057400" marR="0" lvl="4" indent="-228600" algn="l" rtl="0">
              <a:lnSpc>
                <a:spcPct val="140000"/>
              </a:lnSpc>
              <a:spcBef>
                <a:spcPts val="400"/>
              </a:spcBef>
              <a:spcAft>
                <a:spcPts val="0"/>
              </a:spcAft>
              <a:buClr>
                <a:srgbClr val="00007E"/>
              </a:buClr>
              <a:buFont typeface="Calibri"/>
              <a:buNone/>
              <a:defRPr sz="2000" b="0" i="0" u="none" strike="noStrike" cap="none">
                <a:solidFill>
                  <a:schemeClr val="lt1"/>
                </a:solidFill>
                <a:latin typeface="Calibri"/>
                <a:ea typeface="Calibri"/>
                <a:cs typeface="Calibri"/>
                <a:sym typeface="Calibri"/>
              </a:defRPr>
            </a:lvl5pPr>
            <a:lvl6pPr marL="2514600" marR="0" lvl="5" indent="-101600" algn="l" rtl="0">
              <a:lnSpc>
                <a:spcPct val="140000"/>
              </a:lnSpc>
              <a:spcBef>
                <a:spcPts val="400"/>
              </a:spcBef>
              <a:spcAft>
                <a:spcPts val="0"/>
              </a:spcAft>
              <a:buClr>
                <a:srgbClr val="00007E"/>
              </a:buClr>
              <a:buSzPct val="100000"/>
              <a:buFont typeface="Calibri"/>
              <a:buChar char="»"/>
              <a:defRPr sz="2000" b="0" i="0" u="none" strike="noStrike" cap="none">
                <a:solidFill>
                  <a:schemeClr val="lt1"/>
                </a:solidFill>
                <a:latin typeface="Calibri"/>
                <a:ea typeface="Calibri"/>
                <a:cs typeface="Calibri"/>
                <a:sym typeface="Calibri"/>
              </a:defRPr>
            </a:lvl6pPr>
            <a:lvl7pPr marL="2971800" marR="0" lvl="6" indent="-101600" algn="l" rtl="0">
              <a:lnSpc>
                <a:spcPct val="140000"/>
              </a:lnSpc>
              <a:spcBef>
                <a:spcPts val="400"/>
              </a:spcBef>
              <a:spcAft>
                <a:spcPts val="0"/>
              </a:spcAft>
              <a:buClr>
                <a:srgbClr val="00007E"/>
              </a:buClr>
              <a:buSzPct val="100000"/>
              <a:buFont typeface="Calibri"/>
              <a:buChar char="»"/>
              <a:defRPr sz="2000" b="0" i="0" u="none" strike="noStrike" cap="none">
                <a:solidFill>
                  <a:schemeClr val="lt1"/>
                </a:solidFill>
                <a:latin typeface="Calibri"/>
                <a:ea typeface="Calibri"/>
                <a:cs typeface="Calibri"/>
                <a:sym typeface="Calibri"/>
              </a:defRPr>
            </a:lvl7pPr>
            <a:lvl8pPr marL="3429000" marR="0" lvl="7" indent="-101600" algn="l" rtl="0">
              <a:lnSpc>
                <a:spcPct val="140000"/>
              </a:lnSpc>
              <a:spcBef>
                <a:spcPts val="400"/>
              </a:spcBef>
              <a:spcAft>
                <a:spcPts val="0"/>
              </a:spcAft>
              <a:buClr>
                <a:srgbClr val="00007E"/>
              </a:buClr>
              <a:buSzPct val="100000"/>
              <a:buFont typeface="Calibri"/>
              <a:buChar char="»"/>
              <a:defRPr sz="2000" b="0" i="0" u="none" strike="noStrike" cap="none">
                <a:solidFill>
                  <a:schemeClr val="lt1"/>
                </a:solidFill>
                <a:latin typeface="Calibri"/>
                <a:ea typeface="Calibri"/>
                <a:cs typeface="Calibri"/>
                <a:sym typeface="Calibri"/>
              </a:defRPr>
            </a:lvl8pPr>
            <a:lvl9pPr marL="3886200" marR="0" lvl="8" indent="-101600" algn="l" rtl="0">
              <a:lnSpc>
                <a:spcPct val="140000"/>
              </a:lnSpc>
              <a:spcBef>
                <a:spcPts val="400"/>
              </a:spcBef>
              <a:spcAft>
                <a:spcPts val="0"/>
              </a:spcAft>
              <a:buClr>
                <a:srgbClr val="00007E"/>
              </a:buClr>
              <a:buSzPct val="100000"/>
              <a:buFont typeface="Calibri"/>
              <a:buChar char="»"/>
              <a:defRPr sz="2000" b="0" i="0" u="none" strike="noStrike" cap="none">
                <a:solidFill>
                  <a:schemeClr val="lt1"/>
                </a:solidFill>
                <a:latin typeface="Calibri"/>
                <a:ea typeface="Calibri"/>
                <a:cs typeface="Calibri"/>
                <a:sym typeface="Calibri"/>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70D4D6"/>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6FB642-C67F-4EF3-8A7B-13A9E7C8651B}" type="datetimeFigureOut">
              <a:rPr lang="en-GB" smtClean="0"/>
              <a:pPr/>
              <a:t>13/03/2018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C5F228-AF76-4A46-9914-379F623AE96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ideo" Target="file:///E:\Draw%20my%20life-%20History%20of%20the%20RSPCA.mp4" TargetMode="External"/><Relationship Id="rId5" Type="http://schemas.openxmlformats.org/officeDocument/2006/relationships/image" Target="../media/image11.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video" Target="file:///E:\Our%20Work.mp4" TargetMode="External"/><Relationship Id="rId5" Type="http://schemas.openxmlformats.org/officeDocument/2006/relationships/image" Target="../media/image11.png"/><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video" Target="file:///E:\How%20do%20the%20farm%20animals%20farmed%20for%20our%20food%20live.mp4" TargetMode="External"/><Relationship Id="rId5" Type="http://schemas.openxmlformats.org/officeDocument/2006/relationships/image" Target="../media/image9.png"/><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9.png"/><Relationship Id="rId7"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13.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12.xml"/><Relationship Id="rId4" Type="http://schemas.openxmlformats.org/officeDocument/2006/relationships/hyperlink" Target="https://www.youtube.com/user/rspcauk"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Image result for rspca"/>
          <p:cNvPicPr>
            <a:picLocks noChangeAspect="1" noChangeArrowheads="1"/>
          </p:cNvPicPr>
          <p:nvPr/>
        </p:nvPicPr>
        <p:blipFill>
          <a:blip r:embed="rId3" cstate="print"/>
          <a:srcRect/>
          <a:stretch>
            <a:fillRect/>
          </a:stretch>
        </p:blipFill>
        <p:spPr bwMode="auto">
          <a:xfrm>
            <a:off x="7176293" y="116632"/>
            <a:ext cx="1860203" cy="1127315"/>
          </a:xfrm>
          <a:prstGeom prst="rect">
            <a:avLst/>
          </a:prstGeom>
          <a:noFill/>
        </p:spPr>
      </p:pic>
      <p:sp>
        <p:nvSpPr>
          <p:cNvPr id="5" name="Rectangle 4"/>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hape 60"/>
          <p:cNvSpPr txBox="1">
            <a:spLocks noGrp="1"/>
          </p:cNvSpPr>
          <p:nvPr>
            <p:ph type="ctrTitle"/>
          </p:nvPr>
        </p:nvSpPr>
        <p:spPr>
          <a:xfrm>
            <a:off x="732204" y="360968"/>
            <a:ext cx="6432084" cy="979800"/>
          </a:xfrm>
          <a:prstGeom prst="rect">
            <a:avLst/>
          </a:prstGeom>
        </p:spPr>
        <p:txBody>
          <a:bodyPr lIns="91425" tIns="91425" rIns="91425" bIns="91425" anchor="t" anchorCtr="0">
            <a:noAutofit/>
          </a:bodyPr>
          <a:lstStyle/>
          <a:p>
            <a:pPr lvl="0">
              <a:spcBef>
                <a:spcPts val="0"/>
              </a:spcBef>
              <a:buNone/>
            </a:pPr>
            <a:r>
              <a:rPr lang="en-GB" dirty="0">
                <a:solidFill>
                  <a:srgbClr val="002060"/>
                </a:solidFill>
                <a:effectLst>
                  <a:outerShdw blurRad="38100" dist="38100" dir="2700000" algn="tl">
                    <a:srgbClr val="000000">
                      <a:alpha val="43137"/>
                    </a:srgbClr>
                  </a:outerShdw>
                </a:effectLst>
                <a:latin typeface="MV Boli" pitchFamily="2" charset="0"/>
                <a:cs typeface="MV Boli" pitchFamily="2" charset="0"/>
                <a:sym typeface="Corbel"/>
              </a:rPr>
              <a:t>RSPCA Education</a:t>
            </a:r>
          </a:p>
          <a:p>
            <a:pPr lvl="0" algn="ctr" rtl="0">
              <a:spcBef>
                <a:spcPts val="0"/>
              </a:spcBef>
              <a:buNone/>
            </a:pPr>
            <a:endParaRPr sz="3600" dirty="0">
              <a:solidFill>
                <a:srgbClr val="002060"/>
              </a:solidFill>
              <a:effectLst>
                <a:outerShdw blurRad="38100" dist="38100" dir="2700000" algn="tl">
                  <a:srgbClr val="000000">
                    <a:alpha val="43137"/>
                  </a:srgbClr>
                </a:outerShdw>
              </a:effectLst>
              <a:latin typeface="MV Boli" pitchFamily="2" charset="0"/>
              <a:cs typeface="MV Boli" pitchFamily="2" charset="0"/>
              <a:sym typeface="Corbel"/>
            </a:endParaRPr>
          </a:p>
          <a:p>
            <a:pPr lvl="0" algn="ctr" rtl="0">
              <a:spcBef>
                <a:spcPts val="0"/>
              </a:spcBef>
              <a:buNone/>
            </a:pPr>
            <a:endParaRPr sz="3600" dirty="0">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sp>
        <p:nvSpPr>
          <p:cNvPr id="9" name="Shape 61"/>
          <p:cNvSpPr txBox="1"/>
          <p:nvPr/>
        </p:nvSpPr>
        <p:spPr>
          <a:xfrm>
            <a:off x="395536" y="1556792"/>
            <a:ext cx="4896544" cy="936104"/>
          </a:xfrm>
          <a:prstGeom prst="rect">
            <a:avLst/>
          </a:prstGeom>
          <a:noFill/>
          <a:ln>
            <a:noFill/>
          </a:ln>
        </p:spPr>
        <p:txBody>
          <a:bodyPr lIns="91425" tIns="91425" rIns="91425" bIns="91425" anchor="t" anchorCtr="0">
            <a:noAutofit/>
          </a:bodyPr>
          <a:lstStyle/>
          <a:p>
            <a:pPr lvl="0" algn="ctr" rtl="0">
              <a:spcBef>
                <a:spcPts val="0"/>
              </a:spcBef>
              <a:buClr>
                <a:schemeClr val="dk1"/>
              </a:buClr>
              <a:buSzPct val="27500"/>
              <a:buFont typeface="Arial"/>
              <a:buNone/>
            </a:pPr>
            <a:r>
              <a:rPr lang="en-GB" sz="4000" b="1" dirty="0" smtClean="0">
                <a:solidFill>
                  <a:srgbClr val="FFFFFF"/>
                </a:solidFill>
                <a:latin typeface="MV Boli" pitchFamily="2" charset="0"/>
                <a:ea typeface="Corbel"/>
                <a:cs typeface="MV Boli" pitchFamily="2" charset="0"/>
                <a:sym typeface="Corbel"/>
              </a:rPr>
              <a:t>Rebecca</a:t>
            </a:r>
            <a:r>
              <a:rPr lang="en-GB" sz="4000" b="1" dirty="0" smtClean="0">
                <a:solidFill>
                  <a:srgbClr val="FFFFFF"/>
                </a:solidFill>
                <a:latin typeface="Corbel"/>
                <a:ea typeface="Corbel"/>
                <a:cs typeface="Corbel"/>
                <a:sym typeface="Corbel"/>
              </a:rPr>
              <a:t> </a:t>
            </a:r>
            <a:r>
              <a:rPr lang="en-GB" sz="4000" b="1" dirty="0" smtClean="0">
                <a:solidFill>
                  <a:srgbClr val="FFFFFF"/>
                </a:solidFill>
                <a:latin typeface="MV Boli" pitchFamily="2" charset="0"/>
                <a:ea typeface="Corbel"/>
                <a:cs typeface="MV Boli" pitchFamily="2" charset="0"/>
                <a:sym typeface="Corbel"/>
              </a:rPr>
              <a:t>Dunning</a:t>
            </a:r>
            <a:endParaRPr lang="en-GB" sz="4000" b="1" dirty="0">
              <a:solidFill>
                <a:srgbClr val="FFFFFF"/>
              </a:solidFill>
              <a:latin typeface="MV Boli" pitchFamily="2" charset="0"/>
              <a:ea typeface="Corbel"/>
              <a:cs typeface="MV Boli" pitchFamily="2" charset="0"/>
              <a:sym typeface="Corbel"/>
            </a:endParaRPr>
          </a:p>
        </p:txBody>
      </p:sp>
      <p:sp>
        <p:nvSpPr>
          <p:cNvPr id="10" name="Rectangle 9"/>
          <p:cNvSpPr/>
          <p:nvPr/>
        </p:nvSpPr>
        <p:spPr>
          <a:xfrm>
            <a:off x="4932040" y="2348880"/>
            <a:ext cx="3960440" cy="2554545"/>
          </a:xfrm>
          <a:prstGeom prst="rect">
            <a:avLst/>
          </a:prstGeom>
        </p:spPr>
        <p:txBody>
          <a:bodyPr wrap="square">
            <a:spAutoFit/>
          </a:bodyPr>
          <a:lstStyle/>
          <a:p>
            <a:pPr lvl="0" algn="ctr"/>
            <a:r>
              <a:rPr lang="en-GB" sz="3200" b="1" dirty="0" smtClean="0">
                <a:solidFill>
                  <a:srgbClr val="002060"/>
                </a:solidFill>
                <a:latin typeface="MV Boli" pitchFamily="2" charset="0"/>
                <a:ea typeface="Corbel"/>
                <a:cs typeface="MV Boli" pitchFamily="2" charset="0"/>
                <a:sym typeface="Corbel"/>
              </a:rPr>
              <a:t>Education, Training and </a:t>
            </a:r>
          </a:p>
          <a:p>
            <a:pPr lvl="0" algn="ctr">
              <a:buClr>
                <a:schemeClr val="dk1"/>
              </a:buClr>
              <a:buSzPct val="27500"/>
            </a:pPr>
            <a:r>
              <a:rPr lang="en-GB" sz="3200" b="1" dirty="0" smtClean="0">
                <a:solidFill>
                  <a:srgbClr val="002060"/>
                </a:solidFill>
                <a:latin typeface="MV Boli" pitchFamily="2" charset="0"/>
                <a:ea typeface="Corbel"/>
                <a:cs typeface="MV Boli" pitchFamily="2" charset="0"/>
                <a:sym typeface="Corbel"/>
              </a:rPr>
              <a:t>Development Advisor for Wales &amp; The South West</a:t>
            </a:r>
            <a:endParaRPr lang="en-GB" sz="3200" b="1" dirty="0">
              <a:solidFill>
                <a:srgbClr val="002060"/>
              </a:solidFill>
              <a:latin typeface="MV Boli" pitchFamily="2" charset="0"/>
              <a:ea typeface="Corbel"/>
              <a:cs typeface="MV Boli" pitchFamily="2" charset="0"/>
              <a:sym typeface="Corbel"/>
            </a:endParaRPr>
          </a:p>
        </p:txBody>
      </p:sp>
      <p:sp>
        <p:nvSpPr>
          <p:cNvPr id="11" name="Shape 60"/>
          <p:cNvSpPr txBox="1">
            <a:spLocks/>
          </p:cNvSpPr>
          <p:nvPr/>
        </p:nvSpPr>
        <p:spPr>
          <a:xfrm>
            <a:off x="755576" y="404664"/>
            <a:ext cx="6432084"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smtClean="0">
                <a:ln>
                  <a:noFill/>
                </a:ln>
                <a:solidFill>
                  <a:schemeClr val="lt1"/>
                </a:solidFill>
                <a:effectLst>
                  <a:outerShdw blurRad="38100" dist="38100" dir="2700000" algn="tl">
                    <a:srgbClr val="000000">
                      <a:alpha val="43137"/>
                    </a:srgbClr>
                  </a:outerShdw>
                </a:effectLst>
                <a:uLnTx/>
                <a:uFillTx/>
                <a:latin typeface="MV Boli" pitchFamily="2" charset="0"/>
                <a:ea typeface="+mj-ea"/>
                <a:cs typeface="MV Boli" pitchFamily="2" charset="0"/>
                <a:sym typeface="Corbel"/>
              </a:rPr>
              <a:t>RSPCA Education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600" b="0" i="0" u="none"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sym typeface="Corbe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2" name="Shape 59"/>
          <p:cNvSpPr txBox="1">
            <a:spLocks noGrp="1"/>
          </p:cNvSpPr>
          <p:nvPr>
            <p:ph type="subTitle" idx="1"/>
          </p:nvPr>
        </p:nvSpPr>
        <p:spPr>
          <a:xfrm>
            <a:off x="349696" y="5386284"/>
            <a:ext cx="8686800" cy="1499100"/>
          </a:xfrm>
          <a:prstGeom prst="rect">
            <a:avLst/>
          </a:prstGeom>
        </p:spPr>
        <p:txBody>
          <a:bodyPr lIns="91425" tIns="91425" rIns="91425" bIns="91425" anchor="t" anchorCtr="0">
            <a:noAutofit/>
          </a:bodyPr>
          <a:lstStyle/>
          <a:p>
            <a:pPr lvl="0" algn="ctr" rtl="0">
              <a:spcBef>
                <a:spcPts val="0"/>
              </a:spcBef>
              <a:buNone/>
            </a:pPr>
            <a:r>
              <a:rPr lang="en-GB" sz="2800" i="1" dirty="0">
                <a:solidFill>
                  <a:srgbClr val="FFFF99"/>
                </a:solidFill>
                <a:effectLst>
                  <a:outerShdw blurRad="38100" dist="38100" dir="2700000" algn="tl">
                    <a:srgbClr val="000000">
                      <a:alpha val="43137"/>
                    </a:srgbClr>
                  </a:outerShdw>
                </a:effectLst>
                <a:latin typeface="MV Boli" pitchFamily="2" charset="0"/>
                <a:cs typeface="MV Boli" pitchFamily="2" charset="0"/>
              </a:rPr>
              <a:t>Preventing Animal Cruelty by supporting you to develop informed, responsible and active citizens. </a:t>
            </a:r>
          </a:p>
          <a:p>
            <a:pPr lvl="0" algn="ctr" rtl="0">
              <a:spcBef>
                <a:spcPts val="0"/>
              </a:spcBef>
              <a:buNone/>
            </a:pPr>
            <a:endParaRPr sz="2800" i="1" dirty="0">
              <a:solidFill>
                <a:srgbClr val="FFFF99"/>
              </a:solidFill>
              <a:effectLst>
                <a:outerShdw blurRad="38100" dist="38100" dir="2700000" algn="tl">
                  <a:srgbClr val="000000">
                    <a:alpha val="43137"/>
                  </a:srgbClr>
                </a:outerShdw>
              </a:effectLst>
              <a:latin typeface="MV Boli" pitchFamily="2" charset="0"/>
              <a:cs typeface="MV Boli" pitchFamily="2" charset="0"/>
            </a:endParaRPr>
          </a:p>
        </p:txBody>
      </p:sp>
      <p:pic>
        <p:nvPicPr>
          <p:cNvPr id="13" name="Shape 229" descr="E:\Female-inspector.jpg"/>
          <p:cNvPicPr preferRelativeResize="0"/>
          <p:nvPr/>
        </p:nvPicPr>
        <p:blipFill rotWithShape="1">
          <a:blip r:embed="rId4" cstate="print">
            <a:alphaModFix/>
          </a:blip>
          <a:srcRect/>
          <a:stretch/>
        </p:blipFill>
        <p:spPr>
          <a:xfrm>
            <a:off x="1763688" y="2492896"/>
            <a:ext cx="2013899" cy="21177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Rectangle 13"/>
          <p:cNvSpPr/>
          <p:nvPr/>
        </p:nvSpPr>
        <p:spPr>
          <a:xfrm>
            <a:off x="1115616" y="1124744"/>
            <a:ext cx="5760640"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Shape 68"/>
          <p:cNvPicPr preferRelativeResize="0"/>
          <p:nvPr/>
        </p:nvPicPr>
        <p:blipFill rotWithShape="1">
          <a:blip r:embed="rId2" cstate="print">
            <a:alphaModFix/>
          </a:blip>
          <a:srcRect/>
          <a:stretch/>
        </p:blipFill>
        <p:spPr>
          <a:xfrm>
            <a:off x="611560" y="5249379"/>
            <a:ext cx="1248780" cy="1052241"/>
          </a:xfrm>
          <a:prstGeom prst="rect">
            <a:avLst/>
          </a:prstGeom>
          <a:noFill/>
          <a:ln>
            <a:noFill/>
          </a:ln>
        </p:spPr>
      </p:pic>
      <p:pic>
        <p:nvPicPr>
          <p:cNvPr id="6" name="Shape 69"/>
          <p:cNvPicPr preferRelativeResize="0"/>
          <p:nvPr/>
        </p:nvPicPr>
        <p:blipFill rotWithShape="1">
          <a:blip r:embed="rId3" cstate="print">
            <a:alphaModFix/>
          </a:blip>
          <a:srcRect/>
          <a:stretch/>
        </p:blipFill>
        <p:spPr>
          <a:xfrm>
            <a:off x="2048301" y="5249103"/>
            <a:ext cx="1379626" cy="1052241"/>
          </a:xfrm>
          <a:prstGeom prst="rect">
            <a:avLst/>
          </a:prstGeom>
          <a:noFill/>
          <a:ln>
            <a:noFill/>
          </a:ln>
        </p:spPr>
      </p:pic>
      <p:pic>
        <p:nvPicPr>
          <p:cNvPr id="7" name="Shape 70"/>
          <p:cNvPicPr preferRelativeResize="0"/>
          <p:nvPr/>
        </p:nvPicPr>
        <p:blipFill rotWithShape="1">
          <a:blip r:embed="rId4" cstate="print">
            <a:alphaModFix/>
          </a:blip>
          <a:srcRect/>
          <a:stretch/>
        </p:blipFill>
        <p:spPr>
          <a:xfrm>
            <a:off x="3634366" y="5249204"/>
            <a:ext cx="1078231" cy="1052241"/>
          </a:xfrm>
          <a:prstGeom prst="rect">
            <a:avLst/>
          </a:prstGeom>
          <a:noFill/>
          <a:ln>
            <a:noFill/>
          </a:ln>
        </p:spPr>
      </p:pic>
      <p:pic>
        <p:nvPicPr>
          <p:cNvPr id="8" name="Shape 71"/>
          <p:cNvPicPr preferRelativeResize="0"/>
          <p:nvPr/>
        </p:nvPicPr>
        <p:blipFill rotWithShape="1">
          <a:blip r:embed="rId5" cstate="print">
            <a:alphaModFix/>
          </a:blip>
          <a:srcRect/>
          <a:stretch/>
        </p:blipFill>
        <p:spPr>
          <a:xfrm>
            <a:off x="4879727" y="5249179"/>
            <a:ext cx="1057006" cy="1052241"/>
          </a:xfrm>
          <a:prstGeom prst="rect">
            <a:avLst/>
          </a:prstGeom>
          <a:noFill/>
          <a:ln>
            <a:noFill/>
          </a:ln>
        </p:spPr>
      </p:pic>
      <p:pic>
        <p:nvPicPr>
          <p:cNvPr id="9" name="Shape 72"/>
          <p:cNvPicPr preferRelativeResize="0"/>
          <p:nvPr/>
        </p:nvPicPr>
        <p:blipFill rotWithShape="1">
          <a:blip r:embed="rId6" cstate="print">
            <a:alphaModFix/>
          </a:blip>
          <a:srcRect/>
          <a:stretch/>
        </p:blipFill>
        <p:spPr>
          <a:xfrm>
            <a:off x="6122277" y="5249205"/>
            <a:ext cx="1182608" cy="1052241"/>
          </a:xfrm>
          <a:prstGeom prst="rect">
            <a:avLst/>
          </a:prstGeom>
          <a:noFill/>
          <a:ln>
            <a:noFill/>
          </a:ln>
        </p:spPr>
      </p:pic>
      <p:pic>
        <p:nvPicPr>
          <p:cNvPr id="10" name="Shape 73"/>
          <p:cNvPicPr preferRelativeResize="0"/>
          <p:nvPr/>
        </p:nvPicPr>
        <p:blipFill rotWithShape="1">
          <a:blip r:embed="rId7" cstate="print">
            <a:alphaModFix/>
          </a:blip>
          <a:srcRect/>
          <a:stretch/>
        </p:blipFill>
        <p:spPr>
          <a:xfrm>
            <a:off x="7448901" y="5257079"/>
            <a:ext cx="1227555" cy="1052241"/>
          </a:xfrm>
          <a:prstGeom prst="rect">
            <a:avLst/>
          </a:prstGeom>
          <a:noFill/>
          <a:ln>
            <a:noFill/>
          </a:ln>
        </p:spPr>
      </p:pic>
      <p:sp>
        <p:nvSpPr>
          <p:cNvPr id="11" name="Rectangle 10"/>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Shape 84"/>
          <p:cNvSpPr txBox="1"/>
          <p:nvPr/>
        </p:nvSpPr>
        <p:spPr>
          <a:xfrm>
            <a:off x="467544" y="1124744"/>
            <a:ext cx="8136904" cy="3384376"/>
          </a:xfrm>
          <a:prstGeom prst="rect">
            <a:avLst/>
          </a:prstGeom>
          <a:noFill/>
          <a:ln>
            <a:noFill/>
          </a:ln>
        </p:spPr>
        <p:txBody>
          <a:bodyPr lIns="91425" tIns="91425" rIns="91425" bIns="91425" anchor="t" anchorCtr="0">
            <a:noAutofit/>
          </a:bodyPr>
          <a:lstStyle/>
          <a:p>
            <a:pPr marL="342900" lvl="0" indent="-361950" rtl="0">
              <a:lnSpc>
                <a:spcPct val="115000"/>
              </a:lnSpc>
              <a:spcBef>
                <a:spcPts val="0"/>
              </a:spcBef>
              <a:buClr>
                <a:schemeClr val="lt2"/>
              </a:buClr>
              <a:buSzPct val="100000"/>
              <a:buFont typeface="Corbel"/>
              <a:buChar char="•"/>
            </a:pPr>
            <a:r>
              <a:rPr lang="en-GB" sz="2200" b="1" dirty="0">
                <a:solidFill>
                  <a:schemeClr val="lt2"/>
                </a:solidFill>
                <a:latin typeface="MV Boli" pitchFamily="2" charset="0"/>
                <a:ea typeface="Corbel"/>
                <a:cs typeface="MV Boli" pitchFamily="2" charset="0"/>
                <a:sym typeface="Corbel"/>
              </a:rPr>
              <a:t>To share the </a:t>
            </a:r>
            <a:r>
              <a:rPr lang="en-GB" sz="2200" b="1" dirty="0" smtClean="0">
                <a:solidFill>
                  <a:schemeClr val="lt2"/>
                </a:solidFill>
                <a:latin typeface="MV Boli" pitchFamily="2" charset="0"/>
                <a:ea typeface="Corbel"/>
                <a:cs typeface="MV Boli" pitchFamily="2" charset="0"/>
                <a:sym typeface="Corbel"/>
              </a:rPr>
              <a:t>work </a:t>
            </a:r>
            <a:r>
              <a:rPr lang="en-GB" sz="2200" b="1" dirty="0">
                <a:solidFill>
                  <a:schemeClr val="lt2"/>
                </a:solidFill>
                <a:latin typeface="MV Boli" pitchFamily="2" charset="0"/>
                <a:ea typeface="Corbel"/>
                <a:cs typeface="MV Boli" pitchFamily="2" charset="0"/>
                <a:sym typeface="Corbel"/>
              </a:rPr>
              <a:t>of the RSPCA and how RSPCA Education can support your everyday teaching</a:t>
            </a:r>
            <a:r>
              <a:rPr lang="en-GB" sz="2200" b="1" dirty="0" smtClean="0">
                <a:solidFill>
                  <a:schemeClr val="lt2"/>
                </a:solidFill>
                <a:latin typeface="MV Boli" pitchFamily="2" charset="0"/>
                <a:ea typeface="Corbel"/>
                <a:cs typeface="MV Boli" pitchFamily="2" charset="0"/>
                <a:sym typeface="Corbel"/>
              </a:rPr>
              <a:t>.</a:t>
            </a:r>
          </a:p>
          <a:p>
            <a:pPr marL="342900" lvl="0" indent="-361950" rtl="0">
              <a:lnSpc>
                <a:spcPct val="115000"/>
              </a:lnSpc>
              <a:spcBef>
                <a:spcPts val="0"/>
              </a:spcBef>
              <a:buClr>
                <a:schemeClr val="lt2"/>
              </a:buClr>
              <a:buSzPct val="100000"/>
            </a:pPr>
            <a:endParaRPr lang="en-GB" sz="2200" b="1" dirty="0">
              <a:solidFill>
                <a:schemeClr val="lt2"/>
              </a:solidFill>
              <a:latin typeface="MV Boli" pitchFamily="2" charset="0"/>
              <a:ea typeface="Corbel"/>
              <a:cs typeface="MV Boli" pitchFamily="2" charset="0"/>
              <a:sym typeface="Corbel"/>
            </a:endParaRPr>
          </a:p>
          <a:p>
            <a:pPr marL="342900" lvl="0" indent="-361950" rtl="0">
              <a:lnSpc>
                <a:spcPct val="115000"/>
              </a:lnSpc>
              <a:spcBef>
                <a:spcPts val="440"/>
              </a:spcBef>
              <a:buClr>
                <a:schemeClr val="lt2"/>
              </a:buClr>
              <a:buSzPct val="100000"/>
              <a:buFont typeface="Corbel"/>
              <a:buChar char="•"/>
            </a:pPr>
            <a:r>
              <a:rPr lang="en-GB" sz="2200" b="1" dirty="0">
                <a:solidFill>
                  <a:schemeClr val="lt2"/>
                </a:solidFill>
                <a:latin typeface="MV Boli" pitchFamily="2" charset="0"/>
                <a:ea typeface="Corbel"/>
                <a:cs typeface="MV Boli" pitchFamily="2" charset="0"/>
                <a:sym typeface="Corbel"/>
              </a:rPr>
              <a:t>To encourage an attitude change and develop your understanding of animal welfare </a:t>
            </a:r>
            <a:r>
              <a:rPr lang="en-GB" sz="2200" b="1" dirty="0" smtClean="0">
                <a:solidFill>
                  <a:schemeClr val="lt2"/>
                </a:solidFill>
                <a:latin typeface="MV Boli" pitchFamily="2" charset="0"/>
                <a:ea typeface="Corbel"/>
                <a:cs typeface="MV Boli" pitchFamily="2" charset="0"/>
                <a:sym typeface="Corbel"/>
              </a:rPr>
              <a:t>issues.</a:t>
            </a:r>
            <a:endParaRPr lang="en-GB" sz="2200" b="1" dirty="0">
              <a:solidFill>
                <a:schemeClr val="lt2"/>
              </a:solidFill>
              <a:latin typeface="MV Boli" pitchFamily="2" charset="0"/>
              <a:ea typeface="Corbel"/>
              <a:cs typeface="MV Boli" pitchFamily="2" charset="0"/>
              <a:sym typeface="Corbel"/>
            </a:endParaRPr>
          </a:p>
          <a:p>
            <a:pPr marL="342900" lvl="0" indent="-361950" rtl="0">
              <a:lnSpc>
                <a:spcPct val="115000"/>
              </a:lnSpc>
              <a:spcBef>
                <a:spcPts val="440"/>
              </a:spcBef>
              <a:buClr>
                <a:schemeClr val="lt2"/>
              </a:buClr>
              <a:buSzPct val="100000"/>
            </a:pPr>
            <a:endParaRPr lang="en-GB" sz="2200" b="1" dirty="0">
              <a:solidFill>
                <a:schemeClr val="lt2"/>
              </a:solidFill>
              <a:latin typeface="MV Boli" pitchFamily="2" charset="0"/>
              <a:ea typeface="Corbel"/>
              <a:cs typeface="MV Boli" pitchFamily="2" charset="0"/>
              <a:sym typeface="Corbel"/>
            </a:endParaRPr>
          </a:p>
          <a:p>
            <a:pPr marL="342900" lvl="0" indent="-361950" rtl="0">
              <a:lnSpc>
                <a:spcPct val="115000"/>
              </a:lnSpc>
              <a:spcBef>
                <a:spcPts val="440"/>
              </a:spcBef>
              <a:buClr>
                <a:schemeClr val="lt2"/>
              </a:buClr>
              <a:buSzPct val="100000"/>
              <a:buFont typeface="Corbel"/>
              <a:buChar char="•"/>
            </a:pPr>
            <a:r>
              <a:rPr lang="en-GB" sz="2200" b="1" dirty="0">
                <a:solidFill>
                  <a:schemeClr val="lt2"/>
                </a:solidFill>
                <a:latin typeface="MV Boli" pitchFamily="2" charset="0"/>
                <a:ea typeface="Corbel"/>
                <a:cs typeface="MV Boli" pitchFamily="2" charset="0"/>
                <a:sym typeface="Corbel"/>
              </a:rPr>
              <a:t>To demonstrate our website and its resources, and illustrate how animal welfare can be </a:t>
            </a:r>
            <a:r>
              <a:rPr lang="en-GB" sz="2200" b="1" dirty="0" smtClean="0">
                <a:solidFill>
                  <a:schemeClr val="lt2"/>
                </a:solidFill>
                <a:latin typeface="MV Boli" pitchFamily="2" charset="0"/>
                <a:ea typeface="Corbel"/>
                <a:cs typeface="MV Boli" pitchFamily="2" charset="0"/>
                <a:sym typeface="Corbel"/>
              </a:rPr>
              <a:t>linked to the </a:t>
            </a:r>
            <a:r>
              <a:rPr lang="en-GB" sz="2200" b="1" dirty="0">
                <a:solidFill>
                  <a:schemeClr val="lt2"/>
                </a:solidFill>
                <a:latin typeface="MV Boli" pitchFamily="2" charset="0"/>
                <a:ea typeface="Corbel"/>
                <a:cs typeface="MV Boli" pitchFamily="2" charset="0"/>
                <a:sym typeface="Corbel"/>
              </a:rPr>
              <a:t>National Curriculum.</a:t>
            </a:r>
          </a:p>
          <a:p>
            <a:pPr lvl="0" rtl="0">
              <a:lnSpc>
                <a:spcPct val="115000"/>
              </a:lnSpc>
              <a:spcBef>
                <a:spcPts val="440"/>
              </a:spcBef>
              <a:buNone/>
            </a:pPr>
            <a:endParaRPr sz="2200" b="1" dirty="0">
              <a:solidFill>
                <a:schemeClr val="dk1"/>
              </a:solidFill>
              <a:latin typeface="MV Boli" pitchFamily="2" charset="0"/>
              <a:ea typeface="Corbel"/>
              <a:cs typeface="MV Boli" pitchFamily="2" charset="0"/>
              <a:sym typeface="Corbel"/>
            </a:endParaRPr>
          </a:p>
        </p:txBody>
      </p:sp>
      <p:pic>
        <p:nvPicPr>
          <p:cNvPr id="14" name="Picture 2" descr="Image result for rspca"/>
          <p:cNvPicPr>
            <a:picLocks noChangeAspect="1" noChangeArrowheads="1"/>
          </p:cNvPicPr>
          <p:nvPr/>
        </p:nvPicPr>
        <p:blipFill>
          <a:blip r:embed="rId8" cstate="print"/>
          <a:srcRect/>
          <a:stretch>
            <a:fillRect/>
          </a:stretch>
        </p:blipFill>
        <p:spPr bwMode="auto">
          <a:xfrm>
            <a:off x="7346171" y="72008"/>
            <a:ext cx="1618317" cy="980728"/>
          </a:xfrm>
          <a:prstGeom prst="rect">
            <a:avLst/>
          </a:prstGeom>
          <a:noFill/>
        </p:spPr>
      </p:pic>
      <p:sp>
        <p:nvSpPr>
          <p:cNvPr id="15" name="Shape 60"/>
          <p:cNvSpPr txBox="1">
            <a:spLocks/>
          </p:cNvSpPr>
          <p:nvPr/>
        </p:nvSpPr>
        <p:spPr>
          <a:xfrm>
            <a:off x="-540568" y="72936"/>
            <a:ext cx="6432084"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smtClean="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sym typeface="Corbel"/>
              </a:rPr>
              <a:t>My Aims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600" b="0" i="0" u="none" strike="noStrike" kern="1200" cap="none" spc="0" normalizeH="0" baseline="0" noProof="0" dirty="0" smtClean="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sym typeface="Corbe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6" name="Shape 60"/>
          <p:cNvSpPr txBox="1">
            <a:spLocks/>
          </p:cNvSpPr>
          <p:nvPr/>
        </p:nvSpPr>
        <p:spPr>
          <a:xfrm>
            <a:off x="-517196" y="116632"/>
            <a:ext cx="6432084"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smtClean="0">
                <a:ln>
                  <a:noFill/>
                </a:ln>
                <a:solidFill>
                  <a:schemeClr val="lt1"/>
                </a:solidFill>
                <a:effectLst>
                  <a:outerShdw blurRad="38100" dist="38100" dir="2700000" algn="tl">
                    <a:srgbClr val="000000">
                      <a:alpha val="43137"/>
                    </a:srgbClr>
                  </a:outerShdw>
                </a:effectLst>
                <a:uLnTx/>
                <a:uFillTx/>
                <a:latin typeface="MV Boli" pitchFamily="2" charset="0"/>
                <a:ea typeface="+mj-ea"/>
                <a:cs typeface="MV Boli" pitchFamily="2" charset="0"/>
                <a:sym typeface="Corbel"/>
              </a:rPr>
              <a:t>My Aims</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7" name="Rectangle 16"/>
          <p:cNvSpPr/>
          <p:nvPr/>
        </p:nvSpPr>
        <p:spPr>
          <a:xfrm>
            <a:off x="562924" y="836712"/>
            <a:ext cx="4369116"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2555776" y="1988840"/>
            <a:ext cx="4572000" cy="2123658"/>
          </a:xfrm>
          <a:prstGeom prst="rect">
            <a:avLst/>
          </a:prstGeom>
          <a:solidFill>
            <a:srgbClr val="FFFF99"/>
          </a:solidFill>
          <a:ln w="57150">
            <a:solidFill>
              <a:srgbClr val="002060"/>
            </a:solidFill>
          </a:ln>
          <a:effectLst>
            <a:outerShdw blurRad="50800" dist="38100" dir="18900000" algn="bl" rotWithShape="0">
              <a:prstClr val="black">
                <a:alpha val="40000"/>
              </a:prstClr>
            </a:outerShdw>
          </a:effectLst>
        </p:spPr>
        <p:txBody>
          <a:bodyPr>
            <a:spAutoFit/>
          </a:bodyPr>
          <a:lstStyle/>
          <a:p>
            <a:pPr marL="342900" lvl="0" indent="-342900" algn="ctr">
              <a:lnSpc>
                <a:spcPct val="140000"/>
              </a:lnSpc>
              <a:spcBef>
                <a:spcPts val="600"/>
              </a:spcBef>
              <a:buClr>
                <a:srgbClr val="00007E"/>
              </a:buClr>
              <a:buSzPct val="25000"/>
            </a:pPr>
            <a:r>
              <a:rPr lang="en-GB" sz="2400" b="1" dirty="0" smtClean="0">
                <a:solidFill>
                  <a:srgbClr val="002060"/>
                </a:solidFill>
                <a:effectLst>
                  <a:outerShdw blurRad="38100" dist="38100" dir="2700000" algn="tl">
                    <a:srgbClr val="000000">
                      <a:alpha val="43137"/>
                    </a:srgbClr>
                  </a:outerShdw>
                </a:effectLst>
                <a:latin typeface="MV Boli" pitchFamily="2" charset="0"/>
                <a:cs typeface="MV Boli" pitchFamily="2" charset="0"/>
              </a:rPr>
              <a:t>Please can you complete the  ‘BEFORE’ statements on your attitude statement sheet.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from="(-#ppt_w/2)" to="(#ppt_x)" calcmode="lin" valueType="num">
                                      <p:cBhvr>
                                        <p:cTn id="7" dur="600" fill="hold">
                                          <p:stCondLst>
                                            <p:cond delay="0"/>
                                          </p:stCondLst>
                                        </p:cTn>
                                        <p:tgtEl>
                                          <p:spTgt spid="4"/>
                                        </p:tgtEl>
                                        <p:attrNameLst>
                                          <p:attrName>ppt_x</p:attrName>
                                        </p:attrNameLst>
                                      </p:cBhvr>
                                    </p:anim>
                                    <p:anim from="0" to="-1.0" calcmode="lin" valueType="num">
                                      <p:cBhvr>
                                        <p:cTn id="8" dur="200" decel="50000" autoRev="1" fill="hold">
                                          <p:stCondLst>
                                            <p:cond delay="600"/>
                                          </p:stCondLst>
                                        </p:cTn>
                                        <p:tgtEl>
                                          <p:spTgt spid="4"/>
                                        </p:tgtEl>
                                        <p:attrNameLst>
                                          <p:attrName>xshear</p:attrName>
                                        </p:attrNameLst>
                                      </p:cBhvr>
                                    </p:anim>
                                    <p:animScale>
                                      <p:cBhvr>
                                        <p:cTn id="9" dur="200" decel="100000" autoRev="1" fill="hold">
                                          <p:stCondLst>
                                            <p:cond delay="600"/>
                                          </p:stCondLst>
                                        </p:cTn>
                                        <p:tgtEl>
                                          <p:spTgt spid="4"/>
                                        </p:tgtEl>
                                      </p:cBhvr>
                                      <p:from x="100000" y="100000"/>
                                      <p:to x="80000" y="100000"/>
                                    </p:animScale>
                                    <p:anim by="(#ppt_h/3+#ppt_w*0.1)" calcmode="lin" valueType="num">
                                      <p:cBhvr additive="sum">
                                        <p:cTn id="10" dur="200" decel="100000" autoRev="1" fill="hold">
                                          <p:stCondLst>
                                            <p:cond delay="600"/>
                                          </p:stCondLst>
                                        </p:cTn>
                                        <p:tgtEl>
                                          <p:spTgt spid="4"/>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hape 84"/>
          <p:cNvSpPr txBox="1"/>
          <p:nvPr/>
        </p:nvSpPr>
        <p:spPr>
          <a:xfrm>
            <a:off x="755576" y="1052736"/>
            <a:ext cx="8136904" cy="648072"/>
          </a:xfrm>
          <a:prstGeom prst="rect">
            <a:avLst/>
          </a:prstGeom>
          <a:noFill/>
          <a:ln>
            <a:noFill/>
          </a:ln>
        </p:spPr>
        <p:txBody>
          <a:bodyPr lIns="91425" tIns="91425" rIns="91425" bIns="91425" anchor="t" anchorCtr="0">
            <a:noAutofit/>
          </a:bodyPr>
          <a:lstStyle/>
          <a:p>
            <a:pPr lvl="0" algn="ctr" rtl="0">
              <a:lnSpc>
                <a:spcPct val="115000"/>
              </a:lnSpc>
              <a:spcBef>
                <a:spcPts val="440"/>
              </a:spcBef>
              <a:buNone/>
            </a:pPr>
            <a:r>
              <a:rPr lang="en-GB" sz="3200" b="1" dirty="0"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Does anybody know what the RSPCA stands for?</a:t>
            </a:r>
            <a:endParaRPr lang="en-GB" sz="3200" b="1" dirty="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pic>
        <p:nvPicPr>
          <p:cNvPr id="5" name="Picture 2" descr="Image result for rspca"/>
          <p:cNvPicPr>
            <a:picLocks noChangeAspect="1" noChangeArrowheads="1"/>
          </p:cNvPicPr>
          <p:nvPr/>
        </p:nvPicPr>
        <p:blipFill>
          <a:blip r:embed="rId3" cstate="print"/>
          <a:srcRect/>
          <a:stretch>
            <a:fillRect/>
          </a:stretch>
        </p:blipFill>
        <p:spPr bwMode="auto">
          <a:xfrm>
            <a:off x="7346171" y="72008"/>
            <a:ext cx="1618317" cy="980728"/>
          </a:xfrm>
          <a:prstGeom prst="rect">
            <a:avLst/>
          </a:prstGeom>
          <a:noFill/>
        </p:spPr>
      </p:pic>
      <p:sp>
        <p:nvSpPr>
          <p:cNvPr id="6" name="Shape 60"/>
          <p:cNvSpPr txBox="1">
            <a:spLocks/>
          </p:cNvSpPr>
          <p:nvPr/>
        </p:nvSpPr>
        <p:spPr>
          <a:xfrm>
            <a:off x="-540568" y="72936"/>
            <a:ext cx="6432084"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smtClean="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sym typeface="Corbel"/>
              </a:rPr>
              <a:t>The</a:t>
            </a:r>
            <a:r>
              <a:rPr kumimoji="0" lang="en-GB" sz="4400" b="0" i="0" u="none" strike="noStrike" kern="1200" cap="none" spc="0" normalizeH="0" noProof="0" dirty="0" smtClean="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sym typeface="Corbel"/>
              </a:rPr>
              <a:t> RSPCA</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7" name="Shape 60"/>
          <p:cNvSpPr txBox="1">
            <a:spLocks/>
          </p:cNvSpPr>
          <p:nvPr/>
        </p:nvSpPr>
        <p:spPr>
          <a:xfrm>
            <a:off x="-517196" y="116632"/>
            <a:ext cx="6432084"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smtClean="0">
                <a:ln>
                  <a:noFill/>
                </a:ln>
                <a:solidFill>
                  <a:schemeClr val="lt1"/>
                </a:solidFill>
                <a:effectLst>
                  <a:outerShdw blurRad="38100" dist="38100" dir="2700000" algn="tl">
                    <a:srgbClr val="000000">
                      <a:alpha val="43137"/>
                    </a:srgbClr>
                  </a:outerShdw>
                </a:effectLst>
                <a:uLnTx/>
                <a:uFillTx/>
                <a:latin typeface="MV Boli" pitchFamily="2" charset="0"/>
                <a:ea typeface="+mj-ea"/>
                <a:cs typeface="MV Boli" pitchFamily="2" charset="0"/>
                <a:sym typeface="Corbel"/>
              </a:rPr>
              <a:t>The RSPCA</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8" name="Rectangle 7"/>
          <p:cNvSpPr/>
          <p:nvPr/>
        </p:nvSpPr>
        <p:spPr>
          <a:xfrm>
            <a:off x="562924" y="836712"/>
            <a:ext cx="4369116"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27584" y="2134011"/>
            <a:ext cx="864096" cy="4247317"/>
          </a:xfrm>
          <a:prstGeom prst="rect">
            <a:avLst/>
          </a:prstGeom>
          <a:noFill/>
        </p:spPr>
        <p:txBody>
          <a:bodyPr wrap="square" rtlCol="0">
            <a:spAutoFit/>
          </a:bodyPr>
          <a:lstStyle/>
          <a:p>
            <a:r>
              <a:rPr lang="en-GB" sz="5400" b="1" dirty="0" smtClean="0">
                <a:solidFill>
                  <a:srgbClr val="FFFF99"/>
                </a:solidFill>
                <a:effectLst>
                  <a:outerShdw blurRad="38100" dist="38100" dir="2700000" algn="tl">
                    <a:srgbClr val="000000">
                      <a:alpha val="43137"/>
                    </a:srgbClr>
                  </a:outerShdw>
                </a:effectLst>
                <a:latin typeface="MV Boli" pitchFamily="2" charset="0"/>
                <a:cs typeface="MV Boli" pitchFamily="2" charset="0"/>
              </a:rPr>
              <a:t>R</a:t>
            </a:r>
          </a:p>
          <a:p>
            <a:r>
              <a:rPr lang="en-GB" sz="5400" b="1" dirty="0" smtClean="0">
                <a:solidFill>
                  <a:srgbClr val="FFFF99"/>
                </a:solidFill>
                <a:effectLst>
                  <a:outerShdw blurRad="38100" dist="38100" dir="2700000" algn="tl">
                    <a:srgbClr val="000000">
                      <a:alpha val="43137"/>
                    </a:srgbClr>
                  </a:outerShdw>
                </a:effectLst>
                <a:latin typeface="MV Boli" pitchFamily="2" charset="0"/>
                <a:cs typeface="MV Boli" pitchFamily="2" charset="0"/>
              </a:rPr>
              <a:t>S</a:t>
            </a:r>
          </a:p>
          <a:p>
            <a:r>
              <a:rPr lang="en-GB" sz="5400" b="1" dirty="0" smtClean="0">
                <a:solidFill>
                  <a:srgbClr val="FFFF99"/>
                </a:solidFill>
                <a:effectLst>
                  <a:outerShdw blurRad="38100" dist="38100" dir="2700000" algn="tl">
                    <a:srgbClr val="000000">
                      <a:alpha val="43137"/>
                    </a:srgbClr>
                  </a:outerShdw>
                </a:effectLst>
                <a:latin typeface="MV Boli" pitchFamily="2" charset="0"/>
                <a:cs typeface="MV Boli" pitchFamily="2" charset="0"/>
              </a:rPr>
              <a:t>P</a:t>
            </a:r>
          </a:p>
          <a:p>
            <a:r>
              <a:rPr lang="en-GB" sz="5400" b="1" dirty="0" smtClean="0">
                <a:solidFill>
                  <a:srgbClr val="FFFF99"/>
                </a:solidFill>
                <a:effectLst>
                  <a:outerShdw blurRad="38100" dist="38100" dir="2700000" algn="tl">
                    <a:srgbClr val="000000">
                      <a:alpha val="43137"/>
                    </a:srgbClr>
                  </a:outerShdw>
                </a:effectLst>
                <a:latin typeface="MV Boli" pitchFamily="2" charset="0"/>
                <a:cs typeface="MV Boli" pitchFamily="2" charset="0"/>
              </a:rPr>
              <a:t>C</a:t>
            </a:r>
          </a:p>
          <a:p>
            <a:r>
              <a:rPr lang="en-GB" sz="5400" b="1" dirty="0">
                <a:solidFill>
                  <a:srgbClr val="FFFF99"/>
                </a:solidFill>
                <a:effectLst>
                  <a:outerShdw blurRad="38100" dist="38100" dir="2700000" algn="tl">
                    <a:srgbClr val="000000">
                      <a:alpha val="43137"/>
                    </a:srgbClr>
                  </a:outerShdw>
                </a:effectLst>
                <a:latin typeface="MV Boli" pitchFamily="2" charset="0"/>
                <a:cs typeface="MV Boli" pitchFamily="2" charset="0"/>
              </a:rPr>
              <a:t>A</a:t>
            </a:r>
          </a:p>
        </p:txBody>
      </p:sp>
      <p:sp>
        <p:nvSpPr>
          <p:cNvPr id="12" name="Shape 84"/>
          <p:cNvSpPr txBox="1"/>
          <p:nvPr/>
        </p:nvSpPr>
        <p:spPr>
          <a:xfrm>
            <a:off x="1331640" y="2206019"/>
            <a:ext cx="3600400" cy="648072"/>
          </a:xfrm>
          <a:prstGeom prst="rect">
            <a:avLst/>
          </a:prstGeom>
          <a:noFill/>
          <a:ln>
            <a:noFill/>
          </a:ln>
        </p:spPr>
        <p:txBody>
          <a:bodyPr lIns="91425" tIns="91425" rIns="91425" bIns="91425" anchor="t" anchorCtr="0">
            <a:noAutofit/>
          </a:bodyPr>
          <a:lstStyle/>
          <a:p>
            <a:pPr lvl="0" rtl="0">
              <a:lnSpc>
                <a:spcPct val="115000"/>
              </a:lnSpc>
              <a:spcBef>
                <a:spcPts val="440"/>
              </a:spcBef>
              <a:buNone/>
            </a:pPr>
            <a:r>
              <a:rPr lang="en-GB" sz="3200" b="1" dirty="0" err="1"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oyal</a:t>
            </a:r>
            <a:endParaRPr lang="en-GB" sz="3200" b="1" dirty="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3" name="Shape 84"/>
          <p:cNvSpPr txBox="1"/>
          <p:nvPr/>
        </p:nvSpPr>
        <p:spPr>
          <a:xfrm>
            <a:off x="1259632" y="2998107"/>
            <a:ext cx="3600400" cy="648072"/>
          </a:xfrm>
          <a:prstGeom prst="rect">
            <a:avLst/>
          </a:prstGeom>
          <a:noFill/>
          <a:ln>
            <a:noFill/>
          </a:ln>
        </p:spPr>
        <p:txBody>
          <a:bodyPr lIns="91425" tIns="91425" rIns="91425" bIns="91425" anchor="t" anchorCtr="0">
            <a:noAutofit/>
          </a:bodyPr>
          <a:lstStyle/>
          <a:p>
            <a:pPr lvl="0" rtl="0">
              <a:lnSpc>
                <a:spcPct val="115000"/>
              </a:lnSpc>
              <a:spcBef>
                <a:spcPts val="440"/>
              </a:spcBef>
              <a:buNone/>
            </a:pPr>
            <a:r>
              <a:rPr lang="en-GB" sz="3200" b="1" dirty="0" err="1">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o</a:t>
            </a:r>
            <a:r>
              <a:rPr lang="en-GB" sz="3200" b="1" dirty="0" err="1"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ciety</a:t>
            </a:r>
            <a:r>
              <a:rPr lang="en-GB" sz="3200" b="1" dirty="0"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 for the</a:t>
            </a:r>
            <a:endParaRPr lang="en-GB" sz="3200" b="1" dirty="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4" name="Shape 84"/>
          <p:cNvSpPr txBox="1"/>
          <p:nvPr/>
        </p:nvSpPr>
        <p:spPr>
          <a:xfrm>
            <a:off x="1259632" y="3862203"/>
            <a:ext cx="3600400" cy="648072"/>
          </a:xfrm>
          <a:prstGeom prst="rect">
            <a:avLst/>
          </a:prstGeom>
          <a:noFill/>
          <a:ln>
            <a:noFill/>
          </a:ln>
        </p:spPr>
        <p:txBody>
          <a:bodyPr lIns="91425" tIns="91425" rIns="91425" bIns="91425" anchor="t" anchorCtr="0">
            <a:noAutofit/>
          </a:bodyPr>
          <a:lstStyle/>
          <a:p>
            <a:pPr lvl="0" rtl="0">
              <a:lnSpc>
                <a:spcPct val="115000"/>
              </a:lnSpc>
              <a:spcBef>
                <a:spcPts val="440"/>
              </a:spcBef>
              <a:buNone/>
            </a:pPr>
            <a:r>
              <a:rPr lang="en-GB" sz="3200" b="1" dirty="0" err="1"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revention</a:t>
            </a:r>
            <a:r>
              <a:rPr lang="en-GB" sz="3200" b="1" dirty="0"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 of  </a:t>
            </a:r>
            <a:endParaRPr lang="en-GB" sz="3200" b="1" dirty="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5" name="Shape 84"/>
          <p:cNvSpPr txBox="1"/>
          <p:nvPr/>
        </p:nvSpPr>
        <p:spPr>
          <a:xfrm>
            <a:off x="1259632" y="4654291"/>
            <a:ext cx="3600400" cy="648072"/>
          </a:xfrm>
          <a:prstGeom prst="rect">
            <a:avLst/>
          </a:prstGeom>
          <a:noFill/>
          <a:ln>
            <a:noFill/>
          </a:ln>
        </p:spPr>
        <p:txBody>
          <a:bodyPr lIns="91425" tIns="91425" rIns="91425" bIns="91425" anchor="t" anchorCtr="0">
            <a:noAutofit/>
          </a:bodyPr>
          <a:lstStyle/>
          <a:p>
            <a:pPr lvl="0" rtl="0">
              <a:lnSpc>
                <a:spcPct val="115000"/>
              </a:lnSpc>
              <a:spcBef>
                <a:spcPts val="440"/>
              </a:spcBef>
              <a:buNone/>
            </a:pPr>
            <a:r>
              <a:rPr lang="en-GB" sz="3200" b="1" dirty="0" err="1">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r</a:t>
            </a:r>
            <a:r>
              <a:rPr lang="en-GB" sz="3200" b="1" dirty="0" err="1"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uelty</a:t>
            </a:r>
            <a:r>
              <a:rPr lang="en-GB" sz="3200" b="1" dirty="0"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 to</a:t>
            </a:r>
            <a:endParaRPr lang="en-GB" sz="3200" b="1" dirty="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6" name="Shape 84"/>
          <p:cNvSpPr txBox="1"/>
          <p:nvPr/>
        </p:nvSpPr>
        <p:spPr>
          <a:xfrm>
            <a:off x="1331640" y="5518387"/>
            <a:ext cx="3600400" cy="648072"/>
          </a:xfrm>
          <a:prstGeom prst="rect">
            <a:avLst/>
          </a:prstGeom>
          <a:noFill/>
          <a:ln>
            <a:noFill/>
          </a:ln>
        </p:spPr>
        <p:txBody>
          <a:bodyPr lIns="91425" tIns="91425" rIns="91425" bIns="91425" anchor="t" anchorCtr="0">
            <a:noAutofit/>
          </a:bodyPr>
          <a:lstStyle/>
          <a:p>
            <a:pPr lvl="0" rtl="0">
              <a:lnSpc>
                <a:spcPct val="115000"/>
              </a:lnSpc>
              <a:spcBef>
                <a:spcPts val="440"/>
              </a:spcBef>
              <a:buNone/>
            </a:pPr>
            <a:r>
              <a:rPr lang="en-GB" sz="3200" b="1" dirty="0" err="1"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nimals</a:t>
            </a:r>
            <a:endParaRPr lang="en-GB" sz="3200" b="1" dirty="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7" name="Rectangle 16"/>
          <p:cNvSpPr/>
          <p:nvPr/>
        </p:nvSpPr>
        <p:spPr>
          <a:xfrm>
            <a:off x="4788024" y="2765246"/>
            <a:ext cx="3960440" cy="1200329"/>
          </a:xfrm>
          <a:prstGeom prst="rect">
            <a:avLst/>
          </a:prstGeom>
        </p:spPr>
        <p:txBody>
          <a:bodyPr wrap="square">
            <a:spAutoFit/>
          </a:bodyPr>
          <a:lstStyle/>
          <a:p>
            <a:pPr lvl="0" algn="ctr"/>
            <a:r>
              <a:rPr lang="en-GB" sz="2400" b="1" dirty="0" smtClean="0">
                <a:solidFill>
                  <a:srgbClr val="FFFF99"/>
                </a:solidFill>
                <a:latin typeface="MV Boli" pitchFamily="2" charset="0"/>
                <a:ea typeface="Corbel"/>
                <a:cs typeface="MV Boli" pitchFamily="2" charset="0"/>
                <a:sym typeface="Corbel"/>
              </a:rPr>
              <a:t>We aim to prevent cruelty and to promote kindness to all animals.</a:t>
            </a:r>
          </a:p>
        </p:txBody>
      </p:sp>
      <p:pic>
        <p:nvPicPr>
          <p:cNvPr id="15362" name="Picture 2" descr="Image result for rspca"/>
          <p:cNvPicPr>
            <a:picLocks noChangeAspect="1" noChangeArrowheads="1"/>
          </p:cNvPicPr>
          <p:nvPr/>
        </p:nvPicPr>
        <p:blipFill>
          <a:blip r:embed="rId4" cstate="print"/>
          <a:srcRect l="35193" r="939" b="9281"/>
          <a:stretch>
            <a:fillRect/>
          </a:stretch>
        </p:blipFill>
        <p:spPr bwMode="auto">
          <a:xfrm>
            <a:off x="5508104" y="4077072"/>
            <a:ext cx="2736304" cy="18428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2"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par>
                                <p:cTn id="8" presetID="9" presetClass="entr" presetSubtype="0" fill="hold" grpId="2"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dissolve">
                                      <p:cBhvr>
                                        <p:cTn id="10" dur="500"/>
                                        <p:tgtEl>
                                          <p:spTgt spid="16"/>
                                        </p:tgtEl>
                                      </p:cBhvr>
                                    </p:animEffect>
                                  </p:childTnLst>
                                </p:cTn>
                              </p:par>
                              <p:par>
                                <p:cTn id="11" presetID="9" presetClass="entr" presetSubtype="0" fill="hold" grpId="2"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dissolve">
                                      <p:cBhvr>
                                        <p:cTn id="13" dur="500"/>
                                        <p:tgtEl>
                                          <p:spTgt spid="15"/>
                                        </p:tgtEl>
                                      </p:cBhvr>
                                    </p:animEffect>
                                  </p:childTnLst>
                                </p:cTn>
                              </p:par>
                              <p:par>
                                <p:cTn id="14" presetID="9" presetClass="entr" presetSubtype="0" fill="hold" grpId="2"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dissolve">
                                      <p:cBhvr>
                                        <p:cTn id="16" dur="500"/>
                                        <p:tgtEl>
                                          <p:spTgt spid="14"/>
                                        </p:tgtEl>
                                      </p:cBhvr>
                                    </p:animEffect>
                                  </p:childTnLst>
                                </p:cTn>
                              </p:par>
                              <p:par>
                                <p:cTn id="17" presetID="9" presetClass="entr" presetSubtype="0" fill="hold" grpId="2"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dissolve">
                                      <p:cBhvr>
                                        <p:cTn id="19" dur="500"/>
                                        <p:tgtEl>
                                          <p:spTgt spid="13"/>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nodeType="clickEffect">
                                  <p:stCondLst>
                                    <p:cond delay="0"/>
                                  </p:stCondLst>
                                  <p:childTnLst>
                                    <p:set>
                                      <p:cBhvr>
                                        <p:cTn id="23" dur="1" fill="hold">
                                          <p:stCondLst>
                                            <p:cond delay="0"/>
                                          </p:stCondLst>
                                        </p:cTn>
                                        <p:tgtEl>
                                          <p:spTgt spid="15362"/>
                                        </p:tgtEl>
                                        <p:attrNameLst>
                                          <p:attrName>style.visibility</p:attrName>
                                        </p:attrNameLst>
                                      </p:cBhvr>
                                      <p:to>
                                        <p:strVal val="visible"/>
                                      </p:to>
                                    </p:set>
                                    <p:animEffect transition="in" filter="dissolve">
                                      <p:cBhvr>
                                        <p:cTn id="24" dur="500"/>
                                        <p:tgtEl>
                                          <p:spTgt spid="15362"/>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dissolve">
                                      <p:cBhvr>
                                        <p:cTn id="2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2"/>
      <p:bldP spid="13" grpId="2"/>
      <p:bldP spid="14" grpId="2"/>
      <p:bldP spid="15" grpId="2"/>
      <p:bldP spid="16" grpId="2"/>
      <p:bldP spid="1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hape 60"/>
          <p:cNvSpPr txBox="1">
            <a:spLocks/>
          </p:cNvSpPr>
          <p:nvPr/>
        </p:nvSpPr>
        <p:spPr>
          <a:xfrm>
            <a:off x="467544" y="116632"/>
            <a:ext cx="6432084" cy="979800"/>
          </a:xfrm>
          <a:prstGeom prst="rect">
            <a:avLst/>
          </a:prstGeom>
        </p:spPr>
        <p:txBody>
          <a:bodyPr lIns="91425" tIns="91425" rIns="91425" bIns="91425"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smtClean="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sym typeface="Corbel"/>
              </a:rPr>
              <a:t>History of the RSPCA</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3" name="Rectangle 2"/>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2" descr="Image result for rspca"/>
          <p:cNvPicPr>
            <a:picLocks noChangeAspect="1" noChangeArrowheads="1"/>
          </p:cNvPicPr>
          <p:nvPr/>
        </p:nvPicPr>
        <p:blipFill>
          <a:blip r:embed="rId4" cstate="print"/>
          <a:srcRect/>
          <a:stretch>
            <a:fillRect/>
          </a:stretch>
        </p:blipFill>
        <p:spPr bwMode="auto">
          <a:xfrm>
            <a:off x="7308304" y="44624"/>
            <a:ext cx="1618317" cy="980728"/>
          </a:xfrm>
          <a:prstGeom prst="rect">
            <a:avLst/>
          </a:prstGeom>
          <a:noFill/>
        </p:spPr>
      </p:pic>
      <p:sp>
        <p:nvSpPr>
          <p:cNvPr id="6" name="Shape 60"/>
          <p:cNvSpPr txBox="1">
            <a:spLocks/>
          </p:cNvSpPr>
          <p:nvPr/>
        </p:nvSpPr>
        <p:spPr>
          <a:xfrm>
            <a:off x="444172" y="116632"/>
            <a:ext cx="6432084"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History of the RSPCA</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7" name="Rectangle 6"/>
          <p:cNvSpPr/>
          <p:nvPr/>
        </p:nvSpPr>
        <p:spPr>
          <a:xfrm>
            <a:off x="922964" y="908720"/>
            <a:ext cx="5305220"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Draw my life- History of the RSPCA.mp4">
            <a:hlinkClick r:id="" action="ppaction://media"/>
          </p:cNvPr>
          <p:cNvPicPr>
            <a:picLocks noRot="1" noChangeAspect="1"/>
          </p:cNvPicPr>
          <p:nvPr>
            <a:videoFile r:link="rId1"/>
          </p:nvPr>
        </p:nvPicPr>
        <p:blipFill>
          <a:blip r:embed="rId5" cstate="print"/>
          <a:stretch>
            <a:fillRect/>
          </a:stretch>
        </p:blipFill>
        <p:spPr>
          <a:xfrm>
            <a:off x="1043608" y="1196752"/>
            <a:ext cx="6492552" cy="48694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9"/>
                                        </p:tgtEl>
                                      </p:cBhvr>
                                    </p:cmd>
                                  </p:childTnLst>
                                </p:cTn>
                              </p:par>
                            </p:childTnLst>
                          </p:cTn>
                        </p:par>
                      </p:childTnLst>
                    </p:cTn>
                  </p:par>
                </p:childTnLst>
              </p:cTn>
              <p:nextCondLst>
                <p:cond evt="onClick" delay="0">
                  <p:tgtEl>
                    <p:spTgt spid="9"/>
                  </p:tgtEl>
                </p:cond>
              </p:nextCondLst>
            </p:seq>
            <p:video>
              <p:cMediaNode vol="80000">
                <p:cTn id="7" fill="hold" display="0">
                  <p:stCondLst>
                    <p:cond delay="indefinite"/>
                  </p:stCondLst>
                  <p:endCondLst>
                    <p:cond evt="onNext" delay="0">
                      <p:tgtEl>
                        <p:sldTgt/>
                      </p:tgtEl>
                    </p:cond>
                    <p:cond evt="onPrev" delay="0">
                      <p:tgtEl>
                        <p:sldTgt/>
                      </p:tgtEl>
                    </p:cond>
                  </p:endCondLst>
                </p:cTn>
                <p:tgtEl>
                  <p:spTgt spid="9"/>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hape 60"/>
          <p:cNvSpPr txBox="1">
            <a:spLocks/>
          </p:cNvSpPr>
          <p:nvPr/>
        </p:nvSpPr>
        <p:spPr>
          <a:xfrm>
            <a:off x="516180" y="116632"/>
            <a:ext cx="40558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Quiz Q1</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2" name="Rectangle 1"/>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Image result for rspca"/>
          <p:cNvPicPr>
            <a:picLocks noChangeAspect="1" noChangeArrowheads="1"/>
          </p:cNvPicPr>
          <p:nvPr/>
        </p:nvPicPr>
        <p:blipFill>
          <a:blip r:embed="rId2" cstate="print"/>
          <a:srcRect/>
          <a:stretch>
            <a:fillRect/>
          </a:stretch>
        </p:blipFill>
        <p:spPr bwMode="auto">
          <a:xfrm>
            <a:off x="7308304" y="44624"/>
            <a:ext cx="1618317" cy="980728"/>
          </a:xfrm>
          <a:prstGeom prst="rect">
            <a:avLst/>
          </a:prstGeom>
          <a:noFill/>
        </p:spPr>
      </p:pic>
      <p:sp>
        <p:nvSpPr>
          <p:cNvPr id="5" name="Shape 60"/>
          <p:cNvSpPr txBox="1">
            <a:spLocks/>
          </p:cNvSpPr>
          <p:nvPr/>
        </p:nvSpPr>
        <p:spPr>
          <a:xfrm>
            <a:off x="467544" y="116632"/>
            <a:ext cx="40558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Quiz Q1</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6" name="Rectangle 5"/>
          <p:cNvSpPr/>
          <p:nvPr/>
        </p:nvSpPr>
        <p:spPr>
          <a:xfrm>
            <a:off x="922964" y="908720"/>
            <a:ext cx="3433012"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755576" y="1340768"/>
            <a:ext cx="7704856" cy="954107"/>
          </a:xfrm>
          <a:prstGeom prst="rect">
            <a:avLst/>
          </a:prstGeom>
        </p:spPr>
        <p:txBody>
          <a:bodyPr wrap="square">
            <a:spAutoFit/>
          </a:bodyPr>
          <a:lstStyle/>
          <a:p>
            <a:pPr lvl="0" algn="ctr"/>
            <a:r>
              <a:rPr lang="en-GB" sz="2800" b="1" dirty="0" smtClean="0">
                <a:solidFill>
                  <a:srgbClr val="FFFF99"/>
                </a:solidFill>
                <a:latin typeface="MV Boli" pitchFamily="2" charset="0"/>
                <a:ea typeface="Corbel"/>
                <a:cs typeface="MV Boli" pitchFamily="2" charset="0"/>
                <a:sym typeface="Corbel"/>
              </a:rPr>
              <a:t>How many RSPCA inspectors are there covering England &amp; Wales?</a:t>
            </a:r>
          </a:p>
        </p:txBody>
      </p:sp>
      <p:sp>
        <p:nvSpPr>
          <p:cNvPr id="8" name="Rectangle 7"/>
          <p:cNvSpPr/>
          <p:nvPr/>
        </p:nvSpPr>
        <p:spPr>
          <a:xfrm>
            <a:off x="1403648" y="2780928"/>
            <a:ext cx="2232248" cy="2246769"/>
          </a:xfrm>
          <a:prstGeom prst="rect">
            <a:avLst/>
          </a:prstGeom>
        </p:spPr>
        <p:txBody>
          <a:bodyPr wrap="square">
            <a:spAutoFit/>
          </a:bodyPr>
          <a:lstStyle/>
          <a:p>
            <a:pPr lvl="0" algn="ctr"/>
            <a:r>
              <a:rPr lang="en-GB" sz="2800" b="1" dirty="0" smtClean="0">
                <a:solidFill>
                  <a:srgbClr val="002060"/>
                </a:solidFill>
                <a:latin typeface="MV Boli" pitchFamily="2" charset="0"/>
                <a:ea typeface="Corbel"/>
                <a:cs typeface="MV Boli" pitchFamily="2" charset="0"/>
                <a:sym typeface="Corbel"/>
              </a:rPr>
              <a:t>1053</a:t>
            </a:r>
          </a:p>
          <a:p>
            <a:pPr lvl="0" algn="ctr"/>
            <a:endParaRPr lang="en-GB" sz="2800" b="1" dirty="0" smtClean="0">
              <a:solidFill>
                <a:srgbClr val="002060"/>
              </a:solidFill>
              <a:latin typeface="MV Boli" pitchFamily="2" charset="0"/>
              <a:ea typeface="Corbel"/>
              <a:cs typeface="MV Boli" pitchFamily="2" charset="0"/>
              <a:sym typeface="Corbel"/>
            </a:endParaRPr>
          </a:p>
          <a:p>
            <a:pPr lvl="0" algn="ctr"/>
            <a:r>
              <a:rPr lang="en-GB" sz="2800" b="1" dirty="0" smtClean="0">
                <a:solidFill>
                  <a:srgbClr val="002060"/>
                </a:solidFill>
                <a:latin typeface="MV Boli" pitchFamily="2" charset="0"/>
                <a:ea typeface="Corbel"/>
                <a:cs typeface="MV Boli" pitchFamily="2" charset="0"/>
                <a:sym typeface="Corbel"/>
              </a:rPr>
              <a:t>572</a:t>
            </a:r>
          </a:p>
          <a:p>
            <a:pPr lvl="0" algn="ctr"/>
            <a:endParaRPr lang="en-GB" sz="2800" b="1" dirty="0" smtClean="0">
              <a:solidFill>
                <a:srgbClr val="002060"/>
              </a:solidFill>
              <a:latin typeface="MV Boli" pitchFamily="2" charset="0"/>
              <a:ea typeface="Corbel"/>
              <a:cs typeface="MV Boli" pitchFamily="2" charset="0"/>
              <a:sym typeface="Corbel"/>
            </a:endParaRPr>
          </a:p>
          <a:p>
            <a:pPr lvl="0" algn="ctr"/>
            <a:r>
              <a:rPr lang="en-GB" sz="2800" b="1" dirty="0" smtClean="0">
                <a:solidFill>
                  <a:srgbClr val="002060"/>
                </a:solidFill>
                <a:latin typeface="MV Boli" pitchFamily="2" charset="0"/>
                <a:ea typeface="Corbel"/>
                <a:cs typeface="MV Boli" pitchFamily="2" charset="0"/>
                <a:sym typeface="Corbel"/>
              </a:rPr>
              <a:t>339</a:t>
            </a:r>
          </a:p>
        </p:txBody>
      </p:sp>
      <p:sp>
        <p:nvSpPr>
          <p:cNvPr id="9" name="Rectangle 8"/>
          <p:cNvSpPr/>
          <p:nvPr/>
        </p:nvSpPr>
        <p:spPr>
          <a:xfrm>
            <a:off x="1403648" y="2852936"/>
            <a:ext cx="360040" cy="360040"/>
          </a:xfrm>
          <a:prstGeom prst="rect">
            <a:avLst/>
          </a:prstGeom>
          <a:solidFill>
            <a:srgbClr val="FF0000"/>
          </a:solid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1403648" y="3645024"/>
            <a:ext cx="360040" cy="360040"/>
          </a:xfrm>
          <a:prstGeom prst="rect">
            <a:avLst/>
          </a:prstGeom>
          <a:solidFill>
            <a:srgbClr val="FFFF00"/>
          </a:solid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1403648" y="4509120"/>
            <a:ext cx="360040" cy="360040"/>
          </a:xfrm>
          <a:prstGeom prst="rect">
            <a:avLst/>
          </a:prstGeom>
          <a:solidFill>
            <a:srgbClr val="00FF00"/>
          </a:solid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434" name="Picture 2" descr="C:\Users\015685\AppData\Local\Microsoft\Windows\Temporary Internet Files\Content.IE5\AGGD01V0\Green_tick[1].png"/>
          <p:cNvPicPr>
            <a:picLocks noChangeAspect="1" noChangeArrowheads="1"/>
          </p:cNvPicPr>
          <p:nvPr/>
        </p:nvPicPr>
        <p:blipFill>
          <a:blip r:embed="rId3" cstate="print"/>
          <a:srcRect/>
          <a:stretch>
            <a:fillRect/>
          </a:stretch>
        </p:blipFill>
        <p:spPr bwMode="auto">
          <a:xfrm>
            <a:off x="3203848" y="4069210"/>
            <a:ext cx="887940" cy="871958"/>
          </a:xfrm>
          <a:prstGeom prst="rect">
            <a:avLst/>
          </a:prstGeom>
          <a:noFill/>
        </p:spPr>
      </p:pic>
      <p:sp>
        <p:nvSpPr>
          <p:cNvPr id="14" name="Rectangle 13"/>
          <p:cNvSpPr/>
          <p:nvPr/>
        </p:nvSpPr>
        <p:spPr>
          <a:xfrm>
            <a:off x="323528" y="5622339"/>
            <a:ext cx="8712968" cy="830997"/>
          </a:xfrm>
          <a:prstGeom prst="rect">
            <a:avLst/>
          </a:prstGeom>
        </p:spPr>
        <p:txBody>
          <a:bodyPr wrap="square">
            <a:spAutoFit/>
          </a:bodyPr>
          <a:lstStyle/>
          <a:p>
            <a:pPr lvl="0" algn="ctr"/>
            <a:r>
              <a:rPr lang="en-GB" sz="2400" b="1" i="1" dirty="0" smtClean="0">
                <a:solidFill>
                  <a:schemeClr val="bg1"/>
                </a:solidFill>
                <a:latin typeface="MV Boli" pitchFamily="2" charset="0"/>
                <a:ea typeface="Corbel"/>
                <a:cs typeface="MV Boli" pitchFamily="2" charset="0"/>
                <a:sym typeface="Corbel"/>
              </a:rPr>
              <a:t>Inspectors investigated over 140 thousand complaints of cruelty and neglect in 2015. </a:t>
            </a:r>
          </a:p>
        </p:txBody>
      </p:sp>
      <p:sp>
        <p:nvSpPr>
          <p:cNvPr id="15" name="Rectangle 14"/>
          <p:cNvSpPr/>
          <p:nvPr/>
        </p:nvSpPr>
        <p:spPr>
          <a:xfrm>
            <a:off x="5004048" y="2780928"/>
            <a:ext cx="3744416" cy="2308324"/>
          </a:xfrm>
          <a:prstGeom prst="rect">
            <a:avLst/>
          </a:prstGeom>
          <a:ln w="38100">
            <a:solidFill>
              <a:srgbClr val="002060"/>
            </a:solidFill>
          </a:ln>
        </p:spPr>
        <p:txBody>
          <a:bodyPr wrap="square">
            <a:spAutoFit/>
          </a:bodyPr>
          <a:lstStyle/>
          <a:p>
            <a:pPr lvl="0" algn="ctr"/>
            <a:r>
              <a:rPr lang="en-GB" sz="2400" b="1" i="1" dirty="0" smtClean="0">
                <a:solidFill>
                  <a:schemeClr val="bg1"/>
                </a:solidFill>
                <a:latin typeface="MV Boli" pitchFamily="2" charset="0"/>
                <a:ea typeface="Corbel"/>
                <a:cs typeface="MV Boli" pitchFamily="2" charset="0"/>
                <a:sym typeface="Corbel"/>
              </a:rPr>
              <a:t>For every 300 people there is 1 police man/woman but only 1 inspector for every hundred and ten thousand.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dissolve">
                                      <p:cBhvr>
                                        <p:cTn id="7" dur="500"/>
                                        <p:tgtEl>
                                          <p:spTgt spid="1843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dissolve">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hape 60"/>
          <p:cNvSpPr txBox="1">
            <a:spLocks/>
          </p:cNvSpPr>
          <p:nvPr/>
        </p:nvSpPr>
        <p:spPr>
          <a:xfrm>
            <a:off x="467544" y="116632"/>
            <a:ext cx="40558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Quiz Q2</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2" name="Rectangle 1"/>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Image result for rspca"/>
          <p:cNvPicPr>
            <a:picLocks noChangeAspect="1" noChangeArrowheads="1"/>
          </p:cNvPicPr>
          <p:nvPr/>
        </p:nvPicPr>
        <p:blipFill>
          <a:blip r:embed="rId2" cstate="print"/>
          <a:srcRect/>
          <a:stretch>
            <a:fillRect/>
          </a:stretch>
        </p:blipFill>
        <p:spPr bwMode="auto">
          <a:xfrm>
            <a:off x="7308304" y="44624"/>
            <a:ext cx="1618317" cy="980728"/>
          </a:xfrm>
          <a:prstGeom prst="rect">
            <a:avLst/>
          </a:prstGeom>
          <a:noFill/>
        </p:spPr>
      </p:pic>
      <p:sp>
        <p:nvSpPr>
          <p:cNvPr id="5" name="Shape 60"/>
          <p:cNvSpPr txBox="1">
            <a:spLocks/>
          </p:cNvSpPr>
          <p:nvPr/>
        </p:nvSpPr>
        <p:spPr>
          <a:xfrm>
            <a:off x="444172" y="116632"/>
            <a:ext cx="40558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Quiz Q2</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6" name="Rectangle 5"/>
          <p:cNvSpPr/>
          <p:nvPr/>
        </p:nvSpPr>
        <p:spPr>
          <a:xfrm>
            <a:off x="922964" y="908720"/>
            <a:ext cx="3433012"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755576" y="1340768"/>
            <a:ext cx="7704856" cy="954107"/>
          </a:xfrm>
          <a:prstGeom prst="rect">
            <a:avLst/>
          </a:prstGeom>
        </p:spPr>
        <p:txBody>
          <a:bodyPr wrap="square">
            <a:spAutoFit/>
          </a:bodyPr>
          <a:lstStyle/>
          <a:p>
            <a:pPr lvl="0" algn="ctr"/>
            <a:r>
              <a:rPr lang="en-GB" sz="2800" b="1" dirty="0" smtClean="0">
                <a:solidFill>
                  <a:srgbClr val="FFFF99"/>
                </a:solidFill>
                <a:latin typeface="MV Boli" pitchFamily="2" charset="0"/>
                <a:ea typeface="Corbel"/>
                <a:cs typeface="MV Boli" pitchFamily="2" charset="0"/>
                <a:sym typeface="Corbel"/>
              </a:rPr>
              <a:t>On average, how much does it cost to carry out the work of the RSPCA a year?</a:t>
            </a:r>
          </a:p>
        </p:txBody>
      </p:sp>
      <p:sp>
        <p:nvSpPr>
          <p:cNvPr id="8" name="Rectangle 7"/>
          <p:cNvSpPr/>
          <p:nvPr/>
        </p:nvSpPr>
        <p:spPr>
          <a:xfrm>
            <a:off x="1403648" y="2780928"/>
            <a:ext cx="2952328" cy="2246769"/>
          </a:xfrm>
          <a:prstGeom prst="rect">
            <a:avLst/>
          </a:prstGeom>
        </p:spPr>
        <p:txBody>
          <a:bodyPr wrap="square">
            <a:spAutoFit/>
          </a:bodyPr>
          <a:lstStyle/>
          <a:p>
            <a:pPr lvl="0" algn="ctr"/>
            <a:r>
              <a:rPr lang="en-GB" sz="2800" b="1" dirty="0" smtClean="0">
                <a:solidFill>
                  <a:srgbClr val="002060"/>
                </a:solidFill>
                <a:latin typeface="MV Boli" pitchFamily="2" charset="0"/>
                <a:ea typeface="Corbel"/>
                <a:cs typeface="MV Boli" pitchFamily="2" charset="0"/>
                <a:sym typeface="Corbel"/>
              </a:rPr>
              <a:t>25 million</a:t>
            </a:r>
          </a:p>
          <a:p>
            <a:pPr lvl="0" algn="ctr"/>
            <a:endParaRPr lang="en-GB" sz="2800" b="1" dirty="0" smtClean="0">
              <a:solidFill>
                <a:srgbClr val="002060"/>
              </a:solidFill>
              <a:latin typeface="MV Boli" pitchFamily="2" charset="0"/>
              <a:ea typeface="Corbel"/>
              <a:cs typeface="MV Boli" pitchFamily="2" charset="0"/>
              <a:sym typeface="Corbel"/>
            </a:endParaRPr>
          </a:p>
          <a:p>
            <a:pPr lvl="0" algn="ctr"/>
            <a:r>
              <a:rPr lang="en-GB" sz="2800" b="1" dirty="0" smtClean="0">
                <a:solidFill>
                  <a:srgbClr val="002060"/>
                </a:solidFill>
                <a:latin typeface="MV Boli" pitchFamily="2" charset="0"/>
                <a:ea typeface="Corbel"/>
                <a:cs typeface="MV Boli" pitchFamily="2" charset="0"/>
                <a:sym typeface="Corbel"/>
              </a:rPr>
              <a:t>120 million</a:t>
            </a:r>
          </a:p>
          <a:p>
            <a:pPr lvl="0" algn="ctr"/>
            <a:endParaRPr lang="en-GB" sz="2800" b="1" dirty="0" smtClean="0">
              <a:solidFill>
                <a:srgbClr val="002060"/>
              </a:solidFill>
              <a:latin typeface="MV Boli" pitchFamily="2" charset="0"/>
              <a:ea typeface="Corbel"/>
              <a:cs typeface="MV Boli" pitchFamily="2" charset="0"/>
              <a:sym typeface="Corbel"/>
            </a:endParaRPr>
          </a:p>
          <a:p>
            <a:pPr lvl="0" algn="ctr"/>
            <a:r>
              <a:rPr lang="en-GB" sz="2800" b="1" dirty="0" smtClean="0">
                <a:solidFill>
                  <a:srgbClr val="002060"/>
                </a:solidFill>
                <a:latin typeface="MV Boli" pitchFamily="2" charset="0"/>
                <a:ea typeface="Corbel"/>
                <a:cs typeface="MV Boli" pitchFamily="2" charset="0"/>
                <a:sym typeface="Corbel"/>
              </a:rPr>
              <a:t>165 million</a:t>
            </a:r>
          </a:p>
        </p:txBody>
      </p:sp>
      <p:sp>
        <p:nvSpPr>
          <p:cNvPr id="9" name="Rectangle 8"/>
          <p:cNvSpPr/>
          <p:nvPr/>
        </p:nvSpPr>
        <p:spPr>
          <a:xfrm>
            <a:off x="1403648" y="2852936"/>
            <a:ext cx="360040" cy="360040"/>
          </a:xfrm>
          <a:prstGeom prst="rect">
            <a:avLst/>
          </a:prstGeom>
          <a:solidFill>
            <a:srgbClr val="FF0000"/>
          </a:solid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1403648" y="3645024"/>
            <a:ext cx="360040" cy="360040"/>
          </a:xfrm>
          <a:prstGeom prst="rect">
            <a:avLst/>
          </a:prstGeom>
          <a:solidFill>
            <a:srgbClr val="FFFF00"/>
          </a:solid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1403648" y="4509120"/>
            <a:ext cx="360040" cy="360040"/>
          </a:xfrm>
          <a:prstGeom prst="rect">
            <a:avLst/>
          </a:prstGeom>
          <a:solidFill>
            <a:srgbClr val="00FF00"/>
          </a:solid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434" name="Picture 2" descr="C:\Users\015685\AppData\Local\Microsoft\Windows\Temporary Internet Files\Content.IE5\AGGD01V0\Green_tick[1].png"/>
          <p:cNvPicPr>
            <a:picLocks noChangeAspect="1" noChangeArrowheads="1"/>
          </p:cNvPicPr>
          <p:nvPr/>
        </p:nvPicPr>
        <p:blipFill>
          <a:blip r:embed="rId3" cstate="print"/>
          <a:srcRect/>
          <a:stretch>
            <a:fillRect/>
          </a:stretch>
        </p:blipFill>
        <p:spPr bwMode="auto">
          <a:xfrm>
            <a:off x="4067944" y="3277122"/>
            <a:ext cx="887940" cy="871958"/>
          </a:xfrm>
          <a:prstGeom prst="rect">
            <a:avLst/>
          </a:prstGeom>
          <a:noFill/>
        </p:spPr>
      </p:pic>
      <p:sp>
        <p:nvSpPr>
          <p:cNvPr id="14" name="Rectangle 13"/>
          <p:cNvSpPr/>
          <p:nvPr/>
        </p:nvSpPr>
        <p:spPr>
          <a:xfrm>
            <a:off x="431032" y="5877272"/>
            <a:ext cx="8712968" cy="461665"/>
          </a:xfrm>
          <a:prstGeom prst="rect">
            <a:avLst/>
          </a:prstGeom>
        </p:spPr>
        <p:txBody>
          <a:bodyPr wrap="square">
            <a:spAutoFit/>
          </a:bodyPr>
          <a:lstStyle/>
          <a:p>
            <a:pPr lvl="0" algn="ctr"/>
            <a:r>
              <a:rPr lang="en-GB" sz="2400" b="1" i="1" dirty="0" smtClean="0">
                <a:solidFill>
                  <a:schemeClr val="bg1"/>
                </a:solidFill>
                <a:latin typeface="MV Boli" pitchFamily="2" charset="0"/>
                <a:ea typeface="Corbel"/>
                <a:cs typeface="MV Boli" pitchFamily="2" charset="0"/>
                <a:sym typeface="Corbel"/>
              </a:rPr>
              <a:t>Where does this money come from?</a:t>
            </a:r>
          </a:p>
        </p:txBody>
      </p:sp>
      <p:sp>
        <p:nvSpPr>
          <p:cNvPr id="15" name="Rectangle 14"/>
          <p:cNvSpPr/>
          <p:nvPr/>
        </p:nvSpPr>
        <p:spPr>
          <a:xfrm>
            <a:off x="5148064" y="2636912"/>
            <a:ext cx="3744416" cy="3046988"/>
          </a:xfrm>
          <a:prstGeom prst="rect">
            <a:avLst/>
          </a:prstGeom>
          <a:ln w="38100">
            <a:solidFill>
              <a:srgbClr val="002060"/>
            </a:solidFill>
          </a:ln>
        </p:spPr>
        <p:txBody>
          <a:bodyPr wrap="square">
            <a:spAutoFit/>
          </a:bodyPr>
          <a:lstStyle/>
          <a:p>
            <a:pPr lvl="0" algn="ctr"/>
            <a:r>
              <a:rPr lang="en-GB" sz="2400" b="1" i="1" dirty="0" smtClean="0">
                <a:solidFill>
                  <a:schemeClr val="bg1"/>
                </a:solidFill>
                <a:latin typeface="MV Boli" pitchFamily="2" charset="0"/>
                <a:ea typeface="Corbel"/>
                <a:cs typeface="MV Boli" pitchFamily="2" charset="0"/>
                <a:sym typeface="Corbel"/>
              </a:rPr>
              <a:t>All the costs are raised through charity donations, raising money events and crazy sponsorships. </a:t>
            </a:r>
          </a:p>
          <a:p>
            <a:pPr lvl="0" algn="ctr"/>
            <a:endParaRPr lang="en-GB" sz="2400" b="1" i="1" dirty="0" smtClean="0">
              <a:solidFill>
                <a:schemeClr val="bg1"/>
              </a:solidFill>
              <a:latin typeface="MV Boli" pitchFamily="2" charset="0"/>
              <a:ea typeface="Corbel"/>
              <a:cs typeface="MV Boli" pitchFamily="2" charset="0"/>
              <a:sym typeface="Corbel"/>
            </a:endParaRPr>
          </a:p>
          <a:p>
            <a:pPr lvl="0" algn="ctr"/>
            <a:r>
              <a:rPr lang="en-GB" sz="2400" b="1" i="1" dirty="0"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RSPCA has </a:t>
            </a:r>
            <a:r>
              <a:rPr lang="en-GB" sz="2400" b="1" i="1" u="sng" dirty="0"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NO</a:t>
            </a:r>
            <a:r>
              <a:rPr lang="en-GB" sz="2400" b="1" i="1" dirty="0"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rPr>
              <a:t> Government funding.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dissolve">
                                      <p:cBhvr>
                                        <p:cTn id="7" dur="500"/>
                                        <p:tgtEl>
                                          <p:spTgt spid="1843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dissolve">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hape 60"/>
          <p:cNvSpPr txBox="1">
            <a:spLocks/>
          </p:cNvSpPr>
          <p:nvPr/>
        </p:nvSpPr>
        <p:spPr>
          <a:xfrm>
            <a:off x="467544" y="144944"/>
            <a:ext cx="40558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Quiz Q3</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2" name="Rectangle 1"/>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Image result for rspca"/>
          <p:cNvPicPr>
            <a:picLocks noChangeAspect="1" noChangeArrowheads="1"/>
          </p:cNvPicPr>
          <p:nvPr/>
        </p:nvPicPr>
        <p:blipFill>
          <a:blip r:embed="rId3" cstate="print"/>
          <a:srcRect/>
          <a:stretch>
            <a:fillRect/>
          </a:stretch>
        </p:blipFill>
        <p:spPr bwMode="auto">
          <a:xfrm>
            <a:off x="7308304" y="44624"/>
            <a:ext cx="1618317" cy="980728"/>
          </a:xfrm>
          <a:prstGeom prst="rect">
            <a:avLst/>
          </a:prstGeom>
          <a:noFill/>
        </p:spPr>
      </p:pic>
      <p:sp>
        <p:nvSpPr>
          <p:cNvPr id="5" name="Shape 60"/>
          <p:cNvSpPr txBox="1">
            <a:spLocks/>
          </p:cNvSpPr>
          <p:nvPr/>
        </p:nvSpPr>
        <p:spPr>
          <a:xfrm>
            <a:off x="444172" y="116632"/>
            <a:ext cx="40558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Quiz Q3</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6" name="Rectangle 5"/>
          <p:cNvSpPr/>
          <p:nvPr/>
        </p:nvSpPr>
        <p:spPr>
          <a:xfrm>
            <a:off x="922964" y="908720"/>
            <a:ext cx="3433012"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755576" y="1340768"/>
            <a:ext cx="7704856" cy="954107"/>
          </a:xfrm>
          <a:prstGeom prst="rect">
            <a:avLst/>
          </a:prstGeom>
        </p:spPr>
        <p:txBody>
          <a:bodyPr wrap="square">
            <a:spAutoFit/>
          </a:bodyPr>
          <a:lstStyle/>
          <a:p>
            <a:pPr lvl="0" algn="ctr"/>
            <a:r>
              <a:rPr lang="en-GB" sz="2800" b="1" dirty="0" smtClean="0">
                <a:solidFill>
                  <a:srgbClr val="FFFF99"/>
                </a:solidFill>
                <a:latin typeface="MV Boli" pitchFamily="2" charset="0"/>
                <a:ea typeface="Corbel"/>
                <a:cs typeface="MV Boli" pitchFamily="2" charset="0"/>
                <a:sym typeface="Corbel"/>
              </a:rPr>
              <a:t>On average, how many calls for advice or help does the RSPCA receive?</a:t>
            </a:r>
          </a:p>
        </p:txBody>
      </p:sp>
      <p:sp>
        <p:nvSpPr>
          <p:cNvPr id="8" name="Rectangle 7"/>
          <p:cNvSpPr/>
          <p:nvPr/>
        </p:nvSpPr>
        <p:spPr>
          <a:xfrm>
            <a:off x="683568" y="2838415"/>
            <a:ext cx="4752528" cy="2246769"/>
          </a:xfrm>
          <a:prstGeom prst="rect">
            <a:avLst/>
          </a:prstGeom>
        </p:spPr>
        <p:txBody>
          <a:bodyPr wrap="square">
            <a:spAutoFit/>
          </a:bodyPr>
          <a:lstStyle/>
          <a:p>
            <a:pPr lvl="0" algn="ctr"/>
            <a:r>
              <a:rPr lang="en-GB" sz="2800" b="1" dirty="0" smtClean="0">
                <a:solidFill>
                  <a:srgbClr val="002060"/>
                </a:solidFill>
                <a:latin typeface="MV Boli" pitchFamily="2" charset="0"/>
                <a:ea typeface="Corbel"/>
                <a:cs typeface="MV Boli" pitchFamily="2" charset="0"/>
                <a:sym typeface="Corbel"/>
              </a:rPr>
              <a:t>One every minute</a:t>
            </a:r>
          </a:p>
          <a:p>
            <a:pPr lvl="0" algn="ctr"/>
            <a:endParaRPr lang="en-GB" sz="2800" b="1" dirty="0" smtClean="0">
              <a:solidFill>
                <a:srgbClr val="002060"/>
              </a:solidFill>
              <a:latin typeface="MV Boli" pitchFamily="2" charset="0"/>
              <a:ea typeface="Corbel"/>
              <a:cs typeface="MV Boli" pitchFamily="2" charset="0"/>
              <a:sym typeface="Corbel"/>
            </a:endParaRPr>
          </a:p>
          <a:p>
            <a:pPr lvl="0" algn="ctr"/>
            <a:r>
              <a:rPr lang="en-GB" sz="2800" b="1" dirty="0" smtClean="0">
                <a:solidFill>
                  <a:srgbClr val="002060"/>
                </a:solidFill>
                <a:latin typeface="MV Boli" pitchFamily="2" charset="0"/>
                <a:ea typeface="Corbel"/>
                <a:cs typeface="MV Boli" pitchFamily="2" charset="0"/>
                <a:sym typeface="Corbel"/>
              </a:rPr>
              <a:t>One every 30 seconds</a:t>
            </a:r>
          </a:p>
          <a:p>
            <a:pPr lvl="0" algn="ctr"/>
            <a:endParaRPr lang="en-GB" sz="2800" b="1" dirty="0" smtClean="0">
              <a:solidFill>
                <a:srgbClr val="002060"/>
              </a:solidFill>
              <a:latin typeface="MV Boli" pitchFamily="2" charset="0"/>
              <a:ea typeface="Corbel"/>
              <a:cs typeface="MV Boli" pitchFamily="2" charset="0"/>
              <a:sym typeface="Corbel"/>
            </a:endParaRPr>
          </a:p>
          <a:p>
            <a:pPr lvl="0" algn="ctr"/>
            <a:r>
              <a:rPr lang="en-GB" sz="2800" b="1" dirty="0" smtClean="0">
                <a:solidFill>
                  <a:srgbClr val="002060"/>
                </a:solidFill>
                <a:latin typeface="MV Boli" pitchFamily="2" charset="0"/>
                <a:ea typeface="Corbel"/>
                <a:cs typeface="MV Boli" pitchFamily="2" charset="0"/>
                <a:sym typeface="Corbel"/>
              </a:rPr>
              <a:t>One every 3 minutes</a:t>
            </a:r>
          </a:p>
        </p:txBody>
      </p:sp>
      <p:sp>
        <p:nvSpPr>
          <p:cNvPr id="9" name="Rectangle 8"/>
          <p:cNvSpPr/>
          <p:nvPr/>
        </p:nvSpPr>
        <p:spPr>
          <a:xfrm>
            <a:off x="683568" y="2910423"/>
            <a:ext cx="360040" cy="360040"/>
          </a:xfrm>
          <a:prstGeom prst="rect">
            <a:avLst/>
          </a:prstGeom>
          <a:solidFill>
            <a:srgbClr val="FF0000"/>
          </a:solid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683568" y="3702511"/>
            <a:ext cx="360040" cy="360040"/>
          </a:xfrm>
          <a:prstGeom prst="rect">
            <a:avLst/>
          </a:prstGeom>
          <a:solidFill>
            <a:srgbClr val="FFFF00"/>
          </a:solid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683568" y="4566607"/>
            <a:ext cx="360040" cy="360040"/>
          </a:xfrm>
          <a:prstGeom prst="rect">
            <a:avLst/>
          </a:prstGeom>
          <a:solidFill>
            <a:srgbClr val="00FF00"/>
          </a:solid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434" name="Picture 2" descr="C:\Users\015685\AppData\Local\Microsoft\Windows\Temporary Internet Files\Content.IE5\AGGD01V0\Green_tick[1].png"/>
          <p:cNvPicPr>
            <a:picLocks noChangeAspect="1" noChangeArrowheads="1"/>
          </p:cNvPicPr>
          <p:nvPr/>
        </p:nvPicPr>
        <p:blipFill>
          <a:blip r:embed="rId4" cstate="print"/>
          <a:srcRect/>
          <a:stretch>
            <a:fillRect/>
          </a:stretch>
        </p:blipFill>
        <p:spPr bwMode="auto">
          <a:xfrm>
            <a:off x="5148064" y="3284984"/>
            <a:ext cx="887940" cy="871958"/>
          </a:xfrm>
          <a:prstGeom prst="rect">
            <a:avLst/>
          </a:prstGeom>
          <a:noFill/>
        </p:spPr>
      </p:pic>
      <p:sp>
        <p:nvSpPr>
          <p:cNvPr id="14" name="Rectangle 13"/>
          <p:cNvSpPr/>
          <p:nvPr/>
        </p:nvSpPr>
        <p:spPr>
          <a:xfrm>
            <a:off x="431032" y="5877272"/>
            <a:ext cx="8712968" cy="461665"/>
          </a:xfrm>
          <a:prstGeom prst="rect">
            <a:avLst/>
          </a:prstGeom>
        </p:spPr>
        <p:txBody>
          <a:bodyPr wrap="square">
            <a:spAutoFit/>
          </a:bodyPr>
          <a:lstStyle/>
          <a:p>
            <a:pPr lvl="0" algn="ctr"/>
            <a:r>
              <a:rPr lang="en-GB" sz="2400" b="1" i="1" dirty="0" smtClean="0">
                <a:solidFill>
                  <a:schemeClr val="bg1"/>
                </a:solidFill>
                <a:latin typeface="MV Boli" pitchFamily="2" charset="0"/>
                <a:ea typeface="Corbel"/>
                <a:cs typeface="MV Boli" pitchFamily="2" charset="0"/>
                <a:sym typeface="Corbel"/>
              </a:rPr>
              <a:t>We answered over a million (1,118,495) calls in 2015</a:t>
            </a:r>
          </a:p>
        </p:txBody>
      </p:sp>
      <p:sp>
        <p:nvSpPr>
          <p:cNvPr id="15" name="Rectangle 14"/>
          <p:cNvSpPr/>
          <p:nvPr/>
        </p:nvSpPr>
        <p:spPr>
          <a:xfrm>
            <a:off x="6516216" y="2636912"/>
            <a:ext cx="2304256" cy="2677656"/>
          </a:xfrm>
          <a:prstGeom prst="rect">
            <a:avLst/>
          </a:prstGeom>
          <a:ln w="38100">
            <a:solidFill>
              <a:srgbClr val="002060"/>
            </a:solidFill>
          </a:ln>
        </p:spPr>
        <p:txBody>
          <a:bodyPr wrap="square">
            <a:spAutoFit/>
          </a:bodyPr>
          <a:lstStyle/>
          <a:p>
            <a:pPr lvl="0" algn="ctr"/>
            <a:r>
              <a:rPr lang="en-GB" sz="2400" b="1" i="1" dirty="0" smtClean="0">
                <a:solidFill>
                  <a:schemeClr val="bg1"/>
                </a:solidFill>
                <a:latin typeface="MV Boli" pitchFamily="2" charset="0"/>
                <a:ea typeface="Corbel"/>
                <a:cs typeface="MV Boli" pitchFamily="2" charset="0"/>
                <a:sym typeface="Corbel"/>
              </a:rPr>
              <a:t>Calls vary from real emergencies , advice calls, malicious calls and the accidental.</a:t>
            </a:r>
            <a:endParaRPr lang="en-GB" sz="2400" b="1" i="1" dirty="0"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dissolve">
                                      <p:cBhvr>
                                        <p:cTn id="7" dur="500"/>
                                        <p:tgtEl>
                                          <p:spTgt spid="1843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dissolve">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hape 60"/>
          <p:cNvSpPr txBox="1">
            <a:spLocks/>
          </p:cNvSpPr>
          <p:nvPr/>
        </p:nvSpPr>
        <p:spPr>
          <a:xfrm>
            <a:off x="467544" y="116632"/>
            <a:ext cx="40558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Quiz Q4</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2" name="Rectangle 1"/>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Image result for rspca"/>
          <p:cNvPicPr>
            <a:picLocks noChangeAspect="1" noChangeArrowheads="1"/>
          </p:cNvPicPr>
          <p:nvPr/>
        </p:nvPicPr>
        <p:blipFill>
          <a:blip r:embed="rId3" cstate="print"/>
          <a:srcRect/>
          <a:stretch>
            <a:fillRect/>
          </a:stretch>
        </p:blipFill>
        <p:spPr bwMode="auto">
          <a:xfrm>
            <a:off x="7308304" y="44624"/>
            <a:ext cx="1618317" cy="980728"/>
          </a:xfrm>
          <a:prstGeom prst="rect">
            <a:avLst/>
          </a:prstGeom>
          <a:noFill/>
        </p:spPr>
      </p:pic>
      <p:sp>
        <p:nvSpPr>
          <p:cNvPr id="5" name="Shape 60"/>
          <p:cNvSpPr txBox="1">
            <a:spLocks/>
          </p:cNvSpPr>
          <p:nvPr/>
        </p:nvSpPr>
        <p:spPr>
          <a:xfrm>
            <a:off x="444172" y="116632"/>
            <a:ext cx="40558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Quiz Q4</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6" name="Rectangle 5"/>
          <p:cNvSpPr/>
          <p:nvPr/>
        </p:nvSpPr>
        <p:spPr>
          <a:xfrm>
            <a:off x="922964" y="908720"/>
            <a:ext cx="3433012"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755576" y="1340768"/>
            <a:ext cx="7704856" cy="954107"/>
          </a:xfrm>
          <a:prstGeom prst="rect">
            <a:avLst/>
          </a:prstGeom>
        </p:spPr>
        <p:txBody>
          <a:bodyPr wrap="square">
            <a:spAutoFit/>
          </a:bodyPr>
          <a:lstStyle/>
          <a:p>
            <a:pPr lvl="0" algn="ctr"/>
            <a:r>
              <a:rPr lang="en-GB" sz="2800" b="1" dirty="0" smtClean="0">
                <a:solidFill>
                  <a:srgbClr val="FFFF99"/>
                </a:solidFill>
                <a:latin typeface="MV Boli" pitchFamily="2" charset="0"/>
                <a:ea typeface="Corbel"/>
                <a:cs typeface="MV Boli" pitchFamily="2" charset="0"/>
                <a:sym typeface="Corbel"/>
              </a:rPr>
              <a:t>How many animals were rescued and collected last year?</a:t>
            </a:r>
          </a:p>
        </p:txBody>
      </p:sp>
      <p:sp>
        <p:nvSpPr>
          <p:cNvPr id="8" name="Rectangle 7"/>
          <p:cNvSpPr/>
          <p:nvPr/>
        </p:nvSpPr>
        <p:spPr>
          <a:xfrm>
            <a:off x="899592" y="2838415"/>
            <a:ext cx="4752528" cy="2246769"/>
          </a:xfrm>
          <a:prstGeom prst="rect">
            <a:avLst/>
          </a:prstGeom>
        </p:spPr>
        <p:txBody>
          <a:bodyPr wrap="square">
            <a:spAutoFit/>
          </a:bodyPr>
          <a:lstStyle/>
          <a:p>
            <a:pPr lvl="0" algn="ctr"/>
            <a:r>
              <a:rPr lang="en-GB" sz="2800" b="1" dirty="0" smtClean="0">
                <a:solidFill>
                  <a:srgbClr val="002060"/>
                </a:solidFill>
                <a:latin typeface="MV Boli" pitchFamily="2" charset="0"/>
                <a:ea typeface="Corbel"/>
                <a:cs typeface="MV Boli" pitchFamily="2" charset="0"/>
                <a:sym typeface="Corbel"/>
              </a:rPr>
              <a:t>108,704</a:t>
            </a:r>
          </a:p>
          <a:p>
            <a:pPr lvl="0" algn="ctr"/>
            <a:endParaRPr lang="en-GB" sz="2800" b="1" dirty="0" smtClean="0">
              <a:solidFill>
                <a:srgbClr val="002060"/>
              </a:solidFill>
              <a:latin typeface="MV Boli" pitchFamily="2" charset="0"/>
              <a:ea typeface="Corbel"/>
              <a:cs typeface="MV Boli" pitchFamily="2" charset="0"/>
              <a:sym typeface="Corbel"/>
            </a:endParaRPr>
          </a:p>
          <a:p>
            <a:pPr lvl="0" algn="ctr"/>
            <a:r>
              <a:rPr lang="en-GB" sz="2800" b="1" dirty="0" smtClean="0">
                <a:solidFill>
                  <a:srgbClr val="002060"/>
                </a:solidFill>
                <a:latin typeface="MV Boli" pitchFamily="2" charset="0"/>
                <a:ea typeface="Corbel"/>
                <a:cs typeface="MV Boli" pitchFamily="2" charset="0"/>
                <a:sym typeface="Corbel"/>
              </a:rPr>
              <a:t>117,809</a:t>
            </a:r>
          </a:p>
          <a:p>
            <a:pPr lvl="0" algn="ctr"/>
            <a:endParaRPr lang="en-GB" sz="2800" b="1" dirty="0" smtClean="0">
              <a:solidFill>
                <a:srgbClr val="002060"/>
              </a:solidFill>
              <a:latin typeface="MV Boli" pitchFamily="2" charset="0"/>
              <a:ea typeface="Corbel"/>
              <a:cs typeface="MV Boli" pitchFamily="2" charset="0"/>
              <a:sym typeface="Corbel"/>
            </a:endParaRPr>
          </a:p>
          <a:p>
            <a:pPr lvl="0" algn="ctr"/>
            <a:r>
              <a:rPr lang="en-GB" sz="2800" b="1" dirty="0" smtClean="0">
                <a:solidFill>
                  <a:srgbClr val="002060"/>
                </a:solidFill>
                <a:latin typeface="MV Boli" pitchFamily="2" charset="0"/>
                <a:ea typeface="Corbel"/>
                <a:cs typeface="MV Boli" pitchFamily="2" charset="0"/>
                <a:sym typeface="Corbel"/>
              </a:rPr>
              <a:t>129,602</a:t>
            </a:r>
          </a:p>
        </p:txBody>
      </p:sp>
      <p:sp>
        <p:nvSpPr>
          <p:cNvPr id="9" name="Rectangle 8"/>
          <p:cNvSpPr/>
          <p:nvPr/>
        </p:nvSpPr>
        <p:spPr>
          <a:xfrm>
            <a:off x="899592" y="2910423"/>
            <a:ext cx="360040" cy="360040"/>
          </a:xfrm>
          <a:prstGeom prst="rect">
            <a:avLst/>
          </a:prstGeom>
          <a:solidFill>
            <a:srgbClr val="FF0000"/>
          </a:solid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899592" y="3702511"/>
            <a:ext cx="360040" cy="360040"/>
          </a:xfrm>
          <a:prstGeom prst="rect">
            <a:avLst/>
          </a:prstGeom>
          <a:solidFill>
            <a:srgbClr val="FFFF00"/>
          </a:solid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899592" y="4566607"/>
            <a:ext cx="360040" cy="360040"/>
          </a:xfrm>
          <a:prstGeom prst="rect">
            <a:avLst/>
          </a:prstGeom>
          <a:solidFill>
            <a:srgbClr val="00FF00"/>
          </a:solid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434" name="Picture 2" descr="C:\Users\015685\AppData\Local\Microsoft\Windows\Temporary Internet Files\Content.IE5\AGGD01V0\Green_tick[1].png"/>
          <p:cNvPicPr>
            <a:picLocks noChangeAspect="1" noChangeArrowheads="1"/>
          </p:cNvPicPr>
          <p:nvPr/>
        </p:nvPicPr>
        <p:blipFill>
          <a:blip r:embed="rId4" cstate="print"/>
          <a:srcRect/>
          <a:stretch>
            <a:fillRect/>
          </a:stretch>
        </p:blipFill>
        <p:spPr bwMode="auto">
          <a:xfrm>
            <a:off x="4355976" y="4005064"/>
            <a:ext cx="887940" cy="871958"/>
          </a:xfrm>
          <a:prstGeom prst="rect">
            <a:avLst/>
          </a:prstGeom>
          <a:noFill/>
        </p:spPr>
      </p:pic>
      <p:sp>
        <p:nvSpPr>
          <p:cNvPr id="14" name="Rectangle 13"/>
          <p:cNvSpPr/>
          <p:nvPr/>
        </p:nvSpPr>
        <p:spPr>
          <a:xfrm>
            <a:off x="431032" y="5949280"/>
            <a:ext cx="8712968" cy="400110"/>
          </a:xfrm>
          <a:prstGeom prst="rect">
            <a:avLst/>
          </a:prstGeom>
        </p:spPr>
        <p:txBody>
          <a:bodyPr wrap="square">
            <a:spAutoFit/>
          </a:bodyPr>
          <a:lstStyle/>
          <a:p>
            <a:pPr lvl="0" algn="ctr"/>
            <a:r>
              <a:rPr lang="en-GB" sz="2000" b="1" i="1" dirty="0" smtClean="0">
                <a:solidFill>
                  <a:schemeClr val="bg1"/>
                </a:solidFill>
                <a:latin typeface="MV Boli" pitchFamily="2" charset="0"/>
                <a:ea typeface="Corbel"/>
                <a:cs typeface="MV Boli" pitchFamily="2" charset="0"/>
                <a:sym typeface="Corbel"/>
              </a:rPr>
              <a:t>Example </a:t>
            </a:r>
            <a:r>
              <a:rPr lang="en-GB" sz="2000" b="1" i="1" dirty="0" smtClean="0">
                <a:solidFill>
                  <a:schemeClr val="bg1"/>
                </a:solidFill>
                <a:latin typeface="MV Boli" pitchFamily="2" charset="0"/>
                <a:ea typeface="Corbel"/>
                <a:cs typeface="MV Boli" pitchFamily="2" charset="0"/>
                <a:sym typeface="Wingdings" pitchFamily="2" charset="2"/>
              </a:rPr>
              <a:t> The </a:t>
            </a:r>
            <a:r>
              <a:rPr lang="en-GB" sz="2000" b="1" i="1" dirty="0" smtClean="0">
                <a:solidFill>
                  <a:schemeClr val="bg1"/>
                </a:solidFill>
                <a:latin typeface="MV Boli" pitchFamily="2" charset="0"/>
                <a:ea typeface="Corbel"/>
                <a:cs typeface="MV Boli" pitchFamily="2" charset="0"/>
                <a:sym typeface="Corbel"/>
              </a:rPr>
              <a:t>Dog Rescuers.</a:t>
            </a:r>
          </a:p>
        </p:txBody>
      </p:sp>
      <p:sp>
        <p:nvSpPr>
          <p:cNvPr id="15" name="Rectangle 14"/>
          <p:cNvSpPr/>
          <p:nvPr/>
        </p:nvSpPr>
        <p:spPr>
          <a:xfrm>
            <a:off x="5724128" y="2708920"/>
            <a:ext cx="3168352" cy="2308324"/>
          </a:xfrm>
          <a:prstGeom prst="rect">
            <a:avLst/>
          </a:prstGeom>
          <a:ln w="38100">
            <a:solidFill>
              <a:srgbClr val="002060"/>
            </a:solidFill>
          </a:ln>
        </p:spPr>
        <p:txBody>
          <a:bodyPr wrap="square">
            <a:spAutoFit/>
          </a:bodyPr>
          <a:lstStyle/>
          <a:p>
            <a:pPr lvl="0" algn="ctr"/>
            <a:r>
              <a:rPr lang="en-GB" sz="2400" b="1" i="1" dirty="0" smtClean="0">
                <a:solidFill>
                  <a:schemeClr val="bg1"/>
                </a:solidFill>
                <a:latin typeface="MV Boli" pitchFamily="2" charset="0"/>
                <a:ea typeface="Corbel"/>
                <a:cs typeface="MV Boli" pitchFamily="2" charset="0"/>
                <a:sym typeface="Corbel"/>
              </a:rPr>
              <a:t>The RSPCA have some truly amazing video footage and clips to use in Education or just to view at home.</a:t>
            </a:r>
            <a:endParaRPr lang="en-GB" sz="2400" b="1" i="1" dirty="0" smtClean="0">
              <a:solidFill>
                <a:srgbClr val="002060"/>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dissolve">
                                      <p:cBhvr>
                                        <p:cTn id="7" dur="500"/>
                                        <p:tgtEl>
                                          <p:spTgt spid="1843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dissolve">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1"/>
          <p:cNvSpPr>
            <a:spLocks noChangeArrowheads="1"/>
          </p:cNvSpPr>
          <p:nvPr/>
        </p:nvSpPr>
        <p:spPr bwMode="auto">
          <a:xfrm>
            <a:off x="395536" y="3933056"/>
            <a:ext cx="4248472" cy="230832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strike="noStrike" cap="none" normalizeH="0" baseline="0" dirty="0" smtClean="0">
                <a:ln>
                  <a:noFill/>
                </a:ln>
                <a:solidFill>
                  <a:srgbClr val="FFFF99"/>
                </a:solidFill>
                <a:latin typeface="MV Boli" pitchFamily="2" charset="0"/>
                <a:ea typeface="Calibri" pitchFamily="34" charset="0"/>
                <a:cs typeface="MV Boli" pitchFamily="2" charset="0"/>
              </a:rPr>
              <a:t>As a society, we are</a:t>
            </a:r>
            <a:r>
              <a:rPr kumimoji="0" lang="en-GB" sz="2400" b="1" i="0" strike="noStrike" cap="none" normalizeH="0" dirty="0" smtClean="0">
                <a:ln>
                  <a:noFill/>
                </a:ln>
                <a:solidFill>
                  <a:srgbClr val="FFFF99"/>
                </a:solidFill>
                <a:latin typeface="MV Boli" pitchFamily="2" charset="0"/>
                <a:ea typeface="Calibri" pitchFamily="34" charset="0"/>
                <a:cs typeface="MV Boli" pitchFamily="2" charset="0"/>
              </a:rPr>
              <a:t> fighting to get it onto the curriculum more. We want to make children more empathetic preventing cruelty from a young age.</a:t>
            </a:r>
            <a:endParaRPr kumimoji="0" lang="en-GB" sz="2400" b="1" i="0" strike="noStrike" cap="none" normalizeH="0" baseline="0" dirty="0" smtClean="0">
              <a:ln>
                <a:noFill/>
              </a:ln>
              <a:solidFill>
                <a:srgbClr val="FFFF99"/>
              </a:solidFill>
              <a:latin typeface="MV Boli" pitchFamily="2" charset="0"/>
              <a:ea typeface="Calibri" pitchFamily="34" charset="0"/>
              <a:cs typeface="MV Boli" pitchFamily="2" charset="0"/>
            </a:endParaRPr>
          </a:p>
        </p:txBody>
      </p:sp>
      <p:sp>
        <p:nvSpPr>
          <p:cNvPr id="3" name="Rectangle 2"/>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2" descr="Image result for rspca"/>
          <p:cNvPicPr>
            <a:picLocks noChangeAspect="1" noChangeArrowheads="1"/>
          </p:cNvPicPr>
          <p:nvPr/>
        </p:nvPicPr>
        <p:blipFill>
          <a:blip r:embed="rId3" cstate="print"/>
          <a:srcRect/>
          <a:stretch>
            <a:fillRect/>
          </a:stretch>
        </p:blipFill>
        <p:spPr bwMode="auto">
          <a:xfrm>
            <a:off x="7308304" y="44624"/>
            <a:ext cx="1618317" cy="980728"/>
          </a:xfrm>
          <a:prstGeom prst="rect">
            <a:avLst/>
          </a:prstGeom>
          <a:noFill/>
        </p:spPr>
      </p:pic>
      <p:sp>
        <p:nvSpPr>
          <p:cNvPr id="6" name="Shape 60"/>
          <p:cNvSpPr txBox="1">
            <a:spLocks/>
          </p:cNvSpPr>
          <p:nvPr/>
        </p:nvSpPr>
        <p:spPr>
          <a:xfrm>
            <a:off x="444172" y="116632"/>
            <a:ext cx="7080156" cy="979800"/>
          </a:xfrm>
          <a:prstGeom prst="rect">
            <a:avLst/>
          </a:prstGeom>
        </p:spPr>
        <p:txBody>
          <a:bodyPr vert="horz" lIns="91425" tIns="91425" rIns="91425" bIns="91425" rtlCol="0" anchor="t" anchorCtr="0">
            <a:noAutofit/>
          </a:bodyPr>
          <a:lstStyle/>
          <a:p>
            <a:pPr lvl="0" algn="ctr">
              <a:defRPr/>
            </a:pPr>
            <a:r>
              <a:rPr lang="en-GB" sz="4400" dirty="0">
                <a:solidFill>
                  <a:srgbClr val="002060"/>
                </a:solidFill>
                <a:effectLst>
                  <a:outerShdw blurRad="38100" dist="38100" dir="2700000" algn="tl">
                    <a:srgbClr val="000000">
                      <a:alpha val="43137"/>
                    </a:srgbClr>
                  </a:outerShdw>
                </a:effectLst>
                <a:latin typeface="MV Boli" pitchFamily="2" charset="0"/>
                <a:cs typeface="MV Boli" pitchFamily="2" charset="0"/>
                <a:sym typeface="Corbel"/>
              </a:rPr>
              <a:t>Why should we teach about Animal Welfare?</a:t>
            </a:r>
            <a:endParaRPr lang="en-GB" sz="3600" dirty="0">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sp>
        <p:nvSpPr>
          <p:cNvPr id="7" name="Shape 60"/>
          <p:cNvSpPr txBox="1">
            <a:spLocks/>
          </p:cNvSpPr>
          <p:nvPr/>
        </p:nvSpPr>
        <p:spPr>
          <a:xfrm>
            <a:off x="251520" y="116632"/>
            <a:ext cx="734481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Why should we teach about Animal Welfare?</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8" name="Rectangle 7"/>
          <p:cNvSpPr/>
          <p:nvPr/>
        </p:nvSpPr>
        <p:spPr>
          <a:xfrm>
            <a:off x="683568" y="1556792"/>
            <a:ext cx="669674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611560" y="1844824"/>
            <a:ext cx="8532440" cy="1631216"/>
          </a:xfrm>
          <a:prstGeom prst="rect">
            <a:avLst/>
          </a:prstGeom>
        </p:spPr>
        <p:txBody>
          <a:bodyPr wrap="square">
            <a:spAutoFit/>
          </a:bodyPr>
          <a:lstStyle/>
          <a:p>
            <a:pPr lvl="0" algn="ctr" fontAlgn="base">
              <a:spcBef>
                <a:spcPct val="0"/>
              </a:spcBef>
              <a:spcAft>
                <a:spcPct val="0"/>
              </a:spcAft>
            </a:pPr>
            <a:r>
              <a:rPr kumimoji="0" lang="en-GB" sz="2800" b="1" u="none" strike="noStrike" cap="none" normalizeH="0" baseline="0" dirty="0" smtClean="0">
                <a:ln>
                  <a:noFill/>
                </a:ln>
                <a:solidFill>
                  <a:srgbClr val="002060"/>
                </a:solidFill>
                <a:latin typeface="MV Boli" pitchFamily="2" charset="0"/>
                <a:cs typeface="MV Boli" pitchFamily="2" charset="0"/>
              </a:rPr>
              <a:t>When asked..</a:t>
            </a:r>
          </a:p>
          <a:p>
            <a:pPr lvl="0" algn="ctr" fontAlgn="base">
              <a:spcBef>
                <a:spcPct val="0"/>
              </a:spcBef>
              <a:spcAft>
                <a:spcPct val="0"/>
              </a:spcAft>
            </a:pPr>
            <a:endParaRPr kumimoji="0" lang="en-GB" sz="2400" b="1" i="0" u="none" strike="noStrike" cap="none" normalizeH="0" baseline="0" dirty="0" smtClean="0">
              <a:ln>
                <a:noFill/>
              </a:ln>
              <a:solidFill>
                <a:srgbClr val="002060"/>
              </a:solidFill>
              <a:latin typeface="MV Boli" pitchFamily="2" charset="0"/>
              <a:cs typeface="MV Boli" pitchFamily="2" charset="0"/>
            </a:endParaRPr>
          </a:p>
          <a:p>
            <a:pPr lvl="0" algn="ctr" fontAlgn="base">
              <a:spcBef>
                <a:spcPct val="0"/>
              </a:spcBef>
              <a:spcAft>
                <a:spcPct val="0"/>
              </a:spcAft>
            </a:pPr>
            <a:r>
              <a:rPr lang="en-GB" sz="2400" b="1" dirty="0" smtClean="0">
                <a:solidFill>
                  <a:srgbClr val="002060"/>
                </a:solidFill>
                <a:latin typeface="MV Boli" pitchFamily="2" charset="0"/>
                <a:cs typeface="MV Boli" pitchFamily="2" charset="0"/>
              </a:rPr>
              <a:t>90% of people think that it is important that children learn about animal welfare in school.</a:t>
            </a:r>
            <a:endParaRPr kumimoji="0" lang="en-GB" sz="2400" b="1" i="0" u="none" strike="noStrike" cap="none" normalizeH="0" baseline="0" dirty="0" smtClean="0">
              <a:ln>
                <a:noFill/>
              </a:ln>
              <a:solidFill>
                <a:srgbClr val="002060"/>
              </a:solidFill>
              <a:latin typeface="MV Boli" pitchFamily="2" charset="0"/>
              <a:cs typeface="MV Boli" pitchFamily="2" charset="0"/>
            </a:endParaRPr>
          </a:p>
        </p:txBody>
      </p:sp>
      <p:sp>
        <p:nvSpPr>
          <p:cNvPr id="15" name="Curved Up Arrow 14"/>
          <p:cNvSpPr/>
          <p:nvPr/>
        </p:nvSpPr>
        <p:spPr>
          <a:xfrm rot="11054609" flipH="1">
            <a:off x="4234259" y="3473401"/>
            <a:ext cx="1224136" cy="648072"/>
          </a:xfrm>
          <a:prstGeom prst="curvedUpArrow">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Rectangle 1"/>
          <p:cNvSpPr>
            <a:spLocks noChangeArrowheads="1"/>
          </p:cNvSpPr>
          <p:nvPr/>
        </p:nvSpPr>
        <p:spPr bwMode="auto">
          <a:xfrm>
            <a:off x="4788024" y="3717032"/>
            <a:ext cx="4211960" cy="255454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000" b="1" u="sng" dirty="0" smtClean="0">
                <a:solidFill>
                  <a:srgbClr val="FFFF99"/>
                </a:solidFill>
                <a:latin typeface="MV Boli" pitchFamily="2" charset="0"/>
                <a:ea typeface="Calibri" pitchFamily="34" charset="0"/>
                <a:cs typeface="MV Boli" pitchFamily="2" charset="0"/>
              </a:rPr>
              <a:t>Advantages:</a:t>
            </a:r>
          </a:p>
          <a:p>
            <a:pPr marL="0" marR="0" lvl="0" indent="0" algn="ctr" defTabSz="914400" rtl="0" eaLnBrk="1" fontAlgn="base" latinLnBrk="0" hangingPunct="1">
              <a:lnSpc>
                <a:spcPct val="100000"/>
              </a:lnSpc>
              <a:spcBef>
                <a:spcPct val="0"/>
              </a:spcBef>
              <a:spcAft>
                <a:spcPct val="0"/>
              </a:spcAft>
              <a:buClrTx/>
              <a:buSzTx/>
              <a:buFontTx/>
              <a:buNone/>
              <a:tabLst/>
            </a:pPr>
            <a:r>
              <a:rPr lang="en-GB" sz="2000" b="1" dirty="0" smtClean="0">
                <a:solidFill>
                  <a:srgbClr val="002060"/>
                </a:solidFill>
                <a:latin typeface="MV Boli" pitchFamily="2" charset="0"/>
                <a:ea typeface="Calibri" pitchFamily="34" charset="0"/>
                <a:cs typeface="MV Boli" pitchFamily="2" charset="0"/>
              </a:rPr>
              <a:t>Develops life skills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1" i="0" strike="noStrike" cap="none" normalizeH="0" baseline="0" dirty="0" smtClean="0">
                <a:ln>
                  <a:noFill/>
                </a:ln>
                <a:solidFill>
                  <a:srgbClr val="002060"/>
                </a:solidFill>
                <a:latin typeface="MV Boli" pitchFamily="2" charset="0"/>
                <a:ea typeface="Calibri" pitchFamily="34" charset="0"/>
                <a:cs typeface="MV Boli" pitchFamily="2" charset="0"/>
              </a:rPr>
              <a:t>Encourages</a:t>
            </a:r>
            <a:r>
              <a:rPr kumimoji="0" lang="en-GB" sz="2000" b="1" i="0" strike="noStrike" cap="none" normalizeH="0" dirty="0" smtClean="0">
                <a:ln>
                  <a:noFill/>
                </a:ln>
                <a:solidFill>
                  <a:srgbClr val="002060"/>
                </a:solidFill>
                <a:latin typeface="MV Boli" pitchFamily="2" charset="0"/>
                <a:ea typeface="Calibri" pitchFamily="34" charset="0"/>
                <a:cs typeface="MV Boli" pitchFamily="2" charset="0"/>
              </a:rPr>
              <a:t> responsible attitudes</a:t>
            </a:r>
          </a:p>
          <a:p>
            <a:pPr algn="ctr" fontAlgn="base">
              <a:spcBef>
                <a:spcPct val="0"/>
              </a:spcBef>
              <a:spcAft>
                <a:spcPct val="0"/>
              </a:spcAft>
            </a:pPr>
            <a:r>
              <a:rPr kumimoji="0" lang="en-GB" sz="2000" b="1" i="0" strike="noStrike" cap="none" normalizeH="0" baseline="0" dirty="0" smtClean="0">
                <a:ln>
                  <a:noFill/>
                </a:ln>
                <a:solidFill>
                  <a:srgbClr val="002060"/>
                </a:solidFill>
                <a:latin typeface="MV Boli" pitchFamily="2" charset="0"/>
                <a:ea typeface="Calibri" pitchFamily="34" charset="0"/>
                <a:cs typeface="MV Boli" pitchFamily="2" charset="0"/>
              </a:rPr>
              <a:t>Young people find it interesting and an accessible subject</a:t>
            </a:r>
          </a:p>
          <a:p>
            <a:pPr marL="0" marR="0" lvl="0" indent="0" algn="ctr" defTabSz="914400" rtl="0" eaLnBrk="1" fontAlgn="base" latinLnBrk="0" hangingPunct="1">
              <a:lnSpc>
                <a:spcPct val="100000"/>
              </a:lnSpc>
              <a:spcBef>
                <a:spcPct val="0"/>
              </a:spcBef>
              <a:spcAft>
                <a:spcPct val="0"/>
              </a:spcAft>
              <a:buClrTx/>
              <a:buSzTx/>
              <a:buFontTx/>
              <a:buNone/>
              <a:tabLst/>
            </a:pPr>
            <a:r>
              <a:rPr lang="en-GB" sz="2000" b="1" baseline="0" dirty="0" smtClean="0">
                <a:solidFill>
                  <a:srgbClr val="002060"/>
                </a:solidFill>
                <a:latin typeface="MV Boli" pitchFamily="2" charset="0"/>
                <a:ea typeface="Calibri" pitchFamily="34" charset="0"/>
                <a:cs typeface="MV Boli" pitchFamily="2" charset="0"/>
              </a:rPr>
              <a:t>Develops</a:t>
            </a:r>
            <a:r>
              <a:rPr lang="en-GB" sz="2000" b="1" dirty="0" smtClean="0">
                <a:solidFill>
                  <a:srgbClr val="002060"/>
                </a:solidFill>
                <a:latin typeface="MV Boli" pitchFamily="2" charset="0"/>
                <a:ea typeface="Calibri" pitchFamily="34" charset="0"/>
                <a:cs typeface="MV Boli" pitchFamily="2" charset="0"/>
              </a:rPr>
              <a:t> understanding of how our day to day lives interact with animals</a:t>
            </a:r>
          </a:p>
        </p:txBody>
      </p:sp>
      <p:sp>
        <p:nvSpPr>
          <p:cNvPr id="17" name="Rectangle 16"/>
          <p:cNvSpPr/>
          <p:nvPr/>
        </p:nvSpPr>
        <p:spPr>
          <a:xfrm>
            <a:off x="2195736" y="2708920"/>
            <a:ext cx="5004048" cy="1606594"/>
          </a:xfrm>
          <a:prstGeom prst="rect">
            <a:avLst/>
          </a:prstGeom>
          <a:solidFill>
            <a:srgbClr val="FFFF99"/>
          </a:solidFill>
          <a:ln w="57150">
            <a:solidFill>
              <a:srgbClr val="002060"/>
            </a:solidFill>
          </a:ln>
          <a:effectLst>
            <a:outerShdw blurRad="50800" dist="38100" dir="18900000" algn="bl" rotWithShape="0">
              <a:prstClr val="black">
                <a:alpha val="40000"/>
              </a:prstClr>
            </a:outerShdw>
          </a:effectLst>
        </p:spPr>
        <p:txBody>
          <a:bodyPr wrap="square">
            <a:spAutoFit/>
          </a:bodyPr>
          <a:lstStyle/>
          <a:p>
            <a:pPr marL="342900" lvl="0" indent="-342900" algn="ctr">
              <a:lnSpc>
                <a:spcPct val="140000"/>
              </a:lnSpc>
              <a:spcBef>
                <a:spcPts val="600"/>
              </a:spcBef>
              <a:buClr>
                <a:srgbClr val="00007E"/>
              </a:buClr>
              <a:buSzPct val="25000"/>
            </a:pPr>
            <a:r>
              <a:rPr lang="en-GB" sz="2400" b="1" dirty="0" smtClean="0">
                <a:solidFill>
                  <a:srgbClr val="002060"/>
                </a:solidFill>
                <a:effectLst>
                  <a:outerShdw blurRad="38100" dist="38100" dir="2700000" algn="tl">
                    <a:srgbClr val="000000">
                      <a:alpha val="43137"/>
                    </a:srgbClr>
                  </a:outerShdw>
                </a:effectLst>
                <a:latin typeface="MV Boli" pitchFamily="2" charset="0"/>
                <a:cs typeface="MV Boli" pitchFamily="2" charset="0"/>
              </a:rPr>
              <a:t>What have the items on your tables got to do with animals? Where is the link?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dissolve">
                                      <p:cBhvr>
                                        <p:cTn id="7" dur="500"/>
                                        <p:tgtEl>
                                          <p:spTgt spid="1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dissolve">
                                      <p:cBhvr>
                                        <p:cTn id="10" dur="5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34"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anim from="(-#ppt_w/2)" to="(#ppt_x)" calcmode="lin" valueType="num">
                                      <p:cBhvr>
                                        <p:cTn id="15" dur="600" fill="hold">
                                          <p:stCondLst>
                                            <p:cond delay="0"/>
                                          </p:stCondLst>
                                        </p:cTn>
                                        <p:tgtEl>
                                          <p:spTgt spid="17"/>
                                        </p:tgtEl>
                                        <p:attrNameLst>
                                          <p:attrName>ppt_x</p:attrName>
                                        </p:attrNameLst>
                                      </p:cBhvr>
                                    </p:anim>
                                    <p:anim from="0" to="-1.0" calcmode="lin" valueType="num">
                                      <p:cBhvr>
                                        <p:cTn id="16" dur="200" decel="50000" autoRev="1" fill="hold">
                                          <p:stCondLst>
                                            <p:cond delay="600"/>
                                          </p:stCondLst>
                                        </p:cTn>
                                        <p:tgtEl>
                                          <p:spTgt spid="17"/>
                                        </p:tgtEl>
                                        <p:attrNameLst>
                                          <p:attrName>xshear</p:attrName>
                                        </p:attrNameLst>
                                      </p:cBhvr>
                                    </p:anim>
                                    <p:animScale>
                                      <p:cBhvr>
                                        <p:cTn id="17" dur="200" decel="100000" autoRev="1" fill="hold">
                                          <p:stCondLst>
                                            <p:cond delay="600"/>
                                          </p:stCondLst>
                                        </p:cTn>
                                        <p:tgtEl>
                                          <p:spTgt spid="17"/>
                                        </p:tgtEl>
                                      </p:cBhvr>
                                      <p:from x="100000" y="100000"/>
                                      <p:to x="80000" y="100000"/>
                                    </p:animScale>
                                    <p:anim by="(#ppt_h/3+#ppt_w*0.1)" calcmode="lin" valueType="num">
                                      <p:cBhvr additive="sum">
                                        <p:cTn id="18" dur="200" decel="100000" autoRev="1" fill="hold">
                                          <p:stCondLst>
                                            <p:cond delay="600"/>
                                          </p:stCondLst>
                                        </p:cTn>
                                        <p:tgtEl>
                                          <p:spTgt spid="17"/>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p:bldP spid="1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2" descr="Image result for rspca"/>
          <p:cNvPicPr>
            <a:picLocks noChangeAspect="1" noChangeArrowheads="1"/>
          </p:cNvPicPr>
          <p:nvPr/>
        </p:nvPicPr>
        <p:blipFill>
          <a:blip r:embed="rId3" cstate="print"/>
          <a:srcRect/>
          <a:stretch>
            <a:fillRect/>
          </a:stretch>
        </p:blipFill>
        <p:spPr bwMode="auto">
          <a:xfrm>
            <a:off x="7346171" y="44624"/>
            <a:ext cx="1618317" cy="980728"/>
          </a:xfrm>
          <a:prstGeom prst="rect">
            <a:avLst/>
          </a:prstGeom>
          <a:noFill/>
        </p:spPr>
      </p:pic>
      <p:sp>
        <p:nvSpPr>
          <p:cNvPr id="6" name="Shape 60"/>
          <p:cNvSpPr txBox="1">
            <a:spLocks/>
          </p:cNvSpPr>
          <p:nvPr/>
        </p:nvSpPr>
        <p:spPr>
          <a:xfrm>
            <a:off x="107504" y="144944"/>
            <a:ext cx="734481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noProof="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RSPCA’s Four Areas of Concern</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7" name="Rectangle 6"/>
          <p:cNvSpPr/>
          <p:nvPr/>
        </p:nvSpPr>
        <p:spPr>
          <a:xfrm>
            <a:off x="683568" y="1556792"/>
            <a:ext cx="669674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hape 60"/>
          <p:cNvSpPr txBox="1">
            <a:spLocks/>
          </p:cNvSpPr>
          <p:nvPr/>
        </p:nvSpPr>
        <p:spPr>
          <a:xfrm>
            <a:off x="107504" y="188640"/>
            <a:ext cx="734481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noProof="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RSPCA’s Four Areas of Concern</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pic>
        <p:nvPicPr>
          <p:cNvPr id="1026" name="Picture 2" descr="C:\Users\015685\AppData\Local\Microsoft\Windows\Temporary Internet Files\Content.IE5\LOBN3LPN\Cute_beagle_puppy_lilly[1].jpg"/>
          <p:cNvPicPr>
            <a:picLocks noChangeAspect="1" noChangeArrowheads="1"/>
          </p:cNvPicPr>
          <p:nvPr/>
        </p:nvPicPr>
        <p:blipFill>
          <a:blip r:embed="rId4" cstate="print"/>
          <a:srcRect/>
          <a:stretch>
            <a:fillRect/>
          </a:stretch>
        </p:blipFill>
        <p:spPr bwMode="auto">
          <a:xfrm>
            <a:off x="539552" y="1916832"/>
            <a:ext cx="2619811" cy="19442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7" name="Picture 3" descr="C:\Users\015685\AppData\Local\Microsoft\Windows\Temporary Internet Files\Content.IE5\LOBN3LPN\hedgehogs tiny[1].jpg"/>
          <p:cNvPicPr>
            <a:picLocks noChangeAspect="1" noChangeArrowheads="1"/>
          </p:cNvPicPr>
          <p:nvPr/>
        </p:nvPicPr>
        <p:blipFill>
          <a:blip r:embed="rId5" cstate="print"/>
          <a:srcRect l="9681" t="2121" r="8001" b="4641"/>
          <a:stretch>
            <a:fillRect/>
          </a:stretch>
        </p:blipFill>
        <p:spPr bwMode="auto">
          <a:xfrm>
            <a:off x="6300192" y="1916832"/>
            <a:ext cx="2592288" cy="19574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8" name="Picture 4" descr="C:\Users\015685\AppData\Local\Microsoft\Windows\Temporary Internet Files\Content.IE5\AGGD01V0\Pig_USDA01c0116[1].jpg"/>
          <p:cNvPicPr>
            <a:picLocks noChangeAspect="1" noChangeArrowheads="1"/>
          </p:cNvPicPr>
          <p:nvPr/>
        </p:nvPicPr>
        <p:blipFill>
          <a:blip r:embed="rId6" cstate="print"/>
          <a:srcRect t="3797" b="25962"/>
          <a:stretch>
            <a:fillRect/>
          </a:stretch>
        </p:blipFill>
        <p:spPr bwMode="auto">
          <a:xfrm>
            <a:off x="539552" y="4077072"/>
            <a:ext cx="2592288" cy="22322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30" name="Picture 6" descr="C:\Users\015685\AppData\Local\Microsoft\Windows\Temporary Internet Files\Content.IE5\K8J7E1RX\Wistar_rat[1].jpg"/>
          <p:cNvPicPr>
            <a:picLocks noChangeAspect="1" noChangeArrowheads="1"/>
          </p:cNvPicPr>
          <p:nvPr/>
        </p:nvPicPr>
        <p:blipFill>
          <a:blip r:embed="rId7" cstate="print"/>
          <a:srcRect l="19085" t="6781" r="14912" b="7776"/>
          <a:stretch>
            <a:fillRect/>
          </a:stretch>
        </p:blipFill>
        <p:spPr bwMode="auto">
          <a:xfrm>
            <a:off x="6300192" y="4077072"/>
            <a:ext cx="2592288" cy="22322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5" name="Rectangle 14"/>
          <p:cNvSpPr/>
          <p:nvPr/>
        </p:nvSpPr>
        <p:spPr>
          <a:xfrm>
            <a:off x="2699792" y="2780928"/>
            <a:ext cx="3960440" cy="461665"/>
          </a:xfrm>
          <a:prstGeom prst="rect">
            <a:avLst/>
          </a:prstGeom>
        </p:spPr>
        <p:txBody>
          <a:bodyPr wrap="square">
            <a:spAutoFit/>
          </a:bodyPr>
          <a:lstStyle/>
          <a:p>
            <a:pPr lvl="0" algn="ctr"/>
            <a:r>
              <a:rPr lang="en-GB" sz="2400" b="1" dirty="0" smtClean="0">
                <a:solidFill>
                  <a:srgbClr val="002060"/>
                </a:solidFill>
                <a:latin typeface="MV Boli" pitchFamily="2" charset="0"/>
                <a:ea typeface="Corbel"/>
                <a:cs typeface="MV Boli" pitchFamily="2" charset="0"/>
                <a:sym typeface="Corbel"/>
              </a:rPr>
              <a:t>Companion Animals</a:t>
            </a:r>
          </a:p>
        </p:txBody>
      </p:sp>
      <p:sp>
        <p:nvSpPr>
          <p:cNvPr id="17" name="Rectangle 16"/>
          <p:cNvSpPr/>
          <p:nvPr/>
        </p:nvSpPr>
        <p:spPr>
          <a:xfrm>
            <a:off x="2699792" y="3501008"/>
            <a:ext cx="3960440" cy="461665"/>
          </a:xfrm>
          <a:prstGeom prst="rect">
            <a:avLst/>
          </a:prstGeom>
        </p:spPr>
        <p:txBody>
          <a:bodyPr wrap="square">
            <a:spAutoFit/>
          </a:bodyPr>
          <a:lstStyle/>
          <a:p>
            <a:pPr lvl="0" algn="ctr"/>
            <a:r>
              <a:rPr lang="en-GB" sz="2400" b="1" dirty="0" smtClean="0">
                <a:solidFill>
                  <a:srgbClr val="002060"/>
                </a:solidFill>
                <a:latin typeface="MV Boli" pitchFamily="2" charset="0"/>
                <a:ea typeface="Corbel"/>
                <a:cs typeface="MV Boli" pitchFamily="2" charset="0"/>
                <a:sym typeface="Corbel"/>
              </a:rPr>
              <a:t>Wildlife</a:t>
            </a:r>
          </a:p>
        </p:txBody>
      </p:sp>
      <p:sp>
        <p:nvSpPr>
          <p:cNvPr id="19" name="Rectangle 18"/>
          <p:cNvSpPr/>
          <p:nvPr/>
        </p:nvSpPr>
        <p:spPr>
          <a:xfrm>
            <a:off x="2843808" y="4191471"/>
            <a:ext cx="3960440" cy="461665"/>
          </a:xfrm>
          <a:prstGeom prst="rect">
            <a:avLst/>
          </a:prstGeom>
        </p:spPr>
        <p:txBody>
          <a:bodyPr wrap="square">
            <a:spAutoFit/>
          </a:bodyPr>
          <a:lstStyle/>
          <a:p>
            <a:pPr lvl="0" algn="ctr"/>
            <a:r>
              <a:rPr lang="en-GB" sz="2400" b="1" dirty="0" smtClean="0">
                <a:solidFill>
                  <a:srgbClr val="002060"/>
                </a:solidFill>
                <a:latin typeface="MV Boli" pitchFamily="2" charset="0"/>
                <a:ea typeface="Corbel"/>
                <a:cs typeface="MV Boli" pitchFamily="2" charset="0"/>
                <a:sym typeface="Corbel"/>
              </a:rPr>
              <a:t>Farm Animals</a:t>
            </a:r>
          </a:p>
        </p:txBody>
      </p:sp>
      <p:sp>
        <p:nvSpPr>
          <p:cNvPr id="20" name="Rectangle 19"/>
          <p:cNvSpPr/>
          <p:nvPr/>
        </p:nvSpPr>
        <p:spPr>
          <a:xfrm>
            <a:off x="2843808" y="4869160"/>
            <a:ext cx="3960440" cy="461665"/>
          </a:xfrm>
          <a:prstGeom prst="rect">
            <a:avLst/>
          </a:prstGeom>
        </p:spPr>
        <p:txBody>
          <a:bodyPr wrap="square">
            <a:spAutoFit/>
          </a:bodyPr>
          <a:lstStyle/>
          <a:p>
            <a:pPr lvl="0" algn="ctr"/>
            <a:r>
              <a:rPr lang="en-GB" sz="2400" b="1" dirty="0" smtClean="0">
                <a:solidFill>
                  <a:srgbClr val="002060"/>
                </a:solidFill>
                <a:latin typeface="MV Boli" pitchFamily="2" charset="0"/>
                <a:ea typeface="Corbel"/>
                <a:cs typeface="MV Boli" pitchFamily="2" charset="0"/>
                <a:sym typeface="Corbel"/>
              </a:rPr>
              <a:t>Laboratory Animals</a:t>
            </a:r>
          </a:p>
        </p:txBody>
      </p:sp>
      <p:sp>
        <p:nvSpPr>
          <p:cNvPr id="21" name="Rectangle 20"/>
          <p:cNvSpPr/>
          <p:nvPr/>
        </p:nvSpPr>
        <p:spPr>
          <a:xfrm>
            <a:off x="2699792" y="1916832"/>
            <a:ext cx="3960440" cy="584775"/>
          </a:xfrm>
          <a:prstGeom prst="rect">
            <a:avLst/>
          </a:prstGeom>
        </p:spPr>
        <p:txBody>
          <a:bodyPr wrap="square">
            <a:spAutoFit/>
          </a:bodyPr>
          <a:lstStyle/>
          <a:p>
            <a:pPr lvl="0" algn="ctr"/>
            <a:r>
              <a:rPr lang="en-GB" sz="3200" b="1" u="sng" dirty="0" smtClean="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rPr>
              <a:t>Categories:</a:t>
            </a:r>
          </a:p>
        </p:txBody>
      </p:sp>
      <p:sp>
        <p:nvSpPr>
          <p:cNvPr id="18" name="Rectangle 1"/>
          <p:cNvSpPr>
            <a:spLocks noChangeArrowheads="1"/>
          </p:cNvSpPr>
          <p:nvPr/>
        </p:nvSpPr>
        <p:spPr bwMode="auto">
          <a:xfrm>
            <a:off x="3059832" y="5517232"/>
            <a:ext cx="3528392" cy="830997"/>
          </a:xfrm>
          <a:prstGeom prst="rect">
            <a:avLst/>
          </a:prstGeom>
          <a:solidFill>
            <a:srgbClr val="FFFF99"/>
          </a:solidFill>
          <a:ln w="38100">
            <a:solidFill>
              <a:srgbClr val="002060"/>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400" b="1" dirty="0" smtClean="0">
                <a:solidFill>
                  <a:srgbClr val="002060"/>
                </a:solidFill>
                <a:latin typeface="MV Boli" pitchFamily="2" charset="0"/>
                <a:ea typeface="Calibri" pitchFamily="34" charset="0"/>
                <a:cs typeface="MV Boli" pitchFamily="2" charset="0"/>
              </a:rPr>
              <a:t>How would you define the word </a:t>
            </a:r>
            <a:r>
              <a:rPr lang="en-GB" sz="2400" b="1" u="sng" dirty="0" smtClean="0">
                <a:solidFill>
                  <a:srgbClr val="002060"/>
                </a:solidFill>
                <a:latin typeface="MV Boli" pitchFamily="2" charset="0"/>
                <a:ea typeface="Calibri" pitchFamily="34" charset="0"/>
                <a:cs typeface="MV Boli" pitchFamily="2" charset="0"/>
              </a:rPr>
              <a:t>‘Cruelty?’</a:t>
            </a:r>
            <a:endParaRPr lang="en-GB" sz="2000" b="1" dirty="0">
              <a:solidFill>
                <a:srgbClr val="002060"/>
              </a:solidFill>
              <a:latin typeface="MV Boli" pitchFamily="2" charset="0"/>
              <a:cs typeface="MV Boli"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dissolv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dissolv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dissolve">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dissolv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dissolve">
                                      <p:cBhvr>
                                        <p:cTn id="2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P spid="19" grpId="0"/>
      <p:bldP spid="20" grpId="0"/>
      <p:bldP spid="1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123728" y="1443553"/>
            <a:ext cx="5904656"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sz="2400" b="1" dirty="0" smtClean="0">
                <a:solidFill>
                  <a:srgbClr val="002060"/>
                </a:solidFill>
                <a:latin typeface="MV Boli" pitchFamily="2" charset="0"/>
                <a:ea typeface="Calibri" pitchFamily="34" charset="0"/>
                <a:cs typeface="MV Boli" pitchFamily="2" charset="0"/>
              </a:rPr>
              <a:t>Need a suitable and healthy diet</a:t>
            </a:r>
            <a:endParaRPr kumimoji="0" lang="en-GB" sz="2400" b="1" i="0" strike="noStrike" cap="none" normalizeH="0" baseline="0" dirty="0" smtClean="0">
              <a:ln>
                <a:noFill/>
              </a:ln>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pic>
        <p:nvPicPr>
          <p:cNvPr id="3" name="Shape 241"/>
          <p:cNvPicPr preferRelativeResize="0"/>
          <p:nvPr/>
        </p:nvPicPr>
        <p:blipFill rotWithShape="1">
          <a:blip r:embed="rId3" cstate="print">
            <a:alphaModFix/>
          </a:blip>
          <a:srcRect/>
          <a:stretch/>
        </p:blipFill>
        <p:spPr>
          <a:xfrm>
            <a:off x="971600" y="1283134"/>
            <a:ext cx="914400" cy="7777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Shape 242"/>
          <p:cNvPicPr preferRelativeResize="0"/>
          <p:nvPr/>
        </p:nvPicPr>
        <p:blipFill rotWithShape="1">
          <a:blip r:embed="rId4" cstate="print">
            <a:alphaModFix/>
          </a:blip>
          <a:srcRect/>
          <a:stretch/>
        </p:blipFill>
        <p:spPr>
          <a:xfrm>
            <a:off x="971600" y="2363254"/>
            <a:ext cx="914400" cy="7777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Shape 243"/>
          <p:cNvPicPr preferRelativeResize="0"/>
          <p:nvPr/>
        </p:nvPicPr>
        <p:blipFill rotWithShape="1">
          <a:blip r:embed="rId5" cstate="print">
            <a:alphaModFix/>
          </a:blip>
          <a:srcRect/>
          <a:stretch/>
        </p:blipFill>
        <p:spPr>
          <a:xfrm>
            <a:off x="993304" y="3429000"/>
            <a:ext cx="914400" cy="7777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Shape 244"/>
          <p:cNvPicPr preferRelativeResize="0"/>
          <p:nvPr/>
        </p:nvPicPr>
        <p:blipFill rotWithShape="1">
          <a:blip r:embed="rId6" cstate="print">
            <a:alphaModFix/>
          </a:blip>
          <a:srcRect/>
          <a:stretch/>
        </p:blipFill>
        <p:spPr>
          <a:xfrm>
            <a:off x="971600" y="4437112"/>
            <a:ext cx="914400" cy="7777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Shape 245"/>
          <p:cNvPicPr preferRelativeResize="0"/>
          <p:nvPr/>
        </p:nvPicPr>
        <p:blipFill rotWithShape="1">
          <a:blip r:embed="rId7" cstate="print">
            <a:alphaModFix/>
          </a:blip>
          <a:srcRect/>
          <a:stretch/>
        </p:blipFill>
        <p:spPr>
          <a:xfrm>
            <a:off x="971601" y="5459598"/>
            <a:ext cx="914400" cy="7777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Rectangle 7"/>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2" descr="Image result for rspca"/>
          <p:cNvPicPr>
            <a:picLocks noChangeAspect="1" noChangeArrowheads="1"/>
          </p:cNvPicPr>
          <p:nvPr/>
        </p:nvPicPr>
        <p:blipFill>
          <a:blip r:embed="rId8" cstate="print"/>
          <a:srcRect/>
          <a:stretch>
            <a:fillRect/>
          </a:stretch>
        </p:blipFill>
        <p:spPr bwMode="auto">
          <a:xfrm>
            <a:off x="7308304" y="44624"/>
            <a:ext cx="1618317" cy="980728"/>
          </a:xfrm>
          <a:prstGeom prst="rect">
            <a:avLst/>
          </a:prstGeom>
          <a:noFill/>
        </p:spPr>
      </p:pic>
      <p:sp>
        <p:nvSpPr>
          <p:cNvPr id="11" name="Shape 60"/>
          <p:cNvSpPr txBox="1">
            <a:spLocks/>
          </p:cNvSpPr>
          <p:nvPr/>
        </p:nvSpPr>
        <p:spPr>
          <a:xfrm>
            <a:off x="251520" y="116632"/>
            <a:ext cx="734481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The 5 Welfare Needs</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2" name="Rectangle 11"/>
          <p:cNvSpPr/>
          <p:nvPr/>
        </p:nvSpPr>
        <p:spPr>
          <a:xfrm>
            <a:off x="611560" y="980728"/>
            <a:ext cx="669674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Shape 60"/>
          <p:cNvSpPr txBox="1">
            <a:spLocks/>
          </p:cNvSpPr>
          <p:nvPr/>
        </p:nvSpPr>
        <p:spPr>
          <a:xfrm>
            <a:off x="179512" y="116632"/>
            <a:ext cx="734481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The 5 Welfare Needs</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4" name="Rectangle 13"/>
          <p:cNvSpPr>
            <a:spLocks noChangeArrowheads="1"/>
          </p:cNvSpPr>
          <p:nvPr/>
        </p:nvSpPr>
        <p:spPr bwMode="auto">
          <a:xfrm>
            <a:off x="2123728" y="2504509"/>
            <a:ext cx="612068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sz="2400" b="1" dirty="0" smtClean="0">
                <a:solidFill>
                  <a:srgbClr val="002060"/>
                </a:solidFill>
                <a:latin typeface="MV Boli" pitchFamily="2" charset="0"/>
                <a:ea typeface="Calibri" pitchFamily="34" charset="0"/>
                <a:cs typeface="MV Boli" pitchFamily="2" charset="0"/>
              </a:rPr>
              <a:t>Need an appropriate environment</a:t>
            </a:r>
            <a:endParaRPr kumimoji="0" lang="en-GB" sz="2400" b="1" i="0" strike="noStrike" cap="none" normalizeH="0" baseline="0" dirty="0" smtClean="0">
              <a:ln>
                <a:noFill/>
              </a:ln>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sp>
        <p:nvSpPr>
          <p:cNvPr id="15" name="Rectangle 14"/>
          <p:cNvSpPr>
            <a:spLocks noChangeArrowheads="1"/>
          </p:cNvSpPr>
          <p:nvPr/>
        </p:nvSpPr>
        <p:spPr bwMode="auto">
          <a:xfrm>
            <a:off x="2123728" y="3419128"/>
            <a:ext cx="6876256" cy="83099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sz="2400" b="1" dirty="0" smtClean="0">
                <a:solidFill>
                  <a:srgbClr val="002060"/>
                </a:solidFill>
                <a:latin typeface="MV Boli" pitchFamily="2" charset="0"/>
                <a:ea typeface="Calibri" pitchFamily="34" charset="0"/>
                <a:cs typeface="MV Boli" pitchFamily="2" charset="0"/>
              </a:rPr>
              <a:t>Need to be protected from pain, injury, disease and suffering</a:t>
            </a:r>
            <a:endParaRPr kumimoji="0" lang="en-GB" sz="2400" b="1" i="0" strike="noStrike" cap="none" normalizeH="0" baseline="0" dirty="0" smtClean="0">
              <a:ln>
                <a:noFill/>
              </a:ln>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sp>
        <p:nvSpPr>
          <p:cNvPr id="16" name="Rectangle 15"/>
          <p:cNvSpPr>
            <a:spLocks noChangeArrowheads="1"/>
          </p:cNvSpPr>
          <p:nvPr/>
        </p:nvSpPr>
        <p:spPr bwMode="auto">
          <a:xfrm>
            <a:off x="2123728" y="4611906"/>
            <a:ext cx="694826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sz="2400" b="1" dirty="0" smtClean="0">
                <a:solidFill>
                  <a:srgbClr val="002060"/>
                </a:solidFill>
                <a:latin typeface="MV Boli" pitchFamily="2" charset="0"/>
                <a:ea typeface="Calibri" pitchFamily="34" charset="0"/>
                <a:cs typeface="MV Boli" pitchFamily="2" charset="0"/>
              </a:rPr>
              <a:t>Need to be able to exhibit normal behaviour</a:t>
            </a:r>
            <a:endParaRPr kumimoji="0" lang="en-GB" sz="2400" b="1" i="0" strike="noStrike" cap="none" normalizeH="0" baseline="0" dirty="0" smtClean="0">
              <a:ln>
                <a:noFill/>
              </a:ln>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sp>
        <p:nvSpPr>
          <p:cNvPr id="17" name="Rectangle 16"/>
          <p:cNvSpPr>
            <a:spLocks noChangeArrowheads="1"/>
          </p:cNvSpPr>
          <p:nvPr/>
        </p:nvSpPr>
        <p:spPr bwMode="auto">
          <a:xfrm>
            <a:off x="2123728" y="5589240"/>
            <a:ext cx="694826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sz="2400" b="1" dirty="0" smtClean="0">
                <a:solidFill>
                  <a:srgbClr val="002060"/>
                </a:solidFill>
                <a:latin typeface="MV Boli" pitchFamily="2" charset="0"/>
                <a:ea typeface="Calibri" pitchFamily="34" charset="0"/>
                <a:cs typeface="MV Boli" pitchFamily="2" charset="0"/>
              </a:rPr>
              <a:t>Need to have the right company</a:t>
            </a:r>
            <a:endParaRPr kumimoji="0" lang="en-GB" sz="2400" b="1" i="0" strike="noStrike" cap="none" normalizeH="0" baseline="0" dirty="0" smtClean="0">
              <a:ln>
                <a:noFill/>
              </a:ln>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dissolv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dissolv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dissolv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dissolve">
                                      <p:cBhvr>
                                        <p:cTn id="2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p:bldP spid="15" grpId="0"/>
      <p:bldP spid="16" grpId="0"/>
      <p:bldP spid="1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Image result for rspca"/>
          <p:cNvPicPr>
            <a:picLocks noChangeAspect="1" noChangeArrowheads="1"/>
          </p:cNvPicPr>
          <p:nvPr/>
        </p:nvPicPr>
        <p:blipFill>
          <a:blip r:embed="rId3" cstate="print"/>
          <a:srcRect/>
          <a:stretch>
            <a:fillRect/>
          </a:stretch>
        </p:blipFill>
        <p:spPr bwMode="auto">
          <a:xfrm>
            <a:off x="7308304" y="44624"/>
            <a:ext cx="1618317" cy="980728"/>
          </a:xfrm>
          <a:prstGeom prst="rect">
            <a:avLst/>
          </a:prstGeom>
          <a:noFill/>
        </p:spPr>
      </p:pic>
      <p:sp>
        <p:nvSpPr>
          <p:cNvPr id="7" name="Rectangle 6"/>
          <p:cNvSpPr/>
          <p:nvPr/>
        </p:nvSpPr>
        <p:spPr>
          <a:xfrm>
            <a:off x="755576" y="980728"/>
            <a:ext cx="6264696"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hape 60"/>
          <p:cNvSpPr txBox="1">
            <a:spLocks/>
          </p:cNvSpPr>
          <p:nvPr/>
        </p:nvSpPr>
        <p:spPr>
          <a:xfrm>
            <a:off x="179512" y="116632"/>
            <a:ext cx="734481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Smiley Face Activity</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9" name="Shape 60"/>
          <p:cNvSpPr txBox="1">
            <a:spLocks/>
          </p:cNvSpPr>
          <p:nvPr/>
        </p:nvSpPr>
        <p:spPr>
          <a:xfrm>
            <a:off x="107504" y="116632"/>
            <a:ext cx="734481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Smiley Face Activity</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0" name="Rectangle 1"/>
          <p:cNvSpPr>
            <a:spLocks noChangeArrowheads="1"/>
          </p:cNvSpPr>
          <p:nvPr/>
        </p:nvSpPr>
        <p:spPr bwMode="auto">
          <a:xfrm>
            <a:off x="467545" y="1196752"/>
            <a:ext cx="6048672" cy="156966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1" i="0" u="sng" strike="noStrike" cap="none" normalizeH="0" baseline="0" dirty="0" smtClean="0">
                <a:ln>
                  <a:noFill/>
                </a:ln>
                <a:solidFill>
                  <a:srgbClr val="FFFF99"/>
                </a:solidFill>
                <a:latin typeface="MV Boli" pitchFamily="2" charset="0"/>
                <a:ea typeface="Calibri" pitchFamily="34" charset="0"/>
                <a:cs typeface="MV Boli" pitchFamily="2" charset="0"/>
              </a:rPr>
              <a:t>Instructions:</a:t>
            </a:r>
          </a:p>
          <a:p>
            <a:pPr marL="0" marR="0" lvl="0" indent="0" algn="l" defTabSz="914400" rtl="0" eaLnBrk="1" fontAlgn="base" latinLnBrk="0" hangingPunct="1">
              <a:lnSpc>
                <a:spcPct val="100000"/>
              </a:lnSpc>
              <a:spcBef>
                <a:spcPct val="0"/>
              </a:spcBef>
              <a:spcAft>
                <a:spcPct val="0"/>
              </a:spcAft>
              <a:buClrTx/>
              <a:buSzTx/>
              <a:buFontTx/>
              <a:buNone/>
              <a:tabLst/>
            </a:pPr>
            <a:r>
              <a:rPr lang="en-GB" sz="2400" b="1" dirty="0" smtClean="0">
                <a:solidFill>
                  <a:srgbClr val="002060"/>
                </a:solidFill>
                <a:latin typeface="MV Boli" pitchFamily="2" charset="0"/>
                <a:ea typeface="Calibri" pitchFamily="34" charset="0"/>
                <a:cs typeface="MV Boli" pitchFamily="2" charset="0"/>
              </a:rPr>
              <a:t>On the pieces of paper in your packs. </a:t>
            </a:r>
          </a:p>
          <a:p>
            <a:pPr marL="0" marR="0" lvl="0" indent="0" algn="l" defTabSz="914400" rtl="0" eaLnBrk="1" fontAlgn="base" latinLnBrk="0" hangingPunct="1">
              <a:lnSpc>
                <a:spcPct val="100000"/>
              </a:lnSpc>
              <a:spcBef>
                <a:spcPct val="0"/>
              </a:spcBef>
              <a:spcAft>
                <a:spcPct val="0"/>
              </a:spcAft>
              <a:buClrTx/>
              <a:buSzTx/>
              <a:buFontTx/>
              <a:buNone/>
              <a:tabLst/>
            </a:pPr>
            <a:r>
              <a:rPr lang="en-GB" sz="2400" b="1" dirty="0" smtClean="0">
                <a:solidFill>
                  <a:srgbClr val="002060"/>
                </a:solidFill>
                <a:latin typeface="MV Boli" pitchFamily="2" charset="0"/>
                <a:ea typeface="Calibri" pitchFamily="34" charset="0"/>
                <a:cs typeface="MV Boli" pitchFamily="2" charset="0"/>
              </a:rPr>
              <a:t>Draw a smiley face.</a:t>
            </a:r>
            <a:endParaRPr kumimoji="0" lang="en-GB" sz="2400" b="1" i="0" u="none" strike="noStrike" cap="none" normalizeH="0" baseline="0" dirty="0" smtClean="0">
              <a:ln>
                <a:noFill/>
              </a:ln>
              <a:solidFill>
                <a:srgbClr val="002060"/>
              </a:solidFill>
              <a:latin typeface="MV Boli" pitchFamily="2" charset="0"/>
              <a:ea typeface="Calibri" pitchFamily="34" charset="0"/>
              <a:cs typeface="MV Boli" pitchFamily="2"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2000" b="1" dirty="0">
              <a:solidFill>
                <a:srgbClr val="002060"/>
              </a:solidFill>
              <a:latin typeface="MV Boli" pitchFamily="2" charset="0"/>
              <a:cs typeface="MV Boli" pitchFamily="2" charset="0"/>
            </a:endParaRPr>
          </a:p>
        </p:txBody>
      </p:sp>
      <p:sp>
        <p:nvSpPr>
          <p:cNvPr id="12" name="Smiley Face 11"/>
          <p:cNvSpPr/>
          <p:nvPr/>
        </p:nvSpPr>
        <p:spPr>
          <a:xfrm>
            <a:off x="611560" y="2564904"/>
            <a:ext cx="4104456" cy="3744416"/>
          </a:xfrm>
          <a:prstGeom prst="smileyFace">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
          <p:cNvSpPr>
            <a:spLocks noChangeArrowheads="1"/>
          </p:cNvSpPr>
          <p:nvPr/>
        </p:nvSpPr>
        <p:spPr bwMode="auto">
          <a:xfrm>
            <a:off x="4932040" y="2164215"/>
            <a:ext cx="4032448" cy="1569660"/>
          </a:xfrm>
          <a:prstGeom prst="rect">
            <a:avLst/>
          </a:prstGeom>
          <a:solidFill>
            <a:srgbClr val="FFFF99"/>
          </a:solidFill>
          <a:ln w="38100">
            <a:solidFill>
              <a:srgbClr val="002060"/>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400" b="1" u="sng" dirty="0" smtClean="0">
                <a:solidFill>
                  <a:srgbClr val="002060"/>
                </a:solidFill>
                <a:latin typeface="MV Boli" pitchFamily="2" charset="0"/>
                <a:ea typeface="Calibri" pitchFamily="34" charset="0"/>
                <a:cs typeface="MV Boli" pitchFamily="2" charset="0"/>
              </a:rPr>
              <a:t>Step 1: </a:t>
            </a:r>
          </a:p>
          <a:p>
            <a:pPr marL="0" marR="0" lvl="0" indent="0" algn="ctr" defTabSz="914400" rtl="0" eaLnBrk="1" fontAlgn="base" latinLnBrk="0" hangingPunct="1">
              <a:lnSpc>
                <a:spcPct val="100000"/>
              </a:lnSpc>
              <a:spcBef>
                <a:spcPct val="0"/>
              </a:spcBef>
              <a:spcAft>
                <a:spcPct val="0"/>
              </a:spcAft>
              <a:buClrTx/>
              <a:buSzTx/>
              <a:buFontTx/>
              <a:buNone/>
              <a:tabLst/>
            </a:pPr>
            <a:r>
              <a:rPr lang="en-GB" sz="2400" b="1" dirty="0" smtClean="0">
                <a:solidFill>
                  <a:srgbClr val="002060"/>
                </a:solidFill>
                <a:latin typeface="MV Boli" pitchFamily="2" charset="0"/>
                <a:ea typeface="Calibri" pitchFamily="34" charset="0"/>
                <a:cs typeface="MV Boli" pitchFamily="2" charset="0"/>
              </a:rPr>
              <a:t>Around the face, write down everything that you </a:t>
            </a:r>
            <a:r>
              <a:rPr lang="en-GB" sz="2400" b="1" i="1" u="sng" dirty="0" smtClean="0">
                <a:solidFill>
                  <a:srgbClr val="002060"/>
                </a:solidFill>
                <a:latin typeface="MV Boli" pitchFamily="2" charset="0"/>
                <a:ea typeface="Calibri" pitchFamily="34" charset="0"/>
                <a:cs typeface="MV Boli" pitchFamily="2" charset="0"/>
              </a:rPr>
              <a:t>need </a:t>
            </a:r>
            <a:r>
              <a:rPr lang="en-GB" sz="2400" b="1" dirty="0" smtClean="0">
                <a:solidFill>
                  <a:srgbClr val="002060"/>
                </a:solidFill>
                <a:latin typeface="MV Boli" pitchFamily="2" charset="0"/>
                <a:ea typeface="Calibri" pitchFamily="34" charset="0"/>
                <a:cs typeface="MV Boli" pitchFamily="2" charset="0"/>
              </a:rPr>
              <a:t>to make you happy.</a:t>
            </a:r>
            <a:endParaRPr lang="en-GB" sz="2000" b="1" dirty="0">
              <a:solidFill>
                <a:srgbClr val="002060"/>
              </a:solidFill>
              <a:latin typeface="MV Boli" pitchFamily="2" charset="0"/>
              <a:cs typeface="MV Boli" pitchFamily="2" charset="0"/>
            </a:endParaRPr>
          </a:p>
        </p:txBody>
      </p:sp>
      <p:sp>
        <p:nvSpPr>
          <p:cNvPr id="14" name="Rectangle 13"/>
          <p:cNvSpPr/>
          <p:nvPr/>
        </p:nvSpPr>
        <p:spPr>
          <a:xfrm>
            <a:off x="539552" y="2492896"/>
            <a:ext cx="4248472" cy="38884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Smiley Face 14"/>
          <p:cNvSpPr/>
          <p:nvPr/>
        </p:nvSpPr>
        <p:spPr>
          <a:xfrm>
            <a:off x="1331640" y="3140968"/>
            <a:ext cx="2664296" cy="2592288"/>
          </a:xfrm>
          <a:prstGeom prst="smileyFace">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a:spLocks noChangeArrowheads="1"/>
          </p:cNvSpPr>
          <p:nvPr/>
        </p:nvSpPr>
        <p:spPr bwMode="auto">
          <a:xfrm rot="20897343">
            <a:off x="477058" y="2609691"/>
            <a:ext cx="190770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400" b="1" dirty="0" smtClean="0">
                <a:latin typeface="MV Boli" pitchFamily="2" charset="0"/>
                <a:cs typeface="MV Boli" pitchFamily="2" charset="0"/>
              </a:rPr>
              <a:t>Food</a:t>
            </a:r>
            <a:endParaRPr kumimoji="0" lang="en-GB" sz="2400" b="1" i="0" strike="noStrike" cap="none" normalizeH="0" baseline="0" dirty="0" smtClean="0">
              <a:ln>
                <a:noFill/>
              </a:ln>
              <a:latin typeface="MV Boli" pitchFamily="2" charset="0"/>
              <a:cs typeface="MV Boli" pitchFamily="2" charset="0"/>
            </a:endParaRPr>
          </a:p>
        </p:txBody>
      </p:sp>
      <p:sp>
        <p:nvSpPr>
          <p:cNvPr id="17" name="Rectangle 16"/>
          <p:cNvSpPr>
            <a:spLocks noChangeArrowheads="1"/>
          </p:cNvSpPr>
          <p:nvPr/>
        </p:nvSpPr>
        <p:spPr bwMode="auto">
          <a:xfrm rot="20897343">
            <a:off x="2942814" y="5778043"/>
            <a:ext cx="190770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400" b="1" dirty="0" smtClean="0">
                <a:latin typeface="MV Boli" pitchFamily="2" charset="0"/>
                <a:cs typeface="MV Boli" pitchFamily="2" charset="0"/>
              </a:rPr>
              <a:t>???</a:t>
            </a:r>
            <a:endParaRPr kumimoji="0" lang="en-GB" sz="2400" b="1" i="0" strike="noStrike" cap="none" normalizeH="0" baseline="0" dirty="0" smtClean="0">
              <a:ln>
                <a:noFill/>
              </a:ln>
              <a:latin typeface="MV Boli" pitchFamily="2" charset="0"/>
              <a:cs typeface="MV Boli" pitchFamily="2" charset="0"/>
            </a:endParaRPr>
          </a:p>
        </p:txBody>
      </p:sp>
      <p:sp>
        <p:nvSpPr>
          <p:cNvPr id="18" name="Rectangle 17"/>
          <p:cNvSpPr>
            <a:spLocks noChangeArrowheads="1"/>
          </p:cNvSpPr>
          <p:nvPr/>
        </p:nvSpPr>
        <p:spPr bwMode="auto">
          <a:xfrm rot="1345156">
            <a:off x="2787741" y="2695215"/>
            <a:ext cx="190770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400" b="1" dirty="0" smtClean="0">
                <a:latin typeface="MV Boli" pitchFamily="2" charset="0"/>
                <a:cs typeface="MV Boli" pitchFamily="2" charset="0"/>
              </a:rPr>
              <a:t>???</a:t>
            </a:r>
            <a:endParaRPr kumimoji="0" lang="en-GB" sz="2400" b="1" i="0" strike="noStrike" cap="none" normalizeH="0" baseline="0" dirty="0" smtClean="0">
              <a:ln>
                <a:noFill/>
              </a:ln>
              <a:latin typeface="MV Boli" pitchFamily="2" charset="0"/>
              <a:cs typeface="MV Boli" pitchFamily="2" charset="0"/>
            </a:endParaRPr>
          </a:p>
        </p:txBody>
      </p:sp>
      <p:sp>
        <p:nvSpPr>
          <p:cNvPr id="19" name="Rectangle 18"/>
          <p:cNvSpPr>
            <a:spLocks noChangeArrowheads="1"/>
          </p:cNvSpPr>
          <p:nvPr/>
        </p:nvSpPr>
        <p:spPr bwMode="auto">
          <a:xfrm rot="1345156">
            <a:off x="483484" y="5575534"/>
            <a:ext cx="190770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400" b="1" smtClean="0">
                <a:latin typeface="MV Boli" pitchFamily="2" charset="0"/>
                <a:cs typeface="MV Boli" pitchFamily="2" charset="0"/>
              </a:rPr>
              <a:t>???</a:t>
            </a:r>
            <a:endParaRPr kumimoji="0" lang="en-GB" sz="2400" b="1" i="0" strike="noStrike" cap="none" normalizeH="0" baseline="0" dirty="0" smtClean="0">
              <a:ln>
                <a:noFill/>
              </a:ln>
              <a:latin typeface="MV Boli" pitchFamily="2" charset="0"/>
              <a:cs typeface="MV Boli" pitchFamily="2" charset="0"/>
            </a:endParaRPr>
          </a:p>
        </p:txBody>
      </p:sp>
      <p:sp>
        <p:nvSpPr>
          <p:cNvPr id="20" name="Rectangle 19"/>
          <p:cNvSpPr>
            <a:spLocks noChangeArrowheads="1"/>
          </p:cNvSpPr>
          <p:nvPr/>
        </p:nvSpPr>
        <p:spPr bwMode="auto">
          <a:xfrm>
            <a:off x="3528392" y="4191471"/>
            <a:ext cx="190770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400" b="1" dirty="0" smtClean="0">
                <a:latin typeface="MV Boli" pitchFamily="2" charset="0"/>
                <a:cs typeface="MV Boli" pitchFamily="2" charset="0"/>
              </a:rPr>
              <a:t>??</a:t>
            </a:r>
            <a:endParaRPr kumimoji="0" lang="en-GB" sz="2400" b="1" i="0" strike="noStrike" cap="none" normalizeH="0" baseline="0" dirty="0" smtClean="0">
              <a:ln>
                <a:noFill/>
              </a:ln>
              <a:latin typeface="MV Boli" pitchFamily="2" charset="0"/>
              <a:cs typeface="MV Boli" pitchFamily="2" charset="0"/>
            </a:endParaRPr>
          </a:p>
        </p:txBody>
      </p:sp>
      <p:sp>
        <p:nvSpPr>
          <p:cNvPr id="21" name="Rectangle 20"/>
          <p:cNvSpPr>
            <a:spLocks noChangeArrowheads="1"/>
          </p:cNvSpPr>
          <p:nvPr/>
        </p:nvSpPr>
        <p:spPr bwMode="auto">
          <a:xfrm>
            <a:off x="-180528" y="4191471"/>
            <a:ext cx="190770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400" b="1" dirty="0" smtClean="0">
                <a:latin typeface="MV Boli" pitchFamily="2" charset="0"/>
                <a:cs typeface="MV Boli" pitchFamily="2" charset="0"/>
              </a:rPr>
              <a:t>??</a:t>
            </a:r>
            <a:endParaRPr kumimoji="0" lang="en-GB" sz="2400" b="1" i="0" strike="noStrike" cap="none" normalizeH="0" baseline="0" dirty="0" smtClean="0">
              <a:ln>
                <a:noFill/>
              </a:ln>
              <a:latin typeface="MV Boli" pitchFamily="2" charset="0"/>
              <a:cs typeface="MV Boli" pitchFamily="2" charset="0"/>
            </a:endParaRPr>
          </a:p>
        </p:txBody>
      </p:sp>
      <p:sp>
        <p:nvSpPr>
          <p:cNvPr id="22" name="Rectangle 1"/>
          <p:cNvSpPr>
            <a:spLocks noChangeArrowheads="1"/>
          </p:cNvSpPr>
          <p:nvPr/>
        </p:nvSpPr>
        <p:spPr bwMode="auto">
          <a:xfrm>
            <a:off x="4932040" y="3861048"/>
            <a:ext cx="4032448" cy="1200329"/>
          </a:xfrm>
          <a:prstGeom prst="rect">
            <a:avLst/>
          </a:prstGeom>
          <a:solidFill>
            <a:srgbClr val="FFFF99"/>
          </a:solidFill>
          <a:ln w="38100">
            <a:solidFill>
              <a:srgbClr val="002060"/>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400" b="1" u="sng" dirty="0" smtClean="0">
                <a:solidFill>
                  <a:srgbClr val="002060"/>
                </a:solidFill>
                <a:latin typeface="MV Boli" pitchFamily="2" charset="0"/>
                <a:ea typeface="Calibri" pitchFamily="34" charset="0"/>
                <a:cs typeface="MV Boli" pitchFamily="2" charset="0"/>
              </a:rPr>
              <a:t>Step 2: </a:t>
            </a:r>
          </a:p>
          <a:p>
            <a:pPr marL="0" marR="0" lvl="0" indent="0" algn="ctr" defTabSz="914400" rtl="0" eaLnBrk="1" fontAlgn="base" latinLnBrk="0" hangingPunct="1">
              <a:lnSpc>
                <a:spcPct val="100000"/>
              </a:lnSpc>
              <a:spcBef>
                <a:spcPct val="0"/>
              </a:spcBef>
              <a:spcAft>
                <a:spcPct val="0"/>
              </a:spcAft>
              <a:buClrTx/>
              <a:buSzTx/>
              <a:buFontTx/>
              <a:buNone/>
              <a:tabLst/>
            </a:pPr>
            <a:r>
              <a:rPr lang="en-GB" sz="2400" b="1" dirty="0" smtClean="0">
                <a:solidFill>
                  <a:srgbClr val="002060"/>
                </a:solidFill>
                <a:latin typeface="MV Boli" pitchFamily="2" charset="0"/>
                <a:ea typeface="Calibri" pitchFamily="34" charset="0"/>
                <a:cs typeface="MV Boli" pitchFamily="2" charset="0"/>
              </a:rPr>
              <a:t>Change your face into the face of an animal.</a:t>
            </a:r>
            <a:endParaRPr lang="en-GB" sz="2000" b="1" dirty="0">
              <a:solidFill>
                <a:srgbClr val="002060"/>
              </a:solidFill>
              <a:latin typeface="MV Boli" pitchFamily="2" charset="0"/>
              <a:cs typeface="MV Boli" pitchFamily="2" charset="0"/>
            </a:endParaRPr>
          </a:p>
        </p:txBody>
      </p:sp>
      <p:pic>
        <p:nvPicPr>
          <p:cNvPr id="1026" name="Picture 2" descr="C:\Users\015685\AppData\Local\Microsoft\Windows\Temporary Internet Files\Content.IE5\GN20IWNH\cerdito[1].png"/>
          <p:cNvPicPr>
            <a:picLocks noChangeAspect="1" noChangeArrowheads="1"/>
          </p:cNvPicPr>
          <p:nvPr/>
        </p:nvPicPr>
        <p:blipFill>
          <a:blip r:embed="rId4" cstate="print"/>
          <a:srcRect/>
          <a:stretch>
            <a:fillRect/>
          </a:stretch>
        </p:blipFill>
        <p:spPr bwMode="auto">
          <a:xfrm>
            <a:off x="688044" y="3068960"/>
            <a:ext cx="4027972" cy="2808312"/>
          </a:xfrm>
          <a:prstGeom prst="rect">
            <a:avLst/>
          </a:prstGeom>
          <a:noFill/>
        </p:spPr>
      </p:pic>
      <p:sp>
        <p:nvSpPr>
          <p:cNvPr id="24" name="Rectangle 1"/>
          <p:cNvSpPr>
            <a:spLocks noChangeArrowheads="1"/>
          </p:cNvSpPr>
          <p:nvPr/>
        </p:nvSpPr>
        <p:spPr bwMode="auto">
          <a:xfrm>
            <a:off x="4932040" y="5157192"/>
            <a:ext cx="4032448" cy="1200329"/>
          </a:xfrm>
          <a:prstGeom prst="rect">
            <a:avLst/>
          </a:prstGeom>
          <a:solidFill>
            <a:srgbClr val="FFFF99"/>
          </a:solidFill>
          <a:ln w="38100">
            <a:solidFill>
              <a:srgbClr val="002060"/>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400" b="1" u="sng" dirty="0" smtClean="0">
                <a:solidFill>
                  <a:srgbClr val="002060"/>
                </a:solidFill>
                <a:latin typeface="MV Boli" pitchFamily="2" charset="0"/>
                <a:ea typeface="Calibri" pitchFamily="34" charset="0"/>
                <a:cs typeface="MV Boli" pitchFamily="2" charset="0"/>
              </a:rPr>
              <a:t>Step 3: </a:t>
            </a:r>
          </a:p>
          <a:p>
            <a:pPr marL="0" marR="0" lvl="0" indent="0" algn="ctr" defTabSz="914400" rtl="0" eaLnBrk="1" fontAlgn="base" latinLnBrk="0" hangingPunct="1">
              <a:lnSpc>
                <a:spcPct val="100000"/>
              </a:lnSpc>
              <a:spcBef>
                <a:spcPct val="0"/>
              </a:spcBef>
              <a:spcAft>
                <a:spcPct val="0"/>
              </a:spcAft>
              <a:buClrTx/>
              <a:buSzTx/>
              <a:buFontTx/>
              <a:buNone/>
              <a:tabLst/>
            </a:pPr>
            <a:r>
              <a:rPr lang="en-GB" sz="2400" b="1" dirty="0" smtClean="0">
                <a:solidFill>
                  <a:srgbClr val="002060"/>
                </a:solidFill>
                <a:latin typeface="MV Boli" pitchFamily="2" charset="0"/>
                <a:ea typeface="Calibri" pitchFamily="34" charset="0"/>
                <a:cs typeface="MV Boli" pitchFamily="2" charset="0"/>
              </a:rPr>
              <a:t>Tick every need that will make the animal happy.</a:t>
            </a:r>
            <a:endParaRPr lang="en-GB" sz="2000" b="1" dirty="0">
              <a:solidFill>
                <a:srgbClr val="002060"/>
              </a:solidFill>
              <a:latin typeface="MV Boli" pitchFamily="2" charset="0"/>
              <a:cs typeface="MV Boli" pitchFamily="2" charset="0"/>
            </a:endParaRPr>
          </a:p>
        </p:txBody>
      </p:sp>
      <p:sp>
        <p:nvSpPr>
          <p:cNvPr id="3" name="Rectangle 2"/>
          <p:cNvSpPr>
            <a:spLocks noChangeArrowheads="1"/>
          </p:cNvSpPr>
          <p:nvPr/>
        </p:nvSpPr>
        <p:spPr bwMode="auto">
          <a:xfrm>
            <a:off x="539552" y="3501008"/>
            <a:ext cx="4320480" cy="1815882"/>
          </a:xfrm>
          <a:prstGeom prst="rect">
            <a:avLst/>
          </a:prstGeom>
          <a:solidFill>
            <a:srgbClr val="002060"/>
          </a:solidFill>
          <a:ln w="57150">
            <a:solidFill>
              <a:srgbClr val="FFFF99"/>
            </a:solid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800" b="1" dirty="0" smtClean="0">
                <a:solidFill>
                  <a:srgbClr val="FFFF99"/>
                </a:solidFill>
                <a:effectLst>
                  <a:outerShdw blurRad="38100" dist="38100" dir="2700000" algn="tl">
                    <a:srgbClr val="000000">
                      <a:alpha val="43137"/>
                    </a:srgbClr>
                  </a:outerShdw>
                </a:effectLst>
                <a:latin typeface="MV Boli" pitchFamily="2" charset="0"/>
                <a:cs typeface="MV Boli" pitchFamily="2" charset="0"/>
              </a:rPr>
              <a:t>What have we noticed? </a:t>
            </a:r>
          </a:p>
          <a:p>
            <a:pPr marL="0" marR="0" lvl="0" indent="0" algn="ctr" defTabSz="914400" rtl="0" eaLnBrk="1" fontAlgn="base" latinLnBrk="0" hangingPunct="1">
              <a:lnSpc>
                <a:spcPct val="100000"/>
              </a:lnSpc>
              <a:spcBef>
                <a:spcPct val="0"/>
              </a:spcBef>
              <a:spcAft>
                <a:spcPct val="0"/>
              </a:spcAft>
              <a:buClrTx/>
              <a:buSzTx/>
              <a:buFontTx/>
              <a:buNone/>
              <a:tabLst/>
            </a:pPr>
            <a:endParaRPr lang="en-GB" sz="2800" b="1" dirty="0" smtClean="0">
              <a:solidFill>
                <a:srgbClr val="FFFF99"/>
              </a:solidFill>
              <a:effectLst>
                <a:outerShdw blurRad="38100" dist="38100" dir="2700000" algn="tl">
                  <a:srgbClr val="000000">
                    <a:alpha val="43137"/>
                  </a:srgbClr>
                </a:outerShdw>
              </a:effectLst>
              <a:latin typeface="MV Boli" pitchFamily="2" charset="0"/>
              <a:cs typeface="MV Boli" pitchFamily="2"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lang="en-GB" sz="2800" b="1" dirty="0" smtClean="0">
                <a:solidFill>
                  <a:srgbClr val="FFFF99"/>
                </a:solidFill>
                <a:effectLst>
                  <a:outerShdw blurRad="38100" dist="38100" dir="2700000" algn="tl">
                    <a:srgbClr val="000000">
                      <a:alpha val="43137"/>
                    </a:srgbClr>
                  </a:outerShdw>
                </a:effectLst>
                <a:latin typeface="MV Boli" pitchFamily="2" charset="0"/>
                <a:cs typeface="MV Boli" pitchFamily="2" charset="0"/>
              </a:rPr>
              <a:t>Have all 5 welfare needs been met?</a:t>
            </a:r>
            <a:endParaRPr kumimoji="0" lang="en-GB" sz="2800" b="1" i="0" strike="noStrike" cap="none" normalizeH="0" baseline="0" dirty="0" smtClean="0">
              <a:ln>
                <a:noFill/>
              </a:ln>
              <a:solidFill>
                <a:schemeClr val="bg1"/>
              </a:solidFill>
              <a:effectLst>
                <a:outerShdw blurRad="38100" dist="38100" dir="2700000" algn="tl">
                  <a:srgbClr val="000000">
                    <a:alpha val="43137"/>
                  </a:srgbClr>
                </a:outerShdw>
              </a:effectLst>
              <a:latin typeface="MV Boli" pitchFamily="2" charset="0"/>
              <a:cs typeface="MV Boli"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ssolv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dissolve">
                                      <p:cBhvr>
                                        <p:cTn id="12" dur="500"/>
                                        <p:tgtEl>
                                          <p:spTgt spid="14"/>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dissolve">
                                      <p:cBhvr>
                                        <p:cTn id="15" dur="500"/>
                                        <p:tgtEl>
                                          <p:spTgt spid="18"/>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dissolve">
                                      <p:cBhvr>
                                        <p:cTn id="18" dur="500"/>
                                        <p:tgtEl>
                                          <p:spTgt spid="16"/>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animEffect transition="in" filter="dissolve">
                                      <p:cBhvr>
                                        <p:cTn id="21" dur="500"/>
                                        <p:tgtEl>
                                          <p:spTgt spid="21"/>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dissolve">
                                      <p:cBhvr>
                                        <p:cTn id="24" dur="500"/>
                                        <p:tgtEl>
                                          <p:spTgt spid="19"/>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dissolve">
                                      <p:cBhvr>
                                        <p:cTn id="27" dur="500"/>
                                        <p:tgtEl>
                                          <p:spTgt spid="17"/>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20"/>
                                        </p:tgtEl>
                                        <p:attrNameLst>
                                          <p:attrName>style.visibility</p:attrName>
                                        </p:attrNameLst>
                                      </p:cBhvr>
                                      <p:to>
                                        <p:strVal val="visible"/>
                                      </p:to>
                                    </p:set>
                                    <p:animEffect transition="in" filter="dissolve">
                                      <p:cBhvr>
                                        <p:cTn id="30" dur="500"/>
                                        <p:tgtEl>
                                          <p:spTgt spid="20"/>
                                        </p:tgtEl>
                                      </p:cBhvr>
                                    </p:animEffect>
                                  </p:childTnLst>
                                </p:cTn>
                              </p:par>
                              <p:par>
                                <p:cTn id="31" presetID="9" presetClass="entr" presetSubtype="0" fill="hold" grpId="0" nodeType="with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dissolve">
                                      <p:cBhvr>
                                        <p:cTn id="33" dur="500"/>
                                        <p:tgtEl>
                                          <p:spTgt spid="15"/>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22"/>
                                        </p:tgtEl>
                                        <p:attrNameLst>
                                          <p:attrName>style.visibility</p:attrName>
                                        </p:attrNameLst>
                                      </p:cBhvr>
                                      <p:to>
                                        <p:strVal val="visible"/>
                                      </p:to>
                                    </p:set>
                                    <p:animEffect transition="in" filter="dissolve">
                                      <p:cBhvr>
                                        <p:cTn id="38" dur="500"/>
                                        <p:tgtEl>
                                          <p:spTgt spid="22"/>
                                        </p:tgtEl>
                                      </p:cBhvr>
                                    </p:animEffect>
                                  </p:childTnLst>
                                </p:cTn>
                              </p:par>
                            </p:childTnLst>
                          </p:cTn>
                        </p:par>
                      </p:childTnLst>
                    </p:cTn>
                  </p:par>
                  <p:par>
                    <p:cTn id="39" fill="hold">
                      <p:stCondLst>
                        <p:cond delay="indefinite"/>
                      </p:stCondLst>
                      <p:childTnLst>
                        <p:par>
                          <p:cTn id="40" fill="hold">
                            <p:stCondLst>
                              <p:cond delay="0"/>
                            </p:stCondLst>
                            <p:childTnLst>
                              <p:par>
                                <p:cTn id="41" presetID="9" presetClass="entr" presetSubtype="0" fill="hold" nodeType="clickEffect">
                                  <p:stCondLst>
                                    <p:cond delay="0"/>
                                  </p:stCondLst>
                                  <p:childTnLst>
                                    <p:set>
                                      <p:cBhvr>
                                        <p:cTn id="42" dur="1" fill="hold">
                                          <p:stCondLst>
                                            <p:cond delay="0"/>
                                          </p:stCondLst>
                                        </p:cTn>
                                        <p:tgtEl>
                                          <p:spTgt spid="1026"/>
                                        </p:tgtEl>
                                        <p:attrNameLst>
                                          <p:attrName>style.visibility</p:attrName>
                                        </p:attrNameLst>
                                      </p:cBhvr>
                                      <p:to>
                                        <p:strVal val="visible"/>
                                      </p:to>
                                    </p:set>
                                    <p:animEffect transition="in" filter="dissolve">
                                      <p:cBhvr>
                                        <p:cTn id="43" dur="500"/>
                                        <p:tgtEl>
                                          <p:spTgt spid="1026"/>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24"/>
                                        </p:tgtEl>
                                        <p:attrNameLst>
                                          <p:attrName>style.visibility</p:attrName>
                                        </p:attrNameLst>
                                      </p:cBhvr>
                                      <p:to>
                                        <p:strVal val="visible"/>
                                      </p:to>
                                    </p:set>
                                    <p:animEffect transition="in" filter="dissolve">
                                      <p:cBhvr>
                                        <p:cTn id="48" dur="500"/>
                                        <p:tgtEl>
                                          <p:spTgt spid="24"/>
                                        </p:tgtEl>
                                      </p:cBhvr>
                                    </p:animEffect>
                                  </p:childTnLst>
                                </p:cTn>
                              </p:par>
                            </p:childTnLst>
                          </p:cTn>
                        </p:par>
                      </p:childTnLst>
                    </p:cTn>
                  </p:par>
                  <p:par>
                    <p:cTn id="49" fill="hold">
                      <p:stCondLst>
                        <p:cond delay="indefinite"/>
                      </p:stCondLst>
                      <p:childTnLst>
                        <p:par>
                          <p:cTn id="50" fill="hold">
                            <p:stCondLst>
                              <p:cond delay="0"/>
                            </p:stCondLst>
                            <p:childTnLst>
                              <p:par>
                                <p:cTn id="51" presetID="34" presetClass="entr" presetSubtype="0" fill="hold" grpId="0" nodeType="clickEffect">
                                  <p:stCondLst>
                                    <p:cond delay="0"/>
                                  </p:stCondLst>
                                  <p:childTnLst>
                                    <p:set>
                                      <p:cBhvr>
                                        <p:cTn id="52" dur="1" fill="hold">
                                          <p:stCondLst>
                                            <p:cond delay="0"/>
                                          </p:stCondLst>
                                        </p:cTn>
                                        <p:tgtEl>
                                          <p:spTgt spid="3"/>
                                        </p:tgtEl>
                                        <p:attrNameLst>
                                          <p:attrName>style.visibility</p:attrName>
                                        </p:attrNameLst>
                                      </p:cBhvr>
                                      <p:to>
                                        <p:strVal val="visible"/>
                                      </p:to>
                                    </p:set>
                                    <p:anim from="(-#ppt_w/2)" to="(#ppt_x)" calcmode="lin" valueType="num">
                                      <p:cBhvr>
                                        <p:cTn id="53" dur="600" fill="hold">
                                          <p:stCondLst>
                                            <p:cond delay="0"/>
                                          </p:stCondLst>
                                        </p:cTn>
                                        <p:tgtEl>
                                          <p:spTgt spid="3"/>
                                        </p:tgtEl>
                                        <p:attrNameLst>
                                          <p:attrName>ppt_x</p:attrName>
                                        </p:attrNameLst>
                                      </p:cBhvr>
                                    </p:anim>
                                    <p:anim from="0" to="-1.0" calcmode="lin" valueType="num">
                                      <p:cBhvr>
                                        <p:cTn id="54" dur="200" decel="50000" autoRev="1" fill="hold">
                                          <p:stCondLst>
                                            <p:cond delay="600"/>
                                          </p:stCondLst>
                                        </p:cTn>
                                        <p:tgtEl>
                                          <p:spTgt spid="3"/>
                                        </p:tgtEl>
                                        <p:attrNameLst>
                                          <p:attrName>xshear</p:attrName>
                                        </p:attrNameLst>
                                      </p:cBhvr>
                                    </p:anim>
                                    <p:animScale>
                                      <p:cBhvr>
                                        <p:cTn id="55" dur="200" decel="100000" autoRev="1" fill="hold">
                                          <p:stCondLst>
                                            <p:cond delay="600"/>
                                          </p:stCondLst>
                                        </p:cTn>
                                        <p:tgtEl>
                                          <p:spTgt spid="3"/>
                                        </p:tgtEl>
                                      </p:cBhvr>
                                      <p:from x="100000" y="100000"/>
                                      <p:to x="80000" y="100000"/>
                                    </p:animScale>
                                    <p:anim by="(#ppt_h/3+#ppt_w*0.1)" calcmode="lin" valueType="num">
                                      <p:cBhvr additive="sum">
                                        <p:cTn id="56" dur="200" decel="100000" autoRev="1" fill="hold">
                                          <p:stCondLst>
                                            <p:cond delay="600"/>
                                          </p:stCondLst>
                                        </p:cTn>
                                        <p:tgtEl>
                                          <p:spTgt spid="3"/>
                                        </p:tgtEl>
                                        <p:attrNameLst>
                                          <p:attrName>ppt_x</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p:bldP spid="17" grpId="0"/>
      <p:bldP spid="18" grpId="0"/>
      <p:bldP spid="19" grpId="0"/>
      <p:bldP spid="20" grpId="0"/>
      <p:bldP spid="21" grpId="0"/>
      <p:bldP spid="22" grpId="0" animBg="1"/>
      <p:bldP spid="24" grpId="0" animBg="1"/>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755576" y="1106741"/>
            <a:ext cx="7992888" cy="9541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800" b="1" i="1" strike="noStrike" cap="none" normalizeH="0" baseline="0" dirty="0" smtClean="0">
                <a:ln>
                  <a:noFill/>
                </a:ln>
                <a:solidFill>
                  <a:srgbClr val="FFFF99"/>
                </a:solidFill>
                <a:latin typeface="MV Boli" pitchFamily="2" charset="0"/>
                <a:ea typeface="Calibri" pitchFamily="34" charset="0"/>
                <a:cs typeface="MV Boli" pitchFamily="2" charset="0"/>
              </a:rPr>
              <a:t>Hint: This</a:t>
            </a:r>
            <a:r>
              <a:rPr kumimoji="0" lang="en-GB" sz="2800" b="1" i="1" strike="noStrike" cap="none" normalizeH="0" dirty="0" smtClean="0">
                <a:ln>
                  <a:noFill/>
                </a:ln>
                <a:solidFill>
                  <a:srgbClr val="FFFF99"/>
                </a:solidFill>
                <a:latin typeface="MV Boli" pitchFamily="2" charset="0"/>
                <a:ea typeface="Calibri" pitchFamily="34" charset="0"/>
                <a:cs typeface="MV Boli" pitchFamily="2" charset="0"/>
              </a:rPr>
              <a:t> has a strong link between humans &amp; animals</a:t>
            </a:r>
            <a:endParaRPr kumimoji="0" lang="en-GB" sz="2800" b="1" i="1" strike="noStrike" cap="none" normalizeH="0" baseline="0" dirty="0" smtClean="0">
              <a:ln>
                <a:noFill/>
              </a:ln>
              <a:solidFill>
                <a:schemeClr val="bg1"/>
              </a:solidFill>
              <a:effectLst>
                <a:outerShdw blurRad="38100" dist="38100" dir="2700000" algn="tl">
                  <a:srgbClr val="000000">
                    <a:alpha val="43137"/>
                  </a:srgbClr>
                </a:outerShdw>
              </a:effectLst>
              <a:latin typeface="MV Boli" pitchFamily="2" charset="0"/>
              <a:cs typeface="MV Boli" pitchFamily="2" charset="0"/>
            </a:endParaRPr>
          </a:p>
        </p:txBody>
      </p:sp>
      <p:sp>
        <p:nvSpPr>
          <p:cNvPr id="3" name="Rectangle 2"/>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2" descr="Image result for rspca"/>
          <p:cNvPicPr>
            <a:picLocks noChangeAspect="1" noChangeArrowheads="1"/>
          </p:cNvPicPr>
          <p:nvPr/>
        </p:nvPicPr>
        <p:blipFill>
          <a:blip r:embed="rId3" cstate="print"/>
          <a:srcRect/>
          <a:stretch>
            <a:fillRect/>
          </a:stretch>
        </p:blipFill>
        <p:spPr bwMode="auto">
          <a:xfrm>
            <a:off x="7308304" y="44624"/>
            <a:ext cx="1618317" cy="980728"/>
          </a:xfrm>
          <a:prstGeom prst="rect">
            <a:avLst/>
          </a:prstGeom>
          <a:noFill/>
        </p:spPr>
      </p:pic>
      <p:sp>
        <p:nvSpPr>
          <p:cNvPr id="6" name="Rectangle 5"/>
          <p:cNvSpPr/>
          <p:nvPr/>
        </p:nvSpPr>
        <p:spPr>
          <a:xfrm>
            <a:off x="755576" y="980728"/>
            <a:ext cx="6264696"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hape 60"/>
          <p:cNvSpPr txBox="1">
            <a:spLocks/>
          </p:cNvSpPr>
          <p:nvPr/>
        </p:nvSpPr>
        <p:spPr>
          <a:xfrm>
            <a:off x="107504" y="116632"/>
            <a:ext cx="734481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Countdown</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8" name="Shape 60"/>
          <p:cNvSpPr txBox="1">
            <a:spLocks/>
          </p:cNvSpPr>
          <p:nvPr/>
        </p:nvSpPr>
        <p:spPr>
          <a:xfrm>
            <a:off x="35496" y="116632"/>
            <a:ext cx="734481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Countdown</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pic>
        <p:nvPicPr>
          <p:cNvPr id="9" name="Shape 159" descr="Clock, Countdown, Time, Watch, ..."/>
          <p:cNvPicPr preferRelativeResize="0"/>
          <p:nvPr/>
        </p:nvPicPr>
        <p:blipFill>
          <a:blip r:embed="rId4" cstate="print">
            <a:alphaModFix/>
          </a:blip>
          <a:stretch>
            <a:fillRect/>
          </a:stretch>
        </p:blipFill>
        <p:spPr>
          <a:xfrm>
            <a:off x="539552" y="1844824"/>
            <a:ext cx="4032448" cy="3816424"/>
          </a:xfrm>
          <a:prstGeom prst="rect">
            <a:avLst/>
          </a:prstGeom>
          <a:noFill/>
          <a:ln>
            <a:noFill/>
          </a:ln>
        </p:spPr>
      </p:pic>
      <p:sp>
        <p:nvSpPr>
          <p:cNvPr id="10" name="Shape 161"/>
          <p:cNvSpPr txBox="1"/>
          <p:nvPr/>
        </p:nvSpPr>
        <p:spPr>
          <a:xfrm>
            <a:off x="4427984" y="2953292"/>
            <a:ext cx="1488482" cy="1396500"/>
          </a:xfrm>
          <a:prstGeom prst="rect">
            <a:avLst/>
          </a:prstGeom>
          <a:noFill/>
          <a:ln>
            <a:noFill/>
          </a:ln>
        </p:spPr>
        <p:txBody>
          <a:bodyPr lIns="91425" tIns="91425" rIns="91425" bIns="91425" anchor="ctr" anchorCtr="0">
            <a:noAutofit/>
          </a:bodyPr>
          <a:lstStyle/>
          <a:p>
            <a:pPr lvl="0" algn="ctr" rtl="0">
              <a:spcBef>
                <a:spcPts val="0"/>
              </a:spcBef>
              <a:buNone/>
            </a:pPr>
            <a:r>
              <a:rPr lang="en-GB" sz="7200" b="1" dirty="0" smtClean="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rPr>
              <a:t>S</a:t>
            </a:r>
            <a:endParaRPr lang="en-GB" sz="7200" b="1" dirty="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1" name="Shape 161"/>
          <p:cNvSpPr txBox="1"/>
          <p:nvPr/>
        </p:nvSpPr>
        <p:spPr>
          <a:xfrm>
            <a:off x="4211960" y="1844824"/>
            <a:ext cx="5196386" cy="1396500"/>
          </a:xfrm>
          <a:prstGeom prst="rect">
            <a:avLst/>
          </a:prstGeom>
          <a:noFill/>
          <a:ln>
            <a:noFill/>
          </a:ln>
        </p:spPr>
        <p:txBody>
          <a:bodyPr lIns="91425" tIns="91425" rIns="91425" bIns="91425" anchor="ctr" anchorCtr="0">
            <a:noAutofit/>
          </a:bodyPr>
          <a:lstStyle/>
          <a:p>
            <a:pPr lvl="0" algn="ctr" rtl="0">
              <a:spcBef>
                <a:spcPts val="0"/>
              </a:spcBef>
              <a:buNone/>
            </a:pPr>
            <a:r>
              <a:rPr lang="en-GB" sz="8000" b="1" dirty="0" err="1">
                <a:solidFill>
                  <a:srgbClr val="003473"/>
                </a:solidFill>
                <a:effectLst>
                  <a:outerShdw blurRad="38100" dist="38100" dir="2700000" algn="tl">
                    <a:srgbClr val="000000">
                      <a:alpha val="43137"/>
                    </a:srgbClr>
                  </a:outerShdw>
                </a:effectLst>
                <a:latin typeface="MV Boli" pitchFamily="2" charset="0"/>
                <a:ea typeface="Corbel"/>
                <a:cs typeface="MV Boli" pitchFamily="2" charset="0"/>
                <a:sym typeface="Corbel"/>
              </a:rPr>
              <a:t>nitenest</a:t>
            </a:r>
            <a:endParaRPr lang="en-GB" sz="8000" b="1" dirty="0">
              <a:solidFill>
                <a:srgbClr val="003473"/>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2" name="Shape 161"/>
          <p:cNvSpPr txBox="1"/>
          <p:nvPr/>
        </p:nvSpPr>
        <p:spPr>
          <a:xfrm>
            <a:off x="5004048" y="2924944"/>
            <a:ext cx="1488482" cy="1396500"/>
          </a:xfrm>
          <a:prstGeom prst="rect">
            <a:avLst/>
          </a:prstGeom>
          <a:noFill/>
          <a:ln>
            <a:noFill/>
          </a:ln>
        </p:spPr>
        <p:txBody>
          <a:bodyPr lIns="91425" tIns="91425" rIns="91425" bIns="91425" anchor="ctr" anchorCtr="0">
            <a:noAutofit/>
          </a:bodyPr>
          <a:lstStyle/>
          <a:p>
            <a:pPr lvl="0" algn="ctr" rtl="0">
              <a:spcBef>
                <a:spcPts val="0"/>
              </a:spcBef>
              <a:buNone/>
            </a:pPr>
            <a:r>
              <a:rPr lang="en-GB" sz="7200" b="1" dirty="0" smtClean="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rPr>
              <a:t>e</a:t>
            </a:r>
            <a:endParaRPr lang="en-GB" sz="7200" b="1" dirty="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3" name="Shape 161"/>
          <p:cNvSpPr txBox="1"/>
          <p:nvPr/>
        </p:nvSpPr>
        <p:spPr>
          <a:xfrm>
            <a:off x="5531790" y="2924944"/>
            <a:ext cx="1488482" cy="1396500"/>
          </a:xfrm>
          <a:prstGeom prst="rect">
            <a:avLst/>
          </a:prstGeom>
          <a:noFill/>
          <a:ln>
            <a:noFill/>
          </a:ln>
        </p:spPr>
        <p:txBody>
          <a:bodyPr lIns="91425" tIns="91425" rIns="91425" bIns="91425" anchor="ctr" anchorCtr="0">
            <a:noAutofit/>
          </a:bodyPr>
          <a:lstStyle/>
          <a:p>
            <a:pPr lvl="0" algn="ctr" rtl="0">
              <a:spcBef>
                <a:spcPts val="0"/>
              </a:spcBef>
              <a:buNone/>
            </a:pPr>
            <a:r>
              <a:rPr lang="en-GB" sz="7200" b="1" dirty="0" smtClean="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rPr>
              <a:t>n</a:t>
            </a:r>
            <a:endParaRPr lang="en-GB" sz="7200" b="1" dirty="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4" name="Shape 161"/>
          <p:cNvSpPr txBox="1"/>
          <p:nvPr/>
        </p:nvSpPr>
        <p:spPr>
          <a:xfrm>
            <a:off x="6035846" y="2953292"/>
            <a:ext cx="1488482" cy="1396500"/>
          </a:xfrm>
          <a:prstGeom prst="rect">
            <a:avLst/>
          </a:prstGeom>
          <a:noFill/>
          <a:ln>
            <a:noFill/>
          </a:ln>
        </p:spPr>
        <p:txBody>
          <a:bodyPr lIns="91425" tIns="91425" rIns="91425" bIns="91425" anchor="ctr" anchorCtr="0">
            <a:noAutofit/>
          </a:bodyPr>
          <a:lstStyle/>
          <a:p>
            <a:pPr lvl="0" algn="ctr" rtl="0">
              <a:spcBef>
                <a:spcPts val="0"/>
              </a:spcBef>
              <a:buNone/>
            </a:pPr>
            <a:r>
              <a:rPr lang="en-GB" sz="7200" b="1" dirty="0" smtClean="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rPr>
              <a:t>t</a:t>
            </a:r>
            <a:endParaRPr lang="en-GB" sz="7200" b="1" dirty="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5" name="Shape 161"/>
          <p:cNvSpPr txBox="1"/>
          <p:nvPr/>
        </p:nvSpPr>
        <p:spPr>
          <a:xfrm>
            <a:off x="6444208" y="2953292"/>
            <a:ext cx="1488482" cy="1396500"/>
          </a:xfrm>
          <a:prstGeom prst="rect">
            <a:avLst/>
          </a:prstGeom>
          <a:noFill/>
          <a:ln>
            <a:noFill/>
          </a:ln>
        </p:spPr>
        <p:txBody>
          <a:bodyPr lIns="91425" tIns="91425" rIns="91425" bIns="91425" anchor="ctr" anchorCtr="0">
            <a:noAutofit/>
          </a:bodyPr>
          <a:lstStyle/>
          <a:p>
            <a:pPr lvl="0" algn="ctr" rtl="0">
              <a:spcBef>
                <a:spcPts val="0"/>
              </a:spcBef>
              <a:buNone/>
            </a:pPr>
            <a:r>
              <a:rPr lang="en-GB" sz="7200" b="1" dirty="0" smtClean="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rPr>
              <a:t>i</a:t>
            </a:r>
            <a:endParaRPr lang="en-GB" sz="7200" b="1" dirty="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6" name="Shape 161"/>
          <p:cNvSpPr txBox="1"/>
          <p:nvPr/>
        </p:nvSpPr>
        <p:spPr>
          <a:xfrm>
            <a:off x="6827934" y="2924944"/>
            <a:ext cx="1488482" cy="1396500"/>
          </a:xfrm>
          <a:prstGeom prst="rect">
            <a:avLst/>
          </a:prstGeom>
          <a:noFill/>
          <a:ln>
            <a:noFill/>
          </a:ln>
        </p:spPr>
        <p:txBody>
          <a:bodyPr lIns="91425" tIns="91425" rIns="91425" bIns="91425" anchor="ctr" anchorCtr="0">
            <a:noAutofit/>
          </a:bodyPr>
          <a:lstStyle/>
          <a:p>
            <a:pPr lvl="0" algn="ctr" rtl="0">
              <a:spcBef>
                <a:spcPts val="0"/>
              </a:spcBef>
              <a:buNone/>
            </a:pPr>
            <a:r>
              <a:rPr lang="en-GB" sz="7200" b="1" dirty="0" smtClean="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rPr>
              <a:t>e</a:t>
            </a:r>
            <a:endParaRPr lang="en-GB" sz="7200" b="1" dirty="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7" name="Shape 161"/>
          <p:cNvSpPr txBox="1"/>
          <p:nvPr/>
        </p:nvSpPr>
        <p:spPr>
          <a:xfrm>
            <a:off x="7380312" y="2924944"/>
            <a:ext cx="1488482" cy="1396500"/>
          </a:xfrm>
          <a:prstGeom prst="rect">
            <a:avLst/>
          </a:prstGeom>
          <a:noFill/>
          <a:ln>
            <a:noFill/>
          </a:ln>
        </p:spPr>
        <p:txBody>
          <a:bodyPr lIns="91425" tIns="91425" rIns="91425" bIns="91425" anchor="ctr" anchorCtr="0">
            <a:noAutofit/>
          </a:bodyPr>
          <a:lstStyle/>
          <a:p>
            <a:pPr lvl="0" algn="ctr" rtl="0">
              <a:spcBef>
                <a:spcPts val="0"/>
              </a:spcBef>
              <a:buNone/>
            </a:pPr>
            <a:r>
              <a:rPr lang="en-GB" sz="7200" b="1" dirty="0" smtClean="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rPr>
              <a:t>n</a:t>
            </a:r>
            <a:endParaRPr lang="en-GB" sz="7200" b="1" dirty="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8" name="Shape 161"/>
          <p:cNvSpPr txBox="1"/>
          <p:nvPr/>
        </p:nvSpPr>
        <p:spPr>
          <a:xfrm>
            <a:off x="7908054" y="2924944"/>
            <a:ext cx="1488482" cy="1396500"/>
          </a:xfrm>
          <a:prstGeom prst="rect">
            <a:avLst/>
          </a:prstGeom>
          <a:noFill/>
          <a:ln>
            <a:noFill/>
          </a:ln>
        </p:spPr>
        <p:txBody>
          <a:bodyPr lIns="91425" tIns="91425" rIns="91425" bIns="91425" anchor="ctr" anchorCtr="0">
            <a:noAutofit/>
          </a:bodyPr>
          <a:lstStyle/>
          <a:p>
            <a:pPr lvl="0" algn="ctr" rtl="0">
              <a:spcBef>
                <a:spcPts val="0"/>
              </a:spcBef>
              <a:buNone/>
            </a:pPr>
            <a:r>
              <a:rPr lang="en-GB" sz="7200" b="1" dirty="0" smtClean="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rPr>
              <a:t>t</a:t>
            </a:r>
            <a:endParaRPr lang="en-GB" sz="7200" b="1" dirty="0">
              <a:solidFill>
                <a:srgbClr val="FFFF99"/>
              </a:solidFill>
              <a:effectLst>
                <a:outerShdw blurRad="38100" dist="38100" dir="2700000" algn="tl">
                  <a:srgbClr val="000000">
                    <a:alpha val="43137"/>
                  </a:srgbClr>
                </a:outerShdw>
              </a:effectLst>
              <a:latin typeface="MV Boli" pitchFamily="2" charset="0"/>
              <a:ea typeface="Corbel"/>
              <a:cs typeface="MV Boli" pitchFamily="2" charset="0"/>
              <a:sym typeface="Corbel"/>
            </a:endParaRPr>
          </a:p>
        </p:txBody>
      </p:sp>
      <p:sp>
        <p:nvSpPr>
          <p:cNvPr id="19" name="Rectangle 1"/>
          <p:cNvSpPr>
            <a:spLocks noChangeArrowheads="1"/>
          </p:cNvSpPr>
          <p:nvPr/>
        </p:nvSpPr>
        <p:spPr bwMode="auto">
          <a:xfrm>
            <a:off x="4860032" y="4985881"/>
            <a:ext cx="4104456" cy="1323439"/>
          </a:xfrm>
          <a:prstGeom prst="rect">
            <a:avLst/>
          </a:prstGeom>
          <a:solidFill>
            <a:srgbClr val="FFFF99"/>
          </a:solidFill>
          <a:ln w="38100">
            <a:solidFill>
              <a:srgbClr val="002060"/>
            </a:solidFill>
            <a:miter lim="800000"/>
            <a:headEnd/>
            <a:tailEnd/>
          </a:ln>
          <a:effectLst/>
        </p:spPr>
        <p:txBody>
          <a:bodyPr vert="horz" wrap="square" lIns="91440" tIns="45720" rIns="91440" bIns="45720" numCol="1" anchor="ctr" anchorCtr="0" compatLnSpc="1">
            <a:prstTxWarp prst="textNoShape">
              <a:avLst/>
            </a:prstTxWarp>
            <a:spAutoFit/>
          </a:bodyPr>
          <a:lstStyle/>
          <a:p>
            <a:pPr lvl="0" algn="ctr" fontAlgn="base">
              <a:spcBef>
                <a:spcPct val="0"/>
              </a:spcBef>
              <a:spcAft>
                <a:spcPct val="0"/>
              </a:spcAft>
            </a:pPr>
            <a:r>
              <a:rPr lang="en-GB" sz="2000" b="1" dirty="0" smtClean="0">
                <a:solidFill>
                  <a:srgbClr val="002060"/>
                </a:solidFill>
                <a:latin typeface="MV Boli" pitchFamily="2" charset="0"/>
                <a:cs typeface="MV Boli" pitchFamily="2" charset="0"/>
              </a:rPr>
              <a:t>Being able to sense the environment &amp; world around them – feel emotion, cold, pain, hunger etc.</a:t>
            </a:r>
            <a:endParaRPr lang="en-GB" sz="2000" b="1" dirty="0">
              <a:solidFill>
                <a:srgbClr val="002060"/>
              </a:solidFill>
              <a:latin typeface="MV Boli" pitchFamily="2" charset="0"/>
              <a:cs typeface="MV Boli" pitchFamily="2" charset="0"/>
            </a:endParaRPr>
          </a:p>
        </p:txBody>
      </p:sp>
      <p:sp>
        <p:nvSpPr>
          <p:cNvPr id="20" name="Rectangle 19"/>
          <p:cNvSpPr/>
          <p:nvPr/>
        </p:nvSpPr>
        <p:spPr>
          <a:xfrm>
            <a:off x="4608512" y="4077072"/>
            <a:ext cx="4572000" cy="646331"/>
          </a:xfrm>
          <a:prstGeom prst="rect">
            <a:avLst/>
          </a:prstGeom>
        </p:spPr>
        <p:txBody>
          <a:bodyPr>
            <a:spAutoFit/>
          </a:bodyPr>
          <a:lstStyle/>
          <a:p>
            <a:pPr lvl="0" algn="ctr" fontAlgn="base">
              <a:spcBef>
                <a:spcPct val="0"/>
              </a:spcBef>
              <a:spcAft>
                <a:spcPct val="0"/>
              </a:spcAft>
            </a:pPr>
            <a:r>
              <a:rPr lang="en-GB" b="1" dirty="0" smtClean="0">
                <a:solidFill>
                  <a:srgbClr val="002060"/>
                </a:solidFill>
                <a:latin typeface="MV Boli" pitchFamily="2" charset="0"/>
                <a:ea typeface="Merriweather"/>
                <a:cs typeface="MV Boli" pitchFamily="2" charset="0"/>
                <a:sym typeface="Merriweather"/>
              </a:rPr>
              <a:t>“Having the power of perception by the senses” - </a:t>
            </a:r>
            <a:r>
              <a:rPr lang="en-GB" b="1" i="1" dirty="0" smtClean="0">
                <a:solidFill>
                  <a:srgbClr val="002060"/>
                </a:solidFill>
                <a:latin typeface="MV Boli" pitchFamily="2" charset="0"/>
                <a:ea typeface="Merriweather"/>
                <a:cs typeface="MV Boli" pitchFamily="2" charset="0"/>
                <a:sym typeface="Merriweather"/>
              </a:rPr>
              <a:t>definition</a:t>
            </a:r>
            <a:endParaRPr lang="en-GB" b="1" dirty="0" smtClean="0">
              <a:solidFill>
                <a:srgbClr val="002060"/>
              </a:solidFill>
              <a:latin typeface="MV Boli" pitchFamily="2" charset="0"/>
              <a:ea typeface="Merriweather"/>
              <a:cs typeface="MV Boli" pitchFamily="2" charset="0"/>
              <a:sym typeface="Merriweathe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ssolv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dissolv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dissolv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dissolv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dissolv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dissolve">
                                      <p:cBhvr>
                                        <p:cTn id="32" dur="500"/>
                                        <p:tgtEl>
                                          <p:spTgt spid="16"/>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dissolve">
                                      <p:cBhvr>
                                        <p:cTn id="37" dur="50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dissolve">
                                      <p:cBhvr>
                                        <p:cTn id="42" dur="500"/>
                                        <p:tgtEl>
                                          <p:spTgt spid="18"/>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20"/>
                                        </p:tgtEl>
                                        <p:attrNameLst>
                                          <p:attrName>style.visibility</p:attrName>
                                        </p:attrNameLst>
                                      </p:cBhvr>
                                      <p:to>
                                        <p:strVal val="visible"/>
                                      </p:to>
                                    </p:set>
                                    <p:animEffect transition="in" filter="dissolve">
                                      <p:cBhvr>
                                        <p:cTn id="47" dur="500"/>
                                        <p:tgtEl>
                                          <p:spTgt spid="20"/>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dissolve">
                                      <p:cBhvr>
                                        <p:cTn id="5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3" grpId="0"/>
      <p:bldP spid="14" grpId="0"/>
      <p:bldP spid="15" grpId="0"/>
      <p:bldP spid="16" grpId="0"/>
      <p:bldP spid="17" grpId="0"/>
      <p:bldP spid="18" grpId="0"/>
      <p:bldP spid="19" grpId="0" animBg="1"/>
      <p:bldP spid="2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1"/>
          <p:cNvSpPr>
            <a:spLocks noChangeArrowheads="1"/>
          </p:cNvSpPr>
          <p:nvPr/>
        </p:nvSpPr>
        <p:spPr bwMode="auto">
          <a:xfrm>
            <a:off x="899592" y="1106741"/>
            <a:ext cx="7488832" cy="9541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800" b="1" i="0" strike="noStrike" cap="none" normalizeH="0" baseline="0" dirty="0" smtClean="0">
                <a:ln>
                  <a:noFill/>
                </a:ln>
                <a:solidFill>
                  <a:srgbClr val="FFFF99"/>
                </a:solidFill>
                <a:latin typeface="MV Boli" pitchFamily="2" charset="0"/>
                <a:ea typeface="Calibri" pitchFamily="34" charset="0"/>
                <a:cs typeface="MV Boli" pitchFamily="2" charset="0"/>
              </a:rPr>
              <a:t>What's’ wrong with</a:t>
            </a:r>
            <a:r>
              <a:rPr kumimoji="0" lang="en-GB" sz="2800" b="1" i="0" strike="noStrike" cap="none" normalizeH="0" dirty="0" smtClean="0">
                <a:ln>
                  <a:noFill/>
                </a:ln>
                <a:solidFill>
                  <a:srgbClr val="FFFF99"/>
                </a:solidFill>
                <a:latin typeface="MV Boli" pitchFamily="2" charset="0"/>
                <a:ea typeface="Calibri" pitchFamily="34" charset="0"/>
                <a:cs typeface="MV Boli" pitchFamily="2" charset="0"/>
              </a:rPr>
              <a:t> the following images?</a:t>
            </a:r>
          </a:p>
          <a:p>
            <a:pPr marL="0" marR="0" lvl="0" indent="0" algn="ctr" defTabSz="914400" rtl="0" eaLnBrk="1" fontAlgn="base" latinLnBrk="0" hangingPunct="1">
              <a:lnSpc>
                <a:spcPct val="100000"/>
              </a:lnSpc>
              <a:spcBef>
                <a:spcPct val="0"/>
              </a:spcBef>
              <a:spcAft>
                <a:spcPct val="0"/>
              </a:spcAft>
              <a:buClrTx/>
              <a:buSzTx/>
              <a:buFontTx/>
              <a:buNone/>
              <a:tabLst/>
            </a:pPr>
            <a:r>
              <a:rPr lang="en-GB" sz="2800" b="1" baseline="0" dirty="0" smtClean="0">
                <a:solidFill>
                  <a:srgbClr val="002060"/>
                </a:solidFill>
                <a:effectLst>
                  <a:outerShdw blurRad="38100" dist="38100" dir="2700000" algn="tl">
                    <a:srgbClr val="000000">
                      <a:alpha val="43137"/>
                    </a:srgbClr>
                  </a:outerShdw>
                </a:effectLst>
                <a:latin typeface="MV Boli" pitchFamily="2" charset="0"/>
                <a:cs typeface="MV Boli" pitchFamily="2" charset="0"/>
              </a:rPr>
              <a:t>Which needs are not being met?</a:t>
            </a:r>
            <a:endParaRPr kumimoji="0" lang="en-GB" sz="2800" b="1" i="0" strike="noStrike" cap="none" normalizeH="0" baseline="0" dirty="0" smtClean="0">
              <a:ln>
                <a:noFill/>
              </a:ln>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sp>
        <p:nvSpPr>
          <p:cNvPr id="3" name="Rectangle 2"/>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2" descr="Image result for rspca"/>
          <p:cNvPicPr>
            <a:picLocks noChangeAspect="1" noChangeArrowheads="1"/>
          </p:cNvPicPr>
          <p:nvPr/>
        </p:nvPicPr>
        <p:blipFill>
          <a:blip r:embed="rId3" cstate="print"/>
          <a:srcRect/>
          <a:stretch>
            <a:fillRect/>
          </a:stretch>
        </p:blipFill>
        <p:spPr bwMode="auto">
          <a:xfrm>
            <a:off x="7308304" y="44624"/>
            <a:ext cx="1618317" cy="980728"/>
          </a:xfrm>
          <a:prstGeom prst="rect">
            <a:avLst/>
          </a:prstGeom>
          <a:noFill/>
        </p:spPr>
      </p:pic>
      <p:sp>
        <p:nvSpPr>
          <p:cNvPr id="6" name="Shape 60"/>
          <p:cNvSpPr txBox="1">
            <a:spLocks/>
          </p:cNvSpPr>
          <p:nvPr/>
        </p:nvSpPr>
        <p:spPr>
          <a:xfrm>
            <a:off x="35496" y="144944"/>
            <a:ext cx="76562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What’s Wrong Activity</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7" name="Shape 60"/>
          <p:cNvSpPr txBox="1">
            <a:spLocks/>
          </p:cNvSpPr>
          <p:nvPr/>
        </p:nvSpPr>
        <p:spPr>
          <a:xfrm>
            <a:off x="467544" y="144944"/>
            <a:ext cx="662473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What’s Wrong Activity</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8" name="Rectangle 7"/>
          <p:cNvSpPr/>
          <p:nvPr/>
        </p:nvSpPr>
        <p:spPr>
          <a:xfrm>
            <a:off x="922964" y="908720"/>
            <a:ext cx="588128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2" descr="C:\Users\006227\Desktop\obese dog.jpg"/>
          <p:cNvPicPr>
            <a:picLocks noChangeAspect="1" noChangeArrowheads="1"/>
          </p:cNvPicPr>
          <p:nvPr/>
        </p:nvPicPr>
        <p:blipFill>
          <a:blip r:embed="rId4" cstate="print"/>
          <a:srcRect/>
          <a:stretch>
            <a:fillRect/>
          </a:stretch>
        </p:blipFill>
        <p:spPr bwMode="auto">
          <a:xfrm>
            <a:off x="3275856" y="2122194"/>
            <a:ext cx="2946999" cy="4115118"/>
          </a:xfrm>
          <a:prstGeom prst="rect">
            <a:avLst/>
          </a:prstGeom>
          <a:ln w="76200" cap="sq">
            <a:solidFill>
              <a:srgbClr val="000000"/>
            </a:solidFill>
            <a:prstDash val="solid"/>
            <a:miter lim="800000"/>
          </a:ln>
          <a:effectLst>
            <a:outerShdw blurRad="76200" dir="18900000" sy="23000" kx="-1200000" algn="bl" rotWithShape="0">
              <a:prstClr val="black">
                <a:alpha val="20000"/>
              </a:prstClr>
            </a:outerShdw>
          </a:effectLst>
        </p:spPr>
      </p:pic>
      <p:sp>
        <p:nvSpPr>
          <p:cNvPr id="9" name="Rectangle 8"/>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2" descr="Image result for rspca"/>
          <p:cNvPicPr>
            <a:picLocks noChangeAspect="1" noChangeArrowheads="1"/>
          </p:cNvPicPr>
          <p:nvPr/>
        </p:nvPicPr>
        <p:blipFill>
          <a:blip r:embed="rId3" cstate="print"/>
          <a:srcRect/>
          <a:stretch>
            <a:fillRect/>
          </a:stretch>
        </p:blipFill>
        <p:spPr bwMode="auto">
          <a:xfrm>
            <a:off x="7308304" y="44624"/>
            <a:ext cx="1618317" cy="980728"/>
          </a:xfrm>
          <a:prstGeom prst="rect">
            <a:avLst/>
          </a:prstGeom>
          <a:noFill/>
        </p:spPr>
      </p:pic>
      <p:pic>
        <p:nvPicPr>
          <p:cNvPr id="33794" name="Picture 2" descr="Image result for goldfish in a bowl"/>
          <p:cNvPicPr>
            <a:picLocks noChangeAspect="1" noChangeArrowheads="1"/>
          </p:cNvPicPr>
          <p:nvPr/>
        </p:nvPicPr>
        <p:blipFill>
          <a:blip r:embed="rId4" cstate="print"/>
          <a:srcRect/>
          <a:stretch>
            <a:fillRect/>
          </a:stretch>
        </p:blipFill>
        <p:spPr bwMode="auto">
          <a:xfrm>
            <a:off x="2699792" y="2420888"/>
            <a:ext cx="3626768" cy="3409162"/>
          </a:xfrm>
          <a:prstGeom prst="rect">
            <a:avLst/>
          </a:prstGeom>
          <a:ln w="76200" cap="sq">
            <a:solidFill>
              <a:srgbClr val="000000"/>
            </a:solidFill>
            <a:prstDash val="solid"/>
            <a:miter lim="800000"/>
          </a:ln>
          <a:effectLst>
            <a:outerShdw blurRad="76200" dir="18900000" sy="23000" kx="-1200000" algn="bl" rotWithShape="0">
              <a:prstClr val="black">
                <a:alpha val="20000"/>
              </a:prstClr>
            </a:outerShdw>
          </a:effectLst>
        </p:spPr>
      </p:pic>
      <p:sp>
        <p:nvSpPr>
          <p:cNvPr id="10" name="Rectangle 1"/>
          <p:cNvSpPr>
            <a:spLocks noChangeArrowheads="1"/>
          </p:cNvSpPr>
          <p:nvPr/>
        </p:nvSpPr>
        <p:spPr bwMode="auto">
          <a:xfrm>
            <a:off x="899592" y="1106741"/>
            <a:ext cx="7488832" cy="9541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800" b="1" i="0" strike="noStrike" cap="none" normalizeH="0" baseline="0" dirty="0" smtClean="0">
                <a:ln>
                  <a:noFill/>
                </a:ln>
                <a:solidFill>
                  <a:srgbClr val="FFFF99"/>
                </a:solidFill>
                <a:latin typeface="MV Boli" pitchFamily="2" charset="0"/>
                <a:ea typeface="Calibri" pitchFamily="34" charset="0"/>
                <a:cs typeface="MV Boli" pitchFamily="2" charset="0"/>
              </a:rPr>
              <a:t>What's’ wrong with</a:t>
            </a:r>
            <a:r>
              <a:rPr kumimoji="0" lang="en-GB" sz="2800" b="1" i="0" strike="noStrike" cap="none" normalizeH="0" dirty="0" smtClean="0">
                <a:ln>
                  <a:noFill/>
                </a:ln>
                <a:solidFill>
                  <a:srgbClr val="FFFF99"/>
                </a:solidFill>
                <a:latin typeface="MV Boli" pitchFamily="2" charset="0"/>
                <a:ea typeface="Calibri" pitchFamily="34" charset="0"/>
                <a:cs typeface="MV Boli" pitchFamily="2" charset="0"/>
              </a:rPr>
              <a:t> the following images?</a:t>
            </a:r>
          </a:p>
          <a:p>
            <a:pPr marL="0" marR="0" lvl="0" indent="0" algn="ctr" defTabSz="914400" rtl="0" eaLnBrk="1" fontAlgn="base" latinLnBrk="0" hangingPunct="1">
              <a:lnSpc>
                <a:spcPct val="100000"/>
              </a:lnSpc>
              <a:spcBef>
                <a:spcPct val="0"/>
              </a:spcBef>
              <a:spcAft>
                <a:spcPct val="0"/>
              </a:spcAft>
              <a:buClrTx/>
              <a:buSzTx/>
              <a:buFontTx/>
              <a:buNone/>
              <a:tabLst/>
            </a:pPr>
            <a:r>
              <a:rPr lang="en-GB" sz="2800" b="1" baseline="0" dirty="0" smtClean="0">
                <a:solidFill>
                  <a:srgbClr val="002060"/>
                </a:solidFill>
                <a:effectLst>
                  <a:outerShdw blurRad="38100" dist="38100" dir="2700000" algn="tl">
                    <a:srgbClr val="000000">
                      <a:alpha val="43137"/>
                    </a:srgbClr>
                  </a:outerShdw>
                </a:effectLst>
                <a:latin typeface="MV Boli" pitchFamily="2" charset="0"/>
                <a:cs typeface="MV Boli" pitchFamily="2" charset="0"/>
              </a:rPr>
              <a:t>Which needs are not being met?</a:t>
            </a:r>
            <a:endParaRPr kumimoji="0" lang="en-GB" sz="2800" b="1" i="0" strike="noStrike" cap="none" normalizeH="0" baseline="0" dirty="0" smtClean="0">
              <a:ln>
                <a:noFill/>
              </a:ln>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sp>
        <p:nvSpPr>
          <p:cNvPr id="9" name="Rectangle 8"/>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hape 60"/>
          <p:cNvSpPr txBox="1">
            <a:spLocks/>
          </p:cNvSpPr>
          <p:nvPr/>
        </p:nvSpPr>
        <p:spPr>
          <a:xfrm>
            <a:off x="35496" y="144944"/>
            <a:ext cx="76562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What’s Wrong Activity</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2" name="Shape 60"/>
          <p:cNvSpPr txBox="1">
            <a:spLocks/>
          </p:cNvSpPr>
          <p:nvPr/>
        </p:nvSpPr>
        <p:spPr>
          <a:xfrm>
            <a:off x="467544" y="144944"/>
            <a:ext cx="662473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What’s Wrong Activity</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3" name="Rectangle 12"/>
          <p:cNvSpPr/>
          <p:nvPr/>
        </p:nvSpPr>
        <p:spPr>
          <a:xfrm>
            <a:off x="922964" y="908720"/>
            <a:ext cx="588128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2" descr="Image result for rspca"/>
          <p:cNvPicPr>
            <a:picLocks noChangeAspect="1" noChangeArrowheads="1"/>
          </p:cNvPicPr>
          <p:nvPr/>
        </p:nvPicPr>
        <p:blipFill>
          <a:blip r:embed="rId3" cstate="print"/>
          <a:srcRect/>
          <a:stretch>
            <a:fillRect/>
          </a:stretch>
        </p:blipFill>
        <p:spPr bwMode="auto">
          <a:xfrm>
            <a:off x="7308304" y="44624"/>
            <a:ext cx="1618317" cy="980728"/>
          </a:xfrm>
          <a:prstGeom prst="rect">
            <a:avLst/>
          </a:prstGeom>
          <a:noFill/>
        </p:spPr>
      </p:pic>
      <p:pic>
        <p:nvPicPr>
          <p:cNvPr id="9" name="Picture 2" descr="C:\Users\006227\Desktop\1049177.jpg"/>
          <p:cNvPicPr>
            <a:picLocks noChangeAspect="1" noChangeArrowheads="1"/>
          </p:cNvPicPr>
          <p:nvPr/>
        </p:nvPicPr>
        <p:blipFill>
          <a:blip r:embed="rId4" cstate="print"/>
          <a:srcRect/>
          <a:stretch>
            <a:fillRect/>
          </a:stretch>
        </p:blipFill>
        <p:spPr bwMode="auto">
          <a:xfrm>
            <a:off x="2915816" y="2348880"/>
            <a:ext cx="3456383" cy="3816424"/>
          </a:xfrm>
          <a:prstGeom prst="rect">
            <a:avLst/>
          </a:prstGeom>
          <a:noFill/>
          <a:ln w="76200">
            <a:solidFill>
              <a:schemeClr val="tx1"/>
            </a:solidFill>
          </a:ln>
          <a:effectLst>
            <a:outerShdw blurRad="76200" dir="18900000" sy="23000" kx="-1200000" algn="bl" rotWithShape="0">
              <a:prstClr val="black">
                <a:alpha val="20000"/>
              </a:prstClr>
            </a:outerShdw>
          </a:effectLst>
        </p:spPr>
      </p:pic>
      <p:sp>
        <p:nvSpPr>
          <p:cNvPr id="10" name="Rectangle 1"/>
          <p:cNvSpPr>
            <a:spLocks noChangeArrowheads="1"/>
          </p:cNvSpPr>
          <p:nvPr/>
        </p:nvSpPr>
        <p:spPr bwMode="auto">
          <a:xfrm>
            <a:off x="899592" y="1106741"/>
            <a:ext cx="7488832" cy="9541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800" b="1" i="0" strike="noStrike" cap="none" normalizeH="0" baseline="0" dirty="0" smtClean="0">
                <a:ln>
                  <a:noFill/>
                </a:ln>
                <a:solidFill>
                  <a:srgbClr val="FFFF99"/>
                </a:solidFill>
                <a:latin typeface="MV Boli" pitchFamily="2" charset="0"/>
                <a:ea typeface="Calibri" pitchFamily="34" charset="0"/>
                <a:cs typeface="MV Boli" pitchFamily="2" charset="0"/>
              </a:rPr>
              <a:t>What's’ wrong with</a:t>
            </a:r>
            <a:r>
              <a:rPr kumimoji="0" lang="en-GB" sz="2800" b="1" i="0" strike="noStrike" cap="none" normalizeH="0" dirty="0" smtClean="0">
                <a:ln>
                  <a:noFill/>
                </a:ln>
                <a:solidFill>
                  <a:srgbClr val="FFFF99"/>
                </a:solidFill>
                <a:latin typeface="MV Boli" pitchFamily="2" charset="0"/>
                <a:ea typeface="Calibri" pitchFamily="34" charset="0"/>
                <a:cs typeface="MV Boli" pitchFamily="2" charset="0"/>
              </a:rPr>
              <a:t> the following images?</a:t>
            </a:r>
          </a:p>
          <a:p>
            <a:pPr marL="0" marR="0" lvl="0" indent="0" algn="ctr" defTabSz="914400" rtl="0" eaLnBrk="1" fontAlgn="base" latinLnBrk="0" hangingPunct="1">
              <a:lnSpc>
                <a:spcPct val="100000"/>
              </a:lnSpc>
              <a:spcBef>
                <a:spcPct val="0"/>
              </a:spcBef>
              <a:spcAft>
                <a:spcPct val="0"/>
              </a:spcAft>
              <a:buClrTx/>
              <a:buSzTx/>
              <a:buFontTx/>
              <a:buNone/>
              <a:tabLst/>
            </a:pPr>
            <a:r>
              <a:rPr lang="en-GB" sz="2800" b="1" baseline="0" dirty="0" smtClean="0">
                <a:solidFill>
                  <a:srgbClr val="002060"/>
                </a:solidFill>
                <a:effectLst>
                  <a:outerShdw blurRad="38100" dist="38100" dir="2700000" algn="tl">
                    <a:srgbClr val="000000">
                      <a:alpha val="43137"/>
                    </a:srgbClr>
                  </a:outerShdw>
                </a:effectLst>
                <a:latin typeface="MV Boli" pitchFamily="2" charset="0"/>
                <a:cs typeface="MV Boli" pitchFamily="2" charset="0"/>
              </a:rPr>
              <a:t>Which needs are not being met?</a:t>
            </a:r>
            <a:endParaRPr kumimoji="0" lang="en-GB" sz="2800" b="1" i="0" strike="noStrike" cap="none" normalizeH="0" baseline="0" dirty="0" smtClean="0">
              <a:ln>
                <a:noFill/>
              </a:ln>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sp>
        <p:nvSpPr>
          <p:cNvPr id="11" name="Rectangle 10"/>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Shape 60"/>
          <p:cNvSpPr txBox="1">
            <a:spLocks/>
          </p:cNvSpPr>
          <p:nvPr/>
        </p:nvSpPr>
        <p:spPr>
          <a:xfrm>
            <a:off x="35496" y="144944"/>
            <a:ext cx="76562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What’s Wrong Activity</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3" name="Shape 60"/>
          <p:cNvSpPr txBox="1">
            <a:spLocks/>
          </p:cNvSpPr>
          <p:nvPr/>
        </p:nvSpPr>
        <p:spPr>
          <a:xfrm>
            <a:off x="467544" y="144944"/>
            <a:ext cx="662473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What’s Wrong Activity</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4" name="Rectangle 13"/>
          <p:cNvSpPr/>
          <p:nvPr/>
        </p:nvSpPr>
        <p:spPr>
          <a:xfrm>
            <a:off x="922964" y="908720"/>
            <a:ext cx="588128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2" descr="Image result for rspca"/>
          <p:cNvPicPr>
            <a:picLocks noChangeAspect="1" noChangeArrowheads="1"/>
          </p:cNvPicPr>
          <p:nvPr/>
        </p:nvPicPr>
        <p:blipFill>
          <a:blip r:embed="rId3" cstate="print"/>
          <a:srcRect/>
          <a:stretch>
            <a:fillRect/>
          </a:stretch>
        </p:blipFill>
        <p:spPr bwMode="auto">
          <a:xfrm>
            <a:off x="7308304" y="44624"/>
            <a:ext cx="1618317" cy="980728"/>
          </a:xfrm>
          <a:prstGeom prst="rect">
            <a:avLst/>
          </a:prstGeom>
          <a:noFill/>
        </p:spPr>
      </p:pic>
      <p:sp>
        <p:nvSpPr>
          <p:cNvPr id="9" name="Rectangle 1"/>
          <p:cNvSpPr>
            <a:spLocks noChangeArrowheads="1"/>
          </p:cNvSpPr>
          <p:nvPr/>
        </p:nvSpPr>
        <p:spPr bwMode="auto">
          <a:xfrm>
            <a:off x="899592" y="1106741"/>
            <a:ext cx="7488832" cy="9541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800" b="1" i="0" strike="noStrike" cap="none" normalizeH="0" baseline="0" dirty="0" smtClean="0">
                <a:ln>
                  <a:noFill/>
                </a:ln>
                <a:solidFill>
                  <a:srgbClr val="FFFF99"/>
                </a:solidFill>
                <a:latin typeface="MV Boli" pitchFamily="2" charset="0"/>
                <a:ea typeface="Calibri" pitchFamily="34" charset="0"/>
                <a:cs typeface="MV Boli" pitchFamily="2" charset="0"/>
              </a:rPr>
              <a:t>What's’ wrong with</a:t>
            </a:r>
            <a:r>
              <a:rPr kumimoji="0" lang="en-GB" sz="2800" b="1" i="0" strike="noStrike" cap="none" normalizeH="0" dirty="0" smtClean="0">
                <a:ln>
                  <a:noFill/>
                </a:ln>
                <a:solidFill>
                  <a:srgbClr val="FFFF99"/>
                </a:solidFill>
                <a:latin typeface="MV Boli" pitchFamily="2" charset="0"/>
                <a:ea typeface="Calibri" pitchFamily="34" charset="0"/>
                <a:cs typeface="MV Boli" pitchFamily="2" charset="0"/>
              </a:rPr>
              <a:t> the following images?</a:t>
            </a:r>
          </a:p>
          <a:p>
            <a:pPr marL="0" marR="0" lvl="0" indent="0" algn="ctr" defTabSz="914400" rtl="0" eaLnBrk="1" fontAlgn="base" latinLnBrk="0" hangingPunct="1">
              <a:lnSpc>
                <a:spcPct val="100000"/>
              </a:lnSpc>
              <a:spcBef>
                <a:spcPct val="0"/>
              </a:spcBef>
              <a:spcAft>
                <a:spcPct val="0"/>
              </a:spcAft>
              <a:buClrTx/>
              <a:buSzTx/>
              <a:buFontTx/>
              <a:buNone/>
              <a:tabLst/>
            </a:pPr>
            <a:r>
              <a:rPr lang="en-GB" sz="2800" b="1" baseline="0" dirty="0" smtClean="0">
                <a:solidFill>
                  <a:srgbClr val="002060"/>
                </a:solidFill>
                <a:effectLst>
                  <a:outerShdw blurRad="38100" dist="38100" dir="2700000" algn="tl">
                    <a:srgbClr val="000000">
                      <a:alpha val="43137"/>
                    </a:srgbClr>
                  </a:outerShdw>
                </a:effectLst>
                <a:latin typeface="MV Boli" pitchFamily="2" charset="0"/>
                <a:cs typeface="MV Boli" pitchFamily="2" charset="0"/>
              </a:rPr>
              <a:t>Which needs are not being met?</a:t>
            </a:r>
            <a:endParaRPr kumimoji="0" lang="en-GB" sz="2800" b="1" i="0" strike="noStrike" cap="none" normalizeH="0" baseline="0" dirty="0" smtClean="0">
              <a:ln>
                <a:noFill/>
              </a:ln>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pic>
        <p:nvPicPr>
          <p:cNvPr id="27650" name="Picture 2" descr="Image result for rabbit in a small hutch"/>
          <p:cNvPicPr>
            <a:picLocks noChangeAspect="1" noChangeArrowheads="1"/>
          </p:cNvPicPr>
          <p:nvPr/>
        </p:nvPicPr>
        <p:blipFill>
          <a:blip r:embed="rId4" cstate="print"/>
          <a:srcRect/>
          <a:stretch>
            <a:fillRect/>
          </a:stretch>
        </p:blipFill>
        <p:spPr bwMode="auto">
          <a:xfrm>
            <a:off x="2051720" y="2348880"/>
            <a:ext cx="4958813" cy="3719110"/>
          </a:xfrm>
          <a:prstGeom prst="rect">
            <a:avLst/>
          </a:prstGeom>
          <a:ln w="38100" cap="sq">
            <a:solidFill>
              <a:srgbClr val="000000"/>
            </a:solidFill>
            <a:prstDash val="solid"/>
            <a:miter lim="800000"/>
          </a:ln>
          <a:effectLst>
            <a:outerShdw blurRad="76200" dir="18900000" sy="23000" kx="-1200000" algn="bl" rotWithShape="0">
              <a:prstClr val="black">
                <a:alpha val="20000"/>
              </a:prstClr>
            </a:outerShdw>
          </a:effectLst>
        </p:spPr>
      </p:pic>
      <p:sp>
        <p:nvSpPr>
          <p:cNvPr id="10" name="Rectangle 9"/>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hape 60"/>
          <p:cNvSpPr txBox="1">
            <a:spLocks/>
          </p:cNvSpPr>
          <p:nvPr/>
        </p:nvSpPr>
        <p:spPr>
          <a:xfrm>
            <a:off x="35496" y="144944"/>
            <a:ext cx="76562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What’s Wrong Activity</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2" name="Shape 60"/>
          <p:cNvSpPr txBox="1">
            <a:spLocks/>
          </p:cNvSpPr>
          <p:nvPr/>
        </p:nvSpPr>
        <p:spPr>
          <a:xfrm>
            <a:off x="467544" y="144944"/>
            <a:ext cx="662473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What’s Wrong Activity</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3" name="Rectangle 12"/>
          <p:cNvSpPr/>
          <p:nvPr/>
        </p:nvSpPr>
        <p:spPr>
          <a:xfrm>
            <a:off x="922964" y="908720"/>
            <a:ext cx="588128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2" descr="Image result for rspca"/>
          <p:cNvPicPr>
            <a:picLocks noChangeAspect="1" noChangeArrowheads="1"/>
          </p:cNvPicPr>
          <p:nvPr/>
        </p:nvPicPr>
        <p:blipFill>
          <a:blip r:embed="rId3" cstate="print"/>
          <a:srcRect/>
          <a:stretch>
            <a:fillRect/>
          </a:stretch>
        </p:blipFill>
        <p:spPr bwMode="auto">
          <a:xfrm>
            <a:off x="7308304" y="44624"/>
            <a:ext cx="1618317" cy="980728"/>
          </a:xfrm>
          <a:prstGeom prst="rect">
            <a:avLst/>
          </a:prstGeom>
          <a:noFill/>
        </p:spPr>
      </p:pic>
      <p:sp>
        <p:nvSpPr>
          <p:cNvPr id="9" name="Rectangle 1"/>
          <p:cNvSpPr>
            <a:spLocks noChangeArrowheads="1"/>
          </p:cNvSpPr>
          <p:nvPr/>
        </p:nvSpPr>
        <p:spPr bwMode="auto">
          <a:xfrm>
            <a:off x="899592" y="1106741"/>
            <a:ext cx="7488832" cy="9541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800" b="1" i="0" strike="noStrike" cap="none" normalizeH="0" baseline="0" dirty="0" smtClean="0">
                <a:ln>
                  <a:noFill/>
                </a:ln>
                <a:solidFill>
                  <a:srgbClr val="FFFF99"/>
                </a:solidFill>
                <a:latin typeface="MV Boli" pitchFamily="2" charset="0"/>
                <a:ea typeface="Calibri" pitchFamily="34" charset="0"/>
                <a:cs typeface="MV Boli" pitchFamily="2" charset="0"/>
              </a:rPr>
              <a:t>What's’ wrong with</a:t>
            </a:r>
            <a:r>
              <a:rPr kumimoji="0" lang="en-GB" sz="2800" b="1" i="0" strike="noStrike" cap="none" normalizeH="0" dirty="0" smtClean="0">
                <a:ln>
                  <a:noFill/>
                </a:ln>
                <a:solidFill>
                  <a:srgbClr val="FFFF99"/>
                </a:solidFill>
                <a:latin typeface="MV Boli" pitchFamily="2" charset="0"/>
                <a:ea typeface="Calibri" pitchFamily="34" charset="0"/>
                <a:cs typeface="MV Boli" pitchFamily="2" charset="0"/>
              </a:rPr>
              <a:t> the following images?</a:t>
            </a:r>
          </a:p>
          <a:p>
            <a:pPr marL="0" marR="0" lvl="0" indent="0" algn="ctr" defTabSz="914400" rtl="0" eaLnBrk="1" fontAlgn="base" latinLnBrk="0" hangingPunct="1">
              <a:lnSpc>
                <a:spcPct val="100000"/>
              </a:lnSpc>
              <a:spcBef>
                <a:spcPct val="0"/>
              </a:spcBef>
              <a:spcAft>
                <a:spcPct val="0"/>
              </a:spcAft>
              <a:buClrTx/>
              <a:buSzTx/>
              <a:buFontTx/>
              <a:buNone/>
              <a:tabLst/>
            </a:pPr>
            <a:r>
              <a:rPr lang="en-GB" sz="2800" b="1" baseline="0" dirty="0" smtClean="0">
                <a:solidFill>
                  <a:srgbClr val="002060"/>
                </a:solidFill>
                <a:effectLst>
                  <a:outerShdw blurRad="38100" dist="38100" dir="2700000" algn="tl">
                    <a:srgbClr val="000000">
                      <a:alpha val="43137"/>
                    </a:srgbClr>
                  </a:outerShdw>
                </a:effectLst>
                <a:latin typeface="MV Boli" pitchFamily="2" charset="0"/>
                <a:cs typeface="MV Boli" pitchFamily="2" charset="0"/>
              </a:rPr>
              <a:t>Which needs are not being met?</a:t>
            </a:r>
            <a:endParaRPr kumimoji="0" lang="en-GB" sz="2800" b="1" i="0" strike="noStrike" cap="none" normalizeH="0" baseline="0" dirty="0" smtClean="0">
              <a:ln>
                <a:noFill/>
              </a:ln>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pic>
        <p:nvPicPr>
          <p:cNvPr id="29698" name="Picture 2" descr="Image result for syrian hamsters together"/>
          <p:cNvPicPr>
            <a:picLocks noChangeAspect="1" noChangeArrowheads="1"/>
          </p:cNvPicPr>
          <p:nvPr/>
        </p:nvPicPr>
        <p:blipFill>
          <a:blip r:embed="rId4" cstate="print"/>
          <a:srcRect/>
          <a:stretch>
            <a:fillRect/>
          </a:stretch>
        </p:blipFill>
        <p:spPr bwMode="auto">
          <a:xfrm>
            <a:off x="1547664" y="2492896"/>
            <a:ext cx="6096000" cy="3429001"/>
          </a:xfrm>
          <a:prstGeom prst="rect">
            <a:avLst/>
          </a:prstGeom>
          <a:ln w="76200" cap="sq">
            <a:solidFill>
              <a:srgbClr val="000000"/>
            </a:solidFill>
            <a:prstDash val="solid"/>
            <a:miter lim="800000"/>
          </a:ln>
          <a:effectLst>
            <a:outerShdw blurRad="76200" dir="18900000" sy="23000" kx="-1200000" algn="bl" rotWithShape="0">
              <a:prstClr val="black">
                <a:alpha val="20000"/>
              </a:prstClr>
            </a:outerShdw>
          </a:effectLst>
        </p:spPr>
      </p:pic>
      <p:sp>
        <p:nvSpPr>
          <p:cNvPr id="10" name="Rectangle 9"/>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hape 60"/>
          <p:cNvSpPr txBox="1">
            <a:spLocks/>
          </p:cNvSpPr>
          <p:nvPr/>
        </p:nvSpPr>
        <p:spPr>
          <a:xfrm>
            <a:off x="35496" y="144944"/>
            <a:ext cx="76562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What’s Wrong Activity</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2" name="Shape 60"/>
          <p:cNvSpPr txBox="1">
            <a:spLocks/>
          </p:cNvSpPr>
          <p:nvPr/>
        </p:nvSpPr>
        <p:spPr>
          <a:xfrm>
            <a:off x="467544" y="144944"/>
            <a:ext cx="6624736"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What’s Wrong Activity</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3" name="Rectangle 12"/>
          <p:cNvSpPr/>
          <p:nvPr/>
        </p:nvSpPr>
        <p:spPr>
          <a:xfrm>
            <a:off x="922964" y="908720"/>
            <a:ext cx="588128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1"/>
          <p:cNvSpPr>
            <a:spLocks noChangeArrowheads="1"/>
          </p:cNvSpPr>
          <p:nvPr/>
        </p:nvSpPr>
        <p:spPr bwMode="auto">
          <a:xfrm>
            <a:off x="827584" y="1268760"/>
            <a:ext cx="5544615" cy="200054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800" b="1" i="0" u="sng" strike="noStrike" cap="none" normalizeH="0" baseline="0" dirty="0" smtClean="0">
                <a:ln>
                  <a:noFill/>
                </a:ln>
                <a:solidFill>
                  <a:srgbClr val="FFFF99"/>
                </a:solidFill>
                <a:latin typeface="MV Boli" pitchFamily="2" charset="0"/>
                <a:ea typeface="Calibri" pitchFamily="34" charset="0"/>
                <a:cs typeface="MV Boli" pitchFamily="2" charset="0"/>
              </a:rPr>
              <a:t>Instructions:</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dirty="0" smtClean="0">
                <a:ln>
                  <a:noFill/>
                </a:ln>
                <a:solidFill>
                  <a:srgbClr val="002060"/>
                </a:solidFill>
                <a:latin typeface="MV Boli" pitchFamily="2" charset="0"/>
                <a:ea typeface="Calibri" pitchFamily="34" charset="0"/>
                <a:cs typeface="MV Boli" pitchFamily="2" charset="0"/>
              </a:rPr>
              <a:t>Think of an animal that starts with the same initial as your name.</a:t>
            </a:r>
          </a:p>
          <a:p>
            <a:pPr marL="0" marR="0" lvl="0" indent="0" algn="l" defTabSz="914400" rtl="0" eaLnBrk="1" fontAlgn="base" latinLnBrk="0" hangingPunct="1">
              <a:lnSpc>
                <a:spcPct val="100000"/>
              </a:lnSpc>
              <a:spcBef>
                <a:spcPct val="0"/>
              </a:spcBef>
              <a:spcAft>
                <a:spcPct val="0"/>
              </a:spcAft>
              <a:buClrTx/>
              <a:buSzTx/>
              <a:buFontTx/>
              <a:buNone/>
              <a:tabLst/>
            </a:pPr>
            <a:endParaRPr lang="en-GB" sz="2000" b="1" dirty="0">
              <a:solidFill>
                <a:srgbClr val="002060"/>
              </a:solidFill>
              <a:latin typeface="MV Boli" pitchFamily="2" charset="0"/>
              <a:cs typeface="MV Boli" pitchFamily="2"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800" b="1" i="0" u="none" strike="noStrike" cap="none" normalizeH="0" baseline="0" dirty="0" smtClean="0">
                <a:ln>
                  <a:noFill/>
                </a:ln>
                <a:solidFill>
                  <a:schemeClr val="bg1"/>
                </a:solidFill>
                <a:effectLst>
                  <a:outerShdw blurRad="38100" dist="38100" dir="2700000" algn="tl">
                    <a:srgbClr val="000000">
                      <a:alpha val="43137"/>
                    </a:srgbClr>
                  </a:outerShdw>
                </a:effectLst>
                <a:latin typeface="MV Boli" pitchFamily="2" charset="0"/>
                <a:cs typeface="MV Boli" pitchFamily="2" charset="0"/>
              </a:rPr>
              <a:t>Rebecca = Rabbit</a:t>
            </a:r>
          </a:p>
        </p:txBody>
      </p:sp>
      <p:sp>
        <p:nvSpPr>
          <p:cNvPr id="3" name="Rectangle 2"/>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2" descr="Image result for rspca"/>
          <p:cNvPicPr>
            <a:picLocks noChangeAspect="1" noChangeArrowheads="1"/>
          </p:cNvPicPr>
          <p:nvPr/>
        </p:nvPicPr>
        <p:blipFill>
          <a:blip r:embed="rId3" cstate="print"/>
          <a:srcRect/>
          <a:stretch>
            <a:fillRect/>
          </a:stretch>
        </p:blipFill>
        <p:spPr bwMode="auto">
          <a:xfrm>
            <a:off x="7308304" y="44624"/>
            <a:ext cx="1618317" cy="980728"/>
          </a:xfrm>
          <a:prstGeom prst="rect">
            <a:avLst/>
          </a:prstGeom>
          <a:noFill/>
        </p:spPr>
      </p:pic>
      <p:sp>
        <p:nvSpPr>
          <p:cNvPr id="6" name="Shape 60"/>
          <p:cNvSpPr txBox="1">
            <a:spLocks/>
          </p:cNvSpPr>
          <p:nvPr/>
        </p:nvSpPr>
        <p:spPr>
          <a:xfrm>
            <a:off x="444172" y="116632"/>
            <a:ext cx="585602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Discussion Activity</a:t>
            </a:r>
            <a:endParaRPr kumimoji="0" lang="en-GB" sz="36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7" name="Shape 60"/>
          <p:cNvSpPr txBox="1">
            <a:spLocks/>
          </p:cNvSpPr>
          <p:nvPr/>
        </p:nvSpPr>
        <p:spPr>
          <a:xfrm>
            <a:off x="611560" y="116632"/>
            <a:ext cx="5400600"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4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Discussion Activity</a:t>
            </a:r>
            <a:endParaRPr kumimoji="0" lang="en-GB" sz="36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8" name="Rectangle 7"/>
          <p:cNvSpPr/>
          <p:nvPr/>
        </p:nvSpPr>
        <p:spPr>
          <a:xfrm>
            <a:off x="1547664" y="908720"/>
            <a:ext cx="3433012"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67544" y="3429000"/>
            <a:ext cx="8532440" cy="830997"/>
          </a:xfrm>
          <a:prstGeom prst="rect">
            <a:avLst/>
          </a:prstGeom>
        </p:spPr>
        <p:txBody>
          <a:bodyPr wrap="square">
            <a:spAutoFit/>
          </a:bodyPr>
          <a:lstStyle/>
          <a:p>
            <a:pPr lvl="0" algn="ctr" fontAlgn="base">
              <a:spcBef>
                <a:spcPct val="0"/>
              </a:spcBef>
              <a:spcAft>
                <a:spcPct val="0"/>
              </a:spcAft>
            </a:pPr>
            <a:r>
              <a:rPr kumimoji="0" lang="en-GB" sz="2400" b="1" i="0" u="none" strike="noStrike" cap="none" normalizeH="0" baseline="0" dirty="0" smtClean="0">
                <a:ln>
                  <a:noFill/>
                </a:ln>
                <a:solidFill>
                  <a:srgbClr val="002060"/>
                </a:solidFill>
                <a:latin typeface="MV Boli" pitchFamily="2" charset="0"/>
                <a:cs typeface="MV Boli" pitchFamily="2" charset="0"/>
              </a:rPr>
              <a:t>Your aim is to try and</a:t>
            </a:r>
            <a:r>
              <a:rPr kumimoji="0" lang="en-GB" sz="2400" b="1" i="0" u="none" strike="noStrike" cap="none" normalizeH="0" dirty="0" smtClean="0">
                <a:ln>
                  <a:noFill/>
                </a:ln>
                <a:solidFill>
                  <a:srgbClr val="002060"/>
                </a:solidFill>
                <a:latin typeface="MV Boli" pitchFamily="2" charset="0"/>
                <a:cs typeface="MV Boli" pitchFamily="2" charset="0"/>
              </a:rPr>
              <a:t> guess what </a:t>
            </a:r>
            <a:r>
              <a:rPr lang="en-GB" sz="2400" b="1" dirty="0" smtClean="0">
                <a:solidFill>
                  <a:srgbClr val="002060"/>
                </a:solidFill>
                <a:latin typeface="MV Boli" pitchFamily="2" charset="0"/>
                <a:cs typeface="MV Boli" pitchFamily="2" charset="0"/>
              </a:rPr>
              <a:t>your partner’s </a:t>
            </a:r>
            <a:r>
              <a:rPr kumimoji="0" lang="en-GB" sz="2400" b="1" i="0" u="none" strike="noStrike" cap="none" normalizeH="0" dirty="0" smtClean="0">
                <a:ln>
                  <a:noFill/>
                </a:ln>
                <a:solidFill>
                  <a:srgbClr val="002060"/>
                </a:solidFill>
                <a:latin typeface="MV Boli" pitchFamily="2" charset="0"/>
                <a:cs typeface="MV Boli" pitchFamily="2" charset="0"/>
              </a:rPr>
              <a:t>animal is based on a set of questions.</a:t>
            </a:r>
            <a:endParaRPr kumimoji="0" lang="en-GB" sz="2400" b="1" i="0" u="none" strike="noStrike" cap="none" normalizeH="0" baseline="0" dirty="0" smtClean="0">
              <a:ln>
                <a:noFill/>
              </a:ln>
              <a:solidFill>
                <a:srgbClr val="002060"/>
              </a:solidFill>
              <a:latin typeface="MV Boli" pitchFamily="2" charset="0"/>
              <a:cs typeface="MV Boli" pitchFamily="2" charset="0"/>
            </a:endParaRPr>
          </a:p>
        </p:txBody>
      </p:sp>
      <p:sp>
        <p:nvSpPr>
          <p:cNvPr id="10" name="Rectangle 9"/>
          <p:cNvSpPr/>
          <p:nvPr/>
        </p:nvSpPr>
        <p:spPr>
          <a:xfrm>
            <a:off x="539552" y="4293096"/>
            <a:ext cx="3312368" cy="523220"/>
          </a:xfrm>
          <a:prstGeom prst="rect">
            <a:avLst/>
          </a:prstGeom>
        </p:spPr>
        <p:txBody>
          <a:bodyPr wrap="square">
            <a:spAutoFit/>
          </a:bodyPr>
          <a:lstStyle/>
          <a:p>
            <a:pPr lvl="0" eaLnBrk="0" fontAlgn="base" hangingPunct="0">
              <a:spcBef>
                <a:spcPct val="0"/>
              </a:spcBef>
              <a:spcAft>
                <a:spcPct val="0"/>
              </a:spcAft>
              <a:buFontTx/>
              <a:buChar char="•"/>
            </a:pPr>
            <a:r>
              <a:rPr kumimoji="0" lang="en-GB" sz="2800" b="1" i="0" u="none" strike="noStrike" cap="none" normalizeH="0" baseline="0" dirty="0" smtClean="0">
                <a:ln>
                  <a:noFill/>
                </a:ln>
                <a:solidFill>
                  <a:srgbClr val="FFFF99"/>
                </a:solidFill>
                <a:latin typeface="MV Boli" pitchFamily="2" charset="0"/>
                <a:ea typeface="Calibri" pitchFamily="34" charset="0"/>
                <a:cs typeface="MV Boli" pitchFamily="2" charset="0"/>
              </a:rPr>
              <a:t>Ideal habitat?</a:t>
            </a:r>
          </a:p>
        </p:txBody>
      </p:sp>
      <p:pic>
        <p:nvPicPr>
          <p:cNvPr id="25602" name="Picture 2" descr="C:\Users\015685\AppData\Local\Microsoft\Windows\Temporary Internet Files\Content.IE5\AGGD01V0\Bunny[1].png"/>
          <p:cNvPicPr>
            <a:picLocks noChangeAspect="1" noChangeArrowheads="1"/>
          </p:cNvPicPr>
          <p:nvPr/>
        </p:nvPicPr>
        <p:blipFill>
          <a:blip r:embed="rId4" cstate="print"/>
          <a:srcRect/>
          <a:stretch>
            <a:fillRect/>
          </a:stretch>
        </p:blipFill>
        <p:spPr bwMode="auto">
          <a:xfrm>
            <a:off x="6804248" y="1296144"/>
            <a:ext cx="1522326" cy="2132856"/>
          </a:xfrm>
          <a:prstGeom prst="rect">
            <a:avLst/>
          </a:prstGeom>
          <a:noFill/>
        </p:spPr>
      </p:pic>
      <p:sp>
        <p:nvSpPr>
          <p:cNvPr id="12" name="Rectangle 11"/>
          <p:cNvSpPr/>
          <p:nvPr/>
        </p:nvSpPr>
        <p:spPr>
          <a:xfrm>
            <a:off x="3419872" y="5301208"/>
            <a:ext cx="4572000" cy="523220"/>
          </a:xfrm>
          <a:prstGeom prst="rect">
            <a:avLst/>
          </a:prstGeom>
        </p:spPr>
        <p:txBody>
          <a:bodyPr>
            <a:spAutoFit/>
          </a:bodyPr>
          <a:lstStyle/>
          <a:p>
            <a:pPr lvl="0" eaLnBrk="0" fontAlgn="base" hangingPunct="0">
              <a:spcBef>
                <a:spcPct val="0"/>
              </a:spcBef>
              <a:spcAft>
                <a:spcPct val="0"/>
              </a:spcAft>
              <a:buFontTx/>
              <a:buChar char="•"/>
            </a:pPr>
            <a:r>
              <a:rPr kumimoji="0" lang="en-GB" sz="2800" b="1" i="0" u="none" strike="noStrike" cap="none" normalizeH="0" baseline="0" dirty="0" smtClean="0">
                <a:ln>
                  <a:noFill/>
                </a:ln>
                <a:solidFill>
                  <a:srgbClr val="FFFF99"/>
                </a:solidFill>
                <a:latin typeface="MV Boli" pitchFamily="2" charset="0"/>
                <a:ea typeface="Calibri" pitchFamily="34" charset="0"/>
                <a:cs typeface="MV Boli" pitchFamily="2" charset="0"/>
              </a:rPr>
              <a:t>What frightens you?</a:t>
            </a:r>
            <a:endParaRPr kumimoji="0" lang="en-GB" sz="2800" b="1" i="0" u="none" strike="noStrike" cap="none" normalizeH="0" baseline="0" dirty="0" smtClean="0">
              <a:ln>
                <a:noFill/>
              </a:ln>
              <a:solidFill>
                <a:srgbClr val="FFFF99"/>
              </a:solidFill>
              <a:latin typeface="MV Boli" pitchFamily="2" charset="0"/>
              <a:cs typeface="MV Boli" pitchFamily="2" charset="0"/>
            </a:endParaRPr>
          </a:p>
        </p:txBody>
      </p:sp>
      <p:sp>
        <p:nvSpPr>
          <p:cNvPr id="13" name="Rectangle 12"/>
          <p:cNvSpPr/>
          <p:nvPr/>
        </p:nvSpPr>
        <p:spPr>
          <a:xfrm>
            <a:off x="2267744" y="4797152"/>
            <a:ext cx="2121093" cy="523220"/>
          </a:xfrm>
          <a:prstGeom prst="rect">
            <a:avLst/>
          </a:prstGeom>
        </p:spPr>
        <p:txBody>
          <a:bodyPr wrap="none">
            <a:spAutoFit/>
          </a:bodyPr>
          <a:lstStyle/>
          <a:p>
            <a:pPr lvl="0" eaLnBrk="0" fontAlgn="base" hangingPunct="0">
              <a:spcBef>
                <a:spcPct val="0"/>
              </a:spcBef>
              <a:spcAft>
                <a:spcPct val="0"/>
              </a:spcAft>
              <a:buFontTx/>
              <a:buChar char="•"/>
            </a:pPr>
            <a:r>
              <a:rPr kumimoji="0" lang="en-GB" sz="2800" b="1" i="0" u="none" strike="noStrike" cap="none" normalizeH="0" baseline="0" dirty="0" smtClean="0">
                <a:ln>
                  <a:noFill/>
                </a:ln>
                <a:solidFill>
                  <a:srgbClr val="FFFF99"/>
                </a:solidFill>
                <a:latin typeface="MV Boli" pitchFamily="2" charset="0"/>
                <a:ea typeface="Calibri" pitchFamily="34" charset="0"/>
                <a:cs typeface="MV Boli" pitchFamily="2" charset="0"/>
              </a:rPr>
              <a:t>Ideal diet?</a:t>
            </a:r>
            <a:endParaRPr kumimoji="0" lang="en-GB" sz="2800" b="1" i="0" u="none" strike="noStrike" cap="none" normalizeH="0" baseline="0" dirty="0" smtClean="0">
              <a:ln>
                <a:noFill/>
              </a:ln>
              <a:solidFill>
                <a:srgbClr val="FFFF99"/>
              </a:solidFill>
              <a:latin typeface="MV Boli" pitchFamily="2" charset="0"/>
              <a:cs typeface="MV Boli" pitchFamily="2" charset="0"/>
            </a:endParaRPr>
          </a:p>
        </p:txBody>
      </p:sp>
      <p:sp>
        <p:nvSpPr>
          <p:cNvPr id="14" name="Rectangle 13"/>
          <p:cNvSpPr/>
          <p:nvPr/>
        </p:nvSpPr>
        <p:spPr>
          <a:xfrm>
            <a:off x="864096" y="5858108"/>
            <a:ext cx="8244408" cy="523220"/>
          </a:xfrm>
          <a:prstGeom prst="rect">
            <a:avLst/>
          </a:prstGeom>
        </p:spPr>
        <p:txBody>
          <a:bodyPr wrap="square">
            <a:spAutoFit/>
          </a:bodyPr>
          <a:lstStyle/>
          <a:p>
            <a:pPr lvl="0" eaLnBrk="0" fontAlgn="base" hangingPunct="0">
              <a:spcBef>
                <a:spcPct val="0"/>
              </a:spcBef>
              <a:spcAft>
                <a:spcPct val="0"/>
              </a:spcAft>
              <a:buFontTx/>
              <a:buChar char="•"/>
            </a:pPr>
            <a:r>
              <a:rPr kumimoji="0" lang="en-GB" sz="2800" b="1" i="0" u="none" strike="noStrike" cap="none" normalizeH="0" baseline="0" dirty="0" smtClean="0">
                <a:ln>
                  <a:noFill/>
                </a:ln>
                <a:solidFill>
                  <a:srgbClr val="FFFF99"/>
                </a:solidFill>
                <a:latin typeface="MV Boli" pitchFamily="2" charset="0"/>
                <a:ea typeface="Calibri" pitchFamily="34" charset="0"/>
                <a:cs typeface="MV Boli" pitchFamily="2" charset="0"/>
              </a:rPr>
              <a:t>What is your relationship like with man?</a:t>
            </a:r>
            <a:endParaRPr kumimoji="0" lang="en-GB" sz="2800" b="1" i="0" u="none" strike="noStrike" cap="none" normalizeH="0" baseline="0" dirty="0" smtClean="0">
              <a:ln>
                <a:noFill/>
              </a:ln>
              <a:solidFill>
                <a:srgbClr val="FFFF99"/>
              </a:solidFill>
              <a:latin typeface="MV Boli" pitchFamily="2" charset="0"/>
              <a:cs typeface="MV Boli"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dissolv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dissolv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dissolv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dissolve">
                                      <p:cBhvr>
                                        <p:cTn id="2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2" grpId="0"/>
      <p:bldP spid="13" grpId="0"/>
      <p:bldP spid="1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683568" y="6002124"/>
            <a:ext cx="8172400" cy="5232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800" b="1" i="0" strike="noStrike" cap="none" normalizeH="0" baseline="0" dirty="0" smtClean="0">
                <a:ln>
                  <a:noFill/>
                </a:ln>
                <a:solidFill>
                  <a:srgbClr val="FFFF99"/>
                </a:solidFill>
                <a:effectLst>
                  <a:outerShdw blurRad="38100" dist="38100" dir="2700000" algn="tl">
                    <a:srgbClr val="000000">
                      <a:alpha val="43137"/>
                    </a:srgbClr>
                  </a:outerShdw>
                </a:effectLst>
                <a:latin typeface="MV Boli" pitchFamily="2" charset="0"/>
                <a:cs typeface="MV Boli" pitchFamily="2" charset="0"/>
              </a:rPr>
              <a:t>Example of some real life scenario’s?</a:t>
            </a:r>
          </a:p>
        </p:txBody>
      </p:sp>
      <p:sp>
        <p:nvSpPr>
          <p:cNvPr id="4" name="Rectangle 3"/>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Image result for rspca"/>
          <p:cNvPicPr>
            <a:picLocks noChangeAspect="1" noChangeArrowheads="1"/>
          </p:cNvPicPr>
          <p:nvPr/>
        </p:nvPicPr>
        <p:blipFill>
          <a:blip r:embed="rId4" cstate="print"/>
          <a:srcRect/>
          <a:stretch>
            <a:fillRect/>
          </a:stretch>
        </p:blipFill>
        <p:spPr bwMode="auto">
          <a:xfrm>
            <a:off x="7418179" y="72008"/>
            <a:ext cx="1618317" cy="980728"/>
          </a:xfrm>
          <a:prstGeom prst="rect">
            <a:avLst/>
          </a:prstGeom>
          <a:noFill/>
        </p:spPr>
      </p:pic>
      <p:sp>
        <p:nvSpPr>
          <p:cNvPr id="7" name="Rectangle 6"/>
          <p:cNvSpPr/>
          <p:nvPr/>
        </p:nvSpPr>
        <p:spPr>
          <a:xfrm>
            <a:off x="899592" y="980728"/>
            <a:ext cx="597666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hape 60"/>
          <p:cNvSpPr txBox="1">
            <a:spLocks/>
          </p:cNvSpPr>
          <p:nvPr/>
        </p:nvSpPr>
        <p:spPr>
          <a:xfrm>
            <a:off x="-36512" y="188640"/>
            <a:ext cx="7848872"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2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Real Life Story</a:t>
            </a:r>
            <a:endParaRPr kumimoji="0" lang="en-GB" sz="42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9" name="Shape 60"/>
          <p:cNvSpPr txBox="1">
            <a:spLocks/>
          </p:cNvSpPr>
          <p:nvPr/>
        </p:nvSpPr>
        <p:spPr>
          <a:xfrm>
            <a:off x="-108520" y="188640"/>
            <a:ext cx="7848872"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2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Real Life Story</a:t>
            </a:r>
            <a:endParaRPr kumimoji="0" lang="en-GB" sz="42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pic>
        <p:nvPicPr>
          <p:cNvPr id="11" name="Our Work.mp4">
            <a:hlinkClick r:id="" action="ppaction://media"/>
          </p:cNvPr>
          <p:cNvPicPr>
            <a:picLocks noRot="1" noChangeAspect="1"/>
          </p:cNvPicPr>
          <p:nvPr>
            <a:videoFile r:link="rId1"/>
          </p:nvPr>
        </p:nvPicPr>
        <p:blipFill>
          <a:blip r:embed="rId5" cstate="print"/>
          <a:stretch>
            <a:fillRect/>
          </a:stretch>
        </p:blipFill>
        <p:spPr>
          <a:xfrm>
            <a:off x="1043608" y="1340768"/>
            <a:ext cx="6048672" cy="4536504"/>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1"/>
                                        </p:tgtEl>
                                      </p:cBhvr>
                                    </p:cmd>
                                  </p:childTnLst>
                                </p:cTn>
                              </p:par>
                            </p:childTnLst>
                          </p:cTn>
                        </p:par>
                      </p:childTnLst>
                    </p:cTn>
                  </p:par>
                </p:childTnLst>
              </p:cTn>
              <p:nextCondLst>
                <p:cond evt="onClick" delay="0">
                  <p:tgtEl>
                    <p:spTgt spid="11"/>
                  </p:tgtEl>
                </p:cond>
              </p:nextCondLst>
            </p:seq>
            <p:video>
              <p:cMediaNode>
                <p:cTn id="7" fill="hold" display="0">
                  <p:stCondLst>
                    <p:cond delay="indefinite"/>
                  </p:stCondLst>
                  <p:endCondLst>
                    <p:cond evt="onNext" delay="0">
                      <p:tgtEl>
                        <p:sldTgt/>
                      </p:tgtEl>
                    </p:cond>
                    <p:cond evt="onPrev" delay="0">
                      <p:tgtEl>
                        <p:sldTgt/>
                      </p:tgtEl>
                    </p:cond>
                  </p:endCondLst>
                </p:cTn>
                <p:tgtEl>
                  <p:spTgt spid="11"/>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Image result for rspca"/>
          <p:cNvPicPr>
            <a:picLocks noChangeAspect="1" noChangeArrowheads="1"/>
          </p:cNvPicPr>
          <p:nvPr/>
        </p:nvPicPr>
        <p:blipFill>
          <a:blip r:embed="rId3" cstate="print"/>
          <a:srcRect/>
          <a:stretch>
            <a:fillRect/>
          </a:stretch>
        </p:blipFill>
        <p:spPr bwMode="auto">
          <a:xfrm>
            <a:off x="7418179" y="72008"/>
            <a:ext cx="1618317" cy="980728"/>
          </a:xfrm>
          <a:prstGeom prst="rect">
            <a:avLst/>
          </a:prstGeom>
          <a:noFill/>
        </p:spPr>
      </p:pic>
      <p:sp>
        <p:nvSpPr>
          <p:cNvPr id="7" name="Shape 60"/>
          <p:cNvSpPr txBox="1">
            <a:spLocks/>
          </p:cNvSpPr>
          <p:nvPr/>
        </p:nvSpPr>
        <p:spPr>
          <a:xfrm>
            <a:off x="-36512" y="144944"/>
            <a:ext cx="7848872"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2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Animal Welfare Act 2006</a:t>
            </a:r>
            <a:endParaRPr kumimoji="0" lang="en-GB" sz="42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8" name="Rectangle 7"/>
          <p:cNvSpPr/>
          <p:nvPr/>
        </p:nvSpPr>
        <p:spPr>
          <a:xfrm>
            <a:off x="899592" y="980728"/>
            <a:ext cx="597666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hape 60"/>
          <p:cNvSpPr txBox="1">
            <a:spLocks/>
          </p:cNvSpPr>
          <p:nvPr/>
        </p:nvSpPr>
        <p:spPr>
          <a:xfrm>
            <a:off x="-36512" y="188640"/>
            <a:ext cx="7848872"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2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Animal Welfare Act 2006</a:t>
            </a:r>
            <a:endParaRPr kumimoji="0" lang="en-GB" sz="42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0" name="Rectangle 9"/>
          <p:cNvSpPr/>
          <p:nvPr/>
        </p:nvSpPr>
        <p:spPr>
          <a:xfrm>
            <a:off x="323528" y="1052736"/>
            <a:ext cx="8820472" cy="5461495"/>
          </a:xfrm>
          <a:prstGeom prst="rect">
            <a:avLst/>
          </a:prstGeom>
        </p:spPr>
        <p:txBody>
          <a:bodyPr wrap="square" anchor="t">
            <a:spAutoFit/>
          </a:bodyPr>
          <a:lstStyle/>
          <a:p>
            <a:pPr marL="342900" indent="-304800" algn="ctr">
              <a:lnSpc>
                <a:spcPct val="115000"/>
              </a:lnSpc>
              <a:spcBef>
                <a:spcPts val="640"/>
              </a:spcBef>
              <a:buClr>
                <a:schemeClr val="lt2"/>
              </a:buClr>
              <a:buSzPct val="100000"/>
            </a:pPr>
            <a:r>
              <a:rPr lang="en-GB" sz="2200" b="1" dirty="0" smtClean="0">
                <a:solidFill>
                  <a:schemeClr val="bg1"/>
                </a:solidFill>
                <a:latin typeface="MV Boli" pitchFamily="2" charset="0"/>
                <a:ea typeface="Corbel"/>
                <a:cs typeface="MV Boli" pitchFamily="2" charset="0"/>
                <a:sym typeface="Corbel"/>
              </a:rPr>
              <a:t>This Act protects animals that are commonly domesticated and under the control of man. It became law in 2007.</a:t>
            </a:r>
          </a:p>
          <a:p>
            <a:pPr marL="342900" lvl="0" indent="-304800" algn="ctr">
              <a:lnSpc>
                <a:spcPct val="115000"/>
              </a:lnSpc>
              <a:spcBef>
                <a:spcPts val="640"/>
              </a:spcBef>
              <a:buClr>
                <a:schemeClr val="lt2"/>
              </a:buClr>
              <a:buSzPct val="100000"/>
            </a:pPr>
            <a:endParaRPr lang="en-GB" sz="2200" b="1" dirty="0" smtClean="0">
              <a:solidFill>
                <a:schemeClr val="bg1"/>
              </a:solidFill>
              <a:latin typeface="MV Boli" pitchFamily="2" charset="0"/>
              <a:ea typeface="Corbel"/>
              <a:cs typeface="MV Boli" pitchFamily="2" charset="0"/>
              <a:sym typeface="Corbel"/>
            </a:endParaRPr>
          </a:p>
          <a:p>
            <a:pPr marL="342900" lvl="0" indent="-304800" algn="ctr">
              <a:lnSpc>
                <a:spcPct val="115000"/>
              </a:lnSpc>
              <a:spcBef>
                <a:spcPts val="640"/>
              </a:spcBef>
              <a:buClr>
                <a:schemeClr val="lt2"/>
              </a:buClr>
              <a:buSzPct val="100000"/>
            </a:pPr>
            <a:r>
              <a:rPr lang="en-GB" sz="2200" b="1" dirty="0" smtClean="0">
                <a:solidFill>
                  <a:schemeClr val="bg1"/>
                </a:solidFill>
                <a:latin typeface="MV Boli" pitchFamily="2" charset="0"/>
                <a:ea typeface="Corbel"/>
                <a:cs typeface="MV Boli" pitchFamily="2" charset="0"/>
                <a:sym typeface="Corbel"/>
              </a:rPr>
              <a:t>Prior to the Animal Welfare Act, animal welfare was largely reactive and action could only be taken once an animal had suffered unnecessarily.</a:t>
            </a:r>
          </a:p>
          <a:p>
            <a:pPr marL="342900" lvl="0" indent="-304800" algn="ctr">
              <a:lnSpc>
                <a:spcPct val="115000"/>
              </a:lnSpc>
              <a:spcBef>
                <a:spcPts val="640"/>
              </a:spcBef>
              <a:buClr>
                <a:schemeClr val="lt2"/>
              </a:buClr>
              <a:buSzPct val="100000"/>
              <a:buFont typeface="Corbel"/>
              <a:buChar char="•"/>
            </a:pPr>
            <a:endParaRPr lang="en-GB" sz="2200" b="1" dirty="0" smtClean="0">
              <a:solidFill>
                <a:schemeClr val="bg1"/>
              </a:solidFill>
              <a:latin typeface="MV Boli" pitchFamily="2" charset="0"/>
              <a:ea typeface="Corbel"/>
              <a:cs typeface="MV Boli" pitchFamily="2" charset="0"/>
              <a:sym typeface="Corbel"/>
            </a:endParaRPr>
          </a:p>
          <a:p>
            <a:pPr marL="342900" lvl="0" indent="-304800" algn="ctr">
              <a:lnSpc>
                <a:spcPct val="115000"/>
              </a:lnSpc>
              <a:spcBef>
                <a:spcPts val="640"/>
              </a:spcBef>
              <a:buClr>
                <a:schemeClr val="lt2"/>
              </a:buClr>
              <a:buSzPct val="100000"/>
            </a:pPr>
            <a:r>
              <a:rPr lang="en-GB" sz="2200" b="1" dirty="0" smtClean="0">
                <a:solidFill>
                  <a:schemeClr val="bg1"/>
                </a:solidFill>
                <a:latin typeface="MV Boli" pitchFamily="2" charset="0"/>
                <a:ea typeface="Corbel"/>
                <a:cs typeface="MV Boli" pitchFamily="2" charset="0"/>
                <a:sym typeface="Corbel"/>
              </a:rPr>
              <a:t>The Act introduced an important new concept for pet owners and those responsible for animals, in that we have a ‘duty of care’. This means we must take reasonable steps to meet the needs of animals in our care. If the needs of this animal had not been met and it was proven that the animal had suffered in some way, prosecutions could be made.</a:t>
            </a:r>
            <a:endParaRPr lang="en-GB" sz="2200" b="1" dirty="0">
              <a:solidFill>
                <a:schemeClr val="bg1"/>
              </a:solidFill>
              <a:latin typeface="MV Boli" pitchFamily="2" charset="0"/>
              <a:ea typeface="Corbel"/>
              <a:cs typeface="MV Boli" pitchFamily="2" charset="0"/>
              <a:sym typeface="Corbe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Image result for rspca"/>
          <p:cNvPicPr>
            <a:picLocks noChangeAspect="1" noChangeArrowheads="1"/>
          </p:cNvPicPr>
          <p:nvPr/>
        </p:nvPicPr>
        <p:blipFill>
          <a:blip r:embed="rId2" cstate="print"/>
          <a:srcRect/>
          <a:stretch>
            <a:fillRect/>
          </a:stretch>
        </p:blipFill>
        <p:spPr bwMode="auto">
          <a:xfrm>
            <a:off x="7418179" y="72008"/>
            <a:ext cx="1618317" cy="980728"/>
          </a:xfrm>
          <a:prstGeom prst="rect">
            <a:avLst/>
          </a:prstGeom>
          <a:noFill/>
        </p:spPr>
      </p:pic>
      <p:sp>
        <p:nvSpPr>
          <p:cNvPr id="7" name="Shape 60"/>
          <p:cNvSpPr txBox="1">
            <a:spLocks/>
          </p:cNvSpPr>
          <p:nvPr/>
        </p:nvSpPr>
        <p:spPr>
          <a:xfrm>
            <a:off x="-36512" y="188640"/>
            <a:ext cx="7848872"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2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Young people and the Law</a:t>
            </a:r>
            <a:endParaRPr kumimoji="0" lang="en-GB" sz="42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8" name="Rectangle 7"/>
          <p:cNvSpPr/>
          <p:nvPr/>
        </p:nvSpPr>
        <p:spPr>
          <a:xfrm>
            <a:off x="899592" y="980728"/>
            <a:ext cx="597666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hape 60"/>
          <p:cNvSpPr txBox="1">
            <a:spLocks/>
          </p:cNvSpPr>
          <p:nvPr/>
        </p:nvSpPr>
        <p:spPr>
          <a:xfrm>
            <a:off x="-36512" y="260648"/>
            <a:ext cx="7848872"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2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Young people and the Law</a:t>
            </a:r>
            <a:endParaRPr kumimoji="0" lang="en-GB" sz="42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pic>
        <p:nvPicPr>
          <p:cNvPr id="2050" name="Picture 2" descr="C:\Users\015685\AppData\Local\Microsoft\Windows\Temporary Internet Files\Content.IE5\GN20IWNH\judge[1].png"/>
          <p:cNvPicPr>
            <a:picLocks noChangeAspect="1" noChangeArrowheads="1"/>
          </p:cNvPicPr>
          <p:nvPr/>
        </p:nvPicPr>
        <p:blipFill>
          <a:blip r:embed="rId3" cstate="print"/>
          <a:srcRect/>
          <a:stretch>
            <a:fillRect/>
          </a:stretch>
        </p:blipFill>
        <p:spPr bwMode="auto">
          <a:xfrm>
            <a:off x="5652120" y="1412776"/>
            <a:ext cx="3289318" cy="30963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Rectangle 11"/>
          <p:cNvSpPr>
            <a:spLocks noChangeArrowheads="1"/>
          </p:cNvSpPr>
          <p:nvPr/>
        </p:nvSpPr>
        <p:spPr bwMode="auto">
          <a:xfrm>
            <a:off x="467544" y="1268760"/>
            <a:ext cx="5040560" cy="18158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800" b="1" dirty="0" smtClean="0">
                <a:solidFill>
                  <a:srgbClr val="002060"/>
                </a:solidFill>
                <a:latin typeface="MV Boli" pitchFamily="2" charset="0"/>
                <a:cs typeface="MV Boli" pitchFamily="2" charset="0"/>
              </a:rPr>
              <a:t>A young person must be over the age of 16 to legally be able to buy or ‘win’ an animal.</a:t>
            </a:r>
            <a:endParaRPr kumimoji="0" lang="en-GB" sz="2800" b="1" i="0" strike="noStrike" cap="none" normalizeH="0" baseline="0" dirty="0" smtClean="0">
              <a:ln>
                <a:noFill/>
              </a:ln>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sp>
        <p:nvSpPr>
          <p:cNvPr id="13" name="Rectangle 12"/>
          <p:cNvSpPr>
            <a:spLocks noChangeArrowheads="1"/>
          </p:cNvSpPr>
          <p:nvPr/>
        </p:nvSpPr>
        <p:spPr bwMode="auto">
          <a:xfrm>
            <a:off x="755576" y="3356992"/>
            <a:ext cx="4536504" cy="138499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800" b="1" dirty="0" smtClean="0">
                <a:solidFill>
                  <a:srgbClr val="002060"/>
                </a:solidFill>
                <a:latin typeface="MV Boli" pitchFamily="2" charset="0"/>
                <a:cs typeface="MV Boli" pitchFamily="2" charset="0"/>
              </a:rPr>
              <a:t>A person </a:t>
            </a:r>
            <a:r>
              <a:rPr lang="en-GB" sz="2800" b="1" u="sng" dirty="0" smtClean="0">
                <a:solidFill>
                  <a:srgbClr val="FFFF99"/>
                </a:solidFill>
                <a:effectLst>
                  <a:outerShdw blurRad="38100" dist="38100" dir="2700000" algn="tl">
                    <a:srgbClr val="000000">
                      <a:alpha val="43137"/>
                    </a:srgbClr>
                  </a:outerShdw>
                </a:effectLst>
                <a:latin typeface="MV Boli" pitchFamily="2" charset="0"/>
                <a:cs typeface="MV Boli" pitchFamily="2" charset="0"/>
              </a:rPr>
              <a:t>can</a:t>
            </a:r>
            <a:r>
              <a:rPr lang="en-GB" sz="2800" b="1" dirty="0" smtClean="0">
                <a:solidFill>
                  <a:srgbClr val="002060"/>
                </a:solidFill>
                <a:latin typeface="MV Boli" pitchFamily="2" charset="0"/>
                <a:cs typeface="MV Boli" pitchFamily="2" charset="0"/>
              </a:rPr>
              <a:t> be convicted of a criminal offence at 10 years old.</a:t>
            </a:r>
            <a:endParaRPr kumimoji="0" lang="en-GB" sz="2800" b="1" i="0" strike="noStrike" cap="none" normalizeH="0" baseline="0" dirty="0" smtClean="0">
              <a:ln>
                <a:noFill/>
              </a:ln>
              <a:solidFill>
                <a:srgbClr val="002060"/>
              </a:solidFill>
              <a:effectLst>
                <a:outerShdw blurRad="38100" dist="38100" dir="2700000" algn="tl">
                  <a:srgbClr val="000000">
                    <a:alpha val="43137"/>
                  </a:srgbClr>
                </a:outerShdw>
              </a:effectLst>
              <a:latin typeface="MV Boli" pitchFamily="2" charset="0"/>
              <a:cs typeface="MV Boli" pitchFamily="2" charset="0"/>
            </a:endParaRPr>
          </a:p>
        </p:txBody>
      </p:sp>
      <p:sp>
        <p:nvSpPr>
          <p:cNvPr id="14" name="Rectangle 13"/>
          <p:cNvSpPr>
            <a:spLocks noChangeArrowheads="1"/>
          </p:cNvSpPr>
          <p:nvPr/>
        </p:nvSpPr>
        <p:spPr bwMode="auto">
          <a:xfrm>
            <a:off x="864096" y="5253007"/>
            <a:ext cx="7452320" cy="120032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2400" b="1" i="1" dirty="0" smtClean="0">
                <a:solidFill>
                  <a:srgbClr val="FFFF99"/>
                </a:solidFill>
                <a:latin typeface="MV Boli" pitchFamily="2" charset="0"/>
                <a:cs typeface="MV Boli" pitchFamily="2" charset="0"/>
              </a:rPr>
              <a:t>Pupils in year 5/6. ‘Can’ and not ‘Will’ – Only 3 children were prosecuted under the age of 16 last year and these cases were severe.</a:t>
            </a:r>
            <a:endParaRPr kumimoji="0" lang="en-GB" sz="2400" b="1" i="1" strike="noStrike" cap="none" normalizeH="0" baseline="0" dirty="0" smtClean="0">
              <a:ln>
                <a:noFill/>
              </a:ln>
              <a:solidFill>
                <a:srgbClr val="FFFF99"/>
              </a:solidFill>
              <a:effectLst>
                <a:outerShdw blurRad="38100" dist="38100" dir="2700000" algn="tl">
                  <a:srgbClr val="000000">
                    <a:alpha val="43137"/>
                  </a:srgbClr>
                </a:outerShdw>
              </a:effectLst>
              <a:latin typeface="MV Boli" pitchFamily="2" charset="0"/>
              <a:cs typeface="MV Boli" pitchFamily="2" charset="0"/>
            </a:endParaRPr>
          </a:p>
        </p:txBody>
      </p:sp>
      <p:sp>
        <p:nvSpPr>
          <p:cNvPr id="16" name="Down Arrow 15"/>
          <p:cNvSpPr/>
          <p:nvPr/>
        </p:nvSpPr>
        <p:spPr>
          <a:xfrm>
            <a:off x="3059832" y="4725144"/>
            <a:ext cx="216024" cy="432048"/>
          </a:xfrm>
          <a:prstGeom prst="downArrow">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dissolve">
                                      <p:cBhvr>
                                        <p:cTn id="7" dur="500"/>
                                        <p:tgtEl>
                                          <p:spTgt spid="16"/>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dissolve">
                                      <p:cBhvr>
                                        <p:cTn id="1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Image result for rspca"/>
          <p:cNvPicPr>
            <a:picLocks noChangeAspect="1" noChangeArrowheads="1"/>
          </p:cNvPicPr>
          <p:nvPr/>
        </p:nvPicPr>
        <p:blipFill>
          <a:blip r:embed="rId3" cstate="print"/>
          <a:srcRect/>
          <a:stretch>
            <a:fillRect/>
          </a:stretch>
        </p:blipFill>
        <p:spPr bwMode="auto">
          <a:xfrm>
            <a:off x="7418179" y="72008"/>
            <a:ext cx="1618317" cy="980728"/>
          </a:xfrm>
          <a:prstGeom prst="rect">
            <a:avLst/>
          </a:prstGeom>
          <a:noFill/>
        </p:spPr>
      </p:pic>
      <p:sp>
        <p:nvSpPr>
          <p:cNvPr id="7" name="Rectangle 6"/>
          <p:cNvSpPr/>
          <p:nvPr/>
        </p:nvSpPr>
        <p:spPr>
          <a:xfrm>
            <a:off x="899592" y="980728"/>
            <a:ext cx="597666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hape 60"/>
          <p:cNvSpPr txBox="1">
            <a:spLocks/>
          </p:cNvSpPr>
          <p:nvPr/>
        </p:nvSpPr>
        <p:spPr>
          <a:xfrm>
            <a:off x="-36512" y="260648"/>
            <a:ext cx="7848872"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How this links to Education</a:t>
            </a:r>
            <a:endParaRPr kumimoji="0" lang="en-GB" sz="40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9" name="Rectangle 8"/>
          <p:cNvSpPr/>
          <p:nvPr/>
        </p:nvSpPr>
        <p:spPr>
          <a:xfrm>
            <a:off x="323528" y="2636912"/>
            <a:ext cx="9433048" cy="3467616"/>
          </a:xfrm>
          <a:prstGeom prst="rect">
            <a:avLst/>
          </a:prstGeom>
        </p:spPr>
        <p:txBody>
          <a:bodyPr wrap="square">
            <a:spAutoFit/>
          </a:bodyPr>
          <a:lstStyle/>
          <a:p>
            <a:pPr marL="457200" lvl="0" indent="-419100">
              <a:lnSpc>
                <a:spcPct val="140000"/>
              </a:lnSpc>
              <a:spcBef>
                <a:spcPts val="720"/>
              </a:spcBef>
              <a:buClr>
                <a:srgbClr val="FFFFFF"/>
              </a:buClr>
              <a:buSzPct val="100000"/>
              <a:buChar char="●"/>
            </a:pPr>
            <a:r>
              <a:rPr lang="en-GB" sz="2800" b="1" dirty="0" smtClean="0">
                <a:solidFill>
                  <a:srgbClr val="002060"/>
                </a:solidFill>
                <a:latin typeface="MV Boli" pitchFamily="2" charset="0"/>
                <a:cs typeface="MV Boli" pitchFamily="2" charset="0"/>
              </a:rPr>
              <a:t>Animals kept in school </a:t>
            </a:r>
            <a:r>
              <a:rPr lang="en-GB" sz="2800" b="1" dirty="0" smtClean="0">
                <a:solidFill>
                  <a:srgbClr val="002060"/>
                </a:solidFill>
                <a:latin typeface="MV Boli" pitchFamily="2" charset="0"/>
                <a:cs typeface="MV Boli" pitchFamily="2" charset="0"/>
                <a:sym typeface="Wingdings" pitchFamily="2" charset="2"/>
              </a:rPr>
              <a:t> </a:t>
            </a:r>
            <a:r>
              <a:rPr lang="en-GB" sz="2800" b="1" dirty="0" smtClean="0">
                <a:solidFill>
                  <a:srgbClr val="002060"/>
                </a:solidFill>
                <a:latin typeface="MV Boli" pitchFamily="2" charset="0"/>
                <a:cs typeface="MV Boli" pitchFamily="2" charset="0"/>
              </a:rPr>
              <a:t>Classroom Pets</a:t>
            </a:r>
          </a:p>
          <a:p>
            <a:pPr marL="457200" lvl="0" indent="-419100">
              <a:lnSpc>
                <a:spcPct val="140000"/>
              </a:lnSpc>
              <a:spcBef>
                <a:spcPts val="720"/>
              </a:spcBef>
              <a:buClr>
                <a:srgbClr val="FFFFFF"/>
              </a:buClr>
              <a:buSzPct val="100000"/>
              <a:buChar char="●"/>
            </a:pPr>
            <a:r>
              <a:rPr lang="en-GB" sz="2800" b="1" dirty="0" smtClean="0">
                <a:solidFill>
                  <a:srgbClr val="002060"/>
                </a:solidFill>
                <a:latin typeface="MV Boli" pitchFamily="2" charset="0"/>
                <a:cs typeface="MV Boli" pitchFamily="2" charset="0"/>
              </a:rPr>
              <a:t>Pets as Prizes</a:t>
            </a:r>
          </a:p>
          <a:p>
            <a:pPr marL="457200" lvl="0" indent="-419100">
              <a:lnSpc>
                <a:spcPct val="140000"/>
              </a:lnSpc>
              <a:spcBef>
                <a:spcPts val="720"/>
              </a:spcBef>
              <a:buClr>
                <a:srgbClr val="FFFFFF"/>
              </a:buClr>
              <a:buSzPct val="100000"/>
              <a:buChar char="●"/>
            </a:pPr>
            <a:r>
              <a:rPr lang="en-GB" sz="2800" b="1" dirty="0" smtClean="0">
                <a:solidFill>
                  <a:srgbClr val="002060"/>
                </a:solidFill>
                <a:latin typeface="MV Boli" pitchFamily="2" charset="0"/>
                <a:cs typeface="MV Boli" pitchFamily="2" charset="0"/>
              </a:rPr>
              <a:t>Breeding programmes</a:t>
            </a:r>
          </a:p>
          <a:p>
            <a:pPr marL="457200" lvl="0" indent="-419100">
              <a:lnSpc>
                <a:spcPct val="140000"/>
              </a:lnSpc>
              <a:spcBef>
                <a:spcPts val="720"/>
              </a:spcBef>
              <a:buClr>
                <a:srgbClr val="FFFFFF"/>
              </a:buClr>
              <a:buSzPct val="100000"/>
              <a:buChar char="●"/>
            </a:pPr>
            <a:r>
              <a:rPr lang="en-GB" sz="2800" b="1" dirty="0" smtClean="0">
                <a:solidFill>
                  <a:srgbClr val="002060"/>
                </a:solidFill>
                <a:latin typeface="MV Boli" pitchFamily="2" charset="0"/>
                <a:cs typeface="MV Boli" pitchFamily="2" charset="0"/>
              </a:rPr>
              <a:t>Pets brought into school</a:t>
            </a:r>
          </a:p>
          <a:p>
            <a:pPr marL="457200" lvl="0" indent="-419100">
              <a:lnSpc>
                <a:spcPct val="140000"/>
              </a:lnSpc>
              <a:spcBef>
                <a:spcPts val="720"/>
              </a:spcBef>
              <a:buClr>
                <a:srgbClr val="FFFFFF"/>
              </a:buClr>
              <a:buSzPct val="100000"/>
              <a:buChar char="●"/>
            </a:pPr>
            <a:r>
              <a:rPr lang="en-GB" sz="2800" b="1" dirty="0" smtClean="0">
                <a:solidFill>
                  <a:srgbClr val="002060"/>
                </a:solidFill>
                <a:latin typeface="MV Boli" pitchFamily="2" charset="0"/>
                <a:cs typeface="MV Boli" pitchFamily="2" charset="0"/>
              </a:rPr>
              <a:t>Studying animals - e.g. frogspawn</a:t>
            </a:r>
            <a:endParaRPr lang="en-GB" sz="2800" b="1" dirty="0">
              <a:solidFill>
                <a:srgbClr val="002060"/>
              </a:solidFill>
              <a:latin typeface="MV Boli" pitchFamily="2" charset="0"/>
              <a:cs typeface="MV Boli" pitchFamily="2" charset="0"/>
            </a:endParaRPr>
          </a:p>
        </p:txBody>
      </p:sp>
      <p:sp>
        <p:nvSpPr>
          <p:cNvPr id="10" name="Shape 60"/>
          <p:cNvSpPr txBox="1">
            <a:spLocks/>
          </p:cNvSpPr>
          <p:nvPr/>
        </p:nvSpPr>
        <p:spPr>
          <a:xfrm>
            <a:off x="-36512" y="288960"/>
            <a:ext cx="7848872"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How this links to Education</a:t>
            </a:r>
            <a:endParaRPr kumimoji="0" lang="en-GB" sz="40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1" name="Rectangle 10"/>
          <p:cNvSpPr/>
          <p:nvPr/>
        </p:nvSpPr>
        <p:spPr>
          <a:xfrm>
            <a:off x="755576" y="1268760"/>
            <a:ext cx="7956376" cy="1126462"/>
          </a:xfrm>
          <a:prstGeom prst="rect">
            <a:avLst/>
          </a:prstGeom>
          <a:solidFill>
            <a:srgbClr val="FFFF99"/>
          </a:solidFill>
          <a:ln w="28575">
            <a:solidFill>
              <a:srgbClr val="002060"/>
            </a:solidFill>
          </a:ln>
        </p:spPr>
        <p:txBody>
          <a:bodyPr wrap="square">
            <a:spAutoFit/>
          </a:bodyPr>
          <a:lstStyle/>
          <a:p>
            <a:pPr marL="342900" lvl="0" indent="-342900" algn="ctr">
              <a:lnSpc>
                <a:spcPct val="140000"/>
              </a:lnSpc>
              <a:buClr>
                <a:srgbClr val="DF286D"/>
              </a:buClr>
              <a:buSzPct val="25000"/>
            </a:pPr>
            <a:r>
              <a:rPr lang="en-US" sz="2400" b="1" dirty="0" smtClean="0">
                <a:solidFill>
                  <a:srgbClr val="2D2DB9"/>
                </a:solidFill>
                <a:latin typeface="MV Boli" pitchFamily="2" charset="0"/>
                <a:ea typeface="Arial"/>
                <a:cs typeface="MV Boli" pitchFamily="2" charset="0"/>
                <a:sym typeface="Arial"/>
              </a:rPr>
              <a:t>“Preventing animal cruelty by supporting you to develop informed, responsible and active citizens”</a:t>
            </a:r>
            <a:endParaRPr lang="en-US" sz="2400" b="1" dirty="0">
              <a:solidFill>
                <a:srgbClr val="2D2DB9"/>
              </a:solidFill>
              <a:latin typeface="MV Boli" pitchFamily="2" charset="0"/>
              <a:ea typeface="Arial"/>
              <a:cs typeface="MV Boli" pitchFamily="2" charset="0"/>
              <a:sym typeface="Arial"/>
            </a:endParaRPr>
          </a:p>
        </p:txBody>
      </p:sp>
      <p:pic>
        <p:nvPicPr>
          <p:cNvPr id="3075" name="Picture 3" descr="C:\Users\015685\AppData\Local\Microsoft\Windows\Temporary Internet Files\Content.IE5\LOBN3LPN\bag goldfish shawnogram flickr[1].jpg"/>
          <p:cNvPicPr>
            <a:picLocks noChangeAspect="1" noChangeArrowheads="1"/>
          </p:cNvPicPr>
          <p:nvPr/>
        </p:nvPicPr>
        <p:blipFill>
          <a:blip r:embed="rId4" cstate="print"/>
          <a:srcRect l="17510" t="34250" r="18801" b="21650"/>
          <a:stretch>
            <a:fillRect/>
          </a:stretch>
        </p:blipFill>
        <p:spPr bwMode="auto">
          <a:xfrm>
            <a:off x="6660232" y="3356992"/>
            <a:ext cx="2267743" cy="20936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755576" y="1303020"/>
            <a:ext cx="5400600" cy="126188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GB" sz="2800" b="1" dirty="0" smtClean="0">
                <a:solidFill>
                  <a:srgbClr val="FFFF99"/>
                </a:solidFill>
                <a:latin typeface="MV Boli" pitchFamily="2" charset="0"/>
                <a:cs typeface="MV Boli" pitchFamily="2" charset="0"/>
              </a:rPr>
              <a:t>Instructions</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1" i="0" strike="noStrike" cap="none" normalizeH="0" baseline="0" dirty="0" smtClean="0">
                <a:ln>
                  <a:noFill/>
                </a:ln>
                <a:solidFill>
                  <a:srgbClr val="002060"/>
                </a:solidFill>
                <a:latin typeface="MV Boli" pitchFamily="2" charset="0"/>
                <a:cs typeface="MV Boli" pitchFamily="2" charset="0"/>
              </a:rPr>
              <a:t>In your packs you will see a handout called ‘Scenarios’. </a:t>
            </a:r>
          </a:p>
        </p:txBody>
      </p:sp>
      <p:sp>
        <p:nvSpPr>
          <p:cNvPr id="4" name="Rectangle 3"/>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Image result for rspca"/>
          <p:cNvPicPr>
            <a:picLocks noChangeAspect="1" noChangeArrowheads="1"/>
          </p:cNvPicPr>
          <p:nvPr/>
        </p:nvPicPr>
        <p:blipFill>
          <a:blip r:embed="rId3" cstate="print"/>
          <a:srcRect/>
          <a:stretch>
            <a:fillRect/>
          </a:stretch>
        </p:blipFill>
        <p:spPr bwMode="auto">
          <a:xfrm>
            <a:off x="7418179" y="72008"/>
            <a:ext cx="1618317" cy="980728"/>
          </a:xfrm>
          <a:prstGeom prst="rect">
            <a:avLst/>
          </a:prstGeom>
          <a:noFill/>
        </p:spPr>
      </p:pic>
      <p:sp>
        <p:nvSpPr>
          <p:cNvPr id="7" name="Rectangle 6"/>
          <p:cNvSpPr/>
          <p:nvPr/>
        </p:nvSpPr>
        <p:spPr>
          <a:xfrm>
            <a:off x="899592" y="980728"/>
            <a:ext cx="597666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hape 60"/>
          <p:cNvSpPr txBox="1">
            <a:spLocks/>
          </p:cNvSpPr>
          <p:nvPr/>
        </p:nvSpPr>
        <p:spPr>
          <a:xfrm>
            <a:off x="-36512" y="260648"/>
            <a:ext cx="7848872"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dirty="0" smtClean="0">
                <a:solidFill>
                  <a:srgbClr val="002060"/>
                </a:solidFill>
                <a:effectLst>
                  <a:outerShdw blurRad="38100" dist="38100" dir="2700000" algn="tl">
                    <a:srgbClr val="000000">
                      <a:alpha val="43137"/>
                    </a:srgbClr>
                  </a:outerShdw>
                </a:effectLst>
                <a:latin typeface="MV Boli" pitchFamily="2" charset="0"/>
                <a:ea typeface="+mj-ea"/>
                <a:cs typeface="MV Boli" pitchFamily="2" charset="0"/>
                <a:sym typeface="Corbel"/>
              </a:rPr>
              <a:t>Scenario Activity</a:t>
            </a:r>
            <a:endParaRPr kumimoji="0" lang="en-GB" sz="4000" b="0" i="0" u="none" strike="noStrike" kern="1200" cap="none" spc="0" normalizeH="0" baseline="0" noProof="0" dirty="0">
              <a:ln>
                <a:noFill/>
              </a:ln>
              <a:solidFill>
                <a:srgbClr val="002060"/>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0" name="Shape 60"/>
          <p:cNvSpPr txBox="1">
            <a:spLocks/>
          </p:cNvSpPr>
          <p:nvPr/>
        </p:nvSpPr>
        <p:spPr>
          <a:xfrm>
            <a:off x="-36512" y="260648"/>
            <a:ext cx="7848872" cy="979800"/>
          </a:xfrm>
          <a:prstGeom prst="rect">
            <a:avLst/>
          </a:prstGeom>
        </p:spPr>
        <p:txBody>
          <a:bodyPr vert="horz" lIns="91425" tIns="91425" rIns="91425" bIns="91425" rtlCol="0" anchor="t"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dirty="0" smtClean="0">
                <a:solidFill>
                  <a:schemeClr val="lt1"/>
                </a:solidFill>
                <a:effectLst>
                  <a:outerShdw blurRad="38100" dist="38100" dir="2700000" algn="tl">
                    <a:srgbClr val="000000">
                      <a:alpha val="43137"/>
                    </a:srgbClr>
                  </a:outerShdw>
                </a:effectLst>
                <a:latin typeface="MV Boli" pitchFamily="2" charset="0"/>
                <a:ea typeface="+mj-ea"/>
                <a:cs typeface="MV Boli" pitchFamily="2" charset="0"/>
                <a:sym typeface="Corbel"/>
              </a:rPr>
              <a:t>Scenario Activity</a:t>
            </a:r>
            <a:endParaRPr kumimoji="0" lang="en-GB" sz="4000" b="0" i="0" u="none"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V Boli" pitchFamily="2" charset="0"/>
              <a:ea typeface="+mj-ea"/>
              <a:cs typeface="MV Boli" pitchFamily="2" charset="0"/>
            </a:endParaRPr>
          </a:p>
        </p:txBody>
      </p:sp>
      <p:sp>
        <p:nvSpPr>
          <p:cNvPr id="12" name="Rectangle 11"/>
          <p:cNvSpPr/>
          <p:nvPr/>
        </p:nvSpPr>
        <p:spPr>
          <a:xfrm>
            <a:off x="683568" y="2852936"/>
            <a:ext cx="4968552" cy="1938992"/>
          </a:xfrm>
          <a:prstGeom prst="rect">
            <a:avLst/>
          </a:prstGeom>
        </p:spPr>
        <p:txBody>
          <a:bodyPr wrap="square">
            <a:spAutoFit/>
          </a:bodyPr>
          <a:lstStyle/>
          <a:p>
            <a:pPr lvl="0" algn="ctr" fontAlgn="base">
              <a:spcBef>
                <a:spcPct val="0"/>
              </a:spcBef>
              <a:spcAft>
                <a:spcPct val="0"/>
              </a:spcAft>
            </a:pPr>
            <a:r>
              <a:rPr lang="en-GB" sz="2400" b="1" dirty="0" smtClean="0">
                <a:solidFill>
                  <a:srgbClr val="002060"/>
                </a:solidFill>
                <a:latin typeface="MV Boli" pitchFamily="2" charset="0"/>
                <a:cs typeface="MV Boli" pitchFamily="2" charset="0"/>
              </a:rPr>
              <a:t>There are 6 different images shown. In small groups, your aim is to discuss which one is worse and why. Can you rank these in order from 1-6?</a:t>
            </a:r>
            <a:endParaRPr lang="en-GB" sz="2000" b="1" dirty="0" smtClean="0">
              <a:solidFill>
                <a:srgbClr val="002060"/>
              </a:solidFill>
              <a:latin typeface="MV Boli" pitchFamily="2" charset="0"/>
              <a:cs typeface="MV Boli" pitchFamily="2" charset="0"/>
            </a:endParaRPr>
          </a:p>
        </p:txBody>
      </p:sp>
      <p:cxnSp>
        <p:nvCxnSpPr>
          <p:cNvPr id="14" name="Straight Connector 13"/>
          <p:cNvCxnSpPr/>
          <p:nvPr/>
        </p:nvCxnSpPr>
        <p:spPr>
          <a:xfrm>
            <a:off x="899592" y="5805264"/>
            <a:ext cx="6012000" cy="0"/>
          </a:xfrm>
          <a:prstGeom prst="line">
            <a:avLst/>
          </a:prstGeom>
          <a:ln w="76200"/>
        </p:spPr>
        <p:style>
          <a:lnRef idx="1">
            <a:schemeClr val="dk1"/>
          </a:lnRef>
          <a:fillRef idx="0">
            <a:schemeClr val="dk1"/>
          </a:fillRef>
          <a:effectRef idx="0">
            <a:schemeClr val="dk1"/>
          </a:effectRef>
          <a:fontRef idx="minor">
            <a:schemeClr val="tx1"/>
          </a:fontRef>
        </p:style>
      </p:cxnSp>
      <p:cxnSp>
        <p:nvCxnSpPr>
          <p:cNvPr id="16" name="Straight Connector 15"/>
          <p:cNvCxnSpPr/>
          <p:nvPr/>
        </p:nvCxnSpPr>
        <p:spPr>
          <a:xfrm flipV="1">
            <a:off x="6911592" y="5517232"/>
            <a:ext cx="0" cy="288032"/>
          </a:xfrm>
          <a:prstGeom prst="line">
            <a:avLst/>
          </a:prstGeom>
          <a:ln w="76200"/>
        </p:spPr>
        <p:style>
          <a:lnRef idx="1">
            <a:schemeClr val="dk1"/>
          </a:lnRef>
          <a:fillRef idx="0">
            <a:schemeClr val="dk1"/>
          </a:fillRef>
          <a:effectRef idx="0">
            <a:schemeClr val="dk1"/>
          </a:effectRef>
          <a:fontRef idx="minor">
            <a:schemeClr val="tx1"/>
          </a:fontRef>
        </p:style>
      </p:cxnSp>
      <p:cxnSp>
        <p:nvCxnSpPr>
          <p:cNvPr id="17" name="Straight Connector 16"/>
          <p:cNvCxnSpPr/>
          <p:nvPr/>
        </p:nvCxnSpPr>
        <p:spPr>
          <a:xfrm flipV="1">
            <a:off x="934928" y="5517232"/>
            <a:ext cx="0" cy="288032"/>
          </a:xfrm>
          <a:prstGeom prst="line">
            <a:avLst/>
          </a:prstGeom>
          <a:ln w="76200"/>
        </p:spPr>
        <p:style>
          <a:lnRef idx="1">
            <a:schemeClr val="dk1"/>
          </a:lnRef>
          <a:fillRef idx="0">
            <a:schemeClr val="dk1"/>
          </a:fillRef>
          <a:effectRef idx="0">
            <a:schemeClr val="dk1"/>
          </a:effectRef>
          <a:fontRef idx="minor">
            <a:schemeClr val="tx1"/>
          </a:fontRef>
        </p:style>
      </p:cxnSp>
      <p:cxnSp>
        <p:nvCxnSpPr>
          <p:cNvPr id="19" name="Straight Connector 18"/>
          <p:cNvCxnSpPr/>
          <p:nvPr/>
        </p:nvCxnSpPr>
        <p:spPr>
          <a:xfrm flipV="1">
            <a:off x="2015048" y="5517232"/>
            <a:ext cx="0" cy="288032"/>
          </a:xfrm>
          <a:prstGeom prst="line">
            <a:avLst/>
          </a:prstGeom>
          <a:ln w="76200"/>
        </p:spPr>
        <p:style>
          <a:lnRef idx="1">
            <a:schemeClr val="dk1"/>
          </a:lnRef>
          <a:fillRef idx="0">
            <a:schemeClr val="dk1"/>
          </a:fillRef>
          <a:effectRef idx="0">
            <a:schemeClr val="dk1"/>
          </a:effectRef>
          <a:fontRef idx="minor">
            <a:schemeClr val="tx1"/>
          </a:fontRef>
        </p:style>
      </p:cxnSp>
      <p:cxnSp>
        <p:nvCxnSpPr>
          <p:cNvPr id="20" name="Straight Connector 19"/>
          <p:cNvCxnSpPr/>
          <p:nvPr/>
        </p:nvCxnSpPr>
        <p:spPr>
          <a:xfrm flipV="1">
            <a:off x="5399424" y="5517232"/>
            <a:ext cx="0" cy="288032"/>
          </a:xfrm>
          <a:prstGeom prst="line">
            <a:avLst/>
          </a:prstGeom>
          <a:ln w="76200"/>
        </p:spPr>
        <p:style>
          <a:lnRef idx="1">
            <a:schemeClr val="dk1"/>
          </a:lnRef>
          <a:fillRef idx="0">
            <a:schemeClr val="dk1"/>
          </a:fillRef>
          <a:effectRef idx="0">
            <a:schemeClr val="dk1"/>
          </a:effectRef>
          <a:fontRef idx="minor">
            <a:schemeClr val="tx1"/>
          </a:fontRef>
        </p:style>
      </p:cxnSp>
      <p:cxnSp>
        <p:nvCxnSpPr>
          <p:cNvPr id="21" name="Straight Connector 20"/>
          <p:cNvCxnSpPr/>
          <p:nvPr/>
        </p:nvCxnSpPr>
        <p:spPr>
          <a:xfrm flipV="1">
            <a:off x="3527216" y="5517232"/>
            <a:ext cx="0" cy="288032"/>
          </a:xfrm>
          <a:prstGeom prst="line">
            <a:avLst/>
          </a:prstGeom>
          <a:ln w="76200"/>
        </p:spPr>
        <p:style>
          <a:lnRef idx="1">
            <a:schemeClr val="dk1"/>
          </a:lnRef>
          <a:fillRef idx="0">
            <a:schemeClr val="dk1"/>
          </a:fillRef>
          <a:effectRef idx="0">
            <a:schemeClr val="dk1"/>
          </a:effectRef>
          <a:fontRef idx="minor">
            <a:schemeClr val="tx1"/>
          </a:fontRef>
        </p:style>
      </p:cxnSp>
      <p:pic>
        <p:nvPicPr>
          <p:cNvPr id="1026" name="Picture 2"/>
          <p:cNvPicPr>
            <a:picLocks noChangeAspect="1" noChangeArrowheads="1"/>
          </p:cNvPicPr>
          <p:nvPr/>
        </p:nvPicPr>
        <p:blipFill>
          <a:blip r:embed="rId4" cstate="print"/>
          <a:srcRect l="47315" t="22266" r="23907" b="13751"/>
          <a:stretch>
            <a:fillRect/>
          </a:stretch>
        </p:blipFill>
        <p:spPr bwMode="auto">
          <a:xfrm rot="391753">
            <a:off x="6042953" y="1655446"/>
            <a:ext cx="2577316" cy="32216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539552" y="1621244"/>
            <a:ext cx="8280920" cy="483209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Char char="q"/>
              <a:tabLst/>
            </a:pPr>
            <a:r>
              <a:rPr kumimoji="0" lang="en-GB" sz="2800" b="1" i="0" strike="noStrike" cap="none" normalizeH="0" dirty="0" smtClean="0">
                <a:ln>
                  <a:noFill/>
                </a:ln>
                <a:solidFill>
                  <a:srgbClr val="002060"/>
                </a:solidFill>
                <a:latin typeface="MV Boli" pitchFamily="2" charset="0"/>
                <a:cs typeface="MV Boli" pitchFamily="2" charset="0"/>
              </a:rPr>
              <a:t>Free activities, resources &amp; lesson plans </a:t>
            </a:r>
          </a:p>
          <a:p>
            <a:pPr marL="0" marR="0" lvl="0" indent="0" algn="l" defTabSz="914400" rtl="0" eaLnBrk="1" fontAlgn="base" latinLnBrk="0" hangingPunct="1">
              <a:lnSpc>
                <a:spcPct val="100000"/>
              </a:lnSpc>
              <a:spcBef>
                <a:spcPct val="0"/>
              </a:spcBef>
              <a:spcAft>
                <a:spcPct val="0"/>
              </a:spcAft>
              <a:buClrTx/>
              <a:buSzTx/>
              <a:tabLst/>
            </a:pPr>
            <a:r>
              <a:rPr lang="en-GB" sz="2400" b="1" i="1" dirty="0" smtClean="0">
                <a:solidFill>
                  <a:srgbClr val="FFFF99"/>
                </a:solidFill>
                <a:latin typeface="MV Boli" pitchFamily="2" charset="0"/>
                <a:cs typeface="MV Boli" pitchFamily="2" charset="0"/>
                <a:sym typeface="Wingdings" pitchFamily="2" charset="2"/>
              </a:rPr>
              <a:t></a:t>
            </a:r>
            <a:r>
              <a:rPr kumimoji="0" lang="en-GB" sz="2400" b="1" i="1" strike="noStrike" cap="none" normalizeH="0" dirty="0" smtClean="0">
                <a:ln>
                  <a:noFill/>
                </a:ln>
                <a:solidFill>
                  <a:srgbClr val="FFFF99"/>
                </a:solidFill>
                <a:latin typeface="MV Boli" pitchFamily="2" charset="0"/>
                <a:cs typeface="MV Boli" pitchFamily="2" charset="0"/>
              </a:rPr>
              <a:t> Website tour to conclude this session</a:t>
            </a:r>
            <a:endParaRPr kumimoji="0" lang="en-GB" sz="2800" b="1" i="1" strike="noStrike" cap="none" normalizeH="0" dirty="0" smtClean="0">
              <a:ln>
                <a:noFill/>
              </a:ln>
              <a:solidFill>
                <a:srgbClr val="FFFF99"/>
              </a:solidFill>
              <a:latin typeface="MV Boli" pitchFamily="2" charset="0"/>
              <a:cs typeface="MV Boli" pitchFamily="2" charset="0"/>
            </a:endParaRPr>
          </a:p>
          <a:p>
            <a:pPr marL="0" marR="0" lvl="0" indent="0" algn="l" defTabSz="914400" rtl="0" eaLnBrk="1" fontAlgn="base" latinLnBrk="0" hangingPunct="1">
              <a:lnSpc>
                <a:spcPct val="100000"/>
              </a:lnSpc>
              <a:spcBef>
                <a:spcPct val="0"/>
              </a:spcBef>
              <a:spcAft>
                <a:spcPct val="0"/>
              </a:spcAft>
              <a:buClrTx/>
              <a:buSzTx/>
              <a:buFont typeface="Wingdings" pitchFamily="2" charset="2"/>
              <a:buChar char="q"/>
              <a:tabLst/>
            </a:pPr>
            <a:r>
              <a:rPr lang="en-GB" sz="2800" b="1" dirty="0" smtClean="0">
                <a:solidFill>
                  <a:srgbClr val="002060"/>
                </a:solidFill>
                <a:latin typeface="MV Boli" pitchFamily="2" charset="0"/>
                <a:ea typeface="Corbel"/>
                <a:cs typeface="MV Boli" pitchFamily="2" charset="0"/>
                <a:sym typeface="Corbel"/>
              </a:rPr>
              <a:t>Free Assembly Ideas &amp; Photo packs </a:t>
            </a:r>
          </a:p>
          <a:p>
            <a:pPr marL="0" marR="0" lvl="0" indent="0" algn="l" defTabSz="914400" rtl="0" eaLnBrk="1" fontAlgn="base" latinLnBrk="0" hangingPunct="1">
              <a:lnSpc>
                <a:spcPct val="100000"/>
              </a:lnSpc>
              <a:spcBef>
                <a:spcPct val="0"/>
              </a:spcBef>
              <a:spcAft>
                <a:spcPct val="0"/>
              </a:spcAft>
              <a:buClrTx/>
              <a:buSzTx/>
              <a:tabLst/>
            </a:pPr>
            <a:r>
              <a:rPr lang="en-GB" sz="2400" b="1" i="1" dirty="0" smtClean="0">
                <a:solidFill>
                  <a:srgbClr val="FFFF99"/>
                </a:solidFill>
                <a:latin typeface="MV Boli" pitchFamily="2" charset="0"/>
                <a:ea typeface="Corbel"/>
                <a:cs typeface="MV Boli" pitchFamily="2" charset="0"/>
                <a:sym typeface="Wingdings" pitchFamily="2" charset="2"/>
              </a:rPr>
              <a:t> A range of images to create displays / host assemblies with – show you meeting QTS standards and professional development </a:t>
            </a:r>
            <a:endParaRPr lang="en-GB" sz="2800" b="1" i="1" dirty="0" smtClean="0">
              <a:solidFill>
                <a:srgbClr val="FFFF99"/>
              </a:solidFill>
              <a:latin typeface="MV Boli" pitchFamily="2" charset="0"/>
              <a:ea typeface="Corbel"/>
              <a:cs typeface="MV Boli" pitchFamily="2" charset="0"/>
              <a:sym typeface="Corbel"/>
            </a:endParaRPr>
          </a:p>
          <a:p>
            <a:pPr marL="0" marR="0" lvl="0" indent="0" algn="l" defTabSz="914400" rtl="0" eaLnBrk="1" fontAlgn="base" latinLnBrk="0" hangingPunct="1">
              <a:lnSpc>
                <a:spcPct val="100000"/>
              </a:lnSpc>
              <a:spcBef>
                <a:spcPct val="0"/>
              </a:spcBef>
              <a:spcAft>
                <a:spcPct val="0"/>
              </a:spcAft>
              <a:buClrTx/>
              <a:buSzTx/>
              <a:buFont typeface="Wingdings" pitchFamily="2" charset="2"/>
              <a:buChar char="q"/>
              <a:tabLst/>
            </a:pPr>
            <a:r>
              <a:rPr lang="en-GB" sz="2800" b="1" dirty="0" smtClean="0">
                <a:solidFill>
                  <a:srgbClr val="002060"/>
                </a:solidFill>
                <a:latin typeface="MV Boli" pitchFamily="2" charset="0"/>
                <a:ea typeface="Corbel"/>
                <a:cs typeface="MV Boli" pitchFamily="2" charset="0"/>
                <a:sym typeface="Corbel"/>
              </a:rPr>
              <a:t>Free Interactive Whiteboard activities</a:t>
            </a:r>
          </a:p>
          <a:p>
            <a:pPr marL="0" marR="0" lvl="0" indent="0" algn="l" defTabSz="914400" rtl="0" eaLnBrk="1" fontAlgn="base" latinLnBrk="0" hangingPunct="1">
              <a:lnSpc>
                <a:spcPct val="100000"/>
              </a:lnSpc>
              <a:spcBef>
                <a:spcPct val="0"/>
              </a:spcBef>
              <a:spcAft>
                <a:spcPct val="0"/>
              </a:spcAft>
              <a:buClrTx/>
              <a:buSzTx/>
              <a:tabLst/>
            </a:pPr>
            <a:r>
              <a:rPr lang="en-GB" sz="2400" b="1" i="1" dirty="0" smtClean="0">
                <a:solidFill>
                  <a:srgbClr val="FFFF99"/>
                </a:solidFill>
                <a:latin typeface="MV Boli" pitchFamily="2" charset="0"/>
                <a:ea typeface="Corbel"/>
                <a:cs typeface="MV Boli" pitchFamily="2" charset="0"/>
                <a:sym typeface="Wingdings" pitchFamily="2" charset="2"/>
              </a:rPr>
              <a:t> Plenary / Starters in your lessons to engage pupils</a:t>
            </a:r>
            <a:endParaRPr lang="en-GB" sz="2400" b="1" i="1" dirty="0" smtClean="0">
              <a:solidFill>
                <a:srgbClr val="FFFF99"/>
              </a:solidFill>
              <a:latin typeface="MV Boli" pitchFamily="2" charset="0"/>
              <a:ea typeface="Corbel"/>
              <a:cs typeface="MV Boli" pitchFamily="2" charset="0"/>
              <a:sym typeface="Corbel"/>
            </a:endParaRPr>
          </a:p>
          <a:p>
            <a:pPr marL="0" marR="0" lvl="0" indent="0" algn="l" defTabSz="914400" rtl="0" eaLnBrk="1" fontAlgn="base" latinLnBrk="0" hangingPunct="1">
              <a:lnSpc>
                <a:spcPct val="100000"/>
              </a:lnSpc>
              <a:spcBef>
                <a:spcPct val="0"/>
              </a:spcBef>
              <a:spcAft>
                <a:spcPct val="0"/>
              </a:spcAft>
              <a:buClrTx/>
              <a:buSzTx/>
              <a:buFont typeface="Wingdings" pitchFamily="2" charset="2"/>
              <a:buChar char="q"/>
              <a:tabLst/>
            </a:pPr>
            <a:r>
              <a:rPr lang="en-GB" sz="2800" b="1" dirty="0" smtClean="0">
                <a:solidFill>
                  <a:srgbClr val="002060"/>
                </a:solidFill>
                <a:latin typeface="MV Boli" pitchFamily="2" charset="0"/>
                <a:ea typeface="Corbel"/>
                <a:cs typeface="MV Boli" pitchFamily="2" charset="0"/>
                <a:sym typeface="Corbel"/>
              </a:rPr>
              <a:t>Free Educational visits </a:t>
            </a:r>
          </a:p>
          <a:p>
            <a:pPr marL="0" marR="0" lvl="0" indent="0" algn="l" defTabSz="914400" rtl="0" eaLnBrk="1" fontAlgn="base" latinLnBrk="0" hangingPunct="1">
              <a:lnSpc>
                <a:spcPct val="100000"/>
              </a:lnSpc>
              <a:spcBef>
                <a:spcPct val="0"/>
              </a:spcBef>
              <a:spcAft>
                <a:spcPct val="0"/>
              </a:spcAft>
              <a:buClrTx/>
              <a:buSzTx/>
              <a:tabLst/>
            </a:pPr>
            <a:r>
              <a:rPr lang="en-GB" sz="2400" b="1" dirty="0" smtClean="0">
                <a:solidFill>
                  <a:srgbClr val="FFFF99"/>
                </a:solidFill>
                <a:latin typeface="MV Boli" pitchFamily="2" charset="0"/>
                <a:ea typeface="Corbel"/>
                <a:cs typeface="MV Boli" pitchFamily="2" charset="0"/>
                <a:sym typeface="Wingdings" pitchFamily="2" charset="2"/>
              </a:rPr>
              <a:t>School trips, professional development, interact with animals, staff can do talks with pupils.</a:t>
            </a:r>
            <a:endParaRPr lang="en-GB" sz="2400" b="1" dirty="0" smtClean="0">
              <a:solidFill>
                <a:srgbClr val="FFFF99"/>
              </a:solidFill>
              <a:latin typeface="MV Boli" pitchFamily="2" charset="0"/>
              <a:ea typeface="Corbel"/>
              <a:cs typeface="MV Boli" pitchFamily="2" charset="0"/>
              <a:sym typeface="Corbel"/>
            </a:endParaRPr>
          </a:p>
          <a:p>
            <a:pPr marL="0" marR="0" lvl="0" indent="0" algn="l" defTabSz="914400" rtl="0" eaLnBrk="1" fontAlgn="base" latinLnBrk="0" hangingPunct="1">
              <a:lnSpc>
                <a:spcPct val="100000"/>
              </a:lnSpc>
              <a:spcBef>
                <a:spcPct val="0"/>
              </a:spcBef>
              <a:spcAft>
                <a:spcPct val="0"/>
              </a:spcAft>
              <a:buClrTx/>
              <a:buSzTx/>
              <a:buFont typeface="Wingdings" pitchFamily="2" charset="2"/>
              <a:buChar char="q"/>
              <a:tabLst/>
            </a:pPr>
            <a:r>
              <a:rPr lang="en-GB" sz="2800" b="1" dirty="0" smtClean="0">
                <a:solidFill>
                  <a:srgbClr val="002060"/>
                </a:solidFill>
                <a:latin typeface="MV Boli" pitchFamily="2" charset="0"/>
                <a:ea typeface="Corbel"/>
                <a:cs typeface="MV Boli" pitchFamily="2" charset="0"/>
                <a:sym typeface="Corbel"/>
              </a:rPr>
              <a:t>Free Volunteer Speakers / Training (INSET)</a:t>
            </a:r>
            <a:r>
              <a:rPr lang="en-GB" sz="2800" b="1" i="1" dirty="0" smtClean="0">
                <a:solidFill>
                  <a:srgbClr val="002060"/>
                </a:solidFill>
                <a:latin typeface="MV Boli" pitchFamily="2" charset="0"/>
                <a:ea typeface="Merriweather"/>
                <a:cs typeface="MV Boli" pitchFamily="2" charset="0"/>
                <a:sym typeface="Merriweather"/>
              </a:rPr>
              <a:t> </a:t>
            </a:r>
            <a:endParaRPr kumimoji="0" lang="en-GB" sz="2800" b="1" i="0" strike="noStrike" cap="none" normalizeH="0" baseline="0" dirty="0" smtClean="0">
              <a:ln>
                <a:noFill/>
              </a:ln>
              <a:solidFill>
                <a:srgbClr val="002060"/>
              </a:solidFill>
              <a:latin typeface="MV Boli" pitchFamily="2" charset="0"/>
              <a:cs typeface="MV Boli" pitchFamily="2" charset="0"/>
            </a:endParaRPr>
          </a:p>
        </p:txBody>
      </p:sp>
      <p:sp>
        <p:nvSpPr>
          <p:cNvPr id="4" name="Rectangle 3"/>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Image result for rspca"/>
          <p:cNvPicPr>
            <a:picLocks noChangeAspect="1" noChangeArrowheads="1"/>
          </p:cNvPicPr>
          <p:nvPr/>
        </p:nvPicPr>
        <p:blipFill>
          <a:blip r:embed="rId2" cstate="print"/>
          <a:srcRect/>
          <a:stretch>
            <a:fillRect/>
          </a:stretch>
        </p:blipFill>
        <p:spPr bwMode="auto">
          <a:xfrm>
            <a:off x="7418179" y="72008"/>
            <a:ext cx="1618317" cy="980728"/>
          </a:xfrm>
          <a:prstGeom prst="rect">
            <a:avLst/>
          </a:prstGeom>
          <a:noFill/>
        </p:spPr>
      </p:pic>
      <p:sp>
        <p:nvSpPr>
          <p:cNvPr id="7" name="Rectangle 6"/>
          <p:cNvSpPr/>
          <p:nvPr/>
        </p:nvSpPr>
        <p:spPr>
          <a:xfrm>
            <a:off x="1043608" y="1412776"/>
            <a:ext cx="597666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hape 60"/>
          <p:cNvSpPr txBox="1">
            <a:spLocks/>
          </p:cNvSpPr>
          <p:nvPr/>
        </p:nvSpPr>
        <p:spPr>
          <a:xfrm>
            <a:off x="-108520" y="44624"/>
            <a:ext cx="7848872" cy="979800"/>
          </a:xfrm>
          <a:prstGeom prst="rect">
            <a:avLst/>
          </a:prstGeom>
        </p:spPr>
        <p:txBody>
          <a:bodyPr vert="horz" lIns="91425" tIns="91425" rIns="91425" bIns="91425" rtlCol="0" anchor="t" anchorCtr="0">
            <a:noAutofit/>
          </a:bodyPr>
          <a:lstStyle/>
          <a:p>
            <a:pPr lvl="0" algn="ctr" fontAlgn="base">
              <a:spcBef>
                <a:spcPct val="0"/>
              </a:spcBef>
              <a:spcAft>
                <a:spcPct val="0"/>
              </a:spcAft>
            </a:pPr>
            <a:r>
              <a:rPr lang="en-GB" sz="4000" b="1" dirty="0" smtClean="0">
                <a:solidFill>
                  <a:srgbClr val="002060"/>
                </a:solidFill>
                <a:latin typeface="MV Boli" pitchFamily="2" charset="0"/>
                <a:ea typeface="Calibri" pitchFamily="34" charset="0"/>
                <a:cs typeface="MV Boli" pitchFamily="2" charset="0"/>
              </a:rPr>
              <a:t>How can RSPCA Education support you?</a:t>
            </a:r>
          </a:p>
        </p:txBody>
      </p:sp>
      <p:sp>
        <p:nvSpPr>
          <p:cNvPr id="9" name="Shape 60"/>
          <p:cNvSpPr txBox="1">
            <a:spLocks/>
          </p:cNvSpPr>
          <p:nvPr/>
        </p:nvSpPr>
        <p:spPr>
          <a:xfrm>
            <a:off x="-108520" y="0"/>
            <a:ext cx="7848872" cy="979800"/>
          </a:xfrm>
          <a:prstGeom prst="rect">
            <a:avLst/>
          </a:prstGeom>
        </p:spPr>
        <p:txBody>
          <a:bodyPr vert="horz" lIns="91425" tIns="91425" rIns="91425" bIns="91425" rtlCol="0" anchor="t" anchorCtr="0">
            <a:noAutofit/>
          </a:bodyPr>
          <a:lstStyle/>
          <a:p>
            <a:pPr lvl="0" algn="ctr" fontAlgn="base">
              <a:spcBef>
                <a:spcPct val="0"/>
              </a:spcBef>
              <a:spcAft>
                <a:spcPct val="0"/>
              </a:spcAft>
            </a:pPr>
            <a:r>
              <a:rPr lang="en-GB" sz="4000" b="1" dirty="0" smtClean="0">
                <a:solidFill>
                  <a:schemeClr val="bg1"/>
                </a:solidFill>
                <a:latin typeface="MV Boli" pitchFamily="2" charset="0"/>
                <a:ea typeface="Calibri" pitchFamily="34" charset="0"/>
                <a:cs typeface="MV Boli" pitchFamily="2" charset="0"/>
              </a:rPr>
              <a:t>How can RSPCA Education support you?</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456"/>
          <p:cNvSpPr txBox="1"/>
          <p:nvPr/>
        </p:nvSpPr>
        <p:spPr>
          <a:xfrm>
            <a:off x="251520" y="3933056"/>
            <a:ext cx="3888432" cy="2664296"/>
          </a:xfrm>
          <a:prstGeom prst="rect">
            <a:avLst/>
          </a:prstGeom>
          <a:noFill/>
          <a:ln>
            <a:noFill/>
          </a:ln>
        </p:spPr>
        <p:txBody>
          <a:bodyPr lIns="91425" tIns="91425" rIns="91425" bIns="91425" anchor="t" anchorCtr="0">
            <a:noAutofit/>
          </a:bodyPr>
          <a:lstStyle/>
          <a:p>
            <a:pPr lvl="0" algn="ctr" rtl="0">
              <a:spcBef>
                <a:spcPts val="0"/>
              </a:spcBef>
              <a:buNone/>
            </a:pPr>
            <a:endParaRPr lang="en-GB" sz="2400" dirty="0">
              <a:solidFill>
                <a:srgbClr val="002060"/>
              </a:solidFill>
              <a:latin typeface="MV Boli" pitchFamily="2" charset="0"/>
              <a:ea typeface="Corbel"/>
              <a:cs typeface="MV Boli" pitchFamily="2" charset="0"/>
              <a:sym typeface="Corbel"/>
            </a:endParaRPr>
          </a:p>
        </p:txBody>
      </p:sp>
      <p:sp>
        <p:nvSpPr>
          <p:cNvPr id="5" name="Rectangle 4"/>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2" descr="Image result for rspca"/>
          <p:cNvPicPr>
            <a:picLocks noChangeAspect="1" noChangeArrowheads="1"/>
          </p:cNvPicPr>
          <p:nvPr/>
        </p:nvPicPr>
        <p:blipFill>
          <a:blip r:embed="rId3" cstate="print"/>
          <a:srcRect/>
          <a:stretch>
            <a:fillRect/>
          </a:stretch>
        </p:blipFill>
        <p:spPr bwMode="auto">
          <a:xfrm>
            <a:off x="7346171" y="44624"/>
            <a:ext cx="1618317" cy="980728"/>
          </a:xfrm>
          <a:prstGeom prst="rect">
            <a:avLst/>
          </a:prstGeom>
          <a:noFill/>
        </p:spPr>
      </p:pic>
      <p:sp>
        <p:nvSpPr>
          <p:cNvPr id="8" name="Rectangle 7"/>
          <p:cNvSpPr/>
          <p:nvPr/>
        </p:nvSpPr>
        <p:spPr>
          <a:xfrm>
            <a:off x="611560" y="836712"/>
            <a:ext cx="597666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hape 60"/>
          <p:cNvSpPr txBox="1">
            <a:spLocks/>
          </p:cNvSpPr>
          <p:nvPr/>
        </p:nvSpPr>
        <p:spPr>
          <a:xfrm>
            <a:off x="755576" y="116632"/>
            <a:ext cx="5760640" cy="979800"/>
          </a:xfrm>
          <a:prstGeom prst="rect">
            <a:avLst/>
          </a:prstGeom>
        </p:spPr>
        <p:txBody>
          <a:bodyPr vert="horz" lIns="91425" tIns="91425" rIns="91425" bIns="91425" rtlCol="0" anchor="t" anchorCtr="0">
            <a:noAutofit/>
          </a:bodyPr>
          <a:lstStyle/>
          <a:p>
            <a:pPr fontAlgn="base">
              <a:spcBef>
                <a:spcPct val="0"/>
              </a:spcBef>
              <a:spcAft>
                <a:spcPct val="0"/>
              </a:spcAft>
            </a:pPr>
            <a:r>
              <a:rPr lang="en-GB" sz="4000" b="1" dirty="0" smtClean="0">
                <a:solidFill>
                  <a:srgbClr val="002060"/>
                </a:solidFill>
                <a:latin typeface="MV Boli" pitchFamily="2" charset="0"/>
                <a:cs typeface="MV Boli" pitchFamily="2" charset="0"/>
                <a:sym typeface="Wingdings" pitchFamily="2" charset="2"/>
              </a:rPr>
              <a:t>RSPCA Assured Logo</a:t>
            </a:r>
            <a:endParaRPr lang="en-GB" sz="3600" b="1" u="sng" dirty="0" smtClean="0">
              <a:solidFill>
                <a:srgbClr val="002060"/>
              </a:solidFill>
              <a:effectLst>
                <a:outerShdw blurRad="38100" dist="38100" dir="2700000" algn="tl">
                  <a:srgbClr val="000000">
                    <a:alpha val="43137"/>
                  </a:srgbClr>
                </a:outerShdw>
              </a:effectLst>
              <a:latin typeface="MV Boli" pitchFamily="2" charset="0"/>
              <a:cs typeface="MV Boli" pitchFamily="2" charset="0"/>
              <a:sym typeface="Wingdings" pitchFamily="2" charset="2"/>
            </a:endParaRPr>
          </a:p>
        </p:txBody>
      </p:sp>
      <p:sp>
        <p:nvSpPr>
          <p:cNvPr id="10" name="Shape 60"/>
          <p:cNvSpPr txBox="1">
            <a:spLocks/>
          </p:cNvSpPr>
          <p:nvPr/>
        </p:nvSpPr>
        <p:spPr>
          <a:xfrm>
            <a:off x="683568" y="116632"/>
            <a:ext cx="5760640" cy="979800"/>
          </a:xfrm>
          <a:prstGeom prst="rect">
            <a:avLst/>
          </a:prstGeom>
        </p:spPr>
        <p:txBody>
          <a:bodyPr vert="horz" lIns="91425" tIns="91425" rIns="91425" bIns="91425" rtlCol="0" anchor="t" anchorCtr="0">
            <a:noAutofit/>
          </a:bodyPr>
          <a:lstStyle/>
          <a:p>
            <a:pPr fontAlgn="base">
              <a:spcBef>
                <a:spcPct val="0"/>
              </a:spcBef>
              <a:spcAft>
                <a:spcPct val="0"/>
              </a:spcAft>
            </a:pPr>
            <a:r>
              <a:rPr lang="en-GB" sz="4000" b="1" dirty="0" smtClean="0">
                <a:solidFill>
                  <a:schemeClr val="bg1"/>
                </a:solidFill>
                <a:latin typeface="MV Boli" pitchFamily="2" charset="0"/>
                <a:cs typeface="MV Boli" pitchFamily="2" charset="0"/>
                <a:sym typeface="Wingdings" pitchFamily="2" charset="2"/>
              </a:rPr>
              <a:t>RSPCA Assured Logo</a:t>
            </a:r>
            <a:endParaRPr lang="en-GB" sz="3600" b="1" u="sng" dirty="0" smtClean="0">
              <a:solidFill>
                <a:schemeClr val="bg1"/>
              </a:solidFill>
              <a:effectLst>
                <a:outerShdw blurRad="38100" dist="38100" dir="2700000" algn="tl">
                  <a:srgbClr val="000000">
                    <a:alpha val="43137"/>
                  </a:srgbClr>
                </a:outerShdw>
              </a:effectLst>
              <a:latin typeface="MV Boli" pitchFamily="2" charset="0"/>
              <a:cs typeface="MV Boli" pitchFamily="2" charset="0"/>
              <a:sym typeface="Wingdings" pitchFamily="2" charset="2"/>
            </a:endParaRPr>
          </a:p>
        </p:txBody>
      </p:sp>
      <p:pic>
        <p:nvPicPr>
          <p:cNvPr id="37890" name="Picture 2" descr="Image result for rspca assured logo"/>
          <p:cNvPicPr>
            <a:picLocks noChangeAspect="1" noChangeArrowheads="1"/>
          </p:cNvPicPr>
          <p:nvPr/>
        </p:nvPicPr>
        <p:blipFill>
          <a:blip r:embed="rId4" cstate="print"/>
          <a:srcRect l="15120" r="18731"/>
          <a:stretch>
            <a:fillRect/>
          </a:stretch>
        </p:blipFill>
        <p:spPr bwMode="auto">
          <a:xfrm>
            <a:off x="683568" y="1340768"/>
            <a:ext cx="2309623" cy="26186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Shape 465"/>
          <p:cNvSpPr txBox="1"/>
          <p:nvPr/>
        </p:nvSpPr>
        <p:spPr>
          <a:xfrm>
            <a:off x="539552" y="4509120"/>
            <a:ext cx="8388424" cy="1728192"/>
          </a:xfrm>
          <a:prstGeom prst="rect">
            <a:avLst/>
          </a:prstGeom>
          <a:noFill/>
          <a:ln>
            <a:noFill/>
          </a:ln>
        </p:spPr>
        <p:txBody>
          <a:bodyPr lIns="91425" tIns="91425" rIns="91425" bIns="91425" anchor="t" anchorCtr="0">
            <a:noAutofit/>
          </a:bodyPr>
          <a:lstStyle/>
          <a:p>
            <a:pPr lvl="0" algn="ctr" rtl="0">
              <a:spcBef>
                <a:spcPts val="0"/>
              </a:spcBef>
              <a:buNone/>
            </a:pPr>
            <a:r>
              <a:rPr lang="en-GB" sz="2400" b="1" dirty="0">
                <a:solidFill>
                  <a:srgbClr val="002060"/>
                </a:solidFill>
                <a:latin typeface="MV Boli" pitchFamily="2" charset="0"/>
                <a:ea typeface="Corbel"/>
                <a:cs typeface="MV Boli" pitchFamily="2" charset="0"/>
                <a:sym typeface="Corbel"/>
              </a:rPr>
              <a:t>A great way to introduce the concept of animals produced for meat, the dairy industry and eggs is by using the following </a:t>
            </a:r>
            <a:r>
              <a:rPr lang="en-GB" sz="2400" b="1" dirty="0" smtClean="0">
                <a:solidFill>
                  <a:srgbClr val="002060"/>
                </a:solidFill>
                <a:latin typeface="MV Boli" pitchFamily="2" charset="0"/>
                <a:ea typeface="Corbel"/>
                <a:cs typeface="MV Boli" pitchFamily="2" charset="0"/>
                <a:sym typeface="Corbel"/>
              </a:rPr>
              <a:t>simple </a:t>
            </a:r>
            <a:r>
              <a:rPr lang="en-GB" sz="2400" b="1" dirty="0">
                <a:solidFill>
                  <a:srgbClr val="002060"/>
                </a:solidFill>
                <a:latin typeface="MV Boli" pitchFamily="2" charset="0"/>
                <a:ea typeface="Corbel"/>
                <a:cs typeface="MV Boli" pitchFamily="2" charset="0"/>
                <a:sym typeface="Corbel"/>
              </a:rPr>
              <a:t>video, which highlights how farm animal welfare </a:t>
            </a:r>
            <a:r>
              <a:rPr lang="en-GB" sz="2400" b="1" dirty="0" smtClean="0">
                <a:solidFill>
                  <a:srgbClr val="002060"/>
                </a:solidFill>
                <a:latin typeface="MV Boli" pitchFamily="2" charset="0"/>
                <a:ea typeface="Corbel"/>
                <a:cs typeface="MV Boli" pitchFamily="2" charset="0"/>
                <a:sym typeface="Corbel"/>
              </a:rPr>
              <a:t>is </a:t>
            </a:r>
            <a:r>
              <a:rPr lang="en-GB" sz="2400" b="1" dirty="0">
                <a:solidFill>
                  <a:srgbClr val="002060"/>
                </a:solidFill>
                <a:latin typeface="MV Boli" pitchFamily="2" charset="0"/>
                <a:ea typeface="Corbel"/>
                <a:cs typeface="MV Boli" pitchFamily="2" charset="0"/>
                <a:sym typeface="Corbel"/>
              </a:rPr>
              <a:t>an </a:t>
            </a:r>
            <a:r>
              <a:rPr lang="en-GB" sz="2400" b="1" dirty="0" smtClean="0">
                <a:solidFill>
                  <a:srgbClr val="002060"/>
                </a:solidFill>
                <a:latin typeface="MV Boli" pitchFamily="2" charset="0"/>
                <a:ea typeface="Corbel"/>
                <a:cs typeface="MV Boli" pitchFamily="2" charset="0"/>
                <a:sym typeface="Corbel"/>
              </a:rPr>
              <a:t>issue.</a:t>
            </a:r>
            <a:endParaRPr lang="en-GB" sz="2400" b="1" dirty="0">
              <a:solidFill>
                <a:srgbClr val="002060"/>
              </a:solidFill>
              <a:latin typeface="MV Boli" pitchFamily="2" charset="0"/>
              <a:ea typeface="Corbel"/>
              <a:cs typeface="MV Boli" pitchFamily="2" charset="0"/>
              <a:sym typeface="Corbel"/>
            </a:endParaRPr>
          </a:p>
        </p:txBody>
      </p:sp>
      <p:sp>
        <p:nvSpPr>
          <p:cNvPr id="13" name="Rectangle 12"/>
          <p:cNvSpPr/>
          <p:nvPr/>
        </p:nvSpPr>
        <p:spPr>
          <a:xfrm>
            <a:off x="3203848" y="1484784"/>
            <a:ext cx="5616624" cy="2308324"/>
          </a:xfrm>
          <a:prstGeom prst="rect">
            <a:avLst/>
          </a:prstGeom>
        </p:spPr>
        <p:txBody>
          <a:bodyPr wrap="square">
            <a:spAutoFit/>
          </a:bodyPr>
          <a:lstStyle/>
          <a:p>
            <a:pPr algn="ctr"/>
            <a:r>
              <a:rPr lang="en-GB" sz="2400" b="1" dirty="0" smtClean="0">
                <a:solidFill>
                  <a:srgbClr val="FFFF99"/>
                </a:solidFill>
                <a:latin typeface="MV Boli" pitchFamily="2" charset="0"/>
                <a:cs typeface="MV Boli" pitchFamily="2" charset="0"/>
              </a:rPr>
              <a:t>RSPCA Assured is our own ethical food label dedicated to farm animal welfare. Our vision is for all farm animals to have a good life and be treated with compassion and respect from birth to slaughter.</a:t>
            </a: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ssolv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dissolv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How do the farm animals farmed for our food live.mp4">
            <a:hlinkClick r:id="" action="ppaction://media"/>
          </p:cNvPr>
          <p:cNvPicPr>
            <a:picLocks noRot="1" noChangeAspect="1"/>
          </p:cNvPicPr>
          <p:nvPr>
            <a:videoFile r:link="rId1"/>
          </p:nvPr>
        </p:nvPicPr>
        <p:blipFill>
          <a:blip r:embed="rId4" cstate="print"/>
          <a:stretch>
            <a:fillRect/>
          </a:stretch>
        </p:blipFill>
        <p:spPr>
          <a:xfrm>
            <a:off x="539552" y="1124744"/>
            <a:ext cx="8352928" cy="5184576"/>
          </a:xfrm>
          <a:prstGeom prst="rect">
            <a:avLst/>
          </a:prstGeom>
        </p:spPr>
      </p:pic>
      <p:sp>
        <p:nvSpPr>
          <p:cNvPr id="4" name="Shape 456"/>
          <p:cNvSpPr txBox="1"/>
          <p:nvPr/>
        </p:nvSpPr>
        <p:spPr>
          <a:xfrm>
            <a:off x="251520" y="3933056"/>
            <a:ext cx="3888432" cy="2664296"/>
          </a:xfrm>
          <a:prstGeom prst="rect">
            <a:avLst/>
          </a:prstGeom>
          <a:noFill/>
          <a:ln>
            <a:noFill/>
          </a:ln>
        </p:spPr>
        <p:txBody>
          <a:bodyPr lIns="91425" tIns="91425" rIns="91425" bIns="91425" anchor="t" anchorCtr="0">
            <a:noAutofit/>
          </a:bodyPr>
          <a:lstStyle/>
          <a:p>
            <a:pPr lvl="0" algn="ctr" rtl="0">
              <a:spcBef>
                <a:spcPts val="0"/>
              </a:spcBef>
              <a:buNone/>
            </a:pPr>
            <a:endParaRPr lang="en-GB" sz="2400" dirty="0">
              <a:solidFill>
                <a:srgbClr val="002060"/>
              </a:solidFill>
              <a:latin typeface="MV Boli" pitchFamily="2" charset="0"/>
              <a:ea typeface="Corbel"/>
              <a:cs typeface="MV Boli" pitchFamily="2" charset="0"/>
              <a:sym typeface="Corbel"/>
            </a:endParaRPr>
          </a:p>
        </p:txBody>
      </p:sp>
      <p:sp>
        <p:nvSpPr>
          <p:cNvPr id="5" name="Rectangle 4"/>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2" descr="Image result for rspca"/>
          <p:cNvPicPr>
            <a:picLocks noChangeAspect="1" noChangeArrowheads="1"/>
          </p:cNvPicPr>
          <p:nvPr/>
        </p:nvPicPr>
        <p:blipFill>
          <a:blip r:embed="rId5" cstate="print"/>
          <a:srcRect/>
          <a:stretch>
            <a:fillRect/>
          </a:stretch>
        </p:blipFill>
        <p:spPr bwMode="auto">
          <a:xfrm>
            <a:off x="7346171" y="44624"/>
            <a:ext cx="1618317" cy="980728"/>
          </a:xfrm>
          <a:prstGeom prst="rect">
            <a:avLst/>
          </a:prstGeom>
          <a:noFill/>
        </p:spPr>
      </p:pic>
      <p:sp>
        <p:nvSpPr>
          <p:cNvPr id="8" name="Rectangle 7"/>
          <p:cNvSpPr/>
          <p:nvPr/>
        </p:nvSpPr>
        <p:spPr>
          <a:xfrm>
            <a:off x="611560" y="836712"/>
            <a:ext cx="5976664"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hape 60"/>
          <p:cNvSpPr txBox="1">
            <a:spLocks/>
          </p:cNvSpPr>
          <p:nvPr/>
        </p:nvSpPr>
        <p:spPr>
          <a:xfrm>
            <a:off x="755576" y="116632"/>
            <a:ext cx="5760640" cy="979800"/>
          </a:xfrm>
          <a:prstGeom prst="rect">
            <a:avLst/>
          </a:prstGeom>
        </p:spPr>
        <p:txBody>
          <a:bodyPr vert="horz" lIns="91425" tIns="91425" rIns="91425" bIns="91425" rtlCol="0" anchor="t" anchorCtr="0">
            <a:noAutofit/>
          </a:bodyPr>
          <a:lstStyle/>
          <a:p>
            <a:pPr fontAlgn="base">
              <a:spcBef>
                <a:spcPct val="0"/>
              </a:spcBef>
              <a:spcAft>
                <a:spcPct val="0"/>
              </a:spcAft>
            </a:pPr>
            <a:r>
              <a:rPr lang="en-GB" sz="4000" b="1" dirty="0" smtClean="0">
                <a:solidFill>
                  <a:srgbClr val="002060"/>
                </a:solidFill>
                <a:latin typeface="MV Boli" pitchFamily="2" charset="0"/>
                <a:cs typeface="MV Boli" pitchFamily="2" charset="0"/>
                <a:sym typeface="Wingdings" pitchFamily="2" charset="2"/>
              </a:rPr>
              <a:t>RSPCA Assured Logo</a:t>
            </a:r>
            <a:endParaRPr lang="en-GB" sz="3600" b="1" u="sng" dirty="0" smtClean="0">
              <a:solidFill>
                <a:srgbClr val="002060"/>
              </a:solidFill>
              <a:effectLst>
                <a:outerShdw blurRad="38100" dist="38100" dir="2700000" algn="tl">
                  <a:srgbClr val="000000">
                    <a:alpha val="43137"/>
                  </a:srgbClr>
                </a:outerShdw>
              </a:effectLst>
              <a:latin typeface="MV Boli" pitchFamily="2" charset="0"/>
              <a:cs typeface="MV Boli" pitchFamily="2" charset="0"/>
              <a:sym typeface="Wingdings" pitchFamily="2" charset="2"/>
            </a:endParaRPr>
          </a:p>
        </p:txBody>
      </p:sp>
      <p:sp>
        <p:nvSpPr>
          <p:cNvPr id="10" name="Shape 60"/>
          <p:cNvSpPr txBox="1">
            <a:spLocks/>
          </p:cNvSpPr>
          <p:nvPr/>
        </p:nvSpPr>
        <p:spPr>
          <a:xfrm>
            <a:off x="683568" y="116632"/>
            <a:ext cx="5760640" cy="979800"/>
          </a:xfrm>
          <a:prstGeom prst="rect">
            <a:avLst/>
          </a:prstGeom>
        </p:spPr>
        <p:txBody>
          <a:bodyPr vert="horz" lIns="91425" tIns="91425" rIns="91425" bIns="91425" rtlCol="0" anchor="t" anchorCtr="0">
            <a:noAutofit/>
          </a:bodyPr>
          <a:lstStyle/>
          <a:p>
            <a:pPr fontAlgn="base">
              <a:spcBef>
                <a:spcPct val="0"/>
              </a:spcBef>
              <a:spcAft>
                <a:spcPct val="0"/>
              </a:spcAft>
            </a:pPr>
            <a:r>
              <a:rPr lang="en-GB" sz="4000" b="1" dirty="0" smtClean="0">
                <a:solidFill>
                  <a:schemeClr val="bg1"/>
                </a:solidFill>
                <a:latin typeface="MV Boli" pitchFamily="2" charset="0"/>
                <a:cs typeface="MV Boli" pitchFamily="2" charset="0"/>
                <a:sym typeface="Wingdings" pitchFamily="2" charset="2"/>
              </a:rPr>
              <a:t>RSPCA Assured Logo</a:t>
            </a:r>
            <a:endParaRPr lang="en-GB" sz="3600" b="1" u="sng" dirty="0" smtClean="0">
              <a:solidFill>
                <a:schemeClr val="bg1"/>
              </a:solidFill>
              <a:effectLst>
                <a:outerShdw blurRad="38100" dist="38100" dir="2700000" algn="tl">
                  <a:srgbClr val="000000">
                    <a:alpha val="43137"/>
                  </a:srgbClr>
                </a:outerShdw>
              </a:effectLst>
              <a:latin typeface="MV Boli" pitchFamily="2" charset="0"/>
              <a:cs typeface="MV Boli" pitchFamily="2" charset="0"/>
              <a:sym typeface="Wingdings" pitchFamily="2" charset="2"/>
            </a:endParaRPr>
          </a:p>
        </p:txBody>
      </p:sp>
    </p:spTree>
  </p:cSld>
  <p:clrMapOvr>
    <a:masterClrMapping/>
  </p:clrMapOvr>
  <p:transition>
    <p:dissolve/>
  </p:transition>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15"/>
                                        </p:tgtEl>
                                      </p:cBhvr>
                                    </p:cmd>
                                  </p:childTnLst>
                                </p:cTn>
                              </p:par>
                            </p:childTnLst>
                          </p:cTn>
                        </p:par>
                      </p:childTnLst>
                    </p:cTn>
                  </p:par>
                </p:childTnLst>
              </p:cTn>
              <p:nextCondLst>
                <p:cond evt="onClick" delay="0">
                  <p:tgtEl>
                    <p:spTgt spid="15"/>
                  </p:tgtEl>
                </p:cond>
              </p:nextCondLst>
            </p:seq>
            <p:video>
              <p:cMediaNode>
                <p:cTn id="7" fill="hold" display="0">
                  <p:stCondLst>
                    <p:cond delay="indefinite"/>
                  </p:stCondLst>
                  <p:endCondLst>
                    <p:cond evt="onNext" delay="0">
                      <p:tgtEl>
                        <p:sldTgt/>
                      </p:tgtEl>
                    </p:cond>
                    <p:cond evt="onPrev" delay="0">
                      <p:tgtEl>
                        <p:sldTgt/>
                      </p:tgtEl>
                    </p:cond>
                  </p:endCondLst>
                </p:cTn>
                <p:tgtEl>
                  <p:spTgt spid="15"/>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472"/>
        <p:cNvGrpSpPr/>
        <p:nvPr/>
      </p:nvGrpSpPr>
      <p:grpSpPr>
        <a:xfrm>
          <a:off x="0" y="0"/>
          <a:ext cx="0" cy="0"/>
          <a:chOff x="0" y="0"/>
          <a:chExt cx="0" cy="0"/>
        </a:xfrm>
      </p:grpSpPr>
      <p:sp>
        <p:nvSpPr>
          <p:cNvPr id="6" name="Rectangle 5"/>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2" descr="Image result for rspca"/>
          <p:cNvPicPr>
            <a:picLocks noChangeAspect="1" noChangeArrowheads="1"/>
          </p:cNvPicPr>
          <p:nvPr/>
        </p:nvPicPr>
        <p:blipFill>
          <a:blip r:embed="rId3" cstate="print"/>
          <a:srcRect/>
          <a:stretch>
            <a:fillRect/>
          </a:stretch>
        </p:blipFill>
        <p:spPr bwMode="auto">
          <a:xfrm>
            <a:off x="7346171" y="44624"/>
            <a:ext cx="1618317" cy="980728"/>
          </a:xfrm>
          <a:prstGeom prst="rect">
            <a:avLst/>
          </a:prstGeom>
          <a:noFill/>
        </p:spPr>
      </p:pic>
      <p:sp>
        <p:nvSpPr>
          <p:cNvPr id="9" name="Rectangle 8"/>
          <p:cNvSpPr/>
          <p:nvPr/>
        </p:nvSpPr>
        <p:spPr>
          <a:xfrm>
            <a:off x="611560" y="836712"/>
            <a:ext cx="4320480"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hape 60"/>
          <p:cNvSpPr txBox="1">
            <a:spLocks/>
          </p:cNvSpPr>
          <p:nvPr/>
        </p:nvSpPr>
        <p:spPr>
          <a:xfrm>
            <a:off x="683568" y="116632"/>
            <a:ext cx="5760640" cy="979800"/>
          </a:xfrm>
          <a:prstGeom prst="rect">
            <a:avLst/>
          </a:prstGeom>
        </p:spPr>
        <p:txBody>
          <a:bodyPr vert="horz" lIns="91425" tIns="91425" rIns="91425" bIns="91425" rtlCol="0" anchor="t" anchorCtr="0">
            <a:noAutofit/>
          </a:bodyPr>
          <a:lstStyle/>
          <a:p>
            <a:pPr fontAlgn="base">
              <a:spcBef>
                <a:spcPct val="0"/>
              </a:spcBef>
              <a:spcAft>
                <a:spcPct val="0"/>
              </a:spcAft>
            </a:pPr>
            <a:r>
              <a:rPr lang="en-GB" sz="4000" b="1" dirty="0" smtClean="0">
                <a:solidFill>
                  <a:srgbClr val="002060"/>
                </a:solidFill>
                <a:latin typeface="MV Boli" pitchFamily="2" charset="0"/>
                <a:cs typeface="MV Boli" pitchFamily="2" charset="0"/>
                <a:sym typeface="Wingdings" pitchFamily="2" charset="2"/>
              </a:rPr>
              <a:t>RSPCA Website</a:t>
            </a:r>
            <a:endParaRPr lang="en-GB" sz="3600" b="1" u="sng" dirty="0" smtClean="0">
              <a:solidFill>
                <a:srgbClr val="002060"/>
              </a:solidFill>
              <a:effectLst>
                <a:outerShdw blurRad="38100" dist="38100" dir="2700000" algn="tl">
                  <a:srgbClr val="000000">
                    <a:alpha val="43137"/>
                  </a:srgbClr>
                </a:outerShdw>
              </a:effectLst>
              <a:latin typeface="MV Boli" pitchFamily="2" charset="0"/>
              <a:cs typeface="MV Boli" pitchFamily="2" charset="0"/>
              <a:sym typeface="Wingdings" pitchFamily="2" charset="2"/>
            </a:endParaRPr>
          </a:p>
        </p:txBody>
      </p:sp>
      <p:sp>
        <p:nvSpPr>
          <p:cNvPr id="11" name="Shape 60"/>
          <p:cNvSpPr txBox="1">
            <a:spLocks/>
          </p:cNvSpPr>
          <p:nvPr/>
        </p:nvSpPr>
        <p:spPr>
          <a:xfrm>
            <a:off x="611560" y="116632"/>
            <a:ext cx="5760640" cy="979800"/>
          </a:xfrm>
          <a:prstGeom prst="rect">
            <a:avLst/>
          </a:prstGeom>
        </p:spPr>
        <p:txBody>
          <a:bodyPr vert="horz" lIns="91425" tIns="91425" rIns="91425" bIns="91425" rtlCol="0" anchor="t" anchorCtr="0">
            <a:noAutofit/>
          </a:bodyPr>
          <a:lstStyle/>
          <a:p>
            <a:pPr fontAlgn="base">
              <a:spcBef>
                <a:spcPct val="0"/>
              </a:spcBef>
              <a:spcAft>
                <a:spcPct val="0"/>
              </a:spcAft>
            </a:pPr>
            <a:r>
              <a:rPr lang="en-GB" sz="4000" b="1" dirty="0" smtClean="0">
                <a:solidFill>
                  <a:schemeClr val="bg1"/>
                </a:solidFill>
                <a:latin typeface="MV Boli" pitchFamily="2" charset="0"/>
                <a:cs typeface="MV Boli" pitchFamily="2" charset="0"/>
                <a:sym typeface="Wingdings" pitchFamily="2" charset="2"/>
              </a:rPr>
              <a:t>RSPCA Website</a:t>
            </a:r>
            <a:endParaRPr lang="en-GB" sz="3600" b="1" u="sng" dirty="0" smtClean="0">
              <a:solidFill>
                <a:schemeClr val="bg1"/>
              </a:solidFill>
              <a:effectLst>
                <a:outerShdw blurRad="38100" dist="38100" dir="2700000" algn="tl">
                  <a:srgbClr val="000000">
                    <a:alpha val="43137"/>
                  </a:srgbClr>
                </a:outerShdw>
              </a:effectLst>
              <a:latin typeface="MV Boli" pitchFamily="2" charset="0"/>
              <a:cs typeface="MV Boli" pitchFamily="2" charset="0"/>
              <a:sym typeface="Wingdings" pitchFamily="2" charset="2"/>
            </a:endParaRPr>
          </a:p>
        </p:txBody>
      </p:sp>
      <p:pic>
        <p:nvPicPr>
          <p:cNvPr id="18433" name="Picture 1"/>
          <p:cNvPicPr>
            <a:picLocks noChangeAspect="1" noChangeArrowheads="1"/>
          </p:cNvPicPr>
          <p:nvPr/>
        </p:nvPicPr>
        <p:blipFill>
          <a:blip r:embed="rId4" cstate="print"/>
          <a:srcRect l="12448" t="4547" r="39403" b="27532"/>
          <a:stretch>
            <a:fillRect/>
          </a:stretch>
        </p:blipFill>
        <p:spPr bwMode="auto">
          <a:xfrm>
            <a:off x="1187624" y="1124744"/>
            <a:ext cx="6840760" cy="50827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Oval 13"/>
          <p:cNvSpPr/>
          <p:nvPr/>
        </p:nvSpPr>
        <p:spPr>
          <a:xfrm>
            <a:off x="6156176" y="5733256"/>
            <a:ext cx="1152128" cy="36004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435" name="Picture 3"/>
          <p:cNvPicPr>
            <a:picLocks noChangeAspect="1" noChangeArrowheads="1"/>
          </p:cNvPicPr>
          <p:nvPr/>
        </p:nvPicPr>
        <p:blipFill>
          <a:blip r:embed="rId5" cstate="print"/>
          <a:srcRect l="20668" t="12594" r="21221" b="9641"/>
          <a:stretch>
            <a:fillRect/>
          </a:stretch>
        </p:blipFill>
        <p:spPr bwMode="auto">
          <a:xfrm>
            <a:off x="899592" y="1124744"/>
            <a:ext cx="7200800" cy="51845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7" name="Oval 16"/>
          <p:cNvSpPr/>
          <p:nvPr/>
        </p:nvSpPr>
        <p:spPr>
          <a:xfrm>
            <a:off x="2411760" y="4509120"/>
            <a:ext cx="2088232" cy="187220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434" name="Picture 2"/>
          <p:cNvPicPr>
            <a:picLocks noChangeAspect="1" noChangeArrowheads="1"/>
          </p:cNvPicPr>
          <p:nvPr/>
        </p:nvPicPr>
        <p:blipFill>
          <a:blip r:embed="rId6" cstate="print"/>
          <a:srcRect l="22964" t="20297" r="26120" b="8829"/>
          <a:stretch>
            <a:fillRect/>
          </a:stretch>
        </p:blipFill>
        <p:spPr bwMode="auto">
          <a:xfrm>
            <a:off x="827584" y="1052736"/>
            <a:ext cx="7416824" cy="52972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9" name="Oval 18"/>
          <p:cNvSpPr/>
          <p:nvPr/>
        </p:nvSpPr>
        <p:spPr>
          <a:xfrm>
            <a:off x="1403648" y="4077072"/>
            <a:ext cx="2304256" cy="230425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436" name="Picture 4"/>
          <p:cNvPicPr>
            <a:picLocks noChangeAspect="1" noChangeArrowheads="1"/>
          </p:cNvPicPr>
          <p:nvPr/>
        </p:nvPicPr>
        <p:blipFill>
          <a:blip r:embed="rId7" cstate="print"/>
          <a:srcRect l="20668" t="12594" r="26202" b="5704"/>
          <a:stretch>
            <a:fillRect/>
          </a:stretch>
        </p:blipFill>
        <p:spPr bwMode="auto">
          <a:xfrm>
            <a:off x="827584" y="1052736"/>
            <a:ext cx="7416824" cy="53285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1" name="Oval 20"/>
          <p:cNvSpPr/>
          <p:nvPr/>
        </p:nvSpPr>
        <p:spPr>
          <a:xfrm>
            <a:off x="5796136" y="1268760"/>
            <a:ext cx="2592288" cy="2736304"/>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437" name="Picture 5"/>
          <p:cNvPicPr>
            <a:picLocks noChangeAspect="1" noChangeArrowheads="1"/>
          </p:cNvPicPr>
          <p:nvPr/>
        </p:nvPicPr>
        <p:blipFill>
          <a:blip r:embed="rId8" cstate="print"/>
          <a:srcRect l="25096" t="24407" r="24542" b="15547"/>
          <a:stretch>
            <a:fillRect/>
          </a:stretch>
        </p:blipFill>
        <p:spPr bwMode="auto">
          <a:xfrm>
            <a:off x="827583" y="1052736"/>
            <a:ext cx="7949211" cy="53285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8435"/>
                                        </p:tgtEl>
                                        <p:attrNameLst>
                                          <p:attrName>style.visibility</p:attrName>
                                        </p:attrNameLst>
                                      </p:cBhvr>
                                      <p:to>
                                        <p:strVal val="visible"/>
                                      </p:to>
                                    </p:set>
                                    <p:animEffect transition="in" filter="dissolve">
                                      <p:cBhvr>
                                        <p:cTn id="7" dur="500"/>
                                        <p:tgtEl>
                                          <p:spTgt spid="1843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dissolve">
                                      <p:cBhvr>
                                        <p:cTn id="10" dur="500"/>
                                        <p:tgtEl>
                                          <p:spTgt spid="17"/>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18434"/>
                                        </p:tgtEl>
                                        <p:attrNameLst>
                                          <p:attrName>style.visibility</p:attrName>
                                        </p:attrNameLst>
                                      </p:cBhvr>
                                      <p:to>
                                        <p:strVal val="visible"/>
                                      </p:to>
                                    </p:set>
                                    <p:animEffect transition="in" filter="dissolve">
                                      <p:cBhvr>
                                        <p:cTn id="15" dur="500"/>
                                        <p:tgtEl>
                                          <p:spTgt spid="18434"/>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dissolve">
                                      <p:cBhvr>
                                        <p:cTn id="18" dur="500"/>
                                        <p:tgtEl>
                                          <p:spTgt spid="19"/>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dissolve">
                                      <p:cBhvr>
                                        <p:cTn id="23" dur="500"/>
                                        <p:tgtEl>
                                          <p:spTgt spid="21"/>
                                        </p:tgtEl>
                                      </p:cBhvr>
                                    </p:animEffect>
                                  </p:childTnLst>
                                </p:cTn>
                              </p:par>
                              <p:par>
                                <p:cTn id="24" presetID="9" presetClass="entr" presetSubtype="0" fill="hold" nodeType="withEffect">
                                  <p:stCondLst>
                                    <p:cond delay="0"/>
                                  </p:stCondLst>
                                  <p:childTnLst>
                                    <p:set>
                                      <p:cBhvr>
                                        <p:cTn id="25" dur="1" fill="hold">
                                          <p:stCondLst>
                                            <p:cond delay="0"/>
                                          </p:stCondLst>
                                        </p:cTn>
                                        <p:tgtEl>
                                          <p:spTgt spid="18436"/>
                                        </p:tgtEl>
                                        <p:attrNameLst>
                                          <p:attrName>style.visibility</p:attrName>
                                        </p:attrNameLst>
                                      </p:cBhvr>
                                      <p:to>
                                        <p:strVal val="visible"/>
                                      </p:to>
                                    </p:set>
                                    <p:animEffect transition="in" filter="dissolve">
                                      <p:cBhvr>
                                        <p:cTn id="26" dur="500"/>
                                        <p:tgtEl>
                                          <p:spTgt spid="18436"/>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18437"/>
                                        </p:tgtEl>
                                        <p:attrNameLst>
                                          <p:attrName>style.visibility</p:attrName>
                                        </p:attrNameLst>
                                      </p:cBhvr>
                                      <p:to>
                                        <p:strVal val="visible"/>
                                      </p:to>
                                    </p:set>
                                    <p:animEffect transition="in" filter="dissolve">
                                      <p:cBhvr>
                                        <p:cTn id="31" dur="500"/>
                                        <p:tgtEl>
                                          <p:spTgt spid="184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P spid="2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4" name="Rectangle 3"/>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Image result for rspca"/>
          <p:cNvPicPr>
            <a:picLocks noChangeAspect="1" noChangeArrowheads="1"/>
          </p:cNvPicPr>
          <p:nvPr/>
        </p:nvPicPr>
        <p:blipFill>
          <a:blip r:embed="rId3" cstate="print"/>
          <a:srcRect/>
          <a:stretch>
            <a:fillRect/>
          </a:stretch>
        </p:blipFill>
        <p:spPr bwMode="auto">
          <a:xfrm>
            <a:off x="7346171" y="44624"/>
            <a:ext cx="1618317" cy="980728"/>
          </a:xfrm>
          <a:prstGeom prst="rect">
            <a:avLst/>
          </a:prstGeom>
          <a:noFill/>
        </p:spPr>
      </p:pic>
      <p:sp>
        <p:nvSpPr>
          <p:cNvPr id="7" name="Rectangle 6"/>
          <p:cNvSpPr/>
          <p:nvPr/>
        </p:nvSpPr>
        <p:spPr>
          <a:xfrm>
            <a:off x="611560" y="836712"/>
            <a:ext cx="4320480"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hape 60"/>
          <p:cNvSpPr txBox="1">
            <a:spLocks/>
          </p:cNvSpPr>
          <p:nvPr/>
        </p:nvSpPr>
        <p:spPr>
          <a:xfrm>
            <a:off x="539552" y="72936"/>
            <a:ext cx="7560840" cy="979800"/>
          </a:xfrm>
          <a:prstGeom prst="rect">
            <a:avLst/>
          </a:prstGeom>
        </p:spPr>
        <p:txBody>
          <a:bodyPr vert="horz" lIns="91425" tIns="91425" rIns="91425" bIns="91425" rtlCol="0" anchor="t" anchorCtr="0">
            <a:noAutofit/>
          </a:bodyPr>
          <a:lstStyle/>
          <a:p>
            <a:pPr fontAlgn="base">
              <a:spcBef>
                <a:spcPct val="0"/>
              </a:spcBef>
              <a:spcAft>
                <a:spcPct val="0"/>
              </a:spcAft>
            </a:pPr>
            <a:r>
              <a:rPr lang="en-GB" sz="4000" b="1" dirty="0" smtClean="0">
                <a:solidFill>
                  <a:srgbClr val="002060"/>
                </a:solidFill>
                <a:latin typeface="MV Boli" pitchFamily="2" charset="0"/>
                <a:cs typeface="MV Boli" pitchFamily="2" charset="0"/>
                <a:sym typeface="Wingdings" pitchFamily="2" charset="2"/>
              </a:rPr>
              <a:t>RSPCA YouTube Site</a:t>
            </a:r>
            <a:endParaRPr lang="en-GB" sz="3600" b="1" u="sng" dirty="0" smtClean="0">
              <a:solidFill>
                <a:srgbClr val="002060"/>
              </a:solidFill>
              <a:effectLst>
                <a:outerShdw blurRad="38100" dist="38100" dir="2700000" algn="tl">
                  <a:srgbClr val="000000">
                    <a:alpha val="43137"/>
                  </a:srgbClr>
                </a:outerShdw>
              </a:effectLst>
              <a:latin typeface="MV Boli" pitchFamily="2" charset="0"/>
              <a:cs typeface="MV Boli" pitchFamily="2" charset="0"/>
              <a:sym typeface="Wingdings" pitchFamily="2" charset="2"/>
            </a:endParaRPr>
          </a:p>
        </p:txBody>
      </p:sp>
      <p:sp>
        <p:nvSpPr>
          <p:cNvPr id="9" name="Shape 60"/>
          <p:cNvSpPr txBox="1">
            <a:spLocks/>
          </p:cNvSpPr>
          <p:nvPr/>
        </p:nvSpPr>
        <p:spPr>
          <a:xfrm>
            <a:off x="539552" y="116632"/>
            <a:ext cx="7560840" cy="979800"/>
          </a:xfrm>
          <a:prstGeom prst="rect">
            <a:avLst/>
          </a:prstGeom>
        </p:spPr>
        <p:txBody>
          <a:bodyPr vert="horz" lIns="91425" tIns="91425" rIns="91425" bIns="91425" rtlCol="0" anchor="t" anchorCtr="0">
            <a:noAutofit/>
          </a:bodyPr>
          <a:lstStyle/>
          <a:p>
            <a:pPr fontAlgn="base">
              <a:spcBef>
                <a:spcPct val="0"/>
              </a:spcBef>
              <a:spcAft>
                <a:spcPct val="0"/>
              </a:spcAft>
            </a:pPr>
            <a:r>
              <a:rPr lang="en-GB" sz="4000" b="1" dirty="0" smtClean="0">
                <a:solidFill>
                  <a:schemeClr val="bg1"/>
                </a:solidFill>
                <a:latin typeface="MV Boli" pitchFamily="2" charset="0"/>
                <a:cs typeface="MV Boli" pitchFamily="2" charset="0"/>
                <a:sym typeface="Wingdings" pitchFamily="2" charset="2"/>
              </a:rPr>
              <a:t>RSPCA YouTube Site</a:t>
            </a:r>
            <a:endParaRPr lang="en-GB" sz="3600" b="1" u="sng" dirty="0" smtClean="0">
              <a:solidFill>
                <a:schemeClr val="bg1"/>
              </a:solidFill>
              <a:effectLst>
                <a:outerShdw blurRad="38100" dist="38100" dir="2700000" algn="tl">
                  <a:srgbClr val="000000">
                    <a:alpha val="43137"/>
                  </a:srgbClr>
                </a:outerShdw>
              </a:effectLst>
              <a:latin typeface="MV Boli" pitchFamily="2" charset="0"/>
              <a:cs typeface="MV Boli" pitchFamily="2" charset="0"/>
              <a:sym typeface="Wingdings" pitchFamily="2" charset="2"/>
            </a:endParaRPr>
          </a:p>
        </p:txBody>
      </p:sp>
      <p:sp>
        <p:nvSpPr>
          <p:cNvPr id="12" name="Rectangle 11"/>
          <p:cNvSpPr>
            <a:spLocks noChangeArrowheads="1"/>
          </p:cNvSpPr>
          <p:nvPr/>
        </p:nvSpPr>
        <p:spPr bwMode="auto">
          <a:xfrm>
            <a:off x="539552" y="1124744"/>
            <a:ext cx="8064896" cy="280076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r>
              <a:rPr lang="en-GB" sz="2800" b="1" dirty="0" smtClean="0">
                <a:solidFill>
                  <a:srgbClr val="FFFF99"/>
                </a:solidFill>
                <a:latin typeface="MV Boli" pitchFamily="2" charset="0"/>
                <a:cs typeface="MV Boli" pitchFamily="2" charset="0"/>
              </a:rPr>
              <a:t>To Conclude;</a:t>
            </a:r>
          </a:p>
          <a:p>
            <a:pPr fontAlgn="base">
              <a:spcBef>
                <a:spcPct val="0"/>
              </a:spcBef>
              <a:spcAft>
                <a:spcPct val="0"/>
              </a:spcAft>
            </a:pPr>
            <a:r>
              <a:rPr lang="en-GB" sz="2400" b="1" dirty="0" smtClean="0">
                <a:solidFill>
                  <a:srgbClr val="002060"/>
                </a:solidFill>
                <a:latin typeface="MV Boli" pitchFamily="2" charset="0"/>
                <a:ea typeface="Corbel"/>
                <a:cs typeface="MV Boli" pitchFamily="2" charset="0"/>
                <a:sym typeface="Corbel"/>
              </a:rPr>
              <a:t>RSPCA’s YouTube channel is updated every Friday afternoon with new video footage, clips and tutorials to keep you up to date. They make for excellent starters / plenary to your lessons and can be used to engage pupils from the start.</a:t>
            </a:r>
          </a:p>
          <a:p>
            <a:pPr marL="0" marR="0" lvl="0" indent="0" algn="l" defTabSz="914400" rtl="0" eaLnBrk="1" fontAlgn="base" latinLnBrk="0" hangingPunct="1">
              <a:lnSpc>
                <a:spcPct val="100000"/>
              </a:lnSpc>
              <a:spcBef>
                <a:spcPct val="0"/>
              </a:spcBef>
              <a:spcAft>
                <a:spcPct val="0"/>
              </a:spcAft>
              <a:buClrTx/>
              <a:buSzTx/>
              <a:tabLst/>
            </a:pPr>
            <a:endParaRPr kumimoji="0" lang="en-GB" sz="2800" b="1" i="0" u="sng" strike="noStrike" cap="none" normalizeH="0" baseline="0" dirty="0" smtClean="0">
              <a:ln>
                <a:noFill/>
              </a:ln>
              <a:solidFill>
                <a:schemeClr val="bg1"/>
              </a:solidFill>
              <a:effectLst>
                <a:outerShdw blurRad="38100" dist="38100" dir="2700000" algn="tl">
                  <a:srgbClr val="000000">
                    <a:alpha val="43137"/>
                  </a:srgbClr>
                </a:outerShdw>
              </a:effectLst>
              <a:latin typeface="MV Boli" pitchFamily="2" charset="0"/>
              <a:cs typeface="MV Boli" pitchFamily="2" charset="0"/>
              <a:sym typeface="Wingdings" pitchFamily="2" charset="2"/>
            </a:endParaRPr>
          </a:p>
        </p:txBody>
      </p:sp>
      <p:sp>
        <p:nvSpPr>
          <p:cNvPr id="10" name="Rectangle 9"/>
          <p:cNvSpPr/>
          <p:nvPr/>
        </p:nvSpPr>
        <p:spPr>
          <a:xfrm>
            <a:off x="755576" y="4437112"/>
            <a:ext cx="7632848" cy="523220"/>
          </a:xfrm>
          <a:prstGeom prst="rect">
            <a:avLst/>
          </a:prstGeom>
        </p:spPr>
        <p:txBody>
          <a:bodyPr wrap="square">
            <a:spAutoFit/>
          </a:bodyPr>
          <a:lstStyle/>
          <a:p>
            <a:pPr algn="ctr"/>
            <a:r>
              <a:rPr lang="en-GB" sz="2800" b="1" dirty="0" smtClean="0">
                <a:effectLst>
                  <a:outerShdw blurRad="38100" dist="38100" dir="2700000" algn="tl">
                    <a:srgbClr val="000000">
                      <a:alpha val="43137"/>
                    </a:srgbClr>
                  </a:outerShdw>
                </a:effectLst>
                <a:latin typeface="MV Boli" pitchFamily="2" charset="0"/>
                <a:cs typeface="MV Boli" pitchFamily="2" charset="0"/>
                <a:hlinkClick r:id="rId4"/>
              </a:rPr>
              <a:t>https://www.youtube.com/user/rspcauk</a:t>
            </a:r>
            <a:endParaRPr lang="en-GB" b="1" dirty="0">
              <a:effectLst>
                <a:outerShdw blurRad="38100" dist="38100" dir="2700000" algn="tl">
                  <a:srgbClr val="000000">
                    <a:alpha val="43137"/>
                  </a:srgbClr>
                </a:outerShdw>
              </a:effectLst>
              <a:latin typeface="MV Boli" pitchFamily="2" charset="0"/>
              <a:cs typeface="MV Boli" pitchFamily="2" charset="0"/>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10"/>
        <p:cNvGrpSpPr/>
        <p:nvPr/>
      </p:nvGrpSpPr>
      <p:grpSpPr>
        <a:xfrm>
          <a:off x="0" y="0"/>
          <a:ext cx="0" cy="0"/>
          <a:chOff x="0" y="0"/>
          <a:chExt cx="0" cy="0"/>
        </a:xfrm>
      </p:grpSpPr>
      <p:sp>
        <p:nvSpPr>
          <p:cNvPr id="4" name="Shape 317"/>
          <p:cNvSpPr txBox="1">
            <a:spLocks noGrp="1"/>
          </p:cNvSpPr>
          <p:nvPr>
            <p:ph type="body" idx="1"/>
          </p:nvPr>
        </p:nvSpPr>
        <p:spPr>
          <a:xfrm>
            <a:off x="539552" y="3789040"/>
            <a:ext cx="8352928" cy="1728192"/>
          </a:xfrm>
          <a:prstGeom prst="rect">
            <a:avLst/>
          </a:prstGeom>
          <a:solidFill>
            <a:srgbClr val="FFFF99"/>
          </a:solidFill>
          <a:ln w="57150">
            <a:solidFill>
              <a:srgbClr val="002060"/>
            </a:solidFill>
          </a:ln>
        </p:spPr>
        <p:txBody>
          <a:bodyPr lIns="91425" tIns="45700" rIns="91425" bIns="45700" anchor="t" anchorCtr="0">
            <a:noAutofit/>
          </a:bodyPr>
          <a:lstStyle/>
          <a:p>
            <a:pPr marL="342900" marR="0" lvl="0" indent="-342900" algn="ctr" rtl="0">
              <a:lnSpc>
                <a:spcPct val="140000"/>
              </a:lnSpc>
              <a:spcBef>
                <a:spcPts val="0"/>
              </a:spcBef>
              <a:spcAft>
                <a:spcPts val="0"/>
              </a:spcAft>
              <a:buClr>
                <a:srgbClr val="0000FF"/>
              </a:buClr>
              <a:buSzPct val="123076"/>
            </a:pPr>
            <a:r>
              <a:rPr lang="en-US" sz="2400" i="0" u="none" strike="noStrike" cap="none" dirty="0">
                <a:solidFill>
                  <a:srgbClr val="002060"/>
                </a:solidFill>
                <a:latin typeface="MV Boli" pitchFamily="2" charset="0"/>
                <a:ea typeface="Trebuchet MS"/>
                <a:cs typeface="MV Boli" pitchFamily="2" charset="0"/>
                <a:sym typeface="Trebuchet MS"/>
              </a:rPr>
              <a:t>If you would like to make a donation to the work of the RSPCA, please text  EDUC13 followed by your chosen amount to </a:t>
            </a:r>
            <a:r>
              <a:rPr lang="en-US" sz="2400" i="0" u="none" strike="noStrike" cap="none" dirty="0" smtClean="0">
                <a:solidFill>
                  <a:srgbClr val="002060"/>
                </a:solidFill>
                <a:latin typeface="MV Boli" pitchFamily="2" charset="0"/>
                <a:ea typeface="Trebuchet MS"/>
                <a:cs typeface="MV Boli" pitchFamily="2" charset="0"/>
                <a:sym typeface="Trebuchet MS"/>
              </a:rPr>
              <a:t>70070</a:t>
            </a:r>
            <a:endParaRPr lang="en-US" sz="2400" i="0" u="none" strike="noStrike" cap="none" dirty="0">
              <a:solidFill>
                <a:srgbClr val="002060"/>
              </a:solidFill>
              <a:latin typeface="MV Boli" pitchFamily="2" charset="0"/>
              <a:ea typeface="Trebuchet MS"/>
              <a:cs typeface="MV Boli" pitchFamily="2" charset="0"/>
              <a:sym typeface="Trebuchet MS"/>
            </a:endParaRPr>
          </a:p>
        </p:txBody>
      </p:sp>
      <p:sp>
        <p:nvSpPr>
          <p:cNvPr id="5" name="Rectangle 4"/>
          <p:cNvSpPr/>
          <p:nvPr/>
        </p:nvSpPr>
        <p:spPr>
          <a:xfrm>
            <a:off x="179512" y="-171400"/>
            <a:ext cx="144016" cy="7272808"/>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80528" y="6453336"/>
            <a:ext cx="9396536" cy="144016"/>
          </a:xfrm>
          <a:prstGeom prst="rect">
            <a:avLst/>
          </a:prstGeom>
          <a:solidFill>
            <a:srgbClr val="00206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2" descr="Image result for rspca"/>
          <p:cNvPicPr>
            <a:picLocks noChangeAspect="1" noChangeArrowheads="1"/>
          </p:cNvPicPr>
          <p:nvPr/>
        </p:nvPicPr>
        <p:blipFill>
          <a:blip r:embed="rId3" cstate="print"/>
          <a:srcRect/>
          <a:stretch>
            <a:fillRect/>
          </a:stretch>
        </p:blipFill>
        <p:spPr bwMode="auto">
          <a:xfrm>
            <a:off x="7380312" y="44624"/>
            <a:ext cx="1618317" cy="980728"/>
          </a:xfrm>
          <a:prstGeom prst="rect">
            <a:avLst/>
          </a:prstGeom>
          <a:noFill/>
        </p:spPr>
      </p:pic>
      <p:sp>
        <p:nvSpPr>
          <p:cNvPr id="8" name="Rectangle 7"/>
          <p:cNvSpPr/>
          <p:nvPr/>
        </p:nvSpPr>
        <p:spPr>
          <a:xfrm>
            <a:off x="611560" y="764704"/>
            <a:ext cx="4320480" cy="72008"/>
          </a:xfrm>
          <a:prstGeom prst="rect">
            <a:avLst/>
          </a:prstGeom>
          <a:solidFill>
            <a:srgbClr val="FFFF9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Shape 60"/>
          <p:cNvSpPr txBox="1">
            <a:spLocks/>
          </p:cNvSpPr>
          <p:nvPr/>
        </p:nvSpPr>
        <p:spPr>
          <a:xfrm>
            <a:off x="720080" y="27384"/>
            <a:ext cx="7560840" cy="979800"/>
          </a:xfrm>
          <a:prstGeom prst="rect">
            <a:avLst/>
          </a:prstGeom>
        </p:spPr>
        <p:txBody>
          <a:bodyPr vert="horz" lIns="91425" tIns="91425" rIns="91425" bIns="91425" rtlCol="0" anchor="t" anchorCtr="0">
            <a:noAutofit/>
          </a:bodyPr>
          <a:lstStyle/>
          <a:p>
            <a:pPr fontAlgn="base">
              <a:spcBef>
                <a:spcPct val="0"/>
              </a:spcBef>
              <a:spcAft>
                <a:spcPct val="0"/>
              </a:spcAft>
            </a:pPr>
            <a:r>
              <a:rPr lang="en-GB" sz="4000" b="1" dirty="0" smtClean="0">
                <a:solidFill>
                  <a:srgbClr val="002060"/>
                </a:solidFill>
                <a:latin typeface="MV Boli" pitchFamily="2" charset="0"/>
                <a:cs typeface="MV Boli" pitchFamily="2" charset="0"/>
                <a:sym typeface="Wingdings" pitchFamily="2" charset="2"/>
              </a:rPr>
              <a:t>Any Questions?</a:t>
            </a:r>
            <a:endParaRPr lang="en-GB" sz="3600" b="1" u="sng" dirty="0" smtClean="0">
              <a:solidFill>
                <a:srgbClr val="002060"/>
              </a:solidFill>
              <a:effectLst>
                <a:outerShdw blurRad="38100" dist="38100" dir="2700000" algn="tl">
                  <a:srgbClr val="000000">
                    <a:alpha val="43137"/>
                  </a:srgbClr>
                </a:outerShdw>
              </a:effectLst>
              <a:latin typeface="MV Boli" pitchFamily="2" charset="0"/>
              <a:cs typeface="MV Boli" pitchFamily="2" charset="0"/>
              <a:sym typeface="Wingdings" pitchFamily="2" charset="2"/>
            </a:endParaRPr>
          </a:p>
        </p:txBody>
      </p:sp>
      <p:sp>
        <p:nvSpPr>
          <p:cNvPr id="11" name="Shape 60"/>
          <p:cNvSpPr txBox="1">
            <a:spLocks/>
          </p:cNvSpPr>
          <p:nvPr/>
        </p:nvSpPr>
        <p:spPr>
          <a:xfrm>
            <a:off x="720080" y="72008"/>
            <a:ext cx="7560840" cy="979800"/>
          </a:xfrm>
          <a:prstGeom prst="rect">
            <a:avLst/>
          </a:prstGeom>
        </p:spPr>
        <p:txBody>
          <a:bodyPr vert="horz" lIns="91425" tIns="91425" rIns="91425" bIns="91425" rtlCol="0" anchor="t" anchorCtr="0">
            <a:noAutofit/>
          </a:bodyPr>
          <a:lstStyle/>
          <a:p>
            <a:pPr fontAlgn="base">
              <a:spcBef>
                <a:spcPct val="0"/>
              </a:spcBef>
              <a:spcAft>
                <a:spcPct val="0"/>
              </a:spcAft>
            </a:pPr>
            <a:r>
              <a:rPr lang="en-GB" sz="4000" b="1" dirty="0" smtClean="0">
                <a:solidFill>
                  <a:schemeClr val="bg1"/>
                </a:solidFill>
                <a:latin typeface="MV Boli" pitchFamily="2" charset="0"/>
                <a:cs typeface="MV Boli" pitchFamily="2" charset="0"/>
                <a:sym typeface="Wingdings" pitchFamily="2" charset="2"/>
              </a:rPr>
              <a:t>Any Questions?</a:t>
            </a:r>
            <a:endParaRPr lang="en-GB" sz="3600" b="1" u="sng" dirty="0" smtClean="0">
              <a:solidFill>
                <a:schemeClr val="bg1"/>
              </a:solidFill>
              <a:effectLst>
                <a:outerShdw blurRad="38100" dist="38100" dir="2700000" algn="tl">
                  <a:srgbClr val="000000">
                    <a:alpha val="43137"/>
                  </a:srgbClr>
                </a:outerShdw>
              </a:effectLst>
              <a:latin typeface="MV Boli" pitchFamily="2" charset="0"/>
              <a:cs typeface="MV Boli" pitchFamily="2" charset="0"/>
              <a:sym typeface="Wingdings" pitchFamily="2" charset="2"/>
            </a:endParaRPr>
          </a:p>
        </p:txBody>
      </p:sp>
      <p:sp>
        <p:nvSpPr>
          <p:cNvPr id="12" name="Rectangle 11"/>
          <p:cNvSpPr/>
          <p:nvPr/>
        </p:nvSpPr>
        <p:spPr>
          <a:xfrm>
            <a:off x="467544" y="1137401"/>
            <a:ext cx="4968552" cy="1643527"/>
          </a:xfrm>
          <a:prstGeom prst="rect">
            <a:avLst/>
          </a:prstGeom>
        </p:spPr>
        <p:txBody>
          <a:bodyPr wrap="square">
            <a:spAutoFit/>
          </a:bodyPr>
          <a:lstStyle/>
          <a:p>
            <a:pPr marL="342900" lvl="0" indent="-342900" algn="ctr">
              <a:lnSpc>
                <a:spcPct val="140000"/>
              </a:lnSpc>
              <a:buClr>
                <a:srgbClr val="00007E"/>
              </a:buClr>
              <a:buSzPct val="25000"/>
            </a:pPr>
            <a:r>
              <a:rPr lang="en-GB" sz="2400" b="1" dirty="0" smtClean="0">
                <a:solidFill>
                  <a:srgbClr val="002060"/>
                </a:solidFill>
                <a:latin typeface="MV Boli" pitchFamily="2" charset="0"/>
                <a:cs typeface="MV Boli" pitchFamily="2" charset="0"/>
              </a:rPr>
              <a:t>Please can you complete the </a:t>
            </a:r>
          </a:p>
          <a:p>
            <a:pPr marL="342900" lvl="0" indent="-342900" algn="ctr">
              <a:lnSpc>
                <a:spcPct val="140000"/>
              </a:lnSpc>
              <a:buClr>
                <a:srgbClr val="00007E"/>
              </a:buClr>
              <a:buSzPct val="25000"/>
            </a:pPr>
            <a:r>
              <a:rPr lang="en-GB" sz="2400" b="1" dirty="0" smtClean="0">
                <a:solidFill>
                  <a:srgbClr val="002060"/>
                </a:solidFill>
                <a:latin typeface="MV Boli" pitchFamily="2" charset="0"/>
                <a:cs typeface="MV Boli" pitchFamily="2" charset="0"/>
              </a:rPr>
              <a:t>‘AFTER’ section of your evaluation sheets. Thank you!</a:t>
            </a:r>
          </a:p>
        </p:txBody>
      </p:sp>
      <p:sp>
        <p:nvSpPr>
          <p:cNvPr id="13" name="Rectangle 12"/>
          <p:cNvSpPr/>
          <p:nvPr/>
        </p:nvSpPr>
        <p:spPr>
          <a:xfrm>
            <a:off x="2633040" y="5592840"/>
            <a:ext cx="4099200" cy="572464"/>
          </a:xfrm>
          <a:prstGeom prst="rect">
            <a:avLst/>
          </a:prstGeom>
        </p:spPr>
        <p:txBody>
          <a:bodyPr wrap="none">
            <a:spAutoFit/>
          </a:bodyPr>
          <a:lstStyle/>
          <a:p>
            <a:pPr marL="342900" lvl="0" indent="-342900" algn="ctr">
              <a:lnSpc>
                <a:spcPct val="140000"/>
              </a:lnSpc>
              <a:spcBef>
                <a:spcPts val="1600"/>
              </a:spcBef>
              <a:buClr>
                <a:srgbClr val="FF0000"/>
              </a:buClr>
              <a:buSzPct val="25000"/>
            </a:pPr>
            <a:r>
              <a:rPr lang="en-US" sz="2400" b="1" dirty="0" smtClean="0">
                <a:solidFill>
                  <a:srgbClr val="FFFF99"/>
                </a:solidFill>
                <a:effectLst>
                  <a:outerShdw blurRad="38100" dist="38100" dir="2700000" algn="tl">
                    <a:srgbClr val="000000">
                      <a:alpha val="43137"/>
                    </a:srgbClr>
                  </a:outerShdw>
                </a:effectLst>
                <a:latin typeface="MV Boli" pitchFamily="2" charset="0"/>
                <a:ea typeface="Trebuchet MS"/>
                <a:cs typeface="MV Boli" pitchFamily="2" charset="0"/>
                <a:sym typeface="Trebuchet MS"/>
              </a:rPr>
              <a:t>£1  £2  £3  £4  £5  £10</a:t>
            </a:r>
            <a:endParaRPr lang="en-US" sz="2400" b="1" dirty="0">
              <a:solidFill>
                <a:srgbClr val="FFFF99"/>
              </a:solidFill>
              <a:effectLst>
                <a:outerShdw blurRad="38100" dist="38100" dir="2700000" algn="tl">
                  <a:srgbClr val="000000">
                    <a:alpha val="43137"/>
                  </a:srgbClr>
                </a:outerShdw>
              </a:effectLst>
              <a:latin typeface="MV Boli" pitchFamily="2" charset="0"/>
              <a:ea typeface="Trebuchet MS"/>
              <a:cs typeface="MV Boli" pitchFamily="2" charset="0"/>
              <a:sym typeface="Trebuchet MS"/>
            </a:endParaRPr>
          </a:p>
        </p:txBody>
      </p:sp>
      <p:pic>
        <p:nvPicPr>
          <p:cNvPr id="27649" name="Picture 1" descr="C:\Users\015685\AppData\Local\Microsoft\Windows\Temporary Internet Files\Content.IE5\AGGD01V0\1381069522[1].png"/>
          <p:cNvPicPr>
            <a:picLocks noChangeAspect="1" noChangeArrowheads="1"/>
          </p:cNvPicPr>
          <p:nvPr/>
        </p:nvPicPr>
        <p:blipFill>
          <a:blip r:embed="rId4" cstate="print"/>
          <a:srcRect/>
          <a:stretch>
            <a:fillRect/>
          </a:stretch>
        </p:blipFill>
        <p:spPr bwMode="auto">
          <a:xfrm rot="748048">
            <a:off x="5452870" y="900912"/>
            <a:ext cx="1936585" cy="2128115"/>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566</TotalTime>
  <Words>2540</Words>
  <Application>Microsoft Office PowerPoint</Application>
  <PresentationFormat>On-screen Show (4:3)</PresentationFormat>
  <Paragraphs>306</Paragraphs>
  <Slides>30</Slides>
  <Notes>25</Notes>
  <HiddenSlides>0</HiddenSlides>
  <MMClips>3</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RSPCA Education  </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vector>
  </TitlesOfParts>
  <Company>RSPCA</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RSPCA Education</dc:title>
  <dc:creator>015685</dc:creator>
  <cp:lastModifiedBy>015685</cp:lastModifiedBy>
  <cp:revision>66</cp:revision>
  <dcterms:created xsi:type="dcterms:W3CDTF">2017-06-15T13:26:27Z</dcterms:created>
  <dcterms:modified xsi:type="dcterms:W3CDTF">2018-03-13T17:13:53Z</dcterms:modified>
</cp:coreProperties>
</file>