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4"/>
  </p:notesMasterIdLst>
  <p:sldIdLst>
    <p:sldId id="256" r:id="rId2"/>
    <p:sldId id="257" r:id="rId3"/>
    <p:sldId id="258" r:id="rId4"/>
    <p:sldId id="259" r:id="rId5"/>
    <p:sldId id="260" r:id="rId6"/>
    <p:sldId id="261" r:id="rId7"/>
    <p:sldId id="262" r:id="rId8"/>
    <p:sldId id="267"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133E7E-7631-470B-9501-E86D3BC37931}" v="210" dt="2025-03-07T12:50:07.3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6110" autoAdjust="0"/>
  </p:normalViewPr>
  <p:slideViewPr>
    <p:cSldViewPr snapToGrid="0">
      <p:cViewPr varScale="1">
        <p:scale>
          <a:sx n="54" d="100"/>
          <a:sy n="54" d="100"/>
        </p:scale>
        <p:origin x="926" y="2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ie Hughes" userId="2001e2269d93bb4c" providerId="LiveId" clId="{BB133E7E-7631-470B-9501-E86D3BC37931}"/>
    <pc:docChg chg="undo custSel addSld modSld sldOrd">
      <pc:chgData name="Charlie Hughes" userId="2001e2269d93bb4c" providerId="LiveId" clId="{BB133E7E-7631-470B-9501-E86D3BC37931}" dt="2025-03-07T12:50:30.903" v="13009" actId="20577"/>
      <pc:docMkLst>
        <pc:docMk/>
      </pc:docMkLst>
      <pc:sldChg chg="modSp mod modTransition modAnim modNotesTx">
        <pc:chgData name="Charlie Hughes" userId="2001e2269d93bb4c" providerId="LiveId" clId="{BB133E7E-7631-470B-9501-E86D3BC37931}" dt="2025-03-06T22:51:53.835" v="9567" actId="20577"/>
        <pc:sldMkLst>
          <pc:docMk/>
          <pc:sldMk cId="3835043350" sldId="256"/>
        </pc:sldMkLst>
        <pc:spChg chg="mod">
          <ac:chgData name="Charlie Hughes" userId="2001e2269d93bb4c" providerId="LiveId" clId="{BB133E7E-7631-470B-9501-E86D3BC37931}" dt="2025-03-06T17:25:21.573" v="1" actId="255"/>
          <ac:spMkLst>
            <pc:docMk/>
            <pc:sldMk cId="3835043350" sldId="256"/>
            <ac:spMk id="2" creationId="{1B472482-F4C1-D148-C116-76FE032A125C}"/>
          </ac:spMkLst>
        </pc:spChg>
      </pc:sldChg>
      <pc:sldChg chg="addSp delSp modSp mod modTransition setBg modAnim modNotesTx">
        <pc:chgData name="Charlie Hughes" userId="2001e2269d93bb4c" providerId="LiveId" clId="{BB133E7E-7631-470B-9501-E86D3BC37931}" dt="2025-03-06T23:00:18.413" v="9579" actId="20577"/>
        <pc:sldMkLst>
          <pc:docMk/>
          <pc:sldMk cId="4231488690" sldId="257"/>
        </pc:sldMkLst>
        <pc:spChg chg="mod">
          <ac:chgData name="Charlie Hughes" userId="2001e2269d93bb4c" providerId="LiveId" clId="{BB133E7E-7631-470B-9501-E86D3BC37931}" dt="2025-03-06T17:42:44.671" v="63" actId="27636"/>
          <ac:spMkLst>
            <pc:docMk/>
            <pc:sldMk cId="4231488690" sldId="257"/>
            <ac:spMk id="2" creationId="{ACD7CC04-BD6F-A7C0-23D6-17127DF2C93A}"/>
          </ac:spMkLst>
        </pc:spChg>
        <pc:spChg chg="del">
          <ac:chgData name="Charlie Hughes" userId="2001e2269d93bb4c" providerId="LiveId" clId="{BB133E7E-7631-470B-9501-E86D3BC37931}" dt="2025-03-06T17:41:41.209" v="2" actId="931"/>
          <ac:spMkLst>
            <pc:docMk/>
            <pc:sldMk cId="4231488690" sldId="257"/>
            <ac:spMk id="3" creationId="{BBAF7264-2F73-7729-99F0-80FC8A00986A}"/>
          </ac:spMkLst>
        </pc:spChg>
        <pc:spChg chg="add mod">
          <ac:chgData name="Charlie Hughes" userId="2001e2269d93bb4c" providerId="LiveId" clId="{BB133E7E-7631-470B-9501-E86D3BC37931}" dt="2025-03-06T17:47:21.786" v="95" actId="1076"/>
          <ac:spMkLst>
            <pc:docMk/>
            <pc:sldMk cId="4231488690" sldId="257"/>
            <ac:spMk id="6" creationId="{07E7C1A9-6FD2-4C2C-7A01-34605CF90EFB}"/>
          </ac:spMkLst>
        </pc:spChg>
        <pc:spChg chg="add mod">
          <ac:chgData name="Charlie Hughes" userId="2001e2269d93bb4c" providerId="LiveId" clId="{BB133E7E-7631-470B-9501-E86D3BC37931}" dt="2025-03-06T21:43:14.964" v="6885" actId="121"/>
          <ac:spMkLst>
            <pc:docMk/>
            <pc:sldMk cId="4231488690" sldId="257"/>
            <ac:spMk id="9" creationId="{E5CD735F-15C7-81F4-2D9E-E6C00BDE92E1}"/>
          </ac:spMkLst>
        </pc:spChg>
        <pc:spChg chg="add">
          <ac:chgData name="Charlie Hughes" userId="2001e2269d93bb4c" providerId="LiveId" clId="{BB133E7E-7631-470B-9501-E86D3BC37931}" dt="2025-03-06T17:41:52.167" v="5" actId="26606"/>
          <ac:spMkLst>
            <pc:docMk/>
            <pc:sldMk cId="4231488690" sldId="257"/>
            <ac:spMk id="12" creationId="{744CAA32-F237-419C-A2DD-43C28D920D3C}"/>
          </ac:spMkLst>
        </pc:spChg>
        <pc:picChg chg="add mod">
          <ac:chgData name="Charlie Hughes" userId="2001e2269d93bb4c" providerId="LiveId" clId="{BB133E7E-7631-470B-9501-E86D3BC37931}" dt="2025-03-06T17:41:52.167" v="5" actId="26606"/>
          <ac:picMkLst>
            <pc:docMk/>
            <pc:sldMk cId="4231488690" sldId="257"/>
            <ac:picMk id="5" creationId="{AF7EEF79-00F0-9144-289C-12E4736E5910}"/>
          </ac:picMkLst>
        </pc:picChg>
        <pc:cxnChg chg="add">
          <ac:chgData name="Charlie Hughes" userId="2001e2269d93bb4c" providerId="LiveId" clId="{BB133E7E-7631-470B-9501-E86D3BC37931}" dt="2025-03-06T17:41:52.167" v="5" actId="26606"/>
          <ac:cxnSpMkLst>
            <pc:docMk/>
            <pc:sldMk cId="4231488690" sldId="257"/>
            <ac:cxnSpMk id="14" creationId="{753FE100-D0AB-4AE2-824B-60CFA31EC6A2}"/>
          </ac:cxnSpMkLst>
        </pc:cxnChg>
      </pc:sldChg>
      <pc:sldChg chg="addSp delSp modSp new mod modTransition setBg modAnim modNotesTx">
        <pc:chgData name="Charlie Hughes" userId="2001e2269d93bb4c" providerId="LiveId" clId="{BB133E7E-7631-470B-9501-E86D3BC37931}" dt="2025-03-06T23:01:44" v="9603" actId="20577"/>
        <pc:sldMkLst>
          <pc:docMk/>
          <pc:sldMk cId="3379976474" sldId="258"/>
        </pc:sldMkLst>
        <pc:spChg chg="mod ord">
          <ac:chgData name="Charlie Hughes" userId="2001e2269d93bb4c" providerId="LiveId" clId="{BB133E7E-7631-470B-9501-E86D3BC37931}" dt="2025-03-06T18:46:03.763" v="1677" actId="1076"/>
          <ac:spMkLst>
            <pc:docMk/>
            <pc:sldMk cId="3379976474" sldId="258"/>
            <ac:spMk id="2" creationId="{B4AFA939-DD7E-C7E6-458A-5D6A53F6A02E}"/>
          </ac:spMkLst>
        </pc:spChg>
        <pc:spChg chg="del">
          <ac:chgData name="Charlie Hughes" userId="2001e2269d93bb4c" providerId="LiveId" clId="{BB133E7E-7631-470B-9501-E86D3BC37931}" dt="2025-03-06T18:15:43.151" v="1238" actId="931"/>
          <ac:spMkLst>
            <pc:docMk/>
            <pc:sldMk cId="3379976474" sldId="258"/>
            <ac:spMk id="3" creationId="{B2090D3F-0C9E-BD0E-1AF0-E5DD69734FEB}"/>
          </ac:spMkLst>
        </pc:spChg>
        <pc:spChg chg="add del">
          <ac:chgData name="Charlie Hughes" userId="2001e2269d93bb4c" providerId="LiveId" clId="{BB133E7E-7631-470B-9501-E86D3BC37931}" dt="2025-03-06T18:16:38.333" v="1243" actId="931"/>
          <ac:spMkLst>
            <pc:docMk/>
            <pc:sldMk cId="3379976474" sldId="258"/>
            <ac:spMk id="9" creationId="{726DFE43-0889-23B1-5E48-4622347B6D52}"/>
          </ac:spMkLst>
        </pc:spChg>
        <pc:spChg chg="add del">
          <ac:chgData name="Charlie Hughes" userId="2001e2269d93bb4c" providerId="LiveId" clId="{BB133E7E-7631-470B-9501-E86D3BC37931}" dt="2025-03-06T18:16:43.258" v="1246" actId="26606"/>
          <ac:spMkLst>
            <pc:docMk/>
            <pc:sldMk cId="3379976474" sldId="258"/>
            <ac:spMk id="12" creationId="{DBDA151C-5770-45E4-AAFF-59E7F403866D}"/>
          </ac:spMkLst>
        </pc:spChg>
        <pc:spChg chg="add del">
          <ac:chgData name="Charlie Hughes" userId="2001e2269d93bb4c" providerId="LiveId" clId="{BB133E7E-7631-470B-9501-E86D3BC37931}" dt="2025-03-06T18:23:29.540" v="1336" actId="931"/>
          <ac:spMkLst>
            <pc:docMk/>
            <pc:sldMk cId="3379976474" sldId="258"/>
            <ac:spMk id="18" creationId="{8163BD49-15CC-42F8-3ABA-ADF47D779956}"/>
          </ac:spMkLst>
        </pc:spChg>
        <pc:spChg chg="add del">
          <ac:chgData name="Charlie Hughes" userId="2001e2269d93bb4c" providerId="LiveId" clId="{BB133E7E-7631-470B-9501-E86D3BC37931}" dt="2025-03-06T18:24:11.996" v="1381" actId="26606"/>
          <ac:spMkLst>
            <pc:docMk/>
            <pc:sldMk cId="3379976474" sldId="258"/>
            <ac:spMk id="21" creationId="{DBDA151C-5770-45E4-AAFF-59E7F403866D}"/>
          </ac:spMkLst>
        </pc:spChg>
        <pc:spChg chg="add del">
          <ac:chgData name="Charlie Hughes" userId="2001e2269d93bb4c" providerId="LiveId" clId="{BB133E7E-7631-470B-9501-E86D3BC37931}" dt="2025-03-06T18:33:04.554" v="1383" actId="931"/>
          <ac:spMkLst>
            <pc:docMk/>
            <pc:sldMk cId="3379976474" sldId="258"/>
            <ac:spMk id="27" creationId="{4715755C-BCB4-0A12-EEF2-E3C7189937D9}"/>
          </ac:spMkLst>
        </pc:spChg>
        <pc:spChg chg="add del">
          <ac:chgData name="Charlie Hughes" userId="2001e2269d93bb4c" providerId="LiveId" clId="{BB133E7E-7631-470B-9501-E86D3BC37931}" dt="2025-03-06T18:33:22.503" v="1386" actId="26606"/>
          <ac:spMkLst>
            <pc:docMk/>
            <pc:sldMk cId="3379976474" sldId="258"/>
            <ac:spMk id="30" creationId="{8FCE029E-5073-4498-8104-8427AA987352}"/>
          </ac:spMkLst>
        </pc:spChg>
        <pc:spChg chg="add mod">
          <ac:chgData name="Charlie Hughes" userId="2001e2269d93bb4c" providerId="LiveId" clId="{BB133E7E-7631-470B-9501-E86D3BC37931}" dt="2025-03-06T21:24:54.494" v="5735" actId="114"/>
          <ac:spMkLst>
            <pc:docMk/>
            <pc:sldMk cId="3379976474" sldId="258"/>
            <ac:spMk id="36" creationId="{2608F94E-65F8-E9E9-3AE1-42B3115796E9}"/>
          </ac:spMkLst>
        </pc:spChg>
        <pc:spChg chg="add del">
          <ac:chgData name="Charlie Hughes" userId="2001e2269d93bb4c" providerId="LiveId" clId="{BB133E7E-7631-470B-9501-E86D3BC37931}" dt="2025-03-06T18:45:39.812" v="1674" actId="26606"/>
          <ac:spMkLst>
            <pc:docMk/>
            <pc:sldMk cId="3379976474" sldId="258"/>
            <ac:spMk id="39" creationId="{744CAA32-F237-419C-A2DD-43C28D920D3C}"/>
          </ac:spMkLst>
        </pc:spChg>
        <pc:spChg chg="add del">
          <ac:chgData name="Charlie Hughes" userId="2001e2269d93bb4c" providerId="LiveId" clId="{BB133E7E-7631-470B-9501-E86D3BC37931}" dt="2025-03-06T18:45:39.794" v="1673" actId="26606"/>
          <ac:spMkLst>
            <pc:docMk/>
            <pc:sldMk cId="3379976474" sldId="258"/>
            <ac:spMk id="46" creationId="{744CAA32-F237-419C-A2DD-43C28D920D3C}"/>
          </ac:spMkLst>
        </pc:spChg>
        <pc:spChg chg="add">
          <ac:chgData name="Charlie Hughes" userId="2001e2269d93bb4c" providerId="LiveId" clId="{BB133E7E-7631-470B-9501-E86D3BC37931}" dt="2025-03-06T18:45:39.812" v="1674" actId="26606"/>
          <ac:spMkLst>
            <pc:docMk/>
            <pc:sldMk cId="3379976474" sldId="258"/>
            <ac:spMk id="50" creationId="{744CAA32-F237-419C-A2DD-43C28D920D3C}"/>
          </ac:spMkLst>
        </pc:spChg>
        <pc:picChg chg="add del mod">
          <ac:chgData name="Charlie Hughes" userId="2001e2269d93bb4c" providerId="LiveId" clId="{BB133E7E-7631-470B-9501-E86D3BC37931}" dt="2025-03-06T18:16:16.917" v="1242" actId="478"/>
          <ac:picMkLst>
            <pc:docMk/>
            <pc:sldMk cId="3379976474" sldId="258"/>
            <ac:picMk id="5" creationId="{81420C30-BFBF-A047-5EE4-C95D8474A932}"/>
          </ac:picMkLst>
        </pc:picChg>
        <pc:picChg chg="add del mod">
          <ac:chgData name="Charlie Hughes" userId="2001e2269d93bb4c" providerId="LiveId" clId="{BB133E7E-7631-470B-9501-E86D3BC37931}" dt="2025-03-06T18:23:22.608" v="1335" actId="478"/>
          <ac:picMkLst>
            <pc:docMk/>
            <pc:sldMk cId="3379976474" sldId="258"/>
            <ac:picMk id="7" creationId="{69E5963C-5886-84E4-B14D-D6D165FBFCCF}"/>
          </ac:picMkLst>
        </pc:picChg>
        <pc:picChg chg="add del mod">
          <ac:chgData name="Charlie Hughes" userId="2001e2269d93bb4c" providerId="LiveId" clId="{BB133E7E-7631-470B-9501-E86D3BC37931}" dt="2025-03-06T18:32:56.362" v="1382" actId="478"/>
          <ac:picMkLst>
            <pc:docMk/>
            <pc:sldMk cId="3379976474" sldId="258"/>
            <ac:picMk id="10" creationId="{CB9E55EF-7CAB-350F-C955-A32AE2AC3C94}"/>
          </ac:picMkLst>
        </pc:picChg>
        <pc:picChg chg="add mod">
          <ac:chgData name="Charlie Hughes" userId="2001e2269d93bb4c" providerId="LiveId" clId="{BB133E7E-7631-470B-9501-E86D3BC37931}" dt="2025-03-06T18:45:39.812" v="1674" actId="26606"/>
          <ac:picMkLst>
            <pc:docMk/>
            <pc:sldMk cId="3379976474" sldId="258"/>
            <ac:picMk id="13" creationId="{33846C6E-847D-3FE6-7778-E896BCF2514D}"/>
          </ac:picMkLst>
        </pc:picChg>
        <pc:cxnChg chg="add del">
          <ac:chgData name="Charlie Hughes" userId="2001e2269d93bb4c" providerId="LiveId" clId="{BB133E7E-7631-470B-9501-E86D3BC37931}" dt="2025-03-06T18:16:43.258" v="1246" actId="26606"/>
          <ac:cxnSpMkLst>
            <pc:docMk/>
            <pc:sldMk cId="3379976474" sldId="258"/>
            <ac:cxnSpMk id="14" creationId="{2EA0F4A6-3CC9-C9E2-BA02-58FA29F7DD8E}"/>
          </ac:cxnSpMkLst>
        </pc:cxnChg>
        <pc:cxnChg chg="add del">
          <ac:chgData name="Charlie Hughes" userId="2001e2269d93bb4c" providerId="LiveId" clId="{BB133E7E-7631-470B-9501-E86D3BC37931}" dt="2025-03-06T18:24:11.996" v="1381" actId="26606"/>
          <ac:cxnSpMkLst>
            <pc:docMk/>
            <pc:sldMk cId="3379976474" sldId="258"/>
            <ac:cxnSpMk id="23" creationId="{2EA0F4A6-3CC9-C9E2-BA02-58FA29F7DD8E}"/>
          </ac:cxnSpMkLst>
        </pc:cxnChg>
        <pc:cxnChg chg="add del">
          <ac:chgData name="Charlie Hughes" userId="2001e2269d93bb4c" providerId="LiveId" clId="{BB133E7E-7631-470B-9501-E86D3BC37931}" dt="2025-03-06T18:33:22.503" v="1386" actId="26606"/>
          <ac:cxnSpMkLst>
            <pc:docMk/>
            <pc:sldMk cId="3379976474" sldId="258"/>
            <ac:cxnSpMk id="32" creationId="{BEFF515C-2521-4964-9DAC-2BFB8EC86AE4}"/>
          </ac:cxnSpMkLst>
        </pc:cxnChg>
        <pc:cxnChg chg="add del">
          <ac:chgData name="Charlie Hughes" userId="2001e2269d93bb4c" providerId="LiveId" clId="{BB133E7E-7631-470B-9501-E86D3BC37931}" dt="2025-03-06T18:45:39.812" v="1674" actId="26606"/>
          <ac:cxnSpMkLst>
            <pc:docMk/>
            <pc:sldMk cId="3379976474" sldId="258"/>
            <ac:cxnSpMk id="41" creationId="{08052531-D50B-3899-B150-D05525F4F2BC}"/>
          </ac:cxnSpMkLst>
        </pc:cxnChg>
        <pc:cxnChg chg="add del">
          <ac:chgData name="Charlie Hughes" userId="2001e2269d93bb4c" providerId="LiveId" clId="{BB133E7E-7631-470B-9501-E86D3BC37931}" dt="2025-03-06T18:45:39.794" v="1673" actId="26606"/>
          <ac:cxnSpMkLst>
            <pc:docMk/>
            <pc:sldMk cId="3379976474" sldId="258"/>
            <ac:cxnSpMk id="48" creationId="{08052531-D50B-3899-B150-D05525F4F2BC}"/>
          </ac:cxnSpMkLst>
        </pc:cxnChg>
        <pc:cxnChg chg="add">
          <ac:chgData name="Charlie Hughes" userId="2001e2269d93bb4c" providerId="LiveId" clId="{BB133E7E-7631-470B-9501-E86D3BC37931}" dt="2025-03-06T18:45:39.812" v="1674" actId="26606"/>
          <ac:cxnSpMkLst>
            <pc:docMk/>
            <pc:sldMk cId="3379976474" sldId="258"/>
            <ac:cxnSpMk id="51" creationId="{02C7985C-B0C3-CC50-E86A-B5EBA40E01DF}"/>
          </ac:cxnSpMkLst>
        </pc:cxnChg>
      </pc:sldChg>
      <pc:sldChg chg="addSp delSp modSp new mod ord modTransition setBg modAnim modNotesTx">
        <pc:chgData name="Charlie Hughes" userId="2001e2269d93bb4c" providerId="LiveId" clId="{BB133E7E-7631-470B-9501-E86D3BC37931}" dt="2025-03-07T12:48:14.135" v="12951" actId="20577"/>
        <pc:sldMkLst>
          <pc:docMk/>
          <pc:sldMk cId="2159755312" sldId="259"/>
        </pc:sldMkLst>
        <pc:spChg chg="mod ord">
          <ac:chgData name="Charlie Hughes" userId="2001e2269d93bb4c" providerId="LiveId" clId="{BB133E7E-7631-470B-9501-E86D3BC37931}" dt="2025-03-06T19:30:49.980" v="3068" actId="20577"/>
          <ac:spMkLst>
            <pc:docMk/>
            <pc:sldMk cId="2159755312" sldId="259"/>
            <ac:spMk id="2" creationId="{45ED9246-F76E-4299-82E5-CC8DC75FA20A}"/>
          </ac:spMkLst>
        </pc:spChg>
        <pc:spChg chg="del">
          <ac:chgData name="Charlie Hughes" userId="2001e2269d93bb4c" providerId="LiveId" clId="{BB133E7E-7631-470B-9501-E86D3BC37931}" dt="2025-03-06T19:29:52.294" v="3037" actId="931"/>
          <ac:spMkLst>
            <pc:docMk/>
            <pc:sldMk cId="2159755312" sldId="259"/>
            <ac:spMk id="3" creationId="{C8B2A72C-6E2D-990A-0098-76EF25AD6FB3}"/>
          </ac:spMkLst>
        </pc:spChg>
        <pc:spChg chg="add mod">
          <ac:chgData name="Charlie Hughes" userId="2001e2269d93bb4c" providerId="LiveId" clId="{BB133E7E-7631-470B-9501-E86D3BC37931}" dt="2025-03-06T19:33:17.383" v="3072" actId="1076"/>
          <ac:spMkLst>
            <pc:docMk/>
            <pc:sldMk cId="2159755312" sldId="259"/>
            <ac:spMk id="6" creationId="{D190217B-2F15-0E50-B437-D9982B098441}"/>
          </ac:spMkLst>
        </pc:spChg>
        <pc:spChg chg="add mod">
          <ac:chgData name="Charlie Hughes" userId="2001e2269d93bb4c" providerId="LiveId" clId="{BB133E7E-7631-470B-9501-E86D3BC37931}" dt="2025-03-06T21:41:53.355" v="6863" actId="20577"/>
          <ac:spMkLst>
            <pc:docMk/>
            <pc:sldMk cId="2159755312" sldId="259"/>
            <ac:spMk id="9" creationId="{5FE8018C-8248-7A06-D482-4C50DF63A516}"/>
          </ac:spMkLst>
        </pc:spChg>
        <pc:spChg chg="add del">
          <ac:chgData name="Charlie Hughes" userId="2001e2269d93bb4c" providerId="LiveId" clId="{BB133E7E-7631-470B-9501-E86D3BC37931}" dt="2025-03-06T19:30:34.045" v="3044" actId="26606"/>
          <ac:spMkLst>
            <pc:docMk/>
            <pc:sldMk cId="2159755312" sldId="259"/>
            <ac:spMk id="12" creationId="{406BD704-01C2-4341-B99A-116CC7EC56EF}"/>
          </ac:spMkLst>
        </pc:spChg>
        <pc:spChg chg="add del">
          <ac:chgData name="Charlie Hughes" userId="2001e2269d93bb4c" providerId="LiveId" clId="{BB133E7E-7631-470B-9501-E86D3BC37931}" dt="2025-03-06T19:30:34.045" v="3044" actId="26606"/>
          <ac:spMkLst>
            <pc:docMk/>
            <pc:sldMk cId="2159755312" sldId="259"/>
            <ac:spMk id="14" creationId="{0225C01B-A296-4FAA-AA46-794F27DF6934}"/>
          </ac:spMkLst>
        </pc:spChg>
        <pc:spChg chg="add">
          <ac:chgData name="Charlie Hughes" userId="2001e2269d93bb4c" providerId="LiveId" clId="{BB133E7E-7631-470B-9501-E86D3BC37931}" dt="2025-03-06T19:30:34.045" v="3044" actId="26606"/>
          <ac:spMkLst>
            <pc:docMk/>
            <pc:sldMk cId="2159755312" sldId="259"/>
            <ac:spMk id="21" creationId="{8FCE029E-5073-4498-8104-8427AA987352}"/>
          </ac:spMkLst>
        </pc:spChg>
        <pc:picChg chg="add mod">
          <ac:chgData name="Charlie Hughes" userId="2001e2269d93bb4c" providerId="LiveId" clId="{BB133E7E-7631-470B-9501-E86D3BC37931}" dt="2025-03-06T19:30:34.045" v="3044" actId="26606"/>
          <ac:picMkLst>
            <pc:docMk/>
            <pc:sldMk cId="2159755312" sldId="259"/>
            <ac:picMk id="5" creationId="{8C033658-3C2B-E694-180D-BB9966BBC846}"/>
          </ac:picMkLst>
        </pc:picChg>
        <pc:cxnChg chg="add del">
          <ac:chgData name="Charlie Hughes" userId="2001e2269d93bb4c" providerId="LiveId" clId="{BB133E7E-7631-470B-9501-E86D3BC37931}" dt="2025-03-06T19:30:34.045" v="3044" actId="26606"/>
          <ac:cxnSpMkLst>
            <pc:docMk/>
            <pc:sldMk cId="2159755312" sldId="259"/>
            <ac:cxnSpMk id="16" creationId="{62713E66-598D-4B8A-9D2A-67C7AF46EF11}"/>
          </ac:cxnSpMkLst>
        </pc:cxnChg>
        <pc:cxnChg chg="add">
          <ac:chgData name="Charlie Hughes" userId="2001e2269d93bb4c" providerId="LiveId" clId="{BB133E7E-7631-470B-9501-E86D3BC37931}" dt="2025-03-06T19:30:34.045" v="3044" actId="26606"/>
          <ac:cxnSpMkLst>
            <pc:docMk/>
            <pc:sldMk cId="2159755312" sldId="259"/>
            <ac:cxnSpMk id="23" creationId="{BEFF515C-2521-4964-9DAC-2BFB8EC86AE4}"/>
          </ac:cxnSpMkLst>
        </pc:cxnChg>
      </pc:sldChg>
      <pc:sldChg chg="addSp delSp modSp new mod modTransition setBg modAnim modNotesTx">
        <pc:chgData name="Charlie Hughes" userId="2001e2269d93bb4c" providerId="LiveId" clId="{BB133E7E-7631-470B-9501-E86D3BC37931}" dt="2025-03-06T23:14:03.811" v="9949" actId="20577"/>
        <pc:sldMkLst>
          <pc:docMk/>
          <pc:sldMk cId="3245011100" sldId="260"/>
        </pc:sldMkLst>
        <pc:spChg chg="mod ord">
          <ac:chgData name="Charlie Hughes" userId="2001e2269d93bb4c" providerId="LiveId" clId="{BB133E7E-7631-470B-9501-E86D3BC37931}" dt="2025-03-06T20:52:38.180" v="4481" actId="26606"/>
          <ac:spMkLst>
            <pc:docMk/>
            <pc:sldMk cId="3245011100" sldId="260"/>
            <ac:spMk id="2" creationId="{7CF1F999-02B7-97FF-A35E-E85A577688F9}"/>
          </ac:spMkLst>
        </pc:spChg>
        <pc:spChg chg="del">
          <ac:chgData name="Charlie Hughes" userId="2001e2269d93bb4c" providerId="LiveId" clId="{BB133E7E-7631-470B-9501-E86D3BC37931}" dt="2025-03-06T20:52:27.469" v="4478" actId="931"/>
          <ac:spMkLst>
            <pc:docMk/>
            <pc:sldMk cId="3245011100" sldId="260"/>
            <ac:spMk id="3" creationId="{5A582F08-F7CC-9BA7-CE9E-D03FB8EF51D7}"/>
          </ac:spMkLst>
        </pc:spChg>
        <pc:spChg chg="add mod">
          <ac:chgData name="Charlie Hughes" userId="2001e2269d93bb4c" providerId="LiveId" clId="{BB133E7E-7631-470B-9501-E86D3BC37931}" dt="2025-03-06T23:11:20.174" v="9931" actId="115"/>
          <ac:spMkLst>
            <pc:docMk/>
            <pc:sldMk cId="3245011100" sldId="260"/>
            <ac:spMk id="9" creationId="{70FE64A8-58E7-7EA2-F266-C8BD6E42D072}"/>
          </ac:spMkLst>
        </pc:spChg>
        <pc:spChg chg="add">
          <ac:chgData name="Charlie Hughes" userId="2001e2269d93bb4c" providerId="LiveId" clId="{BB133E7E-7631-470B-9501-E86D3BC37931}" dt="2025-03-06T20:52:38.180" v="4481" actId="26606"/>
          <ac:spMkLst>
            <pc:docMk/>
            <pc:sldMk cId="3245011100" sldId="260"/>
            <ac:spMk id="12" creationId="{406BD704-01C2-4341-B99A-116CC7EC56EF}"/>
          </ac:spMkLst>
        </pc:spChg>
        <pc:spChg chg="add">
          <ac:chgData name="Charlie Hughes" userId="2001e2269d93bb4c" providerId="LiveId" clId="{BB133E7E-7631-470B-9501-E86D3BC37931}" dt="2025-03-06T20:52:38.180" v="4481" actId="26606"/>
          <ac:spMkLst>
            <pc:docMk/>
            <pc:sldMk cId="3245011100" sldId="260"/>
            <ac:spMk id="14" creationId="{0225C01B-A296-4FAA-AA46-794F27DF6934}"/>
          </ac:spMkLst>
        </pc:spChg>
        <pc:picChg chg="add mod">
          <ac:chgData name="Charlie Hughes" userId="2001e2269d93bb4c" providerId="LiveId" clId="{BB133E7E-7631-470B-9501-E86D3BC37931}" dt="2025-03-06T20:52:38.180" v="4481" actId="26606"/>
          <ac:picMkLst>
            <pc:docMk/>
            <pc:sldMk cId="3245011100" sldId="260"/>
            <ac:picMk id="5" creationId="{3917A2CA-D0EA-6295-8E61-A8064662F810}"/>
          </ac:picMkLst>
        </pc:picChg>
        <pc:cxnChg chg="add">
          <ac:chgData name="Charlie Hughes" userId="2001e2269d93bb4c" providerId="LiveId" clId="{BB133E7E-7631-470B-9501-E86D3BC37931}" dt="2025-03-06T20:52:38.180" v="4481" actId="26606"/>
          <ac:cxnSpMkLst>
            <pc:docMk/>
            <pc:sldMk cId="3245011100" sldId="260"/>
            <ac:cxnSpMk id="16" creationId="{62713E66-598D-4B8A-9D2A-67C7AF46EF11}"/>
          </ac:cxnSpMkLst>
        </pc:cxnChg>
      </pc:sldChg>
      <pc:sldChg chg="addSp delSp modSp new mod modTransition setBg modAnim modNotesTx">
        <pc:chgData name="Charlie Hughes" userId="2001e2269d93bb4c" providerId="LiveId" clId="{BB133E7E-7631-470B-9501-E86D3BC37931}" dt="2025-03-06T23:10:11.665" v="9901" actId="20577"/>
        <pc:sldMkLst>
          <pc:docMk/>
          <pc:sldMk cId="2229533589" sldId="261"/>
        </pc:sldMkLst>
        <pc:spChg chg="mod ord">
          <ac:chgData name="Charlie Hughes" userId="2001e2269d93bb4c" providerId="LiveId" clId="{BB133E7E-7631-470B-9501-E86D3BC37931}" dt="2025-03-06T21:52:46.357" v="6931" actId="26606"/>
          <ac:spMkLst>
            <pc:docMk/>
            <pc:sldMk cId="2229533589" sldId="261"/>
            <ac:spMk id="2" creationId="{9B3F5974-5D03-9AFD-1469-F70A9EEDF6F4}"/>
          </ac:spMkLst>
        </pc:spChg>
        <pc:spChg chg="del">
          <ac:chgData name="Charlie Hughes" userId="2001e2269d93bb4c" providerId="LiveId" clId="{BB133E7E-7631-470B-9501-E86D3BC37931}" dt="2025-03-06T21:52:23.408" v="6928" actId="931"/>
          <ac:spMkLst>
            <pc:docMk/>
            <pc:sldMk cId="2229533589" sldId="261"/>
            <ac:spMk id="3" creationId="{EA0C5CEE-6EEC-2A2C-A3E7-621528AFBFB1}"/>
          </ac:spMkLst>
        </pc:spChg>
        <pc:spChg chg="add mod">
          <ac:chgData name="Charlie Hughes" userId="2001e2269d93bb4c" providerId="LiveId" clId="{BB133E7E-7631-470B-9501-E86D3BC37931}" dt="2025-03-06T22:48:02.505" v="9281" actId="121"/>
          <ac:spMkLst>
            <pc:docMk/>
            <pc:sldMk cId="2229533589" sldId="261"/>
            <ac:spMk id="9" creationId="{4F9ECA28-FF9A-82DB-C9D1-2515502D0DBC}"/>
          </ac:spMkLst>
        </pc:spChg>
        <pc:spChg chg="add">
          <ac:chgData name="Charlie Hughes" userId="2001e2269d93bb4c" providerId="LiveId" clId="{BB133E7E-7631-470B-9501-E86D3BC37931}" dt="2025-03-06T21:52:46.357" v="6931" actId="26606"/>
          <ac:spMkLst>
            <pc:docMk/>
            <pc:sldMk cId="2229533589" sldId="261"/>
            <ac:spMk id="12" creationId="{744CAA32-F237-419C-A2DD-43C28D920D3C}"/>
          </ac:spMkLst>
        </pc:spChg>
        <pc:picChg chg="add mod">
          <ac:chgData name="Charlie Hughes" userId="2001e2269d93bb4c" providerId="LiveId" clId="{BB133E7E-7631-470B-9501-E86D3BC37931}" dt="2025-03-06T21:52:46.357" v="6931" actId="26606"/>
          <ac:picMkLst>
            <pc:docMk/>
            <pc:sldMk cId="2229533589" sldId="261"/>
            <ac:picMk id="5" creationId="{771C7759-F33C-DD26-C609-6213E7F5B6E1}"/>
          </ac:picMkLst>
        </pc:picChg>
        <pc:cxnChg chg="add">
          <ac:chgData name="Charlie Hughes" userId="2001e2269d93bb4c" providerId="LiveId" clId="{BB133E7E-7631-470B-9501-E86D3BC37931}" dt="2025-03-06T21:52:46.357" v="6931" actId="26606"/>
          <ac:cxnSpMkLst>
            <pc:docMk/>
            <pc:sldMk cId="2229533589" sldId="261"/>
            <ac:cxnSpMk id="14" creationId="{753FE100-D0AB-4AE2-824B-60CFA31EC6A2}"/>
          </ac:cxnSpMkLst>
        </pc:cxnChg>
      </pc:sldChg>
      <pc:sldChg chg="addSp delSp modSp new mod modTransition setBg modAnim setClrOvrMap modNotesTx">
        <pc:chgData name="Charlie Hughes" userId="2001e2269d93bb4c" providerId="LiveId" clId="{BB133E7E-7631-470B-9501-E86D3BC37931}" dt="2025-03-07T12:47:42.881" v="12937" actId="20577"/>
        <pc:sldMkLst>
          <pc:docMk/>
          <pc:sldMk cId="2258755505" sldId="262"/>
        </pc:sldMkLst>
        <pc:spChg chg="mod ord">
          <ac:chgData name="Charlie Hughes" userId="2001e2269d93bb4c" providerId="LiveId" clId="{BB133E7E-7631-470B-9501-E86D3BC37931}" dt="2025-03-06T20:24:30.137" v="4426" actId="26606"/>
          <ac:spMkLst>
            <pc:docMk/>
            <pc:sldMk cId="2258755505" sldId="262"/>
            <ac:spMk id="2" creationId="{EBDCF58D-2EDA-CAF6-0D2B-362E924D163B}"/>
          </ac:spMkLst>
        </pc:spChg>
        <pc:spChg chg="del">
          <ac:chgData name="Charlie Hughes" userId="2001e2269d93bb4c" providerId="LiveId" clId="{BB133E7E-7631-470B-9501-E86D3BC37931}" dt="2025-03-06T20:24:14.834" v="4423" actId="931"/>
          <ac:spMkLst>
            <pc:docMk/>
            <pc:sldMk cId="2258755505" sldId="262"/>
            <ac:spMk id="3" creationId="{2DEFCC9A-1357-7593-E9FC-9EB23BADBBD6}"/>
          </ac:spMkLst>
        </pc:spChg>
        <pc:spChg chg="add">
          <ac:chgData name="Charlie Hughes" userId="2001e2269d93bb4c" providerId="LiveId" clId="{BB133E7E-7631-470B-9501-E86D3BC37931}" dt="2025-03-06T20:24:30.137" v="4426" actId="26606"/>
          <ac:spMkLst>
            <pc:docMk/>
            <pc:sldMk cId="2258755505" sldId="262"/>
            <ac:spMk id="12" creationId="{59A9681A-2486-4655-A876-E26402CA2EF6}"/>
          </ac:spMkLst>
        </pc:spChg>
        <pc:spChg chg="add">
          <ac:chgData name="Charlie Hughes" userId="2001e2269d93bb4c" providerId="LiveId" clId="{BB133E7E-7631-470B-9501-E86D3BC37931}" dt="2025-03-06T20:24:30.137" v="4426" actId="26606"/>
          <ac:spMkLst>
            <pc:docMk/>
            <pc:sldMk cId="2258755505" sldId="262"/>
            <ac:spMk id="14" creationId="{C9BB6818-31C2-4340-98F8-64FF7F46A414}"/>
          </ac:spMkLst>
        </pc:spChg>
        <pc:picChg chg="add mod">
          <ac:chgData name="Charlie Hughes" userId="2001e2269d93bb4c" providerId="LiveId" clId="{BB133E7E-7631-470B-9501-E86D3BC37931}" dt="2025-03-06T20:24:30.137" v="4426" actId="26606"/>
          <ac:picMkLst>
            <pc:docMk/>
            <pc:sldMk cId="2258755505" sldId="262"/>
            <ac:picMk id="5" creationId="{C9338B0C-59D0-E97F-789D-9D69B9A2DB44}"/>
          </ac:picMkLst>
        </pc:picChg>
        <pc:cxnChg chg="add">
          <ac:chgData name="Charlie Hughes" userId="2001e2269d93bb4c" providerId="LiveId" clId="{BB133E7E-7631-470B-9501-E86D3BC37931}" dt="2025-03-06T20:24:30.137" v="4426" actId="26606"/>
          <ac:cxnSpMkLst>
            <pc:docMk/>
            <pc:sldMk cId="2258755505" sldId="262"/>
            <ac:cxnSpMk id="10" creationId="{118E06E4-607B-144B-382B-AD3D06B1EE8C}"/>
          </ac:cxnSpMkLst>
        </pc:cxnChg>
        <pc:cxnChg chg="add">
          <ac:chgData name="Charlie Hughes" userId="2001e2269d93bb4c" providerId="LiveId" clId="{BB133E7E-7631-470B-9501-E86D3BC37931}" dt="2025-03-06T20:24:30.137" v="4426" actId="26606"/>
          <ac:cxnSpMkLst>
            <pc:docMk/>
            <pc:sldMk cId="2258755505" sldId="262"/>
            <ac:cxnSpMk id="16" creationId="{F0CE0765-E93C-4D37-9D5F-D464EFB10FA7}"/>
          </ac:cxnSpMkLst>
        </pc:cxnChg>
      </pc:sldChg>
      <pc:sldChg chg="modSp new mod modTransition modAnim">
        <pc:chgData name="Charlie Hughes" userId="2001e2269d93bb4c" providerId="LiveId" clId="{BB133E7E-7631-470B-9501-E86D3BC37931}" dt="2025-03-07T02:21:28.251" v="12829"/>
        <pc:sldMkLst>
          <pc:docMk/>
          <pc:sldMk cId="343792882" sldId="263"/>
        </pc:sldMkLst>
        <pc:spChg chg="mod">
          <ac:chgData name="Charlie Hughes" userId="2001e2269d93bb4c" providerId="LiveId" clId="{BB133E7E-7631-470B-9501-E86D3BC37931}" dt="2025-03-06T23:25:42.828" v="11493" actId="1076"/>
          <ac:spMkLst>
            <pc:docMk/>
            <pc:sldMk cId="343792882" sldId="263"/>
            <ac:spMk id="2" creationId="{DB8071F2-D001-F23B-C11C-5C1A09B6CB43}"/>
          </ac:spMkLst>
        </pc:spChg>
        <pc:spChg chg="mod">
          <ac:chgData name="Charlie Hughes" userId="2001e2269d93bb4c" providerId="LiveId" clId="{BB133E7E-7631-470B-9501-E86D3BC37931}" dt="2025-03-06T23:26:09.957" v="11496"/>
          <ac:spMkLst>
            <pc:docMk/>
            <pc:sldMk cId="343792882" sldId="263"/>
            <ac:spMk id="3" creationId="{B67A3F64-68D2-AFEC-E5F9-00100D8E2226}"/>
          </ac:spMkLst>
        </pc:spChg>
      </pc:sldChg>
      <pc:sldChg chg="modSp new mod modAnim">
        <pc:chgData name="Charlie Hughes" userId="2001e2269d93bb4c" providerId="LiveId" clId="{BB133E7E-7631-470B-9501-E86D3BC37931}" dt="2025-03-07T02:22:53.536" v="12845"/>
        <pc:sldMkLst>
          <pc:docMk/>
          <pc:sldMk cId="1603088038" sldId="264"/>
        </pc:sldMkLst>
        <pc:spChg chg="mod">
          <ac:chgData name="Charlie Hughes" userId="2001e2269d93bb4c" providerId="LiveId" clId="{BB133E7E-7631-470B-9501-E86D3BC37931}" dt="2025-03-06T23:26:36.202" v="11512" actId="20577"/>
          <ac:spMkLst>
            <pc:docMk/>
            <pc:sldMk cId="1603088038" sldId="264"/>
            <ac:spMk id="2" creationId="{1503E17D-4010-8B7E-D580-45B5E134DB3B}"/>
          </ac:spMkLst>
        </pc:spChg>
        <pc:spChg chg="mod">
          <ac:chgData name="Charlie Hughes" userId="2001e2269d93bb4c" providerId="LiveId" clId="{BB133E7E-7631-470B-9501-E86D3BC37931}" dt="2025-03-06T23:27:02.186" v="11516" actId="20577"/>
          <ac:spMkLst>
            <pc:docMk/>
            <pc:sldMk cId="1603088038" sldId="264"/>
            <ac:spMk id="3" creationId="{AFFD1288-1240-C7C8-6FA0-022BA7E8BEE6}"/>
          </ac:spMkLst>
        </pc:spChg>
      </pc:sldChg>
      <pc:sldChg chg="modSp new mod modAnim">
        <pc:chgData name="Charlie Hughes" userId="2001e2269d93bb4c" providerId="LiveId" clId="{BB133E7E-7631-470B-9501-E86D3BC37931}" dt="2025-03-07T02:23:26.163" v="12848"/>
        <pc:sldMkLst>
          <pc:docMk/>
          <pc:sldMk cId="1134304865" sldId="265"/>
        </pc:sldMkLst>
        <pc:spChg chg="mod">
          <ac:chgData name="Charlie Hughes" userId="2001e2269d93bb4c" providerId="LiveId" clId="{BB133E7E-7631-470B-9501-E86D3BC37931}" dt="2025-03-06T23:27:17.103" v="11532" actId="20577"/>
          <ac:spMkLst>
            <pc:docMk/>
            <pc:sldMk cId="1134304865" sldId="265"/>
            <ac:spMk id="2" creationId="{741718D3-339A-C012-081C-1494EB7EABF0}"/>
          </ac:spMkLst>
        </pc:spChg>
        <pc:spChg chg="mod">
          <ac:chgData name="Charlie Hughes" userId="2001e2269d93bb4c" providerId="LiveId" clId="{BB133E7E-7631-470B-9501-E86D3BC37931}" dt="2025-03-06T23:27:33.375" v="11535"/>
          <ac:spMkLst>
            <pc:docMk/>
            <pc:sldMk cId="1134304865" sldId="265"/>
            <ac:spMk id="3" creationId="{D1E047C0-5292-33BA-F8AD-D3D6C3980AEB}"/>
          </ac:spMkLst>
        </pc:spChg>
      </pc:sldChg>
      <pc:sldChg chg="modSp new mod modAnim">
        <pc:chgData name="Charlie Hughes" userId="2001e2269d93bb4c" providerId="LiveId" clId="{BB133E7E-7631-470B-9501-E86D3BC37931}" dt="2025-03-07T02:40:00.455" v="12935" actId="20577"/>
        <pc:sldMkLst>
          <pc:docMk/>
          <pc:sldMk cId="3197868303" sldId="266"/>
        </pc:sldMkLst>
        <pc:spChg chg="mod">
          <ac:chgData name="Charlie Hughes" userId="2001e2269d93bb4c" providerId="LiveId" clId="{BB133E7E-7631-470B-9501-E86D3BC37931}" dt="2025-03-06T23:28:22.229" v="11554" actId="20577"/>
          <ac:spMkLst>
            <pc:docMk/>
            <pc:sldMk cId="3197868303" sldId="266"/>
            <ac:spMk id="2" creationId="{6EBF93A5-6779-04BF-D23D-EBF32AE21A40}"/>
          </ac:spMkLst>
        </pc:spChg>
        <pc:spChg chg="mod">
          <ac:chgData name="Charlie Hughes" userId="2001e2269d93bb4c" providerId="LiveId" clId="{BB133E7E-7631-470B-9501-E86D3BC37931}" dt="2025-03-07T02:40:00.455" v="12935" actId="20577"/>
          <ac:spMkLst>
            <pc:docMk/>
            <pc:sldMk cId="3197868303" sldId="266"/>
            <ac:spMk id="3" creationId="{0EB5D5A0-205C-C314-EC6C-B98709CF8E34}"/>
          </ac:spMkLst>
        </pc:spChg>
      </pc:sldChg>
      <pc:sldChg chg="addSp delSp modSp new mod setBg modNotesTx">
        <pc:chgData name="Charlie Hughes" userId="2001e2269d93bb4c" providerId="LiveId" clId="{BB133E7E-7631-470B-9501-E86D3BC37931}" dt="2025-03-07T12:50:30.903" v="13009" actId="20577"/>
        <pc:sldMkLst>
          <pc:docMk/>
          <pc:sldMk cId="1140264885" sldId="267"/>
        </pc:sldMkLst>
        <pc:spChg chg="mod ord">
          <ac:chgData name="Charlie Hughes" userId="2001e2269d93bb4c" providerId="LiveId" clId="{BB133E7E-7631-470B-9501-E86D3BC37931}" dt="2025-03-07T12:50:12.489" v="12970" actId="26606"/>
          <ac:spMkLst>
            <pc:docMk/>
            <pc:sldMk cId="1140264885" sldId="267"/>
            <ac:spMk id="2" creationId="{7D119AF2-18F4-CF4A-16DE-EEC679FF4984}"/>
          </ac:spMkLst>
        </pc:spChg>
        <pc:spChg chg="del">
          <ac:chgData name="Charlie Hughes" userId="2001e2269d93bb4c" providerId="LiveId" clId="{BB133E7E-7631-470B-9501-E86D3BC37931}" dt="2025-03-07T12:50:07.365" v="12967" actId="931"/>
          <ac:spMkLst>
            <pc:docMk/>
            <pc:sldMk cId="1140264885" sldId="267"/>
            <ac:spMk id="3" creationId="{8DEDAACF-EFE2-575E-F800-9EA30A4863BB}"/>
          </ac:spMkLst>
        </pc:spChg>
        <pc:spChg chg="add">
          <ac:chgData name="Charlie Hughes" userId="2001e2269d93bb4c" providerId="LiveId" clId="{BB133E7E-7631-470B-9501-E86D3BC37931}" dt="2025-03-07T12:50:12.489" v="12970" actId="26606"/>
          <ac:spMkLst>
            <pc:docMk/>
            <pc:sldMk cId="1140264885" sldId="267"/>
            <ac:spMk id="12" creationId="{19F9BF86-FE94-4517-B97D-026C7515E589}"/>
          </ac:spMkLst>
        </pc:spChg>
        <pc:spChg chg="add">
          <ac:chgData name="Charlie Hughes" userId="2001e2269d93bb4c" providerId="LiveId" clId="{BB133E7E-7631-470B-9501-E86D3BC37931}" dt="2025-03-07T12:50:12.489" v="12970" actId="26606"/>
          <ac:spMkLst>
            <pc:docMk/>
            <pc:sldMk cId="1140264885" sldId="267"/>
            <ac:spMk id="14" creationId="{05DEC45B-BA77-21C0-3869-05DE7C92376D}"/>
          </ac:spMkLst>
        </pc:spChg>
        <pc:picChg chg="add mod">
          <ac:chgData name="Charlie Hughes" userId="2001e2269d93bb4c" providerId="LiveId" clId="{BB133E7E-7631-470B-9501-E86D3BC37931}" dt="2025-03-07T12:50:12.489" v="12970" actId="26606"/>
          <ac:picMkLst>
            <pc:docMk/>
            <pc:sldMk cId="1140264885" sldId="267"/>
            <ac:picMk id="5" creationId="{27B15BA9-F02B-C37B-9B7D-295787F66A16}"/>
          </ac:picMkLst>
        </pc:picChg>
        <pc:cxnChg chg="add">
          <ac:chgData name="Charlie Hughes" userId="2001e2269d93bb4c" providerId="LiveId" clId="{BB133E7E-7631-470B-9501-E86D3BC37931}" dt="2025-03-07T12:50:12.489" v="12970" actId="26606"/>
          <ac:cxnSpMkLst>
            <pc:docMk/>
            <pc:sldMk cId="1140264885" sldId="267"/>
            <ac:cxnSpMk id="10" creationId="{118E06E4-607B-144B-382B-AD3D06B1EE8C}"/>
          </ac:cxnSpMkLst>
        </pc:cxnChg>
        <pc:cxnChg chg="add">
          <ac:chgData name="Charlie Hughes" userId="2001e2269d93bb4c" providerId="LiveId" clId="{BB133E7E-7631-470B-9501-E86D3BC37931}" dt="2025-03-07T12:50:12.489" v="12970" actId="26606"/>
          <ac:cxnSpMkLst>
            <pc:docMk/>
            <pc:sldMk cId="1140264885" sldId="267"/>
            <ac:cxnSpMk id="16" creationId="{7A0A4642-D29D-0121-4C05-5A5559BC5F39}"/>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17369B-B11E-4DB0-9290-7C90358E0537}" type="datetimeFigureOut">
              <a:rPr lang="en-GB" smtClean="0"/>
              <a:t>07/03/2025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CAEDFB-63BE-4A42-99D0-9A13CDBFEE56}" type="slidenum">
              <a:rPr lang="en-GB" smtClean="0"/>
              <a:t>‹#›</a:t>
            </a:fld>
            <a:endParaRPr lang="en-GB"/>
          </a:p>
        </p:txBody>
      </p:sp>
    </p:spTree>
    <p:extLst>
      <p:ext uri="{BB962C8B-B14F-4D97-AF65-F5344CB8AC3E}">
        <p14:creationId xmlns:p14="http://schemas.microsoft.com/office/powerpoint/2010/main" val="602000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there, I’m Charlie. Thank you for having me and for this opportunity. Today I will be giving you a presentation on ‘Evaluating the Impact of Code G of PACE 1984 on Fair and Lawful Treatment of Prisoners</a:t>
            </a:r>
          </a:p>
        </p:txBody>
      </p:sp>
      <p:sp>
        <p:nvSpPr>
          <p:cNvPr id="4" name="Slide Number Placeholder 3"/>
          <p:cNvSpPr>
            <a:spLocks noGrp="1"/>
          </p:cNvSpPr>
          <p:nvPr>
            <p:ph type="sldNum" sz="quarter" idx="5"/>
          </p:nvPr>
        </p:nvSpPr>
        <p:spPr/>
        <p:txBody>
          <a:bodyPr/>
          <a:lstStyle/>
          <a:p>
            <a:fld id="{86CAEDFB-63BE-4A42-99D0-9A13CDBFEE56}" type="slidenum">
              <a:rPr lang="en-GB" smtClean="0"/>
              <a:t>1</a:t>
            </a:fld>
            <a:endParaRPr lang="en-GB"/>
          </a:p>
        </p:txBody>
      </p:sp>
    </p:spTree>
    <p:extLst>
      <p:ext uri="{BB962C8B-B14F-4D97-AF65-F5344CB8AC3E}">
        <p14:creationId xmlns:p14="http://schemas.microsoft.com/office/powerpoint/2010/main" val="1395142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PACE 1984? PACE as highlighted by Newburn (2008) is a framework that regulates police powers to protect individual rights. It achieves this by strengthening legal controls over policing practices and procedures</a:t>
            </a:r>
          </a:p>
          <a:p>
            <a:r>
              <a:rPr lang="en-GB" dirty="0"/>
              <a:t>Why is Code G important? Code G was introduced to ensure that arrests are made both lawfully and fairly. By outlining the correct procedures when arresting a person and ensuring that their right to liberty is always considered and that the proper justification for the arrest is provided to them </a:t>
            </a:r>
            <a:r>
              <a:rPr lang="en-US" dirty="0"/>
              <a:t>(Wood et al., 2024, p.400).</a:t>
            </a:r>
            <a:endParaRPr lang="en-GB" dirty="0"/>
          </a:p>
          <a:p>
            <a:r>
              <a:rPr lang="en-GB" dirty="0"/>
              <a:t>The purpose of this presentation is to evaluate how code G has improved the treatment of prisoners</a:t>
            </a:r>
            <a:r>
              <a:rPr lang="en-US" dirty="0"/>
              <a:t>.</a:t>
            </a:r>
            <a:endParaRPr lang="en-GB" dirty="0"/>
          </a:p>
        </p:txBody>
      </p:sp>
      <p:sp>
        <p:nvSpPr>
          <p:cNvPr id="4" name="Slide Number Placeholder 3"/>
          <p:cNvSpPr>
            <a:spLocks noGrp="1"/>
          </p:cNvSpPr>
          <p:nvPr>
            <p:ph type="sldNum" sz="quarter" idx="5"/>
          </p:nvPr>
        </p:nvSpPr>
        <p:spPr/>
        <p:txBody>
          <a:bodyPr/>
          <a:lstStyle/>
          <a:p>
            <a:fld id="{86CAEDFB-63BE-4A42-99D0-9A13CDBFEE56}" type="slidenum">
              <a:rPr lang="en-GB" smtClean="0"/>
              <a:t>2</a:t>
            </a:fld>
            <a:endParaRPr lang="en-GB"/>
          </a:p>
        </p:txBody>
      </p:sp>
    </p:spTree>
    <p:extLst>
      <p:ext uri="{BB962C8B-B14F-4D97-AF65-F5344CB8AC3E}">
        <p14:creationId xmlns:p14="http://schemas.microsoft.com/office/powerpoint/2010/main" val="2461716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Code G? Code G specifically offers guidance to police officers on arrest powers under Section 24 (S.24) of PACE</a:t>
            </a:r>
          </a:p>
          <a:p>
            <a:r>
              <a:rPr lang="en-GB" dirty="0"/>
              <a:t>When can arrests be made? They can made when an individual is suspected, attempted or involved in a criminal offence. The arresting officer must have reasonable grounds for believing that the arrest is necessary (College of Policing, 2022).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an arrest to be made, it requires three key considerations. The UK Home Office (2012) outlines that an officer must be able to justify the reason for the arrest. Being able to both explain and document why it happened.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officer must consider if the arrest meets the necessity criteria under S.24 of PACE.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lastly, before making an arrest, officers must assess whether a less intrusive alternative can be used to achieve the same outcome without the arrest, such as, voluntary interviews or summons </a:t>
            </a:r>
            <a:r>
              <a:rPr lang="en-GB" sz="1200" dirty="0"/>
              <a:t>(</a:t>
            </a:r>
            <a:r>
              <a:rPr lang="en-GB" sz="1200" i="1" dirty="0"/>
              <a:t>PACE Code G</a:t>
            </a:r>
            <a:r>
              <a:rPr lang="en-GB" sz="1200" dirty="0"/>
              <a:t>, 2012).</a:t>
            </a:r>
            <a:endParaRPr lang="en-US" sz="1400" dirty="0"/>
          </a:p>
        </p:txBody>
      </p:sp>
      <p:sp>
        <p:nvSpPr>
          <p:cNvPr id="4" name="Slide Number Placeholder 3"/>
          <p:cNvSpPr>
            <a:spLocks noGrp="1"/>
          </p:cNvSpPr>
          <p:nvPr>
            <p:ph type="sldNum" sz="quarter" idx="5"/>
          </p:nvPr>
        </p:nvSpPr>
        <p:spPr/>
        <p:txBody>
          <a:bodyPr/>
          <a:lstStyle/>
          <a:p>
            <a:fld id="{86CAEDFB-63BE-4A42-99D0-9A13CDBFEE56}" type="slidenum">
              <a:rPr lang="en-GB" smtClean="0"/>
              <a:t>3</a:t>
            </a:fld>
            <a:endParaRPr lang="en-GB"/>
          </a:p>
        </p:txBody>
      </p:sp>
    </p:spTree>
    <p:extLst>
      <p:ext uri="{BB962C8B-B14F-4D97-AF65-F5344CB8AC3E}">
        <p14:creationId xmlns:p14="http://schemas.microsoft.com/office/powerpoint/2010/main" val="42693025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my previous slide I touched upon the Key Principles of Code G. As mentioned, a necessity test must be performed. It is vital that the officer considers if an arrest is the least intrusive method to achieve their policing objective. There must be a specific need to arrest the individual.</a:t>
            </a:r>
          </a:p>
          <a:p>
            <a:r>
              <a:rPr lang="en-GB" dirty="0"/>
              <a:t>Additionally, an arrest must meet one or more of the following criteria for it to be lawful. </a:t>
            </a:r>
          </a:p>
          <a:p>
            <a:r>
              <a:rPr lang="en-GB" dirty="0"/>
              <a:t>If the officer has reasonable grounds to suspect that the individual has provided false information or simply refuses to give it. </a:t>
            </a:r>
          </a:p>
          <a:p>
            <a:r>
              <a:rPr lang="en-GB" dirty="0"/>
              <a:t>They believe that it is necessary to prevent further harm or crime. </a:t>
            </a:r>
          </a:p>
          <a:p>
            <a:r>
              <a:rPr lang="en-GB" dirty="0"/>
              <a:t>They suspects that evidence may be destroyed or tampered with.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if they suspect the individual would fail to appear in court </a:t>
            </a:r>
            <a:r>
              <a:rPr lang="en-US" dirty="0"/>
              <a:t>(Pepper and McGrath, 2020, p.165).</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Finally, the officer has a duty to ensure that the arrest is compliant with the Human Rights Act (1998). The arrest must be proportionate, legal, accountable, and necessary. Ensuring that it fully aligns with the Human Rights Act, article 5 </a:t>
            </a:r>
            <a:r>
              <a:rPr lang="en-US" dirty="0"/>
              <a:t>(Liberty, 2024).</a:t>
            </a:r>
            <a:endParaRPr lang="en-GB" dirty="0"/>
          </a:p>
          <a:p>
            <a:endParaRPr lang="en-GB" dirty="0"/>
          </a:p>
        </p:txBody>
      </p:sp>
      <p:sp>
        <p:nvSpPr>
          <p:cNvPr id="4" name="Slide Number Placeholder 3"/>
          <p:cNvSpPr>
            <a:spLocks noGrp="1"/>
          </p:cNvSpPr>
          <p:nvPr>
            <p:ph type="sldNum" sz="quarter" idx="5"/>
          </p:nvPr>
        </p:nvSpPr>
        <p:spPr/>
        <p:txBody>
          <a:bodyPr/>
          <a:lstStyle/>
          <a:p>
            <a:fld id="{86CAEDFB-63BE-4A42-99D0-9A13CDBFEE56}" type="slidenum">
              <a:rPr lang="en-GB" smtClean="0"/>
              <a:t>4</a:t>
            </a:fld>
            <a:endParaRPr lang="en-GB"/>
          </a:p>
        </p:txBody>
      </p:sp>
    </p:spTree>
    <p:extLst>
      <p:ext uri="{BB962C8B-B14F-4D97-AF65-F5344CB8AC3E}">
        <p14:creationId xmlns:p14="http://schemas.microsoft.com/office/powerpoint/2010/main" val="41467589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we’ll look at the positive impacts of code G, the first is that it significantly enhances transparency. This is because officers now must clearly articulate the reason for the arrest under section 4.1 of code G and record a detailed account of why the arrest is made.</a:t>
            </a:r>
          </a:p>
          <a:p>
            <a:r>
              <a:rPr lang="en-GB" dirty="0"/>
              <a:t>Additionally, sections 1.1 and 1.3 place a strong emphasis on protecting the rights of suspects by recognising the serious step of taking someone's human rights away.</a:t>
            </a:r>
          </a:p>
          <a:p>
            <a:r>
              <a:rPr lang="en-GB" dirty="0"/>
              <a:t>Moreover, it improves the court process as section 1.4 states that not observing the act correctly leads the investigation open to question. This then, demands officers to be more thorough and careful when arresting (</a:t>
            </a:r>
            <a:r>
              <a:rPr lang="en-GB" i="1" dirty="0"/>
              <a:t>PACE Code G</a:t>
            </a:r>
            <a:r>
              <a:rPr lang="en-GB" dirty="0"/>
              <a:t>, 2012).</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Finally, it overall reduces unnecessary arrests. Since the introduction of Code G, statistics show that arrests between 2011/12 to 2016/17 fell by 27%. This is believed to be caused using voluntary attendance as an alternative as well as a more thorough application of the necessity test </a:t>
            </a:r>
            <a:r>
              <a:rPr lang="en-US" dirty="0"/>
              <a:t>(UK Parliament, 2018).</a:t>
            </a:r>
            <a:endParaRPr lang="en-GB" dirty="0"/>
          </a:p>
          <a:p>
            <a:r>
              <a:rPr lang="en-GB" dirty="0"/>
              <a:t>Now we’ll take a look at a quick case study. In 2016 a man was accused of sexual assault of his partner. The officer in charge of his case had already determined an arrest was necessary before interviewing anybody involved in the case. The claimant believed his attendance was voluntary but upon coming to the station, he was immediately arrested and told it was needed for a prompt and effective investigation. The court ruled that the arrest was unlawful due to the officer already deciding to arrest before any sufficient evidence had been found (Riddell, 2017).</a:t>
            </a:r>
          </a:p>
        </p:txBody>
      </p:sp>
      <p:sp>
        <p:nvSpPr>
          <p:cNvPr id="4" name="Slide Number Placeholder 3"/>
          <p:cNvSpPr>
            <a:spLocks noGrp="1"/>
          </p:cNvSpPr>
          <p:nvPr>
            <p:ph type="sldNum" sz="quarter" idx="5"/>
          </p:nvPr>
        </p:nvSpPr>
        <p:spPr/>
        <p:txBody>
          <a:bodyPr/>
          <a:lstStyle/>
          <a:p>
            <a:fld id="{86CAEDFB-63BE-4A42-99D0-9A13CDBFEE56}" type="slidenum">
              <a:rPr lang="en-GB" smtClean="0"/>
              <a:t>5</a:t>
            </a:fld>
            <a:endParaRPr lang="en-GB"/>
          </a:p>
        </p:txBody>
      </p:sp>
    </p:spTree>
    <p:extLst>
      <p:ext uri="{BB962C8B-B14F-4D97-AF65-F5344CB8AC3E}">
        <p14:creationId xmlns:p14="http://schemas.microsoft.com/office/powerpoint/2010/main" val="990252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some of the criticisms and challenges of Code G? The first is that the necessity test can be very subjective. The nature of the test is that two officers could have a varied idea in their mind as to what constitutes a necessary arrest. One may opt to arrest almost immediately, while the other may decide that a simple warning would suffice. Gould (2024) has found that many officers tend to default to arrest mode when dealing with a suspect. He supposes that while there may be a long list of justifications, many officers will default to one or two broad reasons. Usually this takes the form of ‘allowing a prompt an effective investigation’. This rationale raises concerns that the necessity aspect is merely a formality.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Another criticism is that officers can often struggle with balancing real time policing needs and being Code G compliant. The reality is, policing can be very hard at times, and it relies on an officers quick thinking to resolve complex situations promptly. Because of this, officers may find themselves tending towards the mindset of ‘arrest now, justify later’ to quickly gain control of the situation. Moreover, an officer might just be simply looking to arrest to avoid the potential risks involved by not arresting the suspect at that moment. To them, they don’t know if failure to act in that moment may lead to further trouble </a:t>
            </a:r>
            <a:r>
              <a:rPr lang="en-US" dirty="0"/>
              <a:t>(Pearson et al., 2018, pp. 282-308).</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finally, we have the issue of potential bias’. Because Code G is down to an officer's discretion there is an obvious worry that some officers will carry an inherent bias against certain racial groups over others. Government data shows that black people are three times more likely to be arrested then white people. This is an abhorrent abuse of power, and it is an officer's duty to ensure that all people are treated fairly in the eyes of the law. The power to arrest is a very serious responsibility and it is imperative that it is used fairly between all ethnic groups. Failing to do so can lead to genuinely guilty suspects getting away with their crimes as their case was thrown out </a:t>
            </a:r>
            <a:r>
              <a:rPr lang="en-US" dirty="0"/>
              <a:t>(HMICFRS, 2023).</a:t>
            </a:r>
            <a:endParaRPr lang="en-GB" dirty="0"/>
          </a:p>
          <a:p>
            <a:endParaRPr lang="en-GB" dirty="0"/>
          </a:p>
        </p:txBody>
      </p:sp>
      <p:sp>
        <p:nvSpPr>
          <p:cNvPr id="4" name="Slide Number Placeholder 3"/>
          <p:cNvSpPr>
            <a:spLocks noGrp="1"/>
          </p:cNvSpPr>
          <p:nvPr>
            <p:ph type="sldNum" sz="quarter" idx="5"/>
          </p:nvPr>
        </p:nvSpPr>
        <p:spPr/>
        <p:txBody>
          <a:bodyPr/>
          <a:lstStyle/>
          <a:p>
            <a:fld id="{86CAEDFB-63BE-4A42-99D0-9A13CDBFEE56}" type="slidenum">
              <a:rPr lang="en-GB" smtClean="0"/>
              <a:t>6</a:t>
            </a:fld>
            <a:endParaRPr lang="en-GB"/>
          </a:p>
        </p:txBody>
      </p:sp>
    </p:spTree>
    <p:extLst>
      <p:ext uri="{BB962C8B-B14F-4D97-AF65-F5344CB8AC3E}">
        <p14:creationId xmlns:p14="http://schemas.microsoft.com/office/powerpoint/2010/main" val="35857171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the introduction of Code G under PACE 1984 has significantly improved the treatment of prisoners by clearly outlining procedures police must follow during an arrest. By requiring officers to articulate and document their reasons for arrest, Code G enhances transparency, accountability, and safeguards individual rights, particularly the right to liberty.</a:t>
            </a:r>
          </a:p>
          <a:p>
            <a:r>
              <a:rPr lang="en-GB" dirty="0"/>
              <a:t>A key achievement of Code G is the reduction in unnecessary arrest through the mandated necessity tests. Officers must consider less intrusive alternatives such as summons or voluntary interviews, leading to fewer overall unjustified arrest and enhancing fairness in the criminal justice system. Additionally, proper documentation and justification of arrests support stronger, less disputable court cases.</a:t>
            </a:r>
          </a:p>
          <a:p>
            <a:r>
              <a:rPr lang="en-GB" dirty="0"/>
              <a:t>However, challenges remain. The subjective nature of the necessity test can result in inconsistent application, as officers may interpret criteria differently under pressure. Moreover, the urgency of frontline policing sometimes leads to an “arrest now, justify later” approach, potentially compromising an adherence to Code G. Racial disparities in arrest rates also highlight ongoing issues of bias, undermining public trust and equality before the law.</a:t>
            </a:r>
          </a:p>
          <a:p>
            <a:r>
              <a:rPr lang="en-GB" dirty="0"/>
              <a:t>Ultimately, while Code G has greatly improved police accountability and protection of individual rights, continued training, oversight, and effective measures against bias are essential to ensure consistent and fair policing.</a:t>
            </a:r>
          </a:p>
        </p:txBody>
      </p:sp>
      <p:sp>
        <p:nvSpPr>
          <p:cNvPr id="4" name="Slide Number Placeholder 3"/>
          <p:cNvSpPr>
            <a:spLocks noGrp="1"/>
          </p:cNvSpPr>
          <p:nvPr>
            <p:ph type="sldNum" sz="quarter" idx="5"/>
          </p:nvPr>
        </p:nvSpPr>
        <p:spPr/>
        <p:txBody>
          <a:bodyPr/>
          <a:lstStyle/>
          <a:p>
            <a:fld id="{86CAEDFB-63BE-4A42-99D0-9A13CDBFEE56}" type="slidenum">
              <a:rPr lang="en-GB" smtClean="0"/>
              <a:t>7</a:t>
            </a:fld>
            <a:endParaRPr lang="en-GB"/>
          </a:p>
        </p:txBody>
      </p:sp>
    </p:spTree>
    <p:extLst>
      <p:ext uri="{BB962C8B-B14F-4D97-AF65-F5344CB8AC3E}">
        <p14:creationId xmlns:p14="http://schemas.microsoft.com/office/powerpoint/2010/main" val="2122382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your time. Any questions?</a:t>
            </a:r>
          </a:p>
        </p:txBody>
      </p:sp>
      <p:sp>
        <p:nvSpPr>
          <p:cNvPr id="4" name="Slide Number Placeholder 3"/>
          <p:cNvSpPr>
            <a:spLocks noGrp="1"/>
          </p:cNvSpPr>
          <p:nvPr>
            <p:ph type="sldNum" sz="quarter" idx="5"/>
          </p:nvPr>
        </p:nvSpPr>
        <p:spPr/>
        <p:txBody>
          <a:bodyPr/>
          <a:lstStyle/>
          <a:p>
            <a:fld id="{86CAEDFB-63BE-4A42-99D0-9A13CDBFEE56}" type="slidenum">
              <a:rPr lang="en-GB" smtClean="0"/>
              <a:t>8</a:t>
            </a:fld>
            <a:endParaRPr lang="en-GB"/>
          </a:p>
        </p:txBody>
      </p:sp>
    </p:spTree>
    <p:extLst>
      <p:ext uri="{BB962C8B-B14F-4D97-AF65-F5344CB8AC3E}">
        <p14:creationId xmlns:p14="http://schemas.microsoft.com/office/powerpoint/2010/main" val="3669834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3/7/2025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39959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3/7/2025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28269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3/7/2025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7954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3/7/2025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50069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3/7/2025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21493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3/7/2025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61630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3/7/2025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0124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3/7/2025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75276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3/7/2025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695490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3/7/2025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21912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3/7/2025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300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3/7/2025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0201228"/>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00" r:id="rId4"/>
    <p:sldLayoutId id="2147483701" r:id="rId5"/>
    <p:sldLayoutId id="2147483706" r:id="rId6"/>
    <p:sldLayoutId id="2147483702" r:id="rId7"/>
    <p:sldLayoutId id="2147483703" r:id="rId8"/>
    <p:sldLayoutId id="2147483704" r:id="rId9"/>
    <p:sldLayoutId id="2147483705" r:id="rId10"/>
    <p:sldLayoutId id="2147483707"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iaingould.co.uk/2024/04/08/failing-the-test-an-unnecessary-arrest/" TargetMode="External"/><Relationship Id="rId2" Type="http://schemas.openxmlformats.org/officeDocument/2006/relationships/hyperlink" Target="https://www.college.police.uk/app/detention-and-custody/response-arrest-and-detention" TargetMode="External"/><Relationship Id="rId1" Type="http://schemas.openxmlformats.org/officeDocument/2006/relationships/slideLayout" Target="../slideLayouts/slideLayout2.xml"/><Relationship Id="rId5" Type="http://schemas.openxmlformats.org/officeDocument/2006/relationships/hyperlink" Target="https://www.libertyhumanrights.org.uk/advice_information/police-powers-of-arrest-2/" TargetMode="External"/><Relationship Id="rId4" Type="http://schemas.openxmlformats.org/officeDocument/2006/relationships/hyperlink" Target="https://hmicfrs.justiceinspectorates.gov.uk/publication-html/inspection-of-race-disparity-in-police-criminal-justice-decision-making/"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jstor.org/stable/45179890" TargetMode="External"/><Relationship Id="rId2" Type="http://schemas.openxmlformats.org/officeDocument/2006/relationships/hyperlink" Target="https://magistrates.judiciary.uk/" TargetMode="External"/><Relationship Id="rId1" Type="http://schemas.openxmlformats.org/officeDocument/2006/relationships/slideLayout" Target="../slideLayouts/slideLayout2.xml"/><Relationship Id="rId4" Type="http://schemas.openxmlformats.org/officeDocument/2006/relationships/hyperlink" Target="https://www.gov.uk/government/publications/pace-code-g-2012/pace-code-g-2012-accessibl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shetland.gov.uk/news/article/2582/convener-reflects-on-anniversary-of-human-rights-declaration" TargetMode="External"/><Relationship Id="rId2" Type="http://schemas.openxmlformats.org/officeDocument/2006/relationships/hyperlink" Target="https://www.weightmans.com/media-centre/news/tl-v-chief-constable-of-surrey/" TargetMode="External"/><Relationship Id="rId1" Type="http://schemas.openxmlformats.org/officeDocument/2006/relationships/slideLayout" Target="../slideLayouts/slideLayout2.xml"/><Relationship Id="rId4" Type="http://schemas.openxmlformats.org/officeDocument/2006/relationships/hyperlink" Target="https://questions-statements.parliament.uk/written-questions/detail/2018-09-13/174752"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in handcuffs being arrested&#10;&#10;AI-generated content may be incorrect.">
            <a:extLst>
              <a:ext uri="{FF2B5EF4-FFF2-40B4-BE49-F238E27FC236}">
                <a16:creationId xmlns:a16="http://schemas.microsoft.com/office/drawing/2014/main" id="{EECF8308-9D65-1C7A-9D94-241091AAF242}"/>
              </a:ext>
            </a:extLst>
          </p:cNvPr>
          <p:cNvPicPr>
            <a:picLocks noChangeAspect="1"/>
          </p:cNvPicPr>
          <p:nvPr/>
        </p:nvPicPr>
        <p:blipFill>
          <a:blip r:embed="rId3">
            <a:extLst>
              <a:ext uri="{28A0092B-C50C-407E-A947-70E740481C1C}">
                <a14:useLocalDpi xmlns:a14="http://schemas.microsoft.com/office/drawing/2010/main" val="0"/>
              </a:ext>
            </a:extLst>
          </a:blip>
          <a:srcRect l="9879" r="22912"/>
          <a:stretch/>
        </p:blipFill>
        <p:spPr>
          <a:xfrm>
            <a:off x="20" y="10"/>
            <a:ext cx="6931132" cy="6857990"/>
          </a:xfrm>
          <a:prstGeom prst="rect">
            <a:avLst/>
          </a:prstGeom>
        </p:spPr>
      </p:pic>
      <p:sp>
        <p:nvSpPr>
          <p:cNvPr id="2" name="Title 1">
            <a:extLst>
              <a:ext uri="{FF2B5EF4-FFF2-40B4-BE49-F238E27FC236}">
                <a16:creationId xmlns:a16="http://schemas.microsoft.com/office/drawing/2014/main" id="{1B472482-F4C1-D148-C116-76FE032A125C}"/>
              </a:ext>
            </a:extLst>
          </p:cNvPr>
          <p:cNvSpPr>
            <a:spLocks noGrp="1"/>
          </p:cNvSpPr>
          <p:nvPr>
            <p:ph type="ctrTitle"/>
          </p:nvPr>
        </p:nvSpPr>
        <p:spPr>
          <a:xfrm>
            <a:off x="7537528" y="1032764"/>
            <a:ext cx="4308672" cy="3224045"/>
          </a:xfrm>
        </p:spPr>
        <p:txBody>
          <a:bodyPr anchor="b">
            <a:normAutofit/>
          </a:bodyPr>
          <a:lstStyle/>
          <a:p>
            <a:pPr>
              <a:lnSpc>
                <a:spcPct val="90000"/>
              </a:lnSpc>
            </a:pPr>
            <a:r>
              <a:rPr lang="en-GB" sz="3600" dirty="0"/>
              <a:t>Evaluating the Impact of Code G of PACE 1984 on Fair and Lawful Treatment of Prisoners</a:t>
            </a:r>
          </a:p>
        </p:txBody>
      </p:sp>
      <p:sp>
        <p:nvSpPr>
          <p:cNvPr id="3" name="Subtitle 2">
            <a:extLst>
              <a:ext uri="{FF2B5EF4-FFF2-40B4-BE49-F238E27FC236}">
                <a16:creationId xmlns:a16="http://schemas.microsoft.com/office/drawing/2014/main" id="{7EED0F3E-C3D7-BB34-C22E-68DCB9E8FF37}"/>
              </a:ext>
            </a:extLst>
          </p:cNvPr>
          <p:cNvSpPr>
            <a:spLocks noGrp="1"/>
          </p:cNvSpPr>
          <p:nvPr>
            <p:ph type="subTitle" idx="1"/>
          </p:nvPr>
        </p:nvSpPr>
        <p:spPr>
          <a:xfrm>
            <a:off x="7535756" y="5046281"/>
            <a:ext cx="4308672" cy="1172408"/>
          </a:xfrm>
        </p:spPr>
        <p:txBody>
          <a:bodyPr anchor="t">
            <a:normAutofit/>
          </a:bodyPr>
          <a:lstStyle/>
          <a:p>
            <a:r>
              <a:rPr lang="en-GB" dirty="0"/>
              <a:t>BMPL4017</a:t>
            </a:r>
          </a:p>
        </p:txBody>
      </p:sp>
      <p:cxnSp>
        <p:nvCxnSpPr>
          <p:cNvPr id="14" name="Straight Connector 13">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263EB6E-BA65-44EC-A7B0-300EFB1C3047}"/>
              </a:ext>
            </a:extLst>
          </p:cNvPr>
          <p:cNvSpPr txBox="1"/>
          <p:nvPr/>
        </p:nvSpPr>
        <p:spPr>
          <a:xfrm>
            <a:off x="7535756" y="5501052"/>
            <a:ext cx="2664158" cy="907941"/>
          </a:xfrm>
          <a:prstGeom prst="rect">
            <a:avLst/>
          </a:prstGeom>
          <a:noFill/>
        </p:spPr>
        <p:txBody>
          <a:bodyPr wrap="square" rtlCol="0">
            <a:spAutoFit/>
          </a:bodyPr>
          <a:lstStyle/>
          <a:p>
            <a:pPr>
              <a:spcAft>
                <a:spcPts val="600"/>
              </a:spcAft>
            </a:pPr>
            <a:r>
              <a:rPr lang="en-GB" sz="2400" dirty="0"/>
              <a:t>Charlie Hughes</a:t>
            </a:r>
          </a:p>
          <a:p>
            <a:pPr>
              <a:spcAft>
                <a:spcPts val="600"/>
              </a:spcAft>
            </a:pPr>
            <a:r>
              <a:rPr lang="en-GB" sz="2400" dirty="0"/>
              <a:t>2400697</a:t>
            </a:r>
          </a:p>
        </p:txBody>
      </p:sp>
    </p:spTree>
    <p:extLst>
      <p:ext uri="{BB962C8B-B14F-4D97-AF65-F5344CB8AC3E}">
        <p14:creationId xmlns:p14="http://schemas.microsoft.com/office/powerpoint/2010/main" val="38350433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D7CC04-BD6F-A7C0-23D6-17127DF2C93A}"/>
              </a:ext>
            </a:extLst>
          </p:cNvPr>
          <p:cNvSpPr>
            <a:spLocks noGrp="1"/>
          </p:cNvSpPr>
          <p:nvPr>
            <p:ph type="title"/>
          </p:nvPr>
        </p:nvSpPr>
        <p:spPr>
          <a:xfrm>
            <a:off x="640080" y="1371600"/>
            <a:ext cx="5737859" cy="1097280"/>
          </a:xfrm>
        </p:spPr>
        <p:txBody>
          <a:bodyPr>
            <a:normAutofit/>
          </a:bodyPr>
          <a:lstStyle/>
          <a:p>
            <a:r>
              <a:rPr lang="en-GB" dirty="0"/>
              <a:t>Introduction: </a:t>
            </a:r>
          </a:p>
        </p:txBody>
      </p:sp>
      <p:sp>
        <p:nvSpPr>
          <p:cNvPr id="9" name="Content Placeholder 8">
            <a:extLst>
              <a:ext uri="{FF2B5EF4-FFF2-40B4-BE49-F238E27FC236}">
                <a16:creationId xmlns:a16="http://schemas.microsoft.com/office/drawing/2014/main" id="{E5CD735F-15C7-81F4-2D9E-E6C00BDE92E1}"/>
              </a:ext>
            </a:extLst>
          </p:cNvPr>
          <p:cNvSpPr>
            <a:spLocks noGrp="1"/>
          </p:cNvSpPr>
          <p:nvPr>
            <p:ph idx="1"/>
          </p:nvPr>
        </p:nvSpPr>
        <p:spPr>
          <a:xfrm>
            <a:off x="640080" y="2633236"/>
            <a:ext cx="5737860" cy="3666980"/>
          </a:xfrm>
        </p:spPr>
        <p:txBody>
          <a:bodyPr>
            <a:normAutofit/>
          </a:bodyPr>
          <a:lstStyle/>
          <a:p>
            <a:r>
              <a:rPr lang="en-US" dirty="0"/>
              <a:t>What is PACE 1984? </a:t>
            </a:r>
          </a:p>
          <a:p>
            <a:pPr marL="0" indent="0" algn="r">
              <a:buNone/>
            </a:pPr>
            <a:r>
              <a:rPr lang="en-US" dirty="0"/>
              <a:t>(Newburn, 2008, p.21)</a:t>
            </a:r>
          </a:p>
          <a:p>
            <a:endParaRPr lang="en-US" dirty="0"/>
          </a:p>
          <a:p>
            <a:endParaRPr lang="en-US" dirty="0"/>
          </a:p>
          <a:p>
            <a:endParaRPr lang="en-US" dirty="0"/>
          </a:p>
          <a:p>
            <a:r>
              <a:rPr lang="en-US" dirty="0"/>
              <a:t>Why is Code G Important? </a:t>
            </a:r>
          </a:p>
          <a:p>
            <a:pPr marL="0" indent="0" algn="r">
              <a:buNone/>
            </a:pPr>
            <a:r>
              <a:rPr lang="en-US" dirty="0"/>
              <a:t>(Wood et al., 2024, p.400)</a:t>
            </a:r>
          </a:p>
        </p:txBody>
      </p:sp>
      <p:cxnSp>
        <p:nvCxnSpPr>
          <p:cNvPr id="14" name="Straight Connector 13">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Content Placeholder 4" descr="A black and white logo&#10;&#10;AI-generated content may be incorrect.">
            <a:extLst>
              <a:ext uri="{FF2B5EF4-FFF2-40B4-BE49-F238E27FC236}">
                <a16:creationId xmlns:a16="http://schemas.microsoft.com/office/drawing/2014/main" id="{AF7EEF79-00F0-9144-289C-12E4736E59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5179" y="1924386"/>
            <a:ext cx="4375829" cy="4375829"/>
          </a:xfrm>
          <a:prstGeom prst="rect">
            <a:avLst/>
          </a:prstGeom>
        </p:spPr>
      </p:pic>
      <p:sp>
        <p:nvSpPr>
          <p:cNvPr id="6" name="TextBox 5">
            <a:extLst>
              <a:ext uri="{FF2B5EF4-FFF2-40B4-BE49-F238E27FC236}">
                <a16:creationId xmlns:a16="http://schemas.microsoft.com/office/drawing/2014/main" id="{07E7C1A9-6FD2-4C2C-7A01-34605CF90EFB}"/>
              </a:ext>
            </a:extLst>
          </p:cNvPr>
          <p:cNvSpPr txBox="1"/>
          <p:nvPr/>
        </p:nvSpPr>
        <p:spPr>
          <a:xfrm>
            <a:off x="7862522" y="5773040"/>
            <a:ext cx="3668486" cy="369332"/>
          </a:xfrm>
          <a:prstGeom prst="rect">
            <a:avLst/>
          </a:prstGeom>
          <a:noFill/>
        </p:spPr>
        <p:txBody>
          <a:bodyPr wrap="square" rtlCol="0">
            <a:spAutoFit/>
          </a:bodyPr>
          <a:lstStyle/>
          <a:p>
            <a:r>
              <a:rPr lang="en-GB" dirty="0"/>
              <a:t>(Magistrates Judiciary, 2025)</a:t>
            </a:r>
          </a:p>
        </p:txBody>
      </p:sp>
    </p:spTree>
    <p:extLst>
      <p:ext uri="{BB962C8B-B14F-4D97-AF65-F5344CB8AC3E}">
        <p14:creationId xmlns:p14="http://schemas.microsoft.com/office/powerpoint/2010/main" val="423148869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500"/>
                                        <p:tgtEl>
                                          <p:spTgt spid="9">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1" end="1"/>
                                            </p:txEl>
                                          </p:spTgt>
                                        </p:tgtEl>
                                        <p:attrNameLst>
                                          <p:attrName>style.visibility</p:attrName>
                                        </p:attrNameLst>
                                      </p:cBhvr>
                                      <p:to>
                                        <p:strVal val="visible"/>
                                      </p:to>
                                    </p:set>
                                    <p:animEffect transition="in" filter="fade">
                                      <p:cBhvr>
                                        <p:cTn id="27" dur="500"/>
                                        <p:tgtEl>
                                          <p:spTgt spid="9">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5" end="5"/>
                                            </p:txEl>
                                          </p:spTgt>
                                        </p:tgtEl>
                                        <p:attrNameLst>
                                          <p:attrName>style.visibility</p:attrName>
                                        </p:attrNameLst>
                                      </p:cBhvr>
                                      <p:to>
                                        <p:strVal val="visible"/>
                                      </p:to>
                                    </p:set>
                                    <p:animEffect transition="in" filter="fade">
                                      <p:cBhvr>
                                        <p:cTn id="32" dur="500"/>
                                        <p:tgtEl>
                                          <p:spTgt spid="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Effect transition="in" filter="fade">
                                      <p:cBhvr>
                                        <p:cTn id="37" dur="500"/>
                                        <p:tgtEl>
                                          <p:spTgt spid="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Content Placeholder 12" descr="A diagram of a diagram&#10;&#10;AI-generated content may be incorrect.">
            <a:extLst>
              <a:ext uri="{FF2B5EF4-FFF2-40B4-BE49-F238E27FC236}">
                <a16:creationId xmlns:a16="http://schemas.microsoft.com/office/drawing/2014/main" id="{33846C6E-847D-3FE6-7778-E896BCF2514D}"/>
              </a:ext>
            </a:extLst>
          </p:cNvPr>
          <p:cNvPicPr>
            <a:picLocks noChangeAspect="1"/>
          </p:cNvPicPr>
          <p:nvPr/>
        </p:nvPicPr>
        <p:blipFill>
          <a:blip r:embed="rId3">
            <a:extLst>
              <a:ext uri="{28A0092B-C50C-407E-A947-70E740481C1C}">
                <a14:useLocalDpi xmlns:a14="http://schemas.microsoft.com/office/drawing/2010/main" val="0"/>
              </a:ext>
            </a:extLst>
          </a:blip>
          <a:srcRect r="676"/>
          <a:stretch/>
        </p:blipFill>
        <p:spPr>
          <a:xfrm>
            <a:off x="20" y="535709"/>
            <a:ext cx="8229580" cy="5820640"/>
          </a:xfrm>
          <a:prstGeom prst="rect">
            <a:avLst/>
          </a:prstGeom>
        </p:spPr>
      </p:pic>
      <p:cxnSp>
        <p:nvCxnSpPr>
          <p:cNvPr id="51" name="Straight Connector 50">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4AFA939-DD7E-C7E6-458A-5D6A53F6A02E}"/>
              </a:ext>
            </a:extLst>
          </p:cNvPr>
          <p:cNvSpPr>
            <a:spLocks noGrp="1"/>
          </p:cNvSpPr>
          <p:nvPr>
            <p:ph type="title"/>
          </p:nvPr>
        </p:nvSpPr>
        <p:spPr>
          <a:xfrm>
            <a:off x="7515619" y="-190057"/>
            <a:ext cx="4015389" cy="2253281"/>
          </a:xfrm>
        </p:spPr>
        <p:txBody>
          <a:bodyPr anchor="b">
            <a:normAutofit/>
          </a:bodyPr>
          <a:lstStyle/>
          <a:p>
            <a:r>
              <a:rPr lang="en-GB" dirty="0"/>
              <a:t>Understanding Code G</a:t>
            </a:r>
          </a:p>
        </p:txBody>
      </p:sp>
      <p:sp>
        <p:nvSpPr>
          <p:cNvPr id="36" name="Content Placeholder 35">
            <a:extLst>
              <a:ext uri="{FF2B5EF4-FFF2-40B4-BE49-F238E27FC236}">
                <a16:creationId xmlns:a16="http://schemas.microsoft.com/office/drawing/2014/main" id="{2608F94E-65F8-E9E9-3AE1-42B3115796E9}"/>
              </a:ext>
            </a:extLst>
          </p:cNvPr>
          <p:cNvSpPr>
            <a:spLocks noGrp="1"/>
          </p:cNvSpPr>
          <p:nvPr>
            <p:ph idx="1"/>
          </p:nvPr>
        </p:nvSpPr>
        <p:spPr>
          <a:xfrm>
            <a:off x="8719128" y="2504811"/>
            <a:ext cx="2811880" cy="3409950"/>
          </a:xfrm>
        </p:spPr>
        <p:txBody>
          <a:bodyPr numCol="1" anchor="t">
            <a:normAutofit lnSpcReduction="10000"/>
          </a:bodyPr>
          <a:lstStyle/>
          <a:p>
            <a:pPr>
              <a:lnSpc>
                <a:spcPct val="110000"/>
              </a:lnSpc>
            </a:pPr>
            <a:r>
              <a:rPr lang="en-US" sz="1600" dirty="0"/>
              <a:t>What is it? </a:t>
            </a:r>
          </a:p>
          <a:p>
            <a:pPr>
              <a:lnSpc>
                <a:spcPct val="110000"/>
              </a:lnSpc>
            </a:pPr>
            <a:r>
              <a:rPr lang="en-US" sz="1600" dirty="0"/>
              <a:t>When? </a:t>
            </a:r>
          </a:p>
          <a:p>
            <a:pPr marL="0" indent="0" algn="r">
              <a:lnSpc>
                <a:spcPct val="110000"/>
              </a:lnSpc>
              <a:buNone/>
            </a:pPr>
            <a:r>
              <a:rPr lang="en-US" sz="1600" dirty="0"/>
              <a:t>(College of Policing, 2022)</a:t>
            </a:r>
          </a:p>
          <a:p>
            <a:pPr marL="0" indent="0">
              <a:lnSpc>
                <a:spcPct val="110000"/>
              </a:lnSpc>
              <a:buNone/>
            </a:pPr>
            <a:endParaRPr lang="en-US" sz="1600" dirty="0"/>
          </a:p>
          <a:p>
            <a:pPr>
              <a:lnSpc>
                <a:spcPct val="110000"/>
              </a:lnSpc>
            </a:pPr>
            <a:r>
              <a:rPr lang="en-US" sz="1600" dirty="0"/>
              <a:t>Requirements</a:t>
            </a:r>
          </a:p>
          <a:p>
            <a:pPr marL="457200" indent="-457200">
              <a:lnSpc>
                <a:spcPct val="110000"/>
              </a:lnSpc>
              <a:buFont typeface="+mj-lt"/>
              <a:buAutoNum type="arabicPeriod"/>
            </a:pPr>
            <a:r>
              <a:rPr lang="en-US" sz="1600" dirty="0"/>
              <a:t>Justifiable</a:t>
            </a:r>
          </a:p>
          <a:p>
            <a:pPr marL="457200" indent="-457200">
              <a:lnSpc>
                <a:spcPct val="110000"/>
              </a:lnSpc>
              <a:buFont typeface="+mj-lt"/>
              <a:buAutoNum type="arabicPeriod"/>
            </a:pPr>
            <a:r>
              <a:rPr lang="en-US" sz="1600" dirty="0"/>
              <a:t>Necessity Test</a:t>
            </a:r>
          </a:p>
          <a:p>
            <a:pPr marL="457200" indent="-457200">
              <a:lnSpc>
                <a:spcPct val="110000"/>
              </a:lnSpc>
              <a:buFont typeface="+mj-lt"/>
              <a:buAutoNum type="arabicPeriod"/>
            </a:pPr>
            <a:r>
              <a:rPr lang="en-US" sz="1600" dirty="0"/>
              <a:t>Alternatives?</a:t>
            </a:r>
          </a:p>
          <a:p>
            <a:pPr marL="0" indent="0" algn="r">
              <a:lnSpc>
                <a:spcPct val="110000"/>
              </a:lnSpc>
              <a:buNone/>
            </a:pPr>
            <a:r>
              <a:rPr lang="en-GB" sz="1400" dirty="0"/>
              <a:t>(</a:t>
            </a:r>
            <a:r>
              <a:rPr lang="en-GB" sz="1400" i="1" dirty="0"/>
              <a:t>PACE Code G</a:t>
            </a:r>
            <a:r>
              <a:rPr lang="en-GB" sz="1400" dirty="0"/>
              <a:t>, 2012)</a:t>
            </a:r>
            <a:endParaRPr lang="en-US" sz="1600" dirty="0"/>
          </a:p>
          <a:p>
            <a:pPr>
              <a:lnSpc>
                <a:spcPct val="110000"/>
              </a:lnSpc>
            </a:pPr>
            <a:endParaRPr lang="en-US" sz="1600" dirty="0"/>
          </a:p>
          <a:p>
            <a:pPr>
              <a:lnSpc>
                <a:spcPct val="110000"/>
              </a:lnSpc>
            </a:pPr>
            <a:endParaRPr lang="en-US" sz="1600" dirty="0"/>
          </a:p>
          <a:p>
            <a:pPr>
              <a:lnSpc>
                <a:spcPct val="110000"/>
              </a:lnSpc>
            </a:pPr>
            <a:endParaRPr lang="en-US" sz="1600" dirty="0"/>
          </a:p>
          <a:p>
            <a:pPr>
              <a:lnSpc>
                <a:spcPct val="110000"/>
              </a:lnSpc>
            </a:pPr>
            <a:endParaRPr lang="en-US" sz="1600" dirty="0"/>
          </a:p>
          <a:p>
            <a:pPr>
              <a:lnSpc>
                <a:spcPct val="110000"/>
              </a:lnSpc>
            </a:pPr>
            <a:endParaRPr lang="en-US" sz="1600" dirty="0"/>
          </a:p>
          <a:p>
            <a:pPr>
              <a:lnSpc>
                <a:spcPct val="110000"/>
              </a:lnSpc>
            </a:pPr>
            <a:endParaRPr lang="en-US" sz="1600" dirty="0"/>
          </a:p>
          <a:p>
            <a:pPr>
              <a:lnSpc>
                <a:spcPct val="110000"/>
              </a:lnSpc>
            </a:pPr>
            <a:endParaRPr lang="en-US" sz="1600" dirty="0"/>
          </a:p>
        </p:txBody>
      </p:sp>
    </p:spTree>
    <p:extLst>
      <p:ext uri="{BB962C8B-B14F-4D97-AF65-F5344CB8AC3E}">
        <p14:creationId xmlns:p14="http://schemas.microsoft.com/office/powerpoint/2010/main" val="337997647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6">
                                            <p:txEl>
                                              <p:pRg st="0" end="0"/>
                                            </p:txEl>
                                          </p:spTgt>
                                        </p:tgtEl>
                                        <p:attrNameLst>
                                          <p:attrName>style.visibility</p:attrName>
                                        </p:attrNameLst>
                                      </p:cBhvr>
                                      <p:to>
                                        <p:strVal val="visible"/>
                                      </p:to>
                                    </p:set>
                                    <p:animEffect transition="in" filter="fade">
                                      <p:cBhvr>
                                        <p:cTn id="17" dur="500"/>
                                        <p:tgtEl>
                                          <p:spTgt spid="3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6">
                                            <p:txEl>
                                              <p:pRg st="1" end="1"/>
                                            </p:txEl>
                                          </p:spTgt>
                                        </p:tgtEl>
                                        <p:attrNameLst>
                                          <p:attrName>style.visibility</p:attrName>
                                        </p:attrNameLst>
                                      </p:cBhvr>
                                      <p:to>
                                        <p:strVal val="visible"/>
                                      </p:to>
                                    </p:set>
                                    <p:animEffect transition="in" filter="fade">
                                      <p:cBhvr>
                                        <p:cTn id="22" dur="500"/>
                                        <p:tgtEl>
                                          <p:spTgt spid="3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6">
                                            <p:txEl>
                                              <p:pRg st="2" end="2"/>
                                            </p:txEl>
                                          </p:spTgt>
                                        </p:tgtEl>
                                        <p:attrNameLst>
                                          <p:attrName>style.visibility</p:attrName>
                                        </p:attrNameLst>
                                      </p:cBhvr>
                                      <p:to>
                                        <p:strVal val="visible"/>
                                      </p:to>
                                    </p:set>
                                    <p:animEffect transition="in" filter="fade">
                                      <p:cBhvr>
                                        <p:cTn id="27" dur="500"/>
                                        <p:tgtEl>
                                          <p:spTgt spid="3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6">
                                            <p:txEl>
                                              <p:pRg st="4" end="4"/>
                                            </p:txEl>
                                          </p:spTgt>
                                        </p:tgtEl>
                                        <p:attrNameLst>
                                          <p:attrName>style.visibility</p:attrName>
                                        </p:attrNameLst>
                                      </p:cBhvr>
                                      <p:to>
                                        <p:strVal val="visible"/>
                                      </p:to>
                                    </p:set>
                                    <p:animEffect transition="in" filter="fade">
                                      <p:cBhvr>
                                        <p:cTn id="32" dur="500"/>
                                        <p:tgtEl>
                                          <p:spTgt spid="36">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6">
                                            <p:txEl>
                                              <p:pRg st="5" end="5"/>
                                            </p:txEl>
                                          </p:spTgt>
                                        </p:tgtEl>
                                        <p:attrNameLst>
                                          <p:attrName>style.visibility</p:attrName>
                                        </p:attrNameLst>
                                      </p:cBhvr>
                                      <p:to>
                                        <p:strVal val="visible"/>
                                      </p:to>
                                    </p:set>
                                    <p:animEffect transition="in" filter="fade">
                                      <p:cBhvr>
                                        <p:cTn id="37" dur="500"/>
                                        <p:tgtEl>
                                          <p:spTgt spid="36">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6">
                                            <p:txEl>
                                              <p:pRg st="6" end="6"/>
                                            </p:txEl>
                                          </p:spTgt>
                                        </p:tgtEl>
                                        <p:attrNameLst>
                                          <p:attrName>style.visibility</p:attrName>
                                        </p:attrNameLst>
                                      </p:cBhvr>
                                      <p:to>
                                        <p:strVal val="visible"/>
                                      </p:to>
                                    </p:set>
                                    <p:animEffect transition="in" filter="fade">
                                      <p:cBhvr>
                                        <p:cTn id="42" dur="500"/>
                                        <p:tgtEl>
                                          <p:spTgt spid="36">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6">
                                            <p:txEl>
                                              <p:pRg st="7" end="7"/>
                                            </p:txEl>
                                          </p:spTgt>
                                        </p:tgtEl>
                                        <p:attrNameLst>
                                          <p:attrName>style.visibility</p:attrName>
                                        </p:attrNameLst>
                                      </p:cBhvr>
                                      <p:to>
                                        <p:strVal val="visible"/>
                                      </p:to>
                                    </p:set>
                                    <p:animEffect transition="in" filter="fade">
                                      <p:cBhvr>
                                        <p:cTn id="47" dur="500"/>
                                        <p:tgtEl>
                                          <p:spTgt spid="36">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6">
                                            <p:txEl>
                                              <p:pRg st="8" end="8"/>
                                            </p:txEl>
                                          </p:spTgt>
                                        </p:tgtEl>
                                        <p:attrNameLst>
                                          <p:attrName>style.visibility</p:attrName>
                                        </p:attrNameLst>
                                      </p:cBhvr>
                                      <p:to>
                                        <p:strVal val="visible"/>
                                      </p:to>
                                    </p:set>
                                    <p:animEffect transition="in" filter="fade">
                                      <p:cBhvr>
                                        <p:cTn id="52" dur="500"/>
                                        <p:tgtEl>
                                          <p:spTgt spid="3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FCE029E-5073-4498-8104-8427AA987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5" name="Content Placeholder 4" descr="A logo of the united nations&#10;&#10;AI-generated content may be incorrect.">
            <a:extLst>
              <a:ext uri="{FF2B5EF4-FFF2-40B4-BE49-F238E27FC236}">
                <a16:creationId xmlns:a16="http://schemas.microsoft.com/office/drawing/2014/main" id="{8C033658-3C2B-E694-180D-BB9966BBC846}"/>
              </a:ext>
            </a:extLst>
          </p:cNvPr>
          <p:cNvPicPr>
            <a:picLocks noChangeAspect="1"/>
          </p:cNvPicPr>
          <p:nvPr/>
        </p:nvPicPr>
        <p:blipFill>
          <a:blip r:embed="rId3">
            <a:extLst>
              <a:ext uri="{28A0092B-C50C-407E-A947-70E740481C1C}">
                <a14:useLocalDpi xmlns:a14="http://schemas.microsoft.com/office/drawing/2010/main" val="0"/>
              </a:ext>
            </a:extLst>
          </a:blip>
          <a:srcRect r="-2" b="559"/>
          <a:stretch/>
        </p:blipFill>
        <p:spPr>
          <a:xfrm>
            <a:off x="1" y="2613892"/>
            <a:ext cx="4946906" cy="3689359"/>
          </a:xfrm>
          <a:prstGeom prst="rect">
            <a:avLst/>
          </a:prstGeom>
        </p:spPr>
      </p:pic>
      <p:cxnSp>
        <p:nvCxnSpPr>
          <p:cNvPr id="23" name="Straight Connector 22">
            <a:extLst>
              <a:ext uri="{FF2B5EF4-FFF2-40B4-BE49-F238E27FC236}">
                <a16:creationId xmlns:a16="http://schemas.microsoft.com/office/drawing/2014/main" id="{BEFF515C-2521-4964-9DAC-2BFB8EC86A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74446"/>
            <a:ext cx="4946904"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5ED9246-F76E-4299-82E5-CC8DC75FA20A}"/>
              </a:ext>
            </a:extLst>
          </p:cNvPr>
          <p:cNvSpPr>
            <a:spLocks noGrp="1"/>
          </p:cNvSpPr>
          <p:nvPr>
            <p:ph type="title"/>
          </p:nvPr>
        </p:nvSpPr>
        <p:spPr>
          <a:xfrm>
            <a:off x="640080" y="914401"/>
            <a:ext cx="4306824" cy="1477817"/>
          </a:xfrm>
        </p:spPr>
        <p:txBody>
          <a:bodyPr>
            <a:normAutofit/>
          </a:bodyPr>
          <a:lstStyle/>
          <a:p>
            <a:r>
              <a:rPr lang="en-GB" dirty="0"/>
              <a:t>Key Principles of Code G</a:t>
            </a:r>
          </a:p>
        </p:txBody>
      </p:sp>
      <p:sp>
        <p:nvSpPr>
          <p:cNvPr id="9" name="Content Placeholder 8">
            <a:extLst>
              <a:ext uri="{FF2B5EF4-FFF2-40B4-BE49-F238E27FC236}">
                <a16:creationId xmlns:a16="http://schemas.microsoft.com/office/drawing/2014/main" id="{5FE8018C-8248-7A06-D482-4C50DF63A516}"/>
              </a:ext>
            </a:extLst>
          </p:cNvPr>
          <p:cNvSpPr>
            <a:spLocks noGrp="1"/>
          </p:cNvSpPr>
          <p:nvPr>
            <p:ph idx="1"/>
          </p:nvPr>
        </p:nvSpPr>
        <p:spPr>
          <a:xfrm>
            <a:off x="5641848" y="1014984"/>
            <a:ext cx="5889161" cy="5288267"/>
          </a:xfrm>
        </p:spPr>
        <p:txBody>
          <a:bodyPr>
            <a:normAutofit fontScale="92500" lnSpcReduction="10000"/>
          </a:bodyPr>
          <a:lstStyle/>
          <a:p>
            <a:r>
              <a:rPr lang="en-US" dirty="0"/>
              <a:t>Necessity Test.</a:t>
            </a:r>
          </a:p>
          <a:p>
            <a:endParaRPr lang="en-US" dirty="0"/>
          </a:p>
          <a:p>
            <a:r>
              <a:rPr lang="en-US" dirty="0"/>
              <a:t>Legal Grounds for Arrest:</a:t>
            </a:r>
          </a:p>
          <a:p>
            <a:pPr marL="514350" indent="-514350">
              <a:buFont typeface="+mj-lt"/>
              <a:buAutoNum type="romanUcPeriod"/>
            </a:pPr>
            <a:r>
              <a:rPr lang="en-US" dirty="0"/>
              <a:t>I.D. Suspect.</a:t>
            </a:r>
          </a:p>
          <a:p>
            <a:pPr marL="514350" indent="-514350">
              <a:buFont typeface="+mj-lt"/>
              <a:buAutoNum type="romanUcPeriod"/>
            </a:pPr>
            <a:r>
              <a:rPr lang="en-US" dirty="0"/>
              <a:t>Prevention of Harm/Further Offences.</a:t>
            </a:r>
          </a:p>
          <a:p>
            <a:pPr marL="514350" indent="-514350">
              <a:buFont typeface="+mj-lt"/>
              <a:buAutoNum type="romanUcPeriod"/>
            </a:pPr>
            <a:r>
              <a:rPr lang="en-US" dirty="0"/>
              <a:t>Preserving Evidence.</a:t>
            </a:r>
          </a:p>
          <a:p>
            <a:pPr marL="514350" indent="-514350">
              <a:buFont typeface="+mj-lt"/>
              <a:buAutoNum type="romanUcPeriod"/>
            </a:pPr>
            <a:r>
              <a:rPr lang="en-US" dirty="0"/>
              <a:t>Ensuring Court Attendance.</a:t>
            </a:r>
          </a:p>
          <a:p>
            <a:pPr marL="0" indent="0" algn="r">
              <a:buNone/>
            </a:pPr>
            <a:r>
              <a:rPr lang="en-US" dirty="0"/>
              <a:t>(Pepper and McGrath, 2020, p.165)</a:t>
            </a:r>
          </a:p>
          <a:p>
            <a:pPr marL="514350" indent="-514350">
              <a:buFont typeface="+mj-lt"/>
              <a:buAutoNum type="romanUcPeriod"/>
            </a:pPr>
            <a:endParaRPr lang="en-US" dirty="0"/>
          </a:p>
          <a:p>
            <a:r>
              <a:rPr lang="en-US" dirty="0"/>
              <a:t>Compliant With Human Rights Act (1998).</a:t>
            </a:r>
          </a:p>
          <a:p>
            <a:endParaRPr lang="en-US" dirty="0"/>
          </a:p>
          <a:p>
            <a:pPr marL="0" indent="0" algn="r">
              <a:buNone/>
            </a:pPr>
            <a:r>
              <a:rPr lang="en-US" dirty="0"/>
              <a:t>(Liberty, 2024)</a:t>
            </a:r>
          </a:p>
        </p:txBody>
      </p:sp>
      <p:sp>
        <p:nvSpPr>
          <p:cNvPr id="6" name="TextBox 5">
            <a:extLst>
              <a:ext uri="{FF2B5EF4-FFF2-40B4-BE49-F238E27FC236}">
                <a16:creationId xmlns:a16="http://schemas.microsoft.com/office/drawing/2014/main" id="{D190217B-2F15-0E50-B437-D9982B098441}"/>
              </a:ext>
            </a:extLst>
          </p:cNvPr>
          <p:cNvSpPr txBox="1"/>
          <p:nvPr/>
        </p:nvSpPr>
        <p:spPr>
          <a:xfrm>
            <a:off x="782955" y="6414839"/>
            <a:ext cx="3631883" cy="369332"/>
          </a:xfrm>
          <a:prstGeom prst="rect">
            <a:avLst/>
          </a:prstGeom>
          <a:noFill/>
        </p:spPr>
        <p:txBody>
          <a:bodyPr wrap="square" rtlCol="0">
            <a:spAutoFit/>
          </a:bodyPr>
          <a:lstStyle/>
          <a:p>
            <a:r>
              <a:rPr lang="en-GB" dirty="0"/>
              <a:t>(Shetland Islands Council, 2024)</a:t>
            </a:r>
          </a:p>
        </p:txBody>
      </p:sp>
    </p:spTree>
    <p:extLst>
      <p:ext uri="{BB962C8B-B14F-4D97-AF65-F5344CB8AC3E}">
        <p14:creationId xmlns:p14="http://schemas.microsoft.com/office/powerpoint/2010/main" val="21597553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500"/>
                                        <p:tgtEl>
                                          <p:spTgt spid="9">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animEffect transition="in" filter="fade">
                                      <p:cBhvr>
                                        <p:cTn id="27" dur="500"/>
                                        <p:tgtEl>
                                          <p:spTgt spid="9">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3" end="3"/>
                                            </p:txEl>
                                          </p:spTgt>
                                        </p:tgtEl>
                                        <p:attrNameLst>
                                          <p:attrName>style.visibility</p:attrName>
                                        </p:attrNameLst>
                                      </p:cBhvr>
                                      <p:to>
                                        <p:strVal val="visible"/>
                                      </p:to>
                                    </p:set>
                                    <p:animEffect transition="in" filter="fade">
                                      <p:cBhvr>
                                        <p:cTn id="32" dur="500"/>
                                        <p:tgtEl>
                                          <p:spTgt spid="9">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xEl>
                                              <p:pRg st="4" end="4"/>
                                            </p:txEl>
                                          </p:spTgt>
                                        </p:tgtEl>
                                        <p:attrNameLst>
                                          <p:attrName>style.visibility</p:attrName>
                                        </p:attrNameLst>
                                      </p:cBhvr>
                                      <p:to>
                                        <p:strVal val="visible"/>
                                      </p:to>
                                    </p:set>
                                    <p:animEffect transition="in" filter="fade">
                                      <p:cBhvr>
                                        <p:cTn id="37" dur="500"/>
                                        <p:tgtEl>
                                          <p:spTgt spid="9">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xEl>
                                              <p:pRg st="5" end="5"/>
                                            </p:txEl>
                                          </p:spTgt>
                                        </p:tgtEl>
                                        <p:attrNameLst>
                                          <p:attrName>style.visibility</p:attrName>
                                        </p:attrNameLst>
                                      </p:cBhvr>
                                      <p:to>
                                        <p:strVal val="visible"/>
                                      </p:to>
                                    </p:set>
                                    <p:animEffect transition="in" filter="fade">
                                      <p:cBhvr>
                                        <p:cTn id="42" dur="500"/>
                                        <p:tgtEl>
                                          <p:spTgt spid="9">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txEl>
                                              <p:pRg st="6" end="6"/>
                                            </p:txEl>
                                          </p:spTgt>
                                        </p:tgtEl>
                                        <p:attrNameLst>
                                          <p:attrName>style.visibility</p:attrName>
                                        </p:attrNameLst>
                                      </p:cBhvr>
                                      <p:to>
                                        <p:strVal val="visible"/>
                                      </p:to>
                                    </p:set>
                                    <p:animEffect transition="in" filter="fade">
                                      <p:cBhvr>
                                        <p:cTn id="47" dur="500"/>
                                        <p:tgtEl>
                                          <p:spTgt spid="9">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txEl>
                                              <p:pRg st="7" end="7"/>
                                            </p:txEl>
                                          </p:spTgt>
                                        </p:tgtEl>
                                        <p:attrNameLst>
                                          <p:attrName>style.visibility</p:attrName>
                                        </p:attrNameLst>
                                      </p:cBhvr>
                                      <p:to>
                                        <p:strVal val="visible"/>
                                      </p:to>
                                    </p:set>
                                    <p:animEffect transition="in" filter="fade">
                                      <p:cBhvr>
                                        <p:cTn id="52" dur="500"/>
                                        <p:tgtEl>
                                          <p:spTgt spid="9">
                                            <p:txEl>
                                              <p:pRg st="7" end="7"/>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txEl>
                                              <p:pRg st="9" end="9"/>
                                            </p:txEl>
                                          </p:spTgt>
                                        </p:tgtEl>
                                        <p:attrNameLst>
                                          <p:attrName>style.visibility</p:attrName>
                                        </p:attrNameLst>
                                      </p:cBhvr>
                                      <p:to>
                                        <p:strVal val="visible"/>
                                      </p:to>
                                    </p:set>
                                    <p:animEffect transition="in" filter="fade">
                                      <p:cBhvr>
                                        <p:cTn id="57" dur="500"/>
                                        <p:tgtEl>
                                          <p:spTgt spid="9">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txEl>
                                              <p:pRg st="11" end="11"/>
                                            </p:txEl>
                                          </p:spTgt>
                                        </p:tgtEl>
                                        <p:attrNameLst>
                                          <p:attrName>style.visibility</p:attrName>
                                        </p:attrNameLst>
                                      </p:cBhvr>
                                      <p:to>
                                        <p:strVal val="visible"/>
                                      </p:to>
                                    </p:set>
                                    <p:animEffect transition="in" filter="fade">
                                      <p:cBhvr>
                                        <p:cTn id="62" dur="500"/>
                                        <p:tgtEl>
                                          <p:spTgt spid="9">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avel on a wooden surface&#10;&#10;AI-generated content may be incorrect.">
            <a:extLst>
              <a:ext uri="{FF2B5EF4-FFF2-40B4-BE49-F238E27FC236}">
                <a16:creationId xmlns:a16="http://schemas.microsoft.com/office/drawing/2014/main" id="{3917A2CA-D0EA-6295-8E61-A8064662F810}"/>
              </a:ext>
            </a:extLst>
          </p:cNvPr>
          <p:cNvPicPr>
            <a:picLocks noChangeAspect="1"/>
          </p:cNvPicPr>
          <p:nvPr/>
        </p:nvPicPr>
        <p:blipFill>
          <a:blip r:embed="rId3">
            <a:extLst>
              <a:ext uri="{28A0092B-C50C-407E-A947-70E740481C1C}">
                <a14:useLocalDpi xmlns:a14="http://schemas.microsoft.com/office/drawing/2010/main" val="0"/>
              </a:ext>
            </a:extLst>
          </a:blip>
          <a:srcRect l="2972" r="10361" b="-1"/>
          <a:stretch/>
        </p:blipFill>
        <p:spPr>
          <a:xfrm>
            <a:off x="20" y="10"/>
            <a:ext cx="12191980" cy="6857990"/>
          </a:xfrm>
          <a:prstGeom prst="rect">
            <a:avLst/>
          </a:prstGeom>
        </p:spPr>
      </p:pic>
      <p:sp useBgFill="1">
        <p:nvSpPr>
          <p:cNvPr id="14" name="Rectangle 13">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F1F999-02B7-97FF-A35E-E85A577688F9}"/>
              </a:ext>
            </a:extLst>
          </p:cNvPr>
          <p:cNvSpPr>
            <a:spLocks noGrp="1"/>
          </p:cNvSpPr>
          <p:nvPr>
            <p:ph type="title"/>
          </p:nvPr>
        </p:nvSpPr>
        <p:spPr>
          <a:xfrm>
            <a:off x="1049451" y="1352492"/>
            <a:ext cx="4665540" cy="1143000"/>
          </a:xfrm>
        </p:spPr>
        <p:txBody>
          <a:bodyPr anchor="t">
            <a:normAutofit/>
          </a:bodyPr>
          <a:lstStyle/>
          <a:p>
            <a:pPr>
              <a:lnSpc>
                <a:spcPct val="90000"/>
              </a:lnSpc>
            </a:pPr>
            <a:r>
              <a:rPr lang="en-GB" sz="3700" dirty="0"/>
              <a:t>Positive Impacts of Code G</a:t>
            </a:r>
          </a:p>
        </p:txBody>
      </p:sp>
      <p:sp>
        <p:nvSpPr>
          <p:cNvPr id="9" name="Content Placeholder 8">
            <a:extLst>
              <a:ext uri="{FF2B5EF4-FFF2-40B4-BE49-F238E27FC236}">
                <a16:creationId xmlns:a16="http://schemas.microsoft.com/office/drawing/2014/main" id="{70FE64A8-58E7-7EA2-F266-C8BD6E42D072}"/>
              </a:ext>
            </a:extLst>
          </p:cNvPr>
          <p:cNvSpPr>
            <a:spLocks noGrp="1"/>
          </p:cNvSpPr>
          <p:nvPr>
            <p:ph idx="1"/>
          </p:nvPr>
        </p:nvSpPr>
        <p:spPr>
          <a:xfrm>
            <a:off x="1049454" y="2662356"/>
            <a:ext cx="4665546" cy="3216569"/>
          </a:xfrm>
        </p:spPr>
        <p:txBody>
          <a:bodyPr>
            <a:normAutofit fontScale="77500" lnSpcReduction="20000"/>
          </a:bodyPr>
          <a:lstStyle/>
          <a:p>
            <a:pPr>
              <a:buFont typeface="Wingdings" panose="05000000000000000000" pitchFamily="2" charset="2"/>
              <a:buChar char="ü"/>
            </a:pPr>
            <a:r>
              <a:rPr lang="en-US" dirty="0"/>
              <a:t>Enhances Transparency.</a:t>
            </a:r>
          </a:p>
          <a:p>
            <a:pPr>
              <a:buFont typeface="Wingdings" panose="05000000000000000000" pitchFamily="2" charset="2"/>
              <a:buChar char="ü"/>
            </a:pPr>
            <a:r>
              <a:rPr lang="en-US" dirty="0"/>
              <a:t>Protects Suspects Rights</a:t>
            </a:r>
          </a:p>
          <a:p>
            <a:pPr>
              <a:buFont typeface="Wingdings" panose="05000000000000000000" pitchFamily="2" charset="2"/>
              <a:buChar char="ü"/>
            </a:pPr>
            <a:r>
              <a:rPr lang="en-US" dirty="0"/>
              <a:t>Improves Court Process</a:t>
            </a:r>
          </a:p>
          <a:p>
            <a:pPr marL="0" indent="0" algn="r">
              <a:buNone/>
            </a:pPr>
            <a:r>
              <a:rPr lang="en-GB" dirty="0"/>
              <a:t>(</a:t>
            </a:r>
            <a:r>
              <a:rPr lang="en-GB" i="1" dirty="0"/>
              <a:t>PACE Code G</a:t>
            </a:r>
            <a:r>
              <a:rPr lang="en-GB" dirty="0"/>
              <a:t>, 2012)</a:t>
            </a:r>
            <a:endParaRPr lang="en-US" dirty="0"/>
          </a:p>
          <a:p>
            <a:pPr>
              <a:buFont typeface="Wingdings" panose="05000000000000000000" pitchFamily="2" charset="2"/>
              <a:buChar char="ü"/>
            </a:pPr>
            <a:r>
              <a:rPr lang="en-US" dirty="0"/>
              <a:t>Reduces Unnecessary Arrests – </a:t>
            </a:r>
            <a:r>
              <a:rPr lang="en-US" b="1" u="sng" dirty="0"/>
              <a:t>Arrests down 27%</a:t>
            </a:r>
          </a:p>
          <a:p>
            <a:pPr marL="0" indent="0" algn="r">
              <a:buNone/>
            </a:pPr>
            <a:r>
              <a:rPr lang="en-US" dirty="0"/>
              <a:t>(UK Parliament, 2018)</a:t>
            </a:r>
          </a:p>
          <a:p>
            <a:pPr marL="0" indent="0">
              <a:buNone/>
            </a:pPr>
            <a:r>
              <a:rPr lang="en-US" dirty="0"/>
              <a:t>TL v Chief Constable of Surrey </a:t>
            </a:r>
          </a:p>
          <a:p>
            <a:pPr marL="0" indent="0" algn="r">
              <a:buNone/>
            </a:pPr>
            <a:r>
              <a:rPr lang="en-US" dirty="0"/>
              <a:t>(Riddell, 2017)</a:t>
            </a:r>
          </a:p>
        </p:txBody>
      </p:sp>
      <p:cxnSp>
        <p:nvCxnSpPr>
          <p:cNvPr id="16" name="Straight Connector 15">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50111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animEffect transition="in" filter="fade">
                                      <p:cBhvr>
                                        <p:cTn id="17" dur="500"/>
                                        <p:tgtEl>
                                          <p:spTgt spid="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2" end="2"/>
                                            </p:txEl>
                                          </p:spTgt>
                                        </p:tgtEl>
                                        <p:attrNameLst>
                                          <p:attrName>style.visibility</p:attrName>
                                        </p:attrNameLst>
                                      </p:cBhvr>
                                      <p:to>
                                        <p:strVal val="visible"/>
                                      </p:to>
                                    </p:set>
                                    <p:animEffect transition="in" filter="fade">
                                      <p:cBhvr>
                                        <p:cTn id="22" dur="500"/>
                                        <p:tgtEl>
                                          <p:spTgt spid="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3" end="3"/>
                                            </p:txEl>
                                          </p:spTgt>
                                        </p:tgtEl>
                                        <p:attrNameLst>
                                          <p:attrName>style.visibility</p:attrName>
                                        </p:attrNameLst>
                                      </p:cBhvr>
                                      <p:to>
                                        <p:strVal val="visible"/>
                                      </p:to>
                                    </p:set>
                                    <p:animEffect transition="in" filter="fade">
                                      <p:cBhvr>
                                        <p:cTn id="27" dur="500"/>
                                        <p:tgtEl>
                                          <p:spTgt spid="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4" end="4"/>
                                            </p:txEl>
                                          </p:spTgt>
                                        </p:tgtEl>
                                        <p:attrNameLst>
                                          <p:attrName>style.visibility</p:attrName>
                                        </p:attrNameLst>
                                      </p:cBhvr>
                                      <p:to>
                                        <p:strVal val="visible"/>
                                      </p:to>
                                    </p:set>
                                    <p:animEffect transition="in" filter="fade">
                                      <p:cBhvr>
                                        <p:cTn id="32" dur="500"/>
                                        <p:tgtEl>
                                          <p:spTgt spid="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xEl>
                                              <p:pRg st="5" end="5"/>
                                            </p:txEl>
                                          </p:spTgt>
                                        </p:tgtEl>
                                        <p:attrNameLst>
                                          <p:attrName>style.visibility</p:attrName>
                                        </p:attrNameLst>
                                      </p:cBhvr>
                                      <p:to>
                                        <p:strVal val="visible"/>
                                      </p:to>
                                    </p:set>
                                    <p:animEffect transition="in" filter="fade">
                                      <p:cBhvr>
                                        <p:cTn id="37" dur="500"/>
                                        <p:tgtEl>
                                          <p:spTgt spid="9">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xEl>
                                              <p:pRg st="6" end="6"/>
                                            </p:txEl>
                                          </p:spTgt>
                                        </p:tgtEl>
                                        <p:attrNameLst>
                                          <p:attrName>style.visibility</p:attrName>
                                        </p:attrNameLst>
                                      </p:cBhvr>
                                      <p:to>
                                        <p:strVal val="visible"/>
                                      </p:to>
                                    </p:set>
                                    <p:animEffect transition="in" filter="fade">
                                      <p:cBhvr>
                                        <p:cTn id="42" dur="500"/>
                                        <p:tgtEl>
                                          <p:spTgt spid="9">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txEl>
                                              <p:pRg st="7" end="7"/>
                                            </p:txEl>
                                          </p:spTgt>
                                        </p:tgtEl>
                                        <p:attrNameLst>
                                          <p:attrName>style.visibility</p:attrName>
                                        </p:attrNameLst>
                                      </p:cBhvr>
                                      <p:to>
                                        <p:strVal val="visible"/>
                                      </p:to>
                                    </p:set>
                                    <p:animEffect transition="in" filter="fade">
                                      <p:cBhvr>
                                        <p:cTn id="47" dur="500"/>
                                        <p:tgtEl>
                                          <p:spTgt spid="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Content Placeholder 4" descr="A wooden head with a red ribbon on it&#10;&#10;AI-generated content may be incorrect.">
            <a:extLst>
              <a:ext uri="{FF2B5EF4-FFF2-40B4-BE49-F238E27FC236}">
                <a16:creationId xmlns:a16="http://schemas.microsoft.com/office/drawing/2014/main" id="{771C7759-F33C-DD26-C609-6213E7F5B6E1}"/>
              </a:ext>
            </a:extLst>
          </p:cNvPr>
          <p:cNvPicPr>
            <a:picLocks noChangeAspect="1"/>
          </p:cNvPicPr>
          <p:nvPr/>
        </p:nvPicPr>
        <p:blipFill>
          <a:blip r:embed="rId3">
            <a:extLst>
              <a:ext uri="{28A0092B-C50C-407E-A947-70E740481C1C}">
                <a14:useLocalDpi xmlns:a14="http://schemas.microsoft.com/office/drawing/2010/main" val="0"/>
              </a:ext>
            </a:extLst>
          </a:blip>
          <a:srcRect l="33887" r="18942" b="-1"/>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9B3F5974-5D03-9AFD-1469-F70A9EEDF6F4}"/>
              </a:ext>
            </a:extLst>
          </p:cNvPr>
          <p:cNvSpPr>
            <a:spLocks noGrp="1"/>
          </p:cNvSpPr>
          <p:nvPr>
            <p:ph type="title"/>
          </p:nvPr>
        </p:nvSpPr>
        <p:spPr>
          <a:xfrm>
            <a:off x="640080" y="1371600"/>
            <a:ext cx="5852160" cy="1097280"/>
          </a:xfrm>
        </p:spPr>
        <p:txBody>
          <a:bodyPr anchor="t">
            <a:normAutofit/>
          </a:bodyPr>
          <a:lstStyle/>
          <a:p>
            <a:pPr>
              <a:lnSpc>
                <a:spcPct val="90000"/>
              </a:lnSpc>
            </a:pPr>
            <a:r>
              <a:rPr lang="en-GB" sz="3400" dirty="0"/>
              <a:t>Criticisms &amp; Challenges of Code G</a:t>
            </a:r>
          </a:p>
        </p:txBody>
      </p:sp>
      <p:sp>
        <p:nvSpPr>
          <p:cNvPr id="9" name="Content Placeholder 8">
            <a:extLst>
              <a:ext uri="{FF2B5EF4-FFF2-40B4-BE49-F238E27FC236}">
                <a16:creationId xmlns:a16="http://schemas.microsoft.com/office/drawing/2014/main" id="{4F9ECA28-FF9A-82DB-C9D1-2515502D0DBC}"/>
              </a:ext>
            </a:extLst>
          </p:cNvPr>
          <p:cNvSpPr>
            <a:spLocks noGrp="1"/>
          </p:cNvSpPr>
          <p:nvPr>
            <p:ph idx="1"/>
          </p:nvPr>
        </p:nvSpPr>
        <p:spPr>
          <a:xfrm>
            <a:off x="640080" y="2633236"/>
            <a:ext cx="5852160" cy="3664685"/>
          </a:xfrm>
        </p:spPr>
        <p:txBody>
          <a:bodyPr>
            <a:normAutofit/>
          </a:bodyPr>
          <a:lstStyle/>
          <a:p>
            <a:r>
              <a:rPr lang="en-US" dirty="0"/>
              <a:t>Officer Discretion &amp; Subjectivity of Necessity Test.</a:t>
            </a:r>
          </a:p>
          <a:p>
            <a:pPr marL="0" indent="0" algn="r">
              <a:buNone/>
            </a:pPr>
            <a:r>
              <a:rPr lang="en-US" dirty="0"/>
              <a:t>(Gould, 2024)</a:t>
            </a:r>
          </a:p>
          <a:p>
            <a:r>
              <a:rPr lang="en-US" dirty="0"/>
              <a:t>Balancing Needs</a:t>
            </a:r>
          </a:p>
          <a:p>
            <a:pPr marL="0" indent="0" algn="r">
              <a:buNone/>
            </a:pPr>
            <a:r>
              <a:rPr lang="en-US" dirty="0"/>
              <a:t>(Pearson et al., 2018, pp. 282-308)</a:t>
            </a:r>
          </a:p>
          <a:p>
            <a:r>
              <a:rPr lang="en-US" dirty="0"/>
              <a:t>Potential Bias – Black People x3 More Likely to be Arrested</a:t>
            </a:r>
          </a:p>
          <a:p>
            <a:pPr marL="0" indent="0" algn="r">
              <a:buNone/>
            </a:pPr>
            <a:r>
              <a:rPr lang="en-US" dirty="0"/>
              <a:t>(HMICFRS, 2023)</a:t>
            </a:r>
          </a:p>
        </p:txBody>
      </p:sp>
    </p:spTree>
    <p:extLst>
      <p:ext uri="{BB962C8B-B14F-4D97-AF65-F5344CB8AC3E}">
        <p14:creationId xmlns:p14="http://schemas.microsoft.com/office/powerpoint/2010/main" val="22295335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animEffect transition="in" filter="fade">
                                      <p:cBhvr>
                                        <p:cTn id="17" dur="500"/>
                                        <p:tgtEl>
                                          <p:spTgt spid="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2" end="2"/>
                                            </p:txEl>
                                          </p:spTgt>
                                        </p:tgtEl>
                                        <p:attrNameLst>
                                          <p:attrName>style.visibility</p:attrName>
                                        </p:attrNameLst>
                                      </p:cBhvr>
                                      <p:to>
                                        <p:strVal val="visible"/>
                                      </p:to>
                                    </p:set>
                                    <p:animEffect transition="in" filter="fade">
                                      <p:cBhvr>
                                        <p:cTn id="22" dur="500"/>
                                        <p:tgtEl>
                                          <p:spTgt spid="9">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3" end="3"/>
                                            </p:txEl>
                                          </p:spTgt>
                                        </p:tgtEl>
                                        <p:attrNameLst>
                                          <p:attrName>style.visibility</p:attrName>
                                        </p:attrNameLst>
                                      </p:cBhvr>
                                      <p:to>
                                        <p:strVal val="visible"/>
                                      </p:to>
                                    </p:set>
                                    <p:animEffect transition="in" filter="fade">
                                      <p:cBhvr>
                                        <p:cTn id="27" dur="500"/>
                                        <p:tgtEl>
                                          <p:spTgt spid="9">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4" end="4"/>
                                            </p:txEl>
                                          </p:spTgt>
                                        </p:tgtEl>
                                        <p:attrNameLst>
                                          <p:attrName>style.visibility</p:attrName>
                                        </p:attrNameLst>
                                      </p:cBhvr>
                                      <p:to>
                                        <p:strVal val="visible"/>
                                      </p:to>
                                    </p:set>
                                    <p:animEffect transition="in" filter="fade">
                                      <p:cBhvr>
                                        <p:cTn id="32" dur="500"/>
                                        <p:tgtEl>
                                          <p:spTgt spid="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xEl>
                                              <p:pRg st="5" end="5"/>
                                            </p:txEl>
                                          </p:spTgt>
                                        </p:tgtEl>
                                        <p:attrNameLst>
                                          <p:attrName>style.visibility</p:attrName>
                                        </p:attrNameLst>
                                      </p:cBhvr>
                                      <p:to>
                                        <p:strVal val="visible"/>
                                      </p:to>
                                    </p:set>
                                    <p:animEffect transition="in" filter="fade">
                                      <p:cBhvr>
                                        <p:cTn id="37" dur="500"/>
                                        <p:tgtEl>
                                          <p:spTgt spid="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59A9681A-2486-4655-A876-E26402CA2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back view of a police officer&#10;&#10;AI-generated content may be incorrect.">
            <a:extLst>
              <a:ext uri="{FF2B5EF4-FFF2-40B4-BE49-F238E27FC236}">
                <a16:creationId xmlns:a16="http://schemas.microsoft.com/office/drawing/2014/main" id="{C9338B0C-59D0-E97F-789D-9D69B9A2DB44}"/>
              </a:ext>
            </a:extLst>
          </p:cNvPr>
          <p:cNvPicPr>
            <a:picLocks noGrp="1" noChangeAspect="1"/>
          </p:cNvPicPr>
          <p:nvPr>
            <p:ph idx="1"/>
          </p:nvPr>
        </p:nvPicPr>
        <p:blipFill>
          <a:blip r:embed="rId3">
            <a:alphaModFix/>
            <a:extLst>
              <a:ext uri="{28A0092B-C50C-407E-A947-70E740481C1C}">
                <a14:useLocalDpi xmlns:a14="http://schemas.microsoft.com/office/drawing/2010/main" val="0"/>
              </a:ext>
            </a:extLst>
          </a:blip>
          <a:srcRect t="8094" b="7638"/>
          <a:stretch/>
        </p:blipFill>
        <p:spPr>
          <a:xfrm>
            <a:off x="2" y="152"/>
            <a:ext cx="12191998" cy="6857848"/>
          </a:xfrm>
          <a:prstGeom prst="rect">
            <a:avLst/>
          </a:prstGeom>
        </p:spPr>
      </p:pic>
      <p:sp>
        <p:nvSpPr>
          <p:cNvPr id="14" name="Rectangle 13">
            <a:extLst>
              <a:ext uri="{FF2B5EF4-FFF2-40B4-BE49-F238E27FC236}">
                <a16:creationId xmlns:a16="http://schemas.microsoft.com/office/drawing/2014/main" id="{C9BB6818-31C2-4340-98F8-64FF7F46A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CF58D-2EDA-CAF6-0D2B-362E924D163B}"/>
              </a:ext>
            </a:extLst>
          </p:cNvPr>
          <p:cNvSpPr>
            <a:spLocks noGrp="1"/>
          </p:cNvSpPr>
          <p:nvPr>
            <p:ph type="title"/>
          </p:nvPr>
        </p:nvSpPr>
        <p:spPr>
          <a:xfrm>
            <a:off x="640080" y="1371600"/>
            <a:ext cx="5758629" cy="2696866"/>
          </a:xfrm>
        </p:spPr>
        <p:txBody>
          <a:bodyPr vert="horz" lIns="91440" tIns="45720" rIns="91440" bIns="45720" rtlCol="0" anchor="t">
            <a:normAutofit/>
          </a:bodyPr>
          <a:lstStyle/>
          <a:p>
            <a:r>
              <a:rPr lang="en-US" sz="5400" b="1" kern="1200" dirty="0">
                <a:solidFill>
                  <a:srgbClr val="FFFFFF"/>
                </a:solidFill>
                <a:latin typeface="+mj-lt"/>
                <a:ea typeface="+mj-ea"/>
                <a:cs typeface="+mj-cs"/>
              </a:rPr>
              <a:t>Conclusion</a:t>
            </a:r>
          </a:p>
        </p:txBody>
      </p:sp>
      <p:cxnSp>
        <p:nvCxnSpPr>
          <p:cNvPr id="16" name="Straight Connector 1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05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875550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5" name="Content Placeholder 4" descr="A group of question marks&#10;&#10;AI-generated content may be incorrect.">
            <a:extLst>
              <a:ext uri="{FF2B5EF4-FFF2-40B4-BE49-F238E27FC236}">
                <a16:creationId xmlns:a16="http://schemas.microsoft.com/office/drawing/2014/main" id="{27B15BA9-F02B-C37B-9B7D-295787F66A1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14" name="Rectangle 13">
            <a:extLst>
              <a:ext uri="{FF2B5EF4-FFF2-40B4-BE49-F238E27FC236}">
                <a16:creationId xmlns:a16="http://schemas.microsoft.com/office/drawing/2014/main" id="{05DEC45B-BA77-21C0-3869-05DE7C923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705856"/>
            <a:ext cx="12192001" cy="1152144"/>
          </a:xfrm>
          <a:prstGeom prst="rect">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7D119AF2-18F4-CF4A-16DE-EEC679FF4984}"/>
              </a:ext>
            </a:extLst>
          </p:cNvPr>
          <p:cNvSpPr>
            <a:spLocks noGrp="1"/>
          </p:cNvSpPr>
          <p:nvPr>
            <p:ph type="title"/>
          </p:nvPr>
        </p:nvSpPr>
        <p:spPr>
          <a:xfrm>
            <a:off x="356615" y="5863030"/>
            <a:ext cx="7955280" cy="870008"/>
          </a:xfrm>
        </p:spPr>
        <p:txBody>
          <a:bodyPr vert="horz" lIns="91440" tIns="45720" rIns="91440" bIns="45720" rtlCol="0" anchor="ctr">
            <a:normAutofit/>
          </a:bodyPr>
          <a:lstStyle/>
          <a:p>
            <a:r>
              <a:rPr lang="en-US" sz="4800" b="1" kern="1200">
                <a:solidFill>
                  <a:schemeClr val="tx1"/>
                </a:solidFill>
                <a:latin typeface="+mj-lt"/>
                <a:ea typeface="+mj-ea"/>
                <a:cs typeface="+mj-cs"/>
              </a:rPr>
              <a:t>Any Questions?</a:t>
            </a:r>
          </a:p>
        </p:txBody>
      </p:sp>
      <p:cxnSp>
        <p:nvCxnSpPr>
          <p:cNvPr id="16" name="Straight Connector 15">
            <a:extLst>
              <a:ext uri="{FF2B5EF4-FFF2-40B4-BE49-F238E27FC236}">
                <a16:creationId xmlns:a16="http://schemas.microsoft.com/office/drawing/2014/main" id="{7A0A4642-D29D-0121-4C05-5A5559BC5F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560574" y="6281928"/>
            <a:ext cx="1152144"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0264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071F2-D001-F23B-C11C-5C1A09B6CB43}"/>
              </a:ext>
            </a:extLst>
          </p:cNvPr>
          <p:cNvSpPr>
            <a:spLocks noGrp="1"/>
          </p:cNvSpPr>
          <p:nvPr>
            <p:ph type="title"/>
          </p:nvPr>
        </p:nvSpPr>
        <p:spPr>
          <a:xfrm>
            <a:off x="650535" y="328613"/>
            <a:ext cx="10890929" cy="1097280"/>
          </a:xfrm>
        </p:spPr>
        <p:txBody>
          <a:bodyPr/>
          <a:lstStyle/>
          <a:p>
            <a:r>
              <a:rPr lang="en-GB" dirty="0"/>
              <a:t>Reference List</a:t>
            </a:r>
          </a:p>
        </p:txBody>
      </p:sp>
      <p:sp>
        <p:nvSpPr>
          <p:cNvPr id="3" name="Content Placeholder 2">
            <a:extLst>
              <a:ext uri="{FF2B5EF4-FFF2-40B4-BE49-F238E27FC236}">
                <a16:creationId xmlns:a16="http://schemas.microsoft.com/office/drawing/2014/main" id="{B67A3F64-68D2-AFEC-E5F9-00100D8E2226}"/>
              </a:ext>
            </a:extLst>
          </p:cNvPr>
          <p:cNvSpPr>
            <a:spLocks noGrp="1"/>
          </p:cNvSpPr>
          <p:nvPr>
            <p:ph idx="1"/>
          </p:nvPr>
        </p:nvSpPr>
        <p:spPr>
          <a:xfrm>
            <a:off x="640080" y="1243013"/>
            <a:ext cx="10890928" cy="4956619"/>
          </a:xfrm>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College of Policing (2022).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Response, arrest and detention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College of Policing.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https://www.college.police.uk/app/detention-and-custody/response-arrest-and-detention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16 February 2025).</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Gould, I.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Failing the test: An unnecessary arrest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https://iaingould.co.uk/2024/04/08/failing-the-test-an-unnecessary-arrest/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 March 2025).</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His Majesty’s Inspectorate of Constabulary and Fire &amp; Rescue Services [HMICFRS] (2023)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Race and policing: An inspection of race disparity in police criminal justice decision-making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https://hmicfrs.justiceinspectorates.gov.uk/publication-html/inspection-of-race-disparity-in-police-criminal-justice-decision-making/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 March 2025).</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Liberty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Police powers of arrest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https://www.libertyhumanrights.org.uk/advice_information/police-powers-of-arrest-2/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23 February 2024).</a:t>
            </a:r>
          </a:p>
          <a:p>
            <a:pPr marL="0" indent="0">
              <a:buNone/>
            </a:pPr>
            <a:endParaRPr lang="en-GB" dirty="0"/>
          </a:p>
        </p:txBody>
      </p:sp>
    </p:spTree>
    <p:extLst>
      <p:ext uri="{BB962C8B-B14F-4D97-AF65-F5344CB8AC3E}">
        <p14:creationId xmlns:p14="http://schemas.microsoft.com/office/powerpoint/2010/main" val="34379288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3E17D-4010-8B7E-D580-45B5E134DB3B}"/>
              </a:ext>
            </a:extLst>
          </p:cNvPr>
          <p:cNvSpPr>
            <a:spLocks noGrp="1"/>
          </p:cNvSpPr>
          <p:nvPr>
            <p:ph type="title"/>
          </p:nvPr>
        </p:nvSpPr>
        <p:spPr>
          <a:xfrm>
            <a:off x="650535" y="242889"/>
            <a:ext cx="10890929" cy="1097280"/>
          </a:xfrm>
        </p:spPr>
        <p:txBody>
          <a:bodyPr/>
          <a:lstStyle/>
          <a:p>
            <a:r>
              <a:rPr lang="en-GB" dirty="0"/>
              <a:t>Reference List</a:t>
            </a:r>
          </a:p>
        </p:txBody>
      </p:sp>
      <p:sp>
        <p:nvSpPr>
          <p:cNvPr id="3" name="Content Placeholder 2">
            <a:extLst>
              <a:ext uri="{FF2B5EF4-FFF2-40B4-BE49-F238E27FC236}">
                <a16:creationId xmlns:a16="http://schemas.microsoft.com/office/drawing/2014/main" id="{AFFD1288-1240-C7C8-6FA0-022BA7E8BEE6}"/>
              </a:ext>
            </a:extLst>
          </p:cNvPr>
          <p:cNvSpPr>
            <a:spLocks noGrp="1"/>
          </p:cNvSpPr>
          <p:nvPr>
            <p:ph idx="1"/>
          </p:nvPr>
        </p:nvSpPr>
        <p:spPr>
          <a:xfrm>
            <a:off x="640080" y="1340169"/>
            <a:ext cx="10890928" cy="4859463"/>
          </a:xfrm>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Magistrates Judiciary (2025)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Magistrates: The Judiciary of England and Wales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https://magistrates.judiciary.uk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16 February 2025).</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Newburn, T. (2008)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Handbook of Policing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edn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Cullompton: Willan Publishing, p. 21.</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Pearson, G., Rowe, M. and Turner, L. (2018) ‘Policy, practicalities, and PACE s.24: The subsuming of the necessity criteria in arrest decision-making by frontline officers’,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Journal of Law and Society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45(2), pp. 282–308.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https://www.jstor.org/stable/45179890</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1 March 2025).</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Pepper, I.K. and Mcgrath, R. (2020).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Introduction to professional policing : examining the evidence base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Abingdon, Oxon ; New York, Ny: Routledge, p. 165.</a:t>
            </a:r>
          </a:p>
          <a:p>
            <a:pPr>
              <a:lnSpc>
                <a:spcPct val="115000"/>
              </a:lnSpc>
              <a:spcAft>
                <a:spcPts val="800"/>
              </a:spcAft>
            </a:pP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Police and Criminal Evidence Act 1984 (PACE) Code G (2012).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https://www.gov.uk/government/publications/pace-code-g-2012/pace-code-g-2012-accessible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24 February 2025).</a:t>
            </a:r>
          </a:p>
        </p:txBody>
      </p:sp>
    </p:spTree>
    <p:extLst>
      <p:ext uri="{BB962C8B-B14F-4D97-AF65-F5344CB8AC3E}">
        <p14:creationId xmlns:p14="http://schemas.microsoft.com/office/powerpoint/2010/main" val="1603088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allAtOnce"/>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718D3-339A-C012-081C-1494EB7EABF0}"/>
              </a:ext>
            </a:extLst>
          </p:cNvPr>
          <p:cNvSpPr>
            <a:spLocks noGrp="1"/>
          </p:cNvSpPr>
          <p:nvPr>
            <p:ph type="title"/>
          </p:nvPr>
        </p:nvSpPr>
        <p:spPr>
          <a:xfrm>
            <a:off x="640079" y="285751"/>
            <a:ext cx="10890929" cy="1097280"/>
          </a:xfrm>
        </p:spPr>
        <p:txBody>
          <a:bodyPr/>
          <a:lstStyle/>
          <a:p>
            <a:r>
              <a:rPr lang="en-GB" dirty="0"/>
              <a:t>Reference List</a:t>
            </a:r>
          </a:p>
        </p:txBody>
      </p:sp>
      <p:sp>
        <p:nvSpPr>
          <p:cNvPr id="3" name="Content Placeholder 2">
            <a:extLst>
              <a:ext uri="{FF2B5EF4-FFF2-40B4-BE49-F238E27FC236}">
                <a16:creationId xmlns:a16="http://schemas.microsoft.com/office/drawing/2014/main" id="{D1E047C0-5292-33BA-F8AD-D3D6C3980AEB}"/>
              </a:ext>
            </a:extLst>
          </p:cNvPr>
          <p:cNvSpPr>
            <a:spLocks noGrp="1"/>
          </p:cNvSpPr>
          <p:nvPr>
            <p:ph idx="1"/>
          </p:nvPr>
        </p:nvSpPr>
        <p:spPr>
          <a:xfrm>
            <a:off x="640080" y="1383031"/>
            <a:ext cx="10890928" cy="4816601"/>
          </a:xfrm>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Riddell, J. (2017)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TL v Chief Constable of Surrey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Weightmans.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https://www.weightmans.com/media-centre/news/tl-v-chief-constable-of-surrey/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24 February 2025).</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Shetland Islands Council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Convener reflects on anniversary of human rights declaration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https://www.shetland.gov.uk/news/article/2582/convener-reflects-on-anniversary-of-human-rights-declaration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23 February 2025).</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UK Parliament (2018)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Written question 174752: Number of arrests under PACE Code 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https://questions-statements.parliament.uk/written-questions/detail/2018-09-13/174752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(Accessed: 24 February 2025).</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Wood, D., Bradshaw, S., Dickens, T., Parker-McLeod, J. and Davis, C. (2024).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Blackstone’s Handbook for Policing Students 2024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Oxford University Press, USA, p. 400.</a:t>
            </a:r>
          </a:p>
          <a:p>
            <a:pPr marL="0" indent="0">
              <a:buNone/>
            </a:pPr>
            <a:endParaRPr lang="en-GB" dirty="0"/>
          </a:p>
        </p:txBody>
      </p:sp>
    </p:spTree>
    <p:extLst>
      <p:ext uri="{BB962C8B-B14F-4D97-AF65-F5344CB8AC3E}">
        <p14:creationId xmlns:p14="http://schemas.microsoft.com/office/powerpoint/2010/main" val="1134304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F93A5-6779-04BF-D23D-EBF32AE21A40}"/>
              </a:ext>
            </a:extLst>
          </p:cNvPr>
          <p:cNvSpPr>
            <a:spLocks noGrp="1"/>
          </p:cNvSpPr>
          <p:nvPr>
            <p:ph type="title"/>
          </p:nvPr>
        </p:nvSpPr>
        <p:spPr>
          <a:xfrm>
            <a:off x="650535" y="314326"/>
            <a:ext cx="10890929" cy="1097280"/>
          </a:xfrm>
        </p:spPr>
        <p:txBody>
          <a:bodyPr/>
          <a:lstStyle/>
          <a:p>
            <a:r>
              <a:rPr lang="en-GB" dirty="0"/>
              <a:t>Research Timeline</a:t>
            </a:r>
          </a:p>
        </p:txBody>
      </p:sp>
      <p:sp>
        <p:nvSpPr>
          <p:cNvPr id="3" name="Content Placeholder 2">
            <a:extLst>
              <a:ext uri="{FF2B5EF4-FFF2-40B4-BE49-F238E27FC236}">
                <a16:creationId xmlns:a16="http://schemas.microsoft.com/office/drawing/2014/main" id="{0EB5D5A0-205C-C314-EC6C-B98709CF8E34}"/>
              </a:ext>
            </a:extLst>
          </p:cNvPr>
          <p:cNvSpPr>
            <a:spLocks noGrp="1"/>
          </p:cNvSpPr>
          <p:nvPr>
            <p:ph idx="1"/>
          </p:nvPr>
        </p:nvSpPr>
        <p:spPr>
          <a:xfrm>
            <a:off x="640080" y="1411606"/>
            <a:ext cx="10890928" cy="4788026"/>
          </a:xfrm>
        </p:spPr>
        <p:txBody>
          <a:bodyPr>
            <a:normAutofit fontScale="92500" lnSpcReduction="10000"/>
          </a:bodyPr>
          <a:lstStyle/>
          <a:p>
            <a:r>
              <a:rPr lang="en-GB" dirty="0"/>
              <a:t>06/02/25 – Background Reading: I first looked at Blackstone’s Policing student's handbook 2024 on PACE and Code G. I also read the PACE </a:t>
            </a:r>
            <a:r>
              <a:rPr lang="en-GB"/>
              <a:t>act online </a:t>
            </a:r>
            <a:r>
              <a:rPr lang="en-GB" dirty="0"/>
              <a:t>and researched all relevant bits on Code G.</a:t>
            </a:r>
          </a:p>
          <a:p>
            <a:r>
              <a:rPr lang="en-GB" dirty="0"/>
              <a:t>07/02/25 – Planning: Through my research I aggregated various sources through government websites and different law firms. I read through various books and tried to find journals on anything to do with Code G of PACE. I also researched into different case studies.</a:t>
            </a:r>
          </a:p>
          <a:p>
            <a:r>
              <a:rPr lang="en-GB" dirty="0"/>
              <a:t>14/02/25 – Structure: Using the assignment brief and collating all the sources I had gathered, I created a storyboard to help lay out my ideas in a way that coherently flowed.</a:t>
            </a:r>
          </a:p>
          <a:p>
            <a:r>
              <a:rPr lang="en-GB" dirty="0"/>
              <a:t>18/02/25 – Wider Reading: I used a large range of additional sources such as journals and books to gather as many good sources as possible. I spent hours reading different government documents.</a:t>
            </a:r>
          </a:p>
          <a:p>
            <a:r>
              <a:rPr lang="en-GB" dirty="0"/>
              <a:t>05/03/25 – Reflection: My biggest hurdle was getting the motivation to just sit down and write/create my PowerPoint. Because I had large gaps between when I last wrote stuff, I often found myself at odds with what I had previously wrote. I also didn’t commit enough time to fully learn the presentation off by heart.</a:t>
            </a:r>
          </a:p>
          <a:p>
            <a:endParaRPr lang="en-GB" dirty="0"/>
          </a:p>
        </p:txBody>
      </p:sp>
    </p:spTree>
    <p:extLst>
      <p:ext uri="{BB962C8B-B14F-4D97-AF65-F5344CB8AC3E}">
        <p14:creationId xmlns:p14="http://schemas.microsoft.com/office/powerpoint/2010/main" val="3197868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603</TotalTime>
  <Words>2480</Words>
  <Application>Microsoft Office PowerPoint</Application>
  <PresentationFormat>Widescreen</PresentationFormat>
  <Paragraphs>119</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Avenir Next LT Pro</vt:lpstr>
      <vt:lpstr>Grandview Display</vt:lpstr>
      <vt:lpstr>Wingdings</vt:lpstr>
      <vt:lpstr>DashVTI</vt:lpstr>
      <vt:lpstr>Evaluating the Impact of Code G of PACE 1984 on Fair and Lawful Treatment of Prisoners</vt:lpstr>
      <vt:lpstr>Introduction: </vt:lpstr>
      <vt:lpstr>Understanding Code G</vt:lpstr>
      <vt:lpstr>Key Principles of Code G</vt:lpstr>
      <vt:lpstr>Positive Impacts of Code G</vt:lpstr>
      <vt:lpstr>Criticisms &amp; Challenges of Code G</vt:lpstr>
      <vt:lpstr>Conclusion</vt:lpstr>
      <vt:lpstr>Any Questions?</vt:lpstr>
      <vt:lpstr>Reference List</vt:lpstr>
      <vt:lpstr>Reference List</vt:lpstr>
      <vt:lpstr>Reference List</vt:lpstr>
      <vt:lpstr>Research Timeline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Charlie Hughes</dc:creator>
  <cp:lastModifiedBy>Charlie Hughes</cp:lastModifiedBy>
  <cp:revision>1</cp:revision>
  <dcterms:created xsi:type="dcterms:W3CDTF">2025-03-06T16:49:02Z</dcterms:created>
  <dcterms:modified xsi:type="dcterms:W3CDTF">2025-03-07T12:50:34Z</dcterms:modified>
</cp:coreProperties>
</file>