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 id="2147483732" r:id="rId3"/>
  </p:sldMasterIdLst>
  <p:notesMasterIdLst>
    <p:notesMasterId r:id="rId30"/>
  </p:notesMasterIdLst>
  <p:sldIdLst>
    <p:sldId id="256" r:id="rId4"/>
    <p:sldId id="257" r:id="rId5"/>
    <p:sldId id="258" r:id="rId6"/>
    <p:sldId id="259" r:id="rId7"/>
    <p:sldId id="260" r:id="rId8"/>
    <p:sldId id="261" r:id="rId9"/>
    <p:sldId id="263" r:id="rId10"/>
    <p:sldId id="265" r:id="rId11"/>
    <p:sldId id="266" r:id="rId12"/>
    <p:sldId id="264" r:id="rId13"/>
    <p:sldId id="268" r:id="rId14"/>
    <p:sldId id="269" r:id="rId15"/>
    <p:sldId id="270" r:id="rId16"/>
    <p:sldId id="271" r:id="rId17"/>
    <p:sldId id="272" r:id="rId18"/>
    <p:sldId id="273" r:id="rId19"/>
    <p:sldId id="274" r:id="rId20"/>
    <p:sldId id="275" r:id="rId21"/>
    <p:sldId id="262" r:id="rId22"/>
    <p:sldId id="276" r:id="rId23"/>
    <p:sldId id="277" r:id="rId24"/>
    <p:sldId id="278" r:id="rId25"/>
    <p:sldId id="279" r:id="rId26"/>
    <p:sldId id="280" r:id="rId27"/>
    <p:sldId id="281" r:id="rId28"/>
    <p:sldId id="282"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am Jackson" userId="9eab20a1fc152e67" providerId="LiveId" clId="{0CD2309D-19B6-4C5F-87B0-3C7060EA57A3}"/>
    <pc:docChg chg="delSld modSld">
      <pc:chgData name="Liam Jackson" userId="9eab20a1fc152e67" providerId="LiveId" clId="{0CD2309D-19B6-4C5F-87B0-3C7060EA57A3}" dt="2021-06-07T00:22:57.906" v="20" actId="47"/>
      <pc:docMkLst>
        <pc:docMk/>
      </pc:docMkLst>
      <pc:sldChg chg="del modNotesTx">
        <pc:chgData name="Liam Jackson" userId="9eab20a1fc152e67" providerId="LiveId" clId="{0CD2309D-19B6-4C5F-87B0-3C7060EA57A3}" dt="2021-06-07T00:22:57.906" v="20" actId="47"/>
        <pc:sldMkLst>
          <pc:docMk/>
          <pc:sldMk cId="655851005"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C0CF6D-6BB9-46B5-85CE-88E047F6DE27}" type="doc">
      <dgm:prSet loTypeId="urn:microsoft.com/office/officeart/2005/8/layout/hProcess9" loCatId="process" qsTypeId="urn:microsoft.com/office/officeart/2005/8/quickstyle/simple1" qsCatId="simple" csTypeId="urn:microsoft.com/office/officeart/2005/8/colors/accent1_2" csCatId="accent1" phldr="1"/>
      <dgm:spPr/>
    </dgm:pt>
    <dgm:pt modelId="{76D066F3-B310-4976-AD51-2FD722ECB58D}">
      <dgm:prSet phldrT="[Text]" custT="1"/>
      <dgm:spPr/>
      <dgm:t>
        <a:bodyPr/>
        <a:lstStyle/>
        <a:p>
          <a:r>
            <a:rPr lang="en-GB" sz="1600" dirty="0"/>
            <a:t>Lack of data for the Recruitment team</a:t>
          </a:r>
        </a:p>
      </dgm:t>
    </dgm:pt>
    <dgm:pt modelId="{E52657A5-06BC-4808-BEA2-16397060E88D}" type="parTrans" cxnId="{5A75510D-F482-403D-841E-48528D13D615}">
      <dgm:prSet/>
      <dgm:spPr/>
      <dgm:t>
        <a:bodyPr/>
        <a:lstStyle/>
        <a:p>
          <a:endParaRPr lang="en-GB"/>
        </a:p>
      </dgm:t>
    </dgm:pt>
    <dgm:pt modelId="{59A5D511-EF97-4181-A0A1-4CA4AA774CA7}" type="sibTrans" cxnId="{5A75510D-F482-403D-841E-48528D13D615}">
      <dgm:prSet/>
      <dgm:spPr/>
      <dgm:t>
        <a:bodyPr/>
        <a:lstStyle/>
        <a:p>
          <a:endParaRPr lang="en-GB"/>
        </a:p>
      </dgm:t>
    </dgm:pt>
    <dgm:pt modelId="{5568073A-F4E2-4CE7-9818-60871141492C}">
      <dgm:prSet phldrT="[Text]"/>
      <dgm:spPr/>
      <dgm:t>
        <a:bodyPr/>
        <a:lstStyle/>
        <a:p>
          <a:r>
            <a:rPr lang="en-GB" dirty="0"/>
            <a:t>Not enough info for the new starter about their role</a:t>
          </a:r>
        </a:p>
      </dgm:t>
    </dgm:pt>
    <dgm:pt modelId="{309C2B7B-6596-4555-8260-3BB3186D917F}" type="parTrans" cxnId="{B843FD14-46DE-476D-A4A6-C9AC29AB89DE}">
      <dgm:prSet/>
      <dgm:spPr/>
      <dgm:t>
        <a:bodyPr/>
        <a:lstStyle/>
        <a:p>
          <a:endParaRPr lang="en-GB"/>
        </a:p>
      </dgm:t>
    </dgm:pt>
    <dgm:pt modelId="{25CB1194-13A0-4891-A621-29923E083E81}" type="sibTrans" cxnId="{B843FD14-46DE-476D-A4A6-C9AC29AB89DE}">
      <dgm:prSet/>
      <dgm:spPr/>
      <dgm:t>
        <a:bodyPr/>
        <a:lstStyle/>
        <a:p>
          <a:endParaRPr lang="en-GB"/>
        </a:p>
      </dgm:t>
    </dgm:pt>
    <dgm:pt modelId="{5CBB3F73-AB19-46C9-B799-A9921812952D}">
      <dgm:prSet phldrT="[Text]"/>
      <dgm:spPr/>
      <dgm:t>
        <a:bodyPr/>
        <a:lstStyle/>
        <a:p>
          <a:r>
            <a:rPr lang="en-GB" dirty="0"/>
            <a:t>High levels of first week leavers</a:t>
          </a:r>
        </a:p>
      </dgm:t>
    </dgm:pt>
    <dgm:pt modelId="{EE6B679D-4F25-4DCE-9EA3-2E2B00DE852A}" type="parTrans" cxnId="{0C666376-AC27-42B9-8A6B-CC37F7C515CA}">
      <dgm:prSet/>
      <dgm:spPr/>
      <dgm:t>
        <a:bodyPr/>
        <a:lstStyle/>
        <a:p>
          <a:endParaRPr lang="en-GB"/>
        </a:p>
      </dgm:t>
    </dgm:pt>
    <dgm:pt modelId="{2F50FDF2-1A28-4CEE-B958-8AC39B2D928D}" type="sibTrans" cxnId="{0C666376-AC27-42B9-8A6B-CC37F7C515CA}">
      <dgm:prSet/>
      <dgm:spPr/>
      <dgm:t>
        <a:bodyPr/>
        <a:lstStyle/>
        <a:p>
          <a:endParaRPr lang="en-GB"/>
        </a:p>
      </dgm:t>
    </dgm:pt>
    <dgm:pt modelId="{4E40D854-EE83-4209-85D3-0F1B37E3CC4E}" type="pres">
      <dgm:prSet presAssocID="{5AC0CF6D-6BB9-46B5-85CE-88E047F6DE27}" presName="CompostProcess" presStyleCnt="0">
        <dgm:presLayoutVars>
          <dgm:dir/>
          <dgm:resizeHandles val="exact"/>
        </dgm:presLayoutVars>
      </dgm:prSet>
      <dgm:spPr/>
    </dgm:pt>
    <dgm:pt modelId="{7CD12056-93E8-4566-A634-85E59E79CE7C}" type="pres">
      <dgm:prSet presAssocID="{5AC0CF6D-6BB9-46B5-85CE-88E047F6DE27}" presName="arrow" presStyleLbl="bgShp" presStyleIdx="0" presStyleCnt="1" custLinFactNeighborX="36549" custLinFactNeighborY="-16111"/>
      <dgm:spPr/>
    </dgm:pt>
    <dgm:pt modelId="{47E0334B-F11D-433F-8D70-2D96F6EA39A8}" type="pres">
      <dgm:prSet presAssocID="{5AC0CF6D-6BB9-46B5-85CE-88E047F6DE27}" presName="linearProcess" presStyleCnt="0"/>
      <dgm:spPr/>
    </dgm:pt>
    <dgm:pt modelId="{78BAD677-FED8-4B55-9E76-5A9155878219}" type="pres">
      <dgm:prSet presAssocID="{76D066F3-B310-4976-AD51-2FD722ECB58D}" presName="textNode" presStyleLbl="node1" presStyleIdx="0" presStyleCnt="3" custScaleX="117665">
        <dgm:presLayoutVars>
          <dgm:bulletEnabled val="1"/>
        </dgm:presLayoutVars>
      </dgm:prSet>
      <dgm:spPr/>
    </dgm:pt>
    <dgm:pt modelId="{CC80AD7D-6C40-488C-9F7A-335FD5B754B3}" type="pres">
      <dgm:prSet presAssocID="{59A5D511-EF97-4181-A0A1-4CA4AA774CA7}" presName="sibTrans" presStyleCnt="0"/>
      <dgm:spPr/>
    </dgm:pt>
    <dgm:pt modelId="{77477101-26B8-4EA0-B965-9A2AFA5F08AA}" type="pres">
      <dgm:prSet presAssocID="{5568073A-F4E2-4CE7-9818-60871141492C}" presName="textNode" presStyleLbl="node1" presStyleIdx="1" presStyleCnt="3">
        <dgm:presLayoutVars>
          <dgm:bulletEnabled val="1"/>
        </dgm:presLayoutVars>
      </dgm:prSet>
      <dgm:spPr/>
    </dgm:pt>
    <dgm:pt modelId="{7EFEE39D-0CCD-43E0-9A58-3D48BA166378}" type="pres">
      <dgm:prSet presAssocID="{25CB1194-13A0-4891-A621-29923E083E81}" presName="sibTrans" presStyleCnt="0"/>
      <dgm:spPr/>
    </dgm:pt>
    <dgm:pt modelId="{7030652B-0CA6-489A-8583-3193C34870C7}" type="pres">
      <dgm:prSet presAssocID="{5CBB3F73-AB19-46C9-B799-A9921812952D}" presName="textNode" presStyleLbl="node1" presStyleIdx="2" presStyleCnt="3">
        <dgm:presLayoutVars>
          <dgm:bulletEnabled val="1"/>
        </dgm:presLayoutVars>
      </dgm:prSet>
      <dgm:spPr/>
    </dgm:pt>
  </dgm:ptLst>
  <dgm:cxnLst>
    <dgm:cxn modelId="{5A75510D-F482-403D-841E-48528D13D615}" srcId="{5AC0CF6D-6BB9-46B5-85CE-88E047F6DE27}" destId="{76D066F3-B310-4976-AD51-2FD722ECB58D}" srcOrd="0" destOrd="0" parTransId="{E52657A5-06BC-4808-BEA2-16397060E88D}" sibTransId="{59A5D511-EF97-4181-A0A1-4CA4AA774CA7}"/>
    <dgm:cxn modelId="{B843FD14-46DE-476D-A4A6-C9AC29AB89DE}" srcId="{5AC0CF6D-6BB9-46B5-85CE-88E047F6DE27}" destId="{5568073A-F4E2-4CE7-9818-60871141492C}" srcOrd="1" destOrd="0" parTransId="{309C2B7B-6596-4555-8260-3BB3186D917F}" sibTransId="{25CB1194-13A0-4891-A621-29923E083E81}"/>
    <dgm:cxn modelId="{C6EEFE18-215C-4B0B-A362-4193A6C7846E}" type="presOf" srcId="{5568073A-F4E2-4CE7-9818-60871141492C}" destId="{77477101-26B8-4EA0-B965-9A2AFA5F08AA}" srcOrd="0" destOrd="0" presId="urn:microsoft.com/office/officeart/2005/8/layout/hProcess9"/>
    <dgm:cxn modelId="{B4934772-6927-4D89-A5BE-0EBB6CA693F1}" type="presOf" srcId="{5AC0CF6D-6BB9-46B5-85CE-88E047F6DE27}" destId="{4E40D854-EE83-4209-85D3-0F1B37E3CC4E}" srcOrd="0" destOrd="0" presId="urn:microsoft.com/office/officeart/2005/8/layout/hProcess9"/>
    <dgm:cxn modelId="{0C666376-AC27-42B9-8A6B-CC37F7C515CA}" srcId="{5AC0CF6D-6BB9-46B5-85CE-88E047F6DE27}" destId="{5CBB3F73-AB19-46C9-B799-A9921812952D}" srcOrd="2" destOrd="0" parTransId="{EE6B679D-4F25-4DCE-9EA3-2E2B00DE852A}" sibTransId="{2F50FDF2-1A28-4CEE-B958-8AC39B2D928D}"/>
    <dgm:cxn modelId="{54605885-1A07-4394-BE30-1418464E20DF}" type="presOf" srcId="{76D066F3-B310-4976-AD51-2FD722ECB58D}" destId="{78BAD677-FED8-4B55-9E76-5A9155878219}" srcOrd="0" destOrd="0" presId="urn:microsoft.com/office/officeart/2005/8/layout/hProcess9"/>
    <dgm:cxn modelId="{03F2A893-1836-4BD9-966C-9DB6EA9087E7}" type="presOf" srcId="{5CBB3F73-AB19-46C9-B799-A9921812952D}" destId="{7030652B-0CA6-489A-8583-3193C34870C7}" srcOrd="0" destOrd="0" presId="urn:microsoft.com/office/officeart/2005/8/layout/hProcess9"/>
    <dgm:cxn modelId="{CA1509FE-3D76-4D13-897F-F6DF3315F2C5}" type="presParOf" srcId="{4E40D854-EE83-4209-85D3-0F1B37E3CC4E}" destId="{7CD12056-93E8-4566-A634-85E59E79CE7C}" srcOrd="0" destOrd="0" presId="urn:microsoft.com/office/officeart/2005/8/layout/hProcess9"/>
    <dgm:cxn modelId="{AE6768C2-5348-4664-9E61-D6BAB69276A4}" type="presParOf" srcId="{4E40D854-EE83-4209-85D3-0F1B37E3CC4E}" destId="{47E0334B-F11D-433F-8D70-2D96F6EA39A8}" srcOrd="1" destOrd="0" presId="urn:microsoft.com/office/officeart/2005/8/layout/hProcess9"/>
    <dgm:cxn modelId="{86C0E544-3422-4448-A7AD-B3B2D023776E}" type="presParOf" srcId="{47E0334B-F11D-433F-8D70-2D96F6EA39A8}" destId="{78BAD677-FED8-4B55-9E76-5A9155878219}" srcOrd="0" destOrd="0" presId="urn:microsoft.com/office/officeart/2005/8/layout/hProcess9"/>
    <dgm:cxn modelId="{1917B9E8-5871-4F45-A9CA-8175AB7446CF}" type="presParOf" srcId="{47E0334B-F11D-433F-8D70-2D96F6EA39A8}" destId="{CC80AD7D-6C40-488C-9F7A-335FD5B754B3}" srcOrd="1" destOrd="0" presId="urn:microsoft.com/office/officeart/2005/8/layout/hProcess9"/>
    <dgm:cxn modelId="{DFECFA53-319B-4119-A471-85784C8078B5}" type="presParOf" srcId="{47E0334B-F11D-433F-8D70-2D96F6EA39A8}" destId="{77477101-26B8-4EA0-B965-9A2AFA5F08AA}" srcOrd="2" destOrd="0" presId="urn:microsoft.com/office/officeart/2005/8/layout/hProcess9"/>
    <dgm:cxn modelId="{7A11E492-48F9-4C66-B66E-1C41B7A93842}" type="presParOf" srcId="{47E0334B-F11D-433F-8D70-2D96F6EA39A8}" destId="{7EFEE39D-0CCD-43E0-9A58-3D48BA166378}" srcOrd="3" destOrd="0" presId="urn:microsoft.com/office/officeart/2005/8/layout/hProcess9"/>
    <dgm:cxn modelId="{4E80CEC3-0900-43BC-A129-6CB321CC3103}" type="presParOf" srcId="{47E0334B-F11D-433F-8D70-2D96F6EA39A8}" destId="{7030652B-0CA6-489A-8583-3193C34870C7}" srcOrd="4"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12056-93E8-4566-A634-85E59E79CE7C}">
      <dsp:nvSpPr>
        <dsp:cNvPr id="0" name=""/>
        <dsp:cNvSpPr/>
      </dsp:nvSpPr>
      <dsp:spPr>
        <a:xfrm>
          <a:off x="553429" y="0"/>
          <a:ext cx="3136100" cy="311645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BAD677-FED8-4B55-9E76-5A9155878219}">
      <dsp:nvSpPr>
        <dsp:cNvPr id="0" name=""/>
        <dsp:cNvSpPr/>
      </dsp:nvSpPr>
      <dsp:spPr>
        <a:xfrm>
          <a:off x="84" y="934937"/>
          <a:ext cx="1324855" cy="12465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Lack of data for the Recruitment team</a:t>
          </a:r>
        </a:p>
      </dsp:txBody>
      <dsp:txXfrm>
        <a:off x="60937" y="995790"/>
        <a:ext cx="1203149" cy="1124877"/>
      </dsp:txXfrm>
    </dsp:sp>
    <dsp:sp modelId="{77477101-26B8-4EA0-B965-9A2AFA5F08AA}">
      <dsp:nvSpPr>
        <dsp:cNvPr id="0" name=""/>
        <dsp:cNvSpPr/>
      </dsp:nvSpPr>
      <dsp:spPr>
        <a:xfrm>
          <a:off x="1381237" y="934937"/>
          <a:ext cx="1125955" cy="12465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Not enough info for the new starter about their role</a:t>
          </a:r>
        </a:p>
      </dsp:txBody>
      <dsp:txXfrm>
        <a:off x="1436202" y="989902"/>
        <a:ext cx="1016025" cy="1136653"/>
      </dsp:txXfrm>
    </dsp:sp>
    <dsp:sp modelId="{7030652B-0CA6-489A-8583-3193C34870C7}">
      <dsp:nvSpPr>
        <dsp:cNvPr id="0" name=""/>
        <dsp:cNvSpPr/>
      </dsp:nvSpPr>
      <dsp:spPr>
        <a:xfrm>
          <a:off x="2563490" y="934937"/>
          <a:ext cx="1125955" cy="12465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High levels of first week leavers</a:t>
          </a:r>
        </a:p>
      </dsp:txBody>
      <dsp:txXfrm>
        <a:off x="2618455" y="989902"/>
        <a:ext cx="1016025" cy="113665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980938-BBF3-4498-969F-F9A6CDA212CC}" type="datetimeFigureOut">
              <a:rPr lang="en-GB" smtClean="0"/>
              <a:t>07/06/2021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680942-A87F-478A-B999-54A32C95BB41}" type="slidenum">
              <a:rPr lang="en-GB" smtClean="0"/>
              <a:t>‹#›</a:t>
            </a:fld>
            <a:endParaRPr lang="en-GB"/>
          </a:p>
        </p:txBody>
      </p:sp>
    </p:spTree>
    <p:extLst>
      <p:ext uri="{BB962C8B-B14F-4D97-AF65-F5344CB8AC3E}">
        <p14:creationId xmlns:p14="http://schemas.microsoft.com/office/powerpoint/2010/main" val="2571470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Since Amazon is an international corporation consisting of numerous and diverse sectors across the globe, for the purpose of this segment of the presentation we will focus our scope on the logistics division of the company within the UK.</a:t>
            </a:r>
          </a:p>
          <a:p>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4</a:t>
            </a:fld>
            <a:endParaRPr lang="en-GB"/>
          </a:p>
        </p:txBody>
      </p:sp>
    </p:spTree>
    <p:extLst>
      <p:ext uri="{BB962C8B-B14F-4D97-AF65-F5344CB8AC3E}">
        <p14:creationId xmlns:p14="http://schemas.microsoft.com/office/powerpoint/2010/main" val="4241375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company is very Lean management (Jones et al,1999) oriented, as in they are always searching for a way to cut down waste, while still maintaining the quality standards. New employees were recruited though recruitment agencies until this April, when Amazon decide they will cut out the middle man and do directly the whole process of recruitment. This decision was made in order to reduce the cost of employing new associates.</a:t>
            </a:r>
          </a:p>
          <a:p>
            <a:r>
              <a:rPr lang="en-GB" dirty="0"/>
              <a:t>In order to handle this new recruitment operation the company had to form new departments, similar to call centres, within some its fulfilment centres. These department are tasked to call potential employees to come work for the company. </a:t>
            </a:r>
          </a:p>
          <a:p>
            <a:r>
              <a:rPr lang="en-GB" dirty="0"/>
              <a:t>The problem was and still is, that this department has very limited information about the offered roles available at hand at the time of the call, which results in high number of people turning down the offer.  People who do accept the offer and come in to work quite often are not satisfied with their allocated shift pattern or work department, so they end up leaving the job in their first week of employment. This all leads to lot of wasted resources for the organisation. </a:t>
            </a:r>
          </a:p>
          <a:p>
            <a:r>
              <a:rPr lang="en-GB" dirty="0"/>
              <a:t>This problem comes down to the lack of effective communication between the department in charge of the FC operation, (who decides how many people are needed to keep up with the workload) and the newly formed recruitment department. They are not working together as a team.</a:t>
            </a:r>
          </a:p>
          <a:p>
            <a:r>
              <a:rPr lang="en-GB" dirty="0"/>
              <a:t>The solution for this could be to improve the communication between the departments, to cooperate in order to form a well performing team that works interdependently. The operations department communicating more information (ACAS, 2014, p11), as in which shift, what are the responsibilities, which department, etc. on the needed roles on time to the recruitment department could lead to a higher ratio of successfully hired employees.</a:t>
            </a:r>
          </a:p>
          <a:p>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5</a:t>
            </a:fld>
            <a:endParaRPr lang="en-GB"/>
          </a:p>
        </p:txBody>
      </p:sp>
    </p:spTree>
    <p:extLst>
      <p:ext uri="{BB962C8B-B14F-4D97-AF65-F5344CB8AC3E}">
        <p14:creationId xmlns:p14="http://schemas.microsoft.com/office/powerpoint/2010/main" val="2483177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As mentioned before, Amazon follows the lean management methodology, which includes the continuous improvement aspect. In order to achieve this they are constantly working on various Kaizen group projects. These teams consist of employees from multiple departments, with various experience and skills. Another issue we identified based on our personal experience working for the company is the lack of guidance on what role are the individuals playing within these Kaizen team projects. The problem is that they are given a set goal to be achieved and some tools and resources to assist them, but team members are often confused on what exact role they are playing and what their individual responsibilities are. Another similar situation could be that team members are assigned roles that are not suitable for their skills and knowledge. This can lead to an ineffective and unbalanced team, full of conflict that is unable to perform well. Allocating suitable roles to the team members based on their skills and experience is important in creating a balanced team that is successful. Conducting a behaviour-based questionnaire can help team members find a suitable role within the team.  “Teams are a question of balance. What is needed is not well balanced individuals but individuals that balance well together” (Belbin, 2011, p74). </a:t>
            </a:r>
          </a:p>
          <a:p>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6</a:t>
            </a:fld>
            <a:endParaRPr lang="en-GB"/>
          </a:p>
        </p:txBody>
      </p:sp>
    </p:spTree>
    <p:extLst>
      <p:ext uri="{BB962C8B-B14F-4D97-AF65-F5344CB8AC3E}">
        <p14:creationId xmlns:p14="http://schemas.microsoft.com/office/powerpoint/2010/main" val="4101683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dirty="0" err="1"/>
              <a:t>Keyton</a:t>
            </a:r>
            <a:r>
              <a:rPr lang="en-US" dirty="0"/>
              <a:t> 2021) an organization structure is the way a company sets out to achieve and complete their goals. Also, this structure will determine what roles and responsibility their team members have within their  respected teams.  There are many different types of structure an organization can follow, for example  a company can follow a flat organization structure when there a few layers of management. Compared to a tall organization where there will be a lot more layers of management on the way to the top of the organization.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B93EF-3D6F-4E41-A234-6936DD98704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4932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(penmypaper.com) Amazon follow a tall organization structure, meaning that there are many layers of management within the company’s hierarchy system, this tends to mean that all major decisions and orders will be handle and directed by high-ranking managers such as CO’s and CEO’s. Those orders then make the way down the structure and carried out by there respect teams.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B93EF-3D6F-4E41-A234-6936DD98704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1078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(www.shanesnow.com) Jeff Bezos has a theory on how teams should work to achieve their goals, the theory is that in order for a team to work effectually and achieve their goal they must be stubborn on the vision/goal but must be flexible on how they achieve their said goal. trying all different ways and different techniques to achieve their goals.  You may have to look at the task at hand from a verity of different angles, therefore it is important to have a verity of different people on your team each with their own skills and thought prosses. It is when all these people come together and work with one another do you have a high preforming team.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B93EF-3D6F-4E41-A234-6936DD98704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9171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(www.shanesnow.com) Jeff Bezos says that in order to be a good leader you must have a backbone and not be afraid to disagree with their team in order to complete their goal correctly. This is similar to what </a:t>
            </a:r>
            <a:r>
              <a:rPr lang="en-US" dirty="0" err="1"/>
              <a:t>Belbing</a:t>
            </a:r>
            <a:r>
              <a:rPr lang="en-US" dirty="0"/>
              <a:t> states (2010, p22)  that a team within the workplace have specific roles and it is these roles  tend to make  up what can qualify a good team, despite each role having their own individual pro’s and con’s a good team would be able  feed of one another, to bounce of each other to bring the best out of one another. In this case what Jeff Bezos is describing is someone that will fall under what Belbin calls a shaper. A shaper is an individual that can thrive of pressure and has the drive to overcome the challenges that they may face. Despite being more likely to provoke other team members.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B93EF-3D6F-4E41-A234-6936DD98704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533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(Cain, A 2017)  to keep staff meetings as productive as possible Jeff Bezos keeps the number of people restricted so that he would be able to feed the group off two pizzas, he does this to not restrict the creativity of the group that he is working with. He believes that having too many people in one meeting at a given time could make the meeting less productive. According to (Dudovskiy, J 2020) despite Amazon being a tall organization they hold meeting with small team sizes to look at specific aspects of the business that the team may specialize in. hence the two-pizza rule.</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B93EF-3D6F-4E41-A234-6936DD98704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23459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As Amazon being such a big company: having many different departments, different shifts which crosses over and mix up during the week, different management teams changing every 3 days it is a skill to be able to work effectively in a team of different people and most likely different managers.</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1584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Management is a big part of effective teams and reaching targets in Amazon. Keeping the department working as a team comes to a good management who pays attention to their team members, sees their potential in different tasks, sees who can work best together in a close environment and their potential.  Managers and team leaders showing their support, their understanding that not everyone in the team can do every job and every task. Providing trainings for employees who has a potential and a will to grow. Many successful teams in Amazon have a great management, who are easy to approach to their staff.  As Simon Sinek (TedTalk,2018) said that successful team leaders show their team “why” they do what they do, present their point of view so the team can see what the goal for them is to go the same direction.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8859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 members- another part comes to team members and how lenient they are. Most of the time “Amazonians” are willing to work on different tasks and learn them, they communicate and ask for help if it is needed (many times the failure of certain expectations is when the person who have been delegated to do work does not ask for help if its needed). Usually when you ask someone who works at Amazon what do they like the most about their work, the answer is “co-workers”. That shows that many people at work keep a very close relationship with their co-workers which helps to work in the teams as well.  In the book of “How to for a team five keys to a high performance” (Kanaga, 2001) said there is 5 characteristics: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Members of the team are dependent upon each other for the completion of a complex task.</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Members possess different but complementary skill sets.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Teams manage their own work within boundaries set by the organization.</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Teams have internal processes for managing communication, resolving conflicts, solving problems, making decisions, and reaching goals.</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Teams are bounded and stable over time.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1066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Team members of Amazon can really reflect in the book of “How to form a team: five keys to a high performance” (Kanaga, 2001) as there is 5 characteristics in the team:</a:t>
            </a:r>
          </a:p>
          <a:p>
            <a:pPr marL="342900" lvl="0" indent="-342900">
              <a:lnSpc>
                <a:spcPct val="107000"/>
              </a:lnSpc>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Members of the team are dependent upon each other for the completion of a complex task.</a:t>
            </a:r>
          </a:p>
          <a:p>
            <a:pPr marL="342900" lvl="0" indent="-342900">
              <a:lnSpc>
                <a:spcPct val="107000"/>
              </a:lnSpc>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Members possess different but complementary skill sets.</a:t>
            </a:r>
          </a:p>
          <a:p>
            <a:pPr marL="342900" lvl="0" indent="-342900">
              <a:lnSpc>
                <a:spcPct val="107000"/>
              </a:lnSpc>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Teams manage their own work within boundaries set by the organization.</a:t>
            </a:r>
          </a:p>
          <a:p>
            <a:pPr marL="342900" lvl="0" indent="-342900">
              <a:lnSpc>
                <a:spcPct val="107000"/>
              </a:lnSpc>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Teams have internal processes for managing communication, resolving conflicts, solving problems, making decisions, and reaching goals.</a:t>
            </a:r>
          </a:p>
          <a:p>
            <a:pPr marL="342900" lvl="0" indent="-342900">
              <a:lnSpc>
                <a:spcPct val="107000"/>
              </a:lnSpc>
              <a:spcAft>
                <a:spcPts val="800"/>
              </a:spcAft>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Teams are bounded and stable over time.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5221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difference between groups and teams is that: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 focuses on working commonly. Individuals in the team are connected one to another and the effort they brought in while they are working on the goal together will reflect on the result as a team. and they are focused on the same goal to achieve.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While group works independently, there might be a few individuals in the group. Their effort reflects on their own accomplishments but the group is formed for the one reason of cause.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04853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Belbin’s (1981) theory states that there are nine roles which must be occupied for it to be successful. And although there are nine roles it does not mean that the team needs nine individuals to complete it, as usually one person has a few skills and can do a few roles at the time. </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Shaper</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Coordinator </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Plant </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Resource Investigator</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Monitor Evaluator</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Specialist</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 worker</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 Implementer</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 Completer Finisher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And although there are nine roles it does not mean that the team needs nine individuals to complete it, as usually one person has a few skills and can do a few roles at the time. </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47384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Within Amazon, giant affiliated marketing platform, it’s easy for challenges to occur. There are difficulties in dealing with conflicts at this level of corporation because of a large number of employees and their different styles of personalities. Conflicts often start with ineffective communication and people clash because of different values that they promote. Effective communication, management, leadership strategies, cooperation, are key elements that help create and maintain a healthy atmosphere in a workplace environment, which is important. </a:t>
            </a:r>
          </a:p>
          <a:p>
            <a:r>
              <a:rPr lang="en-US" dirty="0"/>
              <a:t>              Conflict </a:t>
            </a:r>
            <a:r>
              <a:rPr lang="en-US" dirty="0" err="1"/>
              <a:t>behaviour</a:t>
            </a:r>
            <a:r>
              <a:rPr lang="en-US" dirty="0"/>
              <a:t>, determines people to work individually or as a group but do not cooperate as a team which is unprofessional. It can arise from several reasons:</a:t>
            </a:r>
          </a:p>
          <a:p>
            <a:r>
              <a:rPr lang="en-US" dirty="0"/>
              <a:t>-	Cultural differences and ethnic background: different opinions</a:t>
            </a:r>
          </a:p>
          <a:p>
            <a:r>
              <a:rPr lang="en-US" dirty="0"/>
              <a:t>-        Individual self willpower</a:t>
            </a:r>
          </a:p>
          <a:p>
            <a:r>
              <a:rPr lang="en-US" dirty="0"/>
              <a:t>-       Competitiveness between employees</a:t>
            </a:r>
          </a:p>
          <a:p>
            <a:r>
              <a:rPr lang="en-US" dirty="0"/>
              <a:t>-       Unique identity types</a:t>
            </a:r>
          </a:p>
          <a:p>
            <a:r>
              <a:rPr lang="en-US" dirty="0"/>
              <a:t>According to Ivanova, there are three identity types (Ivanova, 2004):</a:t>
            </a:r>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22</a:t>
            </a:fld>
            <a:endParaRPr lang="en-GB"/>
          </a:p>
        </p:txBody>
      </p:sp>
    </p:spTree>
    <p:extLst>
      <p:ext uri="{BB962C8B-B14F-4D97-AF65-F5344CB8AC3E}">
        <p14:creationId xmlns:p14="http://schemas.microsoft.com/office/powerpoint/2010/main" val="5552284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Delegation is an essential skill that describes the ability to transfer some of the duties to be achieved by another team member. It is based on trust and helps to avoid overloading the other member with too much responsibility and work.</a:t>
            </a:r>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23</a:t>
            </a:fld>
            <a:endParaRPr lang="en-GB"/>
          </a:p>
        </p:txBody>
      </p:sp>
    </p:spTree>
    <p:extLst>
      <p:ext uri="{BB962C8B-B14F-4D97-AF65-F5344CB8AC3E}">
        <p14:creationId xmlns:p14="http://schemas.microsoft.com/office/powerpoint/2010/main" val="30992203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highest score of 9 obtained by completing the Thomas-Kilmann questionnaire, resulted that I represent the Collaborative style - “The Owl”:</a:t>
            </a:r>
          </a:p>
          <a:p>
            <a:r>
              <a:rPr lang="en-US" dirty="0"/>
              <a:t>- Assertive: I struggled with some unexpected circumstances which influenced my performance, but I worked hard to try to keep up with my colleagues</a:t>
            </a:r>
          </a:p>
          <a:p>
            <a:r>
              <a:rPr lang="en-US" dirty="0"/>
              <a:t>-Cooperative style: dedicated to achieve my personal and my colleagues’ goals, by assembling together ideas, to benefit from a win-win situation</a:t>
            </a:r>
          </a:p>
          <a:p>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24</a:t>
            </a:fld>
            <a:endParaRPr lang="en-GB"/>
          </a:p>
        </p:txBody>
      </p:sp>
    </p:spTree>
    <p:extLst>
      <p:ext uri="{BB962C8B-B14F-4D97-AF65-F5344CB8AC3E}">
        <p14:creationId xmlns:p14="http://schemas.microsoft.com/office/powerpoint/2010/main" val="1799486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Belbin team roles</a:t>
            </a:r>
          </a:p>
          <a:p>
            <a:r>
              <a:rPr lang="en-US" dirty="0"/>
              <a:t>My role is Implementer: </a:t>
            </a:r>
          </a:p>
          <a:p>
            <a:r>
              <a:rPr lang="en-US" dirty="0"/>
              <a:t>-practical, researched, slow, planned work</a:t>
            </a:r>
          </a:p>
          <a:p>
            <a:r>
              <a:rPr lang="en-US" dirty="0"/>
              <a:t>-consistent, convert thoughts into actions, efficient</a:t>
            </a:r>
          </a:p>
          <a:p>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25</a:t>
            </a:fld>
            <a:endParaRPr lang="en-GB"/>
          </a:p>
        </p:txBody>
      </p:sp>
    </p:spTree>
    <p:extLst>
      <p:ext uri="{BB962C8B-B14F-4D97-AF65-F5344CB8AC3E}">
        <p14:creationId xmlns:p14="http://schemas.microsoft.com/office/powerpoint/2010/main" val="177409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2B6046-0C5F-4467-8BB6-61744E0CA6F0}"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18B4E-3C47-4966-B8A9-F51CBBBF0E3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5275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B6046-0C5F-4467-8BB6-61744E0CA6F0}"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3368768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B6046-0C5F-4467-8BB6-61744E0CA6F0}"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18B4E-3C47-4966-B8A9-F51CBBBF0E3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467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2B6046-0C5F-4467-8BB6-61744E0CA6F0}"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2982771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2B6046-0C5F-4467-8BB6-61744E0CA6F0}" type="datetimeFigureOut">
              <a:rPr lang="en-GB" smtClean="0"/>
              <a:t>07/06/2021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876960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2B6046-0C5F-4467-8BB6-61744E0CA6F0}" type="datetimeFigureOut">
              <a:rPr lang="en-GB" smtClean="0"/>
              <a:t>07/06/2021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2230022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72B6046-0C5F-4467-8BB6-61744E0CA6F0}" type="datetimeFigureOut">
              <a:rPr lang="en-GB" smtClean="0"/>
              <a:t>07/06/2021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1186545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72B6046-0C5F-4467-8BB6-61744E0CA6F0}" type="datetimeFigureOut">
              <a:rPr lang="en-GB" smtClean="0"/>
              <a:t>07/06/2021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DB18B4E-3C47-4966-B8A9-F51CBBBF0E39}" type="slidenum">
              <a:rPr lang="en-GB" smtClean="0"/>
              <a:t>‹#›</a:t>
            </a:fld>
            <a:endParaRPr lang="en-GB"/>
          </a:p>
        </p:txBody>
      </p:sp>
    </p:spTree>
    <p:extLst>
      <p:ext uri="{BB962C8B-B14F-4D97-AF65-F5344CB8AC3E}">
        <p14:creationId xmlns:p14="http://schemas.microsoft.com/office/powerpoint/2010/main" val="636273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2B6046-0C5F-4467-8BB6-61744E0CA6F0}"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3396218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B6046-0C5F-4467-8BB6-61744E0CA6F0}"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2460631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B6046-0C5F-4467-8BB6-61744E0CA6F0}"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12089877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6/7/2021</a:t>
            </a:fld>
            <a:endParaRPr lang="en-US" dirty="0"/>
          </a:p>
        </p:txBody>
      </p:sp>
      <p:sp>
        <p:nvSpPr>
          <p:cNvPr id="5" name="Footer Placeholder 4"/>
          <p:cNvSpPr>
            <a:spLocks noGrp="1"/>
          </p:cNvSpPr>
          <p:nvPr>
            <p:ph type="ftr" sz="quarter" idx="11"/>
          </p:nvPr>
        </p:nvSpPr>
        <p:spPr>
          <a:xfrm>
            <a:off x="1451579" y="329307"/>
            <a:ext cx="5626774" cy="309201"/>
          </a:xfrm>
        </p:spPr>
        <p:txBody>
          <a:bodyPr/>
          <a:lstStyle/>
          <a:p>
            <a:endParaRPr lang="en-US" dirty="0"/>
          </a:p>
        </p:txBody>
      </p:sp>
      <p:sp>
        <p:nvSpPr>
          <p:cNvPr id="6" name="Slide Number Placeholder 5"/>
          <p:cNvSpPr>
            <a:spLocks noGrp="1"/>
          </p:cNvSpPr>
          <p:nvPr>
            <p:ph type="sldNum" sz="quarter" idx="12"/>
          </p:nvPr>
        </p:nvSpPr>
        <p:spPr>
          <a:xfrm>
            <a:off x="476834" y="798973"/>
            <a:ext cx="811019" cy="503578"/>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64491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019008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301599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158311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643760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619588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383668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536852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6/7/2021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843087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234369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682736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40103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568521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68420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20663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7336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84466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708716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8A87A34-81AB-432B-8DAE-1953F412C126}" type="datetimeFigureOut">
              <a:rPr lang="en-US" smtClean="0"/>
              <a:t>6/7/2021</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8723910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061856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5974758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89447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72B6046-0C5F-4467-8BB6-61744E0CA6F0}" type="datetimeFigureOut">
              <a:rPr lang="en-GB" smtClean="0"/>
              <a:t>07/06/2021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DB18B4E-3C47-4966-B8A9-F51CBBBF0E39}"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169825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6/7/2021</a:t>
            </a:fld>
            <a:endParaRPr lang="en-US" dirty="0"/>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1624547"/>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8A87A34-81AB-432B-8DAE-1953F412C126}" type="datetimeFigureOut">
              <a:rPr lang="en-US" smtClean="0"/>
              <a:pPr/>
              <a:t>6/7/2021</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D22F896-40B5-4ADD-8801-0D06FADFA09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638999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8" Type="http://schemas.openxmlformats.org/officeDocument/2006/relationships/audio" Target="../media/media7.m4a"/><Relationship Id="rId13" Type="http://schemas.openxmlformats.org/officeDocument/2006/relationships/diagramData" Target="../diagrams/data1.xml"/><Relationship Id="rId3" Type="http://schemas.microsoft.com/office/2007/relationships/media" Target="../media/media5.m4a"/><Relationship Id="rId7" Type="http://schemas.microsoft.com/office/2007/relationships/media" Target="../media/media7.m4a"/><Relationship Id="rId12" Type="http://schemas.openxmlformats.org/officeDocument/2006/relationships/image" Target="../media/image6.png"/><Relationship Id="rId17" Type="http://schemas.microsoft.com/office/2007/relationships/diagramDrawing" Target="../diagrams/drawing1.xml"/><Relationship Id="rId2" Type="http://schemas.openxmlformats.org/officeDocument/2006/relationships/audio" Target="../media/media4.m4a"/><Relationship Id="rId16" Type="http://schemas.openxmlformats.org/officeDocument/2006/relationships/diagramColors" Target="../diagrams/colors1.xml"/><Relationship Id="rId1" Type="http://schemas.microsoft.com/office/2007/relationships/media" Target="../media/media4.m4a"/><Relationship Id="rId6" Type="http://schemas.openxmlformats.org/officeDocument/2006/relationships/audio" Target="../media/media6.m4a"/><Relationship Id="rId11" Type="http://schemas.openxmlformats.org/officeDocument/2006/relationships/image" Target="../media/image5.png"/><Relationship Id="rId5" Type="http://schemas.microsoft.com/office/2007/relationships/media" Target="../media/media6.m4a"/><Relationship Id="rId15" Type="http://schemas.openxmlformats.org/officeDocument/2006/relationships/diagramQuickStyle" Target="../diagrams/quickStyle1.xml"/><Relationship Id="rId10" Type="http://schemas.openxmlformats.org/officeDocument/2006/relationships/notesSlide" Target="../notesSlides/notesSlide2.xml"/><Relationship Id="rId4" Type="http://schemas.openxmlformats.org/officeDocument/2006/relationships/audio" Target="../media/media5.m4a"/><Relationship Id="rId9" Type="http://schemas.openxmlformats.org/officeDocument/2006/relationships/slideLayout" Target="../slideLayouts/slideLayout2.xml"/><Relationship Id="rId1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5.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5.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5.pn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12">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14">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16">
            <a:extLst>
              <a:ext uri="{FF2B5EF4-FFF2-40B4-BE49-F238E27FC236}">
                <a16:creationId xmlns:a16="http://schemas.microsoft.com/office/drawing/2014/main" id="{AE220058-3FCE-496E-ADF2-D8A6961F3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18">
            <a:extLst>
              <a:ext uri="{FF2B5EF4-FFF2-40B4-BE49-F238E27FC236}">
                <a16:creationId xmlns:a16="http://schemas.microsoft.com/office/drawing/2014/main" id="{E193F809-7E50-4AAD-8E26-878207931C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44603" y="4325112"/>
            <a:ext cx="71323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FBCC375B-9E81-4CAE-A364-A7551B8EF8B7}"/>
              </a:ext>
            </a:extLst>
          </p:cNvPr>
          <p:cNvSpPr>
            <a:spLocks noGrp="1"/>
          </p:cNvSpPr>
          <p:nvPr>
            <p:ph type="title"/>
          </p:nvPr>
        </p:nvSpPr>
        <p:spPr>
          <a:xfrm>
            <a:off x="3836504" y="758952"/>
            <a:ext cx="7319175" cy="3566160"/>
          </a:xfrm>
        </p:spPr>
        <p:txBody>
          <a:bodyPr vert="horz" lIns="91440" tIns="45720" rIns="91440" bIns="45720" rtlCol="0" anchor="b">
            <a:normAutofit/>
          </a:bodyPr>
          <a:lstStyle/>
          <a:p>
            <a:r>
              <a:rPr lang="en-US" sz="8000" dirty="0">
                <a:solidFill>
                  <a:schemeClr val="tx1">
                    <a:lumMod val="85000"/>
                    <a:lumOff val="15000"/>
                  </a:schemeClr>
                </a:solidFill>
              </a:rPr>
              <a:t>Team working within Amazon</a:t>
            </a:r>
          </a:p>
        </p:txBody>
      </p:sp>
      <p:sp>
        <p:nvSpPr>
          <p:cNvPr id="3" name="Subtitle 2">
            <a:extLst>
              <a:ext uri="{FF2B5EF4-FFF2-40B4-BE49-F238E27FC236}">
                <a16:creationId xmlns:a16="http://schemas.microsoft.com/office/drawing/2014/main" id="{9608897C-9EC7-4CD1-9C12-288FA3AC72D8}"/>
              </a:ext>
            </a:extLst>
          </p:cNvPr>
          <p:cNvSpPr>
            <a:spLocks noGrp="1"/>
          </p:cNvSpPr>
          <p:nvPr>
            <p:ph type="subTitle" idx="4294967295"/>
          </p:nvPr>
        </p:nvSpPr>
        <p:spPr>
          <a:xfrm>
            <a:off x="3836504" y="4455620"/>
            <a:ext cx="7321946" cy="1143000"/>
          </a:xfrm>
        </p:spPr>
        <p:txBody>
          <a:bodyPr vert="horz" lIns="91440" tIns="45720" rIns="91440" bIns="45720" rtlCol="0">
            <a:normAutofit/>
          </a:bodyPr>
          <a:lstStyle/>
          <a:p>
            <a:pPr marL="0" indent="0">
              <a:buNone/>
            </a:pPr>
            <a:r>
              <a:rPr lang="en-US" sz="2400" cap="all" spc="200">
                <a:solidFill>
                  <a:schemeClr val="tx2"/>
                </a:solidFill>
                <a:latin typeface="+mj-lt"/>
              </a:rPr>
              <a:t>Made by Daniel Olah, Iuliana Roxana Bocanet, Rasa vilimaite and Liam Anthony Jackson</a:t>
            </a:r>
          </a:p>
        </p:txBody>
      </p:sp>
      <p:pic>
        <p:nvPicPr>
          <p:cNvPr id="6" name="Picture 5" descr="A picture containing text, clipart&#10;&#10;Description automatically generated">
            <a:extLst>
              <a:ext uri="{FF2B5EF4-FFF2-40B4-BE49-F238E27FC236}">
                <a16:creationId xmlns:a16="http://schemas.microsoft.com/office/drawing/2014/main" id="{F840EB48-190A-43AA-B1DE-2E5BA37615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818" y="2385815"/>
            <a:ext cx="2449486" cy="1567671"/>
          </a:xfrm>
          <a:prstGeom prst="rect">
            <a:avLst/>
          </a:prstGeom>
        </p:spPr>
      </p:pic>
      <p:sp>
        <p:nvSpPr>
          <p:cNvPr id="30" name="Rectangle 20">
            <a:extLst>
              <a:ext uri="{FF2B5EF4-FFF2-40B4-BE49-F238E27FC236}">
                <a16:creationId xmlns:a16="http://schemas.microsoft.com/office/drawing/2014/main" id="{3E9C5090-7D25-41E3-A6D3-CCAEE505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22">
            <a:extLst>
              <a:ext uri="{FF2B5EF4-FFF2-40B4-BE49-F238E27FC236}">
                <a16:creationId xmlns:a16="http://schemas.microsoft.com/office/drawing/2014/main" id="{11BF8809-0DAC-41E5-A212-ACB4A01BE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59289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0C9A-2CF4-4AF3-B9E0-516FB79EFA45}"/>
              </a:ext>
            </a:extLst>
          </p:cNvPr>
          <p:cNvSpPr>
            <a:spLocks noGrp="1"/>
          </p:cNvSpPr>
          <p:nvPr>
            <p:ph type="title"/>
          </p:nvPr>
        </p:nvSpPr>
        <p:spPr>
          <a:xfrm>
            <a:off x="1097280" y="286604"/>
            <a:ext cx="8961120" cy="910826"/>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40C0EBE5-9D4B-4FBC-91F0-9C1370D39938}"/>
              </a:ext>
            </a:extLst>
          </p:cNvPr>
          <p:cNvSpPr>
            <a:spLocks noGrp="1"/>
          </p:cNvSpPr>
          <p:nvPr>
            <p:ph idx="1"/>
          </p:nvPr>
        </p:nvSpPr>
        <p:spPr/>
        <p: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This presentation will try to answer the question ‘How to use teamwork theories to improve the performance of a team in the modern workplace’. </a:t>
            </a:r>
          </a:p>
        </p:txBody>
      </p:sp>
      <p:pic>
        <p:nvPicPr>
          <p:cNvPr id="4" name="Recorded Sound">
            <a:hlinkClick r:id="" action="ppaction://media"/>
            <a:extLst>
              <a:ext uri="{FF2B5EF4-FFF2-40B4-BE49-F238E27FC236}">
                <a16:creationId xmlns:a16="http://schemas.microsoft.com/office/drawing/2014/main" id="{9EF99F77-49CC-4894-A1C0-7E97D9B5FA66}"/>
              </a:ext>
            </a:extLst>
          </p:cNvPr>
          <p:cNvPicPr>
            <a:picLocks noChangeAspect="1"/>
          </p:cNvPicPr>
          <p:nvPr>
            <a:audioFile r:link="rId2"/>
            <p:extLst>
              <p:ext uri="{DAA4B4D4-6D71-4841-9C94-3DE7FCFB9230}">
                <p14:media xmlns:p14="http://schemas.microsoft.com/office/powerpoint/2010/main" r:embed="rId1"/>
              </p:ext>
            </p:extLst>
          </p:nvPr>
        </p:nvPicPr>
        <p:blipFill>
          <a:blip r:embed="rId4">
            <a:alphaModFix amt="15000"/>
          </a:blip>
          <a:stretch>
            <a:fillRect/>
          </a:stretch>
        </p:blipFill>
        <p:spPr>
          <a:xfrm>
            <a:off x="11626850" y="5869094"/>
            <a:ext cx="406400" cy="406400"/>
          </a:xfrm>
          <a:prstGeom prst="rect">
            <a:avLst/>
          </a:prstGeom>
        </p:spPr>
      </p:pic>
    </p:spTree>
    <p:extLst>
      <p:ext uri="{BB962C8B-B14F-4D97-AF65-F5344CB8AC3E}">
        <p14:creationId xmlns:p14="http://schemas.microsoft.com/office/powerpoint/2010/main" val="1546732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71638-E1F3-4B43-8C58-F77107487809}"/>
              </a:ext>
            </a:extLst>
          </p:cNvPr>
          <p:cNvSpPr>
            <a:spLocks noGrp="1"/>
          </p:cNvSpPr>
          <p:nvPr>
            <p:ph type="title"/>
          </p:nvPr>
        </p:nvSpPr>
        <p:spPr/>
        <p:txBody>
          <a:bodyPr/>
          <a:lstStyle/>
          <a:p>
            <a:r>
              <a:rPr lang="en-GB" dirty="0"/>
              <a:t>About the company</a:t>
            </a:r>
          </a:p>
        </p:txBody>
      </p:sp>
      <p:sp>
        <p:nvSpPr>
          <p:cNvPr id="3" name="Content Placeholder 2">
            <a:extLst>
              <a:ext uri="{FF2B5EF4-FFF2-40B4-BE49-F238E27FC236}">
                <a16:creationId xmlns:a16="http://schemas.microsoft.com/office/drawing/2014/main" id="{EC4D9A6D-B876-44A1-B7DF-0B3EF93110A0}"/>
              </a:ext>
            </a:extLst>
          </p:cNvPr>
          <p:cNvSpPr>
            <a:spLocks noGrp="1"/>
          </p:cNvSpPr>
          <p:nvPr>
            <p:ph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Founded in Washington in 1994 by Jeffrey Bezos.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Initially it was online bookstore that in early 2000s evolved into the online retailer giant and web service provider as known today.</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Currently the company is present in 18 global marketplaces, over 200 countries and territories with 300 million customers globally.</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It employs over 1.27 million people and it generated $386 Billion revenue in 2020.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Marketline</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p>
          <a:p>
            <a:endParaRPr lang="en-GB" dirty="0"/>
          </a:p>
        </p:txBody>
      </p:sp>
      <p:pic>
        <p:nvPicPr>
          <p:cNvPr id="5" name="Recorded Sound">
            <a:hlinkClick r:id="" action="ppaction://media"/>
            <a:extLst>
              <a:ext uri="{FF2B5EF4-FFF2-40B4-BE49-F238E27FC236}">
                <a16:creationId xmlns:a16="http://schemas.microsoft.com/office/drawing/2014/main" id="{0FF1122E-F7DD-43C3-BF54-50509FAD944B}"/>
              </a:ext>
            </a:extLst>
          </p:cNvPr>
          <p:cNvPicPr>
            <a:picLocks noChangeAspect="1"/>
          </p:cNvPicPr>
          <p:nvPr>
            <a:audioFile r:link="rId2"/>
            <p:extLst>
              <p:ext uri="{DAA4B4D4-6D71-4841-9C94-3DE7FCFB9230}">
                <p14:media xmlns:p14="http://schemas.microsoft.com/office/powerpoint/2010/main" r:embed="rId1"/>
              </p:ext>
            </p:extLst>
          </p:nvPr>
        </p:nvPicPr>
        <p:blipFill>
          <a:blip r:embed="rId4">
            <a:alphaModFix amt="16000"/>
          </a:blip>
          <a:stretch>
            <a:fillRect/>
          </a:stretch>
        </p:blipFill>
        <p:spPr>
          <a:xfrm>
            <a:off x="11555095" y="5869094"/>
            <a:ext cx="406400" cy="406400"/>
          </a:xfrm>
          <a:prstGeom prst="rect">
            <a:avLst/>
          </a:prstGeom>
        </p:spPr>
      </p:pic>
    </p:spTree>
    <p:extLst>
      <p:ext uri="{BB962C8B-B14F-4D97-AF65-F5344CB8AC3E}">
        <p14:creationId xmlns:p14="http://schemas.microsoft.com/office/powerpoint/2010/main" val="2338655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53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8983-6E88-4370-892F-5F9D3F65F59E}"/>
              </a:ext>
            </a:extLst>
          </p:cNvPr>
          <p:cNvSpPr>
            <a:spLocks noGrp="1"/>
          </p:cNvSpPr>
          <p:nvPr>
            <p:ph type="title"/>
          </p:nvPr>
        </p:nvSpPr>
        <p:spPr/>
        <p:txBody>
          <a:bodyPr/>
          <a:lstStyle/>
          <a:p>
            <a:r>
              <a:rPr lang="en-GB" dirty="0"/>
              <a:t>Contemporary challenges and possible solutions</a:t>
            </a:r>
          </a:p>
        </p:txBody>
      </p:sp>
      <p:sp>
        <p:nvSpPr>
          <p:cNvPr id="3" name="Content Placeholder 2">
            <a:extLst>
              <a:ext uri="{FF2B5EF4-FFF2-40B4-BE49-F238E27FC236}">
                <a16:creationId xmlns:a16="http://schemas.microsoft.com/office/drawing/2014/main" id="{BCF6ADDF-7FFF-430D-B103-7C894E216A39}"/>
              </a:ext>
            </a:extLst>
          </p:cNvPr>
          <p:cNvSpPr>
            <a:spLocks noGrp="1"/>
          </p:cNvSpPr>
          <p:nvPr>
            <p:ph idx="1"/>
          </p:nvPr>
        </p:nvSpPr>
        <p:spPr/>
        <p:txBody>
          <a:bodyPr/>
          <a:lstStyle/>
          <a:p>
            <a:r>
              <a:rPr lang="en-GB" dirty="0"/>
              <a:t>Based on our personal experience while working with the company we have identified two problems.</a:t>
            </a:r>
          </a:p>
          <a:p>
            <a:r>
              <a:rPr lang="en-GB" sz="2400" dirty="0"/>
              <a:t>1. Ineffective communication between departments.</a:t>
            </a:r>
          </a:p>
          <a:p>
            <a:r>
              <a:rPr lang="en-GB" sz="2400" dirty="0"/>
              <a:t>2. Lack of guidance on what role are the individuals playing within a team project.</a:t>
            </a:r>
          </a:p>
          <a:p>
            <a:endParaRPr lang="en-GB" dirty="0"/>
          </a:p>
          <a:p>
            <a:endParaRPr lang="en-GB" dirty="0"/>
          </a:p>
        </p:txBody>
      </p:sp>
      <p:pic>
        <p:nvPicPr>
          <p:cNvPr id="5" name="Recorded Sound">
            <a:hlinkClick r:id="" action="ppaction://media"/>
            <a:extLst>
              <a:ext uri="{FF2B5EF4-FFF2-40B4-BE49-F238E27FC236}">
                <a16:creationId xmlns:a16="http://schemas.microsoft.com/office/drawing/2014/main" id="{5E0E82B4-9A97-4C3C-937E-BA8401BD76A3}"/>
              </a:ext>
            </a:extLst>
          </p:cNvPr>
          <p:cNvPicPr>
            <a:picLocks noChangeAspect="1"/>
          </p:cNvPicPr>
          <p:nvPr>
            <a:audioFile r:link="rId2"/>
            <p:extLst>
              <p:ext uri="{DAA4B4D4-6D71-4841-9C94-3DE7FCFB9230}">
                <p14:media xmlns:p14="http://schemas.microsoft.com/office/powerpoint/2010/main" r:embed="rId1"/>
              </p:ext>
            </p:extLst>
          </p:nvPr>
        </p:nvPicPr>
        <p:blipFill>
          <a:blip r:embed="rId5">
            <a:alphaModFix amt="20000"/>
          </a:blip>
          <a:stretch>
            <a:fillRect/>
          </a:stretch>
        </p:blipFill>
        <p:spPr>
          <a:xfrm>
            <a:off x="11720830" y="5801633"/>
            <a:ext cx="406400" cy="406400"/>
          </a:xfrm>
          <a:prstGeom prst="rect">
            <a:avLst/>
          </a:prstGeom>
        </p:spPr>
      </p:pic>
    </p:spTree>
    <p:extLst>
      <p:ext uri="{BB962C8B-B14F-4D97-AF65-F5344CB8AC3E}">
        <p14:creationId xmlns:p14="http://schemas.microsoft.com/office/powerpoint/2010/main" val="152826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Recorded Sound 1">
            <a:hlinkClick r:id="" action="ppaction://media"/>
            <a:extLst>
              <a:ext uri="{FF2B5EF4-FFF2-40B4-BE49-F238E27FC236}">
                <a16:creationId xmlns:a16="http://schemas.microsoft.com/office/drawing/2014/main" id="{ACCEC4DD-A510-4138-AF27-C3BF4C8CFF6C}"/>
              </a:ext>
            </a:extLst>
          </p:cNvPr>
          <p:cNvPicPr>
            <a:picLocks noChangeAspect="1"/>
          </p:cNvPicPr>
          <p:nvPr>
            <a:audioFile r:link="rId2"/>
            <p:extLst>
              <p:ext uri="{DAA4B4D4-6D71-4841-9C94-3DE7FCFB9230}">
                <p14:media xmlns:p14="http://schemas.microsoft.com/office/powerpoint/2010/main" r:embed="rId1"/>
              </p:ext>
            </p:extLst>
          </p:nvPr>
        </p:nvPicPr>
        <p:blipFill>
          <a:blip r:embed="rId11">
            <a:alphaModFix amt="12000"/>
          </a:blip>
          <a:stretch>
            <a:fillRect/>
          </a:stretch>
        </p:blipFill>
        <p:spPr>
          <a:xfrm>
            <a:off x="11308442" y="605581"/>
            <a:ext cx="406400" cy="406400"/>
          </a:xfrm>
          <a:prstGeom prst="rect">
            <a:avLst/>
          </a:prstGeom>
        </p:spPr>
      </p:pic>
      <p:sp>
        <p:nvSpPr>
          <p:cNvPr id="2" name="Title 1">
            <a:extLst>
              <a:ext uri="{FF2B5EF4-FFF2-40B4-BE49-F238E27FC236}">
                <a16:creationId xmlns:a16="http://schemas.microsoft.com/office/drawing/2014/main" id="{CD422F88-F202-4ADE-A5EE-1FFF459B71BD}"/>
              </a:ext>
            </a:extLst>
          </p:cNvPr>
          <p:cNvSpPr>
            <a:spLocks noGrp="1"/>
          </p:cNvSpPr>
          <p:nvPr>
            <p:ph type="title"/>
          </p:nvPr>
        </p:nvSpPr>
        <p:spPr/>
        <p:txBody>
          <a:bodyPr>
            <a:normAutofit fontScale="90000"/>
          </a:bodyPr>
          <a:lstStyle/>
          <a:p>
            <a:r>
              <a:rPr lang="en-GB" dirty="0"/>
              <a:t> </a:t>
            </a:r>
            <a:r>
              <a:rPr lang="en-GB" sz="4000" dirty="0"/>
              <a:t>1. Ineffective communication between departments</a:t>
            </a:r>
            <a:br>
              <a:rPr lang="en-GB" sz="4800" dirty="0"/>
            </a:br>
            <a:r>
              <a:rPr lang="en-GB" dirty="0"/>
              <a:t> </a:t>
            </a:r>
          </a:p>
        </p:txBody>
      </p:sp>
      <p:pic>
        <p:nvPicPr>
          <p:cNvPr id="5" name="Content Placeholder 4" descr="Diagram&#10;&#10;Description automatically generated">
            <a:extLst>
              <a:ext uri="{FF2B5EF4-FFF2-40B4-BE49-F238E27FC236}">
                <a16:creationId xmlns:a16="http://schemas.microsoft.com/office/drawing/2014/main" id="{91ECBA1A-E3D2-4FE2-B3D6-A678DDFC585C}"/>
              </a:ext>
            </a:extLst>
          </p:cNvPr>
          <p:cNvPicPr>
            <a:picLocks noGrp="1" noChangeAspect="1"/>
          </p:cNvPicPr>
          <p:nvPr>
            <p:ph idx="1"/>
          </p:nvPr>
        </p:nvPicPr>
        <p:blipFill>
          <a:blip r:embed="rId12">
            <a:extLst>
              <a:ext uri="{28A0092B-C50C-407E-A947-70E740481C1C}">
                <a14:useLocalDpi xmlns:a14="http://schemas.microsoft.com/office/drawing/2010/main" val="0"/>
              </a:ext>
            </a:extLst>
          </a:blip>
          <a:stretch>
            <a:fillRect/>
          </a:stretch>
        </p:blipFill>
        <p:spPr>
          <a:xfrm>
            <a:off x="568572" y="1933348"/>
            <a:ext cx="6029377" cy="4022725"/>
          </a:xfrm>
        </p:spPr>
      </p:pic>
      <p:graphicFrame>
        <p:nvGraphicFramePr>
          <p:cNvPr id="15" name="Diagram 14">
            <a:extLst>
              <a:ext uri="{FF2B5EF4-FFF2-40B4-BE49-F238E27FC236}">
                <a16:creationId xmlns:a16="http://schemas.microsoft.com/office/drawing/2014/main" id="{ADBCF408-466D-409D-9B30-F66E561B63A1}"/>
              </a:ext>
            </a:extLst>
          </p:cNvPr>
          <p:cNvGraphicFramePr/>
          <p:nvPr>
            <p:extLst>
              <p:ext uri="{D42A27DB-BD31-4B8C-83A1-F6EECF244321}">
                <p14:modId xmlns:p14="http://schemas.microsoft.com/office/powerpoint/2010/main" val="2966514109"/>
              </p:ext>
            </p:extLst>
          </p:nvPr>
        </p:nvGraphicFramePr>
        <p:xfrm>
          <a:off x="7046052" y="2421798"/>
          <a:ext cx="3689530" cy="3116459"/>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19" name="Recorded Sound 2">
            <a:hlinkClick r:id="" action="ppaction://media"/>
            <a:extLst>
              <a:ext uri="{FF2B5EF4-FFF2-40B4-BE49-F238E27FC236}">
                <a16:creationId xmlns:a16="http://schemas.microsoft.com/office/drawing/2014/main" id="{E90D65DA-BD5B-4A5E-B461-31785A31B589}"/>
              </a:ext>
            </a:extLst>
          </p:cNvPr>
          <p:cNvPicPr>
            <a:picLocks noChangeAspect="1"/>
          </p:cNvPicPr>
          <p:nvPr>
            <a:audioFile r:link="rId4"/>
            <p:extLst>
              <p:ext uri="{DAA4B4D4-6D71-4841-9C94-3DE7FCFB9230}">
                <p14:media xmlns:p14="http://schemas.microsoft.com/office/powerpoint/2010/main" r:embed="rId3"/>
              </p:ext>
            </p:extLst>
          </p:nvPr>
        </p:nvPicPr>
        <p:blipFill>
          <a:blip r:embed="rId11">
            <a:alphaModFix amt="12000"/>
          </a:blip>
          <a:stretch>
            <a:fillRect/>
          </a:stretch>
        </p:blipFill>
        <p:spPr>
          <a:xfrm>
            <a:off x="11308442" y="1440543"/>
            <a:ext cx="406400" cy="406400"/>
          </a:xfrm>
          <a:prstGeom prst="rect">
            <a:avLst/>
          </a:prstGeom>
        </p:spPr>
      </p:pic>
      <p:pic>
        <p:nvPicPr>
          <p:cNvPr id="25" name="Recorded Sound 3">
            <a:hlinkClick r:id="" action="ppaction://media"/>
            <a:extLst>
              <a:ext uri="{FF2B5EF4-FFF2-40B4-BE49-F238E27FC236}">
                <a16:creationId xmlns:a16="http://schemas.microsoft.com/office/drawing/2014/main" id="{874A0761-7FC3-46FC-9481-8DDAFE966DD9}"/>
              </a:ext>
            </a:extLst>
          </p:cNvPr>
          <p:cNvPicPr>
            <a:picLocks noChangeAspect="1"/>
          </p:cNvPicPr>
          <p:nvPr>
            <a:audioFile r:link="rId6"/>
            <p:extLst>
              <p:ext uri="{DAA4B4D4-6D71-4841-9C94-3DE7FCFB9230}">
                <p14:media xmlns:p14="http://schemas.microsoft.com/office/powerpoint/2010/main" r:embed="rId5"/>
              </p:ext>
            </p:extLst>
          </p:nvPr>
        </p:nvPicPr>
        <p:blipFill>
          <a:blip r:embed="rId11">
            <a:alphaModFix amt="12000"/>
          </a:blip>
          <a:stretch>
            <a:fillRect/>
          </a:stretch>
        </p:blipFill>
        <p:spPr>
          <a:xfrm>
            <a:off x="11321990" y="2295416"/>
            <a:ext cx="406400" cy="406400"/>
          </a:xfrm>
          <a:prstGeom prst="rect">
            <a:avLst/>
          </a:prstGeom>
        </p:spPr>
      </p:pic>
      <p:pic>
        <p:nvPicPr>
          <p:cNvPr id="26" name="Recorded Sound">
            <a:hlinkClick r:id="" action="ppaction://media"/>
            <a:extLst>
              <a:ext uri="{FF2B5EF4-FFF2-40B4-BE49-F238E27FC236}">
                <a16:creationId xmlns:a16="http://schemas.microsoft.com/office/drawing/2014/main" id="{DA84217C-C19C-4663-876F-8B258899DAEC}"/>
              </a:ext>
            </a:extLst>
          </p:cNvPr>
          <p:cNvPicPr>
            <a:picLocks noChangeAspect="1"/>
          </p:cNvPicPr>
          <p:nvPr>
            <a:audioFile r:link="rId8"/>
            <p:extLst>
              <p:ext uri="{DAA4B4D4-6D71-4841-9C94-3DE7FCFB9230}">
                <p14:media xmlns:p14="http://schemas.microsoft.com/office/powerpoint/2010/main" r:embed="rId7"/>
              </p:ext>
            </p:extLst>
          </p:nvPr>
        </p:nvPicPr>
        <p:blipFill>
          <a:blip r:embed="rId11">
            <a:alphaModFix amt="12000"/>
          </a:blip>
          <a:stretch>
            <a:fillRect/>
          </a:stretch>
        </p:blipFill>
        <p:spPr>
          <a:xfrm>
            <a:off x="11329053" y="2927178"/>
            <a:ext cx="406400" cy="406400"/>
          </a:xfrm>
          <a:prstGeom prst="rect">
            <a:avLst/>
          </a:prstGeom>
        </p:spPr>
      </p:pic>
    </p:spTree>
    <p:extLst>
      <p:ext uri="{BB962C8B-B14F-4D97-AF65-F5344CB8AC3E}">
        <p14:creationId xmlns:p14="http://schemas.microsoft.com/office/powerpoint/2010/main" val="3248223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482"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3570" fill="hold"/>
                                        <p:tgtEl>
                                          <p:spTgt spid="19"/>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4870" fill="hold"/>
                                        <p:tgtEl>
                                          <p:spTgt spid="25"/>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3740"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17"/>
                </p:tgtEl>
              </p:cMediaNode>
            </p:audio>
            <p:audio>
              <p:cMediaNode vol="80000">
                <p:cTn id="20" fill="hold" display="0">
                  <p:stCondLst>
                    <p:cond delay="indefinite"/>
                  </p:stCondLst>
                  <p:endCondLst>
                    <p:cond evt="onStopAudio" delay="0">
                      <p:tgtEl>
                        <p:sldTgt/>
                      </p:tgtEl>
                    </p:cond>
                  </p:endCondLst>
                </p:cTn>
                <p:tgtEl>
                  <p:spTgt spid="19"/>
                </p:tgtEl>
              </p:cMediaNode>
            </p:audio>
            <p:audio>
              <p:cMediaNode vol="80000">
                <p:cTn id="21" fill="hold" display="0">
                  <p:stCondLst>
                    <p:cond delay="indefinite"/>
                  </p:stCondLst>
                  <p:endCondLst>
                    <p:cond evt="onStopAudio" delay="0">
                      <p:tgtEl>
                        <p:sldTgt/>
                      </p:tgtEl>
                    </p:cond>
                  </p:endCondLst>
                </p:cTn>
                <p:tgtEl>
                  <p:spTgt spid="25"/>
                </p:tgtEl>
              </p:cMediaNode>
            </p:audio>
            <p:audio>
              <p:cMediaNode vol="80000">
                <p:cTn id="22" fill="hold" display="0">
                  <p:stCondLst>
                    <p:cond delay="indefinite"/>
                  </p:stCondLst>
                  <p:endCondLst>
                    <p:cond evt="onStopAudio" delay="0">
                      <p:tgtEl>
                        <p:sldTgt/>
                      </p:tgtEl>
                    </p:cond>
                  </p:endCondLst>
                </p:cTn>
                <p:tgtEl>
                  <p:spTgt spid="2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75F77-DD34-412F-9709-23C7DED2D075}"/>
              </a:ext>
            </a:extLst>
          </p:cNvPr>
          <p:cNvSpPr>
            <a:spLocks noGrp="1"/>
          </p:cNvSpPr>
          <p:nvPr>
            <p:ph type="title"/>
          </p:nvPr>
        </p:nvSpPr>
        <p:spPr/>
        <p:txBody>
          <a:bodyPr/>
          <a:lstStyle/>
          <a:p>
            <a:r>
              <a:rPr lang="en-GB" dirty="0"/>
              <a:t>2. Lack of guidance on what role are the individuals playing within a team project</a:t>
            </a:r>
          </a:p>
        </p:txBody>
      </p:sp>
      <p:sp>
        <p:nvSpPr>
          <p:cNvPr id="3" name="Content Placeholder 2">
            <a:extLst>
              <a:ext uri="{FF2B5EF4-FFF2-40B4-BE49-F238E27FC236}">
                <a16:creationId xmlns:a16="http://schemas.microsoft.com/office/drawing/2014/main" id="{F9A48DC4-2259-4713-B923-94ED6BE4F6DF}"/>
              </a:ext>
            </a:extLst>
          </p:cNvPr>
          <p:cNvSpPr>
            <a:spLocks noGrp="1"/>
          </p:cNvSpPr>
          <p:nvPr>
            <p:ph idx="1"/>
          </p:nvPr>
        </p:nvSpPr>
        <p:spPr/>
        <p:txBody>
          <a:bodyPr/>
          <a:lstStyle/>
          <a:p>
            <a:r>
              <a:rPr lang="en-GB" dirty="0"/>
              <a:t> </a:t>
            </a:r>
            <a:r>
              <a:rPr lang="en-GB" sz="3200" dirty="0"/>
              <a:t>“Teams are a question of balance. What is needed is not well balanced individuals but individuals that balance well together” (Belbin, 2011, p74).</a:t>
            </a:r>
            <a:endParaRPr lang="en-GB" dirty="0"/>
          </a:p>
        </p:txBody>
      </p:sp>
      <p:pic>
        <p:nvPicPr>
          <p:cNvPr id="4" name="Recorded Sound">
            <a:hlinkClick r:id="" action="ppaction://media"/>
            <a:extLst>
              <a:ext uri="{FF2B5EF4-FFF2-40B4-BE49-F238E27FC236}">
                <a16:creationId xmlns:a16="http://schemas.microsoft.com/office/drawing/2014/main" id="{797203F1-D9E0-4346-87BB-AD00BB6DE1FF}"/>
              </a:ext>
            </a:extLst>
          </p:cNvPr>
          <p:cNvPicPr>
            <a:picLocks noChangeAspect="1"/>
          </p:cNvPicPr>
          <p:nvPr>
            <a:audioFile r:link="rId2"/>
            <p:extLst>
              <p:ext uri="{DAA4B4D4-6D71-4841-9C94-3DE7FCFB9230}">
                <p14:media xmlns:p14="http://schemas.microsoft.com/office/powerpoint/2010/main" r:embed="rId1"/>
              </p:ext>
            </p:extLst>
          </p:nvPr>
        </p:nvPicPr>
        <p:blipFill>
          <a:blip r:embed="rId5">
            <a:alphaModFix amt="12000"/>
          </a:blip>
          <a:stretch>
            <a:fillRect/>
          </a:stretch>
        </p:blipFill>
        <p:spPr>
          <a:xfrm>
            <a:off x="11567268" y="5774446"/>
            <a:ext cx="406400" cy="406400"/>
          </a:xfrm>
          <a:prstGeom prst="rect">
            <a:avLst/>
          </a:prstGeom>
        </p:spPr>
      </p:pic>
    </p:spTree>
    <p:extLst>
      <p:ext uri="{BB962C8B-B14F-4D97-AF65-F5344CB8AC3E}">
        <p14:creationId xmlns:p14="http://schemas.microsoft.com/office/powerpoint/2010/main" val="372316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4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40966-13B7-4778-BD85-627174628173}"/>
              </a:ext>
            </a:extLst>
          </p:cNvPr>
          <p:cNvSpPr>
            <a:spLocks noGrp="1"/>
          </p:cNvSpPr>
          <p:nvPr>
            <p:ph type="ctrTitle"/>
          </p:nvPr>
        </p:nvSpPr>
        <p:spPr>
          <a:xfrm>
            <a:off x="1192726" y="1883982"/>
            <a:ext cx="10251414" cy="3566160"/>
          </a:xfrm>
        </p:spPr>
        <p:txBody>
          <a:bodyPr>
            <a:normAutofit fontScale="90000"/>
          </a:bodyPr>
          <a:lstStyle/>
          <a:p>
            <a:r>
              <a:rPr lang="en-US" b="0" i="0" dirty="0">
                <a:effectLst/>
                <a:latin typeface="Segoe UI" panose="020B0502040204020203" pitchFamily="34" charset="0"/>
              </a:rPr>
              <a:t>Identifying characteristics of effective teams.</a:t>
            </a:r>
            <a:br>
              <a:rPr lang="en-US" b="0" i="0" dirty="0">
                <a:effectLst/>
                <a:latin typeface="Segoe UI" panose="020B0502040204020203" pitchFamily="34" charset="0"/>
              </a:rPr>
            </a:br>
            <a:endParaRPr lang="en-GB" dirty="0"/>
          </a:p>
        </p:txBody>
      </p:sp>
      <p:pic>
        <p:nvPicPr>
          <p:cNvPr id="4" name="Picture 3">
            <a:extLst>
              <a:ext uri="{FF2B5EF4-FFF2-40B4-BE49-F238E27FC236}">
                <a16:creationId xmlns:a16="http://schemas.microsoft.com/office/drawing/2014/main" id="{E7DA987F-428D-4DBC-90FB-67A5BFF915D0}"/>
              </a:ext>
            </a:extLst>
          </p:cNvPr>
          <p:cNvPicPr>
            <a:picLocks noChangeAspect="1"/>
          </p:cNvPicPr>
          <p:nvPr/>
        </p:nvPicPr>
        <p:blipFill>
          <a:blip r:embed="rId4"/>
          <a:stretch>
            <a:fillRect/>
          </a:stretch>
        </p:blipFill>
        <p:spPr>
          <a:xfrm>
            <a:off x="0" y="228600"/>
            <a:ext cx="2952750" cy="1550194"/>
          </a:xfrm>
          <a:prstGeom prst="rect">
            <a:avLst/>
          </a:prstGeom>
        </p:spPr>
      </p:pic>
      <p:pic>
        <p:nvPicPr>
          <p:cNvPr id="3" name="Recorded Sound">
            <a:hlinkClick r:id="" action="ppaction://media"/>
            <a:extLst>
              <a:ext uri="{FF2B5EF4-FFF2-40B4-BE49-F238E27FC236}">
                <a16:creationId xmlns:a16="http://schemas.microsoft.com/office/drawing/2014/main" id="{ED0E5650-112C-48B5-913B-B15FBE807F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99274" y="5450142"/>
            <a:ext cx="487363" cy="487363"/>
          </a:xfrm>
          <a:prstGeom prst="rect">
            <a:avLst/>
          </a:prstGeom>
        </p:spPr>
      </p:pic>
    </p:spTree>
    <p:extLst>
      <p:ext uri="{BB962C8B-B14F-4D97-AF65-F5344CB8AC3E}">
        <p14:creationId xmlns:p14="http://schemas.microsoft.com/office/powerpoint/2010/main" val="317963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2E6F41-1D42-4F57-AACA-FD40E051D72E}"/>
              </a:ext>
            </a:extLst>
          </p:cNvPr>
          <p:cNvSpPr txBox="1"/>
          <p:nvPr/>
        </p:nvSpPr>
        <p:spPr>
          <a:xfrm>
            <a:off x="3546049" y="490194"/>
            <a:ext cx="5099901"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panose="020F0502020204030204"/>
                <a:ea typeface="+mn-ea"/>
                <a:cs typeface="+mn-cs"/>
              </a:rPr>
              <a:t>Organization structure  </a:t>
            </a:r>
            <a:endParaRPr kumimoji="0" lang="en-GB" sz="4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393CFEB9-010A-4BEF-BCA1-A33382F47D30}"/>
              </a:ext>
            </a:extLst>
          </p:cNvPr>
          <p:cNvSpPr txBox="1"/>
          <p:nvPr/>
        </p:nvSpPr>
        <p:spPr>
          <a:xfrm>
            <a:off x="1095080" y="1779105"/>
            <a:ext cx="7550870"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What is organization structure?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An organizational structure is a system that outlines how certain activities are directed in order to achieve the goals of an organization. These activities can include rules, roles, and responsibilities.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D1C4E8A-758C-41AD-AC34-B8E73FD69DB3}"/>
              </a:ext>
            </a:extLst>
          </p:cNvPr>
          <p:cNvPicPr>
            <a:picLocks noChangeAspect="1"/>
          </p:cNvPicPr>
          <p:nvPr/>
        </p:nvPicPr>
        <p:blipFill>
          <a:blip r:embed="rId5"/>
          <a:stretch>
            <a:fillRect/>
          </a:stretch>
        </p:blipFill>
        <p:spPr>
          <a:xfrm>
            <a:off x="9215191" y="4232881"/>
            <a:ext cx="2795834" cy="1843233"/>
          </a:xfrm>
          <a:prstGeom prst="rect">
            <a:avLst/>
          </a:prstGeom>
        </p:spPr>
      </p:pic>
      <p:pic>
        <p:nvPicPr>
          <p:cNvPr id="5" name="Picture 4">
            <a:extLst>
              <a:ext uri="{FF2B5EF4-FFF2-40B4-BE49-F238E27FC236}">
                <a16:creationId xmlns:a16="http://schemas.microsoft.com/office/drawing/2014/main" id="{65FEC1F3-858E-49DD-BF74-8FD6B1959E01}"/>
              </a:ext>
            </a:extLst>
          </p:cNvPr>
          <p:cNvPicPr>
            <a:picLocks noChangeAspect="1"/>
          </p:cNvPicPr>
          <p:nvPr/>
        </p:nvPicPr>
        <p:blipFill>
          <a:blip r:embed="rId6"/>
          <a:stretch>
            <a:fillRect/>
          </a:stretch>
        </p:blipFill>
        <p:spPr>
          <a:xfrm>
            <a:off x="361950" y="4232881"/>
            <a:ext cx="1981200" cy="2009775"/>
          </a:xfrm>
          <a:prstGeom prst="rect">
            <a:avLst/>
          </a:prstGeom>
        </p:spPr>
      </p:pic>
      <p:pic>
        <p:nvPicPr>
          <p:cNvPr id="10" name="Recorded Sound">
            <a:hlinkClick r:id="" action="ppaction://media"/>
            <a:extLst>
              <a:ext uri="{FF2B5EF4-FFF2-40B4-BE49-F238E27FC236}">
                <a16:creationId xmlns:a16="http://schemas.microsoft.com/office/drawing/2014/main" id="{6D9A830C-B264-4E58-8C26-B0D994E0EF5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40877" y="844137"/>
            <a:ext cx="487363" cy="487363"/>
          </a:xfrm>
          <a:prstGeom prst="rect">
            <a:avLst/>
          </a:prstGeom>
        </p:spPr>
      </p:pic>
    </p:spTree>
    <p:extLst>
      <p:ext uri="{BB962C8B-B14F-4D97-AF65-F5344CB8AC3E}">
        <p14:creationId xmlns:p14="http://schemas.microsoft.com/office/powerpoint/2010/main" val="720468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6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F5840E-4A75-4AFF-B41E-8A41BC73FC80}"/>
              </a:ext>
            </a:extLst>
          </p:cNvPr>
          <p:cNvSpPr txBox="1"/>
          <p:nvPr/>
        </p:nvSpPr>
        <p:spPr>
          <a:xfrm>
            <a:off x="744719" y="518473"/>
            <a:ext cx="10812544"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panose="020F0502020204030204"/>
                <a:ea typeface="+mn-ea"/>
                <a:cs typeface="+mn-cs"/>
              </a:rPr>
              <a:t>What organization structure does Amazon follow?</a:t>
            </a:r>
            <a:endParaRPr kumimoji="0" lang="en-GB" sz="4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DF79C96-0682-412F-91D9-BFFA97AF7836}"/>
              </a:ext>
            </a:extLst>
          </p:cNvPr>
          <p:cNvSpPr txBox="1"/>
          <p:nvPr/>
        </p:nvSpPr>
        <p:spPr>
          <a:xfrm>
            <a:off x="923827" y="1951348"/>
            <a:ext cx="5674936" cy="23083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Amazon follow a tall organization structure.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What does this mean?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This means that the chain of command follow the order of the company from top to bottom. This means that big decisions tend to come from high-ranking managers such as CEO’s and CO’s. </a:t>
            </a:r>
          </a:p>
        </p:txBody>
      </p:sp>
      <p:pic>
        <p:nvPicPr>
          <p:cNvPr id="5" name="Picture 4">
            <a:extLst>
              <a:ext uri="{FF2B5EF4-FFF2-40B4-BE49-F238E27FC236}">
                <a16:creationId xmlns:a16="http://schemas.microsoft.com/office/drawing/2014/main" id="{24B1C1D7-DC38-4AD7-A14B-307457E1A542}"/>
              </a:ext>
            </a:extLst>
          </p:cNvPr>
          <p:cNvPicPr>
            <a:picLocks noChangeAspect="1"/>
          </p:cNvPicPr>
          <p:nvPr/>
        </p:nvPicPr>
        <p:blipFill>
          <a:blip r:embed="rId5"/>
          <a:stretch>
            <a:fillRect/>
          </a:stretch>
        </p:blipFill>
        <p:spPr>
          <a:xfrm>
            <a:off x="8105677" y="1534126"/>
            <a:ext cx="4086323" cy="2725546"/>
          </a:xfrm>
          <a:prstGeom prst="rect">
            <a:avLst/>
          </a:prstGeom>
        </p:spPr>
      </p:pic>
      <p:pic>
        <p:nvPicPr>
          <p:cNvPr id="8" name="Recorded Sound">
            <a:hlinkClick r:id="" action="ppaction://media"/>
            <a:extLst>
              <a:ext uri="{FF2B5EF4-FFF2-40B4-BE49-F238E27FC236}">
                <a16:creationId xmlns:a16="http://schemas.microsoft.com/office/drawing/2014/main" id="{E31BA2DB-245A-4E0E-B1F2-15091A9DE5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905156" y="4840967"/>
            <a:ext cx="487363" cy="487363"/>
          </a:xfrm>
          <a:prstGeom prst="rect">
            <a:avLst/>
          </a:prstGeom>
        </p:spPr>
      </p:pic>
    </p:spTree>
    <p:extLst>
      <p:ext uri="{BB962C8B-B14F-4D97-AF65-F5344CB8AC3E}">
        <p14:creationId xmlns:p14="http://schemas.microsoft.com/office/powerpoint/2010/main" val="735936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80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D790B1-7E24-4E33-89DC-43F373B668EF}"/>
              </a:ext>
            </a:extLst>
          </p:cNvPr>
          <p:cNvSpPr txBox="1"/>
          <p:nvPr/>
        </p:nvSpPr>
        <p:spPr>
          <a:xfrm>
            <a:off x="838200" y="653143"/>
            <a:ext cx="10961913" cy="132343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panose="020F0502020204030204"/>
                <a:ea typeface="+mn-ea"/>
                <a:cs typeface="+mn-cs"/>
              </a:rPr>
              <a:t>How does Amazon handle team working being a tall organization </a:t>
            </a:r>
            <a:endParaRPr kumimoji="0" lang="en-GB" sz="4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6F4FF4D-B17E-43D5-BD07-E676FA79387E}"/>
              </a:ext>
            </a:extLst>
          </p:cNvPr>
          <p:cNvSpPr txBox="1"/>
          <p:nvPr/>
        </p:nvSpPr>
        <p:spPr>
          <a:xfrm>
            <a:off x="1077686" y="2710543"/>
            <a:ext cx="6934200"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Being that Amazon is a tall organization means that they have a lot of teams on many different levels working within the corporation.  So, this means that it is very important for these teams to be highly motivated to work well with each other.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6" name="Recorded Sound">
            <a:hlinkClick r:id="" action="ppaction://media"/>
            <a:extLst>
              <a:ext uri="{FF2B5EF4-FFF2-40B4-BE49-F238E27FC236}">
                <a16:creationId xmlns:a16="http://schemas.microsoft.com/office/drawing/2014/main" id="{52EDB2BA-E517-4BF0-8C28-862B138A71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30354" y="4637737"/>
            <a:ext cx="487363" cy="487363"/>
          </a:xfrm>
          <a:prstGeom prst="rect">
            <a:avLst/>
          </a:prstGeom>
        </p:spPr>
      </p:pic>
    </p:spTree>
    <p:extLst>
      <p:ext uri="{BB962C8B-B14F-4D97-AF65-F5344CB8AC3E}">
        <p14:creationId xmlns:p14="http://schemas.microsoft.com/office/powerpoint/2010/main" val="326992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5C4DAE-5378-4332-AF91-E499D2D0D30F}"/>
              </a:ext>
            </a:extLst>
          </p:cNvPr>
          <p:cNvSpPr txBox="1"/>
          <p:nvPr/>
        </p:nvSpPr>
        <p:spPr>
          <a:xfrm>
            <a:off x="575932" y="1520486"/>
            <a:ext cx="7871381" cy="923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Jeff Bezoz the founder of amazon advocates that in order to achieve your goals withing a team, that you must be stubborn on your vision but flexible on the details on how you achieve them.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BBA3FD4D-3E32-4D03-9235-F63E3DD5713A}"/>
              </a:ext>
            </a:extLst>
          </p:cNvPr>
          <p:cNvPicPr>
            <a:picLocks noChangeAspect="1"/>
          </p:cNvPicPr>
          <p:nvPr/>
        </p:nvPicPr>
        <p:blipFill>
          <a:blip r:embed="rId5"/>
          <a:stretch>
            <a:fillRect/>
          </a:stretch>
        </p:blipFill>
        <p:spPr>
          <a:xfrm>
            <a:off x="6672944" y="2577935"/>
            <a:ext cx="4582884" cy="3478408"/>
          </a:xfrm>
          <a:prstGeom prst="rect">
            <a:avLst/>
          </a:prstGeom>
        </p:spPr>
      </p:pic>
      <p:sp>
        <p:nvSpPr>
          <p:cNvPr id="4" name="TextBox 3">
            <a:extLst>
              <a:ext uri="{FF2B5EF4-FFF2-40B4-BE49-F238E27FC236}">
                <a16:creationId xmlns:a16="http://schemas.microsoft.com/office/drawing/2014/main" id="{A07FDDC4-C9C2-4BAF-A35B-9ECC537277BD}"/>
              </a:ext>
            </a:extLst>
          </p:cNvPr>
          <p:cNvSpPr txBox="1"/>
          <p:nvPr/>
        </p:nvSpPr>
        <p:spPr>
          <a:xfrm>
            <a:off x="575932" y="2839811"/>
            <a:ext cx="3998929"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being firm and having a strong idea to what you want to achieve is a wise but being set in your ways to how you achieve them may hinder your progress and stop you from achieving them.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7BA30FB-AE8C-4D17-AF0A-FEF9CBABD877}"/>
              </a:ext>
            </a:extLst>
          </p:cNvPr>
          <p:cNvSpPr txBox="1"/>
          <p:nvPr/>
        </p:nvSpPr>
        <p:spPr>
          <a:xfrm>
            <a:off x="575932" y="391598"/>
            <a:ext cx="10908496"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panose="020F0502020204030204"/>
                <a:ea typeface="+mn-ea"/>
                <a:cs typeface="+mn-cs"/>
              </a:rPr>
              <a:t>How do Amazon use team work to solve problems? </a:t>
            </a:r>
            <a:endParaRPr kumimoji="0" lang="en-GB" sz="4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6" name="Recorded Sound">
            <a:hlinkClick r:id="" action="ppaction://media"/>
            <a:extLst>
              <a:ext uri="{FF2B5EF4-FFF2-40B4-BE49-F238E27FC236}">
                <a16:creationId xmlns:a16="http://schemas.microsoft.com/office/drawing/2014/main" id="{6857B6ED-B424-4774-B1F7-4D0646EC907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4982" y="5093832"/>
            <a:ext cx="487363" cy="487363"/>
          </a:xfrm>
          <a:prstGeom prst="rect">
            <a:avLst/>
          </a:prstGeom>
        </p:spPr>
      </p:pic>
    </p:spTree>
    <p:extLst>
      <p:ext uri="{BB962C8B-B14F-4D97-AF65-F5344CB8AC3E}">
        <p14:creationId xmlns:p14="http://schemas.microsoft.com/office/powerpoint/2010/main" val="396910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6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806E4E-A649-4360-8CD4-F87C9611EA27}"/>
              </a:ext>
            </a:extLst>
          </p:cNvPr>
          <p:cNvSpPr txBox="1"/>
          <p:nvPr/>
        </p:nvSpPr>
        <p:spPr>
          <a:xfrm>
            <a:off x="1121790" y="1611648"/>
            <a:ext cx="8088198"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Jeff Bezos also says that leaders should have a backbone and not be afraid to disagree with team members and challenge their ideas.</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1227879-C9C0-4238-8028-D7DE69AAB0D1}"/>
              </a:ext>
            </a:extLst>
          </p:cNvPr>
          <p:cNvSpPr txBox="1"/>
          <p:nvPr/>
        </p:nvSpPr>
        <p:spPr>
          <a:xfrm>
            <a:off x="1151697" y="2257979"/>
            <a:ext cx="7286919" cy="203132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Leaders should not be afraid to politely challenge their teammates ideas even when disagreeing may have negative feedback from their teams.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This is because a true leader should be thorough in order to make sure that their objective has been completed correctly and not done half asked.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2758B231-2F65-4620-B57F-7BD036D9703C}"/>
              </a:ext>
            </a:extLst>
          </p:cNvPr>
          <p:cNvSpPr txBox="1"/>
          <p:nvPr/>
        </p:nvSpPr>
        <p:spPr>
          <a:xfrm>
            <a:off x="4795157" y="315686"/>
            <a:ext cx="2601685"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panose="020F0502020204030204"/>
                <a:ea typeface="+mn-ea"/>
                <a:cs typeface="+mn-cs"/>
              </a:rPr>
              <a:t>Team roles </a:t>
            </a:r>
            <a:endParaRPr kumimoji="0" lang="en-GB" sz="4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7" name="Recorded Sound">
            <a:hlinkClick r:id="" action="ppaction://media"/>
            <a:extLst>
              <a:ext uri="{FF2B5EF4-FFF2-40B4-BE49-F238E27FC236}">
                <a16:creationId xmlns:a16="http://schemas.microsoft.com/office/drawing/2014/main" id="{FE611269-75BB-4AD2-B50E-34337A7456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33125" y="5069899"/>
            <a:ext cx="487363" cy="487363"/>
          </a:xfrm>
          <a:prstGeom prst="rect">
            <a:avLst/>
          </a:prstGeom>
        </p:spPr>
      </p:pic>
    </p:spTree>
    <p:extLst>
      <p:ext uri="{BB962C8B-B14F-4D97-AF65-F5344CB8AC3E}">
        <p14:creationId xmlns:p14="http://schemas.microsoft.com/office/powerpoint/2010/main" val="2913952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36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34CFDC-0985-4423-9C85-6B4F74561D29}"/>
              </a:ext>
            </a:extLst>
          </p:cNvPr>
          <p:cNvSpPr txBox="1"/>
          <p:nvPr/>
        </p:nvSpPr>
        <p:spPr>
          <a:xfrm>
            <a:off x="584462" y="707010"/>
            <a:ext cx="694755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The Jeff Bezos pizza rule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D4498E6-860A-41F4-A7D9-F3FF305BD71E}"/>
              </a:ext>
            </a:extLst>
          </p:cNvPr>
          <p:cNvSpPr txBox="1"/>
          <p:nvPr/>
        </p:nvSpPr>
        <p:spPr>
          <a:xfrm>
            <a:off x="584461" y="1357460"/>
            <a:ext cx="8663233" cy="31393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Jeff Bezos has a rule that if two pizzas can not feed the amount of people that are in a meeting, there are too many people in the meeting for that meeting to be affective.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He believes that team meetings can be a big waste of time. But if a team meeting is necessary order to keep these meeting productive you should be able to feed everyone in the meeting with two pizzas. The more people you have in one meeting the more likely for that meeting to be less productive.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He does this to allow his team members to express themselves more freely and creatively. Not being restricted with too many other points of view. This gives everyone at the table an equal chance to share their own ideas.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D97B38E-A060-4B52-9FD7-9FAA49B0409F}"/>
              </a:ext>
            </a:extLst>
          </p:cNvPr>
          <p:cNvPicPr>
            <a:picLocks noChangeAspect="1"/>
          </p:cNvPicPr>
          <p:nvPr/>
        </p:nvPicPr>
        <p:blipFill>
          <a:blip r:embed="rId5"/>
          <a:stretch>
            <a:fillRect/>
          </a:stretch>
        </p:blipFill>
        <p:spPr>
          <a:xfrm>
            <a:off x="8545285" y="4165393"/>
            <a:ext cx="3484789" cy="2093212"/>
          </a:xfrm>
          <a:prstGeom prst="rect">
            <a:avLst/>
          </a:prstGeom>
        </p:spPr>
      </p:pic>
      <p:pic>
        <p:nvPicPr>
          <p:cNvPr id="5" name="Recorded Sound">
            <a:hlinkClick r:id="" action="ppaction://media"/>
            <a:extLst>
              <a:ext uri="{FF2B5EF4-FFF2-40B4-BE49-F238E27FC236}">
                <a16:creationId xmlns:a16="http://schemas.microsoft.com/office/drawing/2014/main" id="{DCF4F942-6C46-4D5C-958F-827E0E05A5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95668" y="588979"/>
            <a:ext cx="487363" cy="487363"/>
          </a:xfrm>
          <a:prstGeom prst="rect">
            <a:avLst/>
          </a:prstGeom>
        </p:spPr>
      </p:pic>
    </p:spTree>
    <p:extLst>
      <p:ext uri="{BB962C8B-B14F-4D97-AF65-F5344CB8AC3E}">
        <p14:creationId xmlns:p14="http://schemas.microsoft.com/office/powerpoint/2010/main" val="34434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51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663C92-81CA-46B1-B5AE-F46DF8D7E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449D3543-8D0A-40E1-9AF0-8F6CA1B45A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4" name="Straight Connector 13">
            <a:extLst>
              <a:ext uri="{FF2B5EF4-FFF2-40B4-BE49-F238E27FC236}">
                <a16:creationId xmlns:a16="http://schemas.microsoft.com/office/drawing/2014/main" id="{93DEAED4-B139-47BA-8465-055B31546B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98F27E64-7CBC-4F9A-B95D-1B0042A0F6A8}"/>
              </a:ext>
            </a:extLst>
          </p:cNvPr>
          <p:cNvPicPr>
            <a:picLocks noGrp="1" noChangeAspect="1"/>
          </p:cNvPicPr>
          <p:nvPr>
            <p:ph idx="1"/>
          </p:nvPr>
        </p:nvPicPr>
        <p:blipFill rotWithShape="1">
          <a:blip r:embed="rId3"/>
          <a:srcRect t="16043" r="-1" b="-1"/>
          <a:stretch/>
        </p:blipFill>
        <p:spPr>
          <a:xfrm>
            <a:off x="20" y="10"/>
            <a:ext cx="12191675" cy="6857990"/>
          </a:xfrm>
          <a:prstGeom prst="rect">
            <a:avLst/>
          </a:prstGeom>
        </p:spPr>
      </p:pic>
      <p:sp>
        <p:nvSpPr>
          <p:cNvPr id="16" name="Rectangle 15">
            <a:extLst>
              <a:ext uri="{FF2B5EF4-FFF2-40B4-BE49-F238E27FC236}">
                <a16:creationId xmlns:a16="http://schemas.microsoft.com/office/drawing/2014/main" id="{80B6C404-E8F9-4E2B-9BB2-AD7DAEFED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0686" y="4905349"/>
            <a:ext cx="5610646" cy="1450464"/>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2" name="Title 1">
            <a:extLst>
              <a:ext uri="{FF2B5EF4-FFF2-40B4-BE49-F238E27FC236}">
                <a16:creationId xmlns:a16="http://schemas.microsoft.com/office/drawing/2014/main" id="{4FC41C56-A8E8-4DE3-88AF-0D08DB5E458D}"/>
              </a:ext>
            </a:extLst>
          </p:cNvPr>
          <p:cNvSpPr>
            <a:spLocks noGrp="1"/>
          </p:cNvSpPr>
          <p:nvPr>
            <p:ph type="title"/>
          </p:nvPr>
        </p:nvSpPr>
        <p:spPr>
          <a:xfrm>
            <a:off x="6014721" y="4905349"/>
            <a:ext cx="5526612" cy="1450464"/>
          </a:xfrm>
        </p:spPr>
        <p:txBody>
          <a:bodyPr vert="horz" lIns="91440" tIns="45720" rIns="91440" bIns="45720" rtlCol="0" anchor="b">
            <a:normAutofit/>
          </a:bodyPr>
          <a:lstStyle/>
          <a:p>
            <a:pPr algn="l"/>
            <a:r>
              <a:rPr lang="en-US" dirty="0"/>
              <a:t>Teamwork strengths within the organization </a:t>
            </a:r>
          </a:p>
        </p:txBody>
      </p:sp>
      <p:sp>
        <p:nvSpPr>
          <p:cNvPr id="6" name="TextBox 5">
            <a:extLst>
              <a:ext uri="{FF2B5EF4-FFF2-40B4-BE49-F238E27FC236}">
                <a16:creationId xmlns:a16="http://schemas.microsoft.com/office/drawing/2014/main" id="{439D0DF5-7DF7-4282-A8FC-9C915ECEE51C}"/>
              </a:ext>
            </a:extLst>
          </p:cNvPr>
          <p:cNvSpPr txBox="1"/>
          <p:nvPr/>
        </p:nvSpPr>
        <p:spPr>
          <a:xfrm>
            <a:off x="7843520" y="2712720"/>
            <a:ext cx="2330627" cy="76944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FB8C29"/>
                </a:solidFill>
                <a:effectLst/>
                <a:uLnTx/>
                <a:uFillTx/>
                <a:latin typeface="Rockwell" panose="02060603020205020403"/>
                <a:ea typeface="+mn-ea"/>
                <a:cs typeface="+mn-cs"/>
              </a:rPr>
              <a:t>Amazon</a:t>
            </a:r>
          </a:p>
        </p:txBody>
      </p:sp>
    </p:spTree>
    <p:extLst>
      <p:ext uri="{BB962C8B-B14F-4D97-AF65-F5344CB8AC3E}">
        <p14:creationId xmlns:p14="http://schemas.microsoft.com/office/powerpoint/2010/main" val="24769781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13355-C775-45A2-8C65-3D66B6552AF6}"/>
              </a:ext>
            </a:extLst>
          </p:cNvPr>
          <p:cNvSpPr>
            <a:spLocks noGrp="1"/>
          </p:cNvSpPr>
          <p:nvPr>
            <p:ph type="ctrTitle"/>
          </p:nvPr>
        </p:nvSpPr>
        <p:spPr>
          <a:xfrm>
            <a:off x="985521" y="802299"/>
            <a:ext cx="10160000" cy="508341"/>
          </a:xfrm>
        </p:spPr>
        <p:txBody>
          <a:bodyPr>
            <a:normAutofit fontScale="90000"/>
          </a:bodyPr>
          <a:lstStyle/>
          <a:p>
            <a:r>
              <a:rPr lang="en-GB" sz="4000" dirty="0"/>
              <a:t>Many Different departments and shift patterns:</a:t>
            </a:r>
          </a:p>
        </p:txBody>
      </p:sp>
      <p:sp>
        <p:nvSpPr>
          <p:cNvPr id="4" name="TextBox 3">
            <a:extLst>
              <a:ext uri="{FF2B5EF4-FFF2-40B4-BE49-F238E27FC236}">
                <a16:creationId xmlns:a16="http://schemas.microsoft.com/office/drawing/2014/main" id="{12D8C8CA-06B3-40CC-98CC-B7C4A5D975B3}"/>
              </a:ext>
            </a:extLst>
          </p:cNvPr>
          <p:cNvSpPr txBox="1"/>
          <p:nvPr/>
        </p:nvSpPr>
        <p:spPr>
          <a:xfrm>
            <a:off x="1208505" y="1408230"/>
            <a:ext cx="4511040" cy="566308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		Outbound:</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Picking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Packing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Shipping Dock</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VNA</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Inbound:</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Stow</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Receive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ISQA</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Costumer Return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Inbound Dock</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A9D19A11-0A0B-4AE9-8A67-A9A4F6CCB032}"/>
              </a:ext>
            </a:extLst>
          </p:cNvPr>
          <p:cNvSpPr txBox="1"/>
          <p:nvPr/>
        </p:nvSpPr>
        <p:spPr>
          <a:xfrm>
            <a:off x="6817360" y="2021840"/>
            <a:ext cx="4947920" cy="38164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Days/Nights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Sunday- Wednesday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Wednesday- Saturday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Monday-Thursday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Tuesday- Friday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Monday, Tuesday, Thursday, Friday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72997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53AF3-1889-4E63-A522-46400C0E62FB}"/>
              </a:ext>
            </a:extLst>
          </p:cNvPr>
          <p:cNvSpPr>
            <a:spLocks noGrp="1"/>
          </p:cNvSpPr>
          <p:nvPr>
            <p:ph type="title"/>
          </p:nvPr>
        </p:nvSpPr>
        <p:spPr>
          <a:xfrm>
            <a:off x="1451579" y="867037"/>
            <a:ext cx="9291215" cy="1049235"/>
          </a:xfrm>
        </p:spPr>
        <p:txBody>
          <a:bodyPr/>
          <a:lstStyle/>
          <a:p>
            <a:r>
              <a:rPr lang="en-GB" dirty="0"/>
              <a:t>Management team</a:t>
            </a:r>
          </a:p>
        </p:txBody>
      </p:sp>
      <p:sp>
        <p:nvSpPr>
          <p:cNvPr id="3" name="Content Placeholder 2">
            <a:extLst>
              <a:ext uri="{FF2B5EF4-FFF2-40B4-BE49-F238E27FC236}">
                <a16:creationId xmlns:a16="http://schemas.microsoft.com/office/drawing/2014/main" id="{A245D56A-C2AC-4DD6-ABDC-575ED21E77C3}"/>
              </a:ext>
            </a:extLst>
          </p:cNvPr>
          <p:cNvSpPr>
            <a:spLocks noGrp="1"/>
          </p:cNvSpPr>
          <p:nvPr>
            <p:ph idx="1"/>
          </p:nvPr>
        </p:nvSpPr>
        <p:spPr/>
        <p:txBody>
          <a:bodyPr/>
          <a:lstStyle/>
          <a:p>
            <a:r>
              <a:rPr lang="en-GB" dirty="0"/>
              <a:t>Attention to every and each team member</a:t>
            </a:r>
          </a:p>
          <a:p>
            <a:r>
              <a:rPr lang="en-GB" dirty="0"/>
              <a:t>Acknowledging their skills and potential</a:t>
            </a:r>
          </a:p>
          <a:p>
            <a:r>
              <a:rPr lang="en-GB" dirty="0"/>
              <a:t>Who works best together and who does not</a:t>
            </a:r>
          </a:p>
          <a:p>
            <a:r>
              <a:rPr lang="en-GB" dirty="0"/>
              <a:t>Supporting and understanding</a:t>
            </a:r>
          </a:p>
          <a:p>
            <a:r>
              <a:rPr lang="en-GB" dirty="0"/>
              <a:t>Supporting the growth of every individual</a:t>
            </a:r>
          </a:p>
          <a:p>
            <a:r>
              <a:rPr lang="en-GB" dirty="0"/>
              <a:t>Working towards common goal</a:t>
            </a:r>
          </a:p>
        </p:txBody>
      </p:sp>
    </p:spTree>
    <p:extLst>
      <p:ext uri="{BB962C8B-B14F-4D97-AF65-F5344CB8AC3E}">
        <p14:creationId xmlns:p14="http://schemas.microsoft.com/office/powerpoint/2010/main" val="3284613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60492-7ABA-484B-A61C-2BFECE59593A}"/>
              </a:ext>
            </a:extLst>
          </p:cNvPr>
          <p:cNvSpPr>
            <a:spLocks noGrp="1"/>
          </p:cNvSpPr>
          <p:nvPr>
            <p:ph type="title"/>
          </p:nvPr>
        </p:nvSpPr>
        <p:spPr/>
        <p:txBody>
          <a:bodyPr/>
          <a:lstStyle/>
          <a:p>
            <a:r>
              <a:rPr lang="en-GB" dirty="0"/>
              <a:t>Team members</a:t>
            </a:r>
          </a:p>
        </p:txBody>
      </p:sp>
      <p:sp>
        <p:nvSpPr>
          <p:cNvPr id="3" name="Content Placeholder 2">
            <a:extLst>
              <a:ext uri="{FF2B5EF4-FFF2-40B4-BE49-F238E27FC236}">
                <a16:creationId xmlns:a16="http://schemas.microsoft.com/office/drawing/2014/main" id="{6AA0D2E0-A827-4BEA-805A-4A9E0020E66E}"/>
              </a:ext>
            </a:extLst>
          </p:cNvPr>
          <p:cNvSpPr>
            <a:spLocks noGrp="1"/>
          </p:cNvSpPr>
          <p:nvPr>
            <p:ph idx="1"/>
          </p:nvPr>
        </p:nvSpPr>
        <p:spPr>
          <a:xfrm>
            <a:off x="1451579" y="2015732"/>
            <a:ext cx="10345974" cy="4241633"/>
          </a:xfrm>
        </p:spPr>
        <p:txBody>
          <a:bodyPr>
            <a:normAutofit/>
          </a:bodyPr>
          <a:lstStyle/>
          <a:p>
            <a:r>
              <a:rPr lang="en-GB" sz="2800" dirty="0"/>
              <a:t>Open for new trainings</a:t>
            </a:r>
          </a:p>
          <a:p>
            <a:r>
              <a:rPr lang="en-GB" sz="2800" dirty="0"/>
              <a:t>Aware of their strengths</a:t>
            </a:r>
          </a:p>
          <a:p>
            <a:r>
              <a:rPr lang="en-GB" sz="2800" dirty="0"/>
              <a:t>Communicable</a:t>
            </a:r>
          </a:p>
          <a:p>
            <a:r>
              <a:rPr lang="en-GB" sz="2800" dirty="0"/>
              <a:t>Not afraid to ask for the help</a:t>
            </a:r>
          </a:p>
        </p:txBody>
      </p:sp>
    </p:spTree>
    <p:extLst>
      <p:ext uri="{BB962C8B-B14F-4D97-AF65-F5344CB8AC3E}">
        <p14:creationId xmlns:p14="http://schemas.microsoft.com/office/powerpoint/2010/main" val="1177380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A1C70-1842-4D10-ABFC-60B447AB11BA}"/>
              </a:ext>
            </a:extLst>
          </p:cNvPr>
          <p:cNvSpPr>
            <a:spLocks noGrp="1"/>
          </p:cNvSpPr>
          <p:nvPr>
            <p:ph type="title"/>
          </p:nvPr>
        </p:nvSpPr>
        <p:spPr/>
        <p:txBody>
          <a:bodyPr>
            <a:normAutofit/>
          </a:bodyPr>
          <a:lstStyle/>
          <a:p>
            <a:r>
              <a:rPr lang="en-GB" dirty="0"/>
              <a:t>Kim Kanaga In the book “How to form a team five keys to a high performance”</a:t>
            </a:r>
          </a:p>
        </p:txBody>
      </p:sp>
      <p:sp>
        <p:nvSpPr>
          <p:cNvPr id="3" name="Content Placeholder 2">
            <a:extLst>
              <a:ext uri="{FF2B5EF4-FFF2-40B4-BE49-F238E27FC236}">
                <a16:creationId xmlns:a16="http://schemas.microsoft.com/office/drawing/2014/main" id="{D6184C1D-AD9A-49CC-AB92-0D2FB2FB43E3}"/>
              </a:ext>
            </a:extLst>
          </p:cNvPr>
          <p:cNvSpPr>
            <a:spLocks noGrp="1"/>
          </p:cNvSpPr>
          <p:nvPr>
            <p:ph idx="1"/>
          </p:nvPr>
        </p:nvSpPr>
        <p:spPr>
          <a:xfrm>
            <a:off x="1451579" y="2015732"/>
            <a:ext cx="9291215" cy="4600968"/>
          </a:xfrm>
        </p:spPr>
        <p:txBody>
          <a:bodyPr>
            <a:normAutofit/>
          </a:bodyPr>
          <a:lstStyle/>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Members of the team are dependent upon each other for the completion of a complex task.</a:t>
            </a:r>
          </a:p>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Members possess different but complementary skill sets.</a:t>
            </a:r>
          </a:p>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Teams manage their own work within boundaries set by the organization.</a:t>
            </a:r>
          </a:p>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Teams have internal processes for managing communication, resolving conflicts, solving problems, making decisions, and reaching goals.</a:t>
            </a:r>
          </a:p>
          <a:p>
            <a:pPr marL="342900" lvl="0" indent="-342900">
              <a:lnSpc>
                <a:spcPct val="107000"/>
              </a:lnSpc>
              <a:spcAft>
                <a:spcPts val="8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Teams are bounded and stable over time.</a:t>
            </a:r>
          </a:p>
          <a:p>
            <a:endParaRPr lang="en-GB" dirty="0"/>
          </a:p>
        </p:txBody>
      </p:sp>
    </p:spTree>
    <p:extLst>
      <p:ext uri="{BB962C8B-B14F-4D97-AF65-F5344CB8AC3E}">
        <p14:creationId xmlns:p14="http://schemas.microsoft.com/office/powerpoint/2010/main" val="5224515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47D80-52AB-49A1-9400-3449CFA4779B}"/>
              </a:ext>
            </a:extLst>
          </p:cNvPr>
          <p:cNvSpPr>
            <a:spLocks noGrp="1"/>
          </p:cNvSpPr>
          <p:nvPr>
            <p:ph type="title"/>
          </p:nvPr>
        </p:nvSpPr>
        <p:spPr/>
        <p:txBody>
          <a:bodyPr/>
          <a:lstStyle/>
          <a:p>
            <a:r>
              <a:rPr lang="en-GB" dirty="0"/>
              <a:t>Difference between groups and teams</a:t>
            </a:r>
          </a:p>
        </p:txBody>
      </p:sp>
      <p:sp>
        <p:nvSpPr>
          <p:cNvPr id="3" name="Content Placeholder 2">
            <a:extLst>
              <a:ext uri="{FF2B5EF4-FFF2-40B4-BE49-F238E27FC236}">
                <a16:creationId xmlns:a16="http://schemas.microsoft.com/office/drawing/2014/main" id="{1DA7B1E6-B93B-4966-9193-8D329191A43C}"/>
              </a:ext>
            </a:extLst>
          </p:cNvPr>
          <p:cNvSpPr>
            <a:spLocks noGrp="1"/>
          </p:cNvSpPr>
          <p:nvPr>
            <p:ph idx="1"/>
          </p:nvPr>
        </p:nvSpPr>
        <p:spPr>
          <a:xfrm>
            <a:off x="1451579" y="2015732"/>
            <a:ext cx="10257821" cy="4283468"/>
          </a:xfrm>
        </p:spPr>
        <p:txBody>
          <a:bodyPr>
            <a:normAutofit/>
          </a:bodyPr>
          <a:lstStyle/>
          <a:p>
            <a:r>
              <a:rPr lang="en-GB" sz="2400" dirty="0"/>
              <a:t>Team works commonly/group works independently</a:t>
            </a:r>
          </a:p>
          <a:p>
            <a:r>
              <a:rPr lang="en-GB" sz="2400" dirty="0"/>
              <a:t>Every individuals work is connected one to another in  a team/group work is few or more people working individually on </a:t>
            </a:r>
          </a:p>
          <a:p>
            <a:r>
              <a:rPr lang="en-GB" sz="2400" dirty="0"/>
              <a:t>In the team the effort brought in will reflect on the end result/ in a group every individual reflects on their own accomplishments</a:t>
            </a:r>
          </a:p>
          <a:p>
            <a:r>
              <a:rPr lang="en-GB" sz="2400" dirty="0"/>
              <a:t>Team is focused on the same goal/group is to form a unit for a reason cause</a:t>
            </a:r>
          </a:p>
        </p:txBody>
      </p:sp>
    </p:spTree>
    <p:extLst>
      <p:ext uri="{BB962C8B-B14F-4D97-AF65-F5344CB8AC3E}">
        <p14:creationId xmlns:p14="http://schemas.microsoft.com/office/powerpoint/2010/main" val="1595147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B3639-0E96-48BE-91CF-59BAC18F26F2}"/>
              </a:ext>
            </a:extLst>
          </p:cNvPr>
          <p:cNvSpPr>
            <a:spLocks noGrp="1"/>
          </p:cNvSpPr>
          <p:nvPr>
            <p:ph type="title"/>
          </p:nvPr>
        </p:nvSpPr>
        <p:spPr>
          <a:xfrm>
            <a:off x="964933" y="936308"/>
            <a:ext cx="10058400" cy="1450757"/>
          </a:xfrm>
        </p:spPr>
        <p:txBody>
          <a:bodyPr>
            <a:normAutofit fontScale="90000"/>
          </a:bodyPr>
          <a:lstStyle/>
          <a:p>
            <a:r>
              <a:rPr lang="en-GB" dirty="0"/>
              <a:t>Belbin’s theory states that there are 9 roles in the team to be occupied for it  to be successful</a:t>
            </a:r>
            <a:br>
              <a:rPr lang="en-GB" dirty="0"/>
            </a:br>
            <a:endParaRPr lang="en-GB" dirty="0"/>
          </a:p>
        </p:txBody>
      </p:sp>
      <p:sp>
        <p:nvSpPr>
          <p:cNvPr id="3" name="Content Placeholder 2">
            <a:extLst>
              <a:ext uri="{FF2B5EF4-FFF2-40B4-BE49-F238E27FC236}">
                <a16:creationId xmlns:a16="http://schemas.microsoft.com/office/drawing/2014/main" id="{D79830EE-64BD-4FA1-B64E-138C1EA67D56}"/>
              </a:ext>
            </a:extLst>
          </p:cNvPr>
          <p:cNvSpPr>
            <a:spLocks noGrp="1"/>
          </p:cNvSpPr>
          <p:nvPr>
            <p:ph idx="1"/>
          </p:nvPr>
        </p:nvSpPr>
        <p:spPr>
          <a:xfrm>
            <a:off x="1451579" y="2015732"/>
            <a:ext cx="9291215" cy="4639068"/>
          </a:xfrm>
        </p:spPr>
        <p:txBody>
          <a:bodyPr>
            <a:normAutofit fontScale="62500" lnSpcReduction="20000"/>
          </a:bodyPr>
          <a:lstStyle/>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Shaper</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Coordinator </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Plant </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Resource Investigator</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Monitor Evaluator</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Specialist</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Team worker</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 Implementer</a:t>
            </a:r>
          </a:p>
          <a:p>
            <a:pPr marL="342900" lvl="0" indent="-342900">
              <a:lnSpc>
                <a:spcPct val="107000"/>
              </a:lnSpc>
              <a:spcAft>
                <a:spcPts val="800"/>
              </a:spcAft>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 Completer Finisher</a:t>
            </a:r>
          </a:p>
          <a:p>
            <a:endParaRPr lang="en-GB" dirty="0"/>
          </a:p>
        </p:txBody>
      </p:sp>
    </p:spTree>
    <p:extLst>
      <p:ext uri="{BB962C8B-B14F-4D97-AF65-F5344CB8AC3E}">
        <p14:creationId xmlns:p14="http://schemas.microsoft.com/office/powerpoint/2010/main" val="4075548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FB510-B87A-4CA3-90A4-EBD5A72312C9}"/>
              </a:ext>
            </a:extLst>
          </p:cNvPr>
          <p:cNvSpPr>
            <a:spLocks noGrp="1"/>
          </p:cNvSpPr>
          <p:nvPr>
            <p:ph type="title"/>
          </p:nvPr>
        </p:nvSpPr>
        <p:spPr>
          <a:xfrm>
            <a:off x="1451579" y="804519"/>
            <a:ext cx="10168921" cy="4377081"/>
          </a:xfrm>
        </p:spPr>
        <p:txBody>
          <a:bodyPr>
            <a:normAutofit/>
          </a:bodyPr>
          <a:lstStyle/>
          <a:p>
            <a:r>
              <a:rPr lang="en-GB" b="0" i="0" dirty="0">
                <a:solidFill>
                  <a:schemeClr val="accent2">
                    <a:lumMod val="75000"/>
                  </a:schemeClr>
                </a:solidFill>
                <a:effectLst/>
                <a:highlight>
                  <a:srgbClr val="000000"/>
                </a:highlight>
                <a:latin typeface="Open Sans" panose="020B0606030504020204" pitchFamily="34" charset="0"/>
              </a:rPr>
              <a:t>Although subtle, there are differences between groups and teams. These are typically the reason the group or team was assembled and the goal they are trying to obtain.</a:t>
            </a:r>
            <a:endParaRPr lang="en-GB" dirty="0">
              <a:solidFill>
                <a:schemeClr val="accent2">
                  <a:lumMod val="75000"/>
                </a:schemeClr>
              </a:solidFill>
              <a:highlight>
                <a:srgbClr val="000000"/>
              </a:highlight>
            </a:endParaRPr>
          </a:p>
        </p:txBody>
      </p:sp>
    </p:spTree>
    <p:extLst>
      <p:ext uri="{BB962C8B-B14F-4D97-AF65-F5344CB8AC3E}">
        <p14:creationId xmlns:p14="http://schemas.microsoft.com/office/powerpoint/2010/main" val="1127425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92E1384-0425-4FA3-9EC6-84D81DBE051C}"/>
              </a:ext>
            </a:extLst>
          </p:cNvPr>
          <p:cNvSpPr txBox="1"/>
          <p:nvPr/>
        </p:nvSpPr>
        <p:spPr>
          <a:xfrm>
            <a:off x="2620652" y="654319"/>
            <a:ext cx="7510806" cy="707886"/>
          </a:xfrm>
          <a:prstGeom prst="rect">
            <a:avLst/>
          </a:prstGeom>
          <a:noFill/>
        </p:spPr>
        <p:txBody>
          <a:bodyPr wrap="square">
            <a:spAutoFit/>
          </a:bodyPr>
          <a:lstStyle/>
          <a:p>
            <a:r>
              <a:rPr lang="en-GB" sz="4000" dirty="0"/>
              <a:t> Conflict Handling and Delegation.</a:t>
            </a:r>
          </a:p>
        </p:txBody>
      </p:sp>
      <p:sp>
        <p:nvSpPr>
          <p:cNvPr id="7" name="TextBox 6">
            <a:extLst>
              <a:ext uri="{FF2B5EF4-FFF2-40B4-BE49-F238E27FC236}">
                <a16:creationId xmlns:a16="http://schemas.microsoft.com/office/drawing/2014/main" id="{5348D495-8D29-4FC5-A0BE-CD2A14E202CA}"/>
              </a:ext>
            </a:extLst>
          </p:cNvPr>
          <p:cNvSpPr txBox="1"/>
          <p:nvPr/>
        </p:nvSpPr>
        <p:spPr>
          <a:xfrm>
            <a:off x="3047215" y="2000195"/>
            <a:ext cx="6094428" cy="2862322"/>
          </a:xfrm>
          <a:prstGeom prst="rect">
            <a:avLst/>
          </a:prstGeom>
          <a:noFill/>
        </p:spPr>
        <p:txBody>
          <a:bodyPr wrap="square">
            <a:spAutoFit/>
          </a:bodyPr>
          <a:lstStyle/>
          <a:p>
            <a:r>
              <a:rPr lang="en-US" dirty="0"/>
              <a:t>1) "basic"- carefully confined, mainly given to man from birth. It’s linked with the purpose of self- </a:t>
            </a:r>
            <a:r>
              <a:rPr lang="en-US" dirty="0" err="1"/>
              <a:t>defence</a:t>
            </a:r>
            <a:r>
              <a:rPr lang="en-US" dirty="0"/>
              <a:t> and the aspiration to consolidate his role in society and family union </a:t>
            </a:r>
          </a:p>
          <a:p>
            <a:endParaRPr lang="en-US" dirty="0"/>
          </a:p>
          <a:p>
            <a:r>
              <a:rPr lang="en-US" dirty="0"/>
              <a:t>2) "individual reflexive"- expressed in the purpose of self appreciation and aiming to grasp on mastering the cultural challenges </a:t>
            </a:r>
          </a:p>
          <a:p>
            <a:endParaRPr lang="en-US" dirty="0"/>
          </a:p>
          <a:p>
            <a:r>
              <a:rPr lang="en-US" dirty="0"/>
              <a:t>3) "professional"- displayed in the interest of self- fulfilment and the wish to expand particular adjustments in the society</a:t>
            </a:r>
          </a:p>
        </p:txBody>
      </p:sp>
    </p:spTree>
    <p:extLst>
      <p:ext uri="{BB962C8B-B14F-4D97-AF65-F5344CB8AC3E}">
        <p14:creationId xmlns:p14="http://schemas.microsoft.com/office/powerpoint/2010/main" val="4167120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70981F1-091D-41DD-B5A3-677721436103}"/>
              </a:ext>
            </a:extLst>
          </p:cNvPr>
          <p:cNvSpPr txBox="1"/>
          <p:nvPr/>
        </p:nvSpPr>
        <p:spPr>
          <a:xfrm>
            <a:off x="1143000" y="394044"/>
            <a:ext cx="8802278" cy="5447645"/>
          </a:xfrm>
          <a:prstGeom prst="rect">
            <a:avLst/>
          </a:prstGeom>
          <a:noFill/>
        </p:spPr>
        <p:txBody>
          <a:bodyPr wrap="square">
            <a:spAutoFit/>
          </a:bodyPr>
          <a:lstStyle/>
          <a:p>
            <a:r>
              <a:rPr lang="en-US" sz="2400" b="1" dirty="0"/>
              <a:t>Jeff Bezos – Leader at Amazon</a:t>
            </a:r>
          </a:p>
          <a:p>
            <a:r>
              <a:rPr lang="en-US" dirty="0"/>
              <a:t>-Resourceful, visionary Bezos makes a good CEO that dedicates his full attention to a conversation</a:t>
            </a:r>
          </a:p>
          <a:p>
            <a:r>
              <a:rPr lang="en-US" dirty="0"/>
              <a:t>-Communicates his plans , listens to other’s opinions and he prefers to be the last one to talk during meetings (Brad Stone, 2013).</a:t>
            </a:r>
          </a:p>
          <a:p>
            <a:r>
              <a:rPr lang="en-US" dirty="0"/>
              <a:t>-Selective and has many expectations</a:t>
            </a:r>
          </a:p>
          <a:p>
            <a:r>
              <a:rPr lang="en-US" dirty="0"/>
              <a:t>- Ideal applicants have aptitudes and problem solving orientated. Expected to work really hard to keep up with an evolution at a speedy pace</a:t>
            </a:r>
          </a:p>
          <a:p>
            <a:r>
              <a:rPr lang="en-US" dirty="0"/>
              <a:t>-Employees stated that it is difficult to work for a person like Bezos because of his level of perfectionism</a:t>
            </a:r>
          </a:p>
          <a:p>
            <a:r>
              <a:rPr lang="en-US" dirty="0"/>
              <a:t>-His focus on detail makes it difficult for people to meet his high standards.</a:t>
            </a:r>
          </a:p>
          <a:p>
            <a:r>
              <a:rPr lang="en-US" dirty="0"/>
              <a:t>-Stimulates critical and analytical thinking, by encouraging employees to give written feedback</a:t>
            </a:r>
          </a:p>
          <a:p>
            <a:r>
              <a:rPr lang="en-US" dirty="0"/>
              <a:t> - Motivates and encourages to communicate, to cooperate, to fulfil same goals and visions of the company. This, ultimately, brings more success to the business.( Jeffrey Fermin, 2015). </a:t>
            </a:r>
          </a:p>
          <a:p>
            <a:r>
              <a:rPr lang="en-US" dirty="0"/>
              <a:t>-He encourages expressing disagreement, as it helps redirection towards the right decision and promotes a risk-taking attitude. </a:t>
            </a:r>
          </a:p>
          <a:p>
            <a:r>
              <a:rPr lang="en-US" dirty="0"/>
              <a:t> -Offers speeches, accompanied by expressive body language and reflects his enthusiasm and “out-of-the box “way of thinking </a:t>
            </a:r>
          </a:p>
        </p:txBody>
      </p:sp>
    </p:spTree>
    <p:extLst>
      <p:ext uri="{BB962C8B-B14F-4D97-AF65-F5344CB8AC3E}">
        <p14:creationId xmlns:p14="http://schemas.microsoft.com/office/powerpoint/2010/main" val="22906619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B145AD-2CC3-416B-9563-27D990279BAA}"/>
              </a:ext>
            </a:extLst>
          </p:cNvPr>
          <p:cNvSpPr txBox="1"/>
          <p:nvPr/>
        </p:nvSpPr>
        <p:spPr>
          <a:xfrm>
            <a:off x="2340597" y="1176442"/>
            <a:ext cx="7510806" cy="3508653"/>
          </a:xfrm>
          <a:prstGeom prst="rect">
            <a:avLst/>
          </a:prstGeom>
          <a:noFill/>
        </p:spPr>
        <p:txBody>
          <a:bodyPr wrap="square">
            <a:spAutoFit/>
          </a:bodyPr>
          <a:lstStyle/>
          <a:p>
            <a:r>
              <a:rPr lang="en-US" dirty="0"/>
              <a:t> </a:t>
            </a:r>
            <a:r>
              <a:rPr lang="en-US" sz="2400" b="1" dirty="0"/>
              <a:t>The Thomas-</a:t>
            </a:r>
            <a:r>
              <a:rPr lang="en-US" sz="2400" b="1" dirty="0" err="1"/>
              <a:t>Kilman’s</a:t>
            </a:r>
            <a:r>
              <a:rPr lang="en-US" sz="2400" b="1" dirty="0"/>
              <a:t> Conflict Model</a:t>
            </a:r>
          </a:p>
          <a:p>
            <a:r>
              <a:rPr lang="en-US" dirty="0"/>
              <a:t>According to Thomas- Kilmann there are two ways of actioning in response to conflict:</a:t>
            </a:r>
          </a:p>
          <a:p>
            <a:r>
              <a:rPr lang="en-US" dirty="0"/>
              <a:t>I. Assertiveness       </a:t>
            </a:r>
          </a:p>
          <a:p>
            <a:r>
              <a:rPr lang="en-US" dirty="0" err="1"/>
              <a:t>II.Cooperativeness</a:t>
            </a:r>
            <a:endParaRPr lang="en-US" dirty="0"/>
          </a:p>
          <a:p>
            <a:r>
              <a:rPr lang="en-US" dirty="0"/>
              <a:t>The two ways combined with five conflict handling modes can be seen in the below model:</a:t>
            </a:r>
          </a:p>
          <a:p>
            <a:r>
              <a:rPr lang="en-US" dirty="0"/>
              <a:t>1.Competing</a:t>
            </a:r>
          </a:p>
          <a:p>
            <a:r>
              <a:rPr lang="en-US" dirty="0"/>
              <a:t>2.Collaborating</a:t>
            </a:r>
          </a:p>
          <a:p>
            <a:r>
              <a:rPr lang="en-US" dirty="0"/>
              <a:t>3.Compromising</a:t>
            </a:r>
          </a:p>
          <a:p>
            <a:r>
              <a:rPr lang="en-US" dirty="0"/>
              <a:t>4.Avoiding</a:t>
            </a:r>
          </a:p>
          <a:p>
            <a:r>
              <a:rPr lang="en-US" dirty="0"/>
              <a:t>5.Acommodating</a:t>
            </a:r>
            <a:endParaRPr lang="en-GB" dirty="0"/>
          </a:p>
        </p:txBody>
      </p:sp>
    </p:spTree>
    <p:extLst>
      <p:ext uri="{BB962C8B-B14F-4D97-AF65-F5344CB8AC3E}">
        <p14:creationId xmlns:p14="http://schemas.microsoft.com/office/powerpoint/2010/main" val="37030834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08CE28-4B23-4F81-A93D-2F3D6A17357D}"/>
              </a:ext>
            </a:extLst>
          </p:cNvPr>
          <p:cNvSpPr txBox="1"/>
          <p:nvPr/>
        </p:nvSpPr>
        <p:spPr>
          <a:xfrm>
            <a:off x="3047215" y="1307698"/>
            <a:ext cx="6094428" cy="4247317"/>
          </a:xfrm>
          <a:prstGeom prst="rect">
            <a:avLst/>
          </a:prstGeom>
          <a:noFill/>
        </p:spPr>
        <p:txBody>
          <a:bodyPr wrap="square">
            <a:spAutoFit/>
          </a:bodyPr>
          <a:lstStyle/>
          <a:p>
            <a:r>
              <a:rPr lang="en-US" dirty="0"/>
              <a:t>Tuckman’s Model</a:t>
            </a:r>
          </a:p>
          <a:p>
            <a:r>
              <a:rPr lang="en-US" dirty="0"/>
              <a:t>Bruce Tuckman comprises five stages and puts emphasis on  the relationship dynamics between group members (Bonebright,2009). Me and my colleagues have gone through the five stages to create this project:</a:t>
            </a:r>
          </a:p>
          <a:p>
            <a:r>
              <a:rPr lang="en-US" dirty="0"/>
              <a:t>I. Forming- </a:t>
            </a:r>
            <a:r>
              <a:rPr lang="en-US" dirty="0" err="1"/>
              <a:t>familiarising</a:t>
            </a:r>
            <a:r>
              <a:rPr lang="en-US" dirty="0"/>
              <a:t> with each other. Agreed on choosing Amazon as two of colleagues are already familiar with it. We formed a WhatsApp and Teams group</a:t>
            </a:r>
          </a:p>
          <a:p>
            <a:r>
              <a:rPr lang="en-US" dirty="0"/>
              <a:t>II. Storming- we have read more in depth the requirements and we spread the points that we needed to achieve</a:t>
            </a:r>
          </a:p>
          <a:p>
            <a:r>
              <a:rPr lang="en-US" dirty="0"/>
              <a:t>III. Norming- we discussed about what we focus on</a:t>
            </a:r>
          </a:p>
          <a:p>
            <a:r>
              <a:rPr lang="en-US" dirty="0"/>
              <a:t>IV. Performing- we cooperated and put together ideas about the presentation</a:t>
            </a:r>
          </a:p>
          <a:p>
            <a:r>
              <a:rPr lang="en-US" dirty="0"/>
              <a:t>V. Adjourning- made little adjustments and put together last bits of work</a:t>
            </a:r>
          </a:p>
        </p:txBody>
      </p:sp>
    </p:spTree>
    <p:extLst>
      <p:ext uri="{BB962C8B-B14F-4D97-AF65-F5344CB8AC3E}">
        <p14:creationId xmlns:p14="http://schemas.microsoft.com/office/powerpoint/2010/main" val="24408699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A22434-6D40-4039-A250-0BDDCBA2E814}"/>
              </a:ext>
            </a:extLst>
          </p:cNvPr>
          <p:cNvSpPr txBox="1"/>
          <p:nvPr/>
        </p:nvSpPr>
        <p:spPr>
          <a:xfrm>
            <a:off x="3048786" y="1325805"/>
            <a:ext cx="6094428" cy="1815882"/>
          </a:xfrm>
          <a:prstGeom prst="rect">
            <a:avLst/>
          </a:prstGeom>
          <a:noFill/>
        </p:spPr>
        <p:txBody>
          <a:bodyPr wrap="square">
            <a:spAutoFit/>
          </a:bodyPr>
          <a:lstStyle/>
          <a:p>
            <a:pPr algn="ctr"/>
            <a:r>
              <a:rPr lang="en-US" sz="4000" dirty="0"/>
              <a:t>Conclusion</a:t>
            </a:r>
          </a:p>
          <a:p>
            <a:r>
              <a:rPr lang="en-US" dirty="0"/>
              <a:t>Applying theories improves teamworking. Communication plays an essential role that helps create better interpersonal relationships. Effective conflict handling and delegation are important to maintain company’s success.</a:t>
            </a:r>
          </a:p>
        </p:txBody>
      </p:sp>
    </p:spTree>
    <p:extLst>
      <p:ext uri="{BB962C8B-B14F-4D97-AF65-F5344CB8AC3E}">
        <p14:creationId xmlns:p14="http://schemas.microsoft.com/office/powerpoint/2010/main" val="353067936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3.xml><?xml version="1.0" encoding="utf-8"?>
<a:theme xmlns:a="http://schemas.openxmlformats.org/drawingml/2006/main" name="1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247</TotalTime>
  <Words>3805</Words>
  <Application>Microsoft Office PowerPoint</Application>
  <PresentationFormat>Widescreen</PresentationFormat>
  <Paragraphs>214</Paragraphs>
  <Slides>26</Slides>
  <Notes>18</Notes>
  <HiddenSlides>0</HiddenSlides>
  <MMClips>15</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26</vt:i4>
      </vt:variant>
    </vt:vector>
  </HeadingPairs>
  <TitlesOfParts>
    <vt:vector size="36" baseType="lpstr">
      <vt:lpstr>Arial</vt:lpstr>
      <vt:lpstr>Calibri</vt:lpstr>
      <vt:lpstr>Calibri Light</vt:lpstr>
      <vt:lpstr>Open Sans</vt:lpstr>
      <vt:lpstr>Rockwell</vt:lpstr>
      <vt:lpstr>Segoe UI</vt:lpstr>
      <vt:lpstr>Symbol</vt:lpstr>
      <vt:lpstr>Retrospect</vt:lpstr>
      <vt:lpstr>Gallery</vt:lpstr>
      <vt:lpstr>1_Retrospect</vt:lpstr>
      <vt:lpstr>Team working within Amazon</vt:lpstr>
      <vt:lpstr>Introduction</vt:lpstr>
      <vt:lpstr>About the company</vt:lpstr>
      <vt:lpstr>Contemporary challenges and possible solutions</vt:lpstr>
      <vt:lpstr> 1. Ineffective communication between departments  </vt:lpstr>
      <vt:lpstr>2. Lack of guidance on what role are the individuals playing within a team project</vt:lpstr>
      <vt:lpstr>Identifying characteristics of effective teams. </vt:lpstr>
      <vt:lpstr>PowerPoint Presentation</vt:lpstr>
      <vt:lpstr>PowerPoint Presentation</vt:lpstr>
      <vt:lpstr>PowerPoint Presentation</vt:lpstr>
      <vt:lpstr>PowerPoint Presentation</vt:lpstr>
      <vt:lpstr>PowerPoint Presentation</vt:lpstr>
      <vt:lpstr>PowerPoint Presentation</vt:lpstr>
      <vt:lpstr>Teamwork strengths within the organization </vt:lpstr>
      <vt:lpstr>Many Different departments and shift patterns:</vt:lpstr>
      <vt:lpstr>Management team</vt:lpstr>
      <vt:lpstr>Team members</vt:lpstr>
      <vt:lpstr>Kim Kanaga In the book “How to form a team five keys to a high performance”</vt:lpstr>
      <vt:lpstr>Difference between groups and teams</vt:lpstr>
      <vt:lpstr>Belbin’s theory states that there are 9 roles in the team to be occupied for it  to be successful </vt:lpstr>
      <vt:lpstr>Although subtle, there are differences between groups and teams. These are typically the reason the group or team was assembled and the goal they are trying to obtain.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Olah (Learner 335338)</dc:creator>
  <cp:lastModifiedBy>Liam Jackson</cp:lastModifiedBy>
  <cp:revision>21</cp:revision>
  <dcterms:created xsi:type="dcterms:W3CDTF">2021-06-06T14:01:33Z</dcterms:created>
  <dcterms:modified xsi:type="dcterms:W3CDTF">2021-06-07T00:23:14Z</dcterms:modified>
</cp:coreProperties>
</file>