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15"/>
  </p:notesMasterIdLst>
  <p:sldIdLst>
    <p:sldId id="256" r:id="rId2"/>
    <p:sldId id="257" r:id="rId3"/>
    <p:sldId id="258" r:id="rId4"/>
    <p:sldId id="261" r:id="rId5"/>
    <p:sldId id="262" r:id="rId6"/>
    <p:sldId id="263" r:id="rId7"/>
    <p:sldId id="264" r:id="rId8"/>
    <p:sldId id="265" r:id="rId9"/>
    <p:sldId id="266" r:id="rId10"/>
    <p:sldId id="267" r:id="rId11"/>
    <p:sldId id="268" r:id="rId12"/>
    <p:sldId id="259" r:id="rId13"/>
    <p:sldId id="260"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74" d="100"/>
          <a:sy n="74" d="100"/>
        </p:scale>
        <p:origin x="1038"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146C13-E12A-4C47-BCD0-7D64E1EFD21C}" type="datetimeFigureOut">
              <a:rPr lang="en-GB" smtClean="0"/>
              <a:t>19/11/2018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008D5E-B82F-47C6-AF15-1D04B88C815F}" type="slidenum">
              <a:rPr lang="en-GB" smtClean="0"/>
              <a:t>‹#›</a:t>
            </a:fld>
            <a:endParaRPr lang="en-GB"/>
          </a:p>
        </p:txBody>
      </p:sp>
    </p:spTree>
    <p:extLst>
      <p:ext uri="{BB962C8B-B14F-4D97-AF65-F5344CB8AC3E}">
        <p14:creationId xmlns:p14="http://schemas.microsoft.com/office/powerpoint/2010/main" val="37965053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008D5E-B82F-47C6-AF15-1D04B88C815F}" type="slidenum">
              <a:rPr lang="en-GB" smtClean="0"/>
              <a:t>3</a:t>
            </a:fld>
            <a:endParaRPr lang="en-GB"/>
          </a:p>
        </p:txBody>
      </p:sp>
    </p:spTree>
    <p:extLst>
      <p:ext uri="{BB962C8B-B14F-4D97-AF65-F5344CB8AC3E}">
        <p14:creationId xmlns:p14="http://schemas.microsoft.com/office/powerpoint/2010/main" val="28553388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overOverlay.png"/>
          <p:cNvPicPr>
            <a:picLocks noChangeAspect="1"/>
          </p:cNvPicPr>
          <p:nvPr/>
        </p:nvPicPr>
        <p:blipFill>
          <a:blip r:embed="rId2" cstate="print"/>
          <a:stretch>
            <a:fillRect/>
          </a:stretch>
        </p:blipFill>
        <p:spPr>
          <a:xfrm>
            <a:off x="0" y="0"/>
            <a:ext cx="9144000" cy="6858000"/>
          </a:xfrm>
          <a:prstGeom prst="rect">
            <a:avLst/>
          </a:prstGeom>
        </p:spPr>
      </p:pic>
      <p:sp>
        <p:nvSpPr>
          <p:cNvPr id="4" name="Date Placeholder 3"/>
          <p:cNvSpPr>
            <a:spLocks noGrp="1"/>
          </p:cNvSpPr>
          <p:nvPr>
            <p:ph type="dt" sz="half" idx="10"/>
          </p:nvPr>
        </p:nvSpPr>
        <p:spPr/>
        <p:txBody>
          <a:bodyPr/>
          <a:lstStyle>
            <a:lvl1pPr>
              <a:defRPr>
                <a:solidFill>
                  <a:schemeClr val="tx2"/>
                </a:solidFill>
              </a:defRPr>
            </a:lvl1pPr>
          </a:lstStyle>
          <a:p>
            <a:fld id="{1C295150-4FD7-4802-B0EB-D52217513A72}" type="datetime1">
              <a:rPr lang="en-US" smtClean="0"/>
              <a:pPr/>
              <a:t>11/19/2018</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F36DD0FD-55B0-48C4-8AF2-8A69533EDFC3}" type="slidenum">
              <a:rPr lang="en-US" smtClean="0"/>
              <a:pPr/>
              <a:t>‹#›</a:t>
            </a:fld>
            <a:endParaRPr lang="en-US" dirty="0"/>
          </a:p>
        </p:txBody>
      </p:sp>
      <p:grpSp>
        <p:nvGrpSpPr>
          <p:cNvPr id="8" name="Group 7"/>
          <p:cNvGrpSpPr/>
          <p:nvPr/>
        </p:nvGrpSpPr>
        <p:grpSpPr>
          <a:xfrm>
            <a:off x="1194101" y="2887530"/>
            <a:ext cx="6779110" cy="923330"/>
            <a:chOff x="1172584" y="1381459"/>
            <a:chExt cx="6779110" cy="923330"/>
          </a:xfrm>
          <a:effectLst>
            <a:outerShdw blurRad="38100" dist="12700" dir="16200000" rotWithShape="0">
              <a:prstClr val="black">
                <a:alpha val="30000"/>
              </a:prstClr>
            </a:outerShdw>
          </a:effectLst>
        </p:grpSpPr>
        <p:sp>
          <p:nvSpPr>
            <p:cNvPr id="9" name="TextBox 8"/>
            <p:cNvSpPr txBox="1"/>
            <p:nvPr/>
          </p:nvSpPr>
          <p:spPr>
            <a:xfrm>
              <a:off x="4147073" y="1381459"/>
              <a:ext cx="877163" cy="923330"/>
            </a:xfrm>
            <a:prstGeom prst="rect">
              <a:avLst/>
            </a:prstGeom>
            <a:noFill/>
          </p:spPr>
          <p:txBody>
            <a:bodyPr wrap="none" rtlCol="0">
              <a:spAutoFit/>
            </a:bodyPr>
            <a:lstStyle/>
            <a:p>
              <a:r>
                <a:rPr lang="en-US" sz="5400" dirty="0" smtClean="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rPr>
                <a:t></a:t>
              </a:r>
              <a:endParaRPr lang="en-US" sz="5400" dirty="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endParaRPr>
            </a:p>
          </p:txBody>
        </p:sp>
        <p:cxnSp>
          <p:nvCxnSpPr>
            <p:cNvPr id="10" name="Straight Connector 9"/>
            <p:cNvCxnSpPr/>
            <p:nvPr/>
          </p:nvCxnSpPr>
          <p:spPr>
            <a:xfrm rot="10800000">
              <a:off x="1172584" y="192562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293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183341" y="1387737"/>
            <a:ext cx="6777318" cy="1731982"/>
          </a:xfrm>
        </p:spPr>
        <p:txBody>
          <a:bodyPr anchor="b"/>
          <a:lstStyle>
            <a:lvl1pPr>
              <a:defRPr>
                <a:ln w="3175">
                  <a:solidFill>
                    <a:schemeClr val="tx1">
                      <a:alpha val="65000"/>
                    </a:schemeClr>
                  </a:solidFill>
                </a:ln>
                <a:solidFill>
                  <a:schemeClr val="tx1"/>
                </a:solidFill>
                <a:effectLst>
                  <a:outerShdw blurRad="25400" dist="12700" dir="14220000" rotWithShape="0">
                    <a:prstClr val="black">
                      <a:alpha val="50000"/>
                    </a:prstClr>
                  </a:outerShdw>
                </a:effectLst>
              </a:defRPr>
            </a:lvl1pPr>
          </a:lstStyle>
          <a:p>
            <a:r>
              <a:rPr lang="en-GB" smtClean="0"/>
              <a:t>Click to edit Master title style</a:t>
            </a:r>
            <a:endParaRPr lang="en-US" dirty="0"/>
          </a:p>
        </p:txBody>
      </p:sp>
      <p:sp>
        <p:nvSpPr>
          <p:cNvPr id="3" name="Subtitle 2"/>
          <p:cNvSpPr>
            <a:spLocks noGrp="1"/>
          </p:cNvSpPr>
          <p:nvPr>
            <p:ph type="subTitle" idx="1"/>
          </p:nvPr>
        </p:nvSpPr>
        <p:spPr>
          <a:xfrm>
            <a:off x="1371600" y="3767862"/>
            <a:ext cx="6400800" cy="1752600"/>
          </a:xfrm>
        </p:spPr>
        <p:txBody>
          <a:bodyPr/>
          <a:lstStyle>
            <a:lvl1pPr marL="0" indent="0" algn="ctr">
              <a:buNone/>
              <a:defRPr>
                <a:solidFill>
                  <a:schemeClr val="tx1"/>
                </a:solidFill>
                <a:effectLst>
                  <a:outerShdw blurRad="34925" dist="12700" dir="14400000" rotWithShape="0">
                    <a:prstClr val="black">
                      <a:alpha val="21000"/>
                    </a:prst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FC392BEB-5202-498C-89F7-BBD3BEE1B887}" type="datetime1">
              <a:rPr lang="en-US" smtClean="0"/>
              <a:pPr/>
              <a:t>11/19/2018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DD0FD-55B0-48C4-8AF2-8A69533EDFC3}" type="slidenum">
              <a:rPr lang="en-US" smtClean="0"/>
              <a:pPr/>
              <a:t>‹#›</a:t>
            </a:fld>
            <a:endParaRPr lang="en-US"/>
          </a:p>
        </p:txBody>
      </p:sp>
      <p:sp>
        <p:nvSpPr>
          <p:cNvPr id="11" name="Title 10"/>
          <p:cNvSpPr>
            <a:spLocks noGrp="1"/>
          </p:cNvSpPr>
          <p:nvPr>
            <p:ph type="title"/>
          </p:nvPr>
        </p:nvSpPr>
        <p:spPr/>
        <p:txBody>
          <a:bodyPr/>
          <a:lstStyle/>
          <a:p>
            <a:r>
              <a:rPr lang="en-GB" smtClean="0"/>
              <a:t>Click to edit Master title style</a:t>
            </a:r>
            <a:endParaRPr lang="en-US"/>
          </a:p>
        </p:txBody>
      </p:sp>
      <p:grpSp>
        <p:nvGrpSpPr>
          <p:cNvPr id="12" name="Group 11"/>
          <p:cNvGrpSpPr/>
          <p:nvPr/>
        </p:nvGrpSpPr>
        <p:grpSpPr>
          <a:xfrm>
            <a:off x="1172584" y="1392217"/>
            <a:ext cx="6779110" cy="923330"/>
            <a:chOff x="1172584" y="1381459"/>
            <a:chExt cx="6779110" cy="923330"/>
          </a:xfrm>
        </p:grpSpPr>
        <p:sp>
          <p:nvSpPr>
            <p:cNvPr id="13" name="TextBox 12"/>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4" name="Straight Connector 13"/>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pic>
        <p:nvPicPr>
          <p:cNvPr id="12" name="Picture 11" descr="CoverOverlay.png"/>
          <p:cNvPicPr>
            <a:picLocks noChangeAspect="1"/>
          </p:cNvPicPr>
          <p:nvPr/>
        </p:nvPicPr>
        <p:blipFill>
          <a:blip r:embed="rId2" cstate="print">
            <a:lum/>
          </a:blip>
          <a:stretch>
            <a:fillRect/>
          </a:stretch>
        </p:blipFill>
        <p:spPr>
          <a:xfrm>
            <a:off x="0" y="0"/>
            <a:ext cx="9144000" cy="6858000"/>
          </a:xfrm>
          <a:prstGeom prst="rect">
            <a:avLst/>
          </a:prstGeom>
        </p:spPr>
      </p:pic>
      <p:grpSp>
        <p:nvGrpSpPr>
          <p:cNvPr id="7" name="Group 7"/>
          <p:cNvGrpSpPr/>
          <p:nvPr/>
        </p:nvGrpSpPr>
        <p:grpSpPr>
          <a:xfrm>
            <a:off x="1172584" y="2887579"/>
            <a:ext cx="6779110" cy="923330"/>
            <a:chOff x="1172584" y="1381459"/>
            <a:chExt cx="6779110" cy="923330"/>
          </a:xfrm>
        </p:grpSpPr>
        <p:sp>
          <p:nvSpPr>
            <p:cNvPr id="9" name="TextBox 8"/>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0" name="Straight Connector 9"/>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7412"/>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690040" y="1204857"/>
            <a:ext cx="7754713" cy="1910716"/>
          </a:xfrm>
        </p:spPr>
        <p:txBody>
          <a:bodyPr anchor="b"/>
          <a:lstStyle>
            <a:lvl1pPr algn="ctr">
              <a:defRPr sz="5400" b="0" cap="none" baseline="0">
                <a:solidFill>
                  <a:schemeClr val="tx2"/>
                </a:solidFill>
              </a:defRPr>
            </a:lvl1pPr>
          </a:lstStyle>
          <a:p>
            <a:r>
              <a:rPr lang="en-GB" smtClean="0"/>
              <a:t>Click to edit Master title style</a:t>
            </a:r>
            <a:endParaRPr lang="en-US" dirty="0"/>
          </a:p>
        </p:txBody>
      </p:sp>
      <p:sp>
        <p:nvSpPr>
          <p:cNvPr id="3" name="Text Placeholder 2"/>
          <p:cNvSpPr>
            <a:spLocks noGrp="1"/>
          </p:cNvSpPr>
          <p:nvPr>
            <p:ph type="body" idx="1"/>
          </p:nvPr>
        </p:nvSpPr>
        <p:spPr>
          <a:xfrm>
            <a:off x="699248" y="3767316"/>
            <a:ext cx="7734747" cy="1500187"/>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D242B6C6-10FF-4510-A888-F0B9C6A788B0}" type="datetime1">
              <a:rPr lang="en-US" smtClean="0"/>
              <a:pPr/>
              <a:t>11/19/2018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DD0FD-55B0-48C4-8AF2-8A69533EDFC3}"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C2847B31-A4E1-4FCE-8661-5EC33A675437}" type="datetime1">
              <a:rPr lang="en-US" smtClean="0"/>
              <a:pPr/>
              <a:t>11/19/2018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DD0FD-55B0-48C4-8AF2-8A69533EDFC3}" type="slidenum">
              <a:rPr lang="en-US" smtClean="0"/>
              <a:pPr/>
              <a:t>‹#›</a:t>
            </a:fld>
            <a:endParaRPr lang="en-US"/>
          </a:p>
        </p:txBody>
      </p:sp>
      <p:sp>
        <p:nvSpPr>
          <p:cNvPr id="12" name="Title 11"/>
          <p:cNvSpPr>
            <a:spLocks noGrp="1"/>
          </p:cNvSpPr>
          <p:nvPr>
            <p:ph type="title"/>
          </p:nvPr>
        </p:nvSpPr>
        <p:spPr/>
        <p:txBody>
          <a:bodyPr/>
          <a:lstStyle>
            <a:lvl1pPr>
              <a:defRPr>
                <a:solidFill>
                  <a:schemeClr val="tx2"/>
                </a:solidFill>
              </a:defRPr>
            </a:lvl1pPr>
          </a:lstStyle>
          <a:p>
            <a:r>
              <a:rPr lang="en-GB" smtClean="0"/>
              <a:t>Click to edit Master title style</a:t>
            </a:r>
            <a:endParaRPr lang="en-US" dirty="0"/>
          </a:p>
        </p:txBody>
      </p:sp>
      <p:grpSp>
        <p:nvGrpSpPr>
          <p:cNvPr id="13" name="Group 12"/>
          <p:cNvGrpSpPr/>
          <p:nvPr/>
        </p:nvGrpSpPr>
        <p:grpSpPr>
          <a:xfrm>
            <a:off x="1172584" y="1392217"/>
            <a:ext cx="6779110" cy="923330"/>
            <a:chOff x="1172584" y="1381459"/>
            <a:chExt cx="6779110" cy="923330"/>
          </a:xfrm>
        </p:grpSpPr>
        <p:sp>
          <p:nvSpPr>
            <p:cNvPr id="14" name="TextBox 13"/>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8" name="Content Placeholder 7"/>
          <p:cNvSpPr>
            <a:spLocks noGrp="1"/>
          </p:cNvSpPr>
          <p:nvPr>
            <p:ph sz="quarter" idx="13"/>
          </p:nvPr>
        </p:nvSpPr>
        <p:spPr>
          <a:xfrm>
            <a:off x="685800" y="2240280"/>
            <a:ext cx="3803904" cy="3877056"/>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10" name="Content Placeholder 9"/>
          <p:cNvSpPr>
            <a:spLocks noGrp="1"/>
          </p:cNvSpPr>
          <p:nvPr>
            <p:ph sz="quarter" idx="14"/>
          </p:nvPr>
        </p:nvSpPr>
        <p:spPr>
          <a:xfrm>
            <a:off x="4645151" y="2240280"/>
            <a:ext cx="3803904" cy="3877056"/>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1051560" y="2240280"/>
            <a:ext cx="3442446"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88488" y="2947595"/>
            <a:ext cx="3803904"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5002306" y="2240280"/>
            <a:ext cx="3447288"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6" y="2944368"/>
            <a:ext cx="3799728"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7CAD832D-B7F8-4A85-B115-3F84BE9AC26D}" type="datetime1">
              <a:rPr lang="en-US" smtClean="0"/>
              <a:pPr/>
              <a:t>11/19/2018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6DD0FD-55B0-48C4-8AF2-8A69533EDFC3}" type="slidenum">
              <a:rPr lang="en-US" smtClean="0"/>
              <a:pPr/>
              <a:t>‹#›</a:t>
            </a:fld>
            <a:endParaRPr lang="en-US"/>
          </a:p>
        </p:txBody>
      </p:sp>
      <p:grpSp>
        <p:nvGrpSpPr>
          <p:cNvPr id="14" name="Group 13"/>
          <p:cNvGrpSpPr/>
          <p:nvPr/>
        </p:nvGrpSpPr>
        <p:grpSpPr>
          <a:xfrm>
            <a:off x="1172584" y="1392217"/>
            <a:ext cx="6779110" cy="923330"/>
            <a:chOff x="1172584" y="1381459"/>
            <a:chExt cx="6779110" cy="923330"/>
          </a:xfrm>
        </p:grpSpPr>
        <p:sp>
          <p:nvSpPr>
            <p:cNvPr id="16" name="TextBox 15"/>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7" name="Straight Connector 16"/>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E10B34F3-05F7-41C1-B84E-68CE2E00C83C}" type="datetime1">
              <a:rPr lang="en-US" smtClean="0"/>
              <a:pPr/>
              <a:t>11/19/2018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6DD0FD-55B0-48C4-8AF2-8A69533EDFC3}" type="slidenum">
              <a:rPr lang="en-US" smtClean="0"/>
              <a:pPr/>
              <a:t>‹#›</a:t>
            </a:fld>
            <a:endParaRPr lang="en-US"/>
          </a:p>
        </p:txBody>
      </p:sp>
      <p:grpSp>
        <p:nvGrpSpPr>
          <p:cNvPr id="10" name="Group 9"/>
          <p:cNvGrpSpPr/>
          <p:nvPr/>
        </p:nvGrpSpPr>
        <p:grpSpPr>
          <a:xfrm>
            <a:off x="1172584" y="1392217"/>
            <a:ext cx="6779110" cy="923330"/>
            <a:chOff x="1172584" y="1381459"/>
            <a:chExt cx="6779110" cy="923330"/>
          </a:xfrm>
        </p:grpSpPr>
        <p:sp>
          <p:nvSpPr>
            <p:cNvPr id="14" name="TextBox 13"/>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8D47F82-2B2E-4837-B3AB-C94C672FBECB}" type="datetime1">
              <a:rPr lang="en-US" smtClean="0"/>
              <a:pPr/>
              <a:t>11/19/2018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6DD0FD-55B0-48C4-8AF2-8A69533EDFC3}"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34579" y="1678195"/>
            <a:ext cx="3422483" cy="1886921"/>
          </a:xfrm>
        </p:spPr>
        <p:txBody>
          <a:bodyPr anchor="b"/>
          <a:lstStyle>
            <a:lvl1pPr algn="l">
              <a:defRPr sz="2800" b="0"/>
            </a:lvl1pPr>
          </a:lstStyle>
          <a:p>
            <a:r>
              <a:rPr lang="en-GB" smtClean="0"/>
              <a:t>Click to edit Master title style</a:t>
            </a:r>
            <a:endParaRPr lang="en-US"/>
          </a:p>
        </p:txBody>
      </p:sp>
      <p:sp>
        <p:nvSpPr>
          <p:cNvPr id="3" name="Content Placeholder 2"/>
          <p:cNvSpPr>
            <a:spLocks noGrp="1"/>
          </p:cNvSpPr>
          <p:nvPr>
            <p:ph idx="1"/>
          </p:nvPr>
        </p:nvSpPr>
        <p:spPr>
          <a:xfrm>
            <a:off x="692001" y="559398"/>
            <a:ext cx="4116667" cy="5566765"/>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5034579" y="3603812"/>
            <a:ext cx="3411725" cy="2517289"/>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81E57738-F4B0-48EA-9B71-E0F723F8BF6C}" type="datetime1">
              <a:rPr lang="en-US" smtClean="0"/>
              <a:pPr/>
              <a:t>11/19/2018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DD0FD-55B0-48C4-8AF2-8A69533EDFC3}"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731" y="4668818"/>
            <a:ext cx="7767021" cy="644729"/>
          </a:xfrm>
        </p:spPr>
        <p:txBody>
          <a:bodyPr anchor="b"/>
          <a:lstStyle>
            <a:lvl1pPr algn="ctr">
              <a:defRPr sz="2800" b="0"/>
            </a:lvl1pPr>
          </a:lstStyle>
          <a:p>
            <a:r>
              <a:rPr lang="en-GB" smtClean="0"/>
              <a:t>Click to edit Master title style</a:t>
            </a:r>
            <a:endParaRPr lang="en-US"/>
          </a:p>
        </p:txBody>
      </p:sp>
      <p:sp>
        <p:nvSpPr>
          <p:cNvPr id="3" name="Picture Placeholder 2"/>
          <p:cNvSpPr>
            <a:spLocks noGrp="1"/>
          </p:cNvSpPr>
          <p:nvPr>
            <p:ph type="pic" idx="1"/>
          </p:nvPr>
        </p:nvSpPr>
        <p:spPr>
          <a:xfrm rot="240000">
            <a:off x="2183792" y="666965"/>
            <a:ext cx="4772156" cy="3598016"/>
          </a:xfrm>
          <a:solidFill>
            <a:srgbClr val="FFFFFF">
              <a:shade val="85000"/>
            </a:srgbClr>
          </a:solidFill>
          <a:ln w="190500" cap="sq">
            <a:solidFill>
              <a:srgbClr val="FFFFFF"/>
            </a:solidFill>
            <a:miter lim="800000"/>
          </a:ln>
          <a:effectLst>
            <a:outerShdw blurRad="65000" dist="50800" dir="12900000" kx="195000" ky="145000" algn="tl" rotWithShape="0">
              <a:srgbClr val="000000">
                <a:alpha val="24000"/>
              </a:srgbClr>
            </a:outerShdw>
          </a:effectLst>
          <a:scene3d>
            <a:camera prst="orthographicFront">
              <a:rot lat="0" lon="0" rev="360000"/>
            </a:camera>
            <a:lightRig rig="twoPt" dir="t">
              <a:rot lat="0" lon="0" rev="7200000"/>
            </a:lightRig>
          </a:scene3d>
          <a:sp3d contourW="12700">
            <a:bevelT w="25400" h="19050"/>
            <a:contourClr>
              <a:srgbClr val="969696"/>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88489" y="5324306"/>
            <a:ext cx="7756264" cy="804862"/>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E600D5EF-7D26-425F-8C45-B9312ACE18BC}" type="datetime1">
              <a:rPr lang="en-US" smtClean="0"/>
              <a:pPr/>
              <a:t>11/19/2018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DD0FD-55B0-48C4-8AF2-8A69533EDFC3}"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0461895A-832A-4167-BE9B-7448CA062309}" type="datetime1">
              <a:rPr lang="en-US" smtClean="0"/>
              <a:pPr/>
              <a:t>11/19/2018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DD0FD-55B0-48C4-8AF2-8A69533EDFC3}" type="slidenum">
              <a:rPr lang="en-US" smtClean="0"/>
              <a:pPr/>
              <a:t>‹#›</a:t>
            </a:fld>
            <a:endParaRPr lang="en-US"/>
          </a:p>
        </p:txBody>
      </p:sp>
      <p:grpSp>
        <p:nvGrpSpPr>
          <p:cNvPr id="11" name="Group 10"/>
          <p:cNvGrpSpPr/>
          <p:nvPr/>
        </p:nvGrpSpPr>
        <p:grpSpPr>
          <a:xfrm>
            <a:off x="1172584" y="1392217"/>
            <a:ext cx="6779110" cy="923330"/>
            <a:chOff x="1172584" y="1381459"/>
            <a:chExt cx="6779110" cy="923330"/>
          </a:xfrm>
        </p:grpSpPr>
        <p:sp>
          <p:nvSpPr>
            <p:cNvPr id="15" name="TextBox 14"/>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6" name="Straight Connector 15"/>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6560" y="559398"/>
            <a:ext cx="1678193" cy="5566765"/>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88488" y="849854"/>
            <a:ext cx="5507917" cy="5023821"/>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227571FF-D602-4BB6-9683-7A1E909D4296}" type="datetime1">
              <a:rPr lang="en-US" smtClean="0"/>
              <a:pPr/>
              <a:t>11/19/2018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DD0FD-55B0-48C4-8AF2-8A69533EDFC3}" type="slidenum">
              <a:rPr lang="en-US" smtClean="0"/>
              <a:pPr/>
              <a:t>‹#›</a:t>
            </a:fld>
            <a:endParaRPr lang="en-US"/>
          </a:p>
        </p:txBody>
      </p:sp>
      <p:grpSp>
        <p:nvGrpSpPr>
          <p:cNvPr id="11" name="Group 10"/>
          <p:cNvGrpSpPr/>
          <p:nvPr/>
        </p:nvGrpSpPr>
        <p:grpSpPr>
          <a:xfrm rot="5400000">
            <a:off x="3909050" y="2880823"/>
            <a:ext cx="5480154" cy="923330"/>
            <a:chOff x="1815339" y="1381459"/>
            <a:chExt cx="5480154" cy="923330"/>
          </a:xfrm>
        </p:grpSpPr>
        <p:sp>
          <p:nvSpPr>
            <p:cNvPr id="12" name="TextBox 11"/>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3" name="Straight Connector 12"/>
            <p:cNvCxnSpPr/>
            <p:nvPr/>
          </p:nvCxnSpPr>
          <p:spPr>
            <a:xfrm flipH="1" flipV="1">
              <a:off x="1815339" y="1924709"/>
              <a:ext cx="2468880" cy="2505"/>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4826613" y="1927417"/>
              <a:ext cx="2468880"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flip="none" rotWithShape="1">
            <a:gsLst>
              <a:gs pos="83000">
                <a:schemeClr val="bg1">
                  <a:alpha val="11000"/>
                </a:schemeClr>
              </a:gs>
              <a:gs pos="100000">
                <a:schemeClr val="bg2">
                  <a:lumMod val="75000"/>
                  <a:alpha val="23000"/>
                </a:schemeClr>
              </a:gs>
            </a:gsLst>
            <a:path path="rect">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88490" y="570156"/>
            <a:ext cx="7756263" cy="1054250"/>
          </a:xfrm>
          <a:prstGeom prst="rect">
            <a:avLst/>
          </a:prstGeom>
        </p:spPr>
        <p:txBody>
          <a:bodyPr vert="horz" lIns="91440" tIns="45720" rIns="91440" bIns="45720" rtlCol="0" anchor="ctr">
            <a:noAutofit/>
          </a:bodyPr>
          <a:lstStyle/>
          <a:p>
            <a:r>
              <a:rPr lang="en-GB" smtClean="0"/>
              <a:t>Click to edit Master title style</a:t>
            </a:r>
            <a:endParaRPr lang="en-US" dirty="0"/>
          </a:p>
        </p:txBody>
      </p:sp>
      <p:sp>
        <p:nvSpPr>
          <p:cNvPr id="3" name="Text Placeholder 2"/>
          <p:cNvSpPr>
            <a:spLocks noGrp="1"/>
          </p:cNvSpPr>
          <p:nvPr>
            <p:ph type="body" idx="1"/>
          </p:nvPr>
        </p:nvSpPr>
        <p:spPr>
          <a:xfrm>
            <a:off x="699247" y="2248347"/>
            <a:ext cx="7745505" cy="3877815"/>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360378" y="6161442"/>
            <a:ext cx="2133600" cy="365125"/>
          </a:xfrm>
          <a:prstGeom prst="rect">
            <a:avLst/>
          </a:prstGeom>
        </p:spPr>
        <p:txBody>
          <a:bodyPr vert="horz" lIns="91440" tIns="45720" rIns="91440" bIns="45720" rtlCol="0" anchor="ctr"/>
          <a:lstStyle>
            <a:lvl1pPr algn="l">
              <a:defRPr sz="1200">
                <a:solidFill>
                  <a:schemeClr val="tx2"/>
                </a:solidFill>
              </a:defRPr>
            </a:lvl1pPr>
          </a:lstStyle>
          <a:p>
            <a:fld id="{F1909345-DEE0-4B07-8E32-441AC9DA095E}" type="datetime1">
              <a:rPr lang="en-US" smtClean="0"/>
              <a:pPr/>
              <a:t>11/19/2018</a:t>
            </a:fld>
            <a:endParaRPr lang="en-US" dirty="0"/>
          </a:p>
        </p:txBody>
      </p:sp>
      <p:sp>
        <p:nvSpPr>
          <p:cNvPr id="5" name="Footer Placeholder 4"/>
          <p:cNvSpPr>
            <a:spLocks noGrp="1"/>
          </p:cNvSpPr>
          <p:nvPr>
            <p:ph type="ftr" sz="quarter" idx="3"/>
          </p:nvPr>
        </p:nvSpPr>
        <p:spPr>
          <a:xfrm>
            <a:off x="3124200" y="6161442"/>
            <a:ext cx="2895600" cy="365125"/>
          </a:xfrm>
          <a:prstGeom prst="rect">
            <a:avLst/>
          </a:prstGeom>
        </p:spPr>
        <p:txBody>
          <a:bodyPr vert="horz" lIns="91440" tIns="45720" rIns="91440" bIns="45720" rtlCol="0" anchor="ctr"/>
          <a:lstStyle>
            <a:lvl1pPr algn="ctr">
              <a:defRPr sz="1200">
                <a:solidFill>
                  <a:schemeClr val="tx2"/>
                </a:solidFill>
              </a:defRPr>
            </a:lvl1pPr>
          </a:lstStyle>
          <a:p>
            <a:endParaRPr lang="en-US" dirty="0"/>
          </a:p>
        </p:txBody>
      </p:sp>
      <p:sp>
        <p:nvSpPr>
          <p:cNvPr id="6" name="Slide Number Placeholder 5"/>
          <p:cNvSpPr>
            <a:spLocks noGrp="1"/>
          </p:cNvSpPr>
          <p:nvPr>
            <p:ph type="sldNum" sz="quarter" idx="4"/>
          </p:nvPr>
        </p:nvSpPr>
        <p:spPr>
          <a:xfrm>
            <a:off x="6639264" y="6161442"/>
            <a:ext cx="2133600" cy="365125"/>
          </a:xfrm>
          <a:prstGeom prst="rect">
            <a:avLst/>
          </a:prstGeom>
        </p:spPr>
        <p:txBody>
          <a:bodyPr vert="horz" lIns="91440" tIns="45720" rIns="91440" bIns="45720" rtlCol="0" anchor="ctr"/>
          <a:lstStyle>
            <a:lvl1pPr algn="r">
              <a:defRPr sz="1200">
                <a:solidFill>
                  <a:schemeClr val="tx2"/>
                </a:solidFill>
              </a:defRPr>
            </a:lvl1pPr>
          </a:lstStyle>
          <a:p>
            <a:fld id="{F36DD0FD-55B0-48C4-8AF2-8A69533EDFC3}"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hf sldNum="0" hdr="0" ftr="0" dt="0"/>
  <p:txStyles>
    <p:titleStyle>
      <a:lvl1pPr algn="ctr" defTabSz="914400" rtl="0" eaLnBrk="1" latinLnBrk="0" hangingPunct="1">
        <a:spcBef>
          <a:spcPct val="0"/>
        </a:spcBef>
        <a:buNone/>
        <a:defRPr sz="54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5760" indent="-365760" algn="l" defTabSz="914400" rtl="0" eaLnBrk="1" latinLnBrk="0" hangingPunct="1">
        <a:spcBef>
          <a:spcPct val="20000"/>
        </a:spcBef>
        <a:buClr>
          <a:schemeClr val="accent1"/>
        </a:buClr>
        <a:buFont typeface="Wingdings" pitchFamily="2" charset="2"/>
        <a:buChar char=""/>
        <a:defRPr sz="2400" kern="1200">
          <a:solidFill>
            <a:schemeClr val="tx1">
              <a:lumMod val="85000"/>
              <a:lumOff val="15000"/>
            </a:schemeClr>
          </a:solidFill>
          <a:latin typeface="+mn-lt"/>
          <a:ea typeface="+mn-ea"/>
          <a:cs typeface="+mn-cs"/>
        </a:defRPr>
      </a:lvl1pPr>
      <a:lvl2pPr marL="777240" indent="-365760" algn="l" defTabSz="914400" rtl="0" eaLnBrk="1" latinLnBrk="0" hangingPunct="1">
        <a:spcBef>
          <a:spcPct val="20000"/>
        </a:spcBef>
        <a:buClr>
          <a:schemeClr val="accent1"/>
        </a:buClr>
        <a:buFont typeface="Wingdings" pitchFamily="2" charset="2"/>
        <a:buChar char=""/>
        <a:defRPr sz="2200" kern="1200">
          <a:solidFill>
            <a:schemeClr val="tx1">
              <a:lumMod val="85000"/>
              <a:lumOff val="15000"/>
            </a:schemeClr>
          </a:solidFill>
          <a:latin typeface="+mn-lt"/>
          <a:ea typeface="+mn-ea"/>
          <a:cs typeface="+mn-cs"/>
        </a:defRPr>
      </a:lvl2pPr>
      <a:lvl3pPr marL="1143000" indent="-365760" algn="l" defTabSz="914400" rtl="0" eaLnBrk="1" latinLnBrk="0" hangingPunct="1">
        <a:spcBef>
          <a:spcPct val="20000"/>
        </a:spcBef>
        <a:buClr>
          <a:schemeClr val="accent1"/>
        </a:buClr>
        <a:buFont typeface="Wingdings" pitchFamily="2" charset="2"/>
        <a:buChar char=""/>
        <a:defRPr sz="2000" kern="1200">
          <a:solidFill>
            <a:schemeClr val="tx1">
              <a:lumMod val="85000"/>
              <a:lumOff val="15000"/>
            </a:schemeClr>
          </a:solidFill>
          <a:latin typeface="+mn-lt"/>
          <a:ea typeface="+mn-ea"/>
          <a:cs typeface="+mn-cs"/>
        </a:defRPr>
      </a:lvl3pPr>
      <a:lvl4pPr marL="1508760" indent="-320040" algn="l" defTabSz="914400" rtl="0" eaLnBrk="1" latinLnBrk="0" hangingPunct="1">
        <a:spcBef>
          <a:spcPct val="20000"/>
        </a:spcBef>
        <a:buClr>
          <a:schemeClr val="accent1"/>
        </a:buClr>
        <a:buFont typeface="Wingdings" pitchFamily="2" charset="2"/>
        <a:buChar char=""/>
        <a:defRPr sz="1800" kern="1200">
          <a:solidFill>
            <a:schemeClr val="tx1">
              <a:lumMod val="85000"/>
              <a:lumOff val="15000"/>
            </a:schemeClr>
          </a:solidFill>
          <a:latin typeface="+mn-lt"/>
          <a:ea typeface="+mn-ea"/>
          <a:cs typeface="+mn-cs"/>
        </a:defRPr>
      </a:lvl4pPr>
      <a:lvl5pPr marL="1828800" indent="-320040" algn="l" defTabSz="914400" rtl="0" eaLnBrk="1" latinLnBrk="0" hangingPunct="1">
        <a:spcBef>
          <a:spcPct val="20000"/>
        </a:spcBef>
        <a:buClr>
          <a:schemeClr val="accent1"/>
        </a:buClr>
        <a:buFont typeface="Wingdings" pitchFamily="2" charset="2"/>
        <a:buChar char=""/>
        <a:defRPr sz="1600" kern="1200">
          <a:solidFill>
            <a:schemeClr val="tx1">
              <a:lumMod val="85000"/>
              <a:lumOff val="15000"/>
            </a:schemeClr>
          </a:solidFill>
          <a:latin typeface="+mn-lt"/>
          <a:ea typeface="+mn-ea"/>
          <a:cs typeface="+mn-cs"/>
        </a:defRPr>
      </a:lvl5pPr>
      <a:lvl6pPr marL="214884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6pPr>
      <a:lvl7pPr marL="246888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7pPr>
      <a:lvl8pPr marL="278892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8pPr>
      <a:lvl9pPr marL="310896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Report Writing</a:t>
            </a:r>
            <a:endParaRPr lang="en-US" dirty="0"/>
          </a:p>
        </p:txBody>
      </p:sp>
      <p:sp>
        <p:nvSpPr>
          <p:cNvPr id="3" name="Subtitle 2"/>
          <p:cNvSpPr>
            <a:spLocks noGrp="1"/>
          </p:cNvSpPr>
          <p:nvPr>
            <p:ph type="subTitle" idx="1"/>
          </p:nvPr>
        </p:nvSpPr>
        <p:spPr/>
        <p:txBody>
          <a:bodyPr/>
          <a:lstStyle/>
          <a:p>
            <a:endParaRPr lang="en-US"/>
          </a:p>
        </p:txBody>
      </p:sp>
    </p:spTree>
    <p:extLst>
      <p:ext uri="{BB962C8B-B14F-4D97-AF65-F5344CB8AC3E}">
        <p14:creationId xmlns:p14="http://schemas.microsoft.com/office/powerpoint/2010/main" val="314402843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A written document or oral presentation in which a problem is discussed and examined.  There are two forms of report, informative and investigative.</a:t>
            </a:r>
            <a:endParaRPr lang="en-US" dirty="0"/>
          </a:p>
        </p:txBody>
      </p:sp>
      <p:sp>
        <p:nvSpPr>
          <p:cNvPr id="3" name="Title 2"/>
          <p:cNvSpPr>
            <a:spLocks noGrp="1"/>
          </p:cNvSpPr>
          <p:nvPr>
            <p:ph type="title"/>
          </p:nvPr>
        </p:nvSpPr>
        <p:spPr/>
        <p:txBody>
          <a:bodyPr/>
          <a:lstStyle/>
          <a:p>
            <a:r>
              <a:rPr lang="en-US" dirty="0" smtClean="0"/>
              <a:t>Report Writing</a:t>
            </a:r>
            <a:endParaRPr lang="en-US" dirty="0"/>
          </a:p>
        </p:txBody>
      </p:sp>
    </p:spTree>
    <p:extLst>
      <p:ext uri="{BB962C8B-B14F-4D97-AF65-F5344CB8AC3E}">
        <p14:creationId xmlns:p14="http://schemas.microsoft.com/office/powerpoint/2010/main" val="306817890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457200" indent="-457200">
              <a:buAutoNum type="arabicPeriod"/>
            </a:pPr>
            <a:r>
              <a:rPr lang="en-US" dirty="0" smtClean="0"/>
              <a:t>Aims, purpose, type and requirements</a:t>
            </a:r>
          </a:p>
          <a:p>
            <a:pPr marL="457200" indent="-457200">
              <a:buAutoNum type="arabicPeriod"/>
            </a:pPr>
            <a:r>
              <a:rPr lang="en-US" dirty="0" smtClean="0"/>
              <a:t>What does the reader want to know and why</a:t>
            </a:r>
          </a:p>
          <a:p>
            <a:pPr marL="457200" indent="-457200">
              <a:buAutoNum type="arabicPeriod"/>
            </a:pPr>
            <a:r>
              <a:rPr lang="en-US" dirty="0" smtClean="0"/>
              <a:t>Group ideas together</a:t>
            </a:r>
          </a:p>
          <a:p>
            <a:pPr marL="457200" indent="-457200">
              <a:buAutoNum type="arabicPeriod"/>
            </a:pPr>
            <a:r>
              <a:rPr lang="en-US" dirty="0" smtClean="0"/>
              <a:t>Sequence information Logically</a:t>
            </a:r>
          </a:p>
          <a:p>
            <a:pPr marL="457200" indent="-457200">
              <a:buAutoNum type="arabicPeriod"/>
            </a:pPr>
            <a:r>
              <a:rPr lang="en-US" dirty="0" smtClean="0"/>
              <a:t>Select Sub-headings</a:t>
            </a:r>
          </a:p>
          <a:p>
            <a:pPr marL="457200" indent="-457200">
              <a:buAutoNum type="arabicPeriod"/>
            </a:pPr>
            <a:r>
              <a:rPr lang="en-US" dirty="0" smtClean="0"/>
              <a:t>Check that you have not omitted anything the reader needs to know</a:t>
            </a:r>
            <a:endParaRPr lang="en-US" dirty="0"/>
          </a:p>
        </p:txBody>
      </p:sp>
      <p:sp>
        <p:nvSpPr>
          <p:cNvPr id="3" name="Title 2"/>
          <p:cNvSpPr>
            <a:spLocks noGrp="1"/>
          </p:cNvSpPr>
          <p:nvPr>
            <p:ph type="title"/>
          </p:nvPr>
        </p:nvSpPr>
        <p:spPr/>
        <p:txBody>
          <a:bodyPr/>
          <a:lstStyle/>
          <a:p>
            <a:r>
              <a:rPr lang="en-US" dirty="0" smtClean="0"/>
              <a:t>Report Checklist</a:t>
            </a:r>
            <a:endParaRPr lang="en-US" dirty="0"/>
          </a:p>
        </p:txBody>
      </p:sp>
    </p:spTree>
    <p:extLst>
      <p:ext uri="{BB962C8B-B14F-4D97-AF65-F5344CB8AC3E}">
        <p14:creationId xmlns:p14="http://schemas.microsoft.com/office/powerpoint/2010/main" val="68655373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US" dirty="0" smtClean="0"/>
              <a:t>Cover Page – includes the title of the report, your name, P Number and Module Number/Name</a:t>
            </a:r>
          </a:p>
          <a:p>
            <a:r>
              <a:rPr lang="en-US" dirty="0" smtClean="0"/>
              <a:t>Executive Summary </a:t>
            </a:r>
          </a:p>
          <a:p>
            <a:r>
              <a:rPr lang="en-US" dirty="0" smtClean="0"/>
              <a:t>Introduction </a:t>
            </a:r>
          </a:p>
          <a:p>
            <a:r>
              <a:rPr lang="en-US" dirty="0" smtClean="0"/>
              <a:t>Main Body – Findings</a:t>
            </a:r>
          </a:p>
          <a:p>
            <a:r>
              <a:rPr lang="en-US" dirty="0" smtClean="0"/>
              <a:t>Conclusion</a:t>
            </a:r>
          </a:p>
          <a:p>
            <a:r>
              <a:rPr lang="en-US" dirty="0" smtClean="0"/>
              <a:t>Recommendations</a:t>
            </a:r>
          </a:p>
          <a:p>
            <a:r>
              <a:rPr lang="en-US" dirty="0" smtClean="0"/>
              <a:t>Reference List</a:t>
            </a:r>
          </a:p>
          <a:p>
            <a:r>
              <a:rPr lang="en-US" dirty="0" smtClean="0"/>
              <a:t>Appendix</a:t>
            </a:r>
            <a:endParaRPr lang="en-US" dirty="0"/>
          </a:p>
        </p:txBody>
      </p:sp>
      <p:sp>
        <p:nvSpPr>
          <p:cNvPr id="3" name="Title 2"/>
          <p:cNvSpPr>
            <a:spLocks noGrp="1"/>
          </p:cNvSpPr>
          <p:nvPr>
            <p:ph type="title"/>
          </p:nvPr>
        </p:nvSpPr>
        <p:spPr/>
        <p:txBody>
          <a:bodyPr/>
          <a:lstStyle/>
          <a:p>
            <a:r>
              <a:rPr lang="en-US" dirty="0" smtClean="0"/>
              <a:t>Report Content</a:t>
            </a:r>
            <a:endParaRPr lang="en-US" dirty="0"/>
          </a:p>
        </p:txBody>
      </p:sp>
    </p:spTree>
    <p:extLst>
      <p:ext uri="{BB962C8B-B14F-4D97-AF65-F5344CB8AC3E}">
        <p14:creationId xmlns:p14="http://schemas.microsoft.com/office/powerpoint/2010/main" val="268559526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Executive Summary</a:t>
            </a:r>
            <a:endParaRPr lang="en-GB" dirty="0"/>
          </a:p>
        </p:txBody>
      </p:sp>
      <p:sp>
        <p:nvSpPr>
          <p:cNvPr id="3" name="TextBox 2"/>
          <p:cNvSpPr txBox="1"/>
          <p:nvPr/>
        </p:nvSpPr>
        <p:spPr>
          <a:xfrm>
            <a:off x="890713" y="2426676"/>
            <a:ext cx="7646618" cy="2954655"/>
          </a:xfrm>
          <a:prstGeom prst="rect">
            <a:avLst/>
          </a:prstGeom>
          <a:noFill/>
        </p:spPr>
        <p:txBody>
          <a:bodyPr wrap="square" rtlCol="0">
            <a:spAutoFit/>
          </a:bodyPr>
          <a:lstStyle/>
          <a:p>
            <a:pPr marL="342900" indent="-342900">
              <a:buFont typeface="Wingdings" panose="05000000000000000000" pitchFamily="2" charset="2"/>
              <a:buChar char="v"/>
            </a:pPr>
            <a:r>
              <a:rPr lang="en-GB" sz="2400" dirty="0" smtClean="0"/>
              <a:t>It’s a gateway for a paper to get read</a:t>
            </a:r>
          </a:p>
          <a:p>
            <a:pPr marL="342900" indent="-342900">
              <a:buFont typeface="Wingdings" panose="05000000000000000000" pitchFamily="2" charset="2"/>
              <a:buChar char="v"/>
            </a:pPr>
            <a:r>
              <a:rPr lang="en-GB" sz="2400" dirty="0" smtClean="0"/>
              <a:t>It provides an idea on what the report is going to </a:t>
            </a:r>
            <a:r>
              <a:rPr lang="en-GB" sz="2400" dirty="0" smtClean="0"/>
              <a:t>examine</a:t>
            </a:r>
            <a:endParaRPr lang="en-GB" sz="2400" dirty="0" smtClean="0"/>
          </a:p>
          <a:p>
            <a:pPr marL="342900" indent="-342900">
              <a:buFont typeface="Wingdings" panose="05000000000000000000" pitchFamily="2" charset="2"/>
              <a:buChar char="v"/>
            </a:pPr>
            <a:r>
              <a:rPr lang="en-GB" sz="2400" dirty="0" smtClean="0"/>
              <a:t>In many cases, it is the only </a:t>
            </a:r>
            <a:r>
              <a:rPr lang="en-GB" sz="2400" dirty="0" smtClean="0"/>
              <a:t>part of the report </a:t>
            </a:r>
            <a:r>
              <a:rPr lang="en-GB" sz="2400" dirty="0" smtClean="0"/>
              <a:t>the reader will read</a:t>
            </a:r>
          </a:p>
          <a:p>
            <a:pPr marL="342900" indent="-342900">
              <a:buFont typeface="Wingdings" panose="05000000000000000000" pitchFamily="2" charset="2"/>
              <a:buChar char="v"/>
            </a:pPr>
            <a:r>
              <a:rPr lang="en-GB" sz="2400" dirty="0" smtClean="0"/>
              <a:t>The executive summary is there for the reader to decide if they will carry on reading rest of the report</a:t>
            </a:r>
          </a:p>
          <a:p>
            <a:endParaRPr lang="en-US" dirty="0"/>
          </a:p>
        </p:txBody>
      </p:sp>
    </p:spTree>
    <p:extLst>
      <p:ext uri="{BB962C8B-B14F-4D97-AF65-F5344CB8AC3E}">
        <p14:creationId xmlns:p14="http://schemas.microsoft.com/office/powerpoint/2010/main" val="412584164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Executive Summary</a:t>
            </a:r>
            <a:endParaRPr lang="en-GB" dirty="0"/>
          </a:p>
        </p:txBody>
      </p:sp>
      <p:sp>
        <p:nvSpPr>
          <p:cNvPr id="3" name="TextBox 2"/>
          <p:cNvSpPr txBox="1"/>
          <p:nvPr/>
        </p:nvSpPr>
        <p:spPr>
          <a:xfrm>
            <a:off x="688490" y="2470638"/>
            <a:ext cx="7884010" cy="2308324"/>
          </a:xfrm>
          <a:prstGeom prst="rect">
            <a:avLst/>
          </a:prstGeom>
          <a:noFill/>
        </p:spPr>
        <p:txBody>
          <a:bodyPr wrap="square" rtlCol="0">
            <a:spAutoFit/>
          </a:bodyPr>
          <a:lstStyle/>
          <a:p>
            <a:pPr marL="342900" indent="-342900">
              <a:buFont typeface="Wingdings" panose="05000000000000000000" pitchFamily="2" charset="2"/>
              <a:buChar char="v"/>
            </a:pPr>
            <a:r>
              <a:rPr lang="en-GB" sz="2400" dirty="0" smtClean="0"/>
              <a:t>Keep the intended audience in mind at all time, keeping it relevant to the report</a:t>
            </a:r>
          </a:p>
          <a:p>
            <a:pPr marL="342900" indent="-342900">
              <a:buFont typeface="Wingdings" panose="05000000000000000000" pitchFamily="2" charset="2"/>
              <a:buChar char="v"/>
            </a:pPr>
            <a:r>
              <a:rPr lang="en-GB" sz="2400" dirty="0" smtClean="0"/>
              <a:t>Summarise the main points of the paper, and draw out the key points.</a:t>
            </a:r>
          </a:p>
          <a:p>
            <a:pPr marL="342900" indent="-342900">
              <a:buFont typeface="Wingdings" panose="05000000000000000000" pitchFamily="2" charset="2"/>
              <a:buChar char="v"/>
            </a:pPr>
            <a:r>
              <a:rPr lang="en-GB" sz="2400" dirty="0" smtClean="0"/>
              <a:t>It usually has three </a:t>
            </a:r>
            <a:r>
              <a:rPr lang="en-GB" sz="2400" dirty="0" smtClean="0"/>
              <a:t>element</a:t>
            </a:r>
            <a:r>
              <a:rPr lang="en-GB" sz="2400" dirty="0" smtClean="0"/>
              <a:t>s</a:t>
            </a:r>
            <a:r>
              <a:rPr lang="en-GB" sz="2400" dirty="0" smtClean="0"/>
              <a:t>: introduction, main body and conclusion</a:t>
            </a:r>
            <a:endParaRPr lang="en-GB" sz="2400" dirty="0"/>
          </a:p>
        </p:txBody>
      </p:sp>
    </p:spTree>
    <p:extLst>
      <p:ext uri="{BB962C8B-B14F-4D97-AF65-F5344CB8AC3E}">
        <p14:creationId xmlns:p14="http://schemas.microsoft.com/office/powerpoint/2010/main" val="83575109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dirty="0" smtClean="0"/>
              <a:t>Information </a:t>
            </a:r>
            <a:r>
              <a:rPr lang="en-US" dirty="0"/>
              <a:t>that is not essential to explain </a:t>
            </a:r>
            <a:r>
              <a:rPr lang="en-US" dirty="0" smtClean="0"/>
              <a:t>in the findings, </a:t>
            </a:r>
            <a:r>
              <a:rPr lang="en-US" dirty="0"/>
              <a:t>but that supports your analysis (especially repetitive or lengthy information), validates your conclusions or pursues a related point should be placed in an appendix (plural appendices). </a:t>
            </a:r>
          </a:p>
        </p:txBody>
      </p:sp>
      <p:sp>
        <p:nvSpPr>
          <p:cNvPr id="3" name="Title 2"/>
          <p:cNvSpPr>
            <a:spLocks noGrp="1"/>
          </p:cNvSpPr>
          <p:nvPr>
            <p:ph type="title"/>
          </p:nvPr>
        </p:nvSpPr>
        <p:spPr/>
        <p:txBody>
          <a:bodyPr/>
          <a:lstStyle/>
          <a:p>
            <a:r>
              <a:rPr lang="en-US" dirty="0" smtClean="0"/>
              <a:t>Appendix</a:t>
            </a:r>
            <a:endParaRPr lang="en-US" dirty="0"/>
          </a:p>
        </p:txBody>
      </p:sp>
    </p:spTree>
    <p:extLst>
      <p:ext uri="{BB962C8B-B14F-4D97-AF65-F5344CB8AC3E}">
        <p14:creationId xmlns:p14="http://schemas.microsoft.com/office/powerpoint/2010/main" val="21300856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dirty="0"/>
              <a:t>Sometimes excerpts from this supporting information (i.e. part of the data set) will be placed in the body of the report but the complete set of information ( i.e. all of the data set) will be included in the appendix. </a:t>
            </a:r>
            <a:endParaRPr lang="en-US" dirty="0" smtClean="0"/>
          </a:p>
          <a:p>
            <a:endParaRPr lang="en-US" dirty="0"/>
          </a:p>
        </p:txBody>
      </p:sp>
      <p:sp>
        <p:nvSpPr>
          <p:cNvPr id="3" name="Title 2"/>
          <p:cNvSpPr>
            <a:spLocks noGrp="1"/>
          </p:cNvSpPr>
          <p:nvPr>
            <p:ph type="title"/>
          </p:nvPr>
        </p:nvSpPr>
        <p:spPr/>
        <p:txBody>
          <a:bodyPr/>
          <a:lstStyle/>
          <a:p>
            <a:r>
              <a:rPr lang="en-US" dirty="0"/>
              <a:t>Appendix</a:t>
            </a:r>
          </a:p>
        </p:txBody>
      </p:sp>
    </p:spTree>
    <p:extLst>
      <p:ext uri="{BB962C8B-B14F-4D97-AF65-F5344CB8AC3E}">
        <p14:creationId xmlns:p14="http://schemas.microsoft.com/office/powerpoint/2010/main" val="42334897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a:t>Examples of information that could be included in an appendix include figures/tables/charts/graphs of results, statistics, questionnaires, transcripts of interviews, pictures, lengthy derivations of equations, maps, drawings, letters, specification or data sheets, computer program information. </a:t>
            </a:r>
          </a:p>
          <a:p>
            <a:endParaRPr lang="en-US" dirty="0"/>
          </a:p>
        </p:txBody>
      </p:sp>
      <p:sp>
        <p:nvSpPr>
          <p:cNvPr id="3" name="Title 2"/>
          <p:cNvSpPr>
            <a:spLocks noGrp="1"/>
          </p:cNvSpPr>
          <p:nvPr>
            <p:ph type="title"/>
          </p:nvPr>
        </p:nvSpPr>
        <p:spPr/>
        <p:txBody>
          <a:bodyPr/>
          <a:lstStyle/>
          <a:p>
            <a:r>
              <a:rPr lang="en-US" dirty="0" smtClean="0"/>
              <a:t>Appendix</a:t>
            </a:r>
            <a:endParaRPr lang="en-US" dirty="0"/>
          </a:p>
        </p:txBody>
      </p:sp>
    </p:spTree>
    <p:extLst>
      <p:ext uri="{BB962C8B-B14F-4D97-AF65-F5344CB8AC3E}">
        <p14:creationId xmlns:p14="http://schemas.microsoft.com/office/powerpoint/2010/main" val="29296969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dirty="0"/>
              <a:t>There is no limit to what can be placed in the appendix providing it is relevant and reference is made to it in the report. </a:t>
            </a:r>
            <a:endParaRPr lang="en-US" dirty="0" smtClean="0"/>
          </a:p>
          <a:p>
            <a:r>
              <a:rPr lang="en-US" dirty="0" smtClean="0"/>
              <a:t>The </a:t>
            </a:r>
            <a:r>
              <a:rPr lang="en-US" dirty="0"/>
              <a:t>appendix is not a catch net for all the semi-interesting or related information you have gathered through your research for your report: the information included in the appendix must bear directly relate to the research problem or the report's purpose. It must be a useful tool for the </a:t>
            </a:r>
            <a:r>
              <a:rPr lang="en-US" dirty="0" smtClean="0"/>
              <a:t>reader.</a:t>
            </a:r>
            <a:endParaRPr lang="en-US" dirty="0"/>
          </a:p>
        </p:txBody>
      </p:sp>
      <p:sp>
        <p:nvSpPr>
          <p:cNvPr id="3" name="Title 2"/>
          <p:cNvSpPr>
            <a:spLocks noGrp="1"/>
          </p:cNvSpPr>
          <p:nvPr>
            <p:ph type="title"/>
          </p:nvPr>
        </p:nvSpPr>
        <p:spPr/>
        <p:txBody>
          <a:bodyPr/>
          <a:lstStyle/>
          <a:p>
            <a:r>
              <a:rPr lang="en-US" dirty="0"/>
              <a:t>Appendix</a:t>
            </a:r>
          </a:p>
        </p:txBody>
      </p:sp>
    </p:spTree>
    <p:extLst>
      <p:ext uri="{BB962C8B-B14F-4D97-AF65-F5344CB8AC3E}">
        <p14:creationId xmlns:p14="http://schemas.microsoft.com/office/powerpoint/2010/main" val="29263432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US" dirty="0"/>
              <a:t>Each separate appendix should be lettered (Appendix A, Appendix B, Appendix B1, Appendix B2, Appendix C, </a:t>
            </a:r>
            <a:r>
              <a:rPr lang="en-US" dirty="0" err="1"/>
              <a:t>etc</a:t>
            </a:r>
            <a:r>
              <a:rPr lang="en-US" dirty="0"/>
              <a:t>). </a:t>
            </a:r>
            <a:endParaRPr lang="en-US" dirty="0" smtClean="0"/>
          </a:p>
          <a:p>
            <a:r>
              <a:rPr lang="en-US" dirty="0" smtClean="0"/>
              <a:t>The </a:t>
            </a:r>
            <a:r>
              <a:rPr lang="en-US" dirty="0"/>
              <a:t>order they are presented in is dictated by the order they are mentioned in the text of the report. It is essential to refer to each appendix within the text of the report; for example, </a:t>
            </a:r>
            <a:endParaRPr lang="en-US" dirty="0" smtClean="0"/>
          </a:p>
          <a:p>
            <a:r>
              <a:rPr lang="en-US" sz="1700" dirty="0" smtClean="0"/>
              <a:t>For </a:t>
            </a:r>
            <a:r>
              <a:rPr lang="en-US" sz="1700" dirty="0"/>
              <a:t>the manufacturer's specification, see Appendix B</a:t>
            </a:r>
          </a:p>
          <a:p>
            <a:r>
              <a:rPr lang="en-US" sz="1700" dirty="0"/>
              <a:t>or</a:t>
            </a:r>
          </a:p>
          <a:p>
            <a:r>
              <a:rPr lang="en-US" sz="1700" dirty="0"/>
              <a:t>Appendix C contains the </a:t>
            </a:r>
            <a:r>
              <a:rPr lang="en-US" sz="1700" dirty="0" err="1"/>
              <a:t>YoY</a:t>
            </a:r>
            <a:r>
              <a:rPr lang="en-US" sz="1700" dirty="0"/>
              <a:t> shareholder account growth rates. The rates are high. The increasing growth rate of accounts will significantly affect the valuation of the company.</a:t>
            </a:r>
          </a:p>
          <a:p>
            <a:endParaRPr lang="en-US" dirty="0"/>
          </a:p>
          <a:p>
            <a:endParaRPr lang="en-US" dirty="0"/>
          </a:p>
          <a:p>
            <a:endParaRPr lang="en-US" dirty="0"/>
          </a:p>
        </p:txBody>
      </p:sp>
      <p:sp>
        <p:nvSpPr>
          <p:cNvPr id="3" name="Title 2"/>
          <p:cNvSpPr>
            <a:spLocks noGrp="1"/>
          </p:cNvSpPr>
          <p:nvPr>
            <p:ph type="title"/>
          </p:nvPr>
        </p:nvSpPr>
        <p:spPr/>
        <p:txBody>
          <a:bodyPr/>
          <a:lstStyle/>
          <a:p>
            <a:r>
              <a:rPr lang="en-US" dirty="0"/>
              <a:t>Appendix</a:t>
            </a:r>
          </a:p>
        </p:txBody>
      </p:sp>
    </p:spTree>
    <p:extLst>
      <p:ext uri="{BB962C8B-B14F-4D97-AF65-F5344CB8AC3E}">
        <p14:creationId xmlns:p14="http://schemas.microsoft.com/office/powerpoint/2010/main" val="19578413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You are required to prepare a report on Swansea Tourism for the Head of Facilities at Swansea City Council.</a:t>
            </a:r>
          </a:p>
          <a:p>
            <a:pPr marL="0" indent="0">
              <a:buNone/>
            </a:pPr>
            <a:endParaRPr lang="en-US" dirty="0" smtClean="0"/>
          </a:p>
          <a:p>
            <a:endParaRPr lang="en-US" dirty="0"/>
          </a:p>
        </p:txBody>
      </p:sp>
      <p:sp>
        <p:nvSpPr>
          <p:cNvPr id="3" name="Title 2"/>
          <p:cNvSpPr>
            <a:spLocks noGrp="1"/>
          </p:cNvSpPr>
          <p:nvPr>
            <p:ph type="title"/>
          </p:nvPr>
        </p:nvSpPr>
        <p:spPr/>
        <p:txBody>
          <a:bodyPr/>
          <a:lstStyle/>
          <a:p>
            <a:r>
              <a:rPr lang="en-US" dirty="0" smtClean="0"/>
              <a:t>Report Writing Tutorial</a:t>
            </a:r>
            <a:endParaRPr lang="en-US" dirty="0"/>
          </a:p>
        </p:txBody>
      </p:sp>
    </p:spTree>
    <p:extLst>
      <p:ext uri="{BB962C8B-B14F-4D97-AF65-F5344CB8AC3E}">
        <p14:creationId xmlns:p14="http://schemas.microsoft.com/office/powerpoint/2010/main" val="401907488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99247" y="2248347"/>
            <a:ext cx="7745505" cy="4344378"/>
          </a:xfrm>
        </p:spPr>
        <p:txBody>
          <a:bodyPr>
            <a:normAutofit lnSpcReduction="10000"/>
          </a:bodyPr>
          <a:lstStyle/>
          <a:p>
            <a:pPr marL="457200" indent="-457200">
              <a:buAutoNum type="arabicPeriod"/>
            </a:pPr>
            <a:r>
              <a:rPr lang="en-US" dirty="0" smtClean="0"/>
              <a:t>In groups research Swansea Tourism. Include information on the City, what it has to offer tourists, where improvements could be made.</a:t>
            </a:r>
          </a:p>
          <a:p>
            <a:pPr marL="457200" indent="-457200">
              <a:buAutoNum type="arabicPeriod"/>
            </a:pPr>
            <a:r>
              <a:rPr lang="en-US" dirty="0" smtClean="0"/>
              <a:t>Collate the data and share this so you EACH have information to write the report</a:t>
            </a:r>
          </a:p>
          <a:p>
            <a:pPr marL="457200" indent="-457200">
              <a:buAutoNum type="arabicPeriod"/>
            </a:pPr>
            <a:r>
              <a:rPr lang="en-US" dirty="0" smtClean="0"/>
              <a:t>Structure the report</a:t>
            </a:r>
          </a:p>
          <a:p>
            <a:pPr marL="457200" indent="-457200">
              <a:buAutoNum type="arabicPeriod"/>
            </a:pPr>
            <a:r>
              <a:rPr lang="en-US" dirty="0" smtClean="0"/>
              <a:t>Complete production on report (No more than 500 words)</a:t>
            </a:r>
          </a:p>
          <a:p>
            <a:pPr marL="0" indent="0">
              <a:buNone/>
            </a:pPr>
            <a:r>
              <a:rPr lang="en-US" dirty="0" smtClean="0"/>
              <a:t>Remember to include your sources!</a:t>
            </a:r>
          </a:p>
          <a:p>
            <a:pPr marL="0" indent="0">
              <a:buNone/>
            </a:pPr>
            <a:r>
              <a:rPr lang="en-US" dirty="0" smtClean="0"/>
              <a:t>Hand in report for marking before it is added to your portfolio</a:t>
            </a:r>
            <a:endParaRPr lang="en-US" dirty="0"/>
          </a:p>
        </p:txBody>
      </p:sp>
      <p:sp>
        <p:nvSpPr>
          <p:cNvPr id="3" name="Title 2"/>
          <p:cNvSpPr>
            <a:spLocks noGrp="1"/>
          </p:cNvSpPr>
          <p:nvPr>
            <p:ph type="title"/>
          </p:nvPr>
        </p:nvSpPr>
        <p:spPr/>
        <p:txBody>
          <a:bodyPr/>
          <a:lstStyle/>
          <a:p>
            <a:r>
              <a:rPr lang="en-US" dirty="0" smtClean="0"/>
              <a:t>Task</a:t>
            </a:r>
            <a:endParaRPr lang="en-US" dirty="0"/>
          </a:p>
        </p:txBody>
      </p:sp>
    </p:spTree>
    <p:extLst>
      <p:ext uri="{BB962C8B-B14F-4D97-AF65-F5344CB8AC3E}">
        <p14:creationId xmlns:p14="http://schemas.microsoft.com/office/powerpoint/2010/main" val="200376094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Hardcover">
  <a:themeElements>
    <a:clrScheme name="Hardcover">
      <a:dk1>
        <a:sysClr val="windowText" lastClr="000000"/>
      </a:dk1>
      <a:lt1>
        <a:sysClr val="window" lastClr="FFFFFF"/>
      </a:lt1>
      <a:dk2>
        <a:srgbClr val="895D1D"/>
      </a:dk2>
      <a:lt2>
        <a:srgbClr val="ECE9C6"/>
      </a:lt2>
      <a:accent1>
        <a:srgbClr val="873624"/>
      </a:accent1>
      <a:accent2>
        <a:srgbClr val="D6862D"/>
      </a:accent2>
      <a:accent3>
        <a:srgbClr val="D0BE40"/>
      </a:accent3>
      <a:accent4>
        <a:srgbClr val="877F6C"/>
      </a:accent4>
      <a:accent5>
        <a:srgbClr val="972109"/>
      </a:accent5>
      <a:accent6>
        <a:srgbClr val="AEB795"/>
      </a:accent6>
      <a:hlink>
        <a:srgbClr val="CC9900"/>
      </a:hlink>
      <a:folHlink>
        <a:srgbClr val="B2B2B2"/>
      </a:folHlink>
    </a:clrScheme>
    <a:fontScheme name="Hardcover">
      <a:majorFont>
        <a:latin typeface="Book Antiqua"/>
        <a:ea typeface=""/>
        <a:cs typeface=""/>
        <a:font script="Grek" typeface="Times New Roman"/>
        <a:font script="Cyrl" typeface="Times New Roman"/>
        <a:font script="Jpan" typeface="HGS明朝E"/>
        <a:font script="Hang" typeface="궁서"/>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Book Antiqua"/>
        <a:ea typeface=""/>
        <a:cs typeface=""/>
        <a:font script="Grek" typeface="Times New Roman"/>
        <a:font script="Cyrl" typeface="Times New Roman"/>
        <a:font script="Jpan" typeface="HGS明朝E"/>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Hardcover">
      <a:fillStyleLst>
        <a:solidFill>
          <a:schemeClr val="phClr"/>
        </a:solidFill>
        <a:solidFill>
          <a:schemeClr val="phClr">
            <a:tint val="68000"/>
            <a:shade val="94000"/>
            <a:satMod val="300000"/>
            <a:lumMod val="110000"/>
          </a:schemeClr>
        </a:solidFill>
        <a:gradFill rotWithShape="1">
          <a:gsLst>
            <a:gs pos="0">
              <a:schemeClr val="phClr">
                <a:tint val="94000"/>
                <a:satMod val="180000"/>
                <a:lumMod val="98000"/>
              </a:schemeClr>
            </a:gs>
            <a:gs pos="100000">
              <a:schemeClr val="phClr">
                <a:satMod val="130000"/>
              </a:schemeClr>
            </a:gs>
          </a:gsLst>
          <a:lin ang="5160000" scaled="0"/>
        </a:gradFill>
      </a:fillStyleLst>
      <a:lnStyleLst>
        <a:ln w="12700" cap="flat" cmpd="sng" algn="ctr">
          <a:solidFill>
            <a:schemeClr val="phClr">
              <a:shade val="90000"/>
              <a:lumMod val="90000"/>
            </a:schemeClr>
          </a:solidFill>
          <a:prstDash val="solid"/>
        </a:ln>
        <a:ln w="19050" cap="flat" cmpd="sng" algn="ctr">
          <a:solidFill>
            <a:schemeClr val="phClr">
              <a:shade val="75000"/>
              <a:lumMod val="90000"/>
            </a:schemeClr>
          </a:solidFill>
          <a:prstDash val="solid"/>
        </a:ln>
        <a:ln w="25400" cap="flat" cmpd="sng" algn="ctr">
          <a:solidFill>
            <a:schemeClr val="phClr"/>
          </a:solidFill>
          <a:prstDash val="solid"/>
        </a:ln>
      </a:lnStyleLst>
      <a:effectStyleLst>
        <a:effectStyle>
          <a:effectLst>
            <a:outerShdw blurRad="38100" dist="12700" dir="5400000" rotWithShape="0">
              <a:srgbClr val="000000">
                <a:alpha val="15000"/>
              </a:srgbClr>
            </a:outerShdw>
          </a:effectLst>
        </a:effectStyle>
        <a:effectStyle>
          <a:effectLst>
            <a:outerShdw blurRad="50800" dist="25400" dir="5400000" rotWithShape="0">
              <a:srgbClr val="000000">
                <a:alpha val="46000"/>
              </a:srgbClr>
            </a:outerShdw>
          </a:effectLst>
        </a:effectStyle>
        <a:effectStyle>
          <a:effectLst>
            <a:outerShdw blurRad="50800" dist="25400" dir="5400000" rotWithShape="0">
              <a:srgbClr val="000000">
                <a:alpha val="48000"/>
              </a:srgbClr>
            </a:outerShdw>
          </a:effectLst>
          <a:scene3d>
            <a:camera prst="orthographicFront">
              <a:rot lat="0" lon="0" rev="0"/>
            </a:camera>
            <a:lightRig rig="threePt" dir="tl">
              <a:rot lat="0" lon="0" rev="2400000"/>
            </a:lightRig>
          </a:scene3d>
          <a:sp3d>
            <a:bevelT w="25400" h="25400"/>
          </a:sp3d>
        </a:effectStyle>
      </a:effectStyleLst>
      <a:bgFillStyleLst>
        <a:solidFill>
          <a:schemeClr val="phClr">
            <a:tint val="96000"/>
            <a:lumMod val="110000"/>
          </a:schemeClr>
        </a:solidFill>
        <a:blipFill rotWithShape="1">
          <a:blip xmlns:r="http://schemas.openxmlformats.org/officeDocument/2006/relationships" r:embed="rId1">
            <a:duotone>
              <a:schemeClr val="phClr">
                <a:tint val="93000"/>
                <a:shade val="20000"/>
              </a:schemeClr>
              <a:schemeClr val="phClr">
                <a:tint val="90000"/>
                <a:shade val="85000"/>
                <a:satMod val="115000"/>
              </a:schemeClr>
            </a:duotone>
          </a:blip>
          <a:tile tx="0" ty="0" sx="60000" sy="60000" flip="none" algn="tl"/>
        </a:blipFill>
        <a:blipFill rotWithShape="1">
          <a:blip xmlns:r="http://schemas.openxmlformats.org/officeDocument/2006/relationships" r:embed="rId2">
            <a:duotone>
              <a:schemeClr val="phClr">
                <a:shade val="50000"/>
                <a:satMod val="340000"/>
                <a:lumMod val="40000"/>
              </a:schemeClr>
              <a:schemeClr val="phClr">
                <a:tint val="92000"/>
                <a:shade val="94000"/>
                <a:hueMod val="110000"/>
                <a:satMod val="236000"/>
                <a:lum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Hardcover.thmx</Template>
  <TotalTime>85</TotalTime>
  <Words>619</Words>
  <Application>Microsoft Office PowerPoint</Application>
  <PresentationFormat>On-screen Show (4:3)</PresentationFormat>
  <Paragraphs>54</Paragraphs>
  <Slides>13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Book Antiqua</vt:lpstr>
      <vt:lpstr>Calibri</vt:lpstr>
      <vt:lpstr>Wingdings</vt:lpstr>
      <vt:lpstr>Hardcover</vt:lpstr>
      <vt:lpstr>Report Writing</vt:lpstr>
      <vt:lpstr>Report Writing</vt:lpstr>
      <vt:lpstr>Report Checklist</vt:lpstr>
      <vt:lpstr>Report Content</vt:lpstr>
      <vt:lpstr>Executive Summary</vt:lpstr>
      <vt:lpstr>Executive Summary</vt:lpstr>
      <vt:lpstr>Appendix</vt:lpstr>
      <vt:lpstr>Appendix</vt:lpstr>
      <vt:lpstr>Appendix</vt:lpstr>
      <vt:lpstr>Appendix</vt:lpstr>
      <vt:lpstr>Appendix</vt:lpstr>
      <vt:lpstr>Report Writing Tutorial</vt:lpstr>
      <vt:lpstr>Task</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Report Writing</dc:title>
  <dc:creator>S P</dc:creator>
  <cp:lastModifiedBy>Marie Pitson</cp:lastModifiedBy>
  <cp:revision>9</cp:revision>
  <dcterms:created xsi:type="dcterms:W3CDTF">2017-08-28T09:52:11Z</dcterms:created>
  <dcterms:modified xsi:type="dcterms:W3CDTF">2018-11-19T12:35:57Z</dcterms:modified>
</cp:coreProperties>
</file>