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3" r:id="rId7"/>
    <p:sldId id="262"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6629" autoAdjust="0"/>
  </p:normalViewPr>
  <p:slideViewPr>
    <p:cSldViewPr snapToGrid="0">
      <p:cViewPr>
        <p:scale>
          <a:sx n="64" d="100"/>
          <a:sy n="64" d="100"/>
        </p:scale>
        <p:origin x="748"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B629DD-2D2A-40BB-A813-603A9B72F05E}" type="datetimeFigureOut">
              <a:rPr lang="en-GB" smtClean="0"/>
              <a:t>11/03/2023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1B6B414-3794-4FCC-8891-F067C960090C}"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75245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B629DD-2D2A-40BB-A813-603A9B72F05E}" type="datetimeFigureOut">
              <a:rPr lang="en-GB" smtClean="0"/>
              <a:t>11/03/2023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B6B414-3794-4FCC-8891-F067C960090C}"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0414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B629DD-2D2A-40BB-A813-603A9B72F05E}" type="datetimeFigureOut">
              <a:rPr lang="en-GB" smtClean="0"/>
              <a:t>11/03/2023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B6B414-3794-4FCC-8891-F067C960090C}"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947469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B629DD-2D2A-40BB-A813-603A9B72F05E}"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B6B414-3794-4FCC-8891-F067C960090C}"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0453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B629DD-2D2A-40BB-A813-603A9B72F05E}" type="datetimeFigureOut">
              <a:rPr lang="en-GB" smtClean="0"/>
              <a:t>11/03/2023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B6B414-3794-4FCC-8891-F067C960090C}"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7735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B629DD-2D2A-40BB-A813-603A9B72F05E}" type="datetimeFigureOut">
              <a:rPr lang="en-GB" smtClean="0"/>
              <a:t>11/03/2023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B6B414-3794-4FCC-8891-F067C960090C}"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6093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B629DD-2D2A-40BB-A813-603A9B72F05E}" type="datetimeFigureOut">
              <a:rPr lang="en-GB" smtClean="0"/>
              <a:t>11/03/2023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B6B414-3794-4FCC-8891-F067C960090C}" type="slidenum">
              <a:rPr lang="en-GB" smtClean="0"/>
              <a:t>‹#›</a:t>
            </a:fld>
            <a:endParaRPr lang="en-GB"/>
          </a:p>
        </p:txBody>
      </p:sp>
    </p:spTree>
    <p:extLst>
      <p:ext uri="{BB962C8B-B14F-4D97-AF65-F5344CB8AC3E}">
        <p14:creationId xmlns:p14="http://schemas.microsoft.com/office/powerpoint/2010/main" val="26938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B629DD-2D2A-40BB-A813-603A9B72F05E}" type="datetimeFigureOut">
              <a:rPr lang="en-GB" smtClean="0"/>
              <a:t>11/03/2023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B6B414-3794-4FCC-8891-F067C960090C}"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7405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3B629DD-2D2A-40BB-A813-603A9B72F05E}" type="datetimeFigureOut">
              <a:rPr lang="en-GB" smtClean="0"/>
              <a:t>11/03/2023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81B6B414-3794-4FCC-8891-F067C960090C}"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5541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B629DD-2D2A-40BB-A813-603A9B72F05E}" type="datetimeFigureOut">
              <a:rPr lang="en-GB" smtClean="0"/>
              <a:t>11/03/2023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B6B414-3794-4FCC-8891-F067C960090C}"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94168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B629DD-2D2A-40BB-A813-603A9B72F05E}" type="datetimeFigureOut">
              <a:rPr lang="en-GB" smtClean="0"/>
              <a:t>11/03/2023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B6B414-3794-4FCC-8891-F067C960090C}"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729316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3B629DD-2D2A-40BB-A813-603A9B72F05E}" type="datetimeFigureOut">
              <a:rPr lang="en-GB" smtClean="0"/>
              <a:t>11/03/2023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1B6B414-3794-4FCC-8891-F067C960090C}"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195258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66/asl.2017.10164" TargetMode="External"/><Relationship Id="rId2" Type="http://schemas.openxmlformats.org/officeDocument/2006/relationships/hyperlink" Target="https://www.herzing.edu/blog/7-important-teamwork-skills-you-need-school-and-your-career" TargetMode="External"/><Relationship Id="rId1" Type="http://schemas.openxmlformats.org/officeDocument/2006/relationships/slideLayout" Target="../slideLayouts/slideLayout2.xml"/><Relationship Id="rId4" Type="http://schemas.openxmlformats.org/officeDocument/2006/relationships/hyperlink" Target="https://doi.org/10.1111/j.1365-2648.2007.04496.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6BE4E-71F4-0A18-6C7A-67D6EED2DE1A}"/>
              </a:ext>
            </a:extLst>
          </p:cNvPr>
          <p:cNvSpPr>
            <a:spLocks noGrp="1"/>
          </p:cNvSpPr>
          <p:nvPr>
            <p:ph type="ctrTitle"/>
          </p:nvPr>
        </p:nvSpPr>
        <p:spPr>
          <a:xfrm>
            <a:off x="1524000" y="1122363"/>
            <a:ext cx="9144000" cy="1295717"/>
          </a:xfrm>
        </p:spPr>
        <p:txBody>
          <a:bodyPr/>
          <a:lstStyle/>
          <a:p>
            <a:r>
              <a:rPr lang="en-GB" b="1" dirty="0">
                <a:latin typeface="Arial" panose="020B0604020202020204" pitchFamily="34" charset="0"/>
                <a:cs typeface="Arial" panose="020B0604020202020204" pitchFamily="34" charset="0"/>
              </a:rPr>
              <a:t>Description </a:t>
            </a:r>
          </a:p>
        </p:txBody>
      </p:sp>
      <p:sp>
        <p:nvSpPr>
          <p:cNvPr id="3" name="Subtitle 2">
            <a:extLst>
              <a:ext uri="{FF2B5EF4-FFF2-40B4-BE49-F238E27FC236}">
                <a16:creationId xmlns:a16="http://schemas.microsoft.com/office/drawing/2014/main" id="{50FD917B-1D68-4B13-FB10-1B7D32A18065}"/>
              </a:ext>
            </a:extLst>
          </p:cNvPr>
          <p:cNvSpPr>
            <a:spLocks noGrp="1"/>
          </p:cNvSpPr>
          <p:nvPr>
            <p:ph type="subTitle" idx="1"/>
          </p:nvPr>
        </p:nvSpPr>
        <p:spPr>
          <a:xfrm>
            <a:off x="1524000" y="2987040"/>
            <a:ext cx="9144000" cy="3352800"/>
          </a:xfrm>
        </p:spPr>
        <p:txBody>
          <a:bodyPr/>
          <a:lstStyle/>
          <a:p>
            <a:pPr algn="l"/>
            <a:r>
              <a:rPr lang="en-GB" b="1" dirty="0">
                <a:latin typeface="Arial" panose="020B0604020202020204" pitchFamily="34" charset="0"/>
                <a:cs typeface="Arial" panose="020B0604020202020204" pitchFamily="34" charset="0"/>
              </a:rPr>
              <a:t>Student Name: Adji Makangila</a:t>
            </a:r>
          </a:p>
          <a:p>
            <a:pPr algn="l"/>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Opeyemil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Odejimi</a:t>
            </a:r>
            <a:r>
              <a:rPr lang="en-GB" b="1" dirty="0">
                <a:latin typeface="Arial" panose="020B0604020202020204" pitchFamily="34" charset="0"/>
                <a:cs typeface="Arial" panose="020B0604020202020204" pitchFamily="34" charset="0"/>
              </a:rPr>
              <a:t> </a:t>
            </a:r>
          </a:p>
          <a:p>
            <a:pPr algn="l"/>
            <a:r>
              <a:rPr lang="en-GB" b="1" dirty="0">
                <a:latin typeface="Arial" panose="020B0604020202020204" pitchFamily="34" charset="0"/>
                <a:cs typeface="Arial" panose="020B0604020202020204" pitchFamily="34" charset="0"/>
              </a:rPr>
              <a:t>Module Title: Professional development within Health and Social Care</a:t>
            </a:r>
          </a:p>
          <a:p>
            <a:pPr algn="l"/>
            <a:r>
              <a:rPr lang="en-GB" b="1" dirty="0">
                <a:latin typeface="Arial" panose="020B0604020202020204" pitchFamily="34" charset="0"/>
                <a:cs typeface="Arial" panose="020B0604020202020204" pitchFamily="34" charset="0"/>
              </a:rPr>
              <a:t>Module Code: LCHS4005_BIRM</a:t>
            </a:r>
          </a:p>
          <a:p>
            <a:pPr algn="l"/>
            <a:endParaRPr lang="en-GB" dirty="0"/>
          </a:p>
          <a:p>
            <a:pPr algn="l"/>
            <a:endParaRPr lang="en-GB" dirty="0"/>
          </a:p>
        </p:txBody>
      </p:sp>
    </p:spTree>
    <p:extLst>
      <p:ext uri="{BB962C8B-B14F-4D97-AF65-F5344CB8AC3E}">
        <p14:creationId xmlns:p14="http://schemas.microsoft.com/office/powerpoint/2010/main" val="143088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B753-313A-8E56-14D9-C9D9943773D4}"/>
              </a:ext>
            </a:extLst>
          </p:cNvPr>
          <p:cNvSpPr>
            <a:spLocks noGrp="1"/>
          </p:cNvSpPr>
          <p:nvPr>
            <p:ph type="title"/>
          </p:nvPr>
        </p:nvSpPr>
        <p:spPr/>
        <p:txBody>
          <a:bodyPr/>
          <a:lstStyle/>
          <a:p>
            <a:r>
              <a:rPr lang="en-GB" dirty="0">
                <a:solidFill>
                  <a:srgbClr val="00B050"/>
                </a:solidFill>
                <a:latin typeface="Arial Black" panose="020B0A04020102020204" pitchFamily="34" charset="0"/>
              </a:rPr>
              <a:t>Introduction</a:t>
            </a:r>
            <a:r>
              <a:rPr lang="en-GB" dirty="0">
                <a:solidFill>
                  <a:srgbClr val="00B050"/>
                </a:solidFill>
              </a:rPr>
              <a:t> </a:t>
            </a:r>
          </a:p>
        </p:txBody>
      </p:sp>
      <p:sp>
        <p:nvSpPr>
          <p:cNvPr id="3" name="Content Placeholder 2">
            <a:extLst>
              <a:ext uri="{FF2B5EF4-FFF2-40B4-BE49-F238E27FC236}">
                <a16:creationId xmlns:a16="http://schemas.microsoft.com/office/drawing/2014/main" id="{CCD453F4-5760-6653-2622-99026D5FFE49}"/>
              </a:ext>
            </a:extLst>
          </p:cNvPr>
          <p:cNvSpPr>
            <a:spLocks noGrp="1"/>
          </p:cNvSpPr>
          <p:nvPr>
            <p:ph idx="1"/>
          </p:nvPr>
        </p:nvSpPr>
        <p:spPr>
          <a:xfrm>
            <a:off x="396240" y="1778000"/>
            <a:ext cx="11399520" cy="4632960"/>
          </a:xfrm>
        </p:spPr>
        <p:txBody>
          <a:bodyPr>
            <a:normAutofit fontScale="85000" lnSpcReduction="10000"/>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According to Xyrichis and Ream (2008, pp.232-241,) “Teamwork is a dynamic process involving two or more individuals from complementary backgrounds and skills sharing common goals.”</a:t>
            </a:r>
          </a:p>
          <a:p>
            <a:pPr marL="0" indent="0">
              <a:buNone/>
            </a:pPr>
            <a:r>
              <a:rPr lang="en-GB" sz="2400" dirty="0">
                <a:latin typeface="Arial" panose="020B0604020202020204" pitchFamily="34" charset="0"/>
                <a:cs typeface="Arial" panose="020B0604020202020204" pitchFamily="34" charset="0"/>
              </a:rPr>
              <a:t>This means a team can combine people from different backgrounds, cultures, skills, ages and identities working together to achieve one goal.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Working in teams means playing a part or a role within an organisation. For example, in health and social care provisions such as the elderly care home, working in a team is going to be sharing responsibilities and playing different roles in order to meet the goal of the elderly home care, which might be of improving the level of care in people’s lives and ensuring that their needs are met by ensuring that staff are well trained and remain objective to their roles. </a:t>
            </a:r>
          </a:p>
          <a:p>
            <a:pPr marL="0" indent="0">
              <a:buNone/>
            </a:pP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C423423-F92F-8122-541D-14015FD00F8A}"/>
              </a:ext>
            </a:extLst>
          </p:cNvPr>
          <p:cNvPicPr>
            <a:picLocks noChangeAspect="1"/>
          </p:cNvPicPr>
          <p:nvPr/>
        </p:nvPicPr>
        <p:blipFill>
          <a:blip r:embed="rId2"/>
          <a:stretch>
            <a:fillRect/>
          </a:stretch>
        </p:blipFill>
        <p:spPr>
          <a:xfrm>
            <a:off x="9235440" y="0"/>
            <a:ext cx="2956560" cy="1920137"/>
          </a:xfrm>
          <a:prstGeom prst="rect">
            <a:avLst/>
          </a:prstGeom>
        </p:spPr>
      </p:pic>
    </p:spTree>
    <p:extLst>
      <p:ext uri="{BB962C8B-B14F-4D97-AF65-F5344CB8AC3E}">
        <p14:creationId xmlns:p14="http://schemas.microsoft.com/office/powerpoint/2010/main" val="24341614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DB15B-EA46-AC0C-0261-B9876C437C94}"/>
              </a:ext>
            </a:extLst>
          </p:cNvPr>
          <p:cNvSpPr>
            <a:spLocks noGrp="1"/>
          </p:cNvSpPr>
          <p:nvPr>
            <p:ph type="title"/>
          </p:nvPr>
        </p:nvSpPr>
        <p:spPr/>
        <p:txBody>
          <a:bodyPr/>
          <a:lstStyle/>
          <a:p>
            <a:r>
              <a:rPr lang="en-GB" b="1" dirty="0">
                <a:solidFill>
                  <a:srgbClr val="00B050"/>
                </a:solidFill>
                <a:latin typeface="Arial" panose="020B0604020202020204" pitchFamily="34" charset="0"/>
                <a:cs typeface="Arial" panose="020B0604020202020204" pitchFamily="34" charset="0"/>
              </a:rPr>
              <a:t>Team Structure and Process  </a:t>
            </a:r>
          </a:p>
        </p:txBody>
      </p:sp>
      <p:sp>
        <p:nvSpPr>
          <p:cNvPr id="3" name="Content Placeholder 2">
            <a:extLst>
              <a:ext uri="{FF2B5EF4-FFF2-40B4-BE49-F238E27FC236}">
                <a16:creationId xmlns:a16="http://schemas.microsoft.com/office/drawing/2014/main" id="{E5B7C3AD-C350-887B-9430-ECF01340A1D7}"/>
              </a:ext>
            </a:extLst>
          </p:cNvPr>
          <p:cNvSpPr>
            <a:spLocks noGrp="1"/>
          </p:cNvSpPr>
          <p:nvPr>
            <p:ph idx="1"/>
          </p:nvPr>
        </p:nvSpPr>
        <p:spPr>
          <a:xfrm>
            <a:off x="497840" y="1825625"/>
            <a:ext cx="11145520" cy="4798696"/>
          </a:xfrm>
        </p:spPr>
        <p:txBody>
          <a:bodyPr>
            <a:normAutofit fontScale="70000" lnSpcReduction="20000"/>
          </a:bodyPr>
          <a:lstStyle/>
          <a:p>
            <a:r>
              <a:rPr lang="en-GB" dirty="0">
                <a:latin typeface="Arial" panose="020B0604020202020204" pitchFamily="34" charset="0"/>
                <a:cs typeface="Arial" panose="020B0604020202020204" pitchFamily="34" charset="0"/>
              </a:rPr>
              <a:t>Teamwork involves team structures and team processes. Structure relates to size, roles and type of hierarchy but also accepted ways of behaving. (</a:t>
            </a:r>
            <a:r>
              <a:rPr lang="en-GB" dirty="0" err="1">
                <a:latin typeface="Arial" panose="020B0604020202020204" pitchFamily="34" charset="0"/>
                <a:cs typeface="Arial" panose="020B0604020202020204" pitchFamily="34" charset="0"/>
              </a:rPr>
              <a:t>Kholed</a:t>
            </a:r>
            <a:r>
              <a:rPr lang="en-GB" dirty="0">
                <a:latin typeface="Arial" panose="020B0604020202020204" pitchFamily="34" charset="0"/>
                <a:cs typeface="Arial" panose="020B0604020202020204" pitchFamily="34" charset="0"/>
              </a:rPr>
              <a:t> et al, 2017).</a:t>
            </a:r>
          </a:p>
          <a:p>
            <a:pPr marL="0" indent="0">
              <a:buNone/>
            </a:pPr>
            <a:r>
              <a:rPr lang="en-GB" dirty="0">
                <a:latin typeface="Arial" panose="020B0604020202020204" pitchFamily="34" charset="0"/>
                <a:cs typeface="Arial" panose="020B0604020202020204" pitchFamily="34" charset="0"/>
              </a:rPr>
              <a:t>This shows that when working in a team, the aims and objectivity of a team must incorporate the roles and responsibilities of each and every one in the team. For example, in the health and social care settings, the organisational structure of the setting might include; a </a:t>
            </a:r>
          </a:p>
          <a:p>
            <a:r>
              <a:rPr lang="en-GB" dirty="0">
                <a:latin typeface="Arial" panose="020B0604020202020204" pitchFamily="34" charset="0"/>
                <a:cs typeface="Arial" panose="020B0604020202020204" pitchFamily="34" charset="0"/>
              </a:rPr>
              <a:t>Registered Manager,</a:t>
            </a:r>
          </a:p>
          <a:p>
            <a:r>
              <a:rPr lang="en-GB" dirty="0">
                <a:latin typeface="Arial" panose="020B0604020202020204" pitchFamily="34" charset="0"/>
                <a:cs typeface="Arial" panose="020B0604020202020204" pitchFamily="34" charset="0"/>
              </a:rPr>
              <a:t>Deputy Manager, </a:t>
            </a:r>
          </a:p>
          <a:p>
            <a:r>
              <a:rPr lang="en-GB" dirty="0">
                <a:latin typeface="Arial" panose="020B0604020202020204" pitchFamily="34" charset="0"/>
                <a:cs typeface="Arial" panose="020B0604020202020204" pitchFamily="34" charset="0"/>
              </a:rPr>
              <a:t>Senior Carer,</a:t>
            </a:r>
          </a:p>
          <a:p>
            <a:r>
              <a:rPr lang="en-GB" dirty="0">
                <a:latin typeface="Arial" panose="020B0604020202020204" pitchFamily="34" charset="0"/>
                <a:cs typeface="Arial" panose="020B0604020202020204" pitchFamily="34" charset="0"/>
              </a:rPr>
              <a:t>Team Leader,</a:t>
            </a:r>
          </a:p>
          <a:p>
            <a:r>
              <a:rPr lang="en-GB" dirty="0">
                <a:latin typeface="Arial" panose="020B0604020202020204" pitchFamily="34" charset="0"/>
                <a:cs typeface="Arial" panose="020B0604020202020204" pitchFamily="34" charset="0"/>
              </a:rPr>
              <a:t>Shift Leader, </a:t>
            </a:r>
          </a:p>
          <a:p>
            <a:r>
              <a:rPr lang="en-GB" dirty="0">
                <a:latin typeface="Arial" panose="020B0604020202020204" pitchFamily="34" charset="0"/>
                <a:cs typeface="Arial" panose="020B0604020202020204" pitchFamily="34" charset="0"/>
              </a:rPr>
              <a:t>Care workers,</a:t>
            </a:r>
          </a:p>
          <a:p>
            <a:r>
              <a:rPr lang="en-GB" dirty="0">
                <a:latin typeface="Arial" panose="020B0604020202020204" pitchFamily="34" charset="0"/>
                <a:cs typeface="Arial" panose="020B0604020202020204" pitchFamily="34" charset="0"/>
              </a:rPr>
              <a:t>Maintenance team and </a:t>
            </a:r>
          </a:p>
          <a:p>
            <a:r>
              <a:rPr lang="en-GB" dirty="0">
                <a:latin typeface="Arial" panose="020B0604020202020204" pitchFamily="34" charset="0"/>
                <a:cs typeface="Arial" panose="020B0604020202020204" pitchFamily="34" charset="0"/>
              </a:rPr>
              <a:t>Cleaners work together to achieve a specific goal which might be of providing a high standard of care to the service users, promoting their rights that could lead to patient satisfaction and protecting individual service users from any form of harm and abuse that might affect their health and wellbeing. </a:t>
            </a:r>
          </a:p>
        </p:txBody>
      </p:sp>
      <p:pic>
        <p:nvPicPr>
          <p:cNvPr id="4" name="Picture 3">
            <a:extLst>
              <a:ext uri="{FF2B5EF4-FFF2-40B4-BE49-F238E27FC236}">
                <a16:creationId xmlns:a16="http://schemas.microsoft.com/office/drawing/2014/main" id="{CD13F0E3-39AD-E5CF-9AEA-D7384B61A78C}"/>
              </a:ext>
            </a:extLst>
          </p:cNvPr>
          <p:cNvPicPr>
            <a:picLocks noChangeAspect="1"/>
          </p:cNvPicPr>
          <p:nvPr/>
        </p:nvPicPr>
        <p:blipFill>
          <a:blip r:embed="rId2"/>
          <a:stretch>
            <a:fillRect/>
          </a:stretch>
        </p:blipFill>
        <p:spPr>
          <a:xfrm>
            <a:off x="8168640" y="3124370"/>
            <a:ext cx="4023360" cy="2201205"/>
          </a:xfrm>
          <a:prstGeom prst="rect">
            <a:avLst/>
          </a:prstGeom>
        </p:spPr>
      </p:pic>
    </p:spTree>
    <p:extLst>
      <p:ext uri="{BB962C8B-B14F-4D97-AF65-F5344CB8AC3E}">
        <p14:creationId xmlns:p14="http://schemas.microsoft.com/office/powerpoint/2010/main" val="2707417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8DA90-CDF2-8FD2-2EB5-74DBAD7A625B}"/>
              </a:ext>
            </a:extLst>
          </p:cNvPr>
          <p:cNvSpPr>
            <a:spLocks noGrp="1"/>
          </p:cNvSpPr>
          <p:nvPr>
            <p:ph type="title"/>
          </p:nvPr>
        </p:nvSpPr>
        <p:spPr/>
        <p:txBody>
          <a:bodyPr/>
          <a:lstStyle/>
          <a:p>
            <a:r>
              <a:rPr lang="en-GB" b="1" dirty="0">
                <a:solidFill>
                  <a:srgbClr val="0070C0"/>
                </a:solidFill>
                <a:latin typeface="Arial" panose="020B0604020202020204" pitchFamily="34" charset="0"/>
                <a:cs typeface="Arial" panose="020B0604020202020204" pitchFamily="34" charset="0"/>
              </a:rPr>
              <a:t>Example of Working in a Team </a:t>
            </a:r>
          </a:p>
        </p:txBody>
      </p:sp>
      <p:sp>
        <p:nvSpPr>
          <p:cNvPr id="3" name="Content Placeholder 2">
            <a:extLst>
              <a:ext uri="{FF2B5EF4-FFF2-40B4-BE49-F238E27FC236}">
                <a16:creationId xmlns:a16="http://schemas.microsoft.com/office/drawing/2014/main" id="{D69BF930-3E33-6B91-B450-24A277331575}"/>
              </a:ext>
            </a:extLst>
          </p:cNvPr>
          <p:cNvSpPr>
            <a:spLocks noGrp="1"/>
          </p:cNvSpPr>
          <p:nvPr>
            <p:ph idx="1"/>
          </p:nvPr>
        </p:nvSpPr>
        <p:spPr>
          <a:xfrm>
            <a:off x="264160" y="1825624"/>
            <a:ext cx="11501120" cy="4227857"/>
          </a:xfrm>
        </p:spPr>
        <p:txBody>
          <a:bodyPr>
            <a:normAutofit fontScale="85000" lnSpcReduction="20000"/>
          </a:bodyPr>
          <a:lstStyle/>
          <a:p>
            <a:r>
              <a:rPr lang="en-GB" sz="2400" dirty="0">
                <a:latin typeface="Arial" panose="020B0604020202020204" pitchFamily="34" charset="0"/>
                <a:cs typeface="Arial" panose="020B0604020202020204" pitchFamily="34" charset="0"/>
              </a:rPr>
              <a:t>When working in a team, it’s important to know the hierarchy and the role-play of each one. For example, Staff meetings discuss work issues and find possible strategies to resolve the matter without looking into personal interest. </a:t>
            </a:r>
          </a:p>
          <a:p>
            <a:r>
              <a:rPr lang="en-GB" sz="2400" dirty="0">
                <a:latin typeface="Arial" panose="020B0604020202020204" pitchFamily="34" charset="0"/>
                <a:cs typeface="Arial" panose="020B0604020202020204" pitchFamily="34" charset="0"/>
              </a:rPr>
              <a:t>It might be for a Registered Manager to ensure that the views and opinions of staff are being taken into account in order to improve the service provided.</a:t>
            </a:r>
          </a:p>
          <a:p>
            <a:r>
              <a:rPr lang="en-GB" sz="2400" dirty="0">
                <a:latin typeface="Arial" panose="020B0604020202020204" pitchFamily="34" charset="0"/>
                <a:cs typeface="Arial" panose="020B0604020202020204" pitchFamily="34" charset="0"/>
              </a:rPr>
              <a:t>In the health and social care settings, for example, the manager’s role is to ensure that policies and procedures of the work ethics are being implemented and followed so that everyone knows their responsibilities and rights. </a:t>
            </a:r>
          </a:p>
          <a:p>
            <a:r>
              <a:rPr lang="en-GB" sz="2400" dirty="0">
                <a:latin typeface="Arial" panose="020B0604020202020204" pitchFamily="34" charset="0"/>
                <a:cs typeface="Arial" panose="020B0604020202020204" pitchFamily="34" charset="0"/>
              </a:rPr>
              <a:t>To complete daily tasks and records, finding evidence for future inspection or referral. </a:t>
            </a:r>
          </a:p>
          <a:p>
            <a:r>
              <a:rPr lang="en-GB" sz="2400" dirty="0">
                <a:latin typeface="Arial" panose="020B0604020202020204" pitchFamily="34" charset="0"/>
                <a:cs typeface="Arial" panose="020B0604020202020204" pitchFamily="34" charset="0"/>
              </a:rPr>
              <a:t>Sharing responsibilities of duties and easy off the level of stress among the staff</a:t>
            </a:r>
          </a:p>
          <a:p>
            <a:r>
              <a:rPr lang="en-GB" sz="2400" dirty="0">
                <a:latin typeface="Arial" panose="020B0604020202020204" pitchFamily="34" charset="0"/>
                <a:cs typeface="Arial" panose="020B0604020202020204" pitchFamily="34" charset="0"/>
              </a:rPr>
              <a:t>Everyone is important, and every role-play means something positive for the organisation. </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53701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9D26B-F369-FAA1-80DF-A8B3615A1F6E}"/>
              </a:ext>
            </a:extLst>
          </p:cNvPr>
          <p:cNvSpPr>
            <a:spLocks noGrp="1"/>
          </p:cNvSpPr>
          <p:nvPr>
            <p:ph type="title"/>
          </p:nvPr>
        </p:nvSpPr>
        <p:spPr>
          <a:xfrm>
            <a:off x="1451580" y="804519"/>
            <a:ext cx="5944644" cy="1049235"/>
          </a:xfrm>
        </p:spPr>
        <p:txBody>
          <a:bodyPr/>
          <a:lstStyle/>
          <a:p>
            <a:r>
              <a:rPr lang="en-GB" b="1" dirty="0">
                <a:solidFill>
                  <a:srgbClr val="00B050"/>
                </a:solidFill>
                <a:latin typeface="Arial" panose="020B0604020202020204" pitchFamily="34" charset="0"/>
                <a:cs typeface="Arial" panose="020B0604020202020204" pitchFamily="34" charset="0"/>
              </a:rPr>
              <a:t>Importance of Team Work</a:t>
            </a:r>
          </a:p>
        </p:txBody>
      </p:sp>
      <p:sp>
        <p:nvSpPr>
          <p:cNvPr id="3" name="Content Placeholder 2">
            <a:extLst>
              <a:ext uri="{FF2B5EF4-FFF2-40B4-BE49-F238E27FC236}">
                <a16:creationId xmlns:a16="http://schemas.microsoft.com/office/drawing/2014/main" id="{B7D703B3-6013-9C35-CEAB-FA8C3D29849F}"/>
              </a:ext>
            </a:extLst>
          </p:cNvPr>
          <p:cNvSpPr>
            <a:spLocks noGrp="1"/>
          </p:cNvSpPr>
          <p:nvPr>
            <p:ph idx="1"/>
          </p:nvPr>
        </p:nvSpPr>
        <p:spPr>
          <a:xfrm>
            <a:off x="538479" y="1825625"/>
            <a:ext cx="11429473" cy="4899266"/>
          </a:xfrm>
        </p:spPr>
        <p:txBody>
          <a:bodyPr/>
          <a:lstStyle/>
          <a:p>
            <a:r>
              <a:rPr lang="en-GB" dirty="0">
                <a:latin typeface="Arial" panose="020B0604020202020204" pitchFamily="34" charset="0"/>
                <a:cs typeface="Arial" panose="020B0604020202020204" pitchFamily="34" charset="0"/>
              </a:rPr>
              <a:t>The importance of teamwork is to share responsibilities and complete tasks that meet the organisation’s goals. </a:t>
            </a:r>
          </a:p>
          <a:p>
            <a:r>
              <a:rPr lang="en-GB" dirty="0">
                <a:latin typeface="Arial" panose="020B0604020202020204" pitchFamily="34" charset="0"/>
                <a:cs typeface="Arial" panose="020B0604020202020204" pitchFamily="34" charset="0"/>
              </a:rPr>
              <a:t>For example, in the health and social care settings such as the elderly care home, meeting the goal of a particular setting will be to ensure that individuals staffs are being treated equally and fairly regardless of their differences that might be of cultures, backgrounds or qualifications even though they might have different roles. </a:t>
            </a:r>
          </a:p>
          <a:p>
            <a:r>
              <a:rPr lang="en-GB" dirty="0">
                <a:latin typeface="Arial" panose="020B0604020202020204" pitchFamily="34" charset="0"/>
                <a:cs typeface="Arial" panose="020B0604020202020204" pitchFamily="34" charset="0"/>
              </a:rPr>
              <a:t>Regulations, policies and procedures should govern the organisation and not serve individuals’ self-interests. </a:t>
            </a:r>
          </a:p>
          <a:p>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3F6D003-6102-A9CC-843D-2A768CEA90B4}"/>
              </a:ext>
            </a:extLst>
          </p:cNvPr>
          <p:cNvPicPr>
            <a:picLocks noChangeAspect="1"/>
          </p:cNvPicPr>
          <p:nvPr/>
        </p:nvPicPr>
        <p:blipFill>
          <a:blip r:embed="rId2"/>
          <a:stretch>
            <a:fillRect/>
          </a:stretch>
        </p:blipFill>
        <p:spPr>
          <a:xfrm>
            <a:off x="8495818" y="0"/>
            <a:ext cx="3696182" cy="1867099"/>
          </a:xfrm>
          <a:prstGeom prst="rect">
            <a:avLst/>
          </a:prstGeom>
        </p:spPr>
      </p:pic>
    </p:spTree>
    <p:extLst>
      <p:ext uri="{BB962C8B-B14F-4D97-AF65-F5344CB8AC3E}">
        <p14:creationId xmlns:p14="http://schemas.microsoft.com/office/powerpoint/2010/main" val="1948272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9A35B-412E-18F0-567B-A59DDF73B7A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Skills Needed in a Team Work</a:t>
            </a:r>
          </a:p>
        </p:txBody>
      </p:sp>
      <p:sp>
        <p:nvSpPr>
          <p:cNvPr id="3" name="Content Placeholder 2">
            <a:extLst>
              <a:ext uri="{FF2B5EF4-FFF2-40B4-BE49-F238E27FC236}">
                <a16:creationId xmlns:a16="http://schemas.microsoft.com/office/drawing/2014/main" id="{592A1EF5-8D91-636F-D6BF-0CA4DBA3D764}"/>
              </a:ext>
            </a:extLst>
          </p:cNvPr>
          <p:cNvSpPr>
            <a:spLocks noGrp="1"/>
          </p:cNvSpPr>
          <p:nvPr>
            <p:ph idx="1"/>
          </p:nvPr>
        </p:nvSpPr>
        <p:spPr>
          <a:xfrm>
            <a:off x="396240" y="1825624"/>
            <a:ext cx="10957560" cy="4890135"/>
          </a:xfrm>
        </p:spPr>
        <p:txBody>
          <a:bodyPr/>
          <a:lstStyle/>
          <a:p>
            <a:r>
              <a:rPr lang="en-GB" dirty="0">
                <a:latin typeface="Arial" panose="020B0604020202020204" pitchFamily="34" charset="0"/>
                <a:cs typeface="Arial" panose="020B0604020202020204" pitchFamily="34" charset="0"/>
              </a:rPr>
              <a:t>Communication</a:t>
            </a:r>
          </a:p>
          <a:p>
            <a:r>
              <a:rPr lang="en-GB" dirty="0">
                <a:latin typeface="Arial" panose="020B0604020202020204" pitchFamily="34" charset="0"/>
                <a:cs typeface="Arial" panose="020B0604020202020204" pitchFamily="34" charset="0"/>
              </a:rPr>
              <a:t>Time management</a:t>
            </a:r>
          </a:p>
          <a:p>
            <a:r>
              <a:rPr lang="en-GB" dirty="0">
                <a:latin typeface="Arial" panose="020B0604020202020204" pitchFamily="34" charset="0"/>
                <a:cs typeface="Arial" panose="020B0604020202020204" pitchFamily="34" charset="0"/>
              </a:rPr>
              <a:t>Problem-solving</a:t>
            </a:r>
          </a:p>
          <a:p>
            <a:r>
              <a:rPr lang="en-GB" dirty="0">
                <a:latin typeface="Arial" panose="020B0604020202020204" pitchFamily="34" charset="0"/>
                <a:cs typeface="Arial" panose="020B0604020202020204" pitchFamily="34" charset="0"/>
              </a:rPr>
              <a:t>Listening</a:t>
            </a:r>
          </a:p>
          <a:p>
            <a:r>
              <a:rPr lang="en-GB" dirty="0">
                <a:latin typeface="Arial" panose="020B0604020202020204" pitchFamily="34" charset="0"/>
                <a:cs typeface="Arial" panose="020B0604020202020204" pitchFamily="34" charset="0"/>
              </a:rPr>
              <a:t>Critical thinking</a:t>
            </a:r>
          </a:p>
          <a:p>
            <a:r>
              <a:rPr lang="en-GB" dirty="0">
                <a:latin typeface="Arial" panose="020B0604020202020204" pitchFamily="34" charset="0"/>
                <a:cs typeface="Arial" panose="020B0604020202020204" pitchFamily="34" charset="0"/>
              </a:rPr>
              <a:t>Collaboration</a:t>
            </a:r>
          </a:p>
          <a:p>
            <a:r>
              <a:rPr lang="en-GB" dirty="0">
                <a:latin typeface="Arial" panose="020B0604020202020204" pitchFamily="34" charset="0"/>
                <a:cs typeface="Arial" panose="020B0604020202020204" pitchFamily="34" charset="0"/>
              </a:rPr>
              <a:t>Leadership</a:t>
            </a:r>
          </a:p>
          <a:p>
            <a:pPr marL="0" indent="0">
              <a:buNone/>
            </a:pPr>
            <a:r>
              <a:rPr lang="en-GB" dirty="0">
                <a:latin typeface="Arial" panose="020B0604020202020204" pitchFamily="34" charset="0"/>
                <a:cs typeface="Arial" panose="020B0604020202020204" pitchFamily="34" charset="0"/>
              </a:rPr>
              <a:t>(Herzing University, 2023)</a:t>
            </a:r>
          </a:p>
        </p:txBody>
      </p:sp>
      <p:pic>
        <p:nvPicPr>
          <p:cNvPr id="4" name="Picture 3">
            <a:extLst>
              <a:ext uri="{FF2B5EF4-FFF2-40B4-BE49-F238E27FC236}">
                <a16:creationId xmlns:a16="http://schemas.microsoft.com/office/drawing/2014/main" id="{506BEB20-F36C-FD91-785A-FAD587F929E4}"/>
              </a:ext>
            </a:extLst>
          </p:cNvPr>
          <p:cNvPicPr>
            <a:picLocks noChangeAspect="1"/>
          </p:cNvPicPr>
          <p:nvPr/>
        </p:nvPicPr>
        <p:blipFill>
          <a:blip r:embed="rId2"/>
          <a:stretch>
            <a:fillRect/>
          </a:stretch>
        </p:blipFill>
        <p:spPr>
          <a:xfrm>
            <a:off x="5212080" y="1853753"/>
            <a:ext cx="6979920" cy="4199728"/>
          </a:xfrm>
          <a:prstGeom prst="rect">
            <a:avLst/>
          </a:prstGeom>
        </p:spPr>
      </p:pic>
    </p:spTree>
    <p:extLst>
      <p:ext uri="{BB962C8B-B14F-4D97-AF65-F5344CB8AC3E}">
        <p14:creationId xmlns:p14="http://schemas.microsoft.com/office/powerpoint/2010/main" val="351139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644A-D62C-B1E6-F356-160957E7EE08}"/>
              </a:ext>
            </a:extLst>
          </p:cNvPr>
          <p:cNvSpPr>
            <a:spLocks noGrp="1"/>
          </p:cNvSpPr>
          <p:nvPr>
            <p:ph type="title"/>
          </p:nvPr>
        </p:nvSpPr>
        <p:spPr/>
        <p:txBody>
          <a:bodyPr/>
          <a:lstStyle/>
          <a:p>
            <a:r>
              <a:rPr lang="en-GB" b="1" dirty="0">
                <a:solidFill>
                  <a:srgbClr val="7030A0"/>
                </a:solidFill>
                <a:latin typeface="Arial" panose="020B0604020202020204" pitchFamily="34" charset="0"/>
                <a:cs typeface="Arial" panose="020B0604020202020204" pitchFamily="34" charset="0"/>
              </a:rPr>
              <a:t>Evaluation </a:t>
            </a:r>
          </a:p>
        </p:txBody>
      </p:sp>
      <p:sp>
        <p:nvSpPr>
          <p:cNvPr id="3" name="Content Placeholder 2">
            <a:extLst>
              <a:ext uri="{FF2B5EF4-FFF2-40B4-BE49-F238E27FC236}">
                <a16:creationId xmlns:a16="http://schemas.microsoft.com/office/drawing/2014/main" id="{14E26B1A-E6B0-C699-EE45-5405265AB921}"/>
              </a:ext>
            </a:extLst>
          </p:cNvPr>
          <p:cNvSpPr>
            <a:spLocks noGrp="1"/>
          </p:cNvSpPr>
          <p:nvPr>
            <p:ph idx="1"/>
          </p:nvPr>
        </p:nvSpPr>
        <p:spPr>
          <a:xfrm>
            <a:off x="335280" y="1825624"/>
            <a:ext cx="11267440" cy="4890136"/>
          </a:xfrm>
        </p:spPr>
        <p:txBody>
          <a:bodyPr>
            <a:normAutofit/>
          </a:bodyPr>
          <a:lstStyle/>
          <a:p>
            <a:pPr marL="0" indent="0">
              <a:buNone/>
            </a:pPr>
            <a:r>
              <a:rPr lang="en-GB" dirty="0">
                <a:latin typeface="Arial" panose="020B0604020202020204" pitchFamily="34" charset="0"/>
                <a:cs typeface="Arial" panose="020B0604020202020204" pitchFamily="34" charset="0"/>
              </a:rPr>
              <a:t>Working in a team can be internal within your organisation or external, working in partnership with other organisations. However, </a:t>
            </a:r>
          </a:p>
          <a:p>
            <a:pPr marL="0" indent="0">
              <a:buNone/>
            </a:pPr>
            <a:r>
              <a:rPr lang="en-GB" dirty="0">
                <a:latin typeface="Arial" panose="020B0604020202020204" pitchFamily="34" charset="0"/>
                <a:cs typeface="Arial" panose="020B0604020202020204" pitchFamily="34" charset="0"/>
              </a:rPr>
              <a:t>Working in a team or in partnership can be challenging due to the staff’s lack of training or experience, and knowledge in a particular role. Also, the factor of having short staff due to sick leave or lack of motivation can affect the organisation’s outcome level of care.</a:t>
            </a:r>
          </a:p>
          <a:p>
            <a:pPr marL="0" indent="0">
              <a:buNone/>
            </a:pPr>
            <a:r>
              <a:rPr lang="en-GB" dirty="0">
                <a:latin typeface="Arial" panose="020B0604020202020204" pitchFamily="34" charset="0"/>
                <a:cs typeface="Arial" panose="020B0604020202020204" pitchFamily="34" charset="0"/>
              </a:rPr>
              <a:t> For example, a care home might be working in collaboration with health professionals such as Nurses and doctors to meet patients’ medical health and well-being needs. </a:t>
            </a:r>
          </a:p>
          <a:p>
            <a:pPr marL="0" indent="0">
              <a:buNone/>
            </a:pPr>
            <a:r>
              <a:rPr lang="en-GB" dirty="0">
                <a:latin typeface="Arial" panose="020B0604020202020204" pitchFamily="34" charset="0"/>
                <a:cs typeface="Arial" panose="020B0604020202020204" pitchFamily="34" charset="0"/>
              </a:rPr>
              <a:t>Social workers working with service users via a care home setting to protect and ensure the safety of individual service users is an example of a teamwork process.    </a:t>
            </a:r>
          </a:p>
        </p:txBody>
      </p:sp>
      <p:pic>
        <p:nvPicPr>
          <p:cNvPr id="4" name="Picture 3">
            <a:extLst>
              <a:ext uri="{FF2B5EF4-FFF2-40B4-BE49-F238E27FC236}">
                <a16:creationId xmlns:a16="http://schemas.microsoft.com/office/drawing/2014/main" id="{75E088EA-489E-7440-E940-2578ABE4F5E5}"/>
              </a:ext>
            </a:extLst>
          </p:cNvPr>
          <p:cNvPicPr>
            <a:picLocks noChangeAspect="1"/>
          </p:cNvPicPr>
          <p:nvPr/>
        </p:nvPicPr>
        <p:blipFill>
          <a:blip r:embed="rId2"/>
          <a:stretch>
            <a:fillRect/>
          </a:stretch>
        </p:blipFill>
        <p:spPr>
          <a:xfrm>
            <a:off x="7560703" y="1"/>
            <a:ext cx="4610450" cy="1853754"/>
          </a:xfrm>
          <a:prstGeom prst="rect">
            <a:avLst/>
          </a:prstGeom>
        </p:spPr>
      </p:pic>
    </p:spTree>
    <p:extLst>
      <p:ext uri="{BB962C8B-B14F-4D97-AF65-F5344CB8AC3E}">
        <p14:creationId xmlns:p14="http://schemas.microsoft.com/office/powerpoint/2010/main" val="4188484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5964B-9A51-BDE6-1B58-A6FCF4A1F12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1ACC960F-12B7-2A03-24A7-291A01C5E057}"/>
              </a:ext>
            </a:extLst>
          </p:cNvPr>
          <p:cNvSpPr>
            <a:spLocks noGrp="1"/>
          </p:cNvSpPr>
          <p:nvPr>
            <p:ph idx="1"/>
          </p:nvPr>
        </p:nvSpPr>
        <p:spPr>
          <a:xfrm>
            <a:off x="755374" y="1639957"/>
            <a:ext cx="10299481" cy="4343399"/>
          </a:xfrm>
        </p:spPr>
        <p:txBody>
          <a:bodyPr>
            <a:normAutofit lnSpcReduction="10000"/>
          </a:bodyPr>
          <a:lstStyle/>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Herzing University, (2023): available at: </a:t>
            </a:r>
            <a:r>
              <a:rPr lang="en-GB" sz="1800" dirty="0">
                <a:latin typeface="Arial" panose="020B0604020202020204" pitchFamily="34" charset="0"/>
                <a:cs typeface="Arial" panose="020B0604020202020204" pitchFamily="34" charset="0"/>
                <a:hlinkClick r:id="rId2"/>
              </a:rPr>
              <a:t>https://www.herzing.edu/blog/7-important-teamwork-skills-you-need-school-and-your-career</a:t>
            </a:r>
            <a:r>
              <a:rPr lang="en-GB" sz="1800" dirty="0">
                <a:latin typeface="Arial" panose="020B0604020202020204" pitchFamily="34" charset="0"/>
                <a:cs typeface="Arial" panose="020B0604020202020204" pitchFamily="34" charset="0"/>
              </a:rPr>
              <a:t> accessed on 10</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March 2023</a:t>
            </a:r>
          </a:p>
          <a:p>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err="1">
                <a:latin typeface="Arial" panose="020B0604020202020204" pitchFamily="34" charset="0"/>
                <a:cs typeface="Arial" panose="020B0604020202020204" pitchFamily="34" charset="0"/>
              </a:rPr>
              <a:t>Kholed</a:t>
            </a:r>
            <a:r>
              <a:rPr lang="en-GB" sz="1800" dirty="0">
                <a:latin typeface="Arial" panose="020B0604020202020204" pitchFamily="34" charset="0"/>
                <a:cs typeface="Arial" panose="020B0604020202020204" pitchFamily="34" charset="0"/>
              </a:rPr>
              <a:t>, S.N.S., Hassan, N.M., </a:t>
            </a:r>
            <a:r>
              <a:rPr lang="en-GB" sz="1800" dirty="0" err="1">
                <a:latin typeface="Arial" panose="020B0604020202020204" pitchFamily="34" charset="0"/>
                <a:cs typeface="Arial" panose="020B0604020202020204" pitchFamily="34" charset="0"/>
              </a:rPr>
              <a:t>Ma’on</a:t>
            </a:r>
            <a:r>
              <a:rPr lang="en-GB" sz="1800" dirty="0">
                <a:latin typeface="Arial" panose="020B0604020202020204" pitchFamily="34" charset="0"/>
                <a:cs typeface="Arial" panose="020B0604020202020204" pitchFamily="34" charset="0"/>
              </a:rPr>
              <a:t>, S.N. and Hamid, N.Z.A. (2017). </a:t>
            </a:r>
            <a:r>
              <a:rPr lang="en-GB" sz="1800" i="1" dirty="0">
                <a:latin typeface="Arial" panose="020B0604020202020204" pitchFamily="34" charset="0"/>
                <a:cs typeface="Arial" panose="020B0604020202020204" pitchFamily="34" charset="0"/>
              </a:rPr>
              <a:t>Teamwork and collaboration in healthcare: elements of inter-professional teamwork</a:t>
            </a:r>
            <a:r>
              <a:rPr lang="en-GB" sz="1800" dirty="0">
                <a:latin typeface="Arial" panose="020B0604020202020204" pitchFamily="34" charset="0"/>
                <a:cs typeface="Arial" panose="020B0604020202020204" pitchFamily="34" charset="0"/>
              </a:rPr>
              <a:t>. Advanced Science Letters, 23(11), pp.10834-10837. </a:t>
            </a:r>
            <a:r>
              <a:rPr lang="en-GB" sz="1800" dirty="0">
                <a:latin typeface="Arial" panose="020B0604020202020204" pitchFamily="34" charset="0"/>
                <a:cs typeface="Arial" panose="020B0604020202020204" pitchFamily="34" charset="0"/>
                <a:hlinkClick r:id="rId3"/>
              </a:rPr>
              <a:t>https://doi.org/10.1166/asl.2017.10164</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Xyrichis, A. and Ream, E.( 2008). </a:t>
            </a:r>
            <a:r>
              <a:rPr lang="en-GB" sz="1800" i="1" dirty="0">
                <a:latin typeface="Arial" panose="020B0604020202020204" pitchFamily="34" charset="0"/>
                <a:cs typeface="Arial" panose="020B0604020202020204" pitchFamily="34" charset="0"/>
              </a:rPr>
              <a:t>Teamwork: a concept analysis. Journal of advanced nursing, </a:t>
            </a:r>
            <a:r>
              <a:rPr lang="en-GB" sz="1800" dirty="0">
                <a:latin typeface="Arial" panose="020B0604020202020204" pitchFamily="34" charset="0"/>
                <a:cs typeface="Arial" panose="020B0604020202020204" pitchFamily="34" charset="0"/>
              </a:rPr>
              <a:t>61(2), pp.232-241. </a:t>
            </a:r>
            <a:r>
              <a:rPr lang="en-GB" sz="1800" dirty="0">
                <a:latin typeface="Arial" panose="020B0604020202020204" pitchFamily="34" charset="0"/>
                <a:cs typeface="Arial" panose="020B0604020202020204" pitchFamily="34" charset="0"/>
                <a:hlinkClick r:id="rId4"/>
              </a:rPr>
              <a:t>https://doi.org/10.1111/j.1365-2648.2007.04496.x</a:t>
            </a: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4406900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79</TotalTime>
  <Words>873</Words>
  <Application>Microsoft Office PowerPoint</Application>
  <PresentationFormat>Widescreen</PresentationFormat>
  <Paragraphs>58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Arial Black</vt:lpstr>
      <vt:lpstr>Gill Sans MT</vt:lpstr>
      <vt:lpstr>Gallery</vt:lpstr>
      <vt:lpstr>Description </vt:lpstr>
      <vt:lpstr>Introduction </vt:lpstr>
      <vt:lpstr>Team Structure and Process  </vt:lpstr>
      <vt:lpstr>Example of Working in a Team </vt:lpstr>
      <vt:lpstr>Importance of Team Work</vt:lpstr>
      <vt:lpstr>Skills Needed in a Team Work</vt:lpstr>
      <vt:lpstr>Evaluation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Description </dc:title>
  <dc:creator>Adji makangila</dc:creator>
  <cp:lastModifiedBy>Adji makangila</cp:lastModifiedBy>
  <cp:revision>5</cp:revision>
  <dcterms:created xsi:type="dcterms:W3CDTF">2023-03-07T14:36:13Z</dcterms:created>
  <dcterms:modified xsi:type="dcterms:W3CDTF">2023-03-11T11:12:44Z</dcterms:modified>
</cp:coreProperties>
</file>