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8" r:id="rId3"/>
    <p:sldId id="262" r:id="rId4"/>
    <p:sldId id="263" r:id="rId5"/>
    <p:sldId id="259" r:id="rId6"/>
    <p:sldId id="266" r:id="rId7"/>
    <p:sldId id="260" r:id="rId8"/>
    <p:sldId id="267" r:id="rId9"/>
    <p:sldId id="265" r:id="rId10"/>
    <p:sldId id="257" r:id="rId11"/>
    <p:sldId id="264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5FDFE6-1FAB-2F65-71B9-18CEAAC8F7E5}" v="4" dt="2024-04-27T10:18:45.5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242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847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972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166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1067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89803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916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961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468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576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132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4/27/2024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8406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04" r:id="rId6"/>
    <p:sldLayoutId id="2147483700" r:id="rId7"/>
    <p:sldLayoutId id="2147483701" r:id="rId8"/>
    <p:sldLayoutId id="2147483702" r:id="rId9"/>
    <p:sldLayoutId id="2147483703" r:id="rId10"/>
    <p:sldLayoutId id="214748370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13" Type="http://schemas.openxmlformats.org/officeDocument/2006/relationships/image" Target="../media/image24.pn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12" Type="http://schemas.openxmlformats.org/officeDocument/2006/relationships/image" Target="../media/image23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11" Type="http://schemas.openxmlformats.org/officeDocument/2006/relationships/image" Target="../media/image22.jpeg"/><Relationship Id="rId5" Type="http://schemas.openxmlformats.org/officeDocument/2006/relationships/image" Target="../media/image16.png"/><Relationship Id="rId10" Type="http://schemas.openxmlformats.org/officeDocument/2006/relationships/image" Target="../media/image21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rocus.co.uk/plants/_/papaver-rhoeas/classid.1000000958/" TargetMode="External"/><Relationship Id="rId13" Type="http://schemas.openxmlformats.org/officeDocument/2006/relationships/hyperlink" Target="https://www.thespruce.com/do-hummingbirds-like-petunias-7494869" TargetMode="External"/><Relationship Id="rId18" Type="http://schemas.openxmlformats.org/officeDocument/2006/relationships/hyperlink" Target="https://www.nationaltrust.org.uk/discover/nature/trees-plants/five-things-you-never-knew-about-holly" TargetMode="External"/><Relationship Id="rId3" Type="http://schemas.openxmlformats.org/officeDocument/2006/relationships/hyperlink" Target="https://eurekaplants.com.au/products/mother-and-child" TargetMode="External"/><Relationship Id="rId7" Type="http://schemas.openxmlformats.org/officeDocument/2006/relationships/hyperlink" Target="https://www.canva.com/colors/color-palettes/?search=Rose%5bAccessed&#160;" TargetMode="External"/><Relationship Id="rId12" Type="http://schemas.openxmlformats.org/officeDocument/2006/relationships/hyperlink" Target="https://classroom.synonym.com/why-do-soldiers-wear-two-dog-tags-13583749.html" TargetMode="External"/><Relationship Id="rId17" Type="http://schemas.openxmlformats.org/officeDocument/2006/relationships/hyperlink" Target="https://www.earth.com/earthpedia-articles/holly-leaf-history/" TargetMode="External"/><Relationship Id="rId2" Type="http://schemas.openxmlformats.org/officeDocument/2006/relationships/hyperlink" Target="https://www.deviantart.com/mysteryfoxden/art/Fox-Poses-941084550" TargetMode="External"/><Relationship Id="rId16" Type="http://schemas.openxmlformats.org/officeDocument/2006/relationships/hyperlink" Target="https://www.theotherandyhamilton.com/dock-the-lunchbreak-forager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exomon-extinction.pqube.co.uk/nara/" TargetMode="External"/><Relationship Id="rId11" Type="http://schemas.openxmlformats.org/officeDocument/2006/relationships/hyperlink" Target="https://a-z-animals.com/blog/female-deer-name-and-behavior-explained/%5bAccessed" TargetMode="External"/><Relationship Id="rId5" Type="http://schemas.openxmlformats.org/officeDocument/2006/relationships/hyperlink" Target="https://rosaholics.com/blogs/rosaholics-bloggers/why-do-roses-have-thorns" TargetMode="External"/><Relationship Id="rId15" Type="http://schemas.openxmlformats.org/officeDocument/2006/relationships/hyperlink" Target="https://www.pokemon.com/uk/pokedex/leafeon" TargetMode="External"/><Relationship Id="rId10" Type="http://schemas.openxmlformats.org/officeDocument/2006/relationships/hyperlink" Target="https://en.wikipedia.org/wiki/Purple_poppy#:~:text=The%20purple%20poppy%20is%20a,remembrance%20poppy%20for%20Remembrance%20Day" TargetMode="External"/><Relationship Id="rId19" Type="http://schemas.openxmlformats.org/officeDocument/2006/relationships/hyperlink" Target="https://www.gardendesign.com/succulents/prickly-pear.html" TargetMode="External"/><Relationship Id="rId4" Type="http://schemas.openxmlformats.org/officeDocument/2006/relationships/hyperlink" Target="https://stock.adobe.com/uk/search?k=%22rose+leaf%22" TargetMode="External"/><Relationship Id="rId9" Type="http://schemas.openxmlformats.org/officeDocument/2006/relationships/hyperlink" Target="https://www.pamelagroppe.com/paint-the-large-red-poppy-leaves/" TargetMode="External"/><Relationship Id="rId14" Type="http://schemas.openxmlformats.org/officeDocument/2006/relationships/hyperlink" Target="https://www.rhs.org.uk/education-learning/gardening-children-schools/family-activities/grow-it/grow/sunflower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odle-world.fandom.com/wiki/Cacmeow%5bAccessed" TargetMode="External"/><Relationship Id="rId7" Type="http://schemas.openxmlformats.org/officeDocument/2006/relationships/hyperlink" Target="https://www.123rf.com/photo_178960376_cute-fox-character-with-bushy-brush-tail-and-triangular-ears-vector-set.html?vti=nwm8og0008b0h9wrsh-1-58%5bAccessed" TargetMode="External"/><Relationship Id="rId2" Type="http://schemas.openxmlformats.org/officeDocument/2006/relationships/hyperlink" Target="https://www.learnaboutnature.com/plants/cactus/cactus-flower/%5bAccesse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interest.co.uk/pin/914862411050268/%5bAccessed" TargetMode="External"/><Relationship Id="rId5" Type="http://schemas.openxmlformats.org/officeDocument/2006/relationships/hyperlink" Target="https://azurajae.artstation.com/projects/aR1PD9%5bAccessed" TargetMode="External"/><Relationship Id="rId4" Type="http://schemas.openxmlformats.org/officeDocument/2006/relationships/hyperlink" Target="https://plantsvszombies.fandom.com/wiki/Camo_Cactus%5bAccess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1927" y="2111887"/>
            <a:ext cx="4756973" cy="1374106"/>
          </a:xfrm>
        </p:spPr>
        <p:txBody>
          <a:bodyPr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GB" sz="3200" u="sng" dirty="0">
                <a:latin typeface="Calibri"/>
                <a:ea typeface="Calibri"/>
                <a:cs typeface="Calibri"/>
              </a:rPr>
              <a:t>Changemakers Part 2: Iteration and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Kathrine Williams-Kirby(2204818)</a:t>
            </a: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27432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EE6E8C"/>
          </a:solidFill>
          <a:ln w="38100" cap="rnd">
            <a:solidFill>
              <a:srgbClr val="EE6E8C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1952663-8D1A-289F-06DC-5BD5C9D2C4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" b="309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922DF80-3FE8-4AAB-BB6B-A60F8EA9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C3F7BB-B095-CA33-4653-656D3B329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777739"/>
            <a:ext cx="3418990" cy="14121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800"/>
              <a:t>Task E Iterative Development</a:t>
            </a:r>
          </a:p>
        </p:txBody>
      </p:sp>
      <p:pic>
        <p:nvPicPr>
          <p:cNvPr id="3" name="Content Placeholder 2" descr="A group of cartoon animals">
            <a:extLst>
              <a:ext uri="{FF2B5EF4-FFF2-40B4-BE49-F238E27FC236}">
                <a16:creationId xmlns:a16="http://schemas.microsoft.com/office/drawing/2014/main" id="{48B94FCC-63A4-5FF2-8DAC-0CB70DCC7C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643" r="-1" b="11836"/>
          <a:stretch/>
        </p:blipFill>
        <p:spPr>
          <a:xfrm>
            <a:off x="574130" y="365352"/>
            <a:ext cx="11030275" cy="398541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5" name="Rectangle 6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56733" y="5463634"/>
            <a:ext cx="1371600" cy="27432"/>
          </a:xfrm>
          <a:custGeom>
            <a:avLst/>
            <a:gdLst>
              <a:gd name="connsiteX0" fmla="*/ 0 w 1371600"/>
              <a:gd name="connsiteY0" fmla="*/ 0 h 27432"/>
              <a:gd name="connsiteX1" fmla="*/ 713232 w 1371600"/>
              <a:gd name="connsiteY1" fmla="*/ 0 h 27432"/>
              <a:gd name="connsiteX2" fmla="*/ 1371600 w 1371600"/>
              <a:gd name="connsiteY2" fmla="*/ 0 h 27432"/>
              <a:gd name="connsiteX3" fmla="*/ 1371600 w 1371600"/>
              <a:gd name="connsiteY3" fmla="*/ 27432 h 27432"/>
              <a:gd name="connsiteX4" fmla="*/ 699516 w 1371600"/>
              <a:gd name="connsiteY4" fmla="*/ 27432 h 27432"/>
              <a:gd name="connsiteX5" fmla="*/ 0 w 1371600"/>
              <a:gd name="connsiteY5" fmla="*/ 27432 h 27432"/>
              <a:gd name="connsiteX6" fmla="*/ 0 w 1371600"/>
              <a:gd name="connsiteY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1600" h="27432" fill="none" extrusionOk="0">
                <a:moveTo>
                  <a:pt x="0" y="0"/>
                </a:moveTo>
                <a:cubicBezTo>
                  <a:pt x="196943" y="-1146"/>
                  <a:pt x="408267" y="-21226"/>
                  <a:pt x="713232" y="0"/>
                </a:cubicBezTo>
                <a:cubicBezTo>
                  <a:pt x="1018197" y="21226"/>
                  <a:pt x="1176465" y="-24520"/>
                  <a:pt x="1371600" y="0"/>
                </a:cubicBezTo>
                <a:cubicBezTo>
                  <a:pt x="1372004" y="8629"/>
                  <a:pt x="1371042" y="13798"/>
                  <a:pt x="1371600" y="27432"/>
                </a:cubicBezTo>
                <a:cubicBezTo>
                  <a:pt x="1106086" y="14473"/>
                  <a:pt x="951335" y="17231"/>
                  <a:pt x="699516" y="27432"/>
                </a:cubicBezTo>
                <a:cubicBezTo>
                  <a:pt x="447697" y="37633"/>
                  <a:pt x="283433" y="6518"/>
                  <a:pt x="0" y="27432"/>
                </a:cubicBezTo>
                <a:cubicBezTo>
                  <a:pt x="-583" y="21140"/>
                  <a:pt x="532" y="8001"/>
                  <a:pt x="0" y="0"/>
                </a:cubicBezTo>
                <a:close/>
              </a:path>
              <a:path w="1371600" h="27432" stroke="0" extrusionOk="0">
                <a:moveTo>
                  <a:pt x="0" y="0"/>
                </a:moveTo>
                <a:cubicBezTo>
                  <a:pt x="220136" y="-18051"/>
                  <a:pt x="430173" y="10591"/>
                  <a:pt x="672084" y="0"/>
                </a:cubicBezTo>
                <a:cubicBezTo>
                  <a:pt x="913995" y="-10591"/>
                  <a:pt x="1164723" y="30754"/>
                  <a:pt x="1371600" y="0"/>
                </a:cubicBezTo>
                <a:cubicBezTo>
                  <a:pt x="1372182" y="10360"/>
                  <a:pt x="1371123" y="21444"/>
                  <a:pt x="1371600" y="27432"/>
                </a:cubicBezTo>
                <a:cubicBezTo>
                  <a:pt x="1072365" y="46142"/>
                  <a:pt x="961528" y="35455"/>
                  <a:pt x="685800" y="27432"/>
                </a:cubicBezTo>
                <a:cubicBezTo>
                  <a:pt x="410072" y="19409"/>
                  <a:pt x="276398" y="11099"/>
                  <a:pt x="0" y="27432"/>
                </a:cubicBezTo>
                <a:cubicBezTo>
                  <a:pt x="1155" y="18353"/>
                  <a:pt x="-485" y="9869"/>
                  <a:pt x="0" y="0"/>
                </a:cubicBezTo>
                <a:close/>
              </a:path>
            </a:pathLst>
          </a:custGeom>
          <a:solidFill>
            <a:srgbClr val="EE6E8C"/>
          </a:solidFill>
          <a:ln w="38100" cap="rnd">
            <a:solidFill>
              <a:srgbClr val="EE6E8C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6">
            <a:extLst>
              <a:ext uri="{FF2B5EF4-FFF2-40B4-BE49-F238E27FC236}">
                <a16:creationId xmlns:a16="http://schemas.microsoft.com/office/drawing/2014/main" id="{88A5F1CF-9DFC-3E81-9D9A-E19B76B7D2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5636" y="4787385"/>
            <a:ext cx="6897626" cy="1399223"/>
          </a:xfrm>
        </p:spPr>
        <p:txBody>
          <a:bodyPr anchor="ctr">
            <a:normAutofit/>
          </a:bodyPr>
          <a:lstStyle/>
          <a:p>
            <a:r>
              <a:rPr lang="en-US" sz="1800" dirty="0">
                <a:latin typeface="Calibri"/>
                <a:cs typeface="Calibri"/>
              </a:rPr>
              <a:t>These are my initial design sketches, based </a:t>
            </a:r>
            <a:r>
              <a:rPr lang="en-US" sz="1800">
                <a:latin typeface="Calibri"/>
                <a:cs typeface="Calibri"/>
              </a:rPr>
              <a:t>off</a:t>
            </a:r>
            <a:r>
              <a:rPr lang="en-US" sz="1800" dirty="0">
                <a:latin typeface="Calibri"/>
                <a:cs typeface="Calibri"/>
              </a:rPr>
              <a:t> one of my designs from the previous assignment</a:t>
            </a:r>
          </a:p>
        </p:txBody>
      </p:sp>
    </p:spTree>
    <p:extLst>
      <p:ext uri="{BB962C8B-B14F-4D97-AF65-F5344CB8AC3E}">
        <p14:creationId xmlns:p14="http://schemas.microsoft.com/office/powerpoint/2010/main" val="3111801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C3142-199C-0E2E-F97B-86366BB71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Images for initial designs/Research</a:t>
            </a:r>
          </a:p>
        </p:txBody>
      </p:sp>
      <p:pic>
        <p:nvPicPr>
          <p:cNvPr id="4" name="Picture 3" descr="Fox Poses by MysteryFoxDen on DeviantArt">
            <a:extLst>
              <a:ext uri="{FF2B5EF4-FFF2-40B4-BE49-F238E27FC236}">
                <a16:creationId xmlns:a16="http://schemas.microsoft.com/office/drawing/2014/main" id="{ECF27230-7313-CC34-F683-FE934BA2E5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745" y="1792918"/>
            <a:ext cx="2642210" cy="2103068"/>
          </a:xfrm>
          <a:prstGeom prst="rect">
            <a:avLst/>
          </a:prstGeom>
        </p:spPr>
      </p:pic>
      <p:pic>
        <p:nvPicPr>
          <p:cNvPr id="5" name="Picture 4" descr="Mother and Child | Pink Rose Plant – Eureka Plants">
            <a:extLst>
              <a:ext uri="{FF2B5EF4-FFF2-40B4-BE49-F238E27FC236}">
                <a16:creationId xmlns:a16="http://schemas.microsoft.com/office/drawing/2014/main" id="{5843231B-7C0F-9504-D83D-EEC2A46724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2071" y="1932139"/>
            <a:ext cx="1960323" cy="1960323"/>
          </a:xfrm>
          <a:prstGeom prst="rect">
            <a:avLst/>
          </a:prstGeom>
        </p:spPr>
      </p:pic>
      <p:sp>
        <p:nvSpPr>
          <p:cNvPr id="6" name="TextBox 4">
            <a:extLst>
              <a:ext uri="{FF2B5EF4-FFF2-40B4-BE49-F238E27FC236}">
                <a16:creationId xmlns:a16="http://schemas.microsoft.com/office/drawing/2014/main" id="{2DB7C0F6-8D04-2D66-1C75-32037AA35B53}"/>
              </a:ext>
            </a:extLst>
          </p:cNvPr>
          <p:cNvSpPr txBox="1"/>
          <p:nvPr/>
        </p:nvSpPr>
        <p:spPr>
          <a:xfrm>
            <a:off x="219205" y="3935260"/>
            <a:ext cx="2505204" cy="43088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100" dirty="0">
                <a:latin typeface="Calibri"/>
                <a:ea typeface="Calibri"/>
                <a:cs typeface="Calibri"/>
              </a:rPr>
              <a:t>I used this image as a reference to draw the character, as well as the pose[1]</a:t>
            </a:r>
          </a:p>
        </p:txBody>
      </p:sp>
      <p:pic>
        <p:nvPicPr>
          <p:cNvPr id="7" name="Picture 6" descr="Rose Leaf&quot; Images – Browse 2,075 Stock Photos, Vectors, and Video | Adobe  Stock">
            <a:extLst>
              <a:ext uri="{FF2B5EF4-FFF2-40B4-BE49-F238E27FC236}">
                <a16:creationId xmlns:a16="http://schemas.microsoft.com/office/drawing/2014/main" id="{374BD69A-A7DE-DBF2-28B6-4E500F1B97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32958" y="1930470"/>
            <a:ext cx="1886002" cy="12538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2AA4B80-D95A-F43C-F59C-F55C5837D4E9}"/>
              </a:ext>
            </a:extLst>
          </p:cNvPr>
          <p:cNvSpPr txBox="1"/>
          <p:nvPr/>
        </p:nvSpPr>
        <p:spPr>
          <a:xfrm>
            <a:off x="5052164" y="3288081"/>
            <a:ext cx="1534438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Calibri"/>
                <a:ea typeface="Calibri"/>
                <a:cs typeface="Calibri"/>
              </a:rPr>
              <a:t>Rose leaf[3]</a:t>
            </a:r>
          </a:p>
        </p:txBody>
      </p:sp>
      <p:pic>
        <p:nvPicPr>
          <p:cNvPr id="9" name="Picture 8" descr="Roses: Thorns and Prickles Explained – Rosaholics">
            <a:extLst>
              <a:ext uri="{FF2B5EF4-FFF2-40B4-BE49-F238E27FC236}">
                <a16:creationId xmlns:a16="http://schemas.microsoft.com/office/drawing/2014/main" id="{1A15FC7D-F612-19AD-549D-154EA8D17D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8646" y="1967630"/>
            <a:ext cx="2002077" cy="110646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BACC8A8-2F6E-E120-826D-62CF115AE3C2}"/>
              </a:ext>
            </a:extLst>
          </p:cNvPr>
          <p:cNvSpPr txBox="1"/>
          <p:nvPr/>
        </p:nvSpPr>
        <p:spPr>
          <a:xfrm>
            <a:off x="7139834" y="3183699"/>
            <a:ext cx="1440493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Calibri"/>
                <a:ea typeface="Calibri"/>
                <a:cs typeface="Calibri"/>
              </a:rPr>
              <a:t>Rose Thorns[4]</a:t>
            </a:r>
          </a:p>
        </p:txBody>
      </p:sp>
      <p:pic>
        <p:nvPicPr>
          <p:cNvPr id="11" name="Picture 10" descr="Nara | Nexomon Extinction">
            <a:extLst>
              <a:ext uri="{FF2B5EF4-FFF2-40B4-BE49-F238E27FC236}">
                <a16:creationId xmlns:a16="http://schemas.microsoft.com/office/drawing/2014/main" id="{E8A41952-3404-3583-40BE-3A5929BA1C7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43167" y="1500246"/>
            <a:ext cx="2743200" cy="193684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E649E06-49A5-9E3F-CD1C-D9B7CBD53CBD}"/>
              </a:ext>
            </a:extLst>
          </p:cNvPr>
          <p:cNvSpPr txBox="1"/>
          <p:nvPr/>
        </p:nvSpPr>
        <p:spPr>
          <a:xfrm>
            <a:off x="8966547" y="3288081"/>
            <a:ext cx="243213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Calibri"/>
                <a:ea typeface="Calibri"/>
                <a:cs typeface="Calibri"/>
              </a:rPr>
              <a:t>Nara(Inspiration for designs[5]</a:t>
            </a:r>
          </a:p>
        </p:txBody>
      </p:sp>
      <p:pic>
        <p:nvPicPr>
          <p:cNvPr id="3" name="Picture 2" descr="A screenshot of a color palette&#10;&#10;Description automatically generated">
            <a:extLst>
              <a:ext uri="{FF2B5EF4-FFF2-40B4-BE49-F238E27FC236}">
                <a16:creationId xmlns:a16="http://schemas.microsoft.com/office/drawing/2014/main" id="{EA44F871-39E5-52B3-7C0B-5216FC6E40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494" y="4624191"/>
            <a:ext cx="2850135" cy="171189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CB4F01B-E135-EE27-F175-16ECFE1587F1}"/>
              </a:ext>
            </a:extLst>
          </p:cNvPr>
          <p:cNvSpPr txBox="1"/>
          <p:nvPr/>
        </p:nvSpPr>
        <p:spPr>
          <a:xfrm>
            <a:off x="83507" y="6398712"/>
            <a:ext cx="2181616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Calibri"/>
                <a:ea typeface="Calibri"/>
                <a:cs typeface="Calibri"/>
              </a:rPr>
              <a:t>Colour Theory[6]</a:t>
            </a:r>
          </a:p>
        </p:txBody>
      </p:sp>
      <p:pic>
        <p:nvPicPr>
          <p:cNvPr id="14" name="Picture 13" descr="Buy common poppy Papaver rhoeas: £1.89 Delivery by Crocus">
            <a:extLst>
              <a:ext uri="{FF2B5EF4-FFF2-40B4-BE49-F238E27FC236}">
                <a16:creationId xmlns:a16="http://schemas.microsoft.com/office/drawing/2014/main" id="{882EE7A6-2032-A802-6DCF-D2C99E70F4C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97843" y="4372336"/>
            <a:ext cx="1904035" cy="193297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AD21749-E0E6-BE75-BB4A-ECDD51DE4416}"/>
              </a:ext>
            </a:extLst>
          </p:cNvPr>
          <p:cNvSpPr txBox="1"/>
          <p:nvPr/>
        </p:nvSpPr>
        <p:spPr>
          <a:xfrm>
            <a:off x="3023159" y="6340839"/>
            <a:ext cx="95478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100" dirty="0">
                <a:latin typeface="Calibri"/>
                <a:ea typeface="Calibri"/>
                <a:cs typeface="Calibri"/>
              </a:rPr>
              <a:t>Poppy[7]</a:t>
            </a:r>
          </a:p>
        </p:txBody>
      </p:sp>
      <p:pic>
        <p:nvPicPr>
          <p:cNvPr id="16" name="Picture 15" descr="Paint the Large Red Poppy Leaves - Pamela Groppe Art - Acrylic Painting for  Beginners">
            <a:extLst>
              <a:ext uri="{FF2B5EF4-FFF2-40B4-BE49-F238E27FC236}">
                <a16:creationId xmlns:a16="http://schemas.microsoft.com/office/drawing/2014/main" id="{31FCB422-8F91-0734-49AE-365C2F4BB48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33058" y="4400711"/>
            <a:ext cx="2743199" cy="181834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76333A1-5DA4-8971-7DD8-8035AFD387A4}"/>
              </a:ext>
            </a:extLst>
          </p:cNvPr>
          <p:cNvSpPr txBox="1"/>
          <p:nvPr/>
        </p:nvSpPr>
        <p:spPr>
          <a:xfrm>
            <a:off x="5166986" y="6283890"/>
            <a:ext cx="1931095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Calibri"/>
                <a:ea typeface="Calibri"/>
                <a:cs typeface="Calibri"/>
              </a:rPr>
              <a:t>Poppy Leaf[8]</a:t>
            </a:r>
          </a:p>
        </p:txBody>
      </p:sp>
      <p:pic>
        <p:nvPicPr>
          <p:cNvPr id="18" name="Picture 17" descr="A close up of a purple flower&#10;&#10;Description automatically generated">
            <a:extLst>
              <a:ext uri="{FF2B5EF4-FFF2-40B4-BE49-F238E27FC236}">
                <a16:creationId xmlns:a16="http://schemas.microsoft.com/office/drawing/2014/main" id="{177AC01C-DE01-04C3-EA9F-185CA996B78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922630" y="4375954"/>
            <a:ext cx="2095500" cy="17907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FDB9C378-9A8F-07CD-413F-12C4FA552230}"/>
              </a:ext>
            </a:extLst>
          </p:cNvPr>
          <p:cNvSpPr txBox="1"/>
          <p:nvPr/>
        </p:nvSpPr>
        <p:spPr>
          <a:xfrm>
            <a:off x="7864045" y="6156912"/>
            <a:ext cx="16805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 </a:t>
            </a:r>
            <a:r>
              <a:rPr lang="en-GB" sz="1100" dirty="0">
                <a:latin typeface="Calibri"/>
                <a:ea typeface="Calibri"/>
                <a:cs typeface="Calibri"/>
              </a:rPr>
              <a:t>Purple Poppy Lore[9]</a:t>
            </a:r>
          </a:p>
        </p:txBody>
      </p:sp>
      <p:pic>
        <p:nvPicPr>
          <p:cNvPr id="20" name="Picture 19" descr="Female Deer Name and Behavior Explained - A-Z Animals">
            <a:extLst>
              <a:ext uri="{FF2B5EF4-FFF2-40B4-BE49-F238E27FC236}">
                <a16:creationId xmlns:a16="http://schemas.microsoft.com/office/drawing/2014/main" id="{89F83D25-30E1-B254-2FC9-05F5FCA3958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058400" y="4400367"/>
            <a:ext cx="2106591" cy="109562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29CC8094-CDEF-F7FA-2AE9-A543BE4A21F7}"/>
              </a:ext>
            </a:extLst>
          </p:cNvPr>
          <p:cNvSpPr txBox="1"/>
          <p:nvPr/>
        </p:nvSpPr>
        <p:spPr>
          <a:xfrm>
            <a:off x="10062575" y="5553205"/>
            <a:ext cx="1492684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Calibri"/>
                <a:ea typeface="Calibri"/>
                <a:cs typeface="Calibri"/>
              </a:rPr>
              <a:t>Doe a female deer[10]</a:t>
            </a:r>
          </a:p>
        </p:txBody>
      </p:sp>
    </p:spTree>
    <p:extLst>
      <p:ext uri="{BB962C8B-B14F-4D97-AF65-F5344CB8AC3E}">
        <p14:creationId xmlns:p14="http://schemas.microsoft.com/office/powerpoint/2010/main" val="3639099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y Do Soldiers Wear Two Dog Tags? - Synonym">
            <a:extLst>
              <a:ext uri="{FF2B5EF4-FFF2-40B4-BE49-F238E27FC236}">
                <a16:creationId xmlns:a16="http://schemas.microsoft.com/office/drawing/2014/main" id="{63B0E0D4-E404-B781-44D3-40A4CEA8FA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25" y="1903786"/>
            <a:ext cx="2743199" cy="125106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9C41160-BF05-B8CE-E30F-F8DE84DEE085}"/>
              </a:ext>
            </a:extLst>
          </p:cNvPr>
          <p:cNvSpPr txBox="1"/>
          <p:nvPr/>
        </p:nvSpPr>
        <p:spPr>
          <a:xfrm>
            <a:off x="175865" y="3214088"/>
            <a:ext cx="1053614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Calibri"/>
                <a:ea typeface="Calibri"/>
                <a:cs typeface="Calibri"/>
              </a:rPr>
              <a:t>Dog Tag[11]]</a:t>
            </a:r>
          </a:p>
        </p:txBody>
      </p:sp>
      <p:pic>
        <p:nvPicPr>
          <p:cNvPr id="4" name="Picture 3" descr="Do Hummingbirds Like Petunias?">
            <a:extLst>
              <a:ext uri="{FF2B5EF4-FFF2-40B4-BE49-F238E27FC236}">
                <a16:creationId xmlns:a16="http://schemas.microsoft.com/office/drawing/2014/main" id="{FE251855-6D14-A49A-E953-CAD35E99CC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0755" y="1804793"/>
            <a:ext cx="2294351" cy="15052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3320150-3BB8-BB86-401D-B94AC956F750}"/>
              </a:ext>
            </a:extLst>
          </p:cNvPr>
          <p:cNvSpPr txBox="1"/>
          <p:nvPr/>
        </p:nvSpPr>
        <p:spPr>
          <a:xfrm>
            <a:off x="2972900" y="3308380"/>
            <a:ext cx="2463596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Calibri"/>
                <a:ea typeface="Calibri"/>
                <a:cs typeface="Calibri"/>
              </a:rPr>
              <a:t>Hummingbirds and Petunias[12]</a:t>
            </a:r>
          </a:p>
        </p:txBody>
      </p:sp>
      <p:pic>
        <p:nvPicPr>
          <p:cNvPr id="6" name="Picture 5" descr="Plants for kids - how to grow sunflowers / RHS Gardening">
            <a:extLst>
              <a:ext uri="{FF2B5EF4-FFF2-40B4-BE49-F238E27FC236}">
                <a16:creationId xmlns:a16="http://schemas.microsoft.com/office/drawing/2014/main" id="{1E762CFA-3671-2AFF-344A-8CD40F7C4A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9259" y="1780964"/>
            <a:ext cx="2203449" cy="14699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D67548F-C9E5-348C-1ED4-DCB89EA73653}"/>
              </a:ext>
            </a:extLst>
          </p:cNvPr>
          <p:cNvSpPr txBox="1"/>
          <p:nvPr/>
        </p:nvSpPr>
        <p:spPr>
          <a:xfrm>
            <a:off x="5365894" y="3243864"/>
            <a:ext cx="105181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100" dirty="0">
                <a:latin typeface="Calibri"/>
                <a:ea typeface="Calibri"/>
                <a:cs typeface="Calibri"/>
              </a:rPr>
              <a:t>Helianthus[13]</a:t>
            </a:r>
          </a:p>
        </p:txBody>
      </p:sp>
      <p:pic>
        <p:nvPicPr>
          <p:cNvPr id="8" name="Picture 7" descr="Leafeon | Pokédex">
            <a:extLst>
              <a:ext uri="{FF2B5EF4-FFF2-40B4-BE49-F238E27FC236}">
                <a16:creationId xmlns:a16="http://schemas.microsoft.com/office/drawing/2014/main" id="{49D79E28-B56D-7CF2-62F9-EF0CD11EFE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6262" y="1639865"/>
            <a:ext cx="1824626" cy="179331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CA9AC72-5E13-12DC-D7E6-6FCFF9AC7D6C}"/>
              </a:ext>
            </a:extLst>
          </p:cNvPr>
          <p:cNvSpPr txBox="1"/>
          <p:nvPr/>
        </p:nvSpPr>
        <p:spPr>
          <a:xfrm>
            <a:off x="7724383" y="3413343"/>
            <a:ext cx="202504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100" err="1">
                <a:latin typeface="Calibri"/>
                <a:ea typeface="Calibri"/>
                <a:cs typeface="Calibri"/>
              </a:rPr>
              <a:t>Leafeon</a:t>
            </a:r>
            <a:r>
              <a:rPr lang="en-GB" sz="1100" dirty="0">
                <a:latin typeface="Calibri"/>
                <a:ea typeface="Calibri"/>
                <a:cs typeface="Calibri"/>
              </a:rPr>
              <a:t>(inspiration)[14]</a:t>
            </a:r>
          </a:p>
        </p:txBody>
      </p:sp>
      <p:pic>
        <p:nvPicPr>
          <p:cNvPr id="10" name="Picture 9" descr="Dock The Lunchbreak forager series - By Andy Hamilton">
            <a:extLst>
              <a:ext uri="{FF2B5EF4-FFF2-40B4-BE49-F238E27FC236}">
                <a16:creationId xmlns:a16="http://schemas.microsoft.com/office/drawing/2014/main" id="{6CD99B2B-6E58-1ED9-14F4-7787C19FE2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42537" y="1805313"/>
            <a:ext cx="2283913" cy="171293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8366A97-86ED-1837-1DEE-593D91BC3B0E}"/>
              </a:ext>
            </a:extLst>
          </p:cNvPr>
          <p:cNvSpPr txBox="1"/>
          <p:nvPr/>
        </p:nvSpPr>
        <p:spPr>
          <a:xfrm>
            <a:off x="9446712" y="3486410"/>
            <a:ext cx="10438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Calibri"/>
                <a:ea typeface="Calibri"/>
                <a:cs typeface="Calibri"/>
              </a:rPr>
              <a:t>Dock Leaf[15</a:t>
            </a:r>
            <a:r>
              <a:rPr lang="en-GB" dirty="0"/>
              <a:t>]</a:t>
            </a: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4C8D8640-AB1D-2C2E-B96C-A886B88E7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035" y="268669"/>
            <a:ext cx="10515600" cy="1325563"/>
          </a:xfrm>
        </p:spPr>
        <p:txBody>
          <a:bodyPr/>
          <a:lstStyle/>
          <a:p>
            <a:r>
              <a:rPr lang="en-GB" dirty="0">
                <a:ea typeface="+mj-lt"/>
                <a:cs typeface="+mj-lt"/>
              </a:rPr>
              <a:t>Reference Images for initial designs/Research</a:t>
            </a:r>
            <a:endParaRPr lang="en-US" dirty="0"/>
          </a:p>
        </p:txBody>
      </p:sp>
      <p:pic>
        <p:nvPicPr>
          <p:cNvPr id="14" name="Picture 13" descr="Holly Leaf History • Earth.com • Earthpedia">
            <a:extLst>
              <a:ext uri="{FF2B5EF4-FFF2-40B4-BE49-F238E27FC236}">
                <a16:creationId xmlns:a16="http://schemas.microsoft.com/office/drawing/2014/main" id="{2FE4F733-4E54-EA5C-3BEE-9699DFFB364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1962" y="3579313"/>
            <a:ext cx="2409173" cy="160959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BC7F852-C37B-983F-8663-1DA4ED629CAA}"/>
              </a:ext>
            </a:extLst>
          </p:cNvPr>
          <p:cNvSpPr txBox="1"/>
          <p:nvPr/>
        </p:nvSpPr>
        <p:spPr>
          <a:xfrm>
            <a:off x="146136" y="5240055"/>
            <a:ext cx="1680575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Calibri"/>
                <a:ea typeface="Calibri"/>
                <a:cs typeface="Calibri"/>
              </a:rPr>
              <a:t>Holly Leaf[16]</a:t>
            </a:r>
          </a:p>
        </p:txBody>
      </p:sp>
      <p:pic>
        <p:nvPicPr>
          <p:cNvPr id="16" name="Picture 15" descr="People are seen making Christmas wreaths using holly and other materials at Knole in Kent">
            <a:extLst>
              <a:ext uri="{FF2B5EF4-FFF2-40B4-BE49-F238E27FC236}">
                <a16:creationId xmlns:a16="http://schemas.microsoft.com/office/drawing/2014/main" id="{81589C36-4345-6AE4-E1D2-A2C6B71EDAD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94975" y="3597709"/>
            <a:ext cx="2743200" cy="154148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F32114D-7870-B9E9-77F4-C8BD27E2FD0E}"/>
              </a:ext>
            </a:extLst>
          </p:cNvPr>
          <p:cNvSpPr txBox="1"/>
          <p:nvPr/>
        </p:nvSpPr>
        <p:spPr>
          <a:xfrm>
            <a:off x="2651342" y="5187862"/>
            <a:ext cx="2118986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Calibri"/>
                <a:ea typeface="Calibri"/>
                <a:cs typeface="Calibri"/>
              </a:rPr>
              <a:t>Holly Facts[17]</a:t>
            </a:r>
          </a:p>
        </p:txBody>
      </p:sp>
      <p:pic>
        <p:nvPicPr>
          <p:cNvPr id="13" name="Picture 12" descr="5,900+ Cactus Flower Watercolor Stock Photos, Pictures &amp; Royalty-Free  Images - iStock">
            <a:extLst>
              <a:ext uri="{FF2B5EF4-FFF2-40B4-BE49-F238E27FC236}">
                <a16:creationId xmlns:a16="http://schemas.microsoft.com/office/drawing/2014/main" id="{0649AA60-EABB-8582-2D4A-23524D3315C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43034" y="3704690"/>
            <a:ext cx="1865376" cy="143560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9E2018E-6494-B952-E1B3-8931C8A386D0}"/>
              </a:ext>
            </a:extLst>
          </p:cNvPr>
          <p:cNvSpPr txBox="1"/>
          <p:nvPr/>
        </p:nvSpPr>
        <p:spPr>
          <a:xfrm>
            <a:off x="5336246" y="5141220"/>
            <a:ext cx="1764082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100" dirty="0">
                <a:latin typeface="Calibri"/>
                <a:ea typeface="Calibri"/>
                <a:cs typeface="Calibri"/>
              </a:rPr>
              <a:t>Succulent[18]</a:t>
            </a:r>
          </a:p>
        </p:txBody>
      </p:sp>
      <p:pic>
        <p:nvPicPr>
          <p:cNvPr id="19" name="Picture 18" descr="Prickly Pear: How to Grow and Care for Opuntia Cactus | Garden Design">
            <a:extLst>
              <a:ext uri="{FF2B5EF4-FFF2-40B4-BE49-F238E27FC236}">
                <a16:creationId xmlns:a16="http://schemas.microsoft.com/office/drawing/2014/main" id="{87725F2A-12AD-730E-FC38-1E80A43108F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7285" y="3800508"/>
            <a:ext cx="1836517" cy="124397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D0511034-C482-3E9D-8AD3-D32AC4805DB4}"/>
              </a:ext>
            </a:extLst>
          </p:cNvPr>
          <p:cNvSpPr txBox="1"/>
          <p:nvPr/>
        </p:nvSpPr>
        <p:spPr>
          <a:xfrm>
            <a:off x="7366969" y="5048860"/>
            <a:ext cx="1430054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Calibri"/>
                <a:ea typeface="Calibri"/>
                <a:cs typeface="Calibri"/>
              </a:rPr>
              <a:t>Prickly Pear Cactus[19]</a:t>
            </a:r>
          </a:p>
        </p:txBody>
      </p:sp>
      <p:pic>
        <p:nvPicPr>
          <p:cNvPr id="21" name="Picture 20" descr="Cactus Flower - Learn About Nature">
            <a:extLst>
              <a:ext uri="{FF2B5EF4-FFF2-40B4-BE49-F238E27FC236}">
                <a16:creationId xmlns:a16="http://schemas.microsoft.com/office/drawing/2014/main" id="{D6CCAD15-00D7-67CC-6655-384DC9A19AC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317276" y="3781294"/>
            <a:ext cx="1375776" cy="171711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03453009-C648-DF5F-C513-F48B40D4C1A6}"/>
              </a:ext>
            </a:extLst>
          </p:cNvPr>
          <p:cNvSpPr txBox="1"/>
          <p:nvPr/>
        </p:nvSpPr>
        <p:spPr>
          <a:xfrm>
            <a:off x="9321451" y="5553205"/>
            <a:ext cx="1565753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Calibri"/>
                <a:ea typeface="Calibri"/>
                <a:cs typeface="Calibri"/>
              </a:rPr>
              <a:t>Cactus Flower[20]</a:t>
            </a:r>
          </a:p>
        </p:txBody>
      </p:sp>
      <p:pic>
        <p:nvPicPr>
          <p:cNvPr id="23" name="Picture 22" descr="A drawing of a cactus with a flower in its hair&#10;&#10;Description automatically generated">
            <a:extLst>
              <a:ext uri="{FF2B5EF4-FFF2-40B4-BE49-F238E27FC236}">
                <a16:creationId xmlns:a16="http://schemas.microsoft.com/office/drawing/2014/main" id="{0C7818C8-0BD4-25F5-4C0A-B0FA557FD0D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684702" y="3957181"/>
            <a:ext cx="1386214" cy="1365337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7D6F500C-F95D-D8B6-3352-F2E087E7E62B}"/>
              </a:ext>
            </a:extLst>
          </p:cNvPr>
          <p:cNvSpPr txBox="1"/>
          <p:nvPr/>
        </p:nvSpPr>
        <p:spPr>
          <a:xfrm>
            <a:off x="10887205" y="5501013"/>
            <a:ext cx="115865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100" err="1">
                <a:latin typeface="Calibri"/>
                <a:ea typeface="Calibri"/>
                <a:cs typeface="Calibri"/>
              </a:rPr>
              <a:t>Cacmeow</a:t>
            </a:r>
            <a:r>
              <a:rPr lang="en-GB" sz="1100" dirty="0">
                <a:latin typeface="Calibri"/>
                <a:ea typeface="Calibri"/>
                <a:cs typeface="Calibri"/>
              </a:rPr>
              <a:t>[21]</a:t>
            </a:r>
          </a:p>
        </p:txBody>
      </p:sp>
      <p:pic>
        <p:nvPicPr>
          <p:cNvPr id="25" name="Picture 24" descr="Camo Cactus | Plants vs. Zombies Wiki | Fandom">
            <a:extLst>
              <a:ext uri="{FF2B5EF4-FFF2-40B4-BE49-F238E27FC236}">
                <a16:creationId xmlns:a16="http://schemas.microsoft.com/office/drawing/2014/main" id="{6EBACAF5-AD6D-FF70-009B-1C7252F5CBA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53621" y="5418485"/>
            <a:ext cx="992950" cy="137590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5CA40502-F287-E2E0-7918-CCE5E876F815}"/>
              </a:ext>
            </a:extLst>
          </p:cNvPr>
          <p:cNvSpPr txBox="1"/>
          <p:nvPr/>
        </p:nvSpPr>
        <p:spPr>
          <a:xfrm>
            <a:off x="2098109" y="6430027"/>
            <a:ext cx="15448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Camo Cactus[22]</a:t>
            </a:r>
          </a:p>
        </p:txBody>
      </p:sp>
    </p:spTree>
    <p:extLst>
      <p:ext uri="{BB962C8B-B14F-4D97-AF65-F5344CB8AC3E}">
        <p14:creationId xmlns:p14="http://schemas.microsoft.com/office/powerpoint/2010/main" val="2687670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0F32D-EEEA-ABA9-C6E3-ACCF81A73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F: References Images/Orthographic Projections</a:t>
            </a:r>
          </a:p>
        </p:txBody>
      </p:sp>
      <p:pic>
        <p:nvPicPr>
          <p:cNvPr id="4" name="Picture 3" descr="Hannah Fung - The First Snow - Concept Art">
            <a:extLst>
              <a:ext uri="{FF2B5EF4-FFF2-40B4-BE49-F238E27FC236}">
                <a16:creationId xmlns:a16="http://schemas.microsoft.com/office/drawing/2014/main" id="{6AF4E5C6-BA32-50D6-A446-76AAE9E707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00" y="1836525"/>
            <a:ext cx="3157797" cy="19010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200083A-6D1C-CF26-6DBA-A272E1974793}"/>
              </a:ext>
            </a:extLst>
          </p:cNvPr>
          <p:cNvSpPr txBox="1"/>
          <p:nvPr/>
        </p:nvSpPr>
        <p:spPr>
          <a:xfrm>
            <a:off x="83507" y="3768246"/>
            <a:ext cx="3183696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Calibri"/>
                <a:ea typeface="Calibri"/>
                <a:cs typeface="Calibri"/>
              </a:rPr>
              <a:t>Used this image to draw the outline[23]</a:t>
            </a:r>
          </a:p>
        </p:txBody>
      </p:sp>
      <p:pic>
        <p:nvPicPr>
          <p:cNvPr id="3" name="Picture 2" descr="Fox Illustration: Captivating Art of a Fox Looking Up at a Flying Bird">
            <a:extLst>
              <a:ext uri="{FF2B5EF4-FFF2-40B4-BE49-F238E27FC236}">
                <a16:creationId xmlns:a16="http://schemas.microsoft.com/office/drawing/2014/main" id="{4E9DAE5C-DCC9-CD58-08C1-C122027B14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5731" y="1841326"/>
            <a:ext cx="1863605" cy="29039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9A12BD-6610-769A-808F-104720BDA492}"/>
              </a:ext>
            </a:extLst>
          </p:cNvPr>
          <p:cNvSpPr txBox="1"/>
          <p:nvPr/>
        </p:nvSpPr>
        <p:spPr>
          <a:xfrm>
            <a:off x="3361151" y="4749451"/>
            <a:ext cx="73068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 dirty="0">
                <a:latin typeface="Calibri"/>
                <a:cs typeface="Calibri"/>
              </a:rPr>
              <a:t>[24]</a:t>
            </a:r>
          </a:p>
        </p:txBody>
      </p:sp>
      <p:pic>
        <p:nvPicPr>
          <p:cNvPr id="8" name="Picture 7" descr="Fox Poses by MysteryFoxDen on DeviantArt">
            <a:extLst>
              <a:ext uri="{FF2B5EF4-FFF2-40B4-BE49-F238E27FC236}">
                <a16:creationId xmlns:a16="http://schemas.microsoft.com/office/drawing/2014/main" id="{3C649911-B2FE-834D-6B65-3C7A0023DB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5978" y="1845110"/>
            <a:ext cx="2642210" cy="210306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D99D23D-2FF9-2D29-216D-F3E51A944ADD}"/>
              </a:ext>
            </a:extLst>
          </p:cNvPr>
          <p:cNvSpPr txBox="1"/>
          <p:nvPr/>
        </p:nvSpPr>
        <p:spPr>
          <a:xfrm>
            <a:off x="5427945" y="3987451"/>
            <a:ext cx="16596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Calibri"/>
                <a:cs typeface="Calibri"/>
              </a:rPr>
              <a:t>(Already referenced)</a:t>
            </a:r>
          </a:p>
        </p:txBody>
      </p:sp>
    </p:spTree>
    <p:extLst>
      <p:ext uri="{BB962C8B-B14F-4D97-AF65-F5344CB8AC3E}">
        <p14:creationId xmlns:p14="http://schemas.microsoft.com/office/powerpoint/2010/main" val="418378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toon of a dog&#10;&#10;Description automatically generated">
            <a:extLst>
              <a:ext uri="{FF2B5EF4-FFF2-40B4-BE49-F238E27FC236}">
                <a16:creationId xmlns:a16="http://schemas.microsoft.com/office/drawing/2014/main" id="{24D61A53-EF73-2B6F-6704-3139756319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781" y="896195"/>
            <a:ext cx="11221233" cy="484640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430718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755DA-A74B-B538-F73B-1B85248F0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800"/>
              <a:t>Task G: Final Design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27432"/>
          </a:xfrm>
          <a:custGeom>
            <a:avLst/>
            <a:gdLst>
              <a:gd name="connsiteX0" fmla="*/ 0 w 3255095"/>
              <a:gd name="connsiteY0" fmla="*/ 0 h 27432"/>
              <a:gd name="connsiteX1" fmla="*/ 618468 w 3255095"/>
              <a:gd name="connsiteY1" fmla="*/ 0 h 27432"/>
              <a:gd name="connsiteX2" fmla="*/ 1269487 w 3255095"/>
              <a:gd name="connsiteY2" fmla="*/ 0 h 27432"/>
              <a:gd name="connsiteX3" fmla="*/ 1953057 w 3255095"/>
              <a:gd name="connsiteY3" fmla="*/ 0 h 27432"/>
              <a:gd name="connsiteX4" fmla="*/ 2636627 w 3255095"/>
              <a:gd name="connsiteY4" fmla="*/ 0 h 27432"/>
              <a:gd name="connsiteX5" fmla="*/ 3255095 w 3255095"/>
              <a:gd name="connsiteY5" fmla="*/ 0 h 27432"/>
              <a:gd name="connsiteX6" fmla="*/ 3255095 w 3255095"/>
              <a:gd name="connsiteY6" fmla="*/ 27432 h 27432"/>
              <a:gd name="connsiteX7" fmla="*/ 2538974 w 3255095"/>
              <a:gd name="connsiteY7" fmla="*/ 27432 h 27432"/>
              <a:gd name="connsiteX8" fmla="*/ 1822853 w 3255095"/>
              <a:gd name="connsiteY8" fmla="*/ 27432 h 27432"/>
              <a:gd name="connsiteX9" fmla="*/ 1171834 w 3255095"/>
              <a:gd name="connsiteY9" fmla="*/ 27432 h 27432"/>
              <a:gd name="connsiteX10" fmla="*/ 0 w 3255095"/>
              <a:gd name="connsiteY10" fmla="*/ 27432 h 27432"/>
              <a:gd name="connsiteX11" fmla="*/ 0 w 3255095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27432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3929" y="7395"/>
                  <a:pt x="3255140" y="21864"/>
                  <a:pt x="3255095" y="27432"/>
                </a:cubicBezTo>
                <a:cubicBezTo>
                  <a:pt x="3088545" y="32347"/>
                  <a:pt x="2687475" y="16563"/>
                  <a:pt x="2538974" y="27432"/>
                </a:cubicBezTo>
                <a:cubicBezTo>
                  <a:pt x="2390473" y="38301"/>
                  <a:pt x="2137381" y="185"/>
                  <a:pt x="1822853" y="27432"/>
                </a:cubicBezTo>
                <a:cubicBezTo>
                  <a:pt x="1508325" y="54679"/>
                  <a:pt x="1466437" y="29529"/>
                  <a:pt x="1171834" y="27432"/>
                </a:cubicBezTo>
                <a:cubicBezTo>
                  <a:pt x="877231" y="25335"/>
                  <a:pt x="561097" y="46787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55095" h="27432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5288" y="12649"/>
                  <a:pt x="3254107" y="17989"/>
                  <a:pt x="3255095" y="27432"/>
                </a:cubicBezTo>
                <a:cubicBezTo>
                  <a:pt x="3120743" y="25834"/>
                  <a:pt x="2759628" y="51606"/>
                  <a:pt x="2604076" y="27432"/>
                </a:cubicBezTo>
                <a:cubicBezTo>
                  <a:pt x="2448524" y="3258"/>
                  <a:pt x="2184336" y="28743"/>
                  <a:pt x="1887955" y="27432"/>
                </a:cubicBezTo>
                <a:cubicBezTo>
                  <a:pt x="1591574" y="26121"/>
                  <a:pt x="1548845" y="16014"/>
                  <a:pt x="1334589" y="27432"/>
                </a:cubicBezTo>
                <a:cubicBezTo>
                  <a:pt x="1120333" y="38850"/>
                  <a:pt x="996014" y="18806"/>
                  <a:pt x="683570" y="27432"/>
                </a:cubicBezTo>
                <a:cubicBezTo>
                  <a:pt x="371126" y="36058"/>
                  <a:pt x="198687" y="25311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EE6E8C"/>
          </a:solidFill>
          <a:ln w="38100" cap="rnd">
            <a:solidFill>
              <a:srgbClr val="EE6E8C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artoon of a cat&#10;&#10;Description automatically generated">
            <a:extLst>
              <a:ext uri="{FF2B5EF4-FFF2-40B4-BE49-F238E27FC236}">
                <a16:creationId xmlns:a16="http://schemas.microsoft.com/office/drawing/2014/main" id="{517C0FB4-1859-D76F-58CE-1E46850B71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332" y="650518"/>
            <a:ext cx="6588021" cy="555040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3435643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C9052-B5BC-592C-BEAE-9D239D172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Images I have used to draw my final design</a:t>
            </a:r>
          </a:p>
        </p:txBody>
      </p:sp>
      <p:pic>
        <p:nvPicPr>
          <p:cNvPr id="4" name="Picture 3" descr="Cute Fox Character With Bushy Brush Tail And Triangular Ears Vector Set  Royalty Free SVG, Cliparts, Vectors, and Stock Illustration. Image  178960376.">
            <a:extLst>
              <a:ext uri="{FF2B5EF4-FFF2-40B4-BE49-F238E27FC236}">
                <a16:creationId xmlns:a16="http://schemas.microsoft.com/office/drawing/2014/main" id="{B29E59CB-EA63-37DD-3B24-911851D4F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906" y="1834394"/>
            <a:ext cx="4026060" cy="24175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D76856-46BC-763B-97BC-5F711EA83C06}"/>
              </a:ext>
            </a:extLst>
          </p:cNvPr>
          <p:cNvSpPr txBox="1"/>
          <p:nvPr/>
        </p:nvSpPr>
        <p:spPr>
          <a:xfrm>
            <a:off x="648895" y="4259509"/>
            <a:ext cx="9679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latin typeface="Calibri"/>
                <a:ea typeface="Calibri"/>
                <a:cs typeface="Calibri"/>
              </a:rPr>
              <a:t>[25]</a:t>
            </a:r>
          </a:p>
        </p:txBody>
      </p:sp>
    </p:spTree>
    <p:extLst>
      <p:ext uri="{BB962C8B-B14F-4D97-AF65-F5344CB8AC3E}">
        <p14:creationId xmlns:p14="http://schemas.microsoft.com/office/powerpoint/2010/main" val="6774518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C6740-C317-7C82-BDA1-B852B452BE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H: Write Up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251AA8-D19B-3E10-859F-431D20C0CD3D}"/>
              </a:ext>
            </a:extLst>
          </p:cNvPr>
          <p:cNvSpPr txBox="1"/>
          <p:nvPr/>
        </p:nvSpPr>
        <p:spPr>
          <a:xfrm>
            <a:off x="246345" y="1874729"/>
            <a:ext cx="11782816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Calibri"/>
                <a:ea typeface="Calibri"/>
                <a:cs typeface="Calibri"/>
              </a:rPr>
              <a:t>When creating my character, there was a few things that needed to be considered. My theme was a nature-based kitsune, inspired by different plants. Some problems I had was drawing the character base, so I had to trace over some images. Another problem I came across was the </a:t>
            </a:r>
            <a:r>
              <a:rPr lang="en-US" sz="1400" dirty="0" err="1">
                <a:latin typeface="Calibri"/>
                <a:ea typeface="Calibri"/>
                <a:cs typeface="Calibri"/>
              </a:rPr>
              <a:t>colour</a:t>
            </a:r>
            <a:r>
              <a:rPr lang="en-US" sz="1400" dirty="0">
                <a:latin typeface="Calibri"/>
                <a:ea typeface="Calibri"/>
                <a:cs typeface="Calibri"/>
              </a:rPr>
              <a:t> pallet, some of the </a:t>
            </a:r>
            <a:r>
              <a:rPr lang="en-US" sz="1400" dirty="0" err="1">
                <a:latin typeface="Calibri"/>
                <a:ea typeface="Calibri"/>
                <a:cs typeface="Calibri"/>
              </a:rPr>
              <a:t>colours</a:t>
            </a:r>
            <a:r>
              <a:rPr lang="en-US" sz="1400" dirty="0">
                <a:latin typeface="Calibri"/>
                <a:ea typeface="Calibri"/>
                <a:cs typeface="Calibri"/>
              </a:rPr>
              <a:t> were too vibrant, thus I needed to look more into </a:t>
            </a:r>
            <a:r>
              <a:rPr lang="en-US" sz="1400" dirty="0" err="1">
                <a:latin typeface="Calibri"/>
                <a:ea typeface="Calibri"/>
                <a:cs typeface="Calibri"/>
              </a:rPr>
              <a:t>colour</a:t>
            </a:r>
            <a:r>
              <a:rPr lang="en-US" sz="1400" dirty="0">
                <a:latin typeface="Calibri"/>
                <a:ea typeface="Calibri"/>
                <a:cs typeface="Calibri"/>
              </a:rPr>
              <a:t> theory for it to work. I thought that the designs I came up had reached my expectations, but I feel like I could improve more in the future by making some of the feature’s e.g. flowers flourish more and stand out better. I also feel like I could have possibly had added a bit more experimentation with the </a:t>
            </a:r>
            <a:r>
              <a:rPr lang="en-US" sz="1400" dirty="0" err="1">
                <a:latin typeface="Calibri"/>
                <a:ea typeface="Calibri"/>
                <a:cs typeface="Calibri"/>
              </a:rPr>
              <a:t>colour</a:t>
            </a:r>
            <a:r>
              <a:rPr lang="en-US" sz="1400" dirty="0">
                <a:latin typeface="Calibri"/>
                <a:ea typeface="Calibri"/>
                <a:cs typeface="Calibri"/>
              </a:rPr>
              <a:t> theory, as well as experiment with other different types of plants, especially different cacti. I like how I managed to make the </a:t>
            </a:r>
            <a:r>
              <a:rPr lang="en-US" sz="1400" dirty="0" err="1">
                <a:latin typeface="Calibri"/>
                <a:ea typeface="Calibri"/>
                <a:cs typeface="Calibri"/>
              </a:rPr>
              <a:t>colours</a:t>
            </a:r>
            <a:r>
              <a:rPr lang="en-US" sz="1400" dirty="0">
                <a:latin typeface="Calibri"/>
                <a:ea typeface="Calibri"/>
                <a:cs typeface="Calibri"/>
              </a:rPr>
              <a:t> go together, and I really like the way the tails are inside of the flowers, however, I felt like I could of experimented more with textures </a:t>
            </a:r>
            <a:r>
              <a:rPr lang="en-US" sz="1400" dirty="0" err="1">
                <a:latin typeface="Calibri"/>
                <a:ea typeface="Calibri"/>
                <a:cs typeface="Calibri"/>
              </a:rPr>
              <a:t>e.g</a:t>
            </a:r>
            <a:r>
              <a:rPr lang="en-US" sz="1400" dirty="0">
                <a:latin typeface="Calibri"/>
                <a:ea typeface="Calibri"/>
                <a:cs typeface="Calibri"/>
              </a:rPr>
              <a:t>  fur, leaves, petals, and made them stand out a bit more, since I feel like the texture is rather flat, and doesn’t give off a how the character feels like. I felt like the only part that does, is the sharp spikes on the back and tail. I like how I made it so it can be any gender, and not just one, the character doesn’t have one, but you could decide what you want it to be. Another complaint that I have regarding the character is, not adding certain details that improve character personality, I don’t think the character is expressing themselves much, so I would improve on this in the future. I also think that adding different poses would also improve personality. I would love to experiment more with different </a:t>
            </a:r>
            <a:r>
              <a:rPr lang="en-US" sz="1400" dirty="0" err="1">
                <a:latin typeface="Calibri"/>
                <a:ea typeface="Calibri"/>
                <a:cs typeface="Calibri"/>
              </a:rPr>
              <a:t>colours</a:t>
            </a:r>
            <a:r>
              <a:rPr lang="en-US" sz="1400" dirty="0">
                <a:latin typeface="Calibri"/>
                <a:ea typeface="Calibri"/>
                <a:cs typeface="Calibri"/>
              </a:rPr>
              <a:t>, especially since Cacti flowers can come in different shapes, sizes, and </a:t>
            </a:r>
            <a:r>
              <a:rPr lang="en-US" sz="1400" dirty="0" err="1">
                <a:latin typeface="Calibri"/>
                <a:ea typeface="Calibri"/>
                <a:cs typeface="Calibri"/>
              </a:rPr>
              <a:t>colours</a:t>
            </a:r>
            <a:r>
              <a:rPr lang="en-US" sz="1400" dirty="0">
                <a:latin typeface="Calibri"/>
                <a:ea typeface="Calibri"/>
                <a:cs typeface="Calibri"/>
              </a:rPr>
              <a:t>, according to my research. Due to it being based on a kitsune from mythology, I could experiment with adding a curse form, or adding extra tails like how they are usually, as well as different types of magic and abilities. While I am happy with my design, and the creature I based it on, I felt like it doesn’t quite resemble a fox-creature, and instead looks more like a cat, so I felt like looking at the structure more would be necessary for reference. In the future, I would love to look at different creatures, and base my designs off them, so I can get a see how the character looks using different animals as a base, I like this idea because it allows more experimentation regarding characteristics, personality, and traits. As much as I would have loved to experiment with all of the initial designs, I felt like the Cactus design was the most realistic, and more with what I was going for, however I did like the Rose design because of the more Vibrant </a:t>
            </a:r>
            <a:r>
              <a:rPr lang="en-US" sz="1400" dirty="0" err="1">
                <a:latin typeface="Calibri"/>
                <a:ea typeface="Calibri"/>
                <a:cs typeface="Calibri"/>
              </a:rPr>
              <a:t>colour</a:t>
            </a:r>
            <a:r>
              <a:rPr lang="en-US" sz="1400" dirty="0">
                <a:latin typeface="Calibri"/>
                <a:ea typeface="Calibri"/>
                <a:cs typeface="Calibri"/>
              </a:rPr>
              <a:t> pallet and interesting accessories.</a:t>
            </a:r>
          </a:p>
        </p:txBody>
      </p:sp>
    </p:spTree>
    <p:extLst>
      <p:ext uri="{BB962C8B-B14F-4D97-AF65-F5344CB8AC3E}">
        <p14:creationId xmlns:p14="http://schemas.microsoft.com/office/powerpoint/2010/main" val="33291301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3D693-1E52-B6F1-DE1A-743BCC66E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022" y="239865"/>
            <a:ext cx="10515600" cy="584439"/>
          </a:xfrm>
        </p:spPr>
        <p:txBody>
          <a:bodyPr>
            <a:normAutofit fontScale="90000"/>
          </a:bodyPr>
          <a:lstStyle/>
          <a:p>
            <a:r>
              <a:rPr lang="en-GB" dirty="0"/>
              <a:t>Task H: 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2BD01-BD08-4561-5D5B-B7FFA47C4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022" y="1887631"/>
            <a:ext cx="11872586" cy="481140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800" dirty="0">
                <a:latin typeface="Calibri"/>
                <a:ea typeface="Calibri"/>
                <a:cs typeface="Calibri"/>
              </a:rPr>
              <a:t>[1]"Fox Poses", Mystery Fox Den, 2022,[Online], Available:</a:t>
            </a:r>
            <a:r>
              <a:rPr lang="en-GB" sz="800" dirty="0">
                <a:latin typeface="Calibri"/>
                <a:ea typeface="+mn-lt"/>
                <a:cs typeface="+mn-lt"/>
                <a:hlinkClick r:id="rId2"/>
              </a:rPr>
              <a:t>https://www.deviantart.com/mysteryfoxden/art/Fox-Poses-941084550</a:t>
            </a:r>
            <a:r>
              <a:rPr lang="en-GB" sz="800" dirty="0">
                <a:latin typeface="Calibri"/>
                <a:ea typeface="+mn-lt"/>
                <a:cs typeface="+mn-lt"/>
              </a:rPr>
              <a:t>[Accessed 04/03/2024]</a:t>
            </a:r>
            <a:endParaRPr lang="en-GB" sz="8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800" dirty="0">
                <a:latin typeface="Calibri"/>
                <a:ea typeface="+mn-lt"/>
                <a:cs typeface="+mn-lt"/>
              </a:rPr>
              <a:t>[2]"Mother and Child", Eureka Plants, 2024, [Online], Available:</a:t>
            </a:r>
            <a:r>
              <a:rPr lang="en-GB" sz="800" dirty="0">
                <a:latin typeface="Calibri"/>
                <a:ea typeface="+mn-lt"/>
                <a:cs typeface="+mn-lt"/>
                <a:hlinkClick r:id="rId3"/>
              </a:rPr>
              <a:t>https://eurekaplants.com.au/products/mother-and-child</a:t>
            </a:r>
            <a:r>
              <a:rPr lang="en-GB" sz="800" dirty="0">
                <a:latin typeface="Calibri"/>
                <a:ea typeface="+mn-lt"/>
                <a:cs typeface="+mn-lt"/>
              </a:rPr>
              <a:t>[Accessed 04/03/2024]</a:t>
            </a:r>
          </a:p>
          <a:p>
            <a:pPr marL="0" indent="0">
              <a:buNone/>
            </a:pPr>
            <a:r>
              <a:rPr lang="en-GB" sz="800" dirty="0">
                <a:latin typeface="Calibri"/>
                <a:ea typeface="+mn-lt"/>
                <a:cs typeface="+mn-lt"/>
              </a:rPr>
              <a:t>[3]"rose leaf", Adobe Stock,  2024,[Online], Available:</a:t>
            </a:r>
            <a:r>
              <a:rPr lang="en-GB" sz="800" dirty="0">
                <a:latin typeface="Calibri"/>
                <a:ea typeface="+mn-lt"/>
                <a:cs typeface="+mn-lt"/>
                <a:hlinkClick r:id="rId4"/>
              </a:rPr>
              <a:t>https://stock.adobe.com/uk/search?k=%22rose+leaf%22</a:t>
            </a:r>
            <a:r>
              <a:rPr lang="en-GB" sz="800" dirty="0">
                <a:latin typeface="Calibri"/>
                <a:ea typeface="+mn-lt"/>
                <a:cs typeface="+mn-lt"/>
              </a:rPr>
              <a:t>[Accessed 04/03/2024]</a:t>
            </a:r>
          </a:p>
          <a:p>
            <a:pPr marL="0" indent="0">
              <a:buNone/>
            </a:pPr>
            <a:r>
              <a:rPr lang="en-GB" sz="800" dirty="0">
                <a:latin typeface="Calibri"/>
                <a:ea typeface="+mn-lt"/>
                <a:cs typeface="+mn-lt"/>
              </a:rPr>
              <a:t>[4]".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Why do Roses Have Thorns, and Why are They Called Prickles?", </a:t>
            </a:r>
            <a:r>
              <a:rPr lang="en-GB" sz="8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Rosaholics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2024,[Online], Available: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  <a:hlinkClick r:id="rId5"/>
              </a:rPr>
              <a:t>https://rosaholics.com/blogs/rosaholics-bloggers/why-do-roses-have-thorns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[Accessed 04/03/2024]</a:t>
            </a:r>
            <a:endParaRPr lang="en-GB" sz="8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[5]" Nara", </a:t>
            </a:r>
            <a:r>
              <a:rPr lang="en-GB" sz="800" dirty="0" err="1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Pqube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, 2021, [Online], Available: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  <a:hlinkClick r:id="rId6"/>
              </a:rPr>
              <a:t>https://nexomon-extinction.pqube.co.uk/nara/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[Accessed 04/03/2024]</a:t>
            </a:r>
          </a:p>
          <a:p>
            <a:pPr marL="0" indent="0">
              <a:buNone/>
            </a:pP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[6]" </a:t>
            </a:r>
            <a:r>
              <a:rPr lang="en-GB" sz="800" dirty="0" err="1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Color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 palettes", Canva, 2024, [Online], Available: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  <a:hlinkClick r:id="rId7"/>
              </a:rPr>
              <a:t>https://www.canva.com/colors/color-palettes/?search=Rose[Accessed 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04/03/2024]</a:t>
            </a:r>
          </a:p>
          <a:p>
            <a:pPr marL="0" indent="0">
              <a:buNone/>
            </a:pPr>
            <a:r>
              <a:rPr lang="en-GB" sz="800" dirty="0">
                <a:latin typeface="Calibri"/>
                <a:ea typeface="+mn-lt"/>
                <a:cs typeface="+mn-lt"/>
              </a:rPr>
              <a:t>[7]"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Papaver </a:t>
            </a:r>
            <a:r>
              <a:rPr lang="en-GB" sz="8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rhoeas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", Crocus, 2024, [Online], Available: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8"/>
              </a:rPr>
              <a:t>https</a:t>
            </a:r>
            <a:r>
              <a:rPr lang="en-GB" sz="800" dirty="0">
                <a:latin typeface="Calibri"/>
                <a:ea typeface="+mn-lt"/>
                <a:cs typeface="+mn-lt"/>
                <a:hlinkClick r:id="rId8"/>
              </a:rPr>
              <a:t>://www.crocus.co.uk/plants/_/papaver-rhoeas/classid.1000000958/</a:t>
            </a:r>
            <a:r>
              <a:rPr lang="en-GB" sz="800" dirty="0">
                <a:latin typeface="Calibri"/>
                <a:ea typeface="+mn-lt"/>
                <a:cs typeface="+mn-lt"/>
              </a:rPr>
              <a:t>[Accessed 04/04/2024]</a:t>
            </a:r>
          </a:p>
          <a:p>
            <a:pPr marL="0" indent="0">
              <a:buNone/>
            </a:pPr>
            <a:r>
              <a:rPr lang="en-GB" sz="800" dirty="0">
                <a:latin typeface="Calibri"/>
                <a:ea typeface="+mn-lt"/>
                <a:cs typeface="+mn-lt"/>
              </a:rPr>
              <a:t>[8]"</a:t>
            </a:r>
            <a:r>
              <a:rPr lang="en-GB" sz="800" dirty="0">
                <a:latin typeface="Calibri"/>
                <a:ea typeface="Calibri"/>
                <a:cs typeface="Calibri"/>
              </a:rPr>
              <a:t>Paint the Large Red Poppy Leaves", </a:t>
            </a:r>
            <a:r>
              <a:rPr lang="en-GB" sz="800" dirty="0" err="1">
                <a:latin typeface="Calibri"/>
                <a:ea typeface="+mn-lt"/>
                <a:cs typeface="+mn-lt"/>
              </a:rPr>
              <a:t>pamelagroppeart</a:t>
            </a:r>
            <a:r>
              <a:rPr lang="en-GB" sz="800" dirty="0">
                <a:latin typeface="Calibri"/>
                <a:ea typeface="+mn-lt"/>
                <a:cs typeface="+mn-lt"/>
              </a:rPr>
              <a:t>, 2024, [Online], Available:</a:t>
            </a:r>
            <a:r>
              <a:rPr lang="en-GB" sz="800" dirty="0">
                <a:latin typeface="Calibri"/>
                <a:ea typeface="+mn-lt"/>
                <a:cs typeface="+mn-lt"/>
                <a:hlinkClick r:id="rId9"/>
              </a:rPr>
              <a:t>https://www.pamelagroppe.com/paint-the-large-red-poppy-leaves/</a:t>
            </a:r>
            <a:r>
              <a:rPr lang="en-GB" sz="800" dirty="0">
                <a:latin typeface="Calibri"/>
                <a:ea typeface="+mn-lt"/>
                <a:cs typeface="+mn-lt"/>
              </a:rPr>
              <a:t>[Accessed 04/03/2024]</a:t>
            </a:r>
          </a:p>
          <a:p>
            <a:pPr marL="0" indent="0">
              <a:buNone/>
            </a:pPr>
            <a:r>
              <a:rPr lang="en-GB" sz="800" dirty="0">
                <a:latin typeface="Calibri"/>
                <a:ea typeface="+mn-lt"/>
                <a:cs typeface="+mn-lt"/>
              </a:rPr>
              <a:t>[9]" Purple poppy", Wikipedia, 2024, [Online], Available:</a:t>
            </a:r>
            <a:r>
              <a:rPr lang="en-GB" sz="800" dirty="0">
                <a:latin typeface="Calibri"/>
                <a:ea typeface="+mn-lt"/>
                <a:cs typeface="+mn-lt"/>
                <a:hlinkClick r:id="rId10"/>
              </a:rPr>
              <a:t>https://en.wikipedia.org/wiki/Purple_poppy#:~:text=The%20purple%20poppy%20is%20a,remembrance%20poppy%20for%20Remembrance%20Day</a:t>
            </a:r>
            <a:r>
              <a:rPr lang="en-GB" sz="800" dirty="0">
                <a:latin typeface="Calibri"/>
                <a:ea typeface="+mn-lt"/>
                <a:cs typeface="+mn-lt"/>
              </a:rPr>
              <a:t>.[Accessed 04/03/2024]</a:t>
            </a:r>
          </a:p>
          <a:p>
            <a:pPr marL="0" indent="0">
              <a:buNone/>
            </a:pPr>
            <a:r>
              <a:rPr lang="en-GB" sz="800" dirty="0">
                <a:latin typeface="Calibri"/>
                <a:ea typeface="+mn-lt"/>
                <a:cs typeface="+mn-lt"/>
              </a:rPr>
              <a:t>[10]"Female Deer Name and </a:t>
            </a:r>
            <a:r>
              <a:rPr lang="en-GB" sz="800" dirty="0" err="1">
                <a:latin typeface="Calibri"/>
                <a:ea typeface="+mn-lt"/>
                <a:cs typeface="+mn-lt"/>
              </a:rPr>
              <a:t>Behavior</a:t>
            </a:r>
            <a:r>
              <a:rPr lang="en-GB" sz="800" dirty="0">
                <a:latin typeface="Calibri"/>
                <a:ea typeface="+mn-lt"/>
                <a:cs typeface="+mn-lt"/>
              </a:rPr>
              <a:t> Explained", </a:t>
            </a:r>
            <a:r>
              <a:rPr lang="en-GB" sz="800" dirty="0" err="1">
                <a:latin typeface="Calibri"/>
                <a:ea typeface="+mn-lt"/>
                <a:cs typeface="+mn-lt"/>
              </a:rPr>
              <a:t>az</a:t>
            </a:r>
            <a:r>
              <a:rPr lang="en-GB" sz="800" dirty="0">
                <a:latin typeface="Calibri"/>
                <a:ea typeface="+mn-lt"/>
                <a:cs typeface="+mn-lt"/>
              </a:rPr>
              <a:t> animals, 2024, [Online], Available:, </a:t>
            </a:r>
            <a:r>
              <a:rPr lang="en-GB" sz="800" dirty="0">
                <a:latin typeface="Calibri"/>
                <a:ea typeface="+mn-lt"/>
                <a:cs typeface="+mn-lt"/>
                <a:hlinkClick r:id="rId11"/>
              </a:rPr>
              <a:t>https://a-z-animals.com/blog/female-deer-name-and-behavior-explained/[Accessed</a:t>
            </a:r>
            <a:r>
              <a:rPr lang="en-GB" sz="800" dirty="0">
                <a:latin typeface="Calibri"/>
                <a:ea typeface="+mn-lt"/>
                <a:cs typeface="+mn-lt"/>
              </a:rPr>
              <a:t> 04/03.2024]</a:t>
            </a:r>
          </a:p>
          <a:p>
            <a:pPr marL="0" indent="0">
              <a:buNone/>
            </a:pPr>
            <a:r>
              <a:rPr lang="en-GB" sz="800" dirty="0">
                <a:latin typeface="Calibri"/>
                <a:ea typeface="+mn-lt"/>
                <a:cs typeface="+mn-lt"/>
              </a:rPr>
              <a:t>[11] "Why Do Soldiers Wear Two Dog Tags?", H. Fredrick, 2017, [Online], Available:</a:t>
            </a:r>
            <a:r>
              <a:rPr lang="en-GB" sz="800" dirty="0">
                <a:latin typeface="Calibri"/>
                <a:ea typeface="+mn-lt"/>
                <a:cs typeface="+mn-lt"/>
                <a:hlinkClick r:id="rId12"/>
              </a:rPr>
              <a:t>https://classroom.synonym.com/why-do-soldiers-wear-two-dog-tags-13583749.html</a:t>
            </a:r>
            <a:r>
              <a:rPr lang="en-GB" sz="800" dirty="0">
                <a:latin typeface="Calibri"/>
                <a:ea typeface="+mn-lt"/>
                <a:cs typeface="+mn-lt"/>
              </a:rPr>
              <a:t>[Accessed 04/03/2024]</a:t>
            </a:r>
          </a:p>
          <a:p>
            <a:pPr marL="0" indent="0">
              <a:buNone/>
            </a:pPr>
            <a:r>
              <a:rPr lang="en-GB" sz="800" dirty="0">
                <a:latin typeface="Calibri"/>
                <a:ea typeface="+mn-lt"/>
                <a:cs typeface="+mn-lt"/>
              </a:rPr>
              <a:t>[12]"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Do Hummingbirds Like Petunias?", G. Johnstone, 2023, [Online], Available: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  <a:hlinkClick r:id="rId13"/>
              </a:rPr>
              <a:t>https://www.thespruce.com/do-hummingbirds-like-petunias-7494869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[Accessed 04/03/2024]</a:t>
            </a:r>
          </a:p>
          <a:p>
            <a:pPr marL="0" indent="0">
              <a:buNone/>
            </a:pPr>
            <a:r>
              <a:rPr lang="en-GB" sz="800" dirty="0">
                <a:latin typeface="Calibri"/>
                <a:ea typeface="+mn-lt"/>
                <a:cs typeface="+mn-lt"/>
              </a:rPr>
              <a:t>[13]"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How to grow sunflowers", RHS, 2024, [Online], Available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: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  <a:hlinkClick r:id="rId14"/>
              </a:rPr>
              <a:t>https://www.rhs.org.uk/education-learning/gardening-children-schools/family-activities/grow-it/grow/sunflower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[Accessed 04/03/2024]</a:t>
            </a:r>
            <a:endParaRPr lang="en-GB" sz="800" b="1">
              <a:solidFill>
                <a:srgbClr val="3B363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[14]"</a:t>
            </a:r>
            <a:r>
              <a:rPr lang="en-GB" sz="800" dirty="0" err="1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Leafeon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 #0470", The </a:t>
            </a:r>
            <a:r>
              <a:rPr lang="en-GB" sz="800" dirty="0" err="1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Pokemon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 Company, 2024, [Online], Available: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  <a:hlinkClick r:id="rId15"/>
              </a:rPr>
              <a:t>https://www.pokemon.com/uk/pokedex/leafeon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[Accessed 05/03/2024]</a:t>
            </a:r>
          </a:p>
          <a:p>
            <a:pPr marL="0" indent="0">
              <a:buNone/>
            </a:pPr>
            <a:r>
              <a:rPr lang="en-GB" sz="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[15]"Dock – The Lunchbreak forager", A. Hamilton, 2023, [Online], Available: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  <a:hlinkClick r:id="rId16"/>
              </a:rPr>
              <a:t>https://www.theotherandyhamilton.com/dock-the-lunchbreak-forager/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[Accessed 05/03/2024]</a:t>
            </a:r>
            <a:endParaRPr lang="en-GB" sz="8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800" dirty="0">
                <a:solidFill>
                  <a:srgbClr val="000000"/>
                </a:solidFill>
                <a:latin typeface="Calibri"/>
              </a:rPr>
              <a:t>[16]" Holly Leaf History", E. </a:t>
            </a:r>
            <a:r>
              <a:rPr lang="en-GB" sz="800" dirty="0" err="1">
                <a:solidFill>
                  <a:srgbClr val="000000"/>
                </a:solidFill>
                <a:latin typeface="Calibri"/>
              </a:rPr>
              <a:t>Rigell</a:t>
            </a:r>
            <a:r>
              <a:rPr lang="en-GB" sz="800" dirty="0">
                <a:solidFill>
                  <a:srgbClr val="000000"/>
                </a:solidFill>
                <a:latin typeface="Calibri"/>
              </a:rPr>
              <a:t>, 2024, [Online], Available: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  <a:hlinkClick r:id="rId17"/>
              </a:rPr>
              <a:t>https://www.earth.com/earthpedia-articles/holly-leaf-history/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[Accessed 05/03/2024]</a:t>
            </a:r>
            <a:endParaRPr lang="en-GB" sz="8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800" dirty="0">
                <a:solidFill>
                  <a:srgbClr val="000000"/>
                </a:solidFill>
                <a:latin typeface="Calibri"/>
              </a:rPr>
              <a:t>[17"Five things you never knew about holly",  National Trust Registered Charity, [Online], Available:</a:t>
            </a:r>
            <a:r>
              <a:rPr lang="en-GB" sz="800" dirty="0">
                <a:solidFill>
                  <a:srgbClr val="000000"/>
                </a:solidFill>
                <a:latin typeface="Calibri"/>
                <a:hlinkClick r:id="rId18"/>
              </a:rPr>
              <a:t>https://www.nationaltrust.org.uk/discover/nature/trees-plants/five-things-you-never-knew-about-holly</a:t>
            </a:r>
            <a:r>
              <a:rPr lang="en-GB" sz="800" dirty="0">
                <a:solidFill>
                  <a:srgbClr val="000000"/>
                </a:solidFill>
                <a:latin typeface="Calibri"/>
              </a:rPr>
              <a:t>[Accessed 05/03/2024]</a:t>
            </a:r>
            <a:endParaRPr lang="en-GB" sz="8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[18]" cactus flower </a:t>
            </a:r>
            <a:r>
              <a:rPr lang="en-GB" sz="8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watercolor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", iStock, 2024, [Online], </a:t>
            </a:r>
            <a:r>
              <a:rPr lang="en-GB" sz="8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Available:https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://www.istockphoto.com/photos/cactus-flower-watercolor[Accessed 05/03/2024]</a:t>
            </a:r>
          </a:p>
          <a:p>
            <a:pPr marL="0" indent="0">
              <a:buNone/>
            </a:pPr>
            <a:r>
              <a:rPr lang="en-GB" sz="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[19]"GROWING PRICKLY PEAR CACTUS", Garden Design, 2024, [Online], Available: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  <a:hlinkClick r:id="rId19"/>
              </a:rPr>
              <a:t>https://www.gardendesign.com/succulents/prickly-pear.html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[Accessed 05/03/2024]</a:t>
            </a:r>
            <a:endParaRPr lang="en-GB" sz="8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600" dirty="0">
              <a:latin typeface="The Hand Bold"/>
              <a:ea typeface="+mn-lt"/>
              <a:cs typeface="Calibri"/>
            </a:endParaRPr>
          </a:p>
          <a:p>
            <a:pPr marL="0" indent="0">
              <a:buNone/>
            </a:pPr>
            <a:endParaRPr lang="en-GB" sz="1600" dirty="0">
              <a:latin typeface="Calibri"/>
              <a:ea typeface="+mn-lt"/>
              <a:cs typeface="Calibri"/>
            </a:endParaRPr>
          </a:p>
          <a:p>
            <a:pPr marL="0" indent="0">
              <a:buNone/>
            </a:pPr>
            <a:endParaRPr lang="en-GB" sz="1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600" dirty="0">
              <a:ea typeface="+mn-lt"/>
              <a:cs typeface="+mn-lt"/>
            </a:endParaRPr>
          </a:p>
          <a:p>
            <a:endParaRPr lang="en-GB" sz="2000" dirty="0">
              <a:ea typeface="+mn-lt"/>
              <a:cs typeface="+mn-lt"/>
            </a:endParaRPr>
          </a:p>
          <a:p>
            <a:endParaRPr lang="en-GB" sz="2000" dirty="0">
              <a:ea typeface="+mn-lt"/>
              <a:cs typeface="+mn-lt"/>
            </a:endParaRPr>
          </a:p>
          <a:p>
            <a:endParaRPr lang="en-GB" sz="2000" dirty="0">
              <a:ea typeface="+mn-lt"/>
              <a:cs typeface="+mn-lt"/>
            </a:endParaRPr>
          </a:p>
          <a:p>
            <a:endParaRPr lang="en-GB" sz="2000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972780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7D0A885-6F31-3E81-2E94-55F3FDF64EF0}"/>
              </a:ext>
            </a:extLst>
          </p:cNvPr>
          <p:cNvSpPr txBox="1"/>
          <p:nvPr/>
        </p:nvSpPr>
        <p:spPr>
          <a:xfrm>
            <a:off x="260959" y="271397"/>
            <a:ext cx="11680520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>
                <a:latin typeface="Calibri"/>
                <a:ea typeface="Calibri"/>
                <a:cs typeface="Calibri"/>
              </a:rPr>
              <a:t>[20]"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Cactus Flower", R. Jones, 2016, [Online], Available: 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  <a:hlinkClick r:id="rId2"/>
              </a:rPr>
              <a:t>https://www.learnaboutnature.com/plants/cactus/cactus-flower/[Accessed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 05/03/2024]</a:t>
            </a:r>
            <a:endParaRPr lang="en-GB" sz="8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[21]"</a:t>
            </a:r>
            <a:r>
              <a:rPr lang="en-GB" sz="800" dirty="0" err="1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Cacmeow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", Doodle World Wiki , [Online], Available: 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  <a:hlinkClick r:id="rId3"/>
              </a:rPr>
              <a:t>https://doodle-world.fandom.com/wiki/Cacmeow[Accessed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 05/03/2024]</a:t>
            </a:r>
          </a:p>
          <a:p>
            <a:r>
              <a:rPr lang="en-GB" sz="800" dirty="0">
                <a:latin typeface="The Hand Bold"/>
                <a:ea typeface="Calibri"/>
                <a:cs typeface="Calibri"/>
              </a:rPr>
              <a:t>[</a:t>
            </a:r>
            <a:r>
              <a:rPr lang="en-GB" sz="800" dirty="0">
                <a:latin typeface="Calibri"/>
                <a:ea typeface="Calibri"/>
                <a:cs typeface="Calibri"/>
              </a:rPr>
              <a:t>22]"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Camo Cactus", Plants Vs Zombies Wiki, [Online], Available: 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4"/>
              </a:rPr>
              <a:t>https://plantsvszombies.fandom.com/wiki/Camo_Cactus[Accessed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05/03/2024]</a:t>
            </a:r>
          </a:p>
          <a:p>
            <a:r>
              <a:rPr lang="en-GB" sz="800" dirty="0">
                <a:latin typeface="Calibri"/>
                <a:ea typeface="Calibri"/>
                <a:cs typeface="Calibri"/>
              </a:rPr>
              <a:t>[23]"The First Snow - Concept Art", H. Fung, [Online], Available: </a:t>
            </a:r>
            <a:r>
              <a:rPr lang="en-GB" sz="800" dirty="0">
                <a:latin typeface="Calibri"/>
                <a:ea typeface="Calibri"/>
                <a:cs typeface="Calibri"/>
                <a:hlinkClick r:id="rId5"/>
              </a:rPr>
              <a:t>https://azurajae.artstation.com/projects/aR1PD9[Accessed</a:t>
            </a:r>
            <a:r>
              <a:rPr lang="en-GB" sz="800" dirty="0">
                <a:latin typeface="Calibri"/>
                <a:ea typeface="Calibri"/>
                <a:cs typeface="Calibri"/>
              </a:rPr>
              <a:t> 10/03/2024]</a:t>
            </a:r>
          </a:p>
          <a:p>
            <a:r>
              <a:rPr lang="en-GB" sz="800" dirty="0">
                <a:latin typeface="Calibri"/>
                <a:ea typeface="Calibri"/>
                <a:cs typeface="Calibri"/>
              </a:rPr>
              <a:t>[24]"</a:t>
            </a:r>
            <a:r>
              <a:rPr lang="en-GB" sz="800" dirty="0">
                <a:latin typeface="Calibri"/>
                <a:cs typeface="Calibri"/>
              </a:rPr>
              <a:t>Fox Drawing",  N. Ward, [Online], </a:t>
            </a:r>
            <a:r>
              <a:rPr lang="en-GB" sz="800" dirty="0" err="1">
                <a:latin typeface="Calibri"/>
                <a:cs typeface="Calibri"/>
              </a:rPr>
              <a:t>Availavble</a:t>
            </a:r>
            <a:r>
              <a:rPr lang="en-GB" sz="800" dirty="0">
                <a:latin typeface="Calibri"/>
                <a:cs typeface="Calibri"/>
              </a:rPr>
              <a:t>: </a:t>
            </a:r>
            <a:r>
              <a:rPr lang="en-GB" sz="800" dirty="0">
                <a:latin typeface="Calibri"/>
                <a:ea typeface="+mn-lt"/>
                <a:cs typeface="Calibri"/>
                <a:hlinkClick r:id="rId6"/>
              </a:rPr>
              <a:t>https://www.pinterest.co.uk/pin/914862411050268/[Accessed</a:t>
            </a:r>
            <a:r>
              <a:rPr lang="en-GB" sz="800" dirty="0">
                <a:latin typeface="Calibri"/>
                <a:ea typeface="+mn-lt"/>
                <a:cs typeface="Calibri"/>
              </a:rPr>
              <a:t> 15/03/2024]</a:t>
            </a:r>
            <a:endParaRPr lang="en-GB" sz="800" dirty="0">
              <a:latin typeface="The Hand Bold"/>
              <a:ea typeface="+mn-lt"/>
              <a:cs typeface="Calibri"/>
            </a:endParaRPr>
          </a:p>
          <a:p>
            <a:r>
              <a:rPr lang="en-GB" sz="800" dirty="0">
                <a:latin typeface="Calibri"/>
                <a:ea typeface="+mn-lt"/>
                <a:cs typeface="Calibri"/>
              </a:rPr>
              <a:t>[25]"</a:t>
            </a:r>
            <a:r>
              <a:rPr lang="en-GB" sz="800" dirty="0">
                <a:solidFill>
                  <a:srgbClr val="000000"/>
                </a:solidFill>
                <a:latin typeface="Calibri"/>
                <a:cs typeface="Calibri"/>
              </a:rPr>
              <a:t>Cute Fox Character with Bushy Brush Tail and Triangular Ears Vector Set", </a:t>
            </a:r>
            <a:r>
              <a:rPr lang="en-GB" sz="8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Inmagine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Lab Pte Ltd, 2024,[Online], Available: 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7"/>
              </a:rPr>
              <a:t>https://www.123rf.com/photo_178960376_cute-fox-character-with-bushy-brush-tail-and-triangular-ears-vector-set.html?vti=nwm8og0008b0h9wrsh-1-58[Accessed</a:t>
            </a:r>
            <a:r>
              <a:rPr lang="en-GB" sz="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16/03/2024]</a:t>
            </a:r>
            <a:endParaRPr lang="en-GB" sz="800" dirty="0">
              <a:solidFill>
                <a:srgbClr val="000000"/>
              </a:solidFill>
              <a:latin typeface="The Hand Bold"/>
              <a:ea typeface="Calibri"/>
              <a:cs typeface="Calibri"/>
            </a:endParaRPr>
          </a:p>
          <a:p>
            <a:endParaRPr lang="en-GB" sz="800" dirty="0">
              <a:latin typeface="Calibri"/>
              <a:ea typeface="Calibri"/>
              <a:cs typeface="Calibri"/>
            </a:endParaRPr>
          </a:p>
          <a:p>
            <a:endParaRPr lang="en-GB" sz="800" dirty="0">
              <a:latin typeface="Calibri"/>
              <a:ea typeface="Calibri"/>
              <a:cs typeface="Calibri"/>
            </a:endParaRPr>
          </a:p>
          <a:p>
            <a:pPr algn="l"/>
            <a:endParaRPr lang="en-GB" sz="800" dirty="0">
              <a:latin typeface="Calibri"/>
              <a:ea typeface="Calibri"/>
              <a:cs typeface="Calibri"/>
            </a:endParaRPr>
          </a:p>
          <a:p>
            <a:endParaRPr lang="en-GB" sz="800" dirty="0">
              <a:latin typeface="The Hand Bold"/>
              <a:ea typeface="Calibri"/>
              <a:cs typeface="Calibri"/>
            </a:endParaRPr>
          </a:p>
          <a:p>
            <a:endParaRPr lang="en-GB" sz="800" dirty="0">
              <a:latin typeface="Calibri"/>
              <a:ea typeface="Calibri"/>
              <a:cs typeface="Calibri"/>
            </a:endParaRPr>
          </a:p>
          <a:p>
            <a:endParaRPr lang="en-GB" sz="800" dirty="0">
              <a:latin typeface="Calibri"/>
              <a:ea typeface="Calibri"/>
              <a:cs typeface="Calibri"/>
            </a:endParaRPr>
          </a:p>
          <a:p>
            <a:endParaRPr lang="en-GB" sz="800" dirty="0">
              <a:latin typeface="Calibri"/>
              <a:ea typeface="Calibri"/>
              <a:cs typeface="Calibri"/>
            </a:endParaRPr>
          </a:p>
          <a:p>
            <a:endParaRPr lang="en-GB" sz="800" dirty="0">
              <a:latin typeface="Calibri"/>
              <a:ea typeface="Calibri"/>
              <a:cs typeface="Calibri"/>
            </a:endParaRPr>
          </a:p>
          <a:p>
            <a:endParaRPr lang="en-GB" sz="800" dirty="0">
              <a:latin typeface="Calibri"/>
              <a:ea typeface="Calibri"/>
              <a:cs typeface="Calibri"/>
            </a:endParaRPr>
          </a:p>
          <a:p>
            <a:endParaRPr lang="en-GB" sz="800" dirty="0">
              <a:latin typeface="The Hand Bold"/>
              <a:ea typeface="Calibri"/>
              <a:cs typeface="Calibri"/>
            </a:endParaRPr>
          </a:p>
          <a:p>
            <a:endParaRPr lang="en-GB" sz="800" dirty="0">
              <a:latin typeface="The Hand Bold"/>
              <a:ea typeface="Calibri"/>
              <a:cs typeface="Calibri"/>
            </a:endParaRPr>
          </a:p>
          <a:p>
            <a:endParaRPr lang="en-GB" sz="800" dirty="0">
              <a:latin typeface="The Hand Bold"/>
              <a:ea typeface="Calibri"/>
              <a:cs typeface="Calibri"/>
            </a:endParaRPr>
          </a:p>
          <a:p>
            <a:endParaRPr lang="en-GB" sz="8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8328212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LightSeedLeftStep">
      <a:dk1>
        <a:srgbClr val="000000"/>
      </a:dk1>
      <a:lt1>
        <a:srgbClr val="FFFFFF"/>
      </a:lt1>
      <a:dk2>
        <a:srgbClr val="332441"/>
      </a:dk2>
      <a:lt2>
        <a:srgbClr val="E2E8E7"/>
      </a:lt2>
      <a:accent1>
        <a:srgbClr val="EE6E8C"/>
      </a:accent1>
      <a:accent2>
        <a:srgbClr val="EB4EB4"/>
      </a:accent2>
      <a:accent3>
        <a:srgbClr val="E66EEE"/>
      </a:accent3>
      <a:accent4>
        <a:srgbClr val="9F4EEB"/>
      </a:accent4>
      <a:accent5>
        <a:srgbClr val="7B6EEE"/>
      </a:accent5>
      <a:accent6>
        <a:srgbClr val="4E80EB"/>
      </a:accent6>
      <a:hlink>
        <a:srgbClr val="568E81"/>
      </a:hlink>
      <a:folHlink>
        <a:srgbClr val="7F7F7F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SketchyVTI</vt:lpstr>
      <vt:lpstr>Changemakers Part 2: Iteration and Development</vt:lpstr>
      <vt:lpstr>Task E Iterative Development</vt:lpstr>
      <vt:lpstr>Reference Images for initial designs/Research</vt:lpstr>
      <vt:lpstr>Reference Images for initial designs/Research</vt:lpstr>
      <vt:lpstr>Task F: References Images/Orthographic Projections</vt:lpstr>
      <vt:lpstr>PowerPoint Presentation</vt:lpstr>
      <vt:lpstr>Task G: Final Design</vt:lpstr>
      <vt:lpstr>Images I have used to draw my final design</vt:lpstr>
      <vt:lpstr>Task H: Write Up</vt:lpstr>
      <vt:lpstr>Task H: Bibliography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661</cp:revision>
  <dcterms:created xsi:type="dcterms:W3CDTF">2024-03-03T10:07:38Z</dcterms:created>
  <dcterms:modified xsi:type="dcterms:W3CDTF">2024-04-27T10:20:48Z</dcterms:modified>
</cp:coreProperties>
</file>