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0" r:id="rId6"/>
    <p:sldId id="261" r:id="rId7"/>
    <p:sldId id="265" r:id="rId8"/>
    <p:sldId id="266" r:id="rId9"/>
    <p:sldId id="264"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880" autoAdjust="0"/>
  </p:normalViewPr>
  <p:slideViewPr>
    <p:cSldViewPr>
      <p:cViewPr>
        <p:scale>
          <a:sx n="48" d="100"/>
          <a:sy n="48" d="100"/>
        </p:scale>
        <p:origin x="1800" y="2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n Raileanu" userId="d740c562a3d627ea" providerId="LiveId" clId="{B86A63CA-1462-4DA5-B031-FB80C0382B89}"/>
    <pc:docChg chg="modSld">
      <pc:chgData name="Alin Raileanu" userId="d740c562a3d627ea" providerId="LiveId" clId="{B86A63CA-1462-4DA5-B031-FB80C0382B89}" dt="2021-10-18T15:49:13.301" v="70" actId="14100"/>
      <pc:docMkLst>
        <pc:docMk/>
      </pc:docMkLst>
      <pc:sldChg chg="modSp mod">
        <pc:chgData name="Alin Raileanu" userId="d740c562a3d627ea" providerId="LiveId" clId="{B86A63CA-1462-4DA5-B031-FB80C0382B89}" dt="2021-10-18T15:49:13.301" v="70" actId="14100"/>
        <pc:sldMkLst>
          <pc:docMk/>
          <pc:sldMk cId="2169596794" sldId="256"/>
        </pc:sldMkLst>
        <pc:spChg chg="mod">
          <ac:chgData name="Alin Raileanu" userId="d740c562a3d627ea" providerId="LiveId" clId="{B86A63CA-1462-4DA5-B031-FB80C0382B89}" dt="2021-10-18T15:49:13.301" v="70" actId="14100"/>
          <ac:spMkLst>
            <pc:docMk/>
            <pc:sldMk cId="2169596794" sldId="256"/>
            <ac:spMk id="3" creationId="{5BD7BD1F-7DDA-461B-9CB3-9B540ADF4B9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B8F63AD-032C-4341-A47E-3D0F863F4B24}" type="datetimeFigureOut">
              <a:rPr lang="en-US" smtClean="0"/>
              <a:t>10/18/2021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4BFDD86-DA58-4E67-983F-F87E600F3EFD}" type="slidenum">
              <a:rPr lang="en-US" smtClean="0"/>
              <a:t>‹#›</a:t>
            </a:fld>
            <a:endParaRPr lang="en-US"/>
          </a:p>
        </p:txBody>
      </p:sp>
    </p:spTree>
    <p:extLst>
      <p:ext uri="{BB962C8B-B14F-4D97-AF65-F5344CB8AC3E}">
        <p14:creationId xmlns:p14="http://schemas.microsoft.com/office/powerpoint/2010/main" val="4774631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BFDD86-DA58-4E67-983F-F87E600F3EFD}" type="slidenum">
              <a:rPr lang="en-US" smtClean="0"/>
              <a:t>1</a:t>
            </a:fld>
            <a:endParaRPr lang="en-US"/>
          </a:p>
        </p:txBody>
      </p:sp>
    </p:spTree>
    <p:extLst>
      <p:ext uri="{BB962C8B-B14F-4D97-AF65-F5344CB8AC3E}">
        <p14:creationId xmlns:p14="http://schemas.microsoft.com/office/powerpoint/2010/main" val="32051600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theme of the presentation is to focus on solving different kinds of problems by means of appropriate decision making. In the context of doing so, the selected company in this case is the Tesco Plc. It is a public</a:t>
            </a:r>
            <a:r>
              <a:rPr lang="en-US" baseline="0" dirty="0"/>
              <a:t> related multinational organisation operating within the retail sector of the United Kingdom. The Tesco organisation was founded by Jack Cohen. The highlighted problem that can be noted based on the case study is the work related stress in the United Kingdom. </a:t>
            </a:r>
          </a:p>
          <a:p>
            <a:pPr algn="just"/>
            <a:endParaRPr lang="en-US" dirty="0"/>
          </a:p>
          <a:p>
            <a:pPr algn="just"/>
            <a:endParaRPr lang="en-US" dirty="0"/>
          </a:p>
        </p:txBody>
      </p:sp>
      <p:sp>
        <p:nvSpPr>
          <p:cNvPr id="4" name="Slide Number Placeholder 3"/>
          <p:cNvSpPr>
            <a:spLocks noGrp="1"/>
          </p:cNvSpPr>
          <p:nvPr>
            <p:ph type="sldNum" sz="quarter" idx="10"/>
          </p:nvPr>
        </p:nvSpPr>
        <p:spPr/>
        <p:txBody>
          <a:bodyPr/>
          <a:lstStyle/>
          <a:p>
            <a:fld id="{D4BFDD86-DA58-4E67-983F-F87E600F3EFD}" type="slidenum">
              <a:rPr lang="en-US" smtClean="0"/>
              <a:t>2</a:t>
            </a:fld>
            <a:endParaRPr lang="en-US" dirty="0"/>
          </a:p>
        </p:txBody>
      </p:sp>
    </p:spTree>
    <p:extLst>
      <p:ext uri="{BB962C8B-B14F-4D97-AF65-F5344CB8AC3E}">
        <p14:creationId xmlns:p14="http://schemas.microsoft.com/office/powerpoint/2010/main" val="9026156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identified</a:t>
            </a:r>
            <a:r>
              <a:rPr lang="en-US" baseline="0" dirty="0"/>
              <a:t> problem based on the case study is w</a:t>
            </a:r>
            <a:r>
              <a:rPr lang="en-US" dirty="0"/>
              <a:t>ork related stress is the response of individuals in return of pressures and work demands. The generation of stress takes</a:t>
            </a:r>
            <a:r>
              <a:rPr lang="en-US" baseline="0" dirty="0"/>
              <a:t> place as the employees fail to </a:t>
            </a:r>
            <a:r>
              <a:rPr lang="en-US" dirty="0"/>
              <a:t>match the abilities and knowledge based on the challenge for coping with the abilities. Furthermore, excessive pressure generates stress in work. In this context, the process of solving problems is effective management and communication. </a:t>
            </a:r>
          </a:p>
          <a:p>
            <a:pPr algn="just"/>
            <a:endParaRPr lang="en-US" dirty="0"/>
          </a:p>
        </p:txBody>
      </p:sp>
      <p:sp>
        <p:nvSpPr>
          <p:cNvPr id="4" name="Slide Number Placeholder 3"/>
          <p:cNvSpPr>
            <a:spLocks noGrp="1"/>
          </p:cNvSpPr>
          <p:nvPr>
            <p:ph type="sldNum" sz="quarter" idx="10"/>
          </p:nvPr>
        </p:nvSpPr>
        <p:spPr/>
        <p:txBody>
          <a:bodyPr/>
          <a:lstStyle/>
          <a:p>
            <a:fld id="{D4BFDD86-DA58-4E67-983F-F87E600F3EFD}" type="slidenum">
              <a:rPr lang="en-US" smtClean="0"/>
              <a:t>3</a:t>
            </a:fld>
            <a:endParaRPr lang="en-US" dirty="0"/>
          </a:p>
        </p:txBody>
      </p:sp>
    </p:spTree>
    <p:extLst>
      <p:ext uri="{BB962C8B-B14F-4D97-AF65-F5344CB8AC3E}">
        <p14:creationId xmlns:p14="http://schemas.microsoft.com/office/powerpoint/2010/main" val="27733321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It has been obtained based on</a:t>
            </a:r>
            <a:r>
              <a:rPr lang="en-US" baseline="0" dirty="0"/>
              <a:t> the environmental analysis, the political scenario is this aspect are s</a:t>
            </a:r>
            <a:r>
              <a:rPr lang="en-US" dirty="0"/>
              <a:t>table governmental regulations,</a:t>
            </a:r>
            <a:r>
              <a:rPr lang="en-US" baseline="0" dirty="0"/>
              <a:t> followed by v</a:t>
            </a:r>
            <a:r>
              <a:rPr lang="en-US" dirty="0"/>
              <a:t>ariations in political circumstances,</a:t>
            </a:r>
            <a:r>
              <a:rPr lang="en-US" baseline="0" dirty="0"/>
              <a:t> conflicts in trade, and deals of Brexit. Moving on to the e</a:t>
            </a:r>
            <a:r>
              <a:rPr lang="en-US" dirty="0"/>
              <a:t>conomic</a:t>
            </a:r>
            <a:r>
              <a:rPr lang="en-US" baseline="0" dirty="0"/>
              <a:t> aspect, </a:t>
            </a:r>
            <a:r>
              <a:rPr lang="en-US" dirty="0"/>
              <a:t>Covid 19 pandemic</a:t>
            </a:r>
            <a:r>
              <a:rPr lang="en-US" baseline="0" dirty="0"/>
              <a:t> resulted in ec</a:t>
            </a:r>
            <a:r>
              <a:rPr lang="en-US" dirty="0"/>
              <a:t>onomic downfall. Furthermore, trade tariff due to Brexit deal</a:t>
            </a:r>
            <a:r>
              <a:rPr lang="en-US" baseline="0" dirty="0"/>
              <a:t> and e</a:t>
            </a:r>
            <a:r>
              <a:rPr lang="en-US" dirty="0"/>
              <a:t>xpansion in the market. In</a:t>
            </a:r>
            <a:r>
              <a:rPr lang="en-US" baseline="0" dirty="0"/>
              <a:t> the case of the social perspective, t</a:t>
            </a:r>
            <a:r>
              <a:rPr lang="en-US" dirty="0"/>
              <a:t>rends of the society as per local demands, vegan trend, impacts of social and cultural aspects</a:t>
            </a:r>
            <a:r>
              <a:rPr lang="en-US" baseline="0" dirty="0"/>
              <a:t>, and lastly, o</a:t>
            </a:r>
            <a:r>
              <a:rPr lang="en-US" dirty="0"/>
              <a:t>pportunities of employment. In</a:t>
            </a:r>
            <a:r>
              <a:rPr lang="en-US" baseline="0" dirty="0"/>
              <a:t> addition to it, t</a:t>
            </a:r>
            <a:r>
              <a:rPr lang="en-US" dirty="0"/>
              <a:t>echnological aspects deals with continuous technology advancement,</a:t>
            </a:r>
            <a:r>
              <a:rPr lang="en-US" baseline="0" dirty="0"/>
              <a:t> and g</a:t>
            </a:r>
            <a:r>
              <a:rPr lang="en-US" dirty="0"/>
              <a:t>rowth of E-commerce. In the case of the environmental aspect, sustainable efforts</a:t>
            </a:r>
            <a:r>
              <a:rPr lang="en-US" baseline="0" dirty="0"/>
              <a:t> in the case of recycling ventures have turned up. Lastly, the l</a:t>
            </a:r>
            <a:r>
              <a:rPr lang="en-US" dirty="0"/>
              <a:t>egal</a:t>
            </a:r>
            <a:r>
              <a:rPr lang="en-US" baseline="0" dirty="0"/>
              <a:t> aspects including the r</a:t>
            </a:r>
            <a:r>
              <a:rPr lang="en-US" dirty="0"/>
              <a:t>egulations and laws,</a:t>
            </a:r>
            <a:r>
              <a:rPr lang="en-US" baseline="0" dirty="0"/>
              <a:t> a</a:t>
            </a:r>
            <a:r>
              <a:rPr lang="en-US" dirty="0"/>
              <a:t>llegations of gender bias,</a:t>
            </a:r>
            <a:r>
              <a:rPr lang="en-US" baseline="0" dirty="0"/>
              <a:t> fraud cases, and u</a:t>
            </a:r>
            <a:r>
              <a:rPr lang="en-US" dirty="0"/>
              <a:t>nequal payment scheme.</a:t>
            </a:r>
          </a:p>
          <a:p>
            <a:pPr algn="just"/>
            <a:endParaRPr lang="en-US" dirty="0"/>
          </a:p>
          <a:p>
            <a:pPr algn="just"/>
            <a:endParaRPr lang="en-US" dirty="0"/>
          </a:p>
          <a:p>
            <a:pPr algn="just"/>
            <a:endParaRPr lang="en-US" dirty="0"/>
          </a:p>
          <a:p>
            <a:pPr algn="just"/>
            <a:endParaRPr lang="en-US" dirty="0"/>
          </a:p>
        </p:txBody>
      </p:sp>
      <p:sp>
        <p:nvSpPr>
          <p:cNvPr id="4" name="Slide Number Placeholder 3"/>
          <p:cNvSpPr>
            <a:spLocks noGrp="1"/>
          </p:cNvSpPr>
          <p:nvPr>
            <p:ph type="sldNum" sz="quarter" idx="10"/>
          </p:nvPr>
        </p:nvSpPr>
        <p:spPr/>
        <p:txBody>
          <a:bodyPr/>
          <a:lstStyle/>
          <a:p>
            <a:fld id="{D4BFDD86-DA58-4E67-983F-F87E600F3EFD}" type="slidenum">
              <a:rPr lang="en-US" smtClean="0"/>
              <a:t>4</a:t>
            </a:fld>
            <a:endParaRPr lang="en-US" dirty="0"/>
          </a:p>
        </p:txBody>
      </p:sp>
    </p:spTree>
    <p:extLst>
      <p:ext uri="{BB962C8B-B14F-4D97-AF65-F5344CB8AC3E}">
        <p14:creationId xmlns:p14="http://schemas.microsoft.com/office/powerpoint/2010/main" val="26807516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In terms of conducting</a:t>
            </a:r>
            <a:r>
              <a:rPr lang="en-US" baseline="0" dirty="0"/>
              <a:t> the environmental analysis via the SWOT framework, the obtained strengths are the b</a:t>
            </a:r>
            <a:r>
              <a:rPr lang="en-US" dirty="0"/>
              <a:t>iggest chain of grocery,</a:t>
            </a:r>
            <a:r>
              <a:rPr lang="en-US" baseline="0" dirty="0"/>
              <a:t> followed by the e</a:t>
            </a:r>
            <a:r>
              <a:rPr lang="en-US" dirty="0"/>
              <a:t>fficient suppliers of network. Furthermore, acquires highest market share,</a:t>
            </a:r>
            <a:r>
              <a:rPr lang="en-US" baseline="0" dirty="0"/>
              <a:t> and the a</a:t>
            </a:r>
            <a:r>
              <a:rPr lang="en-US" dirty="0"/>
              <a:t>dvanced technological framework. The weaknesses on</a:t>
            </a:r>
            <a:r>
              <a:rPr lang="en-US" baseline="0" dirty="0"/>
              <a:t> the other hand are f</a:t>
            </a:r>
            <a:r>
              <a:rPr lang="en-US" dirty="0"/>
              <a:t>inancial errors,</a:t>
            </a:r>
            <a:r>
              <a:rPr lang="en-US" baseline="0" dirty="0"/>
              <a:t> s</a:t>
            </a:r>
            <a:r>
              <a:rPr lang="en-US" dirty="0"/>
              <a:t>candals of accounting,</a:t>
            </a:r>
            <a:r>
              <a:rPr lang="en-US" baseline="0" dirty="0"/>
              <a:t> w</a:t>
            </a:r>
            <a:r>
              <a:rPr lang="en-US" dirty="0"/>
              <a:t>eak performances in terms of operations,</a:t>
            </a:r>
            <a:r>
              <a:rPr lang="en-US" baseline="0" dirty="0"/>
              <a:t> and l</a:t>
            </a:r>
            <a:r>
              <a:rPr lang="en-US" dirty="0"/>
              <a:t>ow-cost technique. The opportunities that</a:t>
            </a:r>
            <a:r>
              <a:rPr lang="en-US" baseline="0" dirty="0"/>
              <a:t> the organisation can avail are r</a:t>
            </a:r>
            <a:r>
              <a:rPr lang="en-US" dirty="0"/>
              <a:t>ise of new and emerging markets,</a:t>
            </a:r>
            <a:r>
              <a:rPr lang="en-US" baseline="0" dirty="0"/>
              <a:t> a</a:t>
            </a:r>
            <a:r>
              <a:rPr lang="en-US" dirty="0"/>
              <a:t>lliance with bigger brands,</a:t>
            </a:r>
            <a:r>
              <a:rPr lang="en-US" baseline="0" dirty="0"/>
              <a:t> growth of online presence, and finally, the s</a:t>
            </a:r>
            <a:r>
              <a:rPr lang="en-US" dirty="0"/>
              <a:t>copes of joint venture. The threats as identified are national crisis of economy,</a:t>
            </a:r>
            <a:r>
              <a:rPr lang="en-US" baseline="0" dirty="0"/>
              <a:t> d</a:t>
            </a:r>
            <a:r>
              <a:rPr lang="en-US" dirty="0"/>
              <a:t>eal of Brexit,</a:t>
            </a:r>
            <a:r>
              <a:rPr lang="en-US" baseline="0" dirty="0"/>
              <a:t> f</a:t>
            </a:r>
            <a:r>
              <a:rPr lang="en-US" dirty="0"/>
              <a:t>ake farm,</a:t>
            </a:r>
            <a:r>
              <a:rPr lang="en-US" baseline="0" dirty="0"/>
              <a:t> and lastly, the h</a:t>
            </a:r>
            <a:r>
              <a:rPr lang="en-US" dirty="0"/>
              <a:t>igh level of competition.</a:t>
            </a:r>
          </a:p>
          <a:p>
            <a:pPr algn="just"/>
            <a:endParaRPr lang="en-US" dirty="0"/>
          </a:p>
          <a:p>
            <a:pPr algn="just"/>
            <a:endParaRPr lang="en-US" dirty="0"/>
          </a:p>
          <a:p>
            <a:pPr algn="just"/>
            <a:endParaRPr lang="en-US" dirty="0"/>
          </a:p>
          <a:p>
            <a:pPr algn="just"/>
            <a:endParaRPr lang="en-US" dirty="0"/>
          </a:p>
        </p:txBody>
      </p:sp>
      <p:sp>
        <p:nvSpPr>
          <p:cNvPr id="4" name="Slide Number Placeholder 3"/>
          <p:cNvSpPr>
            <a:spLocks noGrp="1"/>
          </p:cNvSpPr>
          <p:nvPr>
            <p:ph type="sldNum" sz="quarter" idx="10"/>
          </p:nvPr>
        </p:nvSpPr>
        <p:spPr/>
        <p:txBody>
          <a:bodyPr/>
          <a:lstStyle/>
          <a:p>
            <a:fld id="{D4BFDD86-DA58-4E67-983F-F87E600F3EFD}" type="slidenum">
              <a:rPr lang="en-US" smtClean="0"/>
              <a:t>5</a:t>
            </a:fld>
            <a:endParaRPr lang="en-US" dirty="0"/>
          </a:p>
        </p:txBody>
      </p:sp>
    </p:spTree>
    <p:extLst>
      <p:ext uri="{BB962C8B-B14F-4D97-AF65-F5344CB8AC3E}">
        <p14:creationId xmlns:p14="http://schemas.microsoft.com/office/powerpoint/2010/main" val="549194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slide presented a diagrammatic representation of the cause</a:t>
            </a:r>
            <a:r>
              <a:rPr lang="en-US" baseline="0" dirty="0"/>
              <a:t> and effect analysis that results in the rise of work-related stress within the Tesco organisation. It has been obtained that the inadequate working environment is the initial reason followed by the loss of economy. On the other hand, poor management operations and degradation of performance are further causes that can be highlighted.</a:t>
            </a:r>
            <a:endParaRPr lang="en-US" dirty="0"/>
          </a:p>
        </p:txBody>
      </p:sp>
      <p:sp>
        <p:nvSpPr>
          <p:cNvPr id="4" name="Slide Number Placeholder 3"/>
          <p:cNvSpPr>
            <a:spLocks noGrp="1"/>
          </p:cNvSpPr>
          <p:nvPr>
            <p:ph type="sldNum" sz="quarter" idx="10"/>
          </p:nvPr>
        </p:nvSpPr>
        <p:spPr/>
        <p:txBody>
          <a:bodyPr/>
          <a:lstStyle/>
          <a:p>
            <a:fld id="{D4BFDD86-DA58-4E67-983F-F87E600F3EFD}" type="slidenum">
              <a:rPr lang="en-US" smtClean="0"/>
              <a:t>6</a:t>
            </a:fld>
            <a:endParaRPr lang="en-US" dirty="0"/>
          </a:p>
        </p:txBody>
      </p:sp>
    </p:spTree>
    <p:extLst>
      <p:ext uri="{BB962C8B-B14F-4D97-AF65-F5344CB8AC3E}">
        <p14:creationId xmlns:p14="http://schemas.microsoft.com/office/powerpoint/2010/main" val="36973669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It has been obtained by</a:t>
            </a:r>
            <a:r>
              <a:rPr lang="en-US" baseline="0" dirty="0"/>
              <a:t> going through different literature articles that w</a:t>
            </a:r>
            <a:r>
              <a:rPr lang="en-US" dirty="0"/>
              <a:t>ork related stress leads to poor performance</a:t>
            </a:r>
            <a:r>
              <a:rPr lang="en-US" baseline="0" dirty="0"/>
              <a:t> within the premises of the organisations. It results in major degradation associated with the </a:t>
            </a:r>
            <a:r>
              <a:rPr lang="en-US" dirty="0"/>
              <a:t>rate of productivity. Further aspects as identified are the downfall of financial growth</a:t>
            </a:r>
            <a:r>
              <a:rPr lang="en-US" baseline="0" dirty="0"/>
              <a:t> along with l</a:t>
            </a:r>
            <a:r>
              <a:rPr lang="en-US" dirty="0"/>
              <a:t>ack of transparency and poor working environment. Lastly, effective management and communication can serve to be the key in this aspect as</a:t>
            </a:r>
            <a:r>
              <a:rPr lang="en-US" baseline="0" dirty="0"/>
              <a:t> well</a:t>
            </a:r>
            <a:r>
              <a:rPr lang="en-US" dirty="0"/>
              <a:t>. </a:t>
            </a:r>
          </a:p>
          <a:p>
            <a:pPr algn="just"/>
            <a:endParaRPr lang="en-US" dirty="0"/>
          </a:p>
        </p:txBody>
      </p:sp>
      <p:sp>
        <p:nvSpPr>
          <p:cNvPr id="4" name="Slide Number Placeholder 3"/>
          <p:cNvSpPr>
            <a:spLocks noGrp="1"/>
          </p:cNvSpPr>
          <p:nvPr>
            <p:ph type="sldNum" sz="quarter" idx="10"/>
          </p:nvPr>
        </p:nvSpPr>
        <p:spPr/>
        <p:txBody>
          <a:bodyPr/>
          <a:lstStyle/>
          <a:p>
            <a:fld id="{D4BFDD86-DA58-4E67-983F-F87E600F3EFD}" type="slidenum">
              <a:rPr lang="en-US" smtClean="0"/>
              <a:t>7</a:t>
            </a:fld>
            <a:endParaRPr lang="en-US" dirty="0"/>
          </a:p>
        </p:txBody>
      </p:sp>
    </p:spTree>
    <p:extLst>
      <p:ext uri="{BB962C8B-B14F-4D97-AF65-F5344CB8AC3E}">
        <p14:creationId xmlns:p14="http://schemas.microsoft.com/office/powerpoint/2010/main" val="31515426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suggestive solution in</a:t>
            </a:r>
            <a:r>
              <a:rPr lang="en-US" baseline="0" dirty="0"/>
              <a:t> the case of the Tesco Plc. for coping with the issue of work-related stress is the incorporation of the patterns of effective management integrated with communication. It is expected to leverage the overall extent of </a:t>
            </a:r>
            <a:r>
              <a:rPr lang="en-US" dirty="0"/>
              <a:t>transparency together</a:t>
            </a:r>
            <a:r>
              <a:rPr lang="en-US" baseline="0" dirty="0"/>
              <a:t> with the formation of a </a:t>
            </a:r>
            <a:r>
              <a:rPr lang="en-US" dirty="0"/>
              <a:t>positive environment of working would be established. Furthermore, improvement in the rate of performance and productivity of the organisation can also</a:t>
            </a:r>
            <a:r>
              <a:rPr lang="en-US" baseline="0" dirty="0"/>
              <a:t> be witnessed</a:t>
            </a:r>
            <a:r>
              <a:rPr lang="en-US" dirty="0"/>
              <a:t>. </a:t>
            </a:r>
          </a:p>
          <a:p>
            <a:pPr algn="just"/>
            <a:endParaRPr lang="en-US" dirty="0"/>
          </a:p>
        </p:txBody>
      </p:sp>
      <p:sp>
        <p:nvSpPr>
          <p:cNvPr id="4" name="Slide Number Placeholder 3"/>
          <p:cNvSpPr>
            <a:spLocks noGrp="1"/>
          </p:cNvSpPr>
          <p:nvPr>
            <p:ph type="sldNum" sz="quarter" idx="10"/>
          </p:nvPr>
        </p:nvSpPr>
        <p:spPr/>
        <p:txBody>
          <a:bodyPr/>
          <a:lstStyle/>
          <a:p>
            <a:fld id="{D4BFDD86-DA58-4E67-983F-F87E600F3EFD}" type="slidenum">
              <a:rPr lang="en-US" smtClean="0"/>
              <a:t>8</a:t>
            </a:fld>
            <a:endParaRPr lang="en-US" dirty="0"/>
          </a:p>
        </p:txBody>
      </p:sp>
    </p:spTree>
    <p:extLst>
      <p:ext uri="{BB962C8B-B14F-4D97-AF65-F5344CB8AC3E}">
        <p14:creationId xmlns:p14="http://schemas.microsoft.com/office/powerpoint/2010/main" val="8873916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4BFDD86-DA58-4E67-983F-F87E600F3EFD}" type="slidenum">
              <a:rPr lang="en-US" smtClean="0"/>
              <a:t>9</a:t>
            </a:fld>
            <a:endParaRPr lang="en-US"/>
          </a:p>
        </p:txBody>
      </p:sp>
    </p:spTree>
    <p:extLst>
      <p:ext uri="{BB962C8B-B14F-4D97-AF65-F5344CB8AC3E}">
        <p14:creationId xmlns:p14="http://schemas.microsoft.com/office/powerpoint/2010/main" val="6846735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1D8BD707-D9CF-40AE-B4C6-C98DA3205C09}" type="datetimeFigureOut">
              <a:rPr lang="en-US" smtClean="0"/>
              <a:pPr/>
              <a:t>10/18/2021</a:t>
            </a:fld>
            <a:endParaRPr lang="en-US"/>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1D8BD707-D9CF-40AE-B4C6-C98DA3205C09}" type="datetimeFigureOut">
              <a:rPr lang="en-US" smtClean="0"/>
              <a:pPr/>
              <a:t>10/18/2021</a:t>
            </a:fld>
            <a:endParaRPr lang="en-US"/>
          </a:p>
        </p:txBody>
      </p:sp>
      <p:sp>
        <p:nvSpPr>
          <p:cNvPr id="9" name="Slide Number Placeholder 8"/>
          <p:cNvSpPr>
            <a:spLocks noGrp="1"/>
          </p:cNvSpPr>
          <p:nvPr>
            <p:ph type="sldNum" sz="quarter" idx="15"/>
          </p:nvPr>
        </p:nvSpPr>
        <p:spPr/>
        <p:txBody>
          <a:bodyPr rtlCol="0"/>
          <a:lstStyle/>
          <a:p>
            <a:fld id="{B6F15528-21DE-4FAA-801E-634DDDAF4B2B}" type="slidenum">
              <a:rPr lang="en-US" smtClean="0"/>
              <a:pPr/>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1D8BD707-D9CF-40AE-B4C6-C98DA3205C09}" type="datetimeFigureOut">
              <a:rPr lang="en-US" smtClean="0"/>
              <a:pPr/>
              <a:t>10/18/2021</a:t>
            </a:fld>
            <a:endParaRPr lang="en-US"/>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1D8BD707-D9CF-40AE-B4C6-C98DA3205C09}" type="datetimeFigureOut">
              <a:rPr lang="en-US" smtClean="0"/>
              <a:pPr/>
              <a:t>10/18/2021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1D8BD707-D9CF-40AE-B4C6-C98DA3205C09}" type="datetimeFigureOut">
              <a:rPr lang="en-US" smtClean="0"/>
              <a:pPr/>
              <a:t>10/18/2021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1D8BD707-D9CF-40AE-B4C6-C98DA3205C09}" type="datetimeFigureOut">
              <a:rPr lang="en-US" smtClean="0"/>
              <a:pPr/>
              <a:t>10/18/2021</a:t>
            </a:fld>
            <a:endParaRPr lang="en-US"/>
          </a:p>
        </p:txBody>
      </p:sp>
      <p:sp>
        <p:nvSpPr>
          <p:cNvPr id="7" name="Slide Number Placeholder 6"/>
          <p:cNvSpPr>
            <a:spLocks noGrp="1"/>
          </p:cNvSpPr>
          <p:nvPr>
            <p:ph type="sldNum" sz="quarter" idx="11"/>
          </p:nvPr>
        </p:nvSpPr>
        <p:spPr/>
        <p:txBody>
          <a:bodyPr rtlCol="0"/>
          <a:lstStyle/>
          <a:p>
            <a:fld id="{B6F15528-21DE-4FAA-801E-634DDDAF4B2B}" type="slidenum">
              <a:rPr lang="en-US" smtClean="0"/>
              <a:pPr/>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1D8BD707-D9CF-40AE-B4C6-C98DA3205C09}" type="datetimeFigureOut">
              <a:rPr lang="en-US" smtClean="0"/>
              <a:pPr/>
              <a:t>10/18/2021</a:t>
            </a:fld>
            <a:endParaRPr lang="en-US"/>
          </a:p>
        </p:txBody>
      </p:sp>
      <p:sp>
        <p:nvSpPr>
          <p:cNvPr id="22" name="Slide Number Placeholder 21"/>
          <p:cNvSpPr>
            <a:spLocks noGrp="1"/>
          </p:cNvSpPr>
          <p:nvPr>
            <p:ph type="sldNum" sz="quarter" idx="15"/>
          </p:nvPr>
        </p:nvSpPr>
        <p:spPr/>
        <p:txBody>
          <a:bodyPr rtlCol="0"/>
          <a:lstStyle/>
          <a:p>
            <a:fld id="{B6F15528-21DE-4FAA-801E-634DDDAF4B2B}" type="slidenum">
              <a:rPr lang="en-US" smtClean="0"/>
              <a:pPr/>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1D8BD707-D9CF-40AE-B4C6-C98DA3205C09}" type="datetimeFigureOut">
              <a:rPr lang="en-US" smtClean="0"/>
              <a:pPr/>
              <a:t>10/18/2021</a:t>
            </a:fld>
            <a:endParaRPr lang="en-US"/>
          </a:p>
        </p:txBody>
      </p:sp>
      <p:sp>
        <p:nvSpPr>
          <p:cNvPr id="18" name="Slide Number Placeholder 17"/>
          <p:cNvSpPr>
            <a:spLocks noGrp="1"/>
          </p:cNvSpPr>
          <p:nvPr>
            <p:ph type="sldNum" sz="quarter" idx="11"/>
          </p:nvPr>
        </p:nvSpPr>
        <p:spPr/>
        <p:txBody>
          <a:bodyPr rtlCol="0"/>
          <a:lstStyle/>
          <a:p>
            <a:fld id="{B6F15528-21DE-4FAA-801E-634DDDAF4B2B}" type="slidenum">
              <a:rPr lang="en-US" smtClean="0"/>
              <a:pPr/>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10/18/2021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10/18/2021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1D8BD707-D9CF-40AE-B4C6-C98DA3205C09}" type="datetimeFigureOut">
              <a:rPr lang="en-US" smtClean="0"/>
              <a:pPr/>
              <a:t>10/18/2021</a:t>
            </a:fld>
            <a:endParaRPr lang="en-US"/>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Problem Solving and</a:t>
            </a:r>
            <a:br>
              <a:rPr lang="en-US" dirty="0"/>
            </a:br>
            <a:r>
              <a:rPr lang="en-US" dirty="0"/>
              <a:t>Decision making</a:t>
            </a:r>
          </a:p>
        </p:txBody>
      </p:sp>
      <p:sp>
        <p:nvSpPr>
          <p:cNvPr id="3" name="TextBox 2">
            <a:extLst>
              <a:ext uri="{FF2B5EF4-FFF2-40B4-BE49-F238E27FC236}">
                <a16:creationId xmlns:a16="http://schemas.microsoft.com/office/drawing/2014/main" id="{5BD7BD1F-7DDA-461B-9CB3-9B540ADF4B94}"/>
              </a:ext>
            </a:extLst>
          </p:cNvPr>
          <p:cNvSpPr txBox="1"/>
          <p:nvPr/>
        </p:nvSpPr>
        <p:spPr>
          <a:xfrm>
            <a:off x="2057400" y="151370"/>
            <a:ext cx="4419600" cy="1754326"/>
          </a:xfrm>
          <a:prstGeom prst="rect">
            <a:avLst/>
          </a:prstGeom>
          <a:noFill/>
        </p:spPr>
        <p:txBody>
          <a:bodyPr wrap="square" rtlCol="0">
            <a:spAutoFit/>
          </a:bodyPr>
          <a:lstStyle/>
          <a:p>
            <a:r>
              <a:rPr lang="en-GB" dirty="0"/>
              <a:t>MODULE ID ; BMSW4004 </a:t>
            </a:r>
          </a:p>
          <a:p>
            <a:r>
              <a:rPr lang="en-GB" dirty="0"/>
              <a:t>STUDENT NAME ;Alin Raileanu</a:t>
            </a:r>
          </a:p>
          <a:p>
            <a:r>
              <a:rPr lang="en-GB" dirty="0"/>
              <a:t>STUDENT ID ; 2027938</a:t>
            </a:r>
          </a:p>
          <a:p>
            <a:r>
              <a:rPr lang="en-GB" dirty="0"/>
              <a:t>SUBJECT NAME ; Task 1 assignment</a:t>
            </a:r>
          </a:p>
          <a:p>
            <a:r>
              <a:rPr lang="en-GB" dirty="0"/>
              <a:t>LECTURER NAME ; Nauman Ali</a:t>
            </a:r>
          </a:p>
          <a:p>
            <a:endParaRPr lang="en-GB" dirty="0"/>
          </a:p>
        </p:txBody>
      </p:sp>
    </p:spTree>
    <p:extLst>
      <p:ext uri="{BB962C8B-B14F-4D97-AF65-F5344CB8AC3E}">
        <p14:creationId xmlns:p14="http://schemas.microsoft.com/office/powerpoint/2010/main" val="21695967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p>
        </p:txBody>
      </p:sp>
      <p:sp>
        <p:nvSpPr>
          <p:cNvPr id="3" name="Content Placeholder 2"/>
          <p:cNvSpPr>
            <a:spLocks noGrp="1"/>
          </p:cNvSpPr>
          <p:nvPr>
            <p:ph sz="quarter" idx="1"/>
          </p:nvPr>
        </p:nvSpPr>
        <p:spPr/>
        <p:txBody>
          <a:bodyPr>
            <a:normAutofit fontScale="92500" lnSpcReduction="10000"/>
          </a:bodyPr>
          <a:lstStyle/>
          <a:p>
            <a:pPr>
              <a:lnSpc>
                <a:spcPct val="150000"/>
              </a:lnSpc>
            </a:pPr>
            <a:r>
              <a:rPr lang="en-US" dirty="0"/>
              <a:t>Theme is solving problems and making decisions. </a:t>
            </a:r>
          </a:p>
          <a:p>
            <a:pPr>
              <a:lnSpc>
                <a:spcPct val="150000"/>
              </a:lnSpc>
            </a:pPr>
            <a:r>
              <a:rPr lang="en-US" dirty="0"/>
              <a:t>The selected company in this case is the Tesco Plc. </a:t>
            </a:r>
          </a:p>
          <a:p>
            <a:pPr>
              <a:lnSpc>
                <a:spcPct val="150000"/>
              </a:lnSpc>
            </a:pPr>
            <a:r>
              <a:rPr lang="en-US" dirty="0"/>
              <a:t>It is a multinational retail organisation of the United Kingdom.</a:t>
            </a:r>
          </a:p>
          <a:p>
            <a:pPr>
              <a:lnSpc>
                <a:spcPct val="150000"/>
              </a:lnSpc>
            </a:pPr>
            <a:r>
              <a:rPr lang="en-US" dirty="0"/>
              <a:t>It is a public related organisation.</a:t>
            </a:r>
          </a:p>
          <a:p>
            <a:pPr>
              <a:lnSpc>
                <a:spcPct val="150000"/>
              </a:lnSpc>
            </a:pPr>
            <a:r>
              <a:rPr lang="en-US" dirty="0"/>
              <a:t>The organisation was founded by Jack Cohen. </a:t>
            </a:r>
          </a:p>
          <a:p>
            <a:pPr>
              <a:lnSpc>
                <a:spcPct val="150000"/>
              </a:lnSpc>
            </a:pPr>
            <a:r>
              <a:rPr lang="en-US" dirty="0"/>
              <a:t>The problem that can be noted based on the case study is the work related stress in the United Kingdom. </a:t>
            </a:r>
          </a:p>
        </p:txBody>
      </p:sp>
    </p:spTree>
    <p:extLst>
      <p:ext uri="{BB962C8B-B14F-4D97-AF65-F5344CB8AC3E}">
        <p14:creationId xmlns:p14="http://schemas.microsoft.com/office/powerpoint/2010/main" val="2038765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Defining the problem</a:t>
            </a:r>
          </a:p>
        </p:txBody>
      </p:sp>
      <p:sp>
        <p:nvSpPr>
          <p:cNvPr id="3" name="Content Placeholder 2"/>
          <p:cNvSpPr>
            <a:spLocks noGrp="1"/>
          </p:cNvSpPr>
          <p:nvPr>
            <p:ph sz="quarter" idx="1"/>
          </p:nvPr>
        </p:nvSpPr>
        <p:spPr>
          <a:xfrm>
            <a:off x="457200" y="1600200"/>
            <a:ext cx="4419600" cy="4572000"/>
          </a:xfrm>
        </p:spPr>
        <p:txBody>
          <a:bodyPr>
            <a:normAutofit fontScale="92500" lnSpcReduction="10000"/>
          </a:bodyPr>
          <a:lstStyle/>
          <a:p>
            <a:r>
              <a:rPr lang="en-US" dirty="0"/>
              <a:t>Work related stress is the response of individuals in return of pressures and work demands (Peterson, 2018).</a:t>
            </a:r>
          </a:p>
          <a:p>
            <a:r>
              <a:rPr lang="en-US" dirty="0"/>
              <a:t>Unable to match the abilities and knowledge based on the challenge for coping with the abilities. </a:t>
            </a:r>
          </a:p>
          <a:p>
            <a:r>
              <a:rPr lang="en-US" dirty="0"/>
              <a:t>Excessive pressure generates stress in work (Rossi, et.al, 2017). </a:t>
            </a:r>
          </a:p>
          <a:p>
            <a:r>
              <a:rPr lang="en-US" dirty="0"/>
              <a:t>The problem solving process is effective management and communication. </a:t>
            </a:r>
          </a:p>
        </p:txBody>
      </p:sp>
      <p:pic>
        <p:nvPicPr>
          <p:cNvPr id="2050" name="Picture 2"/>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bwMode="auto">
          <a:xfrm>
            <a:off x="5029200" y="2286000"/>
            <a:ext cx="3529634" cy="2895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63775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Environmental Analysis - PESTEL</a:t>
            </a:r>
          </a:p>
        </p:txBody>
      </p:sp>
      <p:sp>
        <p:nvSpPr>
          <p:cNvPr id="3" name="Content Placeholder 2"/>
          <p:cNvSpPr>
            <a:spLocks noGrp="1"/>
          </p:cNvSpPr>
          <p:nvPr>
            <p:ph sz="quarter" idx="1"/>
          </p:nvPr>
        </p:nvSpPr>
        <p:spPr/>
        <p:txBody>
          <a:bodyPr>
            <a:normAutofit fontScale="70000" lnSpcReduction="20000"/>
          </a:bodyPr>
          <a:lstStyle/>
          <a:p>
            <a:r>
              <a:rPr lang="en-US" b="1" dirty="0"/>
              <a:t>Political: </a:t>
            </a:r>
            <a:endParaRPr lang="en-US" dirty="0"/>
          </a:p>
          <a:p>
            <a:pPr lvl="1"/>
            <a:r>
              <a:rPr lang="en-US" dirty="0"/>
              <a:t>Stable governmental regulations.</a:t>
            </a:r>
          </a:p>
          <a:p>
            <a:pPr lvl="1"/>
            <a:r>
              <a:rPr lang="en-US" dirty="0"/>
              <a:t>Variations in political circumstances.</a:t>
            </a:r>
          </a:p>
          <a:p>
            <a:pPr lvl="1"/>
            <a:r>
              <a:rPr lang="en-US" dirty="0"/>
              <a:t>Deal of Brexit.</a:t>
            </a:r>
          </a:p>
          <a:p>
            <a:pPr lvl="1"/>
            <a:r>
              <a:rPr lang="en-US" dirty="0"/>
              <a:t>Trade conflict.</a:t>
            </a:r>
          </a:p>
          <a:p>
            <a:r>
              <a:rPr lang="en-US" b="1" dirty="0"/>
              <a:t>Economic:</a:t>
            </a:r>
          </a:p>
          <a:p>
            <a:pPr lvl="1"/>
            <a:r>
              <a:rPr lang="en-US" dirty="0"/>
              <a:t>Covid 19 pandemic. </a:t>
            </a:r>
          </a:p>
          <a:p>
            <a:pPr lvl="1"/>
            <a:r>
              <a:rPr lang="en-US" dirty="0"/>
              <a:t>Economic downfall.</a:t>
            </a:r>
          </a:p>
          <a:p>
            <a:pPr lvl="1"/>
            <a:r>
              <a:rPr lang="en-US" dirty="0"/>
              <a:t>Trade tariff due to Brexit deal.</a:t>
            </a:r>
          </a:p>
          <a:p>
            <a:pPr lvl="1"/>
            <a:r>
              <a:rPr lang="en-US" dirty="0"/>
              <a:t>Expansion in the market. </a:t>
            </a:r>
          </a:p>
          <a:p>
            <a:r>
              <a:rPr lang="en-US" b="1" dirty="0"/>
              <a:t>Social:</a:t>
            </a:r>
          </a:p>
          <a:p>
            <a:pPr lvl="1"/>
            <a:r>
              <a:rPr lang="en-US" dirty="0"/>
              <a:t>Trends of the society as per local demands. </a:t>
            </a:r>
          </a:p>
          <a:p>
            <a:pPr lvl="1"/>
            <a:r>
              <a:rPr lang="en-US" dirty="0"/>
              <a:t>Trend of vegan.</a:t>
            </a:r>
          </a:p>
          <a:p>
            <a:pPr lvl="1"/>
            <a:r>
              <a:rPr lang="en-US" dirty="0"/>
              <a:t>Social and cultural impact.</a:t>
            </a:r>
          </a:p>
          <a:p>
            <a:pPr lvl="1"/>
            <a:r>
              <a:rPr lang="en-US" dirty="0"/>
              <a:t>Opportunities of employment. </a:t>
            </a:r>
          </a:p>
        </p:txBody>
      </p:sp>
      <p:sp>
        <p:nvSpPr>
          <p:cNvPr id="4" name="Content Placeholder 3"/>
          <p:cNvSpPr>
            <a:spLocks noGrp="1"/>
          </p:cNvSpPr>
          <p:nvPr>
            <p:ph sz="quarter" idx="2"/>
          </p:nvPr>
        </p:nvSpPr>
        <p:spPr/>
        <p:txBody>
          <a:bodyPr>
            <a:noAutofit/>
          </a:bodyPr>
          <a:lstStyle/>
          <a:p>
            <a:r>
              <a:rPr lang="en-US" sz="1800" b="1" dirty="0"/>
              <a:t>Technological:</a:t>
            </a:r>
          </a:p>
          <a:p>
            <a:pPr lvl="1"/>
            <a:r>
              <a:rPr lang="en-US" sz="1800" dirty="0"/>
              <a:t>Continuous technology advancement.</a:t>
            </a:r>
          </a:p>
          <a:p>
            <a:pPr lvl="1"/>
            <a:r>
              <a:rPr lang="en-US" sz="1800" dirty="0"/>
              <a:t>Growth of E-commerce.</a:t>
            </a:r>
          </a:p>
          <a:p>
            <a:r>
              <a:rPr lang="en-US" sz="1800" b="1" dirty="0"/>
              <a:t>Environmental:</a:t>
            </a:r>
          </a:p>
          <a:p>
            <a:pPr lvl="1"/>
            <a:r>
              <a:rPr lang="en-US" sz="1800" dirty="0"/>
              <a:t>Sustainable efforts.</a:t>
            </a:r>
          </a:p>
          <a:p>
            <a:pPr lvl="1"/>
            <a:r>
              <a:rPr lang="en-US" sz="1800" dirty="0"/>
              <a:t>Plan of recycling. </a:t>
            </a:r>
          </a:p>
          <a:p>
            <a:r>
              <a:rPr lang="en-US" sz="1800" b="1" dirty="0"/>
              <a:t>Legal:</a:t>
            </a:r>
          </a:p>
          <a:p>
            <a:pPr lvl="1"/>
            <a:r>
              <a:rPr lang="en-US" sz="1800" dirty="0"/>
              <a:t>Regulations and laws.</a:t>
            </a:r>
          </a:p>
          <a:p>
            <a:pPr lvl="1"/>
            <a:r>
              <a:rPr lang="en-US" sz="1800" dirty="0"/>
              <a:t>Allegations of gender bias. </a:t>
            </a:r>
          </a:p>
          <a:p>
            <a:pPr lvl="1"/>
            <a:r>
              <a:rPr lang="en-US" sz="1800" dirty="0"/>
              <a:t>Unequal payment scheme.</a:t>
            </a:r>
          </a:p>
          <a:p>
            <a:pPr lvl="1"/>
            <a:r>
              <a:rPr lang="en-US" sz="1800" dirty="0"/>
              <a:t>Fraud cases. </a:t>
            </a:r>
          </a:p>
          <a:p>
            <a:endParaRPr lang="en-US" sz="1800" dirty="0"/>
          </a:p>
        </p:txBody>
      </p:sp>
    </p:spTree>
    <p:extLst>
      <p:ext uri="{BB962C8B-B14F-4D97-AF65-F5344CB8AC3E}">
        <p14:creationId xmlns:p14="http://schemas.microsoft.com/office/powerpoint/2010/main" val="40239937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Environmental Analysis - SWOT</a:t>
            </a:r>
          </a:p>
        </p:txBody>
      </p:sp>
      <p:sp>
        <p:nvSpPr>
          <p:cNvPr id="3" name="Content Placeholder 2"/>
          <p:cNvSpPr>
            <a:spLocks noGrp="1"/>
          </p:cNvSpPr>
          <p:nvPr>
            <p:ph sz="quarter" idx="1"/>
          </p:nvPr>
        </p:nvSpPr>
        <p:spPr/>
        <p:txBody>
          <a:bodyPr>
            <a:normAutofit fontScale="92500" lnSpcReduction="20000"/>
          </a:bodyPr>
          <a:lstStyle/>
          <a:p>
            <a:r>
              <a:rPr lang="en-US" b="1" dirty="0"/>
              <a:t>Strengths:</a:t>
            </a:r>
          </a:p>
          <a:p>
            <a:pPr lvl="1"/>
            <a:r>
              <a:rPr lang="en-US" dirty="0"/>
              <a:t>Biggest chain of grocery.</a:t>
            </a:r>
          </a:p>
          <a:p>
            <a:pPr lvl="1"/>
            <a:r>
              <a:rPr lang="en-US" dirty="0"/>
              <a:t>Efficient suppliers of network.</a:t>
            </a:r>
          </a:p>
          <a:p>
            <a:pPr lvl="1"/>
            <a:r>
              <a:rPr lang="en-US" dirty="0"/>
              <a:t>Acquires highest market share. </a:t>
            </a:r>
          </a:p>
          <a:p>
            <a:pPr lvl="1"/>
            <a:r>
              <a:rPr lang="en-US" dirty="0"/>
              <a:t>Advanced technological framework.</a:t>
            </a:r>
          </a:p>
          <a:p>
            <a:r>
              <a:rPr lang="en-US" b="1" dirty="0"/>
              <a:t>Weaknesses:</a:t>
            </a:r>
          </a:p>
          <a:p>
            <a:pPr lvl="1"/>
            <a:r>
              <a:rPr lang="en-US" dirty="0"/>
              <a:t>Financial errors.</a:t>
            </a:r>
          </a:p>
          <a:p>
            <a:pPr lvl="1"/>
            <a:r>
              <a:rPr lang="en-US" dirty="0"/>
              <a:t>Scandals of accounting.</a:t>
            </a:r>
          </a:p>
          <a:p>
            <a:pPr lvl="1"/>
            <a:r>
              <a:rPr lang="en-US" dirty="0"/>
              <a:t>Weak performances in terms of operations.</a:t>
            </a:r>
          </a:p>
          <a:p>
            <a:pPr lvl="1"/>
            <a:r>
              <a:rPr lang="en-US" dirty="0"/>
              <a:t>Low-cost technique. </a:t>
            </a:r>
          </a:p>
        </p:txBody>
      </p:sp>
      <p:sp>
        <p:nvSpPr>
          <p:cNvPr id="4" name="Content Placeholder 3"/>
          <p:cNvSpPr>
            <a:spLocks noGrp="1"/>
          </p:cNvSpPr>
          <p:nvPr>
            <p:ph sz="quarter" idx="2"/>
          </p:nvPr>
        </p:nvSpPr>
        <p:spPr/>
        <p:txBody>
          <a:bodyPr>
            <a:normAutofit fontScale="92500" lnSpcReduction="20000"/>
          </a:bodyPr>
          <a:lstStyle/>
          <a:p>
            <a:r>
              <a:rPr lang="en-US" b="1" dirty="0"/>
              <a:t>Opportunities:</a:t>
            </a:r>
          </a:p>
          <a:p>
            <a:pPr lvl="1"/>
            <a:r>
              <a:rPr lang="en-US" dirty="0"/>
              <a:t>Rise of new and emerging markets. </a:t>
            </a:r>
          </a:p>
          <a:p>
            <a:pPr lvl="1"/>
            <a:r>
              <a:rPr lang="en-US" dirty="0"/>
              <a:t>Alliance with bigger brands.</a:t>
            </a:r>
          </a:p>
          <a:p>
            <a:pPr lvl="1"/>
            <a:r>
              <a:rPr lang="en-US" dirty="0"/>
              <a:t>Scopes of joint venture. </a:t>
            </a:r>
          </a:p>
          <a:p>
            <a:pPr lvl="1"/>
            <a:r>
              <a:rPr lang="en-US" dirty="0"/>
              <a:t>Growth of online presence. </a:t>
            </a:r>
          </a:p>
          <a:p>
            <a:r>
              <a:rPr lang="en-US" b="1" dirty="0"/>
              <a:t>Threats:</a:t>
            </a:r>
          </a:p>
          <a:p>
            <a:pPr lvl="1"/>
            <a:r>
              <a:rPr lang="en-US" dirty="0"/>
              <a:t>National crisis of economy.</a:t>
            </a:r>
          </a:p>
          <a:p>
            <a:pPr lvl="1"/>
            <a:r>
              <a:rPr lang="en-US" dirty="0"/>
              <a:t>Deal of Brexit.</a:t>
            </a:r>
          </a:p>
          <a:p>
            <a:pPr lvl="1"/>
            <a:r>
              <a:rPr lang="en-US" dirty="0"/>
              <a:t>Fake farm.</a:t>
            </a:r>
          </a:p>
          <a:p>
            <a:pPr lvl="1"/>
            <a:r>
              <a:rPr lang="en-US" dirty="0"/>
              <a:t>High level of competition.</a:t>
            </a:r>
          </a:p>
          <a:p>
            <a:endParaRPr lang="en-US" dirty="0"/>
          </a:p>
        </p:txBody>
      </p:sp>
    </p:spTree>
    <p:extLst>
      <p:ext uri="{BB962C8B-B14F-4D97-AF65-F5344CB8AC3E}">
        <p14:creationId xmlns:p14="http://schemas.microsoft.com/office/powerpoint/2010/main" val="14019627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Cause and Effect Analysis</a:t>
            </a:r>
          </a:p>
        </p:txBody>
      </p:sp>
      <p:pic>
        <p:nvPicPr>
          <p:cNvPr id="1026" name="Picture 2"/>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bwMode="auto">
          <a:xfrm>
            <a:off x="381000" y="1676400"/>
            <a:ext cx="7772400" cy="44369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627407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Suggestive Literature</a:t>
            </a:r>
          </a:p>
        </p:txBody>
      </p:sp>
      <p:sp>
        <p:nvSpPr>
          <p:cNvPr id="3" name="Content Placeholder 2"/>
          <p:cNvSpPr>
            <a:spLocks noGrp="1"/>
          </p:cNvSpPr>
          <p:nvPr>
            <p:ph sz="quarter" idx="1"/>
          </p:nvPr>
        </p:nvSpPr>
        <p:spPr/>
        <p:txBody>
          <a:bodyPr>
            <a:normAutofit fontScale="85000" lnSpcReduction="10000"/>
          </a:bodyPr>
          <a:lstStyle/>
          <a:p>
            <a:r>
              <a:rPr lang="en-US" dirty="0"/>
              <a:t>Work related stress leads to poor performance (</a:t>
            </a:r>
            <a:r>
              <a:rPr lang="en-US" dirty="0" err="1"/>
              <a:t>Hassard</a:t>
            </a:r>
            <a:r>
              <a:rPr lang="en-US" dirty="0"/>
              <a:t>, et.al, 2018). </a:t>
            </a:r>
          </a:p>
          <a:p>
            <a:r>
              <a:rPr lang="en-US" dirty="0"/>
              <a:t>Degradation of the rate of productivity.</a:t>
            </a:r>
          </a:p>
          <a:p>
            <a:r>
              <a:rPr lang="en-US" dirty="0"/>
              <a:t>Downfall of financial growth.</a:t>
            </a:r>
          </a:p>
          <a:p>
            <a:r>
              <a:rPr lang="en-US" dirty="0"/>
              <a:t>Lack of transparency and poor working environment (Rossi, et.al, 2017).</a:t>
            </a:r>
          </a:p>
          <a:p>
            <a:r>
              <a:rPr lang="en-US" dirty="0"/>
              <a:t>Effective management and communication can serve to be the key in this aspect (Hargie, et.al, 2017). </a:t>
            </a:r>
          </a:p>
        </p:txBody>
      </p:sp>
      <p:pic>
        <p:nvPicPr>
          <p:cNvPr id="3074" name="Picture 2"/>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bwMode="auto">
          <a:xfrm>
            <a:off x="4267200" y="2209800"/>
            <a:ext cx="4191000" cy="312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318685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Suggestive Solution</a:t>
            </a:r>
          </a:p>
        </p:txBody>
      </p:sp>
      <p:sp>
        <p:nvSpPr>
          <p:cNvPr id="3" name="Content Placeholder 2"/>
          <p:cNvSpPr>
            <a:spLocks noGrp="1"/>
          </p:cNvSpPr>
          <p:nvPr>
            <p:ph sz="quarter" idx="1"/>
          </p:nvPr>
        </p:nvSpPr>
        <p:spPr/>
        <p:txBody>
          <a:bodyPr>
            <a:normAutofit fontScale="85000" lnSpcReduction="10000"/>
          </a:bodyPr>
          <a:lstStyle/>
          <a:p>
            <a:r>
              <a:rPr lang="en-US" dirty="0"/>
              <a:t>The suggestive solution for the Tesco organisation is effective management and communication.</a:t>
            </a:r>
          </a:p>
          <a:p>
            <a:r>
              <a:rPr lang="en-US" dirty="0"/>
              <a:t>It would leverage the transparency level (</a:t>
            </a:r>
            <a:r>
              <a:rPr lang="en-US" dirty="0" err="1"/>
              <a:t>Boujaoudeh</a:t>
            </a:r>
            <a:r>
              <a:rPr lang="en-US" dirty="0"/>
              <a:t> </a:t>
            </a:r>
            <a:r>
              <a:rPr lang="en-US" dirty="0" err="1"/>
              <a:t>Khoury</a:t>
            </a:r>
            <a:r>
              <a:rPr lang="en-US" dirty="0"/>
              <a:t>, 2019). </a:t>
            </a:r>
          </a:p>
          <a:p>
            <a:r>
              <a:rPr lang="en-US" dirty="0"/>
              <a:t>A positive environment of working would be established.</a:t>
            </a:r>
          </a:p>
          <a:p>
            <a:r>
              <a:rPr lang="en-US" dirty="0"/>
              <a:t>Improvement in the rate of performance and productivity of the organisation. </a:t>
            </a:r>
          </a:p>
        </p:txBody>
      </p:sp>
      <p:pic>
        <p:nvPicPr>
          <p:cNvPr id="4098" name="Picture 2"/>
          <p:cNvPicPr>
            <a:picLocks noGrp="1" noChangeAspect="1" noChangeArrowheads="1"/>
          </p:cNvPicPr>
          <p:nvPr>
            <p:ph sz="quarter" idx="2"/>
          </p:nvPr>
        </p:nvPicPr>
        <p:blipFill rotWithShape="1">
          <a:blip r:embed="rId3">
            <a:extLst>
              <a:ext uri="{28A0092B-C50C-407E-A947-70E740481C1C}">
                <a14:useLocalDpi xmlns:a14="http://schemas.microsoft.com/office/drawing/2010/main" val="0"/>
              </a:ext>
            </a:extLst>
          </a:blip>
          <a:srcRect t="2307"/>
          <a:stretch/>
        </p:blipFill>
        <p:spPr bwMode="auto">
          <a:xfrm>
            <a:off x="4495800" y="1752600"/>
            <a:ext cx="3810000" cy="21505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95800" y="3962400"/>
            <a:ext cx="3886200" cy="213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996365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sz="quarter" idx="1"/>
          </p:nvPr>
        </p:nvSpPr>
        <p:spPr/>
        <p:txBody>
          <a:bodyPr>
            <a:normAutofit fontScale="85000" lnSpcReduction="10000"/>
          </a:bodyPr>
          <a:lstStyle/>
          <a:p>
            <a:r>
              <a:rPr lang="en-US" dirty="0" err="1"/>
              <a:t>Boujaoudeh</a:t>
            </a:r>
            <a:r>
              <a:rPr lang="en-US" dirty="0"/>
              <a:t> </a:t>
            </a:r>
            <a:r>
              <a:rPr lang="en-US" dirty="0" err="1"/>
              <a:t>Khoury</a:t>
            </a:r>
            <a:r>
              <a:rPr lang="en-US" dirty="0"/>
              <a:t>, K., 2019. Effective communication processes for building design, construction, and management. </a:t>
            </a:r>
            <a:r>
              <a:rPr lang="en-US" i="1" dirty="0"/>
              <a:t>Buildings</a:t>
            </a:r>
            <a:r>
              <a:rPr lang="en-US" dirty="0"/>
              <a:t>, </a:t>
            </a:r>
            <a:r>
              <a:rPr lang="en-US" i="1" dirty="0"/>
              <a:t>9</a:t>
            </a:r>
            <a:r>
              <a:rPr lang="en-US" dirty="0"/>
              <a:t>(5), p.112.</a:t>
            </a:r>
          </a:p>
          <a:p>
            <a:r>
              <a:rPr lang="en-US" dirty="0"/>
              <a:t>Hargie, O., Dickson, D. and </a:t>
            </a:r>
            <a:r>
              <a:rPr lang="en-US" dirty="0" err="1"/>
              <a:t>Tourish</a:t>
            </a:r>
            <a:r>
              <a:rPr lang="en-US" dirty="0"/>
              <a:t>, D., 2017.</a:t>
            </a:r>
            <a:r>
              <a:rPr lang="en-US" i="1" dirty="0"/>
              <a:t>Communication skills for effective management</a:t>
            </a:r>
            <a:r>
              <a:rPr lang="en-US" dirty="0"/>
              <a:t>. Macmillan International Higher Education.</a:t>
            </a:r>
          </a:p>
          <a:p>
            <a:r>
              <a:rPr lang="en-US" dirty="0" err="1"/>
              <a:t>Hassard</a:t>
            </a:r>
            <a:r>
              <a:rPr lang="en-US" dirty="0"/>
              <a:t>, J., </a:t>
            </a:r>
            <a:r>
              <a:rPr lang="en-US" dirty="0" err="1"/>
              <a:t>Teoh</a:t>
            </a:r>
            <a:r>
              <a:rPr lang="en-US" dirty="0"/>
              <a:t>, K.R., </a:t>
            </a:r>
            <a:r>
              <a:rPr lang="en-US" dirty="0" err="1"/>
              <a:t>Visockaite</a:t>
            </a:r>
            <a:r>
              <a:rPr lang="en-US" dirty="0"/>
              <a:t>, G., </a:t>
            </a:r>
            <a:r>
              <a:rPr lang="en-US" dirty="0" err="1"/>
              <a:t>Dewe</a:t>
            </a:r>
            <a:r>
              <a:rPr lang="en-US" dirty="0"/>
              <a:t>, P. and Cox, T., 2018. The cost of work-related stress to society: A systematic review. </a:t>
            </a:r>
            <a:r>
              <a:rPr lang="en-US" i="1" dirty="0"/>
              <a:t>Journal of occupational health psychology</a:t>
            </a:r>
            <a:r>
              <a:rPr lang="en-US" dirty="0"/>
              <a:t>, </a:t>
            </a:r>
            <a:r>
              <a:rPr lang="en-US" i="1" dirty="0"/>
              <a:t>23</a:t>
            </a:r>
            <a:r>
              <a:rPr lang="en-US" dirty="0"/>
              <a:t>(1), p.1.</a:t>
            </a:r>
          </a:p>
          <a:p>
            <a:r>
              <a:rPr lang="en-US" dirty="0"/>
              <a:t>Peterson, C., 2018. </a:t>
            </a:r>
            <a:r>
              <a:rPr lang="en-US" i="1" dirty="0"/>
              <a:t>Work stress: Studies of the context, content and outcomes of stress: A book of readings</a:t>
            </a:r>
            <a:r>
              <a:rPr lang="en-US" dirty="0"/>
              <a:t>. Routledge.</a:t>
            </a:r>
          </a:p>
          <a:p>
            <a:r>
              <a:rPr lang="en-US" dirty="0"/>
              <a:t>Rossi, A.M., </a:t>
            </a:r>
            <a:r>
              <a:rPr lang="en-US" dirty="0" err="1"/>
              <a:t>Meurs</a:t>
            </a:r>
            <a:r>
              <a:rPr lang="en-US" dirty="0"/>
              <a:t>, J.A. and </a:t>
            </a:r>
            <a:r>
              <a:rPr lang="en-US" dirty="0" err="1"/>
              <a:t>Perrewé</a:t>
            </a:r>
            <a:r>
              <a:rPr lang="en-US" dirty="0"/>
              <a:t>, P.L. eds., 2017. Stress and Quality of Working Life: Conceptualizing and Assessing Stress. IAP.</a:t>
            </a:r>
          </a:p>
          <a:p>
            <a:endParaRPr lang="en-US" dirty="0"/>
          </a:p>
        </p:txBody>
      </p:sp>
    </p:spTree>
    <p:extLst>
      <p:ext uri="{BB962C8B-B14F-4D97-AF65-F5344CB8AC3E}">
        <p14:creationId xmlns:p14="http://schemas.microsoft.com/office/powerpoint/2010/main" val="29732887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163</TotalTime>
  <Words>1315</Words>
  <Application>Microsoft Office PowerPoint</Application>
  <PresentationFormat>On-screen Show (4:3)</PresentationFormat>
  <Paragraphs>104</Paragraphs>
  <Slides>9</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Calibri</vt:lpstr>
      <vt:lpstr>Century Schoolbook</vt:lpstr>
      <vt:lpstr>Wingdings</vt:lpstr>
      <vt:lpstr>Wingdings 2</vt:lpstr>
      <vt:lpstr>Oriel</vt:lpstr>
      <vt:lpstr>Problem Solving and Decision making</vt:lpstr>
      <vt:lpstr>Introduction</vt:lpstr>
      <vt:lpstr>Defining the problem</vt:lpstr>
      <vt:lpstr>Environmental Analysis - PESTEL</vt:lpstr>
      <vt:lpstr>Environmental Analysis - SWOT</vt:lpstr>
      <vt:lpstr>Cause and Effect Analysis</vt:lpstr>
      <vt:lpstr>Suggestive Literature</vt:lpstr>
      <vt:lpstr>Suggestive Solution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Alin Raileanu</dc:creator>
  <cp:lastModifiedBy>Alin Raileanu</cp:lastModifiedBy>
  <cp:revision>74</cp:revision>
  <dcterms:created xsi:type="dcterms:W3CDTF">2006-08-16T00:00:00Z</dcterms:created>
  <dcterms:modified xsi:type="dcterms:W3CDTF">2021-10-18T15:49:31Z</dcterms:modified>
</cp:coreProperties>
</file>