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76"/>
  </p:notesMasterIdLst>
  <p:sldIdLst>
    <p:sldId id="256" r:id="rId5"/>
    <p:sldId id="274" r:id="rId6"/>
    <p:sldId id="280" r:id="rId7"/>
    <p:sldId id="281" r:id="rId8"/>
    <p:sldId id="401" r:id="rId9"/>
    <p:sldId id="383" r:id="rId10"/>
    <p:sldId id="284" r:id="rId11"/>
    <p:sldId id="285" r:id="rId12"/>
    <p:sldId id="286" r:id="rId13"/>
    <p:sldId id="287" r:id="rId14"/>
    <p:sldId id="364" r:id="rId15"/>
    <p:sldId id="365" r:id="rId16"/>
    <p:sldId id="367" r:id="rId17"/>
    <p:sldId id="387" r:id="rId18"/>
    <p:sldId id="288" r:id="rId19"/>
    <p:sldId id="289" r:id="rId20"/>
    <p:sldId id="290" r:id="rId21"/>
    <p:sldId id="291" r:id="rId22"/>
    <p:sldId id="292" r:id="rId23"/>
    <p:sldId id="293" r:id="rId24"/>
    <p:sldId id="294" r:id="rId25"/>
    <p:sldId id="301" r:id="rId26"/>
    <p:sldId id="380" r:id="rId27"/>
    <p:sldId id="400" r:id="rId28"/>
    <p:sldId id="409" r:id="rId29"/>
    <p:sldId id="384" r:id="rId30"/>
    <p:sldId id="411" r:id="rId31"/>
    <p:sldId id="410" r:id="rId32"/>
    <p:sldId id="412" r:id="rId33"/>
    <p:sldId id="408" r:id="rId34"/>
    <p:sldId id="297" r:id="rId35"/>
    <p:sldId id="300" r:id="rId36"/>
    <p:sldId id="302" r:id="rId37"/>
    <p:sldId id="372" r:id="rId38"/>
    <p:sldId id="374" r:id="rId39"/>
    <p:sldId id="373" r:id="rId40"/>
    <p:sldId id="298" r:id="rId41"/>
    <p:sldId id="347" r:id="rId42"/>
    <p:sldId id="348" r:id="rId43"/>
    <p:sldId id="295" r:id="rId44"/>
    <p:sldId id="353" r:id="rId45"/>
    <p:sldId id="402" r:id="rId46"/>
    <p:sldId id="354" r:id="rId47"/>
    <p:sldId id="414" r:id="rId48"/>
    <p:sldId id="356" r:id="rId49"/>
    <p:sldId id="375" r:id="rId50"/>
    <p:sldId id="351" r:id="rId51"/>
    <p:sldId id="358" r:id="rId52"/>
    <p:sldId id="404" r:id="rId53"/>
    <p:sldId id="403" r:id="rId54"/>
    <p:sldId id="377" r:id="rId55"/>
    <p:sldId id="370" r:id="rId56"/>
    <p:sldId id="395" r:id="rId57"/>
    <p:sldId id="381" r:id="rId58"/>
    <p:sldId id="382" r:id="rId59"/>
    <p:sldId id="357" r:id="rId60"/>
    <p:sldId id="359" r:id="rId61"/>
    <p:sldId id="361" r:id="rId62"/>
    <p:sldId id="369" r:id="rId63"/>
    <p:sldId id="394" r:id="rId64"/>
    <p:sldId id="405" r:id="rId65"/>
    <p:sldId id="406" r:id="rId66"/>
    <p:sldId id="362" r:id="rId67"/>
    <p:sldId id="385" r:id="rId68"/>
    <p:sldId id="416" r:id="rId69"/>
    <p:sldId id="390" r:id="rId70"/>
    <p:sldId id="363" r:id="rId71"/>
    <p:sldId id="391" r:id="rId72"/>
    <p:sldId id="392" r:id="rId73"/>
    <p:sldId id="393" r:id="rId74"/>
    <p:sldId id="415" r:id="rId7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7A49FF-766C-A715-8DB1-16CD165E86EC}" v="58" dt="2024-11-24T16:51:21.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66776" autoAdjust="0"/>
  </p:normalViewPr>
  <p:slideViewPr>
    <p:cSldViewPr snapToGrid="0" snapToObjects="1">
      <p:cViewPr varScale="1">
        <p:scale>
          <a:sx n="62" d="100"/>
          <a:sy n="62" d="100"/>
        </p:scale>
        <p:origin x="1365"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600" dirty="0" err="1"/>
            <a:t>teulu</a:t>
          </a:r>
          <a:endParaRPr lang="en-GB" sz="1600" dirty="0"/>
        </a:p>
        <a:p>
          <a:r>
            <a:rPr lang="en-GB" sz="16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800" dirty="0"/>
            <a:t>plant</a:t>
          </a:r>
        </a:p>
        <a:p>
          <a:r>
            <a:rPr lang="en-GB" sz="18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600" dirty="0" err="1"/>
            <a:t>ti</a:t>
          </a:r>
          <a:endParaRPr lang="en-GB" sz="1600" dirty="0"/>
        </a:p>
        <a:p>
          <a:r>
            <a:rPr lang="en-GB" sz="16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200" dirty="0" err="1"/>
            <a:t>teulu</a:t>
          </a:r>
          <a:endParaRPr lang="en-GB" sz="1200" dirty="0"/>
        </a:p>
        <a:p>
          <a:r>
            <a:rPr lang="en-GB" sz="12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200" dirty="0"/>
            <a:t>plant</a:t>
          </a:r>
        </a:p>
        <a:p>
          <a:r>
            <a:rPr lang="en-GB" sz="12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200" dirty="0" err="1"/>
            <a:t>ti</a:t>
          </a:r>
          <a:endParaRPr lang="en-GB" sz="1200" dirty="0"/>
        </a:p>
        <a:p>
          <a:r>
            <a:rPr lang="en-GB" sz="12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200" dirty="0" err="1"/>
            <a:t>teulu</a:t>
          </a:r>
          <a:endParaRPr lang="en-GB" sz="1200" dirty="0"/>
        </a:p>
        <a:p>
          <a:r>
            <a:rPr lang="en-GB" sz="12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200" dirty="0"/>
            <a:t>plant</a:t>
          </a:r>
        </a:p>
        <a:p>
          <a:r>
            <a:rPr lang="en-GB" sz="12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200" dirty="0" err="1"/>
            <a:t>ti</a:t>
          </a:r>
          <a:endParaRPr lang="en-GB" sz="1200" dirty="0"/>
        </a:p>
        <a:p>
          <a:r>
            <a:rPr lang="en-GB" sz="12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600" dirty="0" err="1"/>
            <a:t>teulu</a:t>
          </a:r>
          <a:endParaRPr lang="en-GB" sz="1600" dirty="0"/>
        </a:p>
        <a:p>
          <a:r>
            <a:rPr lang="en-GB" sz="16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800" dirty="0"/>
            <a:t>plant</a:t>
          </a:r>
        </a:p>
        <a:p>
          <a:r>
            <a:rPr lang="en-GB" sz="18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600" dirty="0" err="1"/>
            <a:t>ti</a:t>
          </a:r>
          <a:endParaRPr lang="en-GB" sz="1600" dirty="0"/>
        </a:p>
        <a:p>
          <a:r>
            <a:rPr lang="en-GB" sz="16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8DCA41-F85D-40BA-92AE-59BA8375A6AC}" type="doc">
      <dgm:prSet loTypeId="urn:microsoft.com/office/officeart/2005/8/layout/venn1" loCatId="relationship" qsTypeId="urn:microsoft.com/office/officeart/2005/8/quickstyle/simple1" qsCatId="simple" csTypeId="urn:microsoft.com/office/officeart/2005/8/colors/accent1_2" csCatId="accent1" phldr="1"/>
      <dgm:spPr/>
    </dgm:pt>
    <dgm:pt modelId="{39CA9EFE-9EF8-4A89-8DD5-54A06469B244}">
      <dgm:prSet phldrT="[Text]" custT="1"/>
      <dgm:spPr/>
      <dgm:t>
        <a:bodyPr/>
        <a:lstStyle/>
        <a:p>
          <a:r>
            <a:rPr lang="en-GB" sz="1600" dirty="0" err="1"/>
            <a:t>teulu</a:t>
          </a:r>
          <a:endParaRPr lang="en-GB" sz="1600" dirty="0"/>
        </a:p>
        <a:p>
          <a:r>
            <a:rPr lang="en-GB" sz="1600" dirty="0">
              <a:solidFill>
                <a:srgbClr val="002060"/>
              </a:solidFill>
            </a:rPr>
            <a:t>family</a:t>
          </a:r>
        </a:p>
      </dgm:t>
    </dgm:pt>
    <dgm:pt modelId="{97B0DE85-0834-4966-9A6D-EE94D5622FF2}" type="parTrans" cxnId="{36C1DD90-7DB0-4F67-AAB0-7CBA3AFD367D}">
      <dgm:prSet/>
      <dgm:spPr/>
      <dgm:t>
        <a:bodyPr/>
        <a:lstStyle/>
        <a:p>
          <a:endParaRPr lang="en-GB"/>
        </a:p>
      </dgm:t>
    </dgm:pt>
    <dgm:pt modelId="{E496B7F3-6E1D-4B0B-BF2F-1E898D7C9018}" type="sibTrans" cxnId="{36C1DD90-7DB0-4F67-AAB0-7CBA3AFD367D}">
      <dgm:prSet/>
      <dgm:spPr/>
      <dgm:t>
        <a:bodyPr/>
        <a:lstStyle/>
        <a:p>
          <a:endParaRPr lang="en-GB"/>
        </a:p>
      </dgm:t>
    </dgm:pt>
    <dgm:pt modelId="{55706B89-D426-4E6D-B830-5700663F6AE5}">
      <dgm:prSet phldrT="[Text]"/>
      <dgm:spPr/>
      <dgm:t>
        <a:bodyPr/>
        <a:lstStyle/>
        <a:p>
          <a:r>
            <a:rPr lang="en-GB" dirty="0" err="1"/>
            <a:t>cymuned</a:t>
          </a:r>
          <a:endParaRPr lang="en-GB" dirty="0"/>
        </a:p>
        <a:p>
          <a:r>
            <a:rPr lang="en-GB" dirty="0"/>
            <a:t>community</a:t>
          </a:r>
        </a:p>
      </dgm:t>
    </dgm:pt>
    <dgm:pt modelId="{0BD078E1-8FC8-48C4-9906-2B3F9F069841}" type="parTrans" cxnId="{78F8F5C0-F16C-4A7F-BD83-16E7E96AA1B1}">
      <dgm:prSet/>
      <dgm:spPr/>
      <dgm:t>
        <a:bodyPr/>
        <a:lstStyle/>
        <a:p>
          <a:endParaRPr lang="en-GB"/>
        </a:p>
      </dgm:t>
    </dgm:pt>
    <dgm:pt modelId="{BAC595A9-F098-4DFE-9A2D-CB5A98888FF7}" type="sibTrans" cxnId="{78F8F5C0-F16C-4A7F-BD83-16E7E96AA1B1}">
      <dgm:prSet/>
      <dgm:spPr/>
      <dgm:t>
        <a:bodyPr/>
        <a:lstStyle/>
        <a:p>
          <a:endParaRPr lang="en-GB"/>
        </a:p>
      </dgm:t>
    </dgm:pt>
    <dgm:pt modelId="{64F0CB8A-EC77-4A50-AA33-BC4C4E3EBC8E}">
      <dgm:prSet phldrT="[Text]" custT="1"/>
      <dgm:spPr/>
      <dgm:t>
        <a:bodyPr/>
        <a:lstStyle/>
        <a:p>
          <a:r>
            <a:rPr lang="en-GB" sz="1800" dirty="0"/>
            <a:t>plant</a:t>
          </a:r>
        </a:p>
        <a:p>
          <a:r>
            <a:rPr lang="en-GB" sz="1800" dirty="0">
              <a:solidFill>
                <a:srgbClr val="002060"/>
              </a:solidFill>
            </a:rPr>
            <a:t>children</a:t>
          </a:r>
        </a:p>
      </dgm:t>
    </dgm:pt>
    <dgm:pt modelId="{30E5C805-6053-4D5C-96A5-321DFE3C31A8}" type="parTrans" cxnId="{0E1A2F64-3307-426E-9E00-0528CA42D197}">
      <dgm:prSet/>
      <dgm:spPr/>
      <dgm:t>
        <a:bodyPr/>
        <a:lstStyle/>
        <a:p>
          <a:endParaRPr lang="en-GB"/>
        </a:p>
      </dgm:t>
    </dgm:pt>
    <dgm:pt modelId="{09D827D6-A690-429D-AA39-0CDCF04123B7}" type="sibTrans" cxnId="{0E1A2F64-3307-426E-9E00-0528CA42D197}">
      <dgm:prSet/>
      <dgm:spPr/>
      <dgm:t>
        <a:bodyPr/>
        <a:lstStyle/>
        <a:p>
          <a:endParaRPr lang="en-GB"/>
        </a:p>
      </dgm:t>
    </dgm:pt>
    <dgm:pt modelId="{188D8932-57AC-42B7-94E3-DAED9D6F32C0}">
      <dgm:prSet/>
      <dgm:spPr/>
      <dgm:t>
        <a:bodyPr/>
        <a:lstStyle/>
        <a:p>
          <a:r>
            <a:rPr lang="cy-GB" dirty="0"/>
            <a:t>tîm blynyddoedd cynnar</a:t>
          </a:r>
          <a:endParaRPr lang="en-GB" dirty="0"/>
        </a:p>
        <a:p>
          <a:r>
            <a:rPr lang="en-GB" dirty="0">
              <a:solidFill>
                <a:srgbClr val="002060"/>
              </a:solidFill>
            </a:rPr>
            <a:t>early</a:t>
          </a:r>
          <a:r>
            <a:rPr lang="en-GB" baseline="0" dirty="0">
              <a:solidFill>
                <a:srgbClr val="002060"/>
              </a:solidFill>
            </a:rPr>
            <a:t> years team</a:t>
          </a:r>
        </a:p>
      </dgm:t>
    </dgm:pt>
    <dgm:pt modelId="{49A0664F-1313-4236-AECB-1FF0728C8AAD}" type="parTrans" cxnId="{3CCD7578-1599-454E-AAB1-D7E3E868C136}">
      <dgm:prSet/>
      <dgm:spPr/>
      <dgm:t>
        <a:bodyPr/>
        <a:lstStyle/>
        <a:p>
          <a:endParaRPr lang="en-GB"/>
        </a:p>
      </dgm:t>
    </dgm:pt>
    <dgm:pt modelId="{5B19FD10-8A2C-4419-B281-3EEC1F9417E0}" type="sibTrans" cxnId="{3CCD7578-1599-454E-AAB1-D7E3E868C136}">
      <dgm:prSet/>
      <dgm:spPr/>
      <dgm:t>
        <a:bodyPr/>
        <a:lstStyle/>
        <a:p>
          <a:endParaRPr lang="en-GB"/>
        </a:p>
      </dgm:t>
    </dgm:pt>
    <dgm:pt modelId="{9F0F8A13-3301-4969-BDBC-C4FDE95AAF3A}">
      <dgm:prSet/>
      <dgm:spPr/>
      <dgm:t>
        <a:bodyPr/>
        <a:lstStyle/>
        <a:p>
          <a:r>
            <a:rPr lang="cy-GB" dirty="0"/>
            <a:t>gweithwyr proffesiynol eraill</a:t>
          </a:r>
          <a:endParaRPr lang="en-GB" dirty="0"/>
        </a:p>
        <a:p>
          <a:r>
            <a:rPr lang="en-GB" dirty="0">
              <a:solidFill>
                <a:srgbClr val="002060"/>
              </a:solidFill>
            </a:rPr>
            <a:t>other professionals</a:t>
          </a:r>
        </a:p>
      </dgm:t>
    </dgm:pt>
    <dgm:pt modelId="{3F08963B-68E4-4886-8ADE-C588FA30D8D6}" type="parTrans" cxnId="{9646BB95-174B-415E-A45A-445638897F93}">
      <dgm:prSet/>
      <dgm:spPr/>
      <dgm:t>
        <a:bodyPr/>
        <a:lstStyle/>
        <a:p>
          <a:endParaRPr lang="en-GB"/>
        </a:p>
      </dgm:t>
    </dgm:pt>
    <dgm:pt modelId="{4586D09B-3272-4E36-9352-A337271F698C}" type="sibTrans" cxnId="{9646BB95-174B-415E-A45A-445638897F93}">
      <dgm:prSet/>
      <dgm:spPr/>
      <dgm:t>
        <a:bodyPr/>
        <a:lstStyle/>
        <a:p>
          <a:endParaRPr lang="en-GB"/>
        </a:p>
      </dgm:t>
    </dgm:pt>
    <dgm:pt modelId="{7D361280-E838-41ED-BBBD-F8FB3C6AA95B}">
      <dgm:prSet custT="1"/>
      <dgm:spPr/>
      <dgm:t>
        <a:bodyPr/>
        <a:lstStyle/>
        <a:p>
          <a:r>
            <a:rPr lang="en-GB" sz="1600" dirty="0" err="1"/>
            <a:t>ti</a:t>
          </a:r>
          <a:endParaRPr lang="en-GB" sz="1600" dirty="0"/>
        </a:p>
        <a:p>
          <a:r>
            <a:rPr lang="en-GB" sz="1600" dirty="0">
              <a:solidFill>
                <a:srgbClr val="002060"/>
              </a:solidFill>
            </a:rPr>
            <a:t>you</a:t>
          </a:r>
        </a:p>
      </dgm:t>
    </dgm:pt>
    <dgm:pt modelId="{D83187B3-C650-4D40-AD5F-079F9C9458B8}" type="parTrans" cxnId="{E8B7E96F-BEAC-48F3-B42F-512AB8D14B03}">
      <dgm:prSet/>
      <dgm:spPr/>
      <dgm:t>
        <a:bodyPr/>
        <a:lstStyle/>
        <a:p>
          <a:endParaRPr lang="en-GB"/>
        </a:p>
      </dgm:t>
    </dgm:pt>
    <dgm:pt modelId="{E7991BC4-80AB-424E-950A-7B82483ACC63}" type="sibTrans" cxnId="{E8B7E96F-BEAC-48F3-B42F-512AB8D14B03}">
      <dgm:prSet/>
      <dgm:spPr/>
      <dgm:t>
        <a:bodyPr/>
        <a:lstStyle/>
        <a:p>
          <a:endParaRPr lang="en-GB"/>
        </a:p>
      </dgm:t>
    </dgm:pt>
    <dgm:pt modelId="{D65A0492-0F68-4FFF-BF5B-BA1C76D6E5DE}" type="pres">
      <dgm:prSet presAssocID="{938DCA41-F85D-40BA-92AE-59BA8375A6AC}" presName="compositeShape" presStyleCnt="0">
        <dgm:presLayoutVars>
          <dgm:chMax val="7"/>
          <dgm:dir/>
          <dgm:resizeHandles val="exact"/>
        </dgm:presLayoutVars>
      </dgm:prSet>
      <dgm:spPr/>
    </dgm:pt>
    <dgm:pt modelId="{7775E395-640F-4EB4-BDF8-F8E794F6BA65}" type="pres">
      <dgm:prSet presAssocID="{39CA9EFE-9EF8-4A89-8DD5-54A06469B244}" presName="circ1" presStyleLbl="vennNode1" presStyleIdx="0" presStyleCnt="6"/>
      <dgm:spPr>
        <a:solidFill>
          <a:schemeClr val="accent6">
            <a:alpha val="50000"/>
          </a:schemeClr>
        </a:solidFill>
      </dgm:spPr>
    </dgm:pt>
    <dgm:pt modelId="{A3822964-317C-4B55-B4A1-2535A2EE446C}" type="pres">
      <dgm:prSet presAssocID="{39CA9EFE-9EF8-4A89-8DD5-54A06469B244}" presName="circ1Tx" presStyleLbl="revTx" presStyleIdx="0" presStyleCnt="0" custLinFactNeighborX="0">
        <dgm:presLayoutVars>
          <dgm:chMax val="0"/>
          <dgm:chPref val="0"/>
          <dgm:bulletEnabled val="1"/>
        </dgm:presLayoutVars>
      </dgm:prSet>
      <dgm:spPr/>
    </dgm:pt>
    <dgm:pt modelId="{B5611930-282F-446E-B8C0-E8B44DEAADFD}" type="pres">
      <dgm:prSet presAssocID="{55706B89-D426-4E6D-B830-5700663F6AE5}" presName="circ2" presStyleLbl="vennNode1" presStyleIdx="1" presStyleCnt="6"/>
      <dgm:spPr>
        <a:solidFill>
          <a:srgbClr val="FF0000">
            <a:alpha val="50000"/>
          </a:srgbClr>
        </a:solidFill>
      </dgm:spPr>
    </dgm:pt>
    <dgm:pt modelId="{B2204562-1E64-4578-9A22-B737277A0191}" type="pres">
      <dgm:prSet presAssocID="{55706B89-D426-4E6D-B830-5700663F6AE5}" presName="circ2Tx" presStyleLbl="revTx" presStyleIdx="0" presStyleCnt="0" custLinFactNeighborX="0">
        <dgm:presLayoutVars>
          <dgm:chMax val="0"/>
          <dgm:chPref val="0"/>
          <dgm:bulletEnabled val="1"/>
        </dgm:presLayoutVars>
      </dgm:prSet>
      <dgm:spPr/>
    </dgm:pt>
    <dgm:pt modelId="{A5676A4B-A812-4D34-8EB8-E2DC643B236E}" type="pres">
      <dgm:prSet presAssocID="{188D8932-57AC-42B7-94E3-DAED9D6F32C0}" presName="circ3" presStyleLbl="vennNode1" presStyleIdx="2" presStyleCnt="6"/>
      <dgm:spPr>
        <a:solidFill>
          <a:srgbClr val="7030A0">
            <a:alpha val="50000"/>
          </a:srgbClr>
        </a:solidFill>
      </dgm:spPr>
    </dgm:pt>
    <dgm:pt modelId="{7F9758E1-D7E3-4A67-BD83-0E5E79EF9E8B}" type="pres">
      <dgm:prSet presAssocID="{188D8932-57AC-42B7-94E3-DAED9D6F32C0}" presName="circ3Tx" presStyleLbl="revTx" presStyleIdx="0" presStyleCnt="0" custLinFactNeighborX="0">
        <dgm:presLayoutVars>
          <dgm:chMax val="0"/>
          <dgm:chPref val="0"/>
          <dgm:bulletEnabled val="1"/>
        </dgm:presLayoutVars>
      </dgm:prSet>
      <dgm:spPr/>
    </dgm:pt>
    <dgm:pt modelId="{CEDCB09C-1C77-4464-87F3-79DFB11539F5}" type="pres">
      <dgm:prSet presAssocID="{9F0F8A13-3301-4969-BDBC-C4FDE95AAF3A}" presName="circ4" presStyleLbl="vennNode1" presStyleIdx="3" presStyleCnt="6"/>
      <dgm:spPr>
        <a:solidFill>
          <a:srgbClr val="FFFF00">
            <a:alpha val="50000"/>
          </a:srgbClr>
        </a:solidFill>
      </dgm:spPr>
    </dgm:pt>
    <dgm:pt modelId="{15BFF138-9D7A-4D12-97D1-F59B3E2A06C4}" type="pres">
      <dgm:prSet presAssocID="{9F0F8A13-3301-4969-BDBC-C4FDE95AAF3A}" presName="circ4Tx" presStyleLbl="revTx" presStyleIdx="0" presStyleCnt="0" custLinFactNeighborX="0">
        <dgm:presLayoutVars>
          <dgm:chMax val="0"/>
          <dgm:chPref val="0"/>
          <dgm:bulletEnabled val="1"/>
        </dgm:presLayoutVars>
      </dgm:prSet>
      <dgm:spPr/>
    </dgm:pt>
    <dgm:pt modelId="{2D2ABDF8-808F-4633-8C60-9A0DC1ACF8F1}" type="pres">
      <dgm:prSet presAssocID="{64F0CB8A-EC77-4A50-AA33-BC4C4E3EBC8E}" presName="circ5" presStyleLbl="vennNode1" presStyleIdx="4" presStyleCnt="6"/>
      <dgm:spPr>
        <a:solidFill>
          <a:srgbClr val="00B0F0">
            <a:alpha val="50000"/>
          </a:srgbClr>
        </a:solidFill>
      </dgm:spPr>
    </dgm:pt>
    <dgm:pt modelId="{4979C5E2-4E64-4972-843F-A9DBD65C8087}" type="pres">
      <dgm:prSet presAssocID="{64F0CB8A-EC77-4A50-AA33-BC4C4E3EBC8E}" presName="circ5Tx" presStyleLbl="revTx" presStyleIdx="0" presStyleCnt="0" custLinFactNeighborX="1773">
        <dgm:presLayoutVars>
          <dgm:chMax val="0"/>
          <dgm:chPref val="0"/>
          <dgm:bulletEnabled val="1"/>
        </dgm:presLayoutVars>
      </dgm:prSet>
      <dgm:spPr/>
    </dgm:pt>
    <dgm:pt modelId="{DD642DE8-D9A9-4657-B842-0C0567C595C4}" type="pres">
      <dgm:prSet presAssocID="{7D361280-E838-41ED-BBBD-F8FB3C6AA95B}" presName="circ6" presStyleLbl="vennNode1" presStyleIdx="5" presStyleCnt="6"/>
      <dgm:spPr>
        <a:solidFill>
          <a:schemeClr val="accent2">
            <a:alpha val="50000"/>
          </a:schemeClr>
        </a:solidFill>
      </dgm:spPr>
    </dgm:pt>
    <dgm:pt modelId="{6BDBE0D8-8D6F-4FB2-A744-9380B722D5C0}" type="pres">
      <dgm:prSet presAssocID="{7D361280-E838-41ED-BBBD-F8FB3C6AA95B}" presName="circ6Tx" presStyleLbl="revTx" presStyleIdx="0" presStyleCnt="0" custLinFactNeighborX="1773">
        <dgm:presLayoutVars>
          <dgm:chMax val="0"/>
          <dgm:chPref val="0"/>
          <dgm:bulletEnabled val="1"/>
        </dgm:presLayoutVars>
      </dgm:prSet>
      <dgm:spPr/>
    </dgm:pt>
  </dgm:ptLst>
  <dgm:cxnLst>
    <dgm:cxn modelId="{7584E01F-5751-4EAE-95D5-CC915107A553}" type="presOf" srcId="{39CA9EFE-9EF8-4A89-8DD5-54A06469B244}" destId="{A3822964-317C-4B55-B4A1-2535A2EE446C}" srcOrd="0" destOrd="0" presId="urn:microsoft.com/office/officeart/2005/8/layout/venn1"/>
    <dgm:cxn modelId="{2E322727-1872-48FD-A85D-ADFF503FF884}" type="presOf" srcId="{64F0CB8A-EC77-4A50-AA33-BC4C4E3EBC8E}" destId="{4979C5E2-4E64-4972-843F-A9DBD65C8087}" srcOrd="0" destOrd="0" presId="urn:microsoft.com/office/officeart/2005/8/layout/venn1"/>
    <dgm:cxn modelId="{11DEC32A-2C8C-4F0D-B195-22823B42C02B}" type="presOf" srcId="{55706B89-D426-4E6D-B830-5700663F6AE5}" destId="{B2204562-1E64-4578-9A22-B737277A0191}" srcOrd="0" destOrd="0" presId="urn:microsoft.com/office/officeart/2005/8/layout/venn1"/>
    <dgm:cxn modelId="{0E1A2F64-3307-426E-9E00-0528CA42D197}" srcId="{938DCA41-F85D-40BA-92AE-59BA8375A6AC}" destId="{64F0CB8A-EC77-4A50-AA33-BC4C4E3EBC8E}" srcOrd="4" destOrd="0" parTransId="{30E5C805-6053-4D5C-96A5-321DFE3C31A8}" sibTransId="{09D827D6-A690-429D-AA39-0CDCF04123B7}"/>
    <dgm:cxn modelId="{4B8A2A6D-87D5-4A49-8DCD-67D244F48E81}" type="presOf" srcId="{938DCA41-F85D-40BA-92AE-59BA8375A6AC}" destId="{D65A0492-0F68-4FFF-BF5B-BA1C76D6E5DE}" srcOrd="0" destOrd="0" presId="urn:microsoft.com/office/officeart/2005/8/layout/venn1"/>
    <dgm:cxn modelId="{E8B7E96F-BEAC-48F3-B42F-512AB8D14B03}" srcId="{938DCA41-F85D-40BA-92AE-59BA8375A6AC}" destId="{7D361280-E838-41ED-BBBD-F8FB3C6AA95B}" srcOrd="5" destOrd="0" parTransId="{D83187B3-C650-4D40-AD5F-079F9C9458B8}" sibTransId="{E7991BC4-80AB-424E-950A-7B82483ACC63}"/>
    <dgm:cxn modelId="{3CCD7578-1599-454E-AAB1-D7E3E868C136}" srcId="{938DCA41-F85D-40BA-92AE-59BA8375A6AC}" destId="{188D8932-57AC-42B7-94E3-DAED9D6F32C0}" srcOrd="2" destOrd="0" parTransId="{49A0664F-1313-4236-AECB-1FF0728C8AAD}" sibTransId="{5B19FD10-8A2C-4419-B281-3EEC1F9417E0}"/>
    <dgm:cxn modelId="{96C2D57C-14C6-4A48-BAFC-FDD7F19E7DED}" type="presOf" srcId="{9F0F8A13-3301-4969-BDBC-C4FDE95AAF3A}" destId="{15BFF138-9D7A-4D12-97D1-F59B3E2A06C4}" srcOrd="0" destOrd="0" presId="urn:microsoft.com/office/officeart/2005/8/layout/venn1"/>
    <dgm:cxn modelId="{DA4F988A-435A-4CB9-AF92-3B029CAD0B86}" type="presOf" srcId="{188D8932-57AC-42B7-94E3-DAED9D6F32C0}" destId="{7F9758E1-D7E3-4A67-BD83-0E5E79EF9E8B}" srcOrd="0" destOrd="0" presId="urn:microsoft.com/office/officeart/2005/8/layout/venn1"/>
    <dgm:cxn modelId="{36C1DD90-7DB0-4F67-AAB0-7CBA3AFD367D}" srcId="{938DCA41-F85D-40BA-92AE-59BA8375A6AC}" destId="{39CA9EFE-9EF8-4A89-8DD5-54A06469B244}" srcOrd="0" destOrd="0" parTransId="{97B0DE85-0834-4966-9A6D-EE94D5622FF2}" sibTransId="{E496B7F3-6E1D-4B0B-BF2F-1E898D7C9018}"/>
    <dgm:cxn modelId="{9646BB95-174B-415E-A45A-445638897F93}" srcId="{938DCA41-F85D-40BA-92AE-59BA8375A6AC}" destId="{9F0F8A13-3301-4969-BDBC-C4FDE95AAF3A}" srcOrd="3" destOrd="0" parTransId="{3F08963B-68E4-4886-8ADE-C588FA30D8D6}" sibTransId="{4586D09B-3272-4E36-9352-A337271F698C}"/>
    <dgm:cxn modelId="{78F8F5C0-F16C-4A7F-BD83-16E7E96AA1B1}" srcId="{938DCA41-F85D-40BA-92AE-59BA8375A6AC}" destId="{55706B89-D426-4E6D-B830-5700663F6AE5}" srcOrd="1" destOrd="0" parTransId="{0BD078E1-8FC8-48C4-9906-2B3F9F069841}" sibTransId="{BAC595A9-F098-4DFE-9A2D-CB5A98888FF7}"/>
    <dgm:cxn modelId="{8583A2CD-A2DB-45B9-9CA4-F5C130CA6928}" type="presOf" srcId="{7D361280-E838-41ED-BBBD-F8FB3C6AA95B}" destId="{6BDBE0D8-8D6F-4FB2-A744-9380B722D5C0}" srcOrd="0" destOrd="0" presId="urn:microsoft.com/office/officeart/2005/8/layout/venn1"/>
    <dgm:cxn modelId="{503167EC-8A0B-4181-8D6E-0674CE84E79D}" type="presParOf" srcId="{D65A0492-0F68-4FFF-BF5B-BA1C76D6E5DE}" destId="{7775E395-640F-4EB4-BDF8-F8E794F6BA65}" srcOrd="0" destOrd="0" presId="urn:microsoft.com/office/officeart/2005/8/layout/venn1"/>
    <dgm:cxn modelId="{473F995F-FE3C-4C23-8247-3706BCDBE87D}" type="presParOf" srcId="{D65A0492-0F68-4FFF-BF5B-BA1C76D6E5DE}" destId="{A3822964-317C-4B55-B4A1-2535A2EE446C}" srcOrd="1" destOrd="0" presId="urn:microsoft.com/office/officeart/2005/8/layout/venn1"/>
    <dgm:cxn modelId="{F6747ED9-CABD-43D6-AF03-3FA2055194AF}" type="presParOf" srcId="{D65A0492-0F68-4FFF-BF5B-BA1C76D6E5DE}" destId="{B5611930-282F-446E-B8C0-E8B44DEAADFD}" srcOrd="2" destOrd="0" presId="urn:microsoft.com/office/officeart/2005/8/layout/venn1"/>
    <dgm:cxn modelId="{4EAE4CE1-E074-494D-A672-1608DB4F4488}" type="presParOf" srcId="{D65A0492-0F68-4FFF-BF5B-BA1C76D6E5DE}" destId="{B2204562-1E64-4578-9A22-B737277A0191}" srcOrd="3" destOrd="0" presId="urn:microsoft.com/office/officeart/2005/8/layout/venn1"/>
    <dgm:cxn modelId="{999B59AB-7CE0-494D-8ED4-B450018E971D}" type="presParOf" srcId="{D65A0492-0F68-4FFF-BF5B-BA1C76D6E5DE}" destId="{A5676A4B-A812-4D34-8EB8-E2DC643B236E}" srcOrd="4" destOrd="0" presId="urn:microsoft.com/office/officeart/2005/8/layout/venn1"/>
    <dgm:cxn modelId="{036BDD56-DD73-4249-9743-8A52D2E4BE83}" type="presParOf" srcId="{D65A0492-0F68-4FFF-BF5B-BA1C76D6E5DE}" destId="{7F9758E1-D7E3-4A67-BD83-0E5E79EF9E8B}" srcOrd="5" destOrd="0" presId="urn:microsoft.com/office/officeart/2005/8/layout/venn1"/>
    <dgm:cxn modelId="{3096F59C-E41D-4E9E-A5CB-394EBCF65F6A}" type="presParOf" srcId="{D65A0492-0F68-4FFF-BF5B-BA1C76D6E5DE}" destId="{CEDCB09C-1C77-4464-87F3-79DFB11539F5}" srcOrd="6" destOrd="0" presId="urn:microsoft.com/office/officeart/2005/8/layout/venn1"/>
    <dgm:cxn modelId="{9500CF54-4ED6-4EAB-9E14-671FF7D35B68}" type="presParOf" srcId="{D65A0492-0F68-4FFF-BF5B-BA1C76D6E5DE}" destId="{15BFF138-9D7A-4D12-97D1-F59B3E2A06C4}" srcOrd="7" destOrd="0" presId="urn:microsoft.com/office/officeart/2005/8/layout/venn1"/>
    <dgm:cxn modelId="{55C929EE-5BE0-4697-9C49-DFFADBE54337}" type="presParOf" srcId="{D65A0492-0F68-4FFF-BF5B-BA1C76D6E5DE}" destId="{2D2ABDF8-808F-4633-8C60-9A0DC1ACF8F1}" srcOrd="8" destOrd="0" presId="urn:microsoft.com/office/officeart/2005/8/layout/venn1"/>
    <dgm:cxn modelId="{69200F2D-5F99-4542-8B96-36B41355E76C}" type="presParOf" srcId="{D65A0492-0F68-4FFF-BF5B-BA1C76D6E5DE}" destId="{4979C5E2-4E64-4972-843F-A9DBD65C8087}" srcOrd="9" destOrd="0" presId="urn:microsoft.com/office/officeart/2005/8/layout/venn1"/>
    <dgm:cxn modelId="{09052B69-FCB2-4989-96FC-933EFE292983}" type="presParOf" srcId="{D65A0492-0F68-4FFF-BF5B-BA1C76D6E5DE}" destId="{DD642DE8-D9A9-4657-B842-0C0567C595C4}" srcOrd="10" destOrd="0" presId="urn:microsoft.com/office/officeart/2005/8/layout/venn1"/>
    <dgm:cxn modelId="{5F53854F-DB95-44E9-80D4-2A50B864B300}" type="presParOf" srcId="{D65A0492-0F68-4FFF-BF5B-BA1C76D6E5DE}" destId="{6BDBE0D8-8D6F-4FB2-A744-9380B722D5C0}"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2768768" y="1048478"/>
          <a:ext cx="1404650" cy="1404650"/>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2593187" y="0"/>
          <a:ext cx="1755813" cy="95647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teulu</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family</a:t>
          </a:r>
        </a:p>
      </dsp:txBody>
      <dsp:txXfrm>
        <a:off x="2593187" y="0"/>
        <a:ext cx="1755813" cy="956474"/>
      </dsp:txXfrm>
    </dsp:sp>
    <dsp:sp modelId="{B5611930-282F-446E-B8C0-E8B44DEAADFD}">
      <dsp:nvSpPr>
        <dsp:cNvPr id="0" name=""/>
        <dsp:cNvSpPr/>
      </dsp:nvSpPr>
      <dsp:spPr>
        <a:xfrm>
          <a:off x="3224694" y="1311736"/>
          <a:ext cx="1404650" cy="1404650"/>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4733524" y="910927"/>
          <a:ext cx="1663926" cy="10475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kern="1200" dirty="0" err="1"/>
            <a:t>cymuned</a:t>
          </a:r>
          <a:endParaRPr lang="en-GB" sz="1700" kern="1200" dirty="0"/>
        </a:p>
        <a:p>
          <a:pPr marL="0" lvl="0" indent="0" algn="ctr" defTabSz="755650">
            <a:lnSpc>
              <a:spcPct val="90000"/>
            </a:lnSpc>
            <a:spcBef>
              <a:spcPct val="0"/>
            </a:spcBef>
            <a:spcAft>
              <a:spcPct val="35000"/>
            </a:spcAft>
            <a:buNone/>
          </a:pPr>
          <a:r>
            <a:rPr lang="en-GB" sz="1700" kern="1200" dirty="0"/>
            <a:t>community</a:t>
          </a:r>
        </a:p>
      </dsp:txBody>
      <dsp:txXfrm>
        <a:off x="4733524" y="910927"/>
        <a:ext cx="1663926" cy="1047567"/>
      </dsp:txXfrm>
    </dsp:sp>
    <dsp:sp modelId="{A5676A4B-A812-4D34-8EB8-E2DC643B236E}">
      <dsp:nvSpPr>
        <dsp:cNvPr id="0" name=""/>
        <dsp:cNvSpPr/>
      </dsp:nvSpPr>
      <dsp:spPr>
        <a:xfrm>
          <a:off x="3224694" y="1838252"/>
          <a:ext cx="1404650" cy="1404650"/>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4733524" y="2473169"/>
          <a:ext cx="1663926" cy="11705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cy-GB" sz="1700" kern="1200" dirty="0"/>
            <a:t>tîm blynyddoedd cynnar</a:t>
          </a:r>
          <a:endParaRPr lang="en-GB" sz="1700" kern="1200" dirty="0"/>
        </a:p>
        <a:p>
          <a:pPr marL="0" lvl="0" indent="0" algn="ctr" defTabSz="755650">
            <a:lnSpc>
              <a:spcPct val="90000"/>
            </a:lnSpc>
            <a:spcBef>
              <a:spcPct val="0"/>
            </a:spcBef>
            <a:spcAft>
              <a:spcPct val="35000"/>
            </a:spcAft>
            <a:buNone/>
          </a:pPr>
          <a:r>
            <a:rPr lang="en-GB" sz="1700" kern="1200" dirty="0">
              <a:solidFill>
                <a:srgbClr val="002060"/>
              </a:solidFill>
            </a:rPr>
            <a:t>early</a:t>
          </a:r>
          <a:r>
            <a:rPr lang="en-GB" sz="1700" kern="1200" baseline="0" dirty="0">
              <a:solidFill>
                <a:srgbClr val="002060"/>
              </a:solidFill>
            </a:rPr>
            <a:t> years team</a:t>
          </a:r>
        </a:p>
      </dsp:txBody>
      <dsp:txXfrm>
        <a:off x="4733524" y="2473169"/>
        <a:ext cx="1663926" cy="1170542"/>
      </dsp:txXfrm>
    </dsp:sp>
    <dsp:sp modelId="{CEDCB09C-1C77-4464-87F3-79DFB11539F5}">
      <dsp:nvSpPr>
        <dsp:cNvPr id="0" name=""/>
        <dsp:cNvSpPr/>
      </dsp:nvSpPr>
      <dsp:spPr>
        <a:xfrm>
          <a:off x="2768768" y="2101966"/>
          <a:ext cx="1404650" cy="1404650"/>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2593187" y="3598165"/>
          <a:ext cx="1755813" cy="95647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cy-GB" sz="1700" kern="1200" dirty="0"/>
            <a:t>gweithwyr proffesiynol eraill</a:t>
          </a:r>
          <a:endParaRPr lang="en-GB" sz="1700" kern="1200" dirty="0"/>
        </a:p>
        <a:p>
          <a:pPr marL="0" lvl="0" indent="0" algn="ctr" defTabSz="755650">
            <a:lnSpc>
              <a:spcPct val="90000"/>
            </a:lnSpc>
            <a:spcBef>
              <a:spcPct val="0"/>
            </a:spcBef>
            <a:spcAft>
              <a:spcPct val="35000"/>
            </a:spcAft>
            <a:buNone/>
          </a:pPr>
          <a:r>
            <a:rPr lang="en-GB" sz="1700" kern="1200" dirty="0">
              <a:solidFill>
                <a:srgbClr val="002060"/>
              </a:solidFill>
            </a:rPr>
            <a:t>other professionals</a:t>
          </a:r>
        </a:p>
      </dsp:txBody>
      <dsp:txXfrm>
        <a:off x="2593187" y="3598165"/>
        <a:ext cx="1755813" cy="956474"/>
      </dsp:txXfrm>
    </dsp:sp>
    <dsp:sp modelId="{2D2ABDF8-808F-4633-8C60-9A0DC1ACF8F1}">
      <dsp:nvSpPr>
        <dsp:cNvPr id="0" name=""/>
        <dsp:cNvSpPr/>
      </dsp:nvSpPr>
      <dsp:spPr>
        <a:xfrm>
          <a:off x="2312842" y="1838252"/>
          <a:ext cx="1404650" cy="1404650"/>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574239" y="2473169"/>
          <a:ext cx="1663926" cy="11705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plant</a:t>
          </a:r>
        </a:p>
        <a:p>
          <a:pPr marL="0" lvl="0" indent="0" algn="ctr" defTabSz="800100">
            <a:lnSpc>
              <a:spcPct val="90000"/>
            </a:lnSpc>
            <a:spcBef>
              <a:spcPct val="0"/>
            </a:spcBef>
            <a:spcAft>
              <a:spcPct val="35000"/>
            </a:spcAft>
            <a:buNone/>
          </a:pPr>
          <a:r>
            <a:rPr lang="en-GB" sz="1800" kern="1200" dirty="0">
              <a:solidFill>
                <a:srgbClr val="002060"/>
              </a:solidFill>
            </a:rPr>
            <a:t>children</a:t>
          </a:r>
        </a:p>
      </dsp:txBody>
      <dsp:txXfrm>
        <a:off x="574239" y="2473169"/>
        <a:ext cx="1663926" cy="1170542"/>
      </dsp:txXfrm>
    </dsp:sp>
    <dsp:sp modelId="{DD642DE8-D9A9-4657-B842-0C0567C595C4}">
      <dsp:nvSpPr>
        <dsp:cNvPr id="0" name=""/>
        <dsp:cNvSpPr/>
      </dsp:nvSpPr>
      <dsp:spPr>
        <a:xfrm>
          <a:off x="2312842" y="1311736"/>
          <a:ext cx="1404650" cy="1404650"/>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574239" y="910927"/>
          <a:ext cx="1663926" cy="117054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ti</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you</a:t>
          </a:r>
        </a:p>
      </dsp:txBody>
      <dsp:txXfrm>
        <a:off x="574239" y="910927"/>
        <a:ext cx="1663926" cy="11705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476755" y="1359718"/>
          <a:ext cx="932688" cy="932688"/>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360170" y="663528"/>
          <a:ext cx="1165860" cy="63509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teulu</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family</a:t>
          </a:r>
        </a:p>
      </dsp:txBody>
      <dsp:txXfrm>
        <a:off x="1360170" y="663528"/>
        <a:ext cx="1165860" cy="635098"/>
      </dsp:txXfrm>
    </dsp:sp>
    <dsp:sp modelId="{B5611930-282F-446E-B8C0-E8B44DEAADFD}">
      <dsp:nvSpPr>
        <dsp:cNvPr id="0" name=""/>
        <dsp:cNvSpPr/>
      </dsp:nvSpPr>
      <dsp:spPr>
        <a:xfrm>
          <a:off x="1779490" y="1534521"/>
          <a:ext cx="932688" cy="932688"/>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781353" y="1268384"/>
          <a:ext cx="1104846" cy="6955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err="1"/>
            <a:t>cymuned</a:t>
          </a:r>
          <a:endParaRPr lang="en-GB" sz="1100" kern="1200" dirty="0"/>
        </a:p>
        <a:p>
          <a:pPr marL="0" lvl="0" indent="0" algn="ctr" defTabSz="488950">
            <a:lnSpc>
              <a:spcPct val="90000"/>
            </a:lnSpc>
            <a:spcBef>
              <a:spcPct val="0"/>
            </a:spcBef>
            <a:spcAft>
              <a:spcPct val="35000"/>
            </a:spcAft>
            <a:buNone/>
          </a:pPr>
          <a:r>
            <a:rPr lang="en-GB" sz="1100" kern="1200" dirty="0"/>
            <a:t>community</a:t>
          </a:r>
        </a:p>
      </dsp:txBody>
      <dsp:txXfrm>
        <a:off x="2781353" y="1268384"/>
        <a:ext cx="1104846" cy="695584"/>
      </dsp:txXfrm>
    </dsp:sp>
    <dsp:sp modelId="{A5676A4B-A812-4D34-8EB8-E2DC643B236E}">
      <dsp:nvSpPr>
        <dsp:cNvPr id="0" name=""/>
        <dsp:cNvSpPr/>
      </dsp:nvSpPr>
      <dsp:spPr>
        <a:xfrm>
          <a:off x="1779490" y="1884128"/>
          <a:ext cx="932688" cy="932688"/>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781353" y="2305713"/>
          <a:ext cx="1104846" cy="7772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tîm blynyddoedd cynnar</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early</a:t>
          </a:r>
          <a:r>
            <a:rPr lang="en-GB" sz="1100" kern="1200" baseline="0" dirty="0">
              <a:solidFill>
                <a:srgbClr val="002060"/>
              </a:solidFill>
            </a:rPr>
            <a:t> years team</a:t>
          </a:r>
        </a:p>
      </dsp:txBody>
      <dsp:txXfrm>
        <a:off x="2781353" y="2305713"/>
        <a:ext cx="1104846" cy="777240"/>
      </dsp:txXfrm>
    </dsp:sp>
    <dsp:sp modelId="{CEDCB09C-1C77-4464-87F3-79DFB11539F5}">
      <dsp:nvSpPr>
        <dsp:cNvPr id="0" name=""/>
        <dsp:cNvSpPr/>
      </dsp:nvSpPr>
      <dsp:spPr>
        <a:xfrm>
          <a:off x="1476755" y="2059234"/>
          <a:ext cx="932688" cy="932688"/>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360170" y="3052710"/>
          <a:ext cx="1165860" cy="63509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gweithwyr proffesiynol eraill</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other professionals</a:t>
          </a:r>
        </a:p>
      </dsp:txBody>
      <dsp:txXfrm>
        <a:off x="1360170" y="3052710"/>
        <a:ext cx="1165860" cy="635098"/>
      </dsp:txXfrm>
    </dsp:sp>
    <dsp:sp modelId="{2D2ABDF8-808F-4633-8C60-9A0DC1ACF8F1}">
      <dsp:nvSpPr>
        <dsp:cNvPr id="0" name=""/>
        <dsp:cNvSpPr/>
      </dsp:nvSpPr>
      <dsp:spPr>
        <a:xfrm>
          <a:off x="1174021" y="1884128"/>
          <a:ext cx="932688" cy="932688"/>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19588" y="2305713"/>
          <a:ext cx="1104846" cy="7772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plant</a:t>
          </a:r>
        </a:p>
        <a:p>
          <a:pPr marL="0" lvl="0" indent="0" algn="ctr" defTabSz="533400">
            <a:lnSpc>
              <a:spcPct val="90000"/>
            </a:lnSpc>
            <a:spcBef>
              <a:spcPct val="0"/>
            </a:spcBef>
            <a:spcAft>
              <a:spcPct val="35000"/>
            </a:spcAft>
            <a:buNone/>
          </a:pPr>
          <a:r>
            <a:rPr lang="en-GB" sz="1200" kern="1200" dirty="0">
              <a:solidFill>
                <a:srgbClr val="002060"/>
              </a:solidFill>
            </a:rPr>
            <a:t>children</a:t>
          </a:r>
        </a:p>
      </dsp:txBody>
      <dsp:txXfrm>
        <a:off x="19588" y="2305713"/>
        <a:ext cx="1104846" cy="777240"/>
      </dsp:txXfrm>
    </dsp:sp>
    <dsp:sp modelId="{DD642DE8-D9A9-4657-B842-0C0567C595C4}">
      <dsp:nvSpPr>
        <dsp:cNvPr id="0" name=""/>
        <dsp:cNvSpPr/>
      </dsp:nvSpPr>
      <dsp:spPr>
        <a:xfrm>
          <a:off x="1174021" y="1534521"/>
          <a:ext cx="932688" cy="932688"/>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19588" y="1268384"/>
          <a:ext cx="1104846" cy="77724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ti</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you</a:t>
          </a:r>
        </a:p>
      </dsp:txBody>
      <dsp:txXfrm>
        <a:off x="19588" y="1268384"/>
        <a:ext cx="1104846" cy="777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439158" y="1380491"/>
          <a:ext cx="908942" cy="908942"/>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325540" y="702027"/>
          <a:ext cx="1136177" cy="618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teulu</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family</a:t>
          </a:r>
        </a:p>
      </dsp:txBody>
      <dsp:txXfrm>
        <a:off x="1325540" y="702027"/>
        <a:ext cx="1136177" cy="618929"/>
      </dsp:txXfrm>
    </dsp:sp>
    <dsp:sp modelId="{B5611930-282F-446E-B8C0-E8B44DEAADFD}">
      <dsp:nvSpPr>
        <dsp:cNvPr id="0" name=""/>
        <dsp:cNvSpPr/>
      </dsp:nvSpPr>
      <dsp:spPr>
        <a:xfrm>
          <a:off x="1734185" y="1550844"/>
          <a:ext cx="908942" cy="908942"/>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710541" y="1291484"/>
          <a:ext cx="1076717" cy="67787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err="1"/>
            <a:t>cymuned</a:t>
          </a:r>
          <a:endParaRPr lang="en-GB" sz="1100" kern="1200" dirty="0"/>
        </a:p>
        <a:p>
          <a:pPr marL="0" lvl="0" indent="0" algn="ctr" defTabSz="488950">
            <a:lnSpc>
              <a:spcPct val="90000"/>
            </a:lnSpc>
            <a:spcBef>
              <a:spcPct val="0"/>
            </a:spcBef>
            <a:spcAft>
              <a:spcPct val="35000"/>
            </a:spcAft>
            <a:buNone/>
          </a:pPr>
          <a:r>
            <a:rPr lang="en-GB" sz="1100" kern="1200" dirty="0"/>
            <a:t>community</a:t>
          </a:r>
        </a:p>
      </dsp:txBody>
      <dsp:txXfrm>
        <a:off x="2710541" y="1291484"/>
        <a:ext cx="1076717" cy="677875"/>
      </dsp:txXfrm>
    </dsp:sp>
    <dsp:sp modelId="{A5676A4B-A812-4D34-8EB8-E2DC643B236E}">
      <dsp:nvSpPr>
        <dsp:cNvPr id="0" name=""/>
        <dsp:cNvSpPr/>
      </dsp:nvSpPr>
      <dsp:spPr>
        <a:xfrm>
          <a:off x="1734185" y="1891550"/>
          <a:ext cx="908942" cy="908942"/>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710541" y="2302402"/>
          <a:ext cx="1076717" cy="7574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tîm blynyddoedd cynnar</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early</a:t>
          </a:r>
          <a:r>
            <a:rPr lang="en-GB" sz="1100" kern="1200" baseline="0" dirty="0">
              <a:solidFill>
                <a:srgbClr val="002060"/>
              </a:solidFill>
            </a:rPr>
            <a:t> years team</a:t>
          </a:r>
        </a:p>
      </dsp:txBody>
      <dsp:txXfrm>
        <a:off x="2710541" y="2302402"/>
        <a:ext cx="1076717" cy="757451"/>
      </dsp:txXfrm>
    </dsp:sp>
    <dsp:sp modelId="{CEDCB09C-1C77-4464-87F3-79DFB11539F5}">
      <dsp:nvSpPr>
        <dsp:cNvPr id="0" name=""/>
        <dsp:cNvSpPr/>
      </dsp:nvSpPr>
      <dsp:spPr>
        <a:xfrm>
          <a:off x="1439158" y="2062198"/>
          <a:ext cx="908942" cy="908942"/>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325540" y="3030381"/>
          <a:ext cx="1136177" cy="61892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cy-GB" sz="1100" kern="1200" dirty="0"/>
            <a:t>gweithwyr proffesiynol eraill</a:t>
          </a:r>
          <a:endParaRPr lang="en-GB" sz="1100" kern="1200" dirty="0"/>
        </a:p>
        <a:p>
          <a:pPr marL="0" lvl="0" indent="0" algn="ctr" defTabSz="488950">
            <a:lnSpc>
              <a:spcPct val="90000"/>
            </a:lnSpc>
            <a:spcBef>
              <a:spcPct val="0"/>
            </a:spcBef>
            <a:spcAft>
              <a:spcPct val="35000"/>
            </a:spcAft>
            <a:buNone/>
          </a:pPr>
          <a:r>
            <a:rPr lang="en-GB" sz="1100" kern="1200" dirty="0">
              <a:solidFill>
                <a:srgbClr val="002060"/>
              </a:solidFill>
            </a:rPr>
            <a:t>other professionals</a:t>
          </a:r>
        </a:p>
      </dsp:txBody>
      <dsp:txXfrm>
        <a:off x="1325540" y="3030381"/>
        <a:ext cx="1136177" cy="618929"/>
      </dsp:txXfrm>
    </dsp:sp>
    <dsp:sp modelId="{2D2ABDF8-808F-4633-8C60-9A0DC1ACF8F1}">
      <dsp:nvSpPr>
        <dsp:cNvPr id="0" name=""/>
        <dsp:cNvSpPr/>
      </dsp:nvSpPr>
      <dsp:spPr>
        <a:xfrm>
          <a:off x="1144130" y="1891550"/>
          <a:ext cx="908942" cy="908942"/>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19090" y="2302402"/>
          <a:ext cx="1076717" cy="7574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plant</a:t>
          </a:r>
        </a:p>
        <a:p>
          <a:pPr marL="0" lvl="0" indent="0" algn="ctr" defTabSz="533400">
            <a:lnSpc>
              <a:spcPct val="90000"/>
            </a:lnSpc>
            <a:spcBef>
              <a:spcPct val="0"/>
            </a:spcBef>
            <a:spcAft>
              <a:spcPct val="35000"/>
            </a:spcAft>
            <a:buNone/>
          </a:pPr>
          <a:r>
            <a:rPr lang="en-GB" sz="1200" kern="1200" dirty="0">
              <a:solidFill>
                <a:srgbClr val="002060"/>
              </a:solidFill>
            </a:rPr>
            <a:t>children</a:t>
          </a:r>
        </a:p>
      </dsp:txBody>
      <dsp:txXfrm>
        <a:off x="19090" y="2302402"/>
        <a:ext cx="1076717" cy="757451"/>
      </dsp:txXfrm>
    </dsp:sp>
    <dsp:sp modelId="{DD642DE8-D9A9-4657-B842-0C0567C595C4}">
      <dsp:nvSpPr>
        <dsp:cNvPr id="0" name=""/>
        <dsp:cNvSpPr/>
      </dsp:nvSpPr>
      <dsp:spPr>
        <a:xfrm>
          <a:off x="1144130" y="1550844"/>
          <a:ext cx="908942" cy="908942"/>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19090" y="1291484"/>
          <a:ext cx="1076717" cy="75745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ti</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you</a:t>
          </a:r>
        </a:p>
      </dsp:txBody>
      <dsp:txXfrm>
        <a:off x="19090" y="1291484"/>
        <a:ext cx="1076717" cy="7574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587209" y="1413783"/>
          <a:ext cx="1002447" cy="1002447"/>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461903" y="665523"/>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teulu</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family</a:t>
          </a:r>
        </a:p>
      </dsp:txBody>
      <dsp:txXfrm>
        <a:off x="1461903" y="665523"/>
        <a:ext cx="1253059" cy="682600"/>
      </dsp:txXfrm>
    </dsp:sp>
    <dsp:sp modelId="{B5611930-282F-446E-B8C0-E8B44DEAADFD}">
      <dsp:nvSpPr>
        <dsp:cNvPr id="0" name=""/>
        <dsp:cNvSpPr/>
      </dsp:nvSpPr>
      <dsp:spPr>
        <a:xfrm>
          <a:off x="1912586" y="1601661"/>
          <a:ext cx="1002447" cy="1002447"/>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989382" y="1315619"/>
          <a:ext cx="1187483" cy="7476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cymuned</a:t>
          </a:r>
          <a:endParaRPr lang="en-GB" sz="1200" kern="1200" dirty="0"/>
        </a:p>
        <a:p>
          <a:pPr marL="0" lvl="0" indent="0" algn="ctr" defTabSz="533400">
            <a:lnSpc>
              <a:spcPct val="90000"/>
            </a:lnSpc>
            <a:spcBef>
              <a:spcPct val="0"/>
            </a:spcBef>
            <a:spcAft>
              <a:spcPct val="35000"/>
            </a:spcAft>
            <a:buNone/>
          </a:pPr>
          <a:r>
            <a:rPr lang="en-GB" sz="1200" kern="1200" dirty="0"/>
            <a:t>community</a:t>
          </a:r>
        </a:p>
      </dsp:txBody>
      <dsp:txXfrm>
        <a:off x="2989382" y="1315619"/>
        <a:ext cx="1187483" cy="747610"/>
      </dsp:txXfrm>
    </dsp:sp>
    <dsp:sp modelId="{A5676A4B-A812-4D34-8EB8-E2DC643B236E}">
      <dsp:nvSpPr>
        <dsp:cNvPr id="0" name=""/>
        <dsp:cNvSpPr/>
      </dsp:nvSpPr>
      <dsp:spPr>
        <a:xfrm>
          <a:off x="1912586" y="1977416"/>
          <a:ext cx="1002447" cy="1002447"/>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989382"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tîm blynyddoedd cynnar</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early</a:t>
          </a:r>
          <a:r>
            <a:rPr lang="en-GB" sz="1200" kern="1200" baseline="0" dirty="0">
              <a:solidFill>
                <a:srgbClr val="002060"/>
              </a:solidFill>
            </a:rPr>
            <a:t> years team</a:t>
          </a:r>
        </a:p>
      </dsp:txBody>
      <dsp:txXfrm>
        <a:off x="2989382" y="2430533"/>
        <a:ext cx="1187483" cy="835373"/>
      </dsp:txXfrm>
    </dsp:sp>
    <dsp:sp modelId="{CEDCB09C-1C77-4464-87F3-79DFB11539F5}">
      <dsp:nvSpPr>
        <dsp:cNvPr id="0" name=""/>
        <dsp:cNvSpPr/>
      </dsp:nvSpPr>
      <dsp:spPr>
        <a:xfrm>
          <a:off x="1587209" y="2165619"/>
          <a:ext cx="1002447" cy="1002447"/>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461903" y="3233402"/>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gweithwyr proffesiynol eraill</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other professionals</a:t>
          </a:r>
        </a:p>
      </dsp:txBody>
      <dsp:txXfrm>
        <a:off x="1461903" y="3233402"/>
        <a:ext cx="1253059" cy="682600"/>
      </dsp:txXfrm>
    </dsp:sp>
    <dsp:sp modelId="{2D2ABDF8-808F-4633-8C60-9A0DC1ACF8F1}">
      <dsp:nvSpPr>
        <dsp:cNvPr id="0" name=""/>
        <dsp:cNvSpPr/>
      </dsp:nvSpPr>
      <dsp:spPr>
        <a:xfrm>
          <a:off x="1261831" y="1977416"/>
          <a:ext cx="1002447" cy="1002447"/>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21054"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plant</a:t>
          </a:r>
        </a:p>
        <a:p>
          <a:pPr marL="0" lvl="0" indent="0" algn="ctr" defTabSz="800100">
            <a:lnSpc>
              <a:spcPct val="90000"/>
            </a:lnSpc>
            <a:spcBef>
              <a:spcPct val="0"/>
            </a:spcBef>
            <a:spcAft>
              <a:spcPct val="35000"/>
            </a:spcAft>
            <a:buNone/>
          </a:pPr>
          <a:r>
            <a:rPr lang="en-GB" sz="1800" kern="1200" dirty="0">
              <a:solidFill>
                <a:srgbClr val="002060"/>
              </a:solidFill>
            </a:rPr>
            <a:t>children</a:t>
          </a:r>
        </a:p>
      </dsp:txBody>
      <dsp:txXfrm>
        <a:off x="21054" y="2430533"/>
        <a:ext cx="1187483" cy="835373"/>
      </dsp:txXfrm>
    </dsp:sp>
    <dsp:sp modelId="{DD642DE8-D9A9-4657-B842-0C0567C595C4}">
      <dsp:nvSpPr>
        <dsp:cNvPr id="0" name=""/>
        <dsp:cNvSpPr/>
      </dsp:nvSpPr>
      <dsp:spPr>
        <a:xfrm>
          <a:off x="1261831" y="1601661"/>
          <a:ext cx="1002447" cy="1002447"/>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21054" y="1315619"/>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ti</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you</a:t>
          </a:r>
        </a:p>
      </dsp:txBody>
      <dsp:txXfrm>
        <a:off x="21054" y="1315619"/>
        <a:ext cx="1187483" cy="8353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E395-640F-4EB4-BDF8-F8E794F6BA65}">
      <dsp:nvSpPr>
        <dsp:cNvPr id="0" name=""/>
        <dsp:cNvSpPr/>
      </dsp:nvSpPr>
      <dsp:spPr>
        <a:xfrm>
          <a:off x="1587209" y="1413783"/>
          <a:ext cx="1002447" cy="1002447"/>
        </a:xfrm>
        <a:prstGeom prst="ellipse">
          <a:avLst/>
        </a:prstGeom>
        <a:solidFill>
          <a:schemeClr val="accent6">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3822964-317C-4B55-B4A1-2535A2EE446C}">
      <dsp:nvSpPr>
        <dsp:cNvPr id="0" name=""/>
        <dsp:cNvSpPr/>
      </dsp:nvSpPr>
      <dsp:spPr>
        <a:xfrm>
          <a:off x="1461903" y="665523"/>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teulu</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family</a:t>
          </a:r>
        </a:p>
      </dsp:txBody>
      <dsp:txXfrm>
        <a:off x="1461903" y="665523"/>
        <a:ext cx="1253059" cy="682600"/>
      </dsp:txXfrm>
    </dsp:sp>
    <dsp:sp modelId="{B5611930-282F-446E-B8C0-E8B44DEAADFD}">
      <dsp:nvSpPr>
        <dsp:cNvPr id="0" name=""/>
        <dsp:cNvSpPr/>
      </dsp:nvSpPr>
      <dsp:spPr>
        <a:xfrm>
          <a:off x="1912586" y="1601661"/>
          <a:ext cx="1002447" cy="1002447"/>
        </a:xfrm>
        <a:prstGeom prst="ellipse">
          <a:avLst/>
        </a:prstGeom>
        <a:solidFill>
          <a:srgbClr val="FF00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B2204562-1E64-4578-9A22-B737277A0191}">
      <dsp:nvSpPr>
        <dsp:cNvPr id="0" name=""/>
        <dsp:cNvSpPr/>
      </dsp:nvSpPr>
      <dsp:spPr>
        <a:xfrm>
          <a:off x="2989382" y="1315619"/>
          <a:ext cx="1187483" cy="74761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err="1"/>
            <a:t>cymuned</a:t>
          </a:r>
          <a:endParaRPr lang="en-GB" sz="1200" kern="1200" dirty="0"/>
        </a:p>
        <a:p>
          <a:pPr marL="0" lvl="0" indent="0" algn="ctr" defTabSz="533400">
            <a:lnSpc>
              <a:spcPct val="90000"/>
            </a:lnSpc>
            <a:spcBef>
              <a:spcPct val="0"/>
            </a:spcBef>
            <a:spcAft>
              <a:spcPct val="35000"/>
            </a:spcAft>
            <a:buNone/>
          </a:pPr>
          <a:r>
            <a:rPr lang="en-GB" sz="1200" kern="1200" dirty="0"/>
            <a:t>community</a:t>
          </a:r>
        </a:p>
      </dsp:txBody>
      <dsp:txXfrm>
        <a:off x="2989382" y="1315619"/>
        <a:ext cx="1187483" cy="747610"/>
      </dsp:txXfrm>
    </dsp:sp>
    <dsp:sp modelId="{A5676A4B-A812-4D34-8EB8-E2DC643B236E}">
      <dsp:nvSpPr>
        <dsp:cNvPr id="0" name=""/>
        <dsp:cNvSpPr/>
      </dsp:nvSpPr>
      <dsp:spPr>
        <a:xfrm>
          <a:off x="1912586" y="1977416"/>
          <a:ext cx="1002447" cy="1002447"/>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7F9758E1-D7E3-4A67-BD83-0E5E79EF9E8B}">
      <dsp:nvSpPr>
        <dsp:cNvPr id="0" name=""/>
        <dsp:cNvSpPr/>
      </dsp:nvSpPr>
      <dsp:spPr>
        <a:xfrm>
          <a:off x="2989382"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tîm blynyddoedd cynnar</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early</a:t>
          </a:r>
          <a:r>
            <a:rPr lang="en-GB" sz="1200" kern="1200" baseline="0" dirty="0">
              <a:solidFill>
                <a:srgbClr val="002060"/>
              </a:solidFill>
            </a:rPr>
            <a:t> years team</a:t>
          </a:r>
        </a:p>
      </dsp:txBody>
      <dsp:txXfrm>
        <a:off x="2989382" y="2430533"/>
        <a:ext cx="1187483" cy="835373"/>
      </dsp:txXfrm>
    </dsp:sp>
    <dsp:sp modelId="{CEDCB09C-1C77-4464-87F3-79DFB11539F5}">
      <dsp:nvSpPr>
        <dsp:cNvPr id="0" name=""/>
        <dsp:cNvSpPr/>
      </dsp:nvSpPr>
      <dsp:spPr>
        <a:xfrm>
          <a:off x="1587209" y="2165619"/>
          <a:ext cx="1002447" cy="1002447"/>
        </a:xfrm>
        <a:prstGeom prst="ellipse">
          <a:avLst/>
        </a:prstGeom>
        <a:solidFill>
          <a:srgbClr val="FFFF0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5BFF138-9D7A-4D12-97D1-F59B3E2A06C4}">
      <dsp:nvSpPr>
        <dsp:cNvPr id="0" name=""/>
        <dsp:cNvSpPr/>
      </dsp:nvSpPr>
      <dsp:spPr>
        <a:xfrm>
          <a:off x="1461903" y="3233402"/>
          <a:ext cx="1253059" cy="68260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cy-GB" sz="1200" kern="1200" dirty="0"/>
            <a:t>gweithwyr proffesiynol eraill</a:t>
          </a:r>
          <a:endParaRPr lang="en-GB" sz="1200" kern="1200" dirty="0"/>
        </a:p>
        <a:p>
          <a:pPr marL="0" lvl="0" indent="0" algn="ctr" defTabSz="533400">
            <a:lnSpc>
              <a:spcPct val="90000"/>
            </a:lnSpc>
            <a:spcBef>
              <a:spcPct val="0"/>
            </a:spcBef>
            <a:spcAft>
              <a:spcPct val="35000"/>
            </a:spcAft>
            <a:buNone/>
          </a:pPr>
          <a:r>
            <a:rPr lang="en-GB" sz="1200" kern="1200" dirty="0">
              <a:solidFill>
                <a:srgbClr val="002060"/>
              </a:solidFill>
            </a:rPr>
            <a:t>other professionals</a:t>
          </a:r>
        </a:p>
      </dsp:txBody>
      <dsp:txXfrm>
        <a:off x="1461903" y="3233402"/>
        <a:ext cx="1253059" cy="682600"/>
      </dsp:txXfrm>
    </dsp:sp>
    <dsp:sp modelId="{2D2ABDF8-808F-4633-8C60-9A0DC1ACF8F1}">
      <dsp:nvSpPr>
        <dsp:cNvPr id="0" name=""/>
        <dsp:cNvSpPr/>
      </dsp:nvSpPr>
      <dsp:spPr>
        <a:xfrm>
          <a:off x="1261831" y="1977416"/>
          <a:ext cx="1002447" cy="1002447"/>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979C5E2-4E64-4972-843F-A9DBD65C8087}">
      <dsp:nvSpPr>
        <dsp:cNvPr id="0" name=""/>
        <dsp:cNvSpPr/>
      </dsp:nvSpPr>
      <dsp:spPr>
        <a:xfrm>
          <a:off x="21054" y="2430533"/>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t>plant</a:t>
          </a:r>
        </a:p>
        <a:p>
          <a:pPr marL="0" lvl="0" indent="0" algn="ctr" defTabSz="800100">
            <a:lnSpc>
              <a:spcPct val="90000"/>
            </a:lnSpc>
            <a:spcBef>
              <a:spcPct val="0"/>
            </a:spcBef>
            <a:spcAft>
              <a:spcPct val="35000"/>
            </a:spcAft>
            <a:buNone/>
          </a:pPr>
          <a:r>
            <a:rPr lang="en-GB" sz="1800" kern="1200" dirty="0">
              <a:solidFill>
                <a:srgbClr val="002060"/>
              </a:solidFill>
            </a:rPr>
            <a:t>children</a:t>
          </a:r>
        </a:p>
      </dsp:txBody>
      <dsp:txXfrm>
        <a:off x="21054" y="2430533"/>
        <a:ext cx="1187483" cy="835373"/>
      </dsp:txXfrm>
    </dsp:sp>
    <dsp:sp modelId="{DD642DE8-D9A9-4657-B842-0C0567C595C4}">
      <dsp:nvSpPr>
        <dsp:cNvPr id="0" name=""/>
        <dsp:cNvSpPr/>
      </dsp:nvSpPr>
      <dsp:spPr>
        <a:xfrm>
          <a:off x="1261831" y="1601661"/>
          <a:ext cx="1002447" cy="1002447"/>
        </a:xfrm>
        <a:prstGeom prst="ellipse">
          <a:avLst/>
        </a:prstGeom>
        <a:solidFill>
          <a:schemeClr val="accent2">
            <a:alpha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BDBE0D8-8D6F-4FB2-A744-9380B722D5C0}">
      <dsp:nvSpPr>
        <dsp:cNvPr id="0" name=""/>
        <dsp:cNvSpPr/>
      </dsp:nvSpPr>
      <dsp:spPr>
        <a:xfrm>
          <a:off x="21054" y="1315619"/>
          <a:ext cx="1187483" cy="83537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err="1"/>
            <a:t>ti</a:t>
          </a:r>
          <a:endParaRPr lang="en-GB" sz="1600" kern="1200" dirty="0"/>
        </a:p>
        <a:p>
          <a:pPr marL="0" lvl="0" indent="0" algn="ctr" defTabSz="711200">
            <a:lnSpc>
              <a:spcPct val="90000"/>
            </a:lnSpc>
            <a:spcBef>
              <a:spcPct val="0"/>
            </a:spcBef>
            <a:spcAft>
              <a:spcPct val="35000"/>
            </a:spcAft>
            <a:buNone/>
          </a:pPr>
          <a:r>
            <a:rPr lang="en-GB" sz="1600" kern="1200" dirty="0">
              <a:solidFill>
                <a:srgbClr val="002060"/>
              </a:solidFill>
            </a:rPr>
            <a:t>you</a:t>
          </a:r>
        </a:p>
      </dsp:txBody>
      <dsp:txXfrm>
        <a:off x="21054" y="1315619"/>
        <a:ext cx="1187483" cy="83537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11/24/2024</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4042484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4182284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1871172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2954310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2097170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1022606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796630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3474602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1783429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2891796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183754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1427843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3504244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dirty="0"/>
          </a:p>
        </p:txBody>
      </p:sp>
    </p:spTree>
    <p:extLst>
      <p:ext uri="{BB962C8B-B14F-4D97-AF65-F5344CB8AC3E}">
        <p14:creationId xmlns:p14="http://schemas.microsoft.com/office/powerpoint/2010/main" val="2877791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dirty="0"/>
          </a:p>
        </p:txBody>
      </p:sp>
    </p:spTree>
    <p:extLst>
      <p:ext uri="{BB962C8B-B14F-4D97-AF65-F5344CB8AC3E}">
        <p14:creationId xmlns:p14="http://schemas.microsoft.com/office/powerpoint/2010/main" val="37207441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2683695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video that will be used throughout this module but  for now take from 1m – 4m</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dirty="0"/>
          </a:p>
        </p:txBody>
      </p:sp>
    </p:spTree>
    <p:extLst>
      <p:ext uri="{BB962C8B-B14F-4D97-AF65-F5344CB8AC3E}">
        <p14:creationId xmlns:p14="http://schemas.microsoft.com/office/powerpoint/2010/main" val="9945715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dirty="0"/>
          </a:p>
        </p:txBody>
      </p:sp>
    </p:spTree>
    <p:extLst>
      <p:ext uri="{BB962C8B-B14F-4D97-AF65-F5344CB8AC3E}">
        <p14:creationId xmlns:p14="http://schemas.microsoft.com/office/powerpoint/2010/main" val="2086851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dirty="0"/>
          </a:p>
        </p:txBody>
      </p:sp>
    </p:spTree>
    <p:extLst>
      <p:ext uri="{BB962C8B-B14F-4D97-AF65-F5344CB8AC3E}">
        <p14:creationId xmlns:p14="http://schemas.microsoft.com/office/powerpoint/2010/main" val="994768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dirty="0"/>
          </a:p>
        </p:txBody>
      </p:sp>
    </p:spTree>
    <p:extLst>
      <p:ext uri="{BB962C8B-B14F-4D97-AF65-F5344CB8AC3E}">
        <p14:creationId xmlns:p14="http://schemas.microsoft.com/office/powerpoint/2010/main" val="18442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dirty="0"/>
          </a:p>
        </p:txBody>
      </p:sp>
    </p:spTree>
    <p:extLst>
      <p:ext uri="{BB962C8B-B14F-4D97-AF65-F5344CB8AC3E}">
        <p14:creationId xmlns:p14="http://schemas.microsoft.com/office/powerpoint/2010/main" val="3768078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dirty="0"/>
          </a:p>
        </p:txBody>
      </p:sp>
    </p:spTree>
    <p:extLst>
      <p:ext uri="{BB962C8B-B14F-4D97-AF65-F5344CB8AC3E}">
        <p14:creationId xmlns:p14="http://schemas.microsoft.com/office/powerpoint/2010/main" val="26091736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b="0" i="0" dirty="0">
                <a:solidFill>
                  <a:srgbClr val="0B0C0C"/>
                </a:solidFill>
                <a:effectLst/>
                <a:latin typeface="GDS Transport"/>
              </a:rPr>
              <a:t>We do not use the terms BAME (black, Asian and minority ethnic) and BME (black and minority ethnic) because they emphasise certain ethnic minority groups (Asian and black) and exclude others (mixed, other and white ethnic minority groups)</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dirty="0"/>
          </a:p>
        </p:txBody>
      </p:sp>
    </p:spTree>
    <p:extLst>
      <p:ext uri="{BB962C8B-B14F-4D97-AF65-F5344CB8AC3E}">
        <p14:creationId xmlns:p14="http://schemas.microsoft.com/office/powerpoint/2010/main" val="36451763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dirty="0"/>
          </a:p>
        </p:txBody>
      </p:sp>
    </p:spTree>
    <p:extLst>
      <p:ext uri="{BB962C8B-B14F-4D97-AF65-F5344CB8AC3E}">
        <p14:creationId xmlns:p14="http://schemas.microsoft.com/office/powerpoint/2010/main" val="41971790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10348603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107000"/>
              </a:lnSpc>
              <a:spcAft>
                <a:spcPts val="800"/>
              </a:spcAft>
            </a:pPr>
            <a:endParaRPr lang="en-GB" altLang="en-US" dirty="0">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Calibri" panose="020F0502020204030204" pitchFamily="34" charset="0"/>
              </a:rPr>
              <a:pPr/>
              <a:t>39</a:t>
            </a:fld>
            <a:endParaRPr lang="en-US" altLang="en-US">
              <a:latin typeface="Calibri" panose="020F050202020403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dirty="0"/>
          </a:p>
        </p:txBody>
      </p:sp>
    </p:spTree>
    <p:extLst>
      <p:ext uri="{BB962C8B-B14F-4D97-AF65-F5344CB8AC3E}">
        <p14:creationId xmlns:p14="http://schemas.microsoft.com/office/powerpoint/2010/main" val="4156971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dirty="0"/>
          </a:p>
        </p:txBody>
      </p:sp>
    </p:spTree>
    <p:extLst>
      <p:ext uri="{BB962C8B-B14F-4D97-AF65-F5344CB8AC3E}">
        <p14:creationId xmlns:p14="http://schemas.microsoft.com/office/powerpoint/2010/main" val="22191754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31830942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dirty="0"/>
          </a:p>
        </p:txBody>
      </p:sp>
    </p:spTree>
    <p:extLst>
      <p:ext uri="{BB962C8B-B14F-4D97-AF65-F5344CB8AC3E}">
        <p14:creationId xmlns:p14="http://schemas.microsoft.com/office/powerpoint/2010/main" val="28528396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dirty="0"/>
          </a:p>
        </p:txBody>
      </p:sp>
    </p:spTree>
    <p:extLst>
      <p:ext uri="{BB962C8B-B14F-4D97-AF65-F5344CB8AC3E}">
        <p14:creationId xmlns:p14="http://schemas.microsoft.com/office/powerpoint/2010/main" val="39403070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49</a:t>
            </a:fld>
            <a:endParaRPr lang="en-US" dirty="0"/>
          </a:p>
        </p:txBody>
      </p:sp>
    </p:spTree>
    <p:extLst>
      <p:ext uri="{BB962C8B-B14F-4D97-AF65-F5344CB8AC3E}">
        <p14:creationId xmlns:p14="http://schemas.microsoft.com/office/powerpoint/2010/main" val="11375536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dirty="0"/>
          </a:p>
        </p:txBody>
      </p:sp>
    </p:spTree>
    <p:extLst>
      <p:ext uri="{BB962C8B-B14F-4D97-AF65-F5344CB8AC3E}">
        <p14:creationId xmlns:p14="http://schemas.microsoft.com/office/powerpoint/2010/main" val="32997968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51</a:t>
            </a:fld>
            <a:endParaRPr lang="en-US" dirty="0"/>
          </a:p>
        </p:txBody>
      </p:sp>
    </p:spTree>
    <p:extLst>
      <p:ext uri="{BB962C8B-B14F-4D97-AF65-F5344CB8AC3E}">
        <p14:creationId xmlns:p14="http://schemas.microsoft.com/office/powerpoint/2010/main" val="414697226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52</a:t>
            </a:fld>
            <a:endParaRPr lang="en-US" dirty="0"/>
          </a:p>
        </p:txBody>
      </p:sp>
    </p:spTree>
    <p:extLst>
      <p:ext uri="{BB962C8B-B14F-4D97-AF65-F5344CB8AC3E}">
        <p14:creationId xmlns:p14="http://schemas.microsoft.com/office/powerpoint/2010/main" val="19855390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54</a:t>
            </a:fld>
            <a:endParaRPr lang="en-US" dirty="0"/>
          </a:p>
        </p:txBody>
      </p:sp>
    </p:spTree>
    <p:extLst>
      <p:ext uri="{BB962C8B-B14F-4D97-AF65-F5344CB8AC3E}">
        <p14:creationId xmlns:p14="http://schemas.microsoft.com/office/powerpoint/2010/main" val="8282893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56</a:t>
            </a:fld>
            <a:endParaRPr lang="en-US" dirty="0"/>
          </a:p>
        </p:txBody>
      </p:sp>
    </p:spTree>
    <p:extLst>
      <p:ext uri="{BB962C8B-B14F-4D97-AF65-F5344CB8AC3E}">
        <p14:creationId xmlns:p14="http://schemas.microsoft.com/office/powerpoint/2010/main" val="293481893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1E1E1E"/>
              </a:solidFill>
              <a:effectLst/>
              <a:latin typeface="dejarip"/>
            </a:endParaRPr>
          </a:p>
          <a:p>
            <a:endParaRPr lang="en-GB" b="0" i="0" dirty="0">
              <a:solidFill>
                <a:srgbClr val="1E1E1E"/>
              </a:solidFill>
              <a:effectLst/>
              <a:latin typeface="dejarip"/>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58</a:t>
            </a:fld>
            <a:endParaRPr lang="en-US" dirty="0"/>
          </a:p>
        </p:txBody>
      </p:sp>
    </p:spTree>
    <p:extLst>
      <p:ext uri="{BB962C8B-B14F-4D97-AF65-F5344CB8AC3E}">
        <p14:creationId xmlns:p14="http://schemas.microsoft.com/office/powerpoint/2010/main" val="14715372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60</a:t>
            </a:fld>
            <a:endParaRPr lang="en-US" dirty="0"/>
          </a:p>
        </p:txBody>
      </p:sp>
    </p:spTree>
    <p:extLst>
      <p:ext uri="{BB962C8B-B14F-4D97-AF65-F5344CB8AC3E}">
        <p14:creationId xmlns:p14="http://schemas.microsoft.com/office/powerpoint/2010/main" val="40252106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cy-GB" sz="1800" dirty="0">
                <a:effectLst/>
                <a:latin typeface="Calibri" panose="020F050202020403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61</a:t>
            </a:fld>
            <a:endParaRPr lang="en-US" dirty="0"/>
          </a:p>
        </p:txBody>
      </p:sp>
    </p:spTree>
    <p:extLst>
      <p:ext uri="{BB962C8B-B14F-4D97-AF65-F5344CB8AC3E}">
        <p14:creationId xmlns:p14="http://schemas.microsoft.com/office/powerpoint/2010/main" val="22285076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62</a:t>
            </a:fld>
            <a:endParaRPr lang="en-US" dirty="0"/>
          </a:p>
        </p:txBody>
      </p:sp>
    </p:spTree>
    <p:extLst>
      <p:ext uri="{BB962C8B-B14F-4D97-AF65-F5344CB8AC3E}">
        <p14:creationId xmlns:p14="http://schemas.microsoft.com/office/powerpoint/2010/main" val="21202961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64</a:t>
            </a:fld>
            <a:endParaRPr lang="en-US" dirty="0"/>
          </a:p>
        </p:txBody>
      </p:sp>
    </p:spTree>
    <p:extLst>
      <p:ext uri="{BB962C8B-B14F-4D97-AF65-F5344CB8AC3E}">
        <p14:creationId xmlns:p14="http://schemas.microsoft.com/office/powerpoint/2010/main" val="34836807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66</a:t>
            </a:fld>
            <a:endParaRPr lang="en-US" dirty="0"/>
          </a:p>
        </p:txBody>
      </p:sp>
    </p:spTree>
    <p:extLst>
      <p:ext uri="{BB962C8B-B14F-4D97-AF65-F5344CB8AC3E}">
        <p14:creationId xmlns:p14="http://schemas.microsoft.com/office/powerpoint/2010/main" val="36744083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11/24/2024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bbc.co.uk/news/uk-wales-politics-44953312"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4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4.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5.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4715" y="420153"/>
            <a:ext cx="8274570" cy="1754326"/>
          </a:xfrm>
          <a:prstGeom prst="rect">
            <a:avLst/>
          </a:prstGeom>
          <a:noFill/>
        </p:spPr>
        <p:txBody>
          <a:bodyPr wrap="square" rtlCol="0">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a:p>
            <a:pPr algn="ctr"/>
            <a:endParaRPr lang="en-GB" dirty="0">
              <a:solidFill>
                <a:schemeClr val="bg1"/>
              </a:solidFill>
            </a:endParaRPr>
          </a:p>
        </p:txBody>
      </p:sp>
      <p:sp>
        <p:nvSpPr>
          <p:cNvPr id="3" name="TextBox 2">
            <a:extLst>
              <a:ext uri="{FF2B5EF4-FFF2-40B4-BE49-F238E27FC236}">
                <a16:creationId xmlns:a16="http://schemas.microsoft.com/office/drawing/2014/main" id="{39F98059-A473-488B-95CB-A5084A3FFE96}"/>
              </a:ext>
            </a:extLst>
          </p:cNvPr>
          <p:cNvSpPr txBox="1"/>
          <p:nvPr/>
        </p:nvSpPr>
        <p:spPr>
          <a:xfrm>
            <a:off x="3409406" y="4650377"/>
            <a:ext cx="2674899" cy="461665"/>
          </a:xfrm>
          <a:prstGeom prst="rect">
            <a:avLst/>
          </a:prstGeom>
          <a:noFill/>
        </p:spPr>
        <p:txBody>
          <a:bodyPr wrap="none" rtlCol="0">
            <a:spAutoFit/>
          </a:bodyPr>
          <a:lstStyle/>
          <a:p>
            <a:r>
              <a:rPr lang="en-GB" sz="2400" dirty="0" err="1">
                <a:solidFill>
                  <a:schemeClr val="bg1"/>
                </a:solidFill>
              </a:rPr>
              <a:t>Darlith</a:t>
            </a:r>
            <a:r>
              <a:rPr lang="en-GB" sz="2400" dirty="0">
                <a:solidFill>
                  <a:schemeClr val="bg1"/>
                </a:solidFill>
              </a:rPr>
              <a:t> 1/ Lecture 1 </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95796" y="3034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           </a:t>
            </a: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4572000" y="1173343"/>
            <a:ext cx="4242122" cy="4114800"/>
          </a:xfrm>
        </p:spPr>
        <p:txBody>
          <a:bodyPr rtlCol="0">
            <a:normAutofit fontScale="92500" lnSpcReduction="20000"/>
          </a:bodyPr>
          <a:lstStyle/>
          <a:p>
            <a:pPr eaLnBrk="1" fontAlgn="auto" hangingPunct="1">
              <a:spcAft>
                <a:spcPts val="0"/>
              </a:spcAft>
              <a:defRPr/>
            </a:pPr>
            <a:r>
              <a:rPr lang="cy-GB" altLang="cy-GB" dirty="0">
                <a:solidFill>
                  <a:schemeClr val="accent1">
                    <a:lumMod val="75000"/>
                  </a:schemeClr>
                </a:solidFill>
                <a:latin typeface="Lucida Sans" pitchFamily="34" charset="0"/>
              </a:rPr>
              <a:t>Definitions of </a:t>
            </a: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err="1">
                <a:solidFill>
                  <a:schemeClr val="accent1">
                    <a:lumMod val="75000"/>
                  </a:schemeClr>
                </a:solidFill>
                <a:latin typeface="Lucida Sans" pitchFamily="34" charset="0"/>
              </a:rPr>
              <a:t>Terms</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that</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imply</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actions</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err="1">
                <a:solidFill>
                  <a:schemeClr val="accent1">
                    <a:lumMod val="75000"/>
                  </a:schemeClr>
                </a:solidFill>
                <a:latin typeface="Lucida Sans" pitchFamily="34" charset="0"/>
              </a:rPr>
              <a:t>Three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principles</a:t>
            </a:r>
            <a:r>
              <a:rPr lang="cy-GB" altLang="cy-GB" dirty="0">
                <a:solidFill>
                  <a:schemeClr val="accent1">
                    <a:lumMod val="75000"/>
                  </a:schemeClr>
                </a:solidFill>
                <a:latin typeface="Lucida Sans" pitchFamily="34" charset="0"/>
              </a:rPr>
              <a:t> of </a:t>
            </a: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err="1">
                <a:solidFill>
                  <a:schemeClr val="accent1">
                    <a:lumMod val="75000"/>
                  </a:schemeClr>
                </a:solidFill>
                <a:latin typeface="Lucida Sans" pitchFamily="34" charset="0"/>
              </a:rPr>
              <a:t>Intersectionality</a:t>
            </a:r>
            <a:endParaRPr lang="cy-GB" altLang="cy-GB" dirty="0">
              <a:solidFill>
                <a:schemeClr val="accent1">
                  <a:lumMod val="75000"/>
                </a:schemeClr>
              </a:solidFill>
              <a:latin typeface="Lucida Sans" pitchFamily="34" charset="0"/>
            </a:endParaRPr>
          </a:p>
          <a:p>
            <a:pPr eaLnBrk="1" fontAlgn="auto" hangingPunct="1">
              <a:spcAft>
                <a:spcPts val="0"/>
              </a:spcAft>
              <a:defRPr/>
            </a:pPr>
            <a:r>
              <a:rPr lang="cy-GB" altLang="cy-GB" dirty="0">
                <a:solidFill>
                  <a:schemeClr val="accent1">
                    <a:lumMod val="75000"/>
                  </a:schemeClr>
                </a:solidFill>
                <a:latin typeface="Lucida Sans" pitchFamily="34" charset="0"/>
              </a:rPr>
              <a:t>Power</a:t>
            </a:r>
          </a:p>
          <a:p>
            <a:pPr eaLnBrk="1" fontAlgn="auto" hangingPunct="1">
              <a:spcAft>
                <a:spcPts val="0"/>
              </a:spcAft>
              <a:defRPr/>
            </a:pPr>
            <a:r>
              <a:rPr lang="cy-GB" altLang="cy-GB" dirty="0" err="1">
                <a:solidFill>
                  <a:schemeClr val="accent1">
                    <a:lumMod val="75000"/>
                  </a:schemeClr>
                </a:solidFill>
                <a:latin typeface="Lucida Sans" pitchFamily="34" charset="0"/>
              </a:rPr>
              <a:t>Inclusive</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leadership</a:t>
            </a:r>
            <a:r>
              <a:rPr lang="cy-GB" altLang="cy-GB" dirty="0">
                <a:solidFill>
                  <a:schemeClr val="accent1">
                    <a:lumMod val="75000"/>
                  </a:schemeClr>
                </a:solidFill>
                <a:latin typeface="Lucida Sans" pitchFamily="34" charset="0"/>
              </a:rPr>
              <a:t> </a:t>
            </a:r>
            <a:r>
              <a:rPr lang="cy-GB" altLang="cy-GB" dirty="0" err="1">
                <a:solidFill>
                  <a:schemeClr val="accent1">
                    <a:lumMod val="75000"/>
                  </a:schemeClr>
                </a:solidFill>
                <a:latin typeface="Lucida Sans" pitchFamily="34" charset="0"/>
              </a:rPr>
              <a:t>characteristics</a:t>
            </a:r>
            <a:r>
              <a:rPr lang="cy-GB" altLang="cy-GB" dirty="0">
                <a:solidFill>
                  <a:schemeClr val="accent1">
                    <a:lumMod val="75000"/>
                  </a:schemeClr>
                </a:solidFill>
                <a:latin typeface="Lucida Sans" pitchFamily="34" charset="0"/>
              </a:rPr>
              <a:t> </a:t>
            </a:r>
          </a:p>
          <a:p>
            <a:pPr eaLnBrk="1" fontAlgn="auto" hangingPunct="1">
              <a:spcAft>
                <a:spcPts val="0"/>
              </a:spcAft>
              <a:defRPr/>
            </a:pPr>
            <a:endParaRPr lang="cy-GB" altLang="cy-GB" dirty="0">
              <a:latin typeface="Lucida Sans" pitchFamily="34" charset="0"/>
            </a:endParaRP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215130" y="1216037"/>
            <a:ext cx="4249042" cy="4114800"/>
          </a:xfrm>
        </p:spPr>
        <p:txBody>
          <a:bodyPr rtlCol="0">
            <a:normAutofit/>
          </a:bodyPr>
          <a:lstStyle/>
          <a:p>
            <a:pPr algn="l"/>
            <a:r>
              <a:rPr lang="en-GB" sz="2200" b="0" i="0" dirty="0" err="1">
                <a:solidFill>
                  <a:srgbClr val="000000"/>
                </a:solidFill>
                <a:effectLst/>
                <a:latin typeface="Arial" panose="020B0604020202020204" pitchFamily="34" charset="0"/>
                <a:cs typeface="Arial" panose="020B0604020202020204" pitchFamily="34" charset="0"/>
              </a:rPr>
              <a:t>Diffiniadau</a:t>
            </a:r>
            <a:r>
              <a:rPr lang="en-GB" sz="2200" b="0" i="0" dirty="0">
                <a:solidFill>
                  <a:srgbClr val="000000"/>
                </a:solidFill>
                <a:effectLst/>
                <a:latin typeface="Arial" panose="020B0604020202020204" pitchFamily="34" charset="0"/>
                <a:cs typeface="Arial" panose="020B0604020202020204" pitchFamily="34" charset="0"/>
              </a:rPr>
              <a:t> o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Termau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sy’n</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awgrymu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camau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gweithredu</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Tair</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egwyddor</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Croestoriadoldeb</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Pŵer</a:t>
            </a:r>
            <a:endParaRPr lang="en-GB" sz="2200" b="0" i="0" dirty="0">
              <a:solidFill>
                <a:srgbClr val="000000"/>
              </a:solidFill>
              <a:effectLst/>
              <a:latin typeface="Arial" panose="020B0604020202020204" pitchFamily="34" charset="0"/>
              <a:cs typeface="Arial" panose="020B0604020202020204" pitchFamily="34" charset="0"/>
            </a:endParaRPr>
          </a:p>
          <a:p>
            <a:pPr marL="0" indent="0" algn="l">
              <a:buNone/>
            </a:pP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Nodweddion</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arweinyddiaeth</a:t>
            </a:r>
            <a:r>
              <a:rPr lang="en-GB" sz="2200" b="0" i="0" dirty="0">
                <a:solidFill>
                  <a:srgbClr val="000000"/>
                </a:solidFill>
                <a:effectLst/>
                <a:latin typeface="Arial" panose="020B0604020202020204" pitchFamily="34" charset="0"/>
                <a:cs typeface="Arial" panose="020B0604020202020204" pitchFamily="34" charset="0"/>
              </a:rPr>
              <a:t> </a:t>
            </a:r>
            <a:r>
              <a:rPr lang="en-GB" sz="2200" b="0" i="0" dirty="0" err="1">
                <a:solidFill>
                  <a:srgbClr val="000000"/>
                </a:solidFill>
                <a:effectLst/>
                <a:latin typeface="Arial" panose="020B0604020202020204" pitchFamily="34" charset="0"/>
                <a:cs typeface="Arial" panose="020B0604020202020204" pitchFamily="34" charset="0"/>
              </a:rPr>
              <a:t>gynhwysol</a:t>
            </a:r>
            <a:endParaRPr lang="en-GB" sz="2200" b="0" i="0" dirty="0">
              <a:solidFill>
                <a:srgbClr val="000000"/>
              </a:solidFill>
              <a:effectLst/>
              <a:latin typeface="Arial" panose="020B0604020202020204" pitchFamily="34" charset="0"/>
              <a:cs typeface="Arial" panose="020B0604020202020204" pitchFamily="34" charset="0"/>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latin typeface="Lucida Sans" panose="020B0602030504020204" pitchFamily="34" charset="0"/>
              </a:rPr>
              <a:t>Sgiliau Cyflogadwyedd/Trosglwyddadwy</a:t>
            </a:r>
            <a:br>
              <a:rPr lang="en-GB" dirty="0">
                <a:latin typeface="Lucida Sans" panose="020B0602030504020204" pitchFamily="34" charset="0"/>
              </a:rPr>
            </a:br>
            <a:r>
              <a:rPr lang="en-GB" sz="3600" dirty="0">
                <a:solidFill>
                  <a:srgbClr val="002060"/>
                </a:solidFill>
                <a:latin typeface="Lucida Sans" panose="020B0602030504020204" pitchFamily="34" charset="0"/>
              </a:rPr>
              <a:t>Employability/Transferable Skills</a:t>
            </a:r>
            <a:endParaRPr lang="en-US"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2132855"/>
            <a:ext cx="4038600" cy="3456385"/>
          </a:xfrm>
        </p:spPr>
        <p:txBody>
          <a:bodyPr/>
          <a:lstStyle/>
          <a:p>
            <a:r>
              <a:rPr lang="en-GB" dirty="0" err="1">
                <a:latin typeface="Lucida Sans" panose="020B0602030504020204" pitchFamily="34" charset="0"/>
              </a:rPr>
              <a:t>Trefnu</a:t>
            </a:r>
            <a:endParaRPr lang="en-GB" dirty="0">
              <a:latin typeface="Lucida Sans" panose="020B0602030504020204" pitchFamily="34" charset="0"/>
            </a:endParaRPr>
          </a:p>
          <a:p>
            <a:r>
              <a:rPr lang="en-GB" dirty="0">
                <a:latin typeface="Lucida Sans" panose="020B0602030504020204" pitchFamily="34" charset="0"/>
              </a:rPr>
              <a:t>Cynllunio</a:t>
            </a:r>
          </a:p>
          <a:p>
            <a:r>
              <a:rPr lang="en-GB" dirty="0">
                <a:latin typeface="Lucida Sans" panose="020B0602030504020204" pitchFamily="34" charset="0"/>
              </a:rPr>
              <a:t>Ymchwilio</a:t>
            </a:r>
          </a:p>
          <a:p>
            <a:r>
              <a:rPr lang="en-GB" dirty="0">
                <a:latin typeface="Lucida Sans" panose="020B0602030504020204" pitchFamily="34" charset="0"/>
              </a:rPr>
              <a:t>Cymryd nodiadau</a:t>
            </a:r>
            <a:endParaRPr lang="en-US" dirty="0">
              <a:latin typeface="Lucida Sans" panose="020B0602030504020204" pitchFamily="34" charset="0"/>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2060"/>
                </a:solidFill>
                <a:latin typeface="Lucida Sans" panose="020B0602030504020204" pitchFamily="34" charset="0"/>
              </a:rPr>
              <a:t>Organisation</a:t>
            </a:r>
          </a:p>
          <a:p>
            <a:r>
              <a:rPr lang="en-GB" dirty="0">
                <a:solidFill>
                  <a:srgbClr val="002060"/>
                </a:solidFill>
                <a:latin typeface="Lucida Sans" panose="020B0602030504020204" pitchFamily="34" charset="0"/>
              </a:rPr>
              <a:t>Planning</a:t>
            </a:r>
          </a:p>
          <a:p>
            <a:r>
              <a:rPr lang="en-GB" dirty="0">
                <a:solidFill>
                  <a:srgbClr val="002060"/>
                </a:solidFill>
                <a:latin typeface="Lucida Sans" panose="020B0602030504020204" pitchFamily="34" charset="0"/>
              </a:rPr>
              <a:t>Researching</a:t>
            </a:r>
          </a:p>
          <a:p>
            <a:r>
              <a:rPr lang="en-GB" dirty="0">
                <a:solidFill>
                  <a:srgbClr val="002060"/>
                </a:solidFill>
                <a:latin typeface="Lucida Sans" panose="020B0602030504020204" pitchFamily="34" charset="0"/>
              </a:rPr>
              <a:t>Note taking</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25477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latin typeface="Lucida Sans" panose="020B0602030504020204" pitchFamily="34" charset="0"/>
              </a:rPr>
              <a:t>Adnoddau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Lucida Sans" panose="020B0602030504020204" pitchFamily="34" charset="0"/>
              </a:rPr>
              <a:t>PP ar gyfer y ddarlith</a:t>
            </a:r>
          </a:p>
          <a:p>
            <a:r>
              <a:rPr lang="en-GB" dirty="0">
                <a:latin typeface="Lucida Sans" panose="020B0602030504020204" pitchFamily="34" charset="0"/>
              </a:rPr>
              <a:t>Ymchwil </a:t>
            </a:r>
          </a:p>
          <a:p>
            <a:r>
              <a:rPr lang="en-GB" dirty="0">
                <a:latin typeface="Lucida Sans" panose="020B0602030504020204" pitchFamily="34" charset="0"/>
              </a:rPr>
              <a:t>Leganto</a:t>
            </a:r>
          </a:p>
          <a:p>
            <a:r>
              <a:rPr lang="en-GB" dirty="0">
                <a:latin typeface="Lucida Sans" panose="020B0602030504020204" pitchFamily="34" charset="0"/>
              </a:rPr>
              <a:t>Moodle</a:t>
            </a:r>
          </a:p>
          <a:p>
            <a:r>
              <a:rPr lang="en-GB" dirty="0">
                <a:latin typeface="Lucida Sans" panose="020B0602030504020204" pitchFamily="34" charset="0"/>
              </a:rPr>
              <a:t>Llyfrgell</a:t>
            </a:r>
          </a:p>
          <a:p>
            <a:r>
              <a:rPr lang="en-GB" dirty="0">
                <a:latin typeface="Lucida Sans" panose="020B0602030504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2060"/>
                </a:solidFill>
                <a:latin typeface="Lucida Sans" panose="020B0602030504020204" pitchFamily="34" charset="0"/>
              </a:rPr>
              <a:t>PP for the lecture</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3B87C-1BDF-4032-B601-4269FD130F6B}"/>
              </a:ext>
            </a:extLst>
          </p:cNvPr>
          <p:cNvSpPr>
            <a:spLocks noGrp="1"/>
          </p:cNvSpPr>
          <p:nvPr>
            <p:ph type="title"/>
          </p:nvPr>
        </p:nvSpPr>
        <p:spPr>
          <a:xfrm>
            <a:off x="0" y="25493"/>
            <a:ext cx="7886700" cy="937460"/>
          </a:xfrm>
        </p:spPr>
        <p:txBody>
          <a:bodyPr/>
          <a:lstStyle/>
          <a:p>
            <a:r>
              <a:rPr lang="en-GB" dirty="0"/>
              <a:t>Rules for module</a:t>
            </a:r>
          </a:p>
        </p:txBody>
      </p:sp>
      <p:sp>
        <p:nvSpPr>
          <p:cNvPr id="3" name="Content Placeholder 2">
            <a:extLst>
              <a:ext uri="{FF2B5EF4-FFF2-40B4-BE49-F238E27FC236}">
                <a16:creationId xmlns:a16="http://schemas.microsoft.com/office/drawing/2014/main" id="{4818D501-EDAA-4A5A-973B-693A3236A931}"/>
              </a:ext>
            </a:extLst>
          </p:cNvPr>
          <p:cNvSpPr>
            <a:spLocks noGrp="1"/>
          </p:cNvSpPr>
          <p:nvPr>
            <p:ph sz="half" idx="1"/>
          </p:nvPr>
        </p:nvSpPr>
        <p:spPr>
          <a:xfrm>
            <a:off x="4795701" y="1138172"/>
            <a:ext cx="3886200" cy="4351338"/>
          </a:xfrm>
        </p:spPr>
        <p:txBody>
          <a:bodyPr>
            <a:normAutofit fontScale="70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Leaving out discriminatory and triggering language</a:t>
            </a:r>
          </a:p>
          <a:p>
            <a:r>
              <a:rPr lang="en-GB" dirty="0" err="1">
                <a:solidFill>
                  <a:schemeClr val="accent1">
                    <a:lumMod val="75000"/>
                  </a:schemeClr>
                </a:solidFill>
                <a:latin typeface="Arial" panose="020B0604020202020204" pitchFamily="34" charset="0"/>
                <a:cs typeface="Arial" panose="020B0604020202020204" pitchFamily="34" charset="0"/>
              </a:rPr>
              <a:t>Decentering</a:t>
            </a:r>
            <a:r>
              <a:rPr lang="en-GB" dirty="0">
                <a:solidFill>
                  <a:schemeClr val="accent1">
                    <a:lumMod val="75000"/>
                  </a:schemeClr>
                </a:solidFill>
                <a:latin typeface="Arial" panose="020B0604020202020204" pitchFamily="34" charset="0"/>
                <a:cs typeface="Arial" panose="020B0604020202020204" pitchFamily="34" charset="0"/>
              </a:rPr>
              <a:t> ourselves</a:t>
            </a:r>
          </a:p>
          <a:p>
            <a:r>
              <a:rPr lang="en-GB" dirty="0">
                <a:solidFill>
                  <a:schemeClr val="accent1">
                    <a:lumMod val="75000"/>
                  </a:schemeClr>
                </a:solidFill>
                <a:latin typeface="Arial" panose="020B0604020202020204" pitchFamily="34" charset="0"/>
                <a:cs typeface="Arial" panose="020B0604020202020204" pitchFamily="34" charset="0"/>
              </a:rPr>
              <a:t>Knowing and understanding issues discussed may personally effect us</a:t>
            </a:r>
          </a:p>
          <a:p>
            <a:r>
              <a:rPr lang="en-GB" dirty="0">
                <a:solidFill>
                  <a:schemeClr val="accent1">
                    <a:lumMod val="75000"/>
                  </a:schemeClr>
                </a:solidFill>
                <a:latin typeface="Arial" panose="020B0604020202020204" pitchFamily="34" charset="0"/>
                <a:cs typeface="Arial" panose="020B0604020202020204" pitchFamily="34" charset="0"/>
              </a:rPr>
              <a:t>Challenging our own values, beliefs and ideas will be uncomfortable.</a:t>
            </a:r>
          </a:p>
          <a:p>
            <a:r>
              <a:rPr lang="en-GB" dirty="0">
                <a:solidFill>
                  <a:schemeClr val="accent1">
                    <a:lumMod val="75000"/>
                  </a:schemeClr>
                </a:solidFill>
                <a:latin typeface="Arial" panose="020B0604020202020204" pitchFamily="34" charset="0"/>
                <a:cs typeface="Arial" panose="020B0604020202020204" pitchFamily="34" charset="0"/>
              </a:rPr>
              <a:t>Learning and understanding others is a life –long journey and not a destination. </a:t>
            </a:r>
          </a:p>
          <a:p>
            <a:r>
              <a:rPr lang="en-GB" dirty="0">
                <a:solidFill>
                  <a:schemeClr val="accent1">
                    <a:lumMod val="75000"/>
                  </a:schemeClr>
                </a:solidFill>
                <a:latin typeface="Arial" panose="020B0604020202020204" pitchFamily="34" charset="0"/>
                <a:cs typeface="Arial" panose="020B0604020202020204" pitchFamily="34" charset="0"/>
              </a:rPr>
              <a:t>We will get it wrong on times and we will always learn</a:t>
            </a:r>
          </a:p>
        </p:txBody>
      </p:sp>
      <p:sp>
        <p:nvSpPr>
          <p:cNvPr id="4" name="Content Placeholder 3">
            <a:extLst>
              <a:ext uri="{FF2B5EF4-FFF2-40B4-BE49-F238E27FC236}">
                <a16:creationId xmlns:a16="http://schemas.microsoft.com/office/drawing/2014/main" id="{A16B2CDD-5AE6-4E85-9278-E1908FA65F0D}"/>
              </a:ext>
            </a:extLst>
          </p:cNvPr>
          <p:cNvSpPr>
            <a:spLocks noGrp="1"/>
          </p:cNvSpPr>
          <p:nvPr>
            <p:ph sz="half" idx="2"/>
          </p:nvPr>
        </p:nvSpPr>
        <p:spPr>
          <a:xfrm>
            <a:off x="462099" y="1253331"/>
            <a:ext cx="3886200" cy="4351338"/>
          </a:xfrm>
        </p:spPr>
        <p:txBody>
          <a:bodyPr>
            <a:normAutofit fontScale="70000" lnSpcReduction="20000"/>
          </a:bodyPr>
          <a:lstStyle/>
          <a:p>
            <a:pPr algn="l"/>
            <a:r>
              <a:rPr lang="en-GB" b="0" i="0" dirty="0" err="1">
                <a:solidFill>
                  <a:srgbClr val="000000"/>
                </a:solidFill>
                <a:effectLst/>
                <a:latin typeface="Arial" panose="020B0604020202020204" pitchFamily="34" charset="0"/>
                <a:cs typeface="Arial" panose="020B0604020202020204" pitchFamily="34" charset="0"/>
              </a:rPr>
              <a:t>Hepgor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iaith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wahaniaethol</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iaith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sbardunol</a:t>
            </a: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Gwybod</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y </a:t>
            </a:r>
            <a:r>
              <a:rPr lang="en-GB" b="0" i="0" dirty="0" err="1">
                <a:solidFill>
                  <a:srgbClr val="000000"/>
                </a:solidFill>
                <a:effectLst/>
                <a:latin typeface="Arial" panose="020B0604020202020204" pitchFamily="34" charset="0"/>
                <a:cs typeface="Arial" panose="020B0604020202020204" pitchFamily="34" charset="0"/>
              </a:rPr>
              <a:t>gallai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materion</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drafodir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effeithio</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arnom</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bersonol</a:t>
            </a: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Bydd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herio</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gwerthoedd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credoau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syniadau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hun</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anghyfforddus</a:t>
            </a:r>
            <a:r>
              <a:rPr lang="en-GB" b="0" i="0" dirty="0">
                <a:solidFill>
                  <a:srgbClr val="000000"/>
                </a:solidFill>
                <a:effectLst/>
                <a:latin typeface="Arial" panose="020B0604020202020204" pitchFamily="34" charset="0"/>
                <a:cs typeface="Arial" panose="020B0604020202020204" pitchFamily="34" charset="0"/>
              </a:rPr>
              <a:t>.</a:t>
            </a:r>
          </a:p>
          <a:p>
            <a:pPr algn="l"/>
            <a:r>
              <a:rPr lang="en-GB" b="0" i="0" dirty="0">
                <a:solidFill>
                  <a:srgbClr val="000000"/>
                </a:solidFill>
                <a:effectLst/>
                <a:latin typeface="Arial" panose="020B0604020202020204" pitchFamily="34" charset="0"/>
                <a:cs typeface="Arial" panose="020B0604020202020204" pitchFamily="34" charset="0"/>
              </a:rPr>
              <a:t>Mae </a:t>
            </a:r>
            <a:r>
              <a:rPr lang="en-GB" b="0" i="0" dirty="0" err="1">
                <a:solidFill>
                  <a:srgbClr val="000000"/>
                </a:solidFill>
                <a:effectLst/>
                <a:latin typeface="Arial" panose="020B0604020202020204" pitchFamily="34" charset="0"/>
                <a:cs typeface="Arial" panose="020B0604020202020204" pitchFamily="34" charset="0"/>
              </a:rPr>
              <a:t>dysgu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pobl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daith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oes</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nid</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gyrchfan</a:t>
            </a:r>
            <a:r>
              <a:rPr lang="en-GB" b="0" i="0" dirty="0">
                <a:solidFill>
                  <a:srgbClr val="000000"/>
                </a:solidFill>
                <a:effectLst/>
                <a:latin typeface="Arial" panose="020B0604020202020204" pitchFamily="34" charset="0"/>
                <a:cs typeface="Arial" panose="020B0604020202020204" pitchFamily="34" charset="0"/>
              </a:rPr>
              <a:t>.</a:t>
            </a: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Byddwn</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gwneud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pethau’n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anghywir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weithiau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byddwn</a:t>
            </a:r>
            <a:r>
              <a:rPr lang="en-GB" b="0" i="0" dirty="0">
                <a:solidFill>
                  <a:srgbClr val="000000"/>
                </a:solidFill>
                <a:effectLst/>
                <a:latin typeface="Arial" panose="020B0604020202020204" pitchFamily="34" charset="0"/>
                <a:cs typeface="Arial" panose="020B0604020202020204" pitchFamily="34" charset="0"/>
              </a:rPr>
              <a:t> bob amser yn </a:t>
            </a:r>
            <a:r>
              <a:rPr lang="en-GB" b="0" i="0" dirty="0" err="1">
                <a:solidFill>
                  <a:srgbClr val="000000"/>
                </a:solidFill>
                <a:effectLst/>
                <a:latin typeface="Arial" panose="020B0604020202020204" pitchFamily="34" charset="0"/>
                <a:cs typeface="Arial" panose="020B0604020202020204" pitchFamily="34" charset="0"/>
              </a:rPr>
              <a:t>dysgu</a:t>
            </a:r>
            <a:endParaRPr lang="en-GB"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19274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413B01-631D-4E15-BFA9-06332B088C94}"/>
              </a:ext>
            </a:extLst>
          </p:cNvPr>
          <p:cNvSpPr>
            <a:spLocks noGrp="1"/>
          </p:cNvSpPr>
          <p:nvPr>
            <p:ph type="title"/>
          </p:nvPr>
        </p:nvSpPr>
        <p:spPr/>
        <p:txBody>
          <a:bodyPr>
            <a:normAutofit/>
          </a:bodyPr>
          <a:lstStyle/>
          <a:p>
            <a:r>
              <a:rPr lang="en-GB" sz="1800" dirty="0"/>
              <a:t>(Reza, 2021)</a:t>
            </a:r>
            <a:br>
              <a:rPr lang="en-GB" dirty="0"/>
            </a:br>
            <a:endParaRPr lang="en-GB" dirty="0"/>
          </a:p>
        </p:txBody>
      </p:sp>
      <p:sp>
        <p:nvSpPr>
          <p:cNvPr id="6" name="Content Placeholder 5">
            <a:extLst>
              <a:ext uri="{FF2B5EF4-FFF2-40B4-BE49-F238E27FC236}">
                <a16:creationId xmlns:a16="http://schemas.microsoft.com/office/drawing/2014/main" id="{41BD2B88-F75D-44CB-850F-409E9A98F992}"/>
              </a:ext>
            </a:extLst>
          </p:cNvPr>
          <p:cNvSpPr>
            <a:spLocks noGrp="1"/>
          </p:cNvSpPr>
          <p:nvPr>
            <p:ph sz="half" idx="1"/>
          </p:nvPr>
        </p:nvSpPr>
        <p:spPr>
          <a:xfrm>
            <a:off x="539638" y="1315826"/>
            <a:ext cx="3886200" cy="4351338"/>
          </a:xfrm>
        </p:spPr>
        <p:txBody>
          <a:bodyPr>
            <a:normAutofit fontScale="92500" lnSpcReduction="20000"/>
          </a:bodyPr>
          <a:lstStyle/>
          <a:p>
            <a:r>
              <a:rPr lang="cy-GB" dirty="0"/>
              <a:t>Yn hanesyddol, byddai 'cynhwysiant' mewn addysg yn canolbwyntio ar faterion addysg arbennig / ADY. Mae hyn wedi newid. Bellach mewn addysg mae hyn yn golygu mynd i'r afael â phob math o </a:t>
            </a:r>
            <a:r>
              <a:rPr lang="cy-GB" dirty="0" err="1"/>
              <a:t>allgáu</a:t>
            </a:r>
            <a:r>
              <a:rPr lang="cy-GB" dirty="0"/>
              <a:t>, ymyleiddio ac anghydraddoldebau o ran mynediad, cyfranogiad a deilliannau dysgu.  </a:t>
            </a:r>
            <a:r>
              <a:rPr lang="en-GB" dirty="0">
                <a:highlight>
                  <a:srgbClr val="FFFF00"/>
                </a:highlight>
              </a:rPr>
              <a:t>
</a:t>
            </a:r>
          </a:p>
        </p:txBody>
      </p:sp>
      <p:sp>
        <p:nvSpPr>
          <p:cNvPr id="3" name="Content Placeholder 2">
            <a:extLst>
              <a:ext uri="{FF2B5EF4-FFF2-40B4-BE49-F238E27FC236}">
                <a16:creationId xmlns:a16="http://schemas.microsoft.com/office/drawing/2014/main" id="{44BCAD7A-F32B-4B97-BBFE-2B77C3AEF22C}"/>
              </a:ext>
            </a:extLst>
          </p:cNvPr>
          <p:cNvSpPr>
            <a:spLocks noGrp="1"/>
          </p:cNvSpPr>
          <p:nvPr>
            <p:ph sz="half" idx="2"/>
          </p:nvPr>
        </p:nvSpPr>
        <p:spPr>
          <a:xfrm>
            <a:off x="4629150" y="1253331"/>
            <a:ext cx="3886200" cy="4351338"/>
          </a:xfrm>
        </p:spPr>
        <p:txBody>
          <a:bodyPr>
            <a:normAutofit fontScale="92500" lnSpcReduction="20000"/>
          </a:bodyPr>
          <a:lstStyle/>
          <a:p>
            <a:r>
              <a:rPr lang="en-GB" dirty="0">
                <a:solidFill>
                  <a:schemeClr val="accent1">
                    <a:lumMod val="75000"/>
                  </a:schemeClr>
                </a:solidFill>
              </a:rPr>
              <a:t>Historically ‘inclusion’ in education would focus on special education / ALN issues. This has changed. In education this now means addressing all forms of exclusion, marginalisation and inequalities of access, participation and learning outcomes.  </a:t>
            </a:r>
          </a:p>
          <a:p>
            <a:pPr marL="0" indent="0">
              <a:buNone/>
            </a:pPr>
            <a:endParaRPr lang="en-GB" dirty="0"/>
          </a:p>
        </p:txBody>
      </p:sp>
    </p:spTree>
    <p:extLst>
      <p:ext uri="{BB962C8B-B14F-4D97-AF65-F5344CB8AC3E}">
        <p14:creationId xmlns:p14="http://schemas.microsoft.com/office/powerpoint/2010/main" val="377286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BFA79E-4A21-4715-A64B-D73CDC31809A}"/>
              </a:ext>
            </a:extLst>
          </p:cNvPr>
          <p:cNvSpPr>
            <a:spLocks noGrp="1"/>
          </p:cNvSpPr>
          <p:nvPr>
            <p:ph sz="half" idx="1"/>
          </p:nvPr>
        </p:nvSpPr>
        <p:spPr>
          <a:xfrm>
            <a:off x="290322" y="195682"/>
            <a:ext cx="3668729" cy="3773417"/>
          </a:xfrm>
        </p:spPr>
        <p:txBody>
          <a:bodyPr>
            <a:normAutofit fontScale="55000" lnSpcReduction="20000"/>
          </a:bodyPr>
          <a:lstStyle/>
          <a:p>
            <a:endParaRPr lang="en-GB" dirty="0">
              <a:effectLst/>
            </a:endParaRPr>
          </a:p>
          <a:p>
            <a:r>
              <a:rPr lang="en-GB" sz="2900" dirty="0">
                <a:latin typeface="Arial" panose="020B0604020202020204" pitchFamily="34" charset="0"/>
                <a:cs typeface="Arial" panose="020B0604020202020204" pitchFamily="34" charset="0"/>
              </a:rPr>
              <a:t>Mae arweinyddiaeth yn newid.</a:t>
            </a:r>
          </a:p>
          <a:p>
            <a:endParaRPr lang="en-GB" sz="2900"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Mae arweinyddiaeth hierarchaidd yn cael ei disodli gan arweinyddiaeth gydweithredol, berthynol a rhyng-ddibynnol</a:t>
            </a:r>
          </a:p>
          <a:p>
            <a:endParaRPr lang="en-GB" sz="2900"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Bellach mae'n rhaid i bobl weithio ar y cyd i gwblhau tasgau a nodau yn hytrach na gwaith un arweinydd. </a:t>
            </a:r>
          </a:p>
          <a:p>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(pam?)</a:t>
            </a:r>
            <a:r>
              <a:rPr lang="en-GB" sz="2900" dirty="0">
                <a:effectLst/>
                <a:latin typeface="Arial" panose="020B0604020202020204" pitchFamily="34" charset="0"/>
                <a:cs typeface="Arial" panose="020B0604020202020204" pitchFamily="34" charset="0"/>
              </a:rPr>
              <a:t> (Siraj a Hallett, 2014, t.22)</a:t>
            </a:r>
            <a:endParaRPr lang="en-GB" sz="29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5E60506-5542-42C8-B5A5-294B45327F90}"/>
              </a:ext>
            </a:extLst>
          </p:cNvPr>
          <p:cNvSpPr>
            <a:spLocks noGrp="1"/>
          </p:cNvSpPr>
          <p:nvPr>
            <p:ph sz="half" idx="2"/>
          </p:nvPr>
        </p:nvSpPr>
        <p:spPr>
          <a:xfrm>
            <a:off x="4572000" y="261796"/>
            <a:ext cx="3886200" cy="4351338"/>
          </a:xfrm>
        </p:spPr>
        <p:txBody>
          <a:bodyPr>
            <a:normAutofit fontScale="55000" lnSpcReduction="20000"/>
          </a:bodyPr>
          <a:lstStyle/>
          <a:p>
            <a:pPr marL="0" indent="0">
              <a:buNone/>
            </a:pPr>
            <a:endParaRPr lang="en-GB" sz="2800" dirty="0">
              <a:solidFill>
                <a:srgbClr val="002060"/>
              </a:solidFill>
              <a:latin typeface="Arial" panose="020B0604020202020204" pitchFamily="34" charset="0"/>
              <a:ea typeface="DengXian" panose="02010600030101010101" pitchFamily="2" charset="-122"/>
              <a:cs typeface="Arial" panose="020B0604020202020204" pitchFamily="34" charset="0"/>
            </a:endParaRPr>
          </a:p>
          <a:p>
            <a:r>
              <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rPr>
              <a:t>L</a:t>
            </a:r>
            <a:r>
              <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eadership is changing. </a:t>
            </a:r>
          </a:p>
          <a:p>
            <a:pPr marL="0" indent="0">
              <a:buNone/>
            </a:pPr>
            <a:endPar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endParaRPr>
          </a:p>
          <a:p>
            <a:r>
              <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Hierarchical leadership is being replaced by collaborative, relational, and interdependent leadership</a:t>
            </a:r>
          </a:p>
          <a:p>
            <a:pPr marL="0" indent="0">
              <a:buNone/>
            </a:pPr>
            <a:endParaRPr lang="en-GB" sz="2900" dirty="0">
              <a:solidFill>
                <a:srgbClr val="002060"/>
              </a:solidFill>
              <a:effectLst/>
              <a:latin typeface="Arial" panose="020B0604020202020204" pitchFamily="34" charset="0"/>
              <a:ea typeface="DengXian" panose="02010600030101010101" pitchFamily="2" charset="-122"/>
              <a:cs typeface="Arial" panose="020B0604020202020204" pitchFamily="34" charset="0"/>
            </a:endParaRPr>
          </a:p>
          <a:p>
            <a:r>
              <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rPr>
              <a:t>People are now having to work collaboratively to complete tasks and goals rather than the work of one leader.  </a:t>
            </a:r>
          </a:p>
          <a:p>
            <a:pPr marL="0" indent="0">
              <a:buNone/>
            </a:pPr>
            <a:endPar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2900" dirty="0">
                <a:solidFill>
                  <a:srgbClr val="002060"/>
                </a:solidFill>
                <a:latin typeface="Arial" panose="020B0604020202020204" pitchFamily="34" charset="0"/>
                <a:ea typeface="DengXian" panose="02010600030101010101" pitchFamily="2" charset="-122"/>
                <a:cs typeface="Arial" panose="020B0604020202020204" pitchFamily="34" charset="0"/>
              </a:rPr>
              <a:t>(why?)    </a:t>
            </a:r>
            <a:r>
              <a:rPr lang="en-GB" sz="2900" dirty="0">
                <a:solidFill>
                  <a:srgbClr val="002060"/>
                </a:solidFill>
                <a:effectLst/>
                <a:latin typeface="Arial" panose="020B0604020202020204" pitchFamily="34" charset="0"/>
                <a:cs typeface="Arial" panose="020B0604020202020204" pitchFamily="34" charset="0"/>
              </a:rPr>
              <a:t> (Siraj-Blatchford and Hallett, 2014, p.</a:t>
            </a:r>
            <a:r>
              <a:rPr lang="en-GB" sz="2900" dirty="0">
                <a:solidFill>
                  <a:srgbClr val="002060"/>
                </a:solidFill>
                <a:latin typeface="Arial" panose="020B0604020202020204" pitchFamily="34" charset="0"/>
                <a:cs typeface="Arial" panose="020B0604020202020204" pitchFamily="34" charset="0"/>
              </a:rPr>
              <a:t>17</a:t>
            </a:r>
            <a:r>
              <a:rPr lang="en-GB" sz="2900" dirty="0">
                <a:solidFill>
                  <a:srgbClr val="002060"/>
                </a:solidFill>
                <a:effectLst/>
                <a:latin typeface="Arial" panose="020B0604020202020204" pitchFamily="34" charset="0"/>
                <a:cs typeface="Arial" panose="020B0604020202020204" pitchFamily="34" charset="0"/>
              </a:rPr>
              <a:t>)</a:t>
            </a:r>
            <a:endParaRPr lang="en-GB" sz="2900" dirty="0">
              <a:solidFill>
                <a:srgbClr val="002060"/>
              </a:solidFill>
              <a:latin typeface="Arial" panose="020B0604020202020204" pitchFamily="34" charset="0"/>
              <a:cs typeface="Arial" panose="020B0604020202020204" pitchFamily="34" charset="0"/>
            </a:endParaRPr>
          </a:p>
          <a:p>
            <a:endParaRPr lang="en-GB" dirty="0"/>
          </a:p>
        </p:txBody>
      </p:sp>
      <p:pic>
        <p:nvPicPr>
          <p:cNvPr id="1029" name="Picture 5" descr="The Key to Inclusive Leadership">
            <a:extLst>
              <a:ext uri="{FF2B5EF4-FFF2-40B4-BE49-F238E27FC236}">
                <a16:creationId xmlns:a16="http://schemas.microsoft.com/office/drawing/2014/main" id="{5BA1E045-01CA-40C8-95D0-CBB76E51F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526" y="3607357"/>
            <a:ext cx="4421273" cy="2011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754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AD16EFB-3126-47FC-847B-4DA60088708E}"/>
              </a:ext>
            </a:extLst>
          </p:cNvPr>
          <p:cNvSpPr txBox="1"/>
          <p:nvPr/>
        </p:nvSpPr>
        <p:spPr>
          <a:xfrm flipH="1">
            <a:off x="2608348" y="3969098"/>
            <a:ext cx="5550913" cy="1200329"/>
          </a:xfrm>
          <a:prstGeom prst="rect">
            <a:avLst/>
          </a:prstGeom>
          <a:noFill/>
        </p:spPr>
        <p:txBody>
          <a:bodyPr wrap="square">
            <a:spAutoFit/>
          </a:bodyPr>
          <a:lstStyle/>
          <a:p>
            <a:pPr algn="r"/>
            <a:r>
              <a:rPr lang="en-GB" sz="1800" dirty="0">
                <a:solidFill>
                  <a:schemeClr val="accent1"/>
                </a:solidFill>
                <a:latin typeface="Arial" panose="020B0604020202020204" pitchFamily="34" charset="0"/>
                <a:cs typeface="Arial" panose="020B0604020202020204" pitchFamily="34" charset="0"/>
              </a:rPr>
              <a:t>Pwy yw’r ‘</a:t>
            </a:r>
            <a:r>
              <a:rPr lang="cy-GB" sz="1800" dirty="0">
                <a:solidFill>
                  <a:schemeClr val="accent1"/>
                </a:solidFill>
                <a:latin typeface="Arial" panose="020B0604020202020204" pitchFamily="34" charset="0"/>
                <a:cs typeface="Arial" panose="020B0604020202020204" pitchFamily="34" charset="0"/>
              </a:rPr>
              <a:t>grwpiau a gynrychiolir yn draddodiadol’? </a:t>
            </a:r>
            <a:r>
              <a:rPr lang="cy-GB" sz="1800" dirty="0">
                <a:solidFill>
                  <a:srgbClr val="202124"/>
                </a:solidFill>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Who are ‘traditionally represented groups’?</a:t>
            </a:r>
          </a:p>
          <a:p>
            <a:pPr algn="r"/>
            <a:endParaRPr lang="en-GB" sz="1800" dirty="0">
              <a:latin typeface="Arial" panose="020B0604020202020204" pitchFamily="34" charset="0"/>
              <a:cs typeface="Arial" panose="020B0604020202020204" pitchFamily="34" charset="0"/>
            </a:endParaRPr>
          </a:p>
          <a:p>
            <a:pPr algn="r"/>
            <a:r>
              <a:rPr lang="en-GB" sz="1800" dirty="0">
                <a:solidFill>
                  <a:schemeClr val="accent1"/>
                </a:solidFill>
                <a:latin typeface="Arial" panose="020B0604020202020204" pitchFamily="34" charset="0"/>
                <a:cs typeface="Arial" panose="020B0604020202020204" pitchFamily="34" charset="0"/>
              </a:rPr>
              <a:t>Pwy </a:t>
            </a:r>
            <a:r>
              <a:rPr lang="en-GB" sz="1800" dirty="0" err="1">
                <a:solidFill>
                  <a:schemeClr val="accent1"/>
                </a:solidFill>
                <a:latin typeface="Arial" panose="020B0604020202020204" pitchFamily="34" charset="0"/>
                <a:cs typeface="Arial" panose="020B0604020202020204" pitchFamily="34" charset="0"/>
              </a:rPr>
              <a:t>yw’r</a:t>
            </a:r>
            <a:r>
              <a:rPr lang="en-GB" sz="1800" dirty="0">
                <a:solidFill>
                  <a:schemeClr val="accent1"/>
                </a:solidFill>
                <a:latin typeface="Arial" panose="020B0604020202020204" pitchFamily="34" charset="0"/>
                <a:cs typeface="Arial" panose="020B0604020202020204" pitchFamily="34" charset="0"/>
              </a:rPr>
              <a:t> </a:t>
            </a:r>
            <a:r>
              <a:rPr lang="en-GB" sz="1800" dirty="0" err="1">
                <a:solidFill>
                  <a:schemeClr val="accent1"/>
                </a:solidFill>
                <a:latin typeface="Arial" panose="020B0604020202020204" pitchFamily="34" charset="0"/>
                <a:cs typeface="Arial" panose="020B0604020202020204" pitchFamily="34" charset="0"/>
              </a:rPr>
              <a:t>rhai</a:t>
            </a:r>
            <a:r>
              <a:rPr lang="en-GB" sz="1800" dirty="0">
                <a:solidFill>
                  <a:schemeClr val="accent1"/>
                </a:solidFill>
                <a:latin typeface="Arial" panose="020B0604020202020204" pitchFamily="34" charset="0"/>
                <a:cs typeface="Arial" panose="020B0604020202020204" pitchFamily="34" charset="0"/>
              </a:rPr>
              <a:t> ‘gwahanol’? </a:t>
            </a:r>
            <a:r>
              <a:rPr lang="en-GB" sz="1800" dirty="0">
                <a:latin typeface="Arial" panose="020B0604020202020204" pitchFamily="34" charset="0"/>
                <a:cs typeface="Arial" panose="020B0604020202020204" pitchFamily="34" charset="0"/>
              </a:rPr>
              <a:t>/ Who are the ‘different’? </a:t>
            </a:r>
          </a:p>
        </p:txBody>
      </p:sp>
      <p:pic>
        <p:nvPicPr>
          <p:cNvPr id="2050" name="Picture 2" descr="Thinking Face Emoji (U+1F914)">
            <a:extLst>
              <a:ext uri="{FF2B5EF4-FFF2-40B4-BE49-F238E27FC236}">
                <a16:creationId xmlns:a16="http://schemas.microsoft.com/office/drawing/2014/main" id="{66351BC9-3F07-4BB8-A422-766D76B0C9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1353350" y="3871320"/>
            <a:ext cx="1395883" cy="13958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2968201-A673-4FB4-BBD0-B31333C0BA16}"/>
              </a:ext>
            </a:extLst>
          </p:cNvPr>
          <p:cNvSpPr>
            <a:spLocks noGrp="1"/>
          </p:cNvSpPr>
          <p:nvPr>
            <p:ph sz="half" idx="1"/>
          </p:nvPr>
        </p:nvSpPr>
        <p:spPr>
          <a:xfrm>
            <a:off x="426074" y="722375"/>
            <a:ext cx="8038196" cy="4165214"/>
          </a:xfrm>
        </p:spPr>
        <p:txBody>
          <a:bodyPr>
            <a:normAutofit/>
          </a:bodyPr>
          <a:lstStyle/>
          <a:p>
            <a:pPr marL="0" indent="0">
              <a:buNone/>
            </a:pPr>
            <a:r>
              <a:rPr lang="en-GB" sz="1800" i="1" dirty="0"/>
              <a:t>Without the experience of inclusion, people who are </a:t>
            </a:r>
            <a:r>
              <a:rPr lang="en-GB" sz="2000" i="1" dirty="0">
                <a:solidFill>
                  <a:srgbClr val="FF0000"/>
                </a:solidFill>
              </a:rPr>
              <a:t>different</a:t>
            </a:r>
            <a:r>
              <a:rPr lang="en-GB" sz="1800" i="1" dirty="0"/>
              <a:t> in notable ways from the </a:t>
            </a:r>
            <a:r>
              <a:rPr lang="en-GB" sz="2000" i="1" dirty="0">
                <a:solidFill>
                  <a:srgbClr val="FF0000"/>
                </a:solidFill>
              </a:rPr>
              <a:t>traditionally represented groups </a:t>
            </a:r>
            <a:r>
              <a:rPr lang="en-GB" sz="1800" i="1" dirty="0"/>
              <a:t>may not feel quite as safe, accepted, or valued and may therefore be less likely to fully engage, participate, and contribute. If their sense of identity is threatened or they do not feel that they can be their authentic self, their talents and full contribution may be diminished or lost. In inclusive workplaces, people can be fully themselves, striving to be their best, without fear or without a sense that they must hide or become someone else.</a:t>
            </a:r>
            <a:r>
              <a:rPr lang="en-GB" sz="1800" dirty="0"/>
              <a:t>                          </a:t>
            </a:r>
          </a:p>
          <a:p>
            <a:pPr marL="0" indent="0" algn="r">
              <a:buNone/>
            </a:pPr>
            <a:r>
              <a:rPr lang="en-GB" sz="1800" dirty="0"/>
              <a:t> (Ferdman, 2018, para. 6 cited in Ferdman, 2021, p.10</a:t>
            </a:r>
            <a:r>
              <a:rPr lang="en-GB" sz="1400" dirty="0"/>
              <a:t>)</a:t>
            </a:r>
          </a:p>
          <a:p>
            <a:pPr marL="0" indent="0" algn="r">
              <a:buNone/>
            </a:pPr>
            <a:endParaRPr lang="en-GB" sz="1400" dirty="0"/>
          </a:p>
          <a:p>
            <a:pPr marL="0" indent="0" algn="r">
              <a:buNone/>
            </a:pPr>
            <a:endParaRPr lang="en-GB" sz="1400" dirty="0"/>
          </a:p>
        </p:txBody>
      </p:sp>
    </p:spTree>
    <p:extLst>
      <p:ext uri="{BB962C8B-B14F-4D97-AF65-F5344CB8AC3E}">
        <p14:creationId xmlns:p14="http://schemas.microsoft.com/office/powerpoint/2010/main" val="366844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A339D-49B2-4980-87BD-BE635A2FB53A}"/>
              </a:ext>
            </a:extLst>
          </p:cNvPr>
          <p:cNvSpPr>
            <a:spLocks noGrp="1"/>
          </p:cNvSpPr>
          <p:nvPr>
            <p:ph type="title"/>
          </p:nvPr>
        </p:nvSpPr>
        <p:spPr>
          <a:xfrm>
            <a:off x="174478" y="0"/>
            <a:ext cx="7886700" cy="1325563"/>
          </a:xfrm>
        </p:spPr>
        <p:txBody>
          <a:bodyPr>
            <a:normAutofit/>
          </a:bodyPr>
          <a:lstStyle/>
          <a:p>
            <a:r>
              <a:rPr lang="en-GB" sz="2400" dirty="0">
                <a:solidFill>
                  <a:schemeClr val="accent1"/>
                </a:solidFill>
                <a:latin typeface="Arial" panose="020B0604020202020204" pitchFamily="34" charset="0"/>
                <a:cs typeface="Arial" panose="020B0604020202020204" pitchFamily="34" charset="0"/>
              </a:rPr>
              <a:t>Mae </a:t>
            </a:r>
            <a:r>
              <a:rPr lang="cy-GB" sz="2400"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Arweinyddiaeth Gynhwysol yn.../  </a:t>
            </a:r>
            <a:r>
              <a:rPr lang="en-GB" sz="2400" dirty="0">
                <a:latin typeface="Arial" panose="020B0604020202020204" pitchFamily="34" charset="0"/>
                <a:cs typeface="Arial" panose="020B0604020202020204" pitchFamily="34" charset="0"/>
              </a:rPr>
              <a:t>Inclusive leadership is:</a:t>
            </a:r>
            <a:endParaRPr lang="en-GB" sz="2400" dirty="0"/>
          </a:p>
        </p:txBody>
      </p:sp>
      <p:sp>
        <p:nvSpPr>
          <p:cNvPr id="3" name="Content Placeholder 2">
            <a:extLst>
              <a:ext uri="{FF2B5EF4-FFF2-40B4-BE49-F238E27FC236}">
                <a16:creationId xmlns:a16="http://schemas.microsoft.com/office/drawing/2014/main" id="{6EBF19AE-0CEC-4F8C-A86B-4E643F22BBC2}"/>
              </a:ext>
            </a:extLst>
          </p:cNvPr>
          <p:cNvSpPr>
            <a:spLocks noGrp="1"/>
          </p:cNvSpPr>
          <p:nvPr>
            <p:ph sz="half" idx="1"/>
          </p:nvPr>
        </p:nvSpPr>
        <p:spPr>
          <a:xfrm>
            <a:off x="628650" y="1486510"/>
            <a:ext cx="7721530" cy="4351338"/>
          </a:xfrm>
        </p:spPr>
        <p:txBody>
          <a:bodyPr/>
          <a:lstStyle/>
          <a:p>
            <a:pPr marL="0" indent="0">
              <a:buNone/>
            </a:pPr>
            <a:r>
              <a:rPr lang="en-GB" dirty="0"/>
              <a:t> </a:t>
            </a:r>
            <a:r>
              <a:rPr lang="en-GB" sz="2400" i="1" dirty="0"/>
              <a:t>respectful relational practice, that enables individuals and collectives to be fully part of the whole, directed, aligned, and committed toward shared outcomes, for the common good of all, while retaining a sense of authenticity and uniqueness.</a:t>
            </a:r>
            <a:endParaRPr lang="en-GB" sz="2400" dirty="0"/>
          </a:p>
          <a:p>
            <a:pPr marL="0" indent="0" algn="r">
              <a:buNone/>
            </a:pPr>
            <a:r>
              <a:rPr lang="en-GB" sz="2400" dirty="0"/>
              <a:t>(Booysen, 2014, p. 306)</a:t>
            </a:r>
          </a:p>
          <a:p>
            <a:pPr marL="0" indent="0" algn="r">
              <a:buNone/>
            </a:pPr>
            <a:endParaRPr lang="en-GB" sz="2400" dirty="0"/>
          </a:p>
          <a:p>
            <a:pPr marL="0" indent="0">
              <a:buNone/>
            </a:pPr>
            <a:r>
              <a:rPr lang="en-GB" sz="2400" i="1" dirty="0"/>
              <a:t>doing things with people rather than to them</a:t>
            </a:r>
          </a:p>
          <a:p>
            <a:pPr marL="0" indent="0">
              <a:buNone/>
            </a:pPr>
            <a:r>
              <a:rPr lang="en-GB" sz="2400" i="1" dirty="0"/>
              <a:t>(Hollander, 2008 p.3)</a:t>
            </a:r>
          </a:p>
        </p:txBody>
      </p:sp>
    </p:spTree>
    <p:extLst>
      <p:ext uri="{BB962C8B-B14F-4D97-AF65-F5344CB8AC3E}">
        <p14:creationId xmlns:p14="http://schemas.microsoft.com/office/powerpoint/2010/main" val="1805004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02A22A-723A-4FA8-ADC2-77F32535D947}"/>
              </a:ext>
            </a:extLst>
          </p:cNvPr>
          <p:cNvSpPr>
            <a:spLocks noGrp="1"/>
          </p:cNvSpPr>
          <p:nvPr>
            <p:ph sz="half" idx="1"/>
          </p:nvPr>
        </p:nvSpPr>
        <p:spPr>
          <a:xfrm>
            <a:off x="628650" y="850935"/>
            <a:ext cx="7018146" cy="4351338"/>
          </a:xfrm>
        </p:spPr>
        <p:txBody>
          <a:bodyPr>
            <a:normAutofit/>
          </a:bodyPr>
          <a:lstStyle/>
          <a:p>
            <a:pPr marL="0" indent="0">
              <a:buNone/>
            </a:pPr>
            <a:r>
              <a:rPr lang="en-GB" sz="2200" i="1"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inclusive leadership goes well beyond cultural competence or managing diversity to incorporate creating and fostering the conditions that allow everyone—across and with their differences and without having to subsume or hide valued identities—to be at and to do their best, to see the value in doing so, and to belong and participate in ways that are safe, engaging, appreciated, and fair.</a:t>
            </a:r>
          </a:p>
          <a:p>
            <a:pPr marL="0" indent="0">
              <a:buNone/>
            </a:pPr>
            <a:endParaRPr lang="en-GB" sz="2200" i="1"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i="1" dirty="0">
              <a:solidFill>
                <a:srgbClr val="3C3C3C"/>
              </a:solidFill>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sz="2200" i="1" dirty="0">
              <a:solidFill>
                <a:srgbClr val="3C3C3C"/>
              </a:solidFill>
              <a:effectLst/>
              <a:latin typeface="Arial" panose="020B0604020202020204" pitchFamily="34" charset="0"/>
              <a:ea typeface="DengXian" panose="02010600030101010101" pitchFamily="2" charset="-122"/>
              <a:cs typeface="Arial" panose="020B0604020202020204" pitchFamily="34" charset="0"/>
            </a:endParaRPr>
          </a:p>
          <a:p>
            <a:pPr marL="0" indent="0" algn="r">
              <a:buNone/>
            </a:pPr>
            <a:r>
              <a:rPr lang="en-GB" sz="1400" dirty="0">
                <a:solidFill>
                  <a:srgbClr val="3C3C3C"/>
                </a:solidFill>
                <a:latin typeface="Arial" panose="020B0604020202020204" pitchFamily="34" charset="0"/>
                <a:ea typeface="DengXian" panose="02010600030101010101" pitchFamily="2" charset="-122"/>
                <a:cs typeface="Arial" panose="020B0604020202020204" pitchFamily="34" charset="0"/>
              </a:rPr>
              <a:t>(Ferdman, 2021 p.3) </a:t>
            </a:r>
          </a:p>
          <a:p>
            <a:pPr marL="0" indent="0">
              <a:buNone/>
            </a:pPr>
            <a:endParaRPr lang="en-GB" sz="2800"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solidFill>
                <a:srgbClr val="3C3C3C"/>
              </a:solidFill>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28640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E585-51B2-4158-A098-57EF28BD4A76}"/>
              </a:ext>
            </a:extLst>
          </p:cNvPr>
          <p:cNvSpPr>
            <a:spLocks noGrp="1"/>
          </p:cNvSpPr>
          <p:nvPr>
            <p:ph type="title"/>
          </p:nvPr>
        </p:nvSpPr>
        <p:spPr/>
        <p:txBody>
          <a:bodyPr>
            <a:normAutofit/>
          </a:bodyPr>
          <a:lstStyle/>
          <a:p>
            <a:r>
              <a:rPr lang="en-GB" sz="2800" dirty="0" err="1">
                <a:solidFill>
                  <a:schemeClr val="accent1"/>
                </a:solidFill>
              </a:rPr>
              <a:t>Astudiaethau</a:t>
            </a:r>
            <a:r>
              <a:rPr lang="en-GB" sz="2800" dirty="0">
                <a:solidFill>
                  <a:schemeClr val="accent1"/>
                </a:solidFill>
              </a:rPr>
              <a:t> </a:t>
            </a:r>
            <a:r>
              <a:rPr lang="en-GB" sz="2800" dirty="0" err="1">
                <a:solidFill>
                  <a:schemeClr val="accent1"/>
                </a:solidFill>
              </a:rPr>
              <a:t>achos</a:t>
            </a:r>
            <a:r>
              <a:rPr lang="en-GB" sz="2800" dirty="0">
                <a:solidFill>
                  <a:schemeClr val="accent1"/>
                </a:solidFill>
              </a:rPr>
              <a:t> (</a:t>
            </a:r>
            <a:r>
              <a:rPr lang="en-GB" sz="2800" dirty="0" err="1">
                <a:solidFill>
                  <a:schemeClr val="accent1"/>
                </a:solidFill>
              </a:rPr>
              <a:t>bywyd</a:t>
            </a:r>
            <a:r>
              <a:rPr lang="en-GB" sz="2800" dirty="0">
                <a:solidFill>
                  <a:schemeClr val="accent1"/>
                </a:solidFill>
              </a:rPr>
              <a:t> go </a:t>
            </a:r>
            <a:r>
              <a:rPr lang="en-GB" sz="2800" dirty="0" err="1">
                <a:solidFill>
                  <a:schemeClr val="accent1"/>
                </a:solidFill>
              </a:rPr>
              <a:t>iawn</a:t>
            </a:r>
            <a:r>
              <a:rPr lang="en-GB" sz="2800" dirty="0">
                <a:solidFill>
                  <a:schemeClr val="accent1"/>
                </a:solidFill>
              </a:rPr>
              <a:t>) </a:t>
            </a:r>
            <a:r>
              <a:rPr lang="en-GB" sz="2800" dirty="0" err="1">
                <a:solidFill>
                  <a:schemeClr val="accent1"/>
                </a:solidFill>
              </a:rPr>
              <a:t>i’w</a:t>
            </a:r>
            <a:r>
              <a:rPr lang="en-GB" sz="2800" dirty="0">
                <a:solidFill>
                  <a:schemeClr val="accent1"/>
                </a:solidFill>
              </a:rPr>
              <a:t> </a:t>
            </a:r>
            <a:r>
              <a:rPr lang="en-GB" sz="2800" dirty="0" err="1">
                <a:solidFill>
                  <a:schemeClr val="accent1"/>
                </a:solidFill>
              </a:rPr>
              <a:t>hystyried</a:t>
            </a:r>
            <a:r>
              <a:rPr lang="en-GB" sz="2800" dirty="0">
                <a:solidFill>
                  <a:schemeClr val="accent1"/>
                </a:solidFill>
              </a:rPr>
              <a:t>/(</a:t>
            </a:r>
            <a:r>
              <a:rPr lang="en-GB" sz="2800" dirty="0"/>
              <a:t>Real life) case studies to consider/</a:t>
            </a:r>
          </a:p>
        </p:txBody>
      </p:sp>
      <p:sp>
        <p:nvSpPr>
          <p:cNvPr id="3" name="Content Placeholder 2">
            <a:extLst>
              <a:ext uri="{FF2B5EF4-FFF2-40B4-BE49-F238E27FC236}">
                <a16:creationId xmlns:a16="http://schemas.microsoft.com/office/drawing/2014/main" id="{775002A5-4084-4DB6-B9D8-3E34FF6DE11B}"/>
              </a:ext>
            </a:extLst>
          </p:cNvPr>
          <p:cNvSpPr>
            <a:spLocks noGrp="1"/>
          </p:cNvSpPr>
          <p:nvPr>
            <p:ph sz="half" idx="1"/>
          </p:nvPr>
        </p:nvSpPr>
        <p:spPr/>
        <p:txBody>
          <a:bodyPr>
            <a:normAutofit fontScale="70000" lnSpcReduction="20000"/>
          </a:bodyPr>
          <a:lstStyle/>
          <a:p>
            <a:r>
              <a:rPr lang="cy-GB" dirty="0">
                <a:latin typeface="Arial" panose="020B0604020202020204" pitchFamily="34" charset="0"/>
                <a:cs typeface="Arial" panose="020B0604020202020204" pitchFamily="34" charset="0"/>
              </a:rPr>
              <a:t>Mae rhiant sengl wedi goresgyn caethiwed i gyffuriau ac wedi cael ei asesu yn un sy'n gallu gofalu am ei blentyn ar ei ben ei hun. Rydych chi’n sylwi ei fod yn sefyll ar ei ben ei hun i ffwrdd o’r buarth adeg mynd adre ac mae rhieni eraill (menywod) yn edrych arno ond nid ydyn nhw’n ei wahodd i ymuno â'u trafodaethau. Mae'n nerfus o amgylch athrawon a dim ond yn aros am gyfnod byr i siarad os bydd angen. Mae’r mab yn gwneud yn dda ond nid oes ganddo lawer o ffrindiau y tu allan i'r ysgol. </a:t>
            </a:r>
            <a:r>
              <a:rPr lang="en-GB" dirty="0">
                <a:highlight>
                  <a:srgbClr val="FFFF00"/>
                </a:highlight>
                <a:latin typeface="Arial" panose="020B0604020202020204" pitchFamily="34" charset="0"/>
                <a:cs typeface="Arial" panose="020B0604020202020204" pitchFamily="34" charset="0"/>
              </a:rPr>
              <a:t>
</a:t>
            </a:r>
            <a:endParaRPr lang="en-GB" dirty="0">
              <a:highlight>
                <a:srgbClr val="FFFF00"/>
              </a:highlight>
            </a:endParaRPr>
          </a:p>
        </p:txBody>
      </p:sp>
      <p:sp>
        <p:nvSpPr>
          <p:cNvPr id="4" name="Content Placeholder 3">
            <a:extLst>
              <a:ext uri="{FF2B5EF4-FFF2-40B4-BE49-F238E27FC236}">
                <a16:creationId xmlns:a16="http://schemas.microsoft.com/office/drawing/2014/main" id="{DD5DDFAD-B93C-48D7-A41D-B083ABC05FC4}"/>
              </a:ext>
            </a:extLst>
          </p:cNvPr>
          <p:cNvSpPr>
            <a:spLocks noGrp="1"/>
          </p:cNvSpPr>
          <p:nvPr>
            <p:ph sz="half" idx="2"/>
          </p:nvPr>
        </p:nvSpPr>
        <p:spPr/>
        <p:txBody>
          <a:bodyPr>
            <a:normAutofit fontScale="70000" lnSpcReduction="20000"/>
          </a:bodyPr>
          <a:lstStyle/>
          <a:p>
            <a:r>
              <a:rPr lang="en-GB" sz="2900" dirty="0">
                <a:solidFill>
                  <a:schemeClr val="accent1">
                    <a:lumMod val="75000"/>
                  </a:schemeClr>
                </a:solidFill>
                <a:latin typeface="Arial" panose="020B0604020202020204" pitchFamily="34" charset="0"/>
                <a:cs typeface="Arial" panose="020B0604020202020204" pitchFamily="34" charset="0"/>
              </a:rPr>
              <a:t>A single parent has overcome their addictions and has been assessed as being able to care for their child on their own. You notice he stands alone of the playground at home time and other (female) parents look at him but do not invite him to join their talks. He is nervous around teachers and only stays for a short while to talk if needed. Son is doing well but does not have many friends outside of school. </a:t>
            </a:r>
          </a:p>
          <a:p>
            <a:endParaRPr lang="en-GB" dirty="0"/>
          </a:p>
        </p:txBody>
      </p:sp>
    </p:spTree>
    <p:extLst>
      <p:ext uri="{BB962C8B-B14F-4D97-AF65-F5344CB8AC3E}">
        <p14:creationId xmlns:p14="http://schemas.microsoft.com/office/powerpoint/2010/main" val="2677928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6A517-7406-4196-88C0-E5FE9C4BB21E}"/>
              </a:ext>
            </a:extLst>
          </p:cNvPr>
          <p:cNvSpPr>
            <a:spLocks noGrp="1"/>
          </p:cNvSpPr>
          <p:nvPr>
            <p:ph sz="half" idx="1"/>
          </p:nvPr>
        </p:nvSpPr>
        <p:spPr>
          <a:xfrm>
            <a:off x="451669" y="832567"/>
            <a:ext cx="3886200" cy="4351338"/>
          </a:xfrm>
        </p:spPr>
        <p:txBody>
          <a:bodyPr>
            <a:normAutofit fontScale="70000" lnSpcReduction="20000"/>
          </a:bodyPr>
          <a:lstStyle/>
          <a:p>
            <a:r>
              <a:rPr lang="cy-GB" dirty="0">
                <a:latin typeface="Arial" panose="020B0604020202020204" pitchFamily="34" charset="0"/>
                <a:cs typeface="Arial" panose="020B0604020202020204" pitchFamily="34" charset="0"/>
              </a:rPr>
              <a:t>Mae Ioan yn 3 oed ac wedi cael y profiad o weld ei rieni’n gwahanu’n anodd. Bu’r hollt yn eithaf chwerw. Mae rhieni wedi rhannu gofal Ioan. Mae un rhiant wedi dyweddïo ac yn siarad yn rhwydd â'r staff ac yn portreadu’r partner arall yn anodd, ac nid yw'n cyfleu materion ar ôl eu hamser gyda'i gilydd. Hoffech gynnal cyfarfod â gweithwyr proffesiynol a rhieni eraill gan eich bod wedi sylwi bod datblygiad Ioan wedi dirywio dros y misoedd diwethaf. Hefyd, nid yw un rhiant yn hoff iawn ohonoch chi.</a:t>
            </a:r>
            <a:r>
              <a:rPr lang="en-GB" dirty="0">
                <a:highlight>
                  <a:srgbClr val="FFFF00"/>
                </a:highlight>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952167BC-DB7B-4627-9B29-0C0A2C85940E}"/>
              </a:ext>
            </a:extLst>
          </p:cNvPr>
          <p:cNvSpPr>
            <a:spLocks noGrp="1"/>
          </p:cNvSpPr>
          <p:nvPr>
            <p:ph sz="half" idx="2"/>
          </p:nvPr>
        </p:nvSpPr>
        <p:spPr>
          <a:xfrm>
            <a:off x="4514850" y="832567"/>
            <a:ext cx="3886200" cy="4351338"/>
          </a:xfrm>
        </p:spPr>
        <p:txBody>
          <a:bodyPr>
            <a:normAutofit fontScale="70000" lnSpcReduction="20000"/>
          </a:bodyPr>
          <a:lstStyle/>
          <a:p>
            <a:r>
              <a:rPr lang="en-GB" dirty="0"/>
              <a:t> </a:t>
            </a:r>
            <a:r>
              <a:rPr lang="en-GB" dirty="0" err="1">
                <a:solidFill>
                  <a:schemeClr val="accent1">
                    <a:lumMod val="75000"/>
                  </a:schemeClr>
                </a:solidFill>
                <a:latin typeface="Arial" panose="020B0604020202020204" pitchFamily="34" charset="0"/>
                <a:cs typeface="Arial" panose="020B0604020202020204" pitchFamily="34" charset="0"/>
              </a:rPr>
              <a:t>Ioan</a:t>
            </a:r>
            <a:r>
              <a:rPr lang="en-GB" dirty="0">
                <a:solidFill>
                  <a:schemeClr val="accent1">
                    <a:lumMod val="75000"/>
                  </a:schemeClr>
                </a:solidFill>
                <a:latin typeface="Arial" panose="020B0604020202020204" pitchFamily="34" charset="0"/>
                <a:cs typeface="Arial" panose="020B0604020202020204" pitchFamily="34" charset="0"/>
              </a:rPr>
              <a:t> is 3 years old and has found his parent's separation difficult. The spilt is quite acrimonious. Parents have shared care of </a:t>
            </a:r>
            <a:r>
              <a:rPr lang="en-GB" dirty="0" err="1">
                <a:solidFill>
                  <a:schemeClr val="accent1">
                    <a:lumMod val="75000"/>
                  </a:schemeClr>
                </a:solidFill>
                <a:latin typeface="Arial" panose="020B0604020202020204" pitchFamily="34" charset="0"/>
                <a:cs typeface="Arial" panose="020B0604020202020204" pitchFamily="34" charset="0"/>
              </a:rPr>
              <a:t>Ioan</a:t>
            </a:r>
            <a:r>
              <a:rPr lang="en-GB" dirty="0">
                <a:solidFill>
                  <a:schemeClr val="accent1">
                    <a:lumMod val="75000"/>
                  </a:schemeClr>
                </a:solidFill>
                <a:latin typeface="Arial" panose="020B0604020202020204" pitchFamily="34" charset="0"/>
                <a:cs typeface="Arial" panose="020B0604020202020204" pitchFamily="34" charset="0"/>
              </a:rPr>
              <a:t>. One parent is engaged and talks freely to the staff and portrays the other as difficult, and does not communicating issues after their time together. You would like to hold a meeting with other professionals and parents as you have noticed </a:t>
            </a:r>
            <a:r>
              <a:rPr lang="en-GB" dirty="0" err="1">
                <a:solidFill>
                  <a:schemeClr val="accent1">
                    <a:lumMod val="75000"/>
                  </a:schemeClr>
                </a:solidFill>
                <a:latin typeface="Arial" panose="020B0604020202020204" pitchFamily="34" charset="0"/>
                <a:cs typeface="Arial" panose="020B0604020202020204" pitchFamily="34" charset="0"/>
              </a:rPr>
              <a:t>Ioan</a:t>
            </a:r>
            <a:r>
              <a:rPr lang="en-GB" dirty="0">
                <a:solidFill>
                  <a:schemeClr val="accent1">
                    <a:lumMod val="75000"/>
                  </a:schemeClr>
                </a:solidFill>
                <a:latin typeface="Arial" panose="020B0604020202020204" pitchFamily="34" charset="0"/>
                <a:cs typeface="Arial" panose="020B0604020202020204" pitchFamily="34" charset="0"/>
              </a:rPr>
              <a:t> regressing in his development over the last few months. One parent, also does not like you.</a:t>
            </a:r>
          </a:p>
          <a:p>
            <a:pPr marL="0" indent="0">
              <a:buNone/>
            </a:pPr>
            <a:endParaRPr lang="en-GB" dirty="0"/>
          </a:p>
        </p:txBody>
      </p:sp>
    </p:spTree>
    <p:extLst>
      <p:ext uri="{BB962C8B-B14F-4D97-AF65-F5344CB8AC3E}">
        <p14:creationId xmlns:p14="http://schemas.microsoft.com/office/powerpoint/2010/main" val="3465862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6784101-C909-4043-891A-3C9C8416FB2F}"/>
              </a:ext>
            </a:extLst>
          </p:cNvPr>
          <p:cNvSpPr>
            <a:spLocks noGrp="1"/>
          </p:cNvSpPr>
          <p:nvPr>
            <p:ph sz="half" idx="2"/>
          </p:nvPr>
        </p:nvSpPr>
        <p:spPr>
          <a:xfrm>
            <a:off x="4572000" y="285750"/>
            <a:ext cx="3886200" cy="5045639"/>
          </a:xfrm>
        </p:spPr>
        <p:txBody>
          <a:bodyPr>
            <a:normAutofit fontScale="92500"/>
          </a:bodyPr>
          <a:lstStyle/>
          <a:p>
            <a:r>
              <a:rPr lang="en-GB" sz="2600" dirty="0">
                <a:solidFill>
                  <a:schemeClr val="accent1">
                    <a:lumMod val="75000"/>
                  </a:schemeClr>
                </a:solidFill>
                <a:latin typeface="Arial" panose="020B0604020202020204" pitchFamily="34" charset="0"/>
                <a:cs typeface="Arial" panose="020B0604020202020204" pitchFamily="34" charset="0"/>
              </a:rPr>
              <a:t>A health visitor is concerned about a child’s development. Parents do not like the health visitor as they find them condescending. You have noticed that this happens in meetings but you can see that the health visitor comes from a different culture than the parents and her behaviour could be seen as cold and dismissive.</a:t>
            </a:r>
          </a:p>
          <a:p>
            <a:endParaRPr lang="en-GB" dirty="0"/>
          </a:p>
        </p:txBody>
      </p:sp>
      <p:sp>
        <p:nvSpPr>
          <p:cNvPr id="5" name="TextBox 4">
            <a:extLst>
              <a:ext uri="{FF2B5EF4-FFF2-40B4-BE49-F238E27FC236}">
                <a16:creationId xmlns:a16="http://schemas.microsoft.com/office/drawing/2014/main" id="{5CEA93F6-8ABC-4F43-910E-6602C5762264}"/>
              </a:ext>
            </a:extLst>
          </p:cNvPr>
          <p:cNvSpPr txBox="1"/>
          <p:nvPr/>
        </p:nvSpPr>
        <p:spPr>
          <a:xfrm>
            <a:off x="47625" y="285750"/>
            <a:ext cx="4562475" cy="5632311"/>
          </a:xfrm>
          <a:prstGeom prst="rect">
            <a:avLst/>
          </a:prstGeom>
          <a:noFill/>
        </p:spPr>
        <p:txBody>
          <a:bodyPr wrap="square">
            <a:spAutoFit/>
          </a:bodyPr>
          <a:lstStyle/>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Mae ymwelydd iechyd yn pryderu am ddatblygiad plentyn. Nid yw rhieni'n hoffi'r ymwelydd iechyd gan eu bod yn credo ei bod yn nawddoglyd. Rydych wedi sylwi bod hyn yn digwydd mewn cyfarfodydd ond gallwch weld bod yr ymwelydd iechyd yn dod o ddiwylliant gwahanol i'r rhieni a gellid ystyried bod ei hymddygiad yn oer ac yn ddiystyriol.</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48661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C3AFDE-5177-4D2F-BD22-7C67E4939047}"/>
              </a:ext>
            </a:extLst>
          </p:cNvPr>
          <p:cNvSpPr>
            <a:spLocks noGrp="1"/>
          </p:cNvSpPr>
          <p:nvPr>
            <p:ph sz="half" idx="1"/>
          </p:nvPr>
        </p:nvSpPr>
        <p:spPr>
          <a:xfrm>
            <a:off x="510662" y="899369"/>
            <a:ext cx="3886200" cy="4351338"/>
          </a:xfrm>
        </p:spPr>
        <p:txBody>
          <a:bodyPr>
            <a:normAutofit/>
          </a:bodyPr>
          <a:lstStyle/>
          <a:p>
            <a:r>
              <a:rPr lang="cy-GB" sz="2400" dirty="0"/>
              <a:t>Mae plentyn ifanc sy'n geisiwr lloches wedi rhoi'r gorau i ddod i'r ysgol. Rydych chi’n fyfyriwr blynyddoedd cynnar ac wedi sylwi ei bod wedi cael ei bwlio ar yr iard chwarae gan blant eraill. Nid ydych yn siŵr a yw’r staff eraill wedi sylwi ar y cysylltiad.</a:t>
            </a:r>
            <a:endParaRPr lang="en-GB" dirty="0">
              <a:highlight>
                <a:srgbClr val="FFFF00"/>
              </a:highlight>
            </a:endParaRPr>
          </a:p>
        </p:txBody>
      </p:sp>
      <p:sp>
        <p:nvSpPr>
          <p:cNvPr id="4" name="Content Placeholder 3">
            <a:extLst>
              <a:ext uri="{FF2B5EF4-FFF2-40B4-BE49-F238E27FC236}">
                <a16:creationId xmlns:a16="http://schemas.microsoft.com/office/drawing/2014/main" id="{1113AFF0-733A-4533-825B-0D1E7045F47D}"/>
              </a:ext>
            </a:extLst>
          </p:cNvPr>
          <p:cNvSpPr>
            <a:spLocks noGrp="1"/>
          </p:cNvSpPr>
          <p:nvPr>
            <p:ph sz="half" idx="2"/>
          </p:nvPr>
        </p:nvSpPr>
        <p:spPr>
          <a:xfrm>
            <a:off x="4572000" y="925691"/>
            <a:ext cx="3886200" cy="4351338"/>
          </a:xfrm>
        </p:spPr>
        <p:txBody>
          <a:bodyPr>
            <a:normAutofit/>
          </a:bodyPr>
          <a:lstStyle/>
          <a:p>
            <a:r>
              <a:rPr lang="en-GB" sz="2400" dirty="0">
                <a:solidFill>
                  <a:schemeClr val="accent1">
                    <a:lumMod val="75000"/>
                  </a:schemeClr>
                </a:solidFill>
              </a:rPr>
              <a:t>A young child who is a asylum seeker has stopped coming to school. You are an early years student and have observed that she has been bullied in the playground by other children. You are not sure that the other staff have noticed the connection.</a:t>
            </a:r>
          </a:p>
        </p:txBody>
      </p:sp>
    </p:spTree>
    <p:extLst>
      <p:ext uri="{BB962C8B-B14F-4D97-AF65-F5344CB8AC3E}">
        <p14:creationId xmlns:p14="http://schemas.microsoft.com/office/powerpoint/2010/main" val="165409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4839-B6B9-41B0-8AB0-282DEAC101A5}"/>
              </a:ext>
            </a:extLst>
          </p:cNvPr>
          <p:cNvSpPr>
            <a:spLocks noGrp="1"/>
          </p:cNvSpPr>
          <p:nvPr>
            <p:ph type="title"/>
          </p:nvPr>
        </p:nvSpPr>
        <p:spPr>
          <a:xfrm>
            <a:off x="628650" y="3385"/>
            <a:ext cx="7886700" cy="1325563"/>
          </a:xfrm>
        </p:spPr>
        <p:txBody>
          <a:bodyPr>
            <a:normAutofit/>
          </a:bodyPr>
          <a:lstStyle/>
          <a:p>
            <a:r>
              <a:rPr kumimoji="0" lang="cy-GB" altLang="en-US" sz="2400" b="0" i="0" u="none" strike="noStrike" cap="none" normalizeH="0" baseline="0" dirty="0">
                <a:ln>
                  <a:noFill/>
                </a:ln>
                <a:effectLst/>
                <a:latin typeface="Arial" panose="020B0604020202020204" pitchFamily="34" charset="0"/>
                <a:ea typeface="inherit"/>
                <a:cs typeface="Arial" panose="020B0604020202020204" pitchFamily="34" charset="0"/>
              </a:rPr>
              <a:t>Termau cyffredin eraill sydd â chysylltiad agos ag arweinyddiaeth gynhwysol</a:t>
            </a:r>
            <a:r>
              <a:rPr kumimoji="0" lang="cy-GB" altLang="en-US" sz="2400" b="0" i="0" u="none" strike="noStrike" cap="none" normalizeH="0" baseline="0" dirty="0">
                <a:ln>
                  <a:noFill/>
                </a:ln>
                <a:effectLst/>
                <a:latin typeface="Arial" panose="020B0604020202020204" pitchFamily="34" charset="0"/>
                <a:cs typeface="Arial" panose="020B0604020202020204" pitchFamily="34" charset="0"/>
              </a:rPr>
              <a:t> </a:t>
            </a:r>
            <a:endParaRPr lang="en-GB" sz="2400" dirty="0"/>
          </a:p>
        </p:txBody>
      </p:sp>
      <p:sp>
        <p:nvSpPr>
          <p:cNvPr id="3" name="Content Placeholder 2">
            <a:extLst>
              <a:ext uri="{FF2B5EF4-FFF2-40B4-BE49-F238E27FC236}">
                <a16:creationId xmlns:a16="http://schemas.microsoft.com/office/drawing/2014/main" id="{018531AD-6DE8-46F4-AD4E-8E3A830B5B00}"/>
              </a:ext>
            </a:extLst>
          </p:cNvPr>
          <p:cNvSpPr>
            <a:spLocks noGrp="1"/>
          </p:cNvSpPr>
          <p:nvPr>
            <p:ph sz="half" idx="1"/>
          </p:nvPr>
        </p:nvSpPr>
        <p:spPr>
          <a:xfrm>
            <a:off x="729133" y="1393546"/>
            <a:ext cx="7399983" cy="4351338"/>
          </a:xfrm>
        </p:spPr>
        <p:txBody>
          <a:bodyPr vert="horz" lIns="91440" tIns="45720" rIns="91440" bIns="45720" rtlCol="0" anchor="t">
            <a:normAutofit/>
          </a:bodyPr>
          <a:lstStyle/>
          <a:p>
            <a:r>
              <a:rPr lang="en-GB" sz="2000" dirty="0">
                <a:latin typeface="Arial" panose="020B0604020202020204" pitchFamily="34" charset="0"/>
                <a:cs typeface="Arial" panose="020B0604020202020204" pitchFamily="34" charset="0"/>
              </a:rPr>
              <a:t>Arweinyddiaeth gydweithredol</a:t>
            </a:r>
          </a:p>
          <a:p>
            <a:r>
              <a:rPr lang="en-GB" sz="2000" dirty="0">
                <a:latin typeface="Arial" panose="020B0604020202020204" pitchFamily="34" charset="0"/>
                <a:cs typeface="Arial" panose="020B0604020202020204" pitchFamily="34" charset="0"/>
              </a:rPr>
              <a:t>Cyd-gynhyrchu</a:t>
            </a:r>
          </a:p>
          <a:p>
            <a:r>
              <a:rPr lang="en-GB" sz="2000" dirty="0">
                <a:latin typeface="Arial" panose="020B0604020202020204" pitchFamily="34" charset="0"/>
                <a:cs typeface="Arial" panose="020B0604020202020204" pitchFamily="34" charset="0"/>
              </a:rPr>
              <a:t>Cyd-adeiladu</a:t>
            </a:r>
          </a:p>
          <a:p>
            <a:r>
              <a:rPr lang="en-GB" sz="2000" dirty="0">
                <a:latin typeface="Arial" panose="020B0604020202020204" pitchFamily="34" charset="0"/>
                <a:cs typeface="Arial" panose="020B0604020202020204" pitchFamily="34" charset="0"/>
              </a:rPr>
              <a:t>Cyfranogi</a:t>
            </a:r>
          </a:p>
          <a:p>
            <a:r>
              <a:rPr lang="en-GB" sz="2000" dirty="0">
                <a:latin typeface="Arial"/>
                <a:cs typeface="Arial"/>
              </a:rPr>
              <a:t>Partneriaeth</a:t>
            </a:r>
            <a:endParaRPr lang="en-GB" sz="2000" dirty="0">
              <a:latin typeface="Arial" panose="020B0604020202020204" pitchFamily="34" charset="0"/>
              <a:cs typeface="Arial" panose="020B0604020202020204" pitchFamily="34" charset="0"/>
            </a:endParaRPr>
          </a:p>
          <a:p>
            <a:r>
              <a:rPr lang="en-GB" sz="2000" dirty="0" err="1">
                <a:latin typeface="Arial"/>
                <a:cs typeface="Arial"/>
              </a:rPr>
              <a:t>Cynhwysiant</a:t>
            </a:r>
            <a:r>
              <a:rPr lang="en-GB" sz="2000" dirty="0">
                <a:latin typeface="Arial"/>
                <a:cs typeface="Arial"/>
              </a:rPr>
              <a:t> </a:t>
            </a:r>
            <a:r>
              <a:rPr lang="en-GB" sz="2000" dirty="0" err="1">
                <a:latin typeface="Arial"/>
                <a:cs typeface="Arial"/>
              </a:rPr>
              <a:t>cymdeithasol</a:t>
            </a:r>
            <a:r>
              <a:rPr lang="en-GB" sz="2000" dirty="0">
                <a:latin typeface="Arial"/>
                <a:cs typeface="Arial"/>
              </a:rPr>
              <a:t>#</a:t>
            </a:r>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Perthyn</a:t>
            </a:r>
          </a:p>
          <a:p>
            <a:pPr marL="0" indent="0">
              <a:buNone/>
            </a:pP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0541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FD5EE-8F7E-4B06-8F6A-AA659DECEF9E}"/>
              </a:ext>
            </a:extLst>
          </p:cNvPr>
          <p:cNvSpPr>
            <a:spLocks noGrp="1"/>
          </p:cNvSpPr>
          <p:nvPr>
            <p:ph type="title"/>
          </p:nvPr>
        </p:nvSpPr>
        <p:spPr>
          <a:xfrm>
            <a:off x="568093" y="113671"/>
            <a:ext cx="7886700" cy="1325563"/>
          </a:xfrm>
        </p:spPr>
        <p:txBody>
          <a:bodyPr>
            <a:normAutofit/>
          </a:bodyPr>
          <a:lstStyle/>
          <a:p>
            <a:r>
              <a:rPr lang="en-GB" sz="2400" dirty="0">
                <a:solidFill>
                  <a:srgbClr val="002060"/>
                </a:solidFill>
                <a:latin typeface="Arial" panose="020B0604020202020204" pitchFamily="34" charset="0"/>
                <a:cs typeface="Arial" panose="020B0604020202020204" pitchFamily="34" charset="0"/>
              </a:rPr>
              <a:t>Other common terms closely linked to inclusive leadership</a:t>
            </a:r>
          </a:p>
        </p:txBody>
      </p:sp>
      <p:sp>
        <p:nvSpPr>
          <p:cNvPr id="3" name="Content Placeholder 2">
            <a:extLst>
              <a:ext uri="{FF2B5EF4-FFF2-40B4-BE49-F238E27FC236}">
                <a16:creationId xmlns:a16="http://schemas.microsoft.com/office/drawing/2014/main" id="{C17E6EA3-E2B9-45B3-9DD0-31566932E679}"/>
              </a:ext>
            </a:extLst>
          </p:cNvPr>
          <p:cNvSpPr>
            <a:spLocks noGrp="1"/>
          </p:cNvSpPr>
          <p:nvPr>
            <p:ph sz="half" idx="1"/>
          </p:nvPr>
        </p:nvSpPr>
        <p:spPr>
          <a:xfrm>
            <a:off x="464783" y="1253331"/>
            <a:ext cx="8093319" cy="4351338"/>
          </a:xfrm>
        </p:spPr>
        <p:txBody>
          <a:bodyPr vert="horz" lIns="91440" tIns="45720" rIns="91440" bIns="45720" rtlCol="0" anchor="t">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Collaborative leadership</a:t>
            </a:r>
          </a:p>
          <a:p>
            <a:r>
              <a:rPr lang="en-GB" sz="2400" dirty="0">
                <a:solidFill>
                  <a:schemeClr val="accent1">
                    <a:lumMod val="75000"/>
                  </a:schemeClr>
                </a:solidFill>
                <a:latin typeface="Arial" panose="020B0604020202020204" pitchFamily="34" charset="0"/>
                <a:cs typeface="Arial" panose="020B0604020202020204" pitchFamily="34" charset="0"/>
              </a:rPr>
              <a:t>Co-production</a:t>
            </a:r>
          </a:p>
          <a:p>
            <a:r>
              <a:rPr lang="en-GB" sz="2400" dirty="0">
                <a:solidFill>
                  <a:schemeClr val="accent1">
                    <a:lumMod val="75000"/>
                  </a:schemeClr>
                </a:solidFill>
                <a:latin typeface="Arial" panose="020B0604020202020204" pitchFamily="34" charset="0"/>
                <a:cs typeface="Arial" panose="020B0604020202020204" pitchFamily="34" charset="0"/>
              </a:rPr>
              <a:t>Co-construction</a:t>
            </a:r>
          </a:p>
          <a:p>
            <a:r>
              <a:rPr lang="en-GB" sz="2400" dirty="0">
                <a:solidFill>
                  <a:schemeClr val="accent1">
                    <a:lumMod val="75000"/>
                  </a:schemeClr>
                </a:solidFill>
                <a:latin typeface="Arial" panose="020B0604020202020204" pitchFamily="34" charset="0"/>
                <a:cs typeface="Arial" panose="020B0604020202020204" pitchFamily="34" charset="0"/>
              </a:rPr>
              <a:t>Participation</a:t>
            </a:r>
          </a:p>
          <a:p>
            <a:r>
              <a:rPr lang="en-GB" sz="2400" dirty="0">
                <a:solidFill>
                  <a:schemeClr val="accent1">
                    <a:lumMod val="75000"/>
                  </a:schemeClr>
                </a:solidFill>
                <a:latin typeface="Arial"/>
                <a:cs typeface="Arial"/>
              </a:rPr>
              <a:t>Partnership</a:t>
            </a:r>
          </a:p>
          <a:p>
            <a:r>
              <a:rPr lang="en-GB" sz="2400" dirty="0">
                <a:solidFill>
                  <a:schemeClr val="accent1">
                    <a:lumMod val="75000"/>
                  </a:schemeClr>
                </a:solidFill>
                <a:latin typeface="Arial" panose="020B0604020202020204" pitchFamily="34" charset="0"/>
                <a:cs typeface="Arial" panose="020B0604020202020204" pitchFamily="34" charset="0"/>
              </a:rPr>
              <a:t>Social inclusion</a:t>
            </a:r>
          </a:p>
          <a:p>
            <a:r>
              <a:rPr lang="en-GB" sz="2400" dirty="0">
                <a:solidFill>
                  <a:schemeClr val="accent1">
                    <a:lumMod val="75000"/>
                  </a:schemeClr>
                </a:solidFill>
                <a:latin typeface="Arial"/>
                <a:cs typeface="Arial"/>
              </a:rPr>
              <a:t>Belonging</a:t>
            </a:r>
          </a:p>
          <a:p>
            <a:endParaRPr lang="en-GB" sz="2400" dirty="0">
              <a:solidFill>
                <a:schemeClr val="accent1">
                  <a:lumMod val="75000"/>
                </a:schemeClr>
              </a:solidFill>
              <a:latin typeface="Arial" panose="020B0604020202020204" pitchFamily="34" charset="0"/>
              <a:cs typeface="Arial" panose="020B0604020202020204" pitchFamily="34" charset="0"/>
            </a:endParaRPr>
          </a:p>
          <a:p>
            <a:endParaRPr lang="en-GB" sz="2400" dirty="0">
              <a:solidFill>
                <a:srgbClr val="2E75B6"/>
              </a:solidFill>
              <a:latin typeface="Arial" panose="020B0604020202020204" pitchFamily="34" charset="0"/>
              <a:cs typeface="Arial" panose="020B0604020202020204" pitchFamily="34" charset="0"/>
            </a:endParaRPr>
          </a:p>
          <a:p>
            <a:endParaRPr lang="en-GB" dirty="0">
              <a:cs typeface="Calibri" panose="020F0502020204030204"/>
            </a:endParaRPr>
          </a:p>
        </p:txBody>
      </p:sp>
    </p:spTree>
    <p:extLst>
      <p:ext uri="{BB962C8B-B14F-4D97-AF65-F5344CB8AC3E}">
        <p14:creationId xmlns:p14="http://schemas.microsoft.com/office/powerpoint/2010/main" val="1953457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F7B3E-E55A-4FDA-BA51-03FC679E2094}"/>
              </a:ext>
            </a:extLst>
          </p:cNvPr>
          <p:cNvSpPr>
            <a:spLocks noGrp="1"/>
          </p:cNvSpPr>
          <p:nvPr>
            <p:ph type="title"/>
          </p:nvPr>
        </p:nvSpPr>
        <p:spPr/>
        <p:txBody>
          <a:bodyPr>
            <a:normAutofit/>
          </a:bodyPr>
          <a:lstStyle/>
          <a:p>
            <a:r>
              <a:rPr lang="cy-GB" sz="2800" dirty="0"/>
              <a:t>Beth ydy’n ni’n gwybod yn barod?</a:t>
            </a:r>
          </a:p>
        </p:txBody>
      </p:sp>
      <p:sp>
        <p:nvSpPr>
          <p:cNvPr id="3" name="Content Placeholder 2">
            <a:extLst>
              <a:ext uri="{FF2B5EF4-FFF2-40B4-BE49-F238E27FC236}">
                <a16:creationId xmlns:a16="http://schemas.microsoft.com/office/drawing/2014/main" id="{0349DE28-BEC6-486D-832B-30CB441BAD02}"/>
              </a:ext>
            </a:extLst>
          </p:cNvPr>
          <p:cNvSpPr>
            <a:spLocks noGrp="1"/>
          </p:cNvSpPr>
          <p:nvPr>
            <p:ph sz="half" idx="1"/>
          </p:nvPr>
        </p:nvSpPr>
        <p:spPr>
          <a:xfrm>
            <a:off x="432312" y="1530657"/>
            <a:ext cx="8279376" cy="4351338"/>
          </a:xfrm>
        </p:spPr>
        <p:txBody>
          <a:bodyPr>
            <a:normAutofit fontScale="62500" lnSpcReduction="20000"/>
          </a:bodyPr>
          <a:lstStyle/>
          <a:p>
            <a:r>
              <a:rPr lang="cy-GB" sz="2800" dirty="0">
                <a:latin typeface="Verdana" panose="020B0604030504040204" pitchFamily="34" charset="0"/>
              </a:rPr>
              <a:t>Gall fod gan blant syniadau da am sut i ddatrys problemau a </a:t>
            </a:r>
            <a:r>
              <a:rPr lang="cy-GB" sz="2800" dirty="0" err="1">
                <a:latin typeface="Verdana" panose="020B0604030504040204" pitchFamily="34" charset="0"/>
              </a:rPr>
              <a:t>gallant</a:t>
            </a:r>
            <a:r>
              <a:rPr lang="cy-GB" sz="2800" dirty="0">
                <a:latin typeface="Verdana" panose="020B0604030504040204" pitchFamily="34" charset="0"/>
              </a:rPr>
              <a:t> roi atebion</a:t>
            </a:r>
          </a:p>
          <a:p>
            <a:r>
              <a:rPr lang="cy-GB" sz="2800" dirty="0">
                <a:latin typeface="Verdana" panose="020B0604030504040204" pitchFamily="34" charset="0"/>
              </a:rPr>
              <a:t>Rhieni yw prif addysgwyr eu plant</a:t>
            </a:r>
          </a:p>
          <a:p>
            <a:r>
              <a:rPr lang="cy-GB" sz="2800" dirty="0">
                <a:latin typeface="Verdana" panose="020B0604030504040204" pitchFamily="34" charset="0"/>
              </a:rPr>
              <a:t>Gall cymunedau helpu lleoliadau BC a bod yn gynghreiriaid - hyd yn oed yn yr ardaloedd mwyaf difreintiedig</a:t>
            </a:r>
          </a:p>
          <a:p>
            <a:r>
              <a:rPr lang="cy-GB" sz="2800" dirty="0">
                <a:latin typeface="Verdana" panose="020B0604030504040204" pitchFamily="34" charset="0"/>
              </a:rPr>
              <a:t>Mae gweithwyr proffesiynol eraill a'n perthnasoedd â nhw yn dylanwadu ar ganlyniadau i blant</a:t>
            </a:r>
          </a:p>
          <a:p>
            <a:r>
              <a:rPr lang="cy-GB" sz="2800" dirty="0">
                <a:latin typeface="Verdana" panose="020B0604030504040204" pitchFamily="34" charset="0"/>
              </a:rPr>
              <a:t>Mae sut rydyn ni'n ymgysylltu â rhieni yn dylanwadu ar ba mor dda mae plant yn datblygu</a:t>
            </a:r>
          </a:p>
          <a:p>
            <a:r>
              <a:rPr lang="cy-GB" sz="2800" dirty="0">
                <a:latin typeface="Verdana" panose="020B0604030504040204" pitchFamily="34" charset="0"/>
              </a:rPr>
              <a:t>Gall ein hamgylchedd BC ein hunain harneisio sgiliau pob ymarferydd a bod yn weithgar mewn arweinyddiaeth gynhwysol</a:t>
            </a:r>
          </a:p>
          <a:p>
            <a:r>
              <a:rPr lang="cy-GB" sz="2800" dirty="0">
                <a:latin typeface="Verdana" panose="020B0604030504040204" pitchFamily="34" charset="0"/>
              </a:rPr>
              <a:t>Mae ein profiadau diwylliannol, ein hagweddau a'n parodrwydd i gysylltu yn allweddol i arweinyddiaeth gynhwysol</a:t>
            </a:r>
          </a:p>
          <a:p>
            <a:r>
              <a:rPr lang="cy-GB" sz="2800" dirty="0">
                <a:latin typeface="Verdana" panose="020B0604030504040204" pitchFamily="34" charset="0"/>
              </a:rPr>
              <a:t>Mae gan bob un ohonom ragfarn weithiau heb yn wybod i ni.</a:t>
            </a:r>
            <a:endParaRPr lang="cy-GB" dirty="0"/>
          </a:p>
          <a:p>
            <a:endParaRPr lang="en-GB" dirty="0"/>
          </a:p>
        </p:txBody>
      </p:sp>
    </p:spTree>
    <p:extLst>
      <p:ext uri="{BB962C8B-B14F-4D97-AF65-F5344CB8AC3E}">
        <p14:creationId xmlns:p14="http://schemas.microsoft.com/office/powerpoint/2010/main" val="3709881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D646-B264-45EA-8923-6578AC52FAC0}"/>
              </a:ext>
            </a:extLst>
          </p:cNvPr>
          <p:cNvSpPr>
            <a:spLocks noGrp="1"/>
          </p:cNvSpPr>
          <p:nvPr>
            <p:ph type="title"/>
          </p:nvPr>
        </p:nvSpPr>
        <p:spPr>
          <a:xfrm>
            <a:off x="628650" y="-8500"/>
            <a:ext cx="7886700" cy="1325563"/>
          </a:xfrm>
        </p:spPr>
        <p:txBody>
          <a:bodyPr>
            <a:normAutofit/>
          </a:bodyPr>
          <a:lstStyle/>
          <a:p>
            <a:r>
              <a:rPr lang="en-GB" sz="2400" dirty="0">
                <a:solidFill>
                  <a:schemeClr val="accent1"/>
                </a:solidFill>
                <a:latin typeface="Arial" panose="020B0604020202020204" pitchFamily="34" charset="0"/>
                <a:cs typeface="Arial" panose="020B0604020202020204" pitchFamily="34" charset="0"/>
              </a:rPr>
              <a:t>What do we know already?</a:t>
            </a:r>
            <a:r>
              <a:rPr lang="en-GB" sz="24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C5F4A2EB-4478-473C-A69F-D502FA68C41E}"/>
              </a:ext>
            </a:extLst>
          </p:cNvPr>
          <p:cNvSpPr>
            <a:spLocks noGrp="1"/>
          </p:cNvSpPr>
          <p:nvPr>
            <p:ph sz="half" idx="1"/>
          </p:nvPr>
        </p:nvSpPr>
        <p:spPr>
          <a:xfrm>
            <a:off x="510663" y="1471664"/>
            <a:ext cx="7886700" cy="4351338"/>
          </a:xfrm>
        </p:spPr>
        <p:txBody>
          <a:bodyPr>
            <a:normAutofit fontScale="70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Children can have good ideas about how to fix problems and can give solutions</a:t>
            </a:r>
          </a:p>
          <a:p>
            <a:r>
              <a:rPr lang="en-GB" dirty="0">
                <a:solidFill>
                  <a:schemeClr val="accent1">
                    <a:lumMod val="75000"/>
                  </a:schemeClr>
                </a:solidFill>
                <a:latin typeface="Arial" panose="020B0604020202020204" pitchFamily="34" charset="0"/>
                <a:cs typeface="Arial" panose="020B0604020202020204" pitchFamily="34" charset="0"/>
              </a:rPr>
              <a:t>Parents are the prime educators of their children</a:t>
            </a:r>
          </a:p>
          <a:p>
            <a:r>
              <a:rPr lang="en-GB" dirty="0">
                <a:solidFill>
                  <a:schemeClr val="accent1">
                    <a:lumMod val="75000"/>
                  </a:schemeClr>
                </a:solidFill>
                <a:latin typeface="Arial" panose="020B0604020202020204" pitchFamily="34" charset="0"/>
                <a:cs typeface="Arial" panose="020B0604020202020204" pitchFamily="34" charset="0"/>
              </a:rPr>
              <a:t>Communities can help EY settings and be allies – even in the most disadvantaged areas </a:t>
            </a:r>
          </a:p>
          <a:p>
            <a:r>
              <a:rPr lang="en-GB" dirty="0">
                <a:solidFill>
                  <a:schemeClr val="accent1">
                    <a:lumMod val="75000"/>
                  </a:schemeClr>
                </a:solidFill>
                <a:latin typeface="Arial" panose="020B0604020202020204" pitchFamily="34" charset="0"/>
                <a:cs typeface="Arial" panose="020B0604020202020204" pitchFamily="34" charset="0"/>
              </a:rPr>
              <a:t>Other professionals and our relationships with them influence outcomes for children</a:t>
            </a:r>
          </a:p>
          <a:p>
            <a:r>
              <a:rPr lang="en-GB" dirty="0">
                <a:solidFill>
                  <a:schemeClr val="accent1">
                    <a:lumMod val="75000"/>
                  </a:schemeClr>
                </a:solidFill>
                <a:latin typeface="Arial" panose="020B0604020202020204" pitchFamily="34" charset="0"/>
                <a:cs typeface="Arial" panose="020B0604020202020204" pitchFamily="34" charset="0"/>
              </a:rPr>
              <a:t>How we engage with parents influence how well children develop</a:t>
            </a:r>
          </a:p>
          <a:p>
            <a:r>
              <a:rPr lang="en-GB" dirty="0">
                <a:solidFill>
                  <a:schemeClr val="accent1">
                    <a:lumMod val="75000"/>
                  </a:schemeClr>
                </a:solidFill>
                <a:latin typeface="Arial" panose="020B0604020202020204" pitchFamily="34" charset="0"/>
                <a:cs typeface="Arial" panose="020B0604020202020204" pitchFamily="34" charset="0"/>
              </a:rPr>
              <a:t>Our own EY environment can harness the skills of all practitioners and be active in inclusive leadership</a:t>
            </a:r>
          </a:p>
          <a:p>
            <a:r>
              <a:rPr lang="en-GB" dirty="0">
                <a:solidFill>
                  <a:schemeClr val="accent1">
                    <a:lumMod val="75000"/>
                  </a:schemeClr>
                </a:solidFill>
                <a:latin typeface="Arial" panose="020B0604020202020204" pitchFamily="34" charset="0"/>
                <a:cs typeface="Arial" panose="020B0604020202020204" pitchFamily="34" charset="0"/>
              </a:rPr>
              <a:t>Our own cultural experiences, attitudes and willingness to connect holds the key to inclusive leadership</a:t>
            </a:r>
          </a:p>
          <a:p>
            <a:r>
              <a:rPr lang="en-GB" dirty="0">
                <a:solidFill>
                  <a:schemeClr val="accent1">
                    <a:lumMod val="75000"/>
                  </a:schemeClr>
                </a:solidFill>
                <a:latin typeface="Arial" panose="020B0604020202020204" pitchFamily="34" charset="0"/>
                <a:cs typeface="Arial" panose="020B0604020202020204" pitchFamily="34" charset="0"/>
              </a:rPr>
              <a:t>We all have bias which is sometimes unconscious.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4105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EA32-4E77-4A8E-9CE6-B872B91D6A39}"/>
              </a:ext>
            </a:extLst>
          </p:cNvPr>
          <p:cNvSpPr>
            <a:spLocks noGrp="1"/>
          </p:cNvSpPr>
          <p:nvPr>
            <p:ph type="title"/>
          </p:nvPr>
        </p:nvSpPr>
        <p:spPr>
          <a:xfrm>
            <a:off x="685800" y="365126"/>
            <a:ext cx="7886700" cy="1325563"/>
          </a:xfrm>
        </p:spPr>
        <p:txBody>
          <a:bodyPr>
            <a:normAutofit/>
          </a:bodyPr>
          <a:lstStyle/>
          <a:p>
            <a:r>
              <a:rPr lang="en-GB" sz="2400" dirty="0">
                <a:latin typeface="Arial" panose="020B0604020202020204" pitchFamily="34" charset="0"/>
                <a:cs typeface="Arial" panose="020B0604020202020204" pitchFamily="34" charset="0"/>
              </a:rPr>
              <a:t>Beth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cy-GB" sz="2400" dirty="0">
                <a:effectLst/>
                <a:latin typeface="Arial" panose="020B0604020202020204" pitchFamily="34" charset="0"/>
                <a:ea typeface="Times New Roman" panose="02020603050405020304" pitchFamily="18" charset="0"/>
                <a:cs typeface="Arial" panose="020B0604020202020204" pitchFamily="34" charset="0"/>
              </a:rPr>
              <a:t>arweinwyr Gynhwysol yn ei wneud?</a:t>
            </a:r>
            <a:r>
              <a:rPr lang="en-GB" sz="2400" dirty="0">
                <a:latin typeface="Arial" panose="020B0604020202020204" pitchFamily="34" charset="0"/>
                <a:cs typeface="Arial" panose="020B0604020202020204" pitchFamily="34" charset="0"/>
              </a:rPr>
              <a:t> / </a:t>
            </a:r>
            <a:r>
              <a:rPr lang="en-GB" sz="2400" dirty="0">
                <a:solidFill>
                  <a:srgbClr val="002060"/>
                </a:solidFill>
                <a:latin typeface="Arial" panose="020B0604020202020204" pitchFamily="34" charset="0"/>
                <a:cs typeface="Arial" panose="020B0604020202020204" pitchFamily="34" charset="0"/>
              </a:rPr>
              <a:t>what do inclusive leaders do?</a:t>
            </a:r>
          </a:p>
        </p:txBody>
      </p:sp>
      <p:sp>
        <p:nvSpPr>
          <p:cNvPr id="3" name="Content Placeholder 2">
            <a:extLst>
              <a:ext uri="{FF2B5EF4-FFF2-40B4-BE49-F238E27FC236}">
                <a16:creationId xmlns:a16="http://schemas.microsoft.com/office/drawing/2014/main" id="{B254A029-4269-4F8C-A740-8DB12BEC4988}"/>
              </a:ext>
            </a:extLst>
          </p:cNvPr>
          <p:cNvSpPr>
            <a:spLocks noGrp="1"/>
          </p:cNvSpPr>
          <p:nvPr>
            <p:ph sz="half" idx="1"/>
          </p:nvPr>
        </p:nvSpPr>
        <p:spPr>
          <a:xfrm>
            <a:off x="628650" y="1606141"/>
            <a:ext cx="3886200" cy="4351338"/>
          </a:xfrm>
        </p:spPr>
        <p:txBody>
          <a:bodyPr>
            <a:normAutofit/>
          </a:bodyPr>
          <a:lstStyle/>
          <a:p>
            <a:r>
              <a:rPr lang="cy-GB" sz="1800" dirty="0">
                <a:latin typeface="Arial" panose="020B0604020202020204" pitchFamily="34" charset="0"/>
                <a:cs typeface="Arial" panose="020B0604020202020204" pitchFamily="34" charset="0"/>
              </a:rPr>
              <a:t>Hwyluso ymdeimlo o berthyn</a:t>
            </a:r>
          </a:p>
          <a:p>
            <a:r>
              <a:rPr lang="cy-GB" sz="1800" dirty="0">
                <a:latin typeface="Arial" panose="020B0604020202020204" pitchFamily="34" charset="0"/>
                <a:cs typeface="Arial" panose="020B0604020202020204" pitchFamily="34" charset="0"/>
              </a:rPr>
              <a:t>Sicrhau cyfiawnder a thegwch</a:t>
            </a:r>
          </a:p>
          <a:p>
            <a:r>
              <a:rPr lang="cy-GB" sz="1800" dirty="0">
                <a:latin typeface="Arial" panose="020B0604020202020204" pitchFamily="34" charset="0"/>
                <a:cs typeface="Arial" panose="020B0604020202020204" pitchFamily="34" charset="0"/>
              </a:rPr>
              <a:t>Rhannu’r gwaith o wneud penderfyniadau</a:t>
            </a:r>
          </a:p>
          <a:p>
            <a:r>
              <a:rPr lang="cy-GB" sz="1800" dirty="0">
                <a:latin typeface="Arial" panose="020B0604020202020204" pitchFamily="34" charset="0"/>
                <a:cs typeface="Arial" panose="020B0604020202020204" pitchFamily="34" charset="0"/>
              </a:rPr>
              <a:t>Yn annog cyfraniadau amrywiol</a:t>
            </a:r>
          </a:p>
          <a:p>
            <a:r>
              <a:rPr lang="cy-GB" sz="1800" dirty="0">
                <a:latin typeface="Arial" panose="020B0604020202020204" pitchFamily="34" charset="0"/>
                <a:cs typeface="Arial" panose="020B0604020202020204" pitchFamily="34" charset="0"/>
              </a:rPr>
              <a:t>Yn helpu aelodau'r grŵp i gyfrannu'n llawn</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E45270F-4898-49B6-A147-9A64E31EECA4}"/>
              </a:ext>
            </a:extLst>
          </p:cNvPr>
          <p:cNvSpPr>
            <a:spLocks noGrp="1"/>
          </p:cNvSpPr>
          <p:nvPr>
            <p:ph sz="half" idx="2"/>
          </p:nvPr>
        </p:nvSpPr>
        <p:spPr>
          <a:xfrm>
            <a:off x="4629150" y="1589651"/>
            <a:ext cx="3886200" cy="4351338"/>
          </a:xfrm>
        </p:spPr>
        <p:txBody>
          <a:bodyPr>
            <a:normAutofit/>
          </a:bodyPr>
          <a:lstStyle/>
          <a:p>
            <a:r>
              <a:rPr lang="en-GB" sz="1800" dirty="0">
                <a:solidFill>
                  <a:srgbClr val="002060"/>
                </a:solidFill>
                <a:latin typeface="Arial" panose="020B0604020202020204" pitchFamily="34" charset="0"/>
                <a:cs typeface="Arial" panose="020B0604020202020204" pitchFamily="34" charset="0"/>
              </a:rPr>
              <a:t>Facilitate belongingness</a:t>
            </a:r>
          </a:p>
          <a:p>
            <a:r>
              <a:rPr lang="en-GB" sz="1800" dirty="0">
                <a:solidFill>
                  <a:srgbClr val="002060"/>
                </a:solidFill>
                <a:latin typeface="Arial" panose="020B0604020202020204" pitchFamily="34" charset="0"/>
                <a:cs typeface="Arial" panose="020B0604020202020204" pitchFamily="34" charset="0"/>
              </a:rPr>
              <a:t>Ensures justice and equity</a:t>
            </a:r>
          </a:p>
          <a:p>
            <a:r>
              <a:rPr lang="en-GB" sz="1800" dirty="0">
                <a:solidFill>
                  <a:srgbClr val="002060"/>
                </a:solidFill>
                <a:latin typeface="Arial" panose="020B0604020202020204" pitchFamily="34" charset="0"/>
                <a:cs typeface="Arial" panose="020B0604020202020204" pitchFamily="34" charset="0"/>
              </a:rPr>
              <a:t>Shares decision making</a:t>
            </a:r>
          </a:p>
          <a:p>
            <a:r>
              <a:rPr lang="en-GB" sz="1800" dirty="0">
                <a:solidFill>
                  <a:srgbClr val="002060"/>
                </a:solidFill>
                <a:latin typeface="Arial" panose="020B0604020202020204" pitchFamily="34" charset="0"/>
                <a:cs typeface="Arial" panose="020B0604020202020204" pitchFamily="34" charset="0"/>
              </a:rPr>
              <a:t>Encourages diverse contributions</a:t>
            </a:r>
          </a:p>
          <a:p>
            <a:r>
              <a:rPr lang="en-GB" sz="1800" dirty="0">
                <a:solidFill>
                  <a:srgbClr val="002060"/>
                </a:solidFill>
                <a:latin typeface="Arial" panose="020B0604020202020204" pitchFamily="34" charset="0"/>
                <a:cs typeface="Arial" panose="020B0604020202020204" pitchFamily="34" charset="0"/>
              </a:rPr>
              <a:t>Helps group members fully contribute</a:t>
            </a:r>
          </a:p>
          <a:p>
            <a:pPr marL="0" indent="0" algn="r">
              <a:buNone/>
            </a:pPr>
            <a:r>
              <a:rPr lang="en-GB" sz="1800" dirty="0">
                <a:solidFill>
                  <a:srgbClr val="002060"/>
                </a:solidFill>
                <a:latin typeface="Arial" panose="020B0604020202020204" pitchFamily="34" charset="0"/>
                <a:cs typeface="Arial" panose="020B0604020202020204" pitchFamily="34" charset="0"/>
              </a:rPr>
              <a:t>(Randel </a:t>
            </a:r>
            <a:r>
              <a:rPr lang="en-GB" sz="1800" i="1" dirty="0">
                <a:solidFill>
                  <a:srgbClr val="002060"/>
                </a:solidFill>
                <a:latin typeface="Arial" panose="020B0604020202020204" pitchFamily="34" charset="0"/>
                <a:cs typeface="Arial" panose="020B0604020202020204" pitchFamily="34" charset="0"/>
              </a:rPr>
              <a:t>et al. </a:t>
            </a:r>
            <a:r>
              <a:rPr lang="en-GB" sz="1800" dirty="0">
                <a:solidFill>
                  <a:srgbClr val="002060"/>
                </a:solidFill>
                <a:latin typeface="Arial" panose="020B0604020202020204" pitchFamily="34" charset="0"/>
                <a:cs typeface="Arial" panose="020B0604020202020204" pitchFamily="34" charset="0"/>
              </a:rPr>
              <a:t>2018</a:t>
            </a:r>
            <a:r>
              <a:rPr lang="en-GB" sz="1800" dirty="0">
                <a:solidFill>
                  <a:srgbClr val="002060"/>
                </a:solidFill>
              </a:rPr>
              <a:t>)</a:t>
            </a:r>
          </a:p>
          <a:p>
            <a:endParaRPr lang="en-GB" dirty="0"/>
          </a:p>
        </p:txBody>
      </p:sp>
    </p:spTree>
    <p:extLst>
      <p:ext uri="{BB962C8B-B14F-4D97-AF65-F5344CB8AC3E}">
        <p14:creationId xmlns:p14="http://schemas.microsoft.com/office/powerpoint/2010/main" val="1225756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4E3FF-F355-4129-A790-4D7A11D6049B}"/>
              </a:ext>
            </a:extLst>
          </p:cNvPr>
          <p:cNvSpPr>
            <a:spLocks noGrp="1"/>
          </p:cNvSpPr>
          <p:nvPr>
            <p:ph type="title"/>
          </p:nvPr>
        </p:nvSpPr>
        <p:spPr>
          <a:xfrm>
            <a:off x="-915015" y="0"/>
            <a:ext cx="7886700" cy="1325563"/>
          </a:xfrm>
        </p:spPr>
        <p:txBody>
          <a:bodyPr>
            <a:normAutofit/>
          </a:bodyPr>
          <a:lstStyle/>
          <a:p>
            <a:pPr algn="ct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gyfer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modwl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a:t>
            </a:r>
            <a:r>
              <a:rPr lang="en-GB" sz="2400" dirty="0">
                <a:solidFill>
                  <a:srgbClr val="002060"/>
                </a:solidFill>
                <a:latin typeface="Arial" panose="020B0604020202020204" pitchFamily="34" charset="0"/>
                <a:cs typeface="Arial" panose="020B0604020202020204" pitchFamily="34" charset="0"/>
              </a:rPr>
              <a:t>For this module…</a:t>
            </a:r>
          </a:p>
        </p:txBody>
      </p:sp>
      <p:graphicFrame>
        <p:nvGraphicFramePr>
          <p:cNvPr id="5" name="Content Placeholder 4">
            <a:extLst>
              <a:ext uri="{FF2B5EF4-FFF2-40B4-BE49-F238E27FC236}">
                <a16:creationId xmlns:a16="http://schemas.microsoft.com/office/drawing/2014/main" id="{0FE4C5EE-CFE0-4493-AF8D-CE7495C2D43E}"/>
              </a:ext>
            </a:extLst>
          </p:cNvPr>
          <p:cNvGraphicFramePr>
            <a:graphicFrameLocks noGrp="1"/>
          </p:cNvGraphicFramePr>
          <p:nvPr>
            <p:ph sz="half" idx="1"/>
            <p:extLst>
              <p:ext uri="{D42A27DB-BD31-4B8C-83A1-F6EECF244321}">
                <p14:modId xmlns:p14="http://schemas.microsoft.com/office/powerpoint/2010/main" val="760781756"/>
              </p:ext>
            </p:extLst>
          </p:nvPr>
        </p:nvGraphicFramePr>
        <p:xfrm>
          <a:off x="1100906" y="904567"/>
          <a:ext cx="6942188" cy="455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4545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9920-EC91-4FD1-9A2D-8E606A5EB7E4}"/>
              </a:ext>
            </a:extLst>
          </p:cNvPr>
          <p:cNvSpPr>
            <a:spLocks noGrp="1"/>
          </p:cNvSpPr>
          <p:nvPr>
            <p:ph type="title"/>
          </p:nvPr>
        </p:nvSpPr>
        <p:spPr/>
        <p:txBody>
          <a:bodyPr/>
          <a:lstStyle/>
          <a:p>
            <a:r>
              <a:rPr lang="en-GB" dirty="0" err="1"/>
              <a:t>Effaith</a:t>
            </a:r>
            <a:r>
              <a:rPr lang="en-GB" dirty="0"/>
              <a:t> / </a:t>
            </a:r>
            <a:r>
              <a:rPr lang="en-GB" dirty="0">
                <a:solidFill>
                  <a:srgbClr val="002060"/>
                </a:solidFill>
              </a:rPr>
              <a:t>Agency</a:t>
            </a:r>
          </a:p>
        </p:txBody>
      </p:sp>
      <p:sp>
        <p:nvSpPr>
          <p:cNvPr id="3" name="Content Placeholder 2">
            <a:extLst>
              <a:ext uri="{FF2B5EF4-FFF2-40B4-BE49-F238E27FC236}">
                <a16:creationId xmlns:a16="http://schemas.microsoft.com/office/drawing/2014/main" id="{1AF5E30E-3FC3-4455-8DD6-0D1A8A049FF9}"/>
              </a:ext>
            </a:extLst>
          </p:cNvPr>
          <p:cNvSpPr>
            <a:spLocks noGrp="1"/>
          </p:cNvSpPr>
          <p:nvPr>
            <p:ph sz="half" idx="1"/>
          </p:nvPr>
        </p:nvSpPr>
        <p:spPr>
          <a:xfrm>
            <a:off x="4629150" y="1687514"/>
            <a:ext cx="3886200" cy="4351338"/>
          </a:xfrm>
        </p:spPr>
        <p:txBody>
          <a:bodyPr>
            <a:normAutofit/>
          </a:bodyPr>
          <a:lstStyle/>
          <a:p>
            <a:pPr>
              <a:lnSpc>
                <a:spcPct val="107000"/>
              </a:lnSpc>
              <a:spcAft>
                <a:spcPts val="800"/>
              </a:spcAft>
            </a:pPr>
            <a:r>
              <a:rPr lang="en-GB" sz="1800" dirty="0">
                <a:solidFill>
                  <a:srgbClr val="002060"/>
                </a:solidFill>
                <a:latin typeface="Arial" panose="020B0604020202020204" pitchFamily="34" charset="0"/>
                <a:ea typeface="DengXian" panose="02010600030101010101" pitchFamily="2" charset="-122"/>
                <a:cs typeface="Arial" panose="020B0604020202020204" pitchFamily="34" charset="0"/>
              </a:rPr>
              <a:t>C</a:t>
            </a:r>
            <a:r>
              <a:rPr lang="en-GB" sz="18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ollective agency is defined as the ability of a group to act together in order to affect change.</a:t>
            </a:r>
          </a:p>
          <a:p>
            <a:pPr>
              <a:lnSpc>
                <a:spcPct val="107000"/>
              </a:lnSpc>
              <a:spcAft>
                <a:spcPts val="800"/>
              </a:spcAft>
            </a:pPr>
            <a:r>
              <a:rPr lang="en-GB" sz="1800" dirty="0">
                <a:solidFill>
                  <a:srgbClr val="002060"/>
                </a:solidFill>
                <a:latin typeface="Arial" panose="020B0604020202020204" pitchFamily="34" charset="0"/>
                <a:ea typeface="DengXian" panose="02010600030101010101" pitchFamily="2" charset="-122"/>
                <a:cs typeface="Arial" panose="020B0604020202020204" pitchFamily="34" charset="0"/>
              </a:rPr>
              <a:t>This</a:t>
            </a:r>
            <a:r>
              <a:rPr lang="en-GB" sz="1800" dirty="0">
                <a:solidFill>
                  <a:srgbClr val="002060"/>
                </a:solidFill>
                <a:effectLst/>
                <a:latin typeface="Arial" panose="020B0604020202020204" pitchFamily="34" charset="0"/>
                <a:ea typeface="DengXian" panose="02010600030101010101" pitchFamily="2" charset="-122"/>
                <a:cs typeface="Arial" panose="020B0604020202020204" pitchFamily="34" charset="0"/>
              </a:rPr>
              <a:t> requires a shared sense of purpose a rationale that is inclusive and persuasive and leaders who were happy to ensure they share their influence.</a:t>
            </a:r>
          </a:p>
          <a:p>
            <a:endParaRPr lang="en-GB" dirty="0"/>
          </a:p>
        </p:txBody>
      </p:sp>
      <p:sp>
        <p:nvSpPr>
          <p:cNvPr id="4" name="Content Placeholder 3">
            <a:extLst>
              <a:ext uri="{FF2B5EF4-FFF2-40B4-BE49-F238E27FC236}">
                <a16:creationId xmlns:a16="http://schemas.microsoft.com/office/drawing/2014/main" id="{C0F03829-84AE-40F0-BE53-CAA6038E52D6}"/>
              </a:ext>
            </a:extLst>
          </p:cNvPr>
          <p:cNvSpPr>
            <a:spLocks noGrp="1"/>
          </p:cNvSpPr>
          <p:nvPr>
            <p:ph sz="half" idx="2"/>
          </p:nvPr>
        </p:nvSpPr>
        <p:spPr>
          <a:xfrm>
            <a:off x="488540" y="1690689"/>
            <a:ext cx="3886200" cy="4351338"/>
          </a:xfrm>
        </p:spPr>
        <p:txBody>
          <a:bodyPr>
            <a:normAutofit/>
          </a:bodyPr>
          <a:lstStyle/>
          <a:p>
            <a:r>
              <a:rPr lang="cy-GB" sz="1800" b="0" i="0" dirty="0">
                <a:effectLst/>
                <a:latin typeface="Arial" panose="020B0604020202020204" pitchFamily="34" charset="0"/>
                <a:cs typeface="Arial" panose="020B0604020202020204" pitchFamily="34" charset="0"/>
              </a:rPr>
              <a:t>Diffinnir effaith ar y cyd yn allu grŵp i weithredu gyda'i gilydd er mwyn sicrhau newid.</a:t>
            </a:r>
          </a:p>
          <a:p>
            <a:pPr marL="0" indent="0">
              <a:buNone/>
            </a:pPr>
            <a:endParaRPr lang="cy-GB" sz="1800" b="0" i="0" dirty="0">
              <a:effectLst/>
              <a:latin typeface="Arial" panose="020B0604020202020204" pitchFamily="34" charset="0"/>
              <a:cs typeface="Arial" panose="020B0604020202020204" pitchFamily="34" charset="0"/>
            </a:endParaRPr>
          </a:p>
          <a:p>
            <a:r>
              <a:rPr lang="cy-GB" sz="1800" b="0" i="0" dirty="0">
                <a:effectLst/>
                <a:latin typeface="Arial" panose="020B0604020202020204" pitchFamily="34" charset="0"/>
                <a:cs typeface="Arial" panose="020B0604020202020204" pitchFamily="34" charset="0"/>
              </a:rPr>
              <a:t> Mae hyn yn gofyn am ymdeimlad cyffredin o bwrpas, rhesymeg sy'n gynhwysol ac sy’n berswadiol ac arweinwyr a oedd yn hapus i sicrhau eu bod yn rhannu eu dylanwad</a:t>
            </a:r>
            <a:r>
              <a:rPr lang="cy-GB" sz="1800" b="0" i="0" dirty="0">
                <a:solidFill>
                  <a:srgbClr val="002060"/>
                </a:solidFill>
                <a:effectLst/>
                <a:latin typeface="Arial" panose="020B0604020202020204" pitchFamily="34" charset="0"/>
                <a:cs typeface="Arial" panose="020B0604020202020204" pitchFamily="34" charset="0"/>
              </a:rPr>
              <a:t>.</a:t>
            </a:r>
            <a:endParaRPr lang="cy-GB" sz="1800" dirty="0">
              <a:solidFill>
                <a:srgbClr val="00206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1D82982-DF1F-40BE-8C73-28A8BF9905C2}"/>
              </a:ext>
            </a:extLst>
          </p:cNvPr>
          <p:cNvSpPr txBox="1"/>
          <p:nvPr/>
        </p:nvSpPr>
        <p:spPr>
          <a:xfrm>
            <a:off x="3803240" y="5040954"/>
            <a:ext cx="4572000" cy="369332"/>
          </a:xfrm>
          <a:prstGeom prst="rect">
            <a:avLst/>
          </a:prstGeom>
          <a:noFill/>
        </p:spPr>
        <p:txBody>
          <a:bodyPr wrap="square">
            <a:spAutoFit/>
          </a:bodyPr>
          <a:lstStyle/>
          <a:p>
            <a:r>
              <a:rPr lang="en-GB" sz="1800" dirty="0">
                <a:effectLst/>
                <a:latin typeface="Arial" panose="020B0604020202020204" pitchFamily="34" charset="0"/>
                <a:ea typeface="DengXian" panose="02010600030101010101" pitchFamily="2" charset="-122"/>
              </a:rPr>
              <a:t>Hadfield, Jopling, </a:t>
            </a:r>
            <a:r>
              <a:rPr lang="en-GB" dirty="0">
                <a:latin typeface="Arial" panose="020B0604020202020204" pitchFamily="34" charset="0"/>
                <a:ea typeface="DengXian" panose="02010600030101010101" pitchFamily="2" charset="-122"/>
              </a:rPr>
              <a:t>and</a:t>
            </a:r>
            <a:r>
              <a:rPr lang="en-GB" sz="1800" dirty="0">
                <a:effectLst/>
                <a:latin typeface="Arial" panose="020B0604020202020204" pitchFamily="34" charset="0"/>
                <a:ea typeface="DengXian" panose="02010600030101010101" pitchFamily="2" charset="-122"/>
              </a:rPr>
              <a:t> Needham (2015)</a:t>
            </a:r>
            <a:endParaRPr lang="en-GB" dirty="0"/>
          </a:p>
        </p:txBody>
      </p:sp>
    </p:spTree>
    <p:extLst>
      <p:ext uri="{BB962C8B-B14F-4D97-AF65-F5344CB8AC3E}">
        <p14:creationId xmlns:p14="http://schemas.microsoft.com/office/powerpoint/2010/main" val="359195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1692A-CE1C-4F6A-BBF3-96D1B2BC82F5}"/>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Ferdman (2021): </a:t>
            </a:r>
            <a:r>
              <a:rPr lang="cy-GB" sz="3200" dirty="0">
                <a:latin typeface="Arial" panose="020B0604020202020204" pitchFamily="34" charset="0"/>
                <a:cs typeface="Arial" panose="020B0604020202020204" pitchFamily="34" charset="0"/>
              </a:rPr>
              <a:t>A</a:t>
            </a:r>
            <a:r>
              <a:rPr lang="cy-GB" sz="3200" dirty="0">
                <a:effectLst/>
                <a:latin typeface="Arial" panose="020B0604020202020204" pitchFamily="34" charset="0"/>
                <a:ea typeface="Times New Roman" panose="02020603050405020304" pitchFamily="18" charset="0"/>
                <a:cs typeface="Arial" panose="020B0604020202020204" pitchFamily="34" charset="0"/>
              </a:rPr>
              <a:t>rweinyddiaeth </a:t>
            </a:r>
            <a:r>
              <a:rPr lang="cy-GB" sz="3200" dirty="0">
                <a:latin typeface="Arial" panose="020B0604020202020204" pitchFamily="34" charset="0"/>
                <a:ea typeface="Times New Roman" panose="02020603050405020304" pitchFamily="18" charset="0"/>
                <a:cs typeface="Arial" panose="020B0604020202020204" pitchFamily="34" charset="0"/>
              </a:rPr>
              <a:t>g</a:t>
            </a:r>
            <a:r>
              <a:rPr lang="cy-GB" sz="3200" dirty="0">
                <a:effectLst/>
                <a:latin typeface="Arial" panose="020B0604020202020204" pitchFamily="34" charset="0"/>
                <a:ea typeface="Times New Roman" panose="02020603050405020304" pitchFamily="18" charset="0"/>
                <a:cs typeface="Arial" panose="020B0604020202020204" pitchFamily="34" charset="0"/>
              </a:rPr>
              <a:t>ynhwysol/</a:t>
            </a:r>
            <a:r>
              <a:rPr lang="en-GB" sz="3200" dirty="0">
                <a:latin typeface="Arial" panose="020B0604020202020204" pitchFamily="34" charset="0"/>
                <a:cs typeface="Arial" panose="020B0604020202020204" pitchFamily="34" charset="0"/>
              </a:rPr>
              <a:t> Inclusive Leadership</a:t>
            </a:r>
          </a:p>
        </p:txBody>
      </p:sp>
      <p:sp>
        <p:nvSpPr>
          <p:cNvPr id="3" name="Content Placeholder 2">
            <a:extLst>
              <a:ext uri="{FF2B5EF4-FFF2-40B4-BE49-F238E27FC236}">
                <a16:creationId xmlns:a16="http://schemas.microsoft.com/office/drawing/2014/main" id="{4FF7AA4A-E7D2-454C-BF24-884D48D6ACC2}"/>
              </a:ext>
            </a:extLst>
          </p:cNvPr>
          <p:cNvSpPr>
            <a:spLocks noGrp="1"/>
          </p:cNvSpPr>
          <p:nvPr>
            <p:ph sz="half" idx="1"/>
          </p:nvPr>
        </p:nvSpPr>
        <p:spPr>
          <a:xfrm>
            <a:off x="4572000" y="2267686"/>
            <a:ext cx="3886200" cy="4351338"/>
          </a:xfrm>
        </p:spPr>
        <p:txBody>
          <a:bodyPr>
            <a:normAutofit/>
          </a:bodyPr>
          <a:lstStyle/>
          <a:p>
            <a:r>
              <a:rPr lang="en-GB" sz="3600" dirty="0">
                <a:solidFill>
                  <a:schemeClr val="accent1">
                    <a:lumMod val="75000"/>
                  </a:schemeClr>
                </a:solidFill>
              </a:rPr>
              <a:t>Diversity</a:t>
            </a:r>
          </a:p>
          <a:p>
            <a:r>
              <a:rPr lang="en-GB" sz="3600" dirty="0">
                <a:solidFill>
                  <a:schemeClr val="accent1">
                    <a:lumMod val="75000"/>
                  </a:schemeClr>
                </a:solidFill>
              </a:rPr>
              <a:t>Inclusion</a:t>
            </a:r>
          </a:p>
          <a:p>
            <a:r>
              <a:rPr lang="en-GB" sz="3600" dirty="0">
                <a:solidFill>
                  <a:schemeClr val="accent1">
                    <a:lumMod val="75000"/>
                  </a:schemeClr>
                </a:solidFill>
              </a:rPr>
              <a:t>Equality</a:t>
            </a:r>
          </a:p>
        </p:txBody>
      </p:sp>
      <p:sp>
        <p:nvSpPr>
          <p:cNvPr id="4" name="Content Placeholder 3">
            <a:extLst>
              <a:ext uri="{FF2B5EF4-FFF2-40B4-BE49-F238E27FC236}">
                <a16:creationId xmlns:a16="http://schemas.microsoft.com/office/drawing/2014/main" id="{B2D78EF5-CFC0-423C-B559-9502582BB675}"/>
              </a:ext>
            </a:extLst>
          </p:cNvPr>
          <p:cNvSpPr>
            <a:spLocks noGrp="1"/>
          </p:cNvSpPr>
          <p:nvPr>
            <p:ph sz="half" idx="2"/>
          </p:nvPr>
        </p:nvSpPr>
        <p:spPr>
          <a:xfrm>
            <a:off x="474988" y="2267686"/>
            <a:ext cx="3886200" cy="4351338"/>
          </a:xfrm>
        </p:spPr>
        <p:txBody>
          <a:bodyPr>
            <a:normAutofit/>
          </a:bodyPr>
          <a:lstStyle/>
          <a:p>
            <a:r>
              <a:rPr lang="cy-GB" sz="3600" dirty="0"/>
              <a:t>Amrywiaeth</a:t>
            </a:r>
          </a:p>
          <a:p>
            <a:r>
              <a:rPr lang="cy-GB" sz="3600" dirty="0"/>
              <a:t>Cynhwysiant</a:t>
            </a:r>
          </a:p>
          <a:p>
            <a:r>
              <a:rPr lang="cy-GB" sz="3600" dirty="0"/>
              <a:t>Cydraddoldeb</a:t>
            </a:r>
          </a:p>
        </p:txBody>
      </p:sp>
    </p:spTree>
    <p:extLst>
      <p:ext uri="{BB962C8B-B14F-4D97-AF65-F5344CB8AC3E}">
        <p14:creationId xmlns:p14="http://schemas.microsoft.com/office/powerpoint/2010/main" val="3534959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F30E8-6A05-4CDD-88ED-8882700E96A3}"/>
              </a:ext>
            </a:extLst>
          </p:cNvPr>
          <p:cNvSpPr>
            <a:spLocks noGrp="1"/>
          </p:cNvSpPr>
          <p:nvPr>
            <p:ph sz="half" idx="1"/>
          </p:nvPr>
        </p:nvSpPr>
        <p:spPr>
          <a:xfrm>
            <a:off x="530328" y="891560"/>
            <a:ext cx="3886200" cy="4351338"/>
          </a:xfrm>
        </p:spPr>
        <p:txBody>
          <a:bodyPr/>
          <a:lstStyle/>
          <a:p>
            <a:r>
              <a:rPr lang="cy-GB" dirty="0"/>
              <a:t>Pwy sydd mewn perygl o gael eu heithrio mewn cymdeithas?</a:t>
            </a:r>
          </a:p>
          <a:p>
            <a:endParaRPr lang="cy-GB" dirty="0"/>
          </a:p>
          <a:p>
            <a:r>
              <a:rPr lang="cy-GB" dirty="0"/>
              <a:t>Pwy sydd mewn perygl yn yr amgylchedd BC?</a:t>
            </a:r>
          </a:p>
        </p:txBody>
      </p:sp>
      <p:sp>
        <p:nvSpPr>
          <p:cNvPr id="4" name="Content Placeholder 3">
            <a:extLst>
              <a:ext uri="{FF2B5EF4-FFF2-40B4-BE49-F238E27FC236}">
                <a16:creationId xmlns:a16="http://schemas.microsoft.com/office/drawing/2014/main" id="{2C68340E-E12D-49C8-A5A0-2AC812DF865A}"/>
              </a:ext>
            </a:extLst>
          </p:cNvPr>
          <p:cNvSpPr>
            <a:spLocks noGrp="1"/>
          </p:cNvSpPr>
          <p:nvPr>
            <p:ph sz="half" idx="2"/>
          </p:nvPr>
        </p:nvSpPr>
        <p:spPr>
          <a:xfrm>
            <a:off x="4727474" y="878553"/>
            <a:ext cx="3886200" cy="4351338"/>
          </a:xfrm>
        </p:spPr>
        <p:txBody>
          <a:bodyPr/>
          <a:lstStyle/>
          <a:p>
            <a:r>
              <a:rPr lang="en-GB" dirty="0">
                <a:solidFill>
                  <a:schemeClr val="accent1">
                    <a:lumMod val="75000"/>
                  </a:schemeClr>
                </a:solidFill>
              </a:rPr>
              <a:t>Who is at risk of being excluded in society?</a:t>
            </a:r>
          </a:p>
          <a:p>
            <a:endParaRPr lang="en-GB" dirty="0">
              <a:solidFill>
                <a:schemeClr val="accent1">
                  <a:lumMod val="75000"/>
                </a:schemeClr>
              </a:solidFill>
            </a:endParaRPr>
          </a:p>
          <a:p>
            <a:endParaRPr lang="en-GB" dirty="0">
              <a:solidFill>
                <a:schemeClr val="accent1">
                  <a:lumMod val="75000"/>
                </a:schemeClr>
              </a:solidFill>
            </a:endParaRPr>
          </a:p>
          <a:p>
            <a:r>
              <a:rPr lang="en-GB" dirty="0">
                <a:solidFill>
                  <a:schemeClr val="accent1">
                    <a:lumMod val="75000"/>
                  </a:schemeClr>
                </a:solidFill>
              </a:rPr>
              <a:t>Who is at risk in the EY environment?</a:t>
            </a:r>
          </a:p>
        </p:txBody>
      </p:sp>
    </p:spTree>
    <p:extLst>
      <p:ext uri="{BB962C8B-B14F-4D97-AF65-F5344CB8AC3E}">
        <p14:creationId xmlns:p14="http://schemas.microsoft.com/office/powerpoint/2010/main" val="1851165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18FE-3CD3-4A16-9C21-F07BBFE9EBAF}"/>
              </a:ext>
            </a:extLst>
          </p:cNvPr>
          <p:cNvSpPr>
            <a:spLocks noGrp="1"/>
          </p:cNvSpPr>
          <p:nvPr>
            <p:ph type="title"/>
          </p:nvPr>
        </p:nvSpPr>
        <p:spPr>
          <a:xfrm>
            <a:off x="628650" y="1975441"/>
            <a:ext cx="7886700" cy="1325563"/>
          </a:xfrm>
        </p:spPr>
        <p:txBody>
          <a:bodyPr>
            <a:normAutofit/>
          </a:bodyPr>
          <a:lstStyle/>
          <a:p>
            <a:r>
              <a:rPr lang="en-GB" sz="3600" dirty="0" err="1">
                <a:latin typeface="Arial" panose="020B0604020202020204" pitchFamily="34" charset="0"/>
                <a:cs typeface="Arial" panose="020B0604020202020204" pitchFamily="34" charset="0"/>
              </a:rPr>
              <a:t>Theori</a:t>
            </a:r>
            <a:r>
              <a:rPr lang="en-GB" sz="3600" dirty="0">
                <a:latin typeface="Arial" panose="020B0604020202020204" pitchFamily="34" charset="0"/>
                <a:cs typeface="Arial" panose="020B0604020202020204" pitchFamily="34" charset="0"/>
              </a:rPr>
              <a:t>: </a:t>
            </a:r>
            <a:r>
              <a:rPr lang="en-GB" sz="3600" b="0" i="0" dirty="0" err="1">
                <a:solidFill>
                  <a:srgbClr val="000000"/>
                </a:solidFill>
                <a:effectLst/>
                <a:latin typeface="Arial" panose="020B0604020202020204" pitchFamily="34" charset="0"/>
                <a:cs typeface="Arial" panose="020B0604020202020204" pitchFamily="34" charset="0"/>
              </a:rPr>
              <a:t>Croestoriadoldeb</a:t>
            </a:r>
            <a:br>
              <a:rPr lang="en-GB" sz="3600" b="0" i="0" dirty="0">
                <a:solidFill>
                  <a:srgbClr val="000000"/>
                </a:solidFill>
                <a:effectLst/>
                <a:latin typeface="Arial" panose="020B0604020202020204" pitchFamily="34" charset="0"/>
                <a:cs typeface="Arial" panose="020B0604020202020204" pitchFamily="34" charset="0"/>
              </a:rPr>
            </a:br>
            <a:r>
              <a:rPr lang="en-GB" sz="3600" dirty="0">
                <a:solidFill>
                  <a:schemeClr val="accent1">
                    <a:lumMod val="75000"/>
                  </a:schemeClr>
                </a:solidFill>
                <a:latin typeface="Arial" panose="020B0604020202020204" pitchFamily="34" charset="0"/>
                <a:cs typeface="Arial" panose="020B0604020202020204" pitchFamily="34" charset="0"/>
              </a:rPr>
              <a:t>Theory: Intersectionality</a:t>
            </a:r>
          </a:p>
        </p:txBody>
      </p:sp>
    </p:spTree>
    <p:extLst>
      <p:ext uri="{BB962C8B-B14F-4D97-AF65-F5344CB8AC3E}">
        <p14:creationId xmlns:p14="http://schemas.microsoft.com/office/powerpoint/2010/main" val="501104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9240D54-300E-4D45-B1E1-96C696748CDC}"/>
              </a:ext>
            </a:extLst>
          </p:cNvPr>
          <p:cNvPicPr>
            <a:picLocks noChangeAspect="1"/>
          </p:cNvPicPr>
          <p:nvPr/>
        </p:nvPicPr>
        <p:blipFill>
          <a:blip r:embed="rId3"/>
          <a:stretch>
            <a:fillRect/>
          </a:stretch>
        </p:blipFill>
        <p:spPr>
          <a:xfrm>
            <a:off x="550258" y="159489"/>
            <a:ext cx="7784538" cy="4631513"/>
          </a:xfrm>
          <a:prstGeom prst="rect">
            <a:avLst/>
          </a:prstGeom>
        </p:spPr>
      </p:pic>
      <p:sp>
        <p:nvSpPr>
          <p:cNvPr id="8" name="TextBox 7">
            <a:extLst>
              <a:ext uri="{FF2B5EF4-FFF2-40B4-BE49-F238E27FC236}">
                <a16:creationId xmlns:a16="http://schemas.microsoft.com/office/drawing/2014/main" id="{FCEF9F47-3ADF-4B0F-8F34-8AD6C469EF8C}"/>
              </a:ext>
            </a:extLst>
          </p:cNvPr>
          <p:cNvSpPr txBox="1"/>
          <p:nvPr/>
        </p:nvSpPr>
        <p:spPr>
          <a:xfrm>
            <a:off x="1612338" y="5098499"/>
            <a:ext cx="5919324" cy="369332"/>
          </a:xfrm>
          <a:prstGeom prst="rect">
            <a:avLst/>
          </a:prstGeom>
          <a:noFill/>
        </p:spPr>
        <p:txBody>
          <a:bodyPr wrap="square">
            <a:spAutoFit/>
          </a:bodyPr>
          <a:lstStyle/>
          <a:p>
            <a:r>
              <a:rPr lang="en-GB" dirty="0"/>
              <a:t>https://www.youtube.com/watch?v=w6dnj2IyYjE</a:t>
            </a:r>
          </a:p>
        </p:txBody>
      </p:sp>
    </p:spTree>
    <p:extLst>
      <p:ext uri="{BB962C8B-B14F-4D97-AF65-F5344CB8AC3E}">
        <p14:creationId xmlns:p14="http://schemas.microsoft.com/office/powerpoint/2010/main" val="24338512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844A0F-67B2-4335-AB37-E0954023540B}"/>
              </a:ext>
            </a:extLst>
          </p:cNvPr>
          <p:cNvSpPr>
            <a:spLocks noGrp="1"/>
          </p:cNvSpPr>
          <p:nvPr>
            <p:ph type="title"/>
          </p:nvPr>
        </p:nvSpPr>
        <p:spPr>
          <a:xfrm>
            <a:off x="725214" y="1204108"/>
            <a:ext cx="2002054" cy="1781175"/>
          </a:xfrm>
        </p:spPr>
        <p:txBody>
          <a:bodyPr vert="horz" lIns="91440" tIns="45720" rIns="91440" bIns="45720" rtlCol="0" anchor="ctr">
            <a:normAutofit/>
          </a:bodyPr>
          <a:lstStyle/>
          <a:p>
            <a:r>
              <a:rPr lang="en-US" sz="2200" b="1" kern="1200">
                <a:solidFill>
                  <a:srgbClr val="FFFFFF"/>
                </a:solidFill>
                <a:latin typeface="+mj-lt"/>
                <a:ea typeface="+mj-ea"/>
                <a:cs typeface="+mj-cs"/>
              </a:rPr>
              <a:t>Tegwch o’i gymharu â Chydraddoldeb  - Equity v Equality</a:t>
            </a:r>
          </a:p>
        </p:txBody>
      </p:sp>
      <p:pic>
        <p:nvPicPr>
          <p:cNvPr id="1026" name="Picture 2" descr="Equality vs Equity - Difference and Comparison | Diffen">
            <a:extLst>
              <a:ext uri="{FF2B5EF4-FFF2-40B4-BE49-F238E27FC236}">
                <a16:creationId xmlns:a16="http://schemas.microsoft.com/office/drawing/2014/main" id="{824FD92F-8EF3-43A6-96EB-5D93AE5E0D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8552" y="1078209"/>
            <a:ext cx="5177792" cy="3623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4885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C7118-7F53-4C58-A9E6-C9BA01544A18}"/>
              </a:ext>
            </a:extLst>
          </p:cNvPr>
          <p:cNvSpPr>
            <a:spLocks noGrp="1"/>
          </p:cNvSpPr>
          <p:nvPr>
            <p:ph sz="half" idx="1"/>
          </p:nvPr>
        </p:nvSpPr>
        <p:spPr>
          <a:xfrm>
            <a:off x="661018" y="822213"/>
            <a:ext cx="3886200" cy="4351338"/>
          </a:xfrm>
        </p:spPr>
        <p:txBody>
          <a:bodyPr>
            <a:normAutofit fontScale="92500" lnSpcReduction="10000"/>
          </a:bodyPr>
          <a:lstStyle/>
          <a:p>
            <a:pPr algn="l"/>
            <a:r>
              <a:rPr lang="en-GB" b="0" i="0" dirty="0">
                <a:solidFill>
                  <a:srgbClr val="000000"/>
                </a:solidFill>
                <a:effectLst/>
                <a:latin typeface="Arial" panose="020B0604020202020204" pitchFamily="34" charset="0"/>
                <a:cs typeface="Arial" panose="020B0604020202020204" pitchFamily="34" charset="0"/>
              </a:rPr>
              <a:t>Beth </a:t>
            </a:r>
            <a:r>
              <a:rPr lang="en-GB" b="0" i="0" dirty="0" err="1">
                <a:solidFill>
                  <a:srgbClr val="000000"/>
                </a:solidFill>
                <a:effectLst/>
                <a:latin typeface="Arial" panose="020B0604020202020204" pitchFamily="34" charset="0"/>
                <a:cs typeface="Arial" panose="020B0604020202020204" pitchFamily="34" charset="0"/>
              </a:rPr>
              <a:t>mae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angen</a:t>
            </a:r>
            <a:r>
              <a:rPr lang="en-GB" b="0" i="0" dirty="0">
                <a:solidFill>
                  <a:srgbClr val="000000"/>
                </a:solidFill>
                <a:effectLst/>
                <a:latin typeface="Arial" panose="020B0604020202020204" pitchFamily="34" charset="0"/>
                <a:cs typeface="Arial" panose="020B0604020202020204" pitchFamily="34" charset="0"/>
              </a:rPr>
              <a:t> i ni </a:t>
            </a:r>
            <a:r>
              <a:rPr lang="en-GB" b="0" i="0" dirty="0" err="1">
                <a:solidFill>
                  <a:srgbClr val="000000"/>
                </a:solidFill>
                <a:effectLst/>
                <a:latin typeface="Arial" panose="020B0604020202020204" pitchFamily="34" charset="0"/>
                <a:cs typeface="Arial" panose="020B0604020202020204" pitchFamily="34" charset="0"/>
              </a:rPr>
              <a:t>ei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wneud</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ddeall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mwy</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ynghylch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sut</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mae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croestoriadoleb</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dylanwadu</a:t>
            </a:r>
            <a:r>
              <a:rPr lang="en-GB" b="0" i="0" dirty="0">
                <a:solidFill>
                  <a:srgbClr val="000000"/>
                </a:solidFill>
                <a:effectLst/>
                <a:latin typeface="Arial" panose="020B0604020202020204" pitchFamily="34" charset="0"/>
                <a:cs typeface="Arial" panose="020B0604020202020204" pitchFamily="34" charset="0"/>
              </a:rPr>
              <a:t> ar </a:t>
            </a:r>
            <a:r>
              <a:rPr lang="en-GB" b="0" i="0" dirty="0" err="1">
                <a:solidFill>
                  <a:srgbClr val="000000"/>
                </a:solidFill>
                <a:effectLst/>
                <a:latin typeface="Arial" panose="020B0604020202020204" pitchFamily="34" charset="0"/>
                <a:cs typeface="Arial" panose="020B0604020202020204" pitchFamily="34" charset="0"/>
              </a:rPr>
              <a:t>fywydau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teuluoedd</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lleoliadau</a:t>
            </a:r>
            <a:r>
              <a:rPr lang="en-GB" b="0" i="0" dirty="0">
                <a:solidFill>
                  <a:srgbClr val="000000"/>
                </a:solidFill>
                <a:effectLst/>
                <a:latin typeface="Arial" panose="020B0604020202020204" pitchFamily="34" charset="0"/>
                <a:cs typeface="Arial" panose="020B0604020202020204" pitchFamily="34" charset="0"/>
              </a:rPr>
              <a:t>?</a:t>
            </a: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r>
              <a:rPr lang="en-GB" b="0" i="0" dirty="0">
                <a:solidFill>
                  <a:srgbClr val="000000"/>
                </a:solidFill>
                <a:effectLst/>
                <a:latin typeface="Arial" panose="020B0604020202020204" pitchFamily="34" charset="0"/>
                <a:cs typeface="Arial" panose="020B0604020202020204" pitchFamily="34" charset="0"/>
              </a:rPr>
              <a:t>• Sut </a:t>
            </a:r>
            <a:r>
              <a:rPr lang="en-GB" b="0" i="0" dirty="0" err="1">
                <a:solidFill>
                  <a:srgbClr val="000000"/>
                </a:solidFill>
                <a:effectLst/>
                <a:latin typeface="Arial" panose="020B0604020202020204" pitchFamily="34" charset="0"/>
                <a:cs typeface="Arial" panose="020B0604020202020204" pitchFamily="34" charset="0"/>
              </a:rPr>
              <a:t>gallwn</a:t>
            </a:r>
            <a:r>
              <a:rPr lang="en-GB" b="0" i="0" dirty="0">
                <a:solidFill>
                  <a:srgbClr val="000000"/>
                </a:solidFill>
                <a:effectLst/>
                <a:latin typeface="Arial" panose="020B0604020202020204" pitchFamily="34" charset="0"/>
                <a:cs typeface="Arial" panose="020B0604020202020204" pitchFamily="34" charset="0"/>
              </a:rPr>
              <a:t> ni </a:t>
            </a:r>
            <a:r>
              <a:rPr lang="en-GB" b="0" i="0" dirty="0" err="1">
                <a:solidFill>
                  <a:srgbClr val="000000"/>
                </a:solidFill>
                <a:effectLst/>
                <a:latin typeface="Arial" panose="020B0604020202020204" pitchFamily="34" charset="0"/>
                <a:cs typeface="Arial" panose="020B0604020202020204" pitchFamily="34" charset="0"/>
              </a:rPr>
              <a:t>sicrhau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ein</a:t>
            </a:r>
            <a:r>
              <a:rPr lang="en-GB" b="0" i="0" dirty="0">
                <a:solidFill>
                  <a:srgbClr val="000000"/>
                </a:solidFill>
                <a:effectLst/>
                <a:latin typeface="Arial" panose="020B0604020202020204" pitchFamily="34" charset="0"/>
                <a:cs typeface="Arial" panose="020B0604020202020204" pitchFamily="34" charset="0"/>
              </a:rPr>
              <a:t> bod </a:t>
            </a:r>
            <a:r>
              <a:rPr lang="en-GB" b="0" i="0" dirty="0" err="1">
                <a:solidFill>
                  <a:srgbClr val="000000"/>
                </a:solidFill>
                <a:effectLst/>
                <a:latin typeface="Arial" panose="020B0604020202020204" pitchFamily="34" charset="0"/>
                <a:cs typeface="Arial" panose="020B0604020202020204" pitchFamily="34" charset="0"/>
              </a:rPr>
              <a:t>ni’n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gynhwysol</a:t>
            </a:r>
            <a:r>
              <a:rPr lang="en-GB" b="0" i="0" dirty="0">
                <a:solidFill>
                  <a:srgbClr val="000000"/>
                </a:solidFill>
                <a:effectLst/>
                <a:latin typeface="Arial" panose="020B0604020202020204" pitchFamily="34" charset="0"/>
                <a:cs typeface="Arial" panose="020B0604020202020204" pitchFamily="34" charset="0"/>
              </a:rPr>
              <a:t> i’r </a:t>
            </a:r>
            <a:r>
              <a:rPr lang="en-GB" b="0" i="0" dirty="0" err="1">
                <a:solidFill>
                  <a:srgbClr val="000000"/>
                </a:solidFill>
                <a:effectLst/>
                <a:latin typeface="Arial" panose="020B0604020202020204" pitchFamily="34" charset="0"/>
                <a:cs typeface="Arial" panose="020B0604020202020204" pitchFamily="34" charset="0"/>
              </a:rPr>
              <a:t>teuluoedd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sy’n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dod</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mewn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lleoliadau</a:t>
            </a:r>
            <a:r>
              <a:rPr lang="en-GB" b="0" i="0" dirty="0">
                <a:solidFill>
                  <a:srgbClr val="000000"/>
                </a:solidFill>
                <a:effectLst/>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DD25E131-7A25-4A95-BED7-4A3E1BC595F0}"/>
              </a:ext>
            </a:extLst>
          </p:cNvPr>
          <p:cNvSpPr>
            <a:spLocks noGrp="1"/>
          </p:cNvSpPr>
          <p:nvPr>
            <p:ph sz="half" idx="2"/>
          </p:nvPr>
        </p:nvSpPr>
        <p:spPr>
          <a:xfrm>
            <a:off x="4799082" y="822213"/>
            <a:ext cx="3886200" cy="4351338"/>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What do we need to do to understand more about how intersectionality influences the lives of families in our settings?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How can we make sure we are inclusive to the families who enter our settings</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223825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C97CF8-A6DC-4524-AF25-29FA256377EE}"/>
              </a:ext>
            </a:extLst>
          </p:cNvPr>
          <p:cNvSpPr>
            <a:spLocks noGrp="1"/>
          </p:cNvSpPr>
          <p:nvPr>
            <p:ph sz="half" idx="1"/>
          </p:nvPr>
        </p:nvSpPr>
        <p:spPr>
          <a:xfrm>
            <a:off x="4981791" y="616613"/>
            <a:ext cx="3886200" cy="5262563"/>
          </a:xfrm>
        </p:spPr>
        <p:txBody>
          <a:bodyPr>
            <a:normAutofit fontScale="62500" lnSpcReduction="20000"/>
          </a:bodyPr>
          <a:lstStyle/>
          <a:p>
            <a:r>
              <a:rPr lang="en-GB" sz="3100" dirty="0">
                <a:solidFill>
                  <a:schemeClr val="accent1">
                    <a:lumMod val="75000"/>
                  </a:schemeClr>
                </a:solidFill>
                <a:latin typeface="Arial" panose="020B0604020202020204" pitchFamily="34" charset="0"/>
                <a:cs typeface="Arial" panose="020B0604020202020204" pitchFamily="34" charset="0"/>
              </a:rPr>
              <a:t>Increasing levels of cultural and linguistic diversity have contributed to changes in the Early Childhood Education and Care (ECEC) landscape (</a:t>
            </a:r>
            <a:r>
              <a:rPr lang="en-GB" sz="3100" dirty="0" err="1">
                <a:solidFill>
                  <a:schemeClr val="accent1">
                    <a:lumMod val="75000"/>
                  </a:schemeClr>
                </a:solidFill>
                <a:latin typeface="Arial" panose="020B0604020202020204" pitchFamily="34" charset="0"/>
                <a:cs typeface="Arial" panose="020B0604020202020204" pitchFamily="34" charset="0"/>
              </a:rPr>
              <a:t>Egilsson</a:t>
            </a:r>
            <a:r>
              <a:rPr lang="en-GB" sz="3100" dirty="0">
                <a:solidFill>
                  <a:schemeClr val="accent1">
                    <a:lumMod val="75000"/>
                  </a:schemeClr>
                </a:solidFill>
                <a:latin typeface="Arial" panose="020B0604020202020204" pitchFamily="34" charset="0"/>
                <a:cs typeface="Arial" panose="020B0604020202020204" pitchFamily="34" charset="0"/>
              </a:rPr>
              <a:t>, </a:t>
            </a:r>
            <a:r>
              <a:rPr lang="en-GB" sz="3100" dirty="0" err="1">
                <a:solidFill>
                  <a:schemeClr val="accent1">
                    <a:lumMod val="75000"/>
                  </a:schemeClr>
                </a:solidFill>
                <a:latin typeface="Arial" panose="020B0604020202020204" pitchFamily="34" charset="0"/>
                <a:cs typeface="Arial" panose="020B0604020202020204" pitchFamily="34" charset="0"/>
              </a:rPr>
              <a:t>Einarsdóttir</a:t>
            </a:r>
            <a:r>
              <a:rPr lang="en-GB" sz="3100" dirty="0">
                <a:solidFill>
                  <a:schemeClr val="accent1">
                    <a:lumMod val="75000"/>
                  </a:schemeClr>
                </a:solidFill>
                <a:latin typeface="Arial" panose="020B0604020202020204" pitchFamily="34" charset="0"/>
                <a:cs typeface="Arial" panose="020B0604020202020204" pitchFamily="34" charset="0"/>
              </a:rPr>
              <a:t> and Dockett, 2021)</a:t>
            </a:r>
          </a:p>
          <a:p>
            <a:r>
              <a:rPr lang="en-GB" sz="3100" dirty="0" err="1">
                <a:solidFill>
                  <a:schemeClr val="accent1">
                    <a:lumMod val="75000"/>
                  </a:schemeClr>
                </a:solidFill>
                <a:latin typeface="Arial" panose="020B0604020202020204" pitchFamily="34" charset="0"/>
                <a:cs typeface="Arial" panose="020B0604020202020204" pitchFamily="34" charset="0"/>
              </a:rPr>
              <a:t>Honoring</a:t>
            </a:r>
            <a:r>
              <a:rPr lang="en-GB" sz="3100" dirty="0">
                <a:solidFill>
                  <a:schemeClr val="accent1">
                    <a:lumMod val="75000"/>
                  </a:schemeClr>
                </a:solidFill>
                <a:latin typeface="Arial" panose="020B0604020202020204" pitchFamily="34" charset="0"/>
                <a:cs typeface="Arial" panose="020B0604020202020204" pitchFamily="34" charset="0"/>
              </a:rPr>
              <a:t> values and practices of social justice and listening to families (Mitchell </a:t>
            </a:r>
            <a:r>
              <a:rPr lang="en-GB" sz="3100" i="1" dirty="0">
                <a:solidFill>
                  <a:schemeClr val="accent1">
                    <a:lumMod val="75000"/>
                  </a:schemeClr>
                </a:solidFill>
                <a:latin typeface="Arial" panose="020B0604020202020204" pitchFamily="34" charset="0"/>
                <a:cs typeface="Arial" panose="020B0604020202020204" pitchFamily="34" charset="0"/>
              </a:rPr>
              <a:t>et al.</a:t>
            </a:r>
            <a:r>
              <a:rPr lang="en-GB" sz="3100" dirty="0">
                <a:solidFill>
                  <a:schemeClr val="accent1">
                    <a:lumMod val="75000"/>
                  </a:schemeClr>
                </a:solidFill>
                <a:latin typeface="Arial" panose="020B0604020202020204" pitchFamily="34" charset="0"/>
                <a:cs typeface="Arial" panose="020B0604020202020204" pitchFamily="34" charset="0"/>
              </a:rPr>
              <a:t>, 2017)</a:t>
            </a:r>
          </a:p>
          <a:p>
            <a:r>
              <a:rPr lang="en-GB" sz="3100" dirty="0">
                <a:solidFill>
                  <a:schemeClr val="accent1">
                    <a:lumMod val="75000"/>
                  </a:schemeClr>
                </a:solidFill>
                <a:latin typeface="Arial" panose="020B0604020202020204" pitchFamily="34" charset="0"/>
                <a:cs typeface="Arial" panose="020B0604020202020204" pitchFamily="34" charset="0"/>
              </a:rPr>
              <a:t>Early childhood educational practices embracing global human values such as welcoming, kindness, respect, taking care of others, responsibility for others and hospitality (Mitchell and Bateman, 2018)</a:t>
            </a:r>
          </a:p>
          <a:p>
            <a:pPr marL="0" indent="0">
              <a:buNone/>
            </a:pPr>
            <a:endParaRPr lang="en-GB" b="1" dirty="0"/>
          </a:p>
        </p:txBody>
      </p:sp>
      <p:sp>
        <p:nvSpPr>
          <p:cNvPr id="4" name="Content Placeholder 3">
            <a:extLst>
              <a:ext uri="{FF2B5EF4-FFF2-40B4-BE49-F238E27FC236}">
                <a16:creationId xmlns:a16="http://schemas.microsoft.com/office/drawing/2014/main" id="{12632366-51F2-4D0F-99B4-E44216215D1E}"/>
              </a:ext>
            </a:extLst>
          </p:cNvPr>
          <p:cNvSpPr>
            <a:spLocks noGrp="1"/>
          </p:cNvSpPr>
          <p:nvPr>
            <p:ph sz="half" idx="2"/>
          </p:nvPr>
        </p:nvSpPr>
        <p:spPr>
          <a:xfrm>
            <a:off x="599317" y="404602"/>
            <a:ext cx="3886200" cy="5108814"/>
          </a:xfrm>
        </p:spPr>
        <p:txBody>
          <a:bodyPr>
            <a:normAutofit fontScale="62500" lnSpcReduction="20000"/>
          </a:bodyPr>
          <a:lstStyle/>
          <a:p>
            <a:r>
              <a:rPr lang="en-GB" b="0" i="0" dirty="0">
                <a:solidFill>
                  <a:srgbClr val="000000"/>
                </a:solidFill>
                <a:effectLst/>
                <a:latin typeface="Arial" panose="020B0604020202020204" pitchFamily="34" charset="0"/>
                <a:cs typeface="Arial" panose="020B0604020202020204" pitchFamily="34" charset="0"/>
              </a:rPr>
              <a:t>Mae </a:t>
            </a:r>
            <a:r>
              <a:rPr lang="en-GB" b="0" i="0" dirty="0" err="1">
                <a:solidFill>
                  <a:srgbClr val="000000"/>
                </a:solidFill>
                <a:effectLst/>
                <a:latin typeface="Arial" panose="020B0604020202020204" pitchFamily="34" charset="0"/>
                <a:cs typeface="Arial" panose="020B0604020202020204" pitchFamily="34" charset="0"/>
              </a:rPr>
              <a:t>lefelau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cynyddol</a:t>
            </a:r>
            <a:r>
              <a:rPr lang="en-GB" b="0" i="0" dirty="0">
                <a:solidFill>
                  <a:srgbClr val="000000"/>
                </a:solidFill>
                <a:effectLst/>
                <a:latin typeface="Arial" panose="020B0604020202020204" pitchFamily="34" charset="0"/>
                <a:cs typeface="Arial" panose="020B0604020202020204" pitchFamily="34" charset="0"/>
              </a:rPr>
              <a:t> o </a:t>
            </a:r>
            <a:r>
              <a:rPr lang="en-GB" b="0" i="0" dirty="0" err="1">
                <a:solidFill>
                  <a:srgbClr val="000000"/>
                </a:solidFill>
                <a:effectLst/>
                <a:latin typeface="Arial" panose="020B0604020202020204" pitchFamily="34" charset="0"/>
                <a:cs typeface="Arial" panose="020B0604020202020204" pitchFamily="34" charset="0"/>
              </a:rPr>
              <a:t>amrywiaeth</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ddiwylliannol</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ieithyddol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wedi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cyfrannu</a:t>
            </a:r>
            <a:r>
              <a:rPr lang="en-GB" b="0" i="0" dirty="0">
                <a:solidFill>
                  <a:srgbClr val="000000"/>
                </a:solidFill>
                <a:effectLst/>
                <a:latin typeface="Arial" panose="020B0604020202020204" pitchFamily="34" charset="0"/>
                <a:cs typeface="Arial" panose="020B0604020202020204" pitchFamily="34" charset="0"/>
              </a:rPr>
              <a:t> at </a:t>
            </a:r>
            <a:r>
              <a:rPr lang="en-GB" b="0" i="0" dirty="0" err="1">
                <a:solidFill>
                  <a:srgbClr val="000000"/>
                </a:solidFill>
                <a:effectLst/>
                <a:latin typeface="Arial" panose="020B0604020202020204" pitchFamily="34" charset="0"/>
                <a:cs typeface="Arial" panose="020B0604020202020204" pitchFamily="34" charset="0"/>
              </a:rPr>
              <a:t>newidiadau</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yr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amgylchedd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Addysg</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Gofal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Blynyddoedd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Cynnar</a:t>
            </a:r>
            <a:r>
              <a:rPr lang="en-GB" b="0" i="0" dirty="0">
                <a:solidFill>
                  <a:srgbClr val="000000"/>
                </a:solidFill>
                <a:effectLst/>
                <a:latin typeface="Arial" panose="020B0604020202020204" pitchFamily="34" charset="0"/>
                <a:cs typeface="Arial" panose="020B0604020202020204" pitchFamily="34" charset="0"/>
              </a:rPr>
              <a:t> (</a:t>
            </a:r>
            <a:r>
              <a:rPr lang="en-GB" dirty="0" err="1">
                <a:solidFill>
                  <a:schemeClr val="accent1">
                    <a:lumMod val="75000"/>
                  </a:schemeClr>
                </a:solidFill>
              </a:rPr>
              <a:t>Egilsson</a:t>
            </a:r>
            <a:r>
              <a:rPr lang="en-GB" dirty="0">
                <a:solidFill>
                  <a:schemeClr val="accent1">
                    <a:lumMod val="75000"/>
                  </a:schemeClr>
                </a:solidFill>
              </a:rPr>
              <a:t>, </a:t>
            </a:r>
            <a:r>
              <a:rPr lang="en-GB" dirty="0" err="1">
                <a:solidFill>
                  <a:schemeClr val="accent1">
                    <a:lumMod val="75000"/>
                  </a:schemeClr>
                </a:solidFill>
              </a:rPr>
              <a:t>Einarsdóttir</a:t>
            </a:r>
            <a:r>
              <a:rPr lang="en-GB" dirty="0">
                <a:solidFill>
                  <a:schemeClr val="accent1">
                    <a:lumMod val="75000"/>
                  </a:schemeClr>
                </a:solidFill>
              </a:rPr>
              <a:t> a Dockett, 2021)</a:t>
            </a:r>
          </a:p>
          <a:p>
            <a:pPr algn="l"/>
            <a:endParaRPr lang="en-GB" b="0" i="0" dirty="0">
              <a:solidFill>
                <a:srgbClr val="000000"/>
              </a:solidFill>
              <a:effectLst/>
              <a:latin typeface="Arial" panose="020B0604020202020204" pitchFamily="34" charset="0"/>
              <a:cs typeface="Arial" panose="020B0604020202020204" pitchFamily="34" charset="0"/>
            </a:endParaRPr>
          </a:p>
          <a:p>
            <a:r>
              <a:rPr lang="en-GB" dirty="0" err="1">
                <a:solidFill>
                  <a:srgbClr val="000000"/>
                </a:solidFill>
                <a:latin typeface="Arial" panose="020B0604020202020204" pitchFamily="34" charset="0"/>
                <a:cs typeface="Arial" panose="020B0604020202020204" pitchFamily="34" charset="0"/>
              </a:rPr>
              <a:t>P</a:t>
            </a:r>
            <a:r>
              <a:rPr lang="en-GB" b="0" i="0" dirty="0" err="1">
                <a:solidFill>
                  <a:srgbClr val="000000"/>
                </a:solidFill>
                <a:effectLst/>
                <a:latin typeface="Arial" panose="020B0604020202020204" pitchFamily="34" charset="0"/>
                <a:cs typeface="Arial" panose="020B0604020202020204" pitchFamily="34" charset="0"/>
              </a:rPr>
              <a:t>archu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gwerthoedd</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arferion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cyfiawnder</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cymdeithasol</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gwrando</a:t>
            </a:r>
            <a:r>
              <a:rPr lang="en-GB" b="0" i="0" dirty="0">
                <a:solidFill>
                  <a:srgbClr val="000000"/>
                </a:solidFill>
                <a:effectLst/>
                <a:latin typeface="Arial" panose="020B0604020202020204" pitchFamily="34" charset="0"/>
                <a:cs typeface="Arial" panose="020B0604020202020204" pitchFamily="34" charset="0"/>
              </a:rPr>
              <a:t> ar </a:t>
            </a:r>
            <a:r>
              <a:rPr lang="en-GB" b="0" i="0" dirty="0" err="1">
                <a:solidFill>
                  <a:srgbClr val="000000"/>
                </a:solidFill>
                <a:effectLst/>
                <a:latin typeface="Arial" panose="020B0604020202020204" pitchFamily="34" charset="0"/>
                <a:cs typeface="Arial" panose="020B0604020202020204" pitchFamily="34" charset="0"/>
              </a:rPr>
              <a:t>deuluoedd</a:t>
            </a:r>
            <a:r>
              <a:rPr lang="en-GB" b="0" i="0" dirty="0">
                <a:solidFill>
                  <a:srgbClr val="000000"/>
                </a:solidFill>
                <a:effectLst/>
                <a:latin typeface="Arial" panose="020B0604020202020204" pitchFamily="34" charset="0"/>
                <a:cs typeface="Arial" panose="020B0604020202020204" pitchFamily="34" charset="0"/>
              </a:rPr>
              <a:t> (Mitchell </a:t>
            </a:r>
            <a:r>
              <a:rPr lang="en-GB" b="0" i="1" dirty="0">
                <a:solidFill>
                  <a:srgbClr val="000000"/>
                </a:solidFill>
                <a:effectLst/>
                <a:latin typeface="Arial" panose="020B0604020202020204" pitchFamily="34" charset="0"/>
                <a:cs typeface="Arial" panose="020B0604020202020204" pitchFamily="34" charset="0"/>
              </a:rPr>
              <a:t>et al. </a:t>
            </a:r>
            <a:r>
              <a:rPr lang="en-GB" b="0" i="0" dirty="0">
                <a:solidFill>
                  <a:srgbClr val="000000"/>
                </a:solidFill>
                <a:effectLst/>
                <a:latin typeface="Arial" panose="020B0604020202020204" pitchFamily="34" charset="0"/>
                <a:cs typeface="Arial" panose="020B0604020202020204" pitchFamily="34" charset="0"/>
              </a:rPr>
              <a:t>2017)</a:t>
            </a:r>
          </a:p>
          <a:p>
            <a:pPr marL="0" indent="0">
              <a:buNone/>
            </a:pPr>
            <a:endParaRPr lang="en-GB" b="0" i="0" dirty="0">
              <a:solidFill>
                <a:srgbClr val="000000"/>
              </a:solidFill>
              <a:effectLst/>
              <a:latin typeface="Arial" panose="020B0604020202020204" pitchFamily="34" charset="0"/>
              <a:cs typeface="Arial" panose="020B0604020202020204" pitchFamily="34" charset="0"/>
            </a:endParaRPr>
          </a:p>
          <a:p>
            <a:r>
              <a:rPr lang="en-GB" b="0" i="0" dirty="0" err="1">
                <a:solidFill>
                  <a:srgbClr val="000000"/>
                </a:solidFill>
                <a:effectLst/>
                <a:latin typeface="Arial" panose="020B0604020202020204" pitchFamily="34" charset="0"/>
                <a:cs typeface="Arial" panose="020B0604020202020204" pitchFamily="34" charset="0"/>
              </a:rPr>
              <a:t>Arferion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addysgol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plentyndod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cynnar</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cwmpasu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gwerthoedd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dynol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byd-eang</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megis</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croesawu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caredigrwydd</a:t>
            </a:r>
            <a:r>
              <a:rPr lang="en-GB" b="0" i="0" dirty="0">
                <a:solidFill>
                  <a:srgbClr val="000000"/>
                </a:solidFill>
                <a:effectLst/>
                <a:latin typeface="Arial" panose="020B0604020202020204" pitchFamily="34" charset="0"/>
                <a:cs typeface="Arial" panose="020B0604020202020204" pitchFamily="34" charset="0"/>
              </a:rPr>
              <a:t>, parch, </a:t>
            </a:r>
            <a:r>
              <a:rPr lang="en-GB" b="0" i="0" dirty="0" err="1">
                <a:solidFill>
                  <a:srgbClr val="000000"/>
                </a:solidFill>
                <a:effectLst/>
                <a:latin typeface="Arial" panose="020B0604020202020204" pitchFamily="34" charset="0"/>
                <a:cs typeface="Arial" panose="020B0604020202020204" pitchFamily="34" charset="0"/>
              </a:rPr>
              <a:t>gofalu</a:t>
            </a:r>
            <a:r>
              <a:rPr lang="en-GB" b="0" i="0" dirty="0">
                <a:solidFill>
                  <a:srgbClr val="000000"/>
                </a:solidFill>
                <a:effectLst/>
                <a:latin typeface="Arial" panose="020B0604020202020204" pitchFamily="34" charset="0"/>
                <a:cs typeface="Arial" panose="020B0604020202020204" pitchFamily="34" charset="0"/>
              </a:rPr>
              <a:t> am </a:t>
            </a:r>
            <a:r>
              <a:rPr lang="en-GB" b="0" i="0" dirty="0" err="1">
                <a:solidFill>
                  <a:srgbClr val="000000"/>
                </a:solidFill>
                <a:effectLst/>
                <a:latin typeface="Arial" panose="020B0604020202020204" pitchFamily="34" charset="0"/>
                <a:cs typeface="Arial" panose="020B0604020202020204" pitchFamily="34" charset="0"/>
              </a:rPr>
              <a:t>bobl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cyfrifoldeb</a:t>
            </a:r>
            <a:r>
              <a:rPr lang="en-GB" b="0" i="0" dirty="0">
                <a:effectLst/>
                <a:latin typeface="Arial" panose="020B0604020202020204" pitchFamily="34" charset="0"/>
                <a:cs typeface="Arial" panose="020B0604020202020204" pitchFamily="34" charset="0"/>
              </a:rPr>
              <a:t> am </a:t>
            </a:r>
            <a:r>
              <a:rPr lang="en-GB" b="0" i="0" dirty="0" err="1">
                <a:effectLst/>
                <a:latin typeface="Arial" panose="020B0604020202020204" pitchFamily="34" charset="0"/>
                <a:cs typeface="Arial" panose="020B0604020202020204" pitchFamily="34" charset="0"/>
              </a:rPr>
              <a:t>bobl</a:t>
            </a:r>
            <a:r>
              <a:rPr lang="en-GB" b="0" i="0" dirty="0">
                <a:effectLst/>
                <a:latin typeface="Arial" panose="020B0604020202020204" pitchFamily="34" charset="0"/>
                <a:cs typeface="Arial" panose="020B0604020202020204" pitchFamily="34" charset="0"/>
              </a:rPr>
              <a:t> </a:t>
            </a:r>
            <a:r>
              <a:rPr lang="en-GB" b="0" i="0" dirty="0" err="1">
                <a:effectLst/>
                <a:latin typeface="Arial" panose="020B0604020202020204" pitchFamily="34" charset="0"/>
                <a:cs typeface="Arial" panose="020B0604020202020204" pitchFamily="34" charset="0"/>
              </a:rPr>
              <a:t>eraill</a:t>
            </a:r>
            <a:r>
              <a:rPr lang="en-GB" b="0" i="0" dirty="0">
                <a:effectLst/>
                <a:latin typeface="Arial" panose="020B0604020202020204" pitchFamily="34" charset="0"/>
                <a:cs typeface="Arial" panose="020B0604020202020204" pitchFamily="34" charset="0"/>
              </a:rPr>
              <a:t> a </a:t>
            </a:r>
            <a:r>
              <a:rPr lang="en-GB" b="0" i="0" dirty="0" err="1">
                <a:effectLst/>
                <a:latin typeface="Arial" panose="020B0604020202020204" pitchFamily="34" charset="0"/>
                <a:cs typeface="Arial" panose="020B0604020202020204" pitchFamily="34" charset="0"/>
              </a:rPr>
              <a:t>lletygarwch</a:t>
            </a:r>
            <a:r>
              <a:rPr lang="en-GB" b="0" i="0" dirty="0">
                <a:effectLst/>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(Mitchell a Bateman, 2018)</a:t>
            </a:r>
          </a:p>
          <a:p>
            <a:pPr algn="l"/>
            <a:endParaRPr lang="en-GB"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230047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C38439-163F-4E4C-9C81-D84A781EA538}"/>
              </a:ext>
            </a:extLst>
          </p:cNvPr>
          <p:cNvSpPr>
            <a:spLocks noGrp="1"/>
          </p:cNvSpPr>
          <p:nvPr>
            <p:ph type="title"/>
          </p:nvPr>
        </p:nvSpPr>
        <p:spPr>
          <a:xfrm>
            <a:off x="725214" y="1204108"/>
            <a:ext cx="2002054" cy="1781175"/>
          </a:xfrm>
        </p:spPr>
        <p:txBody>
          <a:bodyPr vert="horz" lIns="91440" tIns="45720" rIns="91440" bIns="45720" rtlCol="0" anchor="ctr">
            <a:normAutofit/>
          </a:bodyPr>
          <a:lstStyle/>
          <a:p>
            <a:r>
              <a:rPr lang="en-US" sz="2800" kern="1200">
                <a:solidFill>
                  <a:srgbClr val="FFFFFF"/>
                </a:solidFill>
                <a:latin typeface="+mj-lt"/>
                <a:ea typeface="+mj-ea"/>
                <a:cs typeface="+mj-cs"/>
              </a:rPr>
              <a:t>Dr. Faweiza Reza</a:t>
            </a:r>
          </a:p>
        </p:txBody>
      </p:sp>
      <p:sp>
        <p:nvSpPr>
          <p:cNvPr id="3" name="Content Placeholder 2">
            <a:extLst>
              <a:ext uri="{FF2B5EF4-FFF2-40B4-BE49-F238E27FC236}">
                <a16:creationId xmlns:a16="http://schemas.microsoft.com/office/drawing/2014/main" id="{EAB2981D-D9A3-44CB-B045-7BE3BB7EC342}"/>
              </a:ext>
            </a:extLst>
          </p:cNvPr>
          <p:cNvSpPr>
            <a:spLocks noGrp="1"/>
          </p:cNvSpPr>
          <p:nvPr>
            <p:ph sz="half" idx="1"/>
          </p:nvPr>
        </p:nvSpPr>
        <p:spPr>
          <a:xfrm>
            <a:off x="725213" y="3355130"/>
            <a:ext cx="2002055" cy="2427333"/>
          </a:xfrm>
        </p:spPr>
        <p:txBody>
          <a:bodyPr vert="horz" lIns="91440" tIns="45720" rIns="91440" bIns="45720" rtlCol="0">
            <a:normAutofit/>
          </a:bodyPr>
          <a:lstStyle/>
          <a:p>
            <a:r>
              <a:rPr lang="en-US" sz="1400" dirty="0">
                <a:hlinkClick r:id="rId3"/>
              </a:rPr>
              <a:t>https://ceinternational1892.org/article/an-experts-insight-dr-fawzia-reza-on-diversity-and-inclusion-in-early-education/</a:t>
            </a:r>
            <a:r>
              <a:rPr lang="en-US" sz="1400" dirty="0"/>
              <a:t> </a:t>
            </a:r>
          </a:p>
          <a:p>
            <a:r>
              <a:rPr lang="en-US" sz="1400" dirty="0"/>
              <a:t>o/from 1.00 – 4 min</a:t>
            </a:r>
          </a:p>
        </p:txBody>
      </p:sp>
      <p:pic>
        <p:nvPicPr>
          <p:cNvPr id="6" name="Content Placeholder 5">
            <a:extLst>
              <a:ext uri="{FF2B5EF4-FFF2-40B4-BE49-F238E27FC236}">
                <a16:creationId xmlns:a16="http://schemas.microsoft.com/office/drawing/2014/main" id="{CC735BC4-3FB7-4279-8BE1-C33F33F967AA}"/>
              </a:ext>
            </a:extLst>
          </p:cNvPr>
          <p:cNvPicPr>
            <a:picLocks noGrp="1" noChangeAspect="1"/>
          </p:cNvPicPr>
          <p:nvPr>
            <p:ph sz="half" idx="2"/>
          </p:nvPr>
        </p:nvPicPr>
        <p:blipFill>
          <a:blip r:embed="rId4"/>
          <a:stretch>
            <a:fillRect/>
          </a:stretch>
        </p:blipFill>
        <p:spPr>
          <a:xfrm>
            <a:off x="3585589" y="1204108"/>
            <a:ext cx="5177792" cy="3667297"/>
          </a:xfrm>
          <a:prstGeom prst="rect">
            <a:avLst/>
          </a:prstGeom>
        </p:spPr>
      </p:pic>
    </p:spTree>
    <p:extLst>
      <p:ext uri="{BB962C8B-B14F-4D97-AF65-F5344CB8AC3E}">
        <p14:creationId xmlns:p14="http://schemas.microsoft.com/office/powerpoint/2010/main" val="910990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A5FB0A-DDE6-46D0-A309-D9BBC5E66370}"/>
              </a:ext>
            </a:extLst>
          </p:cNvPr>
          <p:cNvSpPr>
            <a:spLocks noGrp="1"/>
          </p:cNvSpPr>
          <p:nvPr>
            <p:ph sz="half" idx="1"/>
          </p:nvPr>
        </p:nvSpPr>
        <p:spPr>
          <a:xfrm>
            <a:off x="253397" y="501533"/>
            <a:ext cx="5445083" cy="5185875"/>
          </a:xfrm>
        </p:spPr>
        <p:txBody>
          <a:bodyPr>
            <a:noAutofit/>
          </a:bodyPr>
          <a:lstStyle/>
          <a:p>
            <a:pPr marL="342900" lvl="0" indent="-342900">
              <a:lnSpc>
                <a:spcPct val="107000"/>
              </a:lnSpc>
              <a:spcAft>
                <a:spcPts val="800"/>
              </a:spcAft>
              <a:buFont typeface="Arial" panose="020B0604020202020204" pitchFamily="34" charset="0"/>
              <a:buChar char="•"/>
              <a:tabLst>
                <a:tab pos="457200" algn="l"/>
              </a:tabLst>
            </a:pPr>
            <a:r>
              <a:rPr lang="cy-GB" sz="1800" i="1" dirty="0">
                <a:effectLst/>
                <a:latin typeface="Arial" panose="020B0604020202020204" pitchFamily="34" charset="0"/>
                <a:ea typeface="DengXian" panose="02010600030101010101" pitchFamily="2" charset="-122"/>
                <a:cs typeface="Arial" panose="020B0604020202020204" pitchFamily="34" charset="0"/>
              </a:rPr>
              <a:t>mae arweinyddiaeth gynhwysol yn gofyn am feddylfryd a sgiliau o ran sylwi ar ddimensiynau niferus ar amrywiaeth, ymgysylltu â’r rheini a chreu lle ar eu cyfer, yn ogystal â’r ffyrdd amrywiol y mae pobl yn ymdrin â’r amrywiaeth hon. </a:t>
            </a:r>
            <a:r>
              <a:rPr lang="en-GB" sz="1800" i="1" dirty="0">
                <a:latin typeface="Arial" panose="020B0604020202020204" pitchFamily="34" charset="0"/>
                <a:cs typeface="Arial" panose="020B0604020202020204" pitchFamily="34" charset="0"/>
              </a:rPr>
              <a:t>(Ferdman, 2021 t.7)</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1800" i="1" dirty="0">
                <a:effectLst/>
                <a:latin typeface="Arial" panose="020B0604020202020204" pitchFamily="34" charset="0"/>
                <a:ea typeface="DengXian" panose="02010600030101010101" pitchFamily="2" charset="-122"/>
                <a:cs typeface="Arial" panose="020B0604020202020204" pitchFamily="34" charset="0"/>
              </a:rPr>
              <a:t>mae’n gofyn am allu i esbonio pam mae amrywiaeth o bwys, a helpu pobl i gau’r bwlch rhwng y duedd i osgoi, gwrthod, neu leihau gwahaniaethau o ran hunaniaethau neu ddiwylliannau a’r angen i symud tuag at ddulliau sy’n pwysleisio gwerth amrywiaeth a meddylfryd cadarnhaol arall ynghylch amrywiaeth </a:t>
            </a:r>
            <a:endParaRPr lang="en-GB" sz="1800" i="1" dirty="0">
              <a:latin typeface="Arial" panose="020B0604020202020204" pitchFamily="34" charset="0"/>
              <a:cs typeface="Arial" panose="020B0604020202020204" pitchFamily="34" charset="0"/>
            </a:endParaRPr>
          </a:p>
          <a:p>
            <a:pPr marL="0" indent="0">
              <a:buNone/>
            </a:pPr>
            <a:r>
              <a:rPr lang="en-GB" sz="1800" i="1" dirty="0">
                <a:latin typeface="Arial" panose="020B0604020202020204" pitchFamily="34" charset="0"/>
                <a:cs typeface="Arial" panose="020B0604020202020204" pitchFamily="34" charset="0"/>
              </a:rPr>
              <a:t>  (van Knippenberg et al., 2013 </a:t>
            </a:r>
            <a:r>
              <a:rPr lang="en-GB" sz="1800" i="1" dirty="0" err="1">
                <a:latin typeface="Arial" panose="020B0604020202020204" pitchFamily="34" charset="0"/>
                <a:cs typeface="Arial" panose="020B0604020202020204" pitchFamily="34" charset="0"/>
              </a:rPr>
              <a:t>dyfynnwyd</a:t>
            </a:r>
            <a:r>
              <a:rPr lang="en-GB" sz="1800" i="1" dirty="0">
                <a:latin typeface="Arial" panose="020B0604020202020204" pitchFamily="34" charset="0"/>
                <a:cs typeface="Arial" panose="020B0604020202020204" pitchFamily="34" charset="0"/>
              </a:rPr>
              <a:t> yn Ferdman, 2021, t.8)</a:t>
            </a:r>
          </a:p>
        </p:txBody>
      </p:sp>
      <p:sp>
        <p:nvSpPr>
          <p:cNvPr id="4" name="Content Placeholder 3">
            <a:extLst>
              <a:ext uri="{FF2B5EF4-FFF2-40B4-BE49-F238E27FC236}">
                <a16:creationId xmlns:a16="http://schemas.microsoft.com/office/drawing/2014/main" id="{8BDEDE10-5851-42F4-B7C5-1DB96B6DB558}"/>
              </a:ext>
            </a:extLst>
          </p:cNvPr>
          <p:cNvSpPr>
            <a:spLocks noGrp="1"/>
          </p:cNvSpPr>
          <p:nvPr>
            <p:ph sz="half" idx="2"/>
          </p:nvPr>
        </p:nvSpPr>
        <p:spPr>
          <a:xfrm>
            <a:off x="5396612" y="0"/>
            <a:ext cx="3886200" cy="6326492"/>
          </a:xfrm>
        </p:spPr>
        <p:txBody>
          <a:bodyPr>
            <a:normAutofit fontScale="85000" lnSpcReduction="20000"/>
          </a:bodyPr>
          <a:lstStyle/>
          <a:p>
            <a:pPr marL="0" indent="0">
              <a:buNone/>
            </a:pPr>
            <a:endParaRPr lang="en-GB" sz="2600" dirty="0"/>
          </a:p>
          <a:p>
            <a:r>
              <a:rPr lang="en-GB" sz="2600" dirty="0"/>
              <a:t>@theblacknurserymanager</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hlinkClick r:id="rId3"/>
            </a:endParaRPr>
          </a:p>
          <a:p>
            <a:r>
              <a:rPr lang="en-GB" dirty="0">
                <a:hlinkClick r:id="rId3"/>
              </a:rPr>
              <a:t>YouTube:  17:57-26.24</a:t>
            </a:r>
            <a:endParaRPr lang="en-GB" dirty="0"/>
          </a:p>
          <a:p>
            <a:r>
              <a:rPr lang="en-GB" dirty="0"/>
              <a:t>https://www.youtube.com/watch?v=2hyyr7tAls8&amp;t=217s</a:t>
            </a:r>
          </a:p>
          <a:p>
            <a:endParaRPr lang="en-GB" dirty="0"/>
          </a:p>
          <a:p>
            <a:pPr marL="0" indent="0">
              <a:buNone/>
            </a:pPr>
            <a:endParaRPr lang="en-GB" dirty="0"/>
          </a:p>
        </p:txBody>
      </p:sp>
      <p:pic>
        <p:nvPicPr>
          <p:cNvPr id="6" name="Picture 5">
            <a:extLst>
              <a:ext uri="{FF2B5EF4-FFF2-40B4-BE49-F238E27FC236}">
                <a16:creationId xmlns:a16="http://schemas.microsoft.com/office/drawing/2014/main" id="{64CE3399-2239-43AB-A35F-8A0C4A77FD53}"/>
              </a:ext>
            </a:extLst>
          </p:cNvPr>
          <p:cNvPicPr>
            <a:picLocks noChangeAspect="1"/>
          </p:cNvPicPr>
          <p:nvPr/>
        </p:nvPicPr>
        <p:blipFill>
          <a:blip r:embed="rId4"/>
          <a:stretch>
            <a:fillRect/>
          </a:stretch>
        </p:blipFill>
        <p:spPr>
          <a:xfrm>
            <a:off x="5842450" y="1578932"/>
            <a:ext cx="2994524" cy="3294262"/>
          </a:xfrm>
          <a:prstGeom prst="rect">
            <a:avLst/>
          </a:prstGeom>
        </p:spPr>
      </p:pic>
      <p:sp>
        <p:nvSpPr>
          <p:cNvPr id="5" name="Title 1">
            <a:extLst>
              <a:ext uri="{FF2B5EF4-FFF2-40B4-BE49-F238E27FC236}">
                <a16:creationId xmlns:a16="http://schemas.microsoft.com/office/drawing/2014/main" id="{A9FB4F48-6B60-4FBA-BF55-D0DDE4F734C0}"/>
              </a:ext>
            </a:extLst>
          </p:cNvPr>
          <p:cNvSpPr>
            <a:spLocks noGrp="1"/>
          </p:cNvSpPr>
          <p:nvPr>
            <p:ph type="title"/>
          </p:nvPr>
        </p:nvSpPr>
        <p:spPr>
          <a:xfrm>
            <a:off x="0" y="-455546"/>
            <a:ext cx="7886700" cy="1325563"/>
          </a:xfrm>
        </p:spPr>
        <p:txBody>
          <a:bodyPr>
            <a:normAutofit/>
          </a:bodyPr>
          <a:lstStyle/>
          <a:p>
            <a:r>
              <a:rPr lang="cy-GB" sz="3200" dirty="0">
                <a:solidFill>
                  <a:srgbClr val="002060"/>
                </a:solidFill>
                <a:latin typeface="Arial" panose="020B0604020202020204" pitchFamily="34" charset="0"/>
                <a:cs typeface="Arial" panose="020B0604020202020204" pitchFamily="34" charset="0"/>
              </a:rPr>
              <a:t>Amrywiaeth</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7882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A5FB0A-DDE6-46D0-A309-D9BBC5E66370}"/>
              </a:ext>
            </a:extLst>
          </p:cNvPr>
          <p:cNvSpPr>
            <a:spLocks noGrp="1"/>
          </p:cNvSpPr>
          <p:nvPr>
            <p:ph sz="half" idx="1"/>
          </p:nvPr>
        </p:nvSpPr>
        <p:spPr>
          <a:xfrm>
            <a:off x="200754" y="1247459"/>
            <a:ext cx="4265467" cy="4644667"/>
          </a:xfrm>
        </p:spPr>
        <p:txBody>
          <a:bodyPr>
            <a:normAutofit fontScale="85000" lnSpcReduction="20000"/>
          </a:bodyPr>
          <a:lstStyle/>
          <a:p>
            <a:r>
              <a:rPr lang="en-GB" sz="2100" i="1" dirty="0">
                <a:latin typeface="Arial" panose="020B0604020202020204" pitchFamily="34" charset="0"/>
                <a:cs typeface="Arial" panose="020B0604020202020204" pitchFamily="34" charset="0"/>
              </a:rPr>
              <a:t>Inclusive leadership requires mindsets and skills for noticing, engaging with, and creating space for multiple dimensions of diversity, as well as the varying ways in which people deal with this diversity </a:t>
            </a:r>
          </a:p>
          <a:p>
            <a:pPr marL="0" indent="0">
              <a:buNone/>
            </a:pPr>
            <a:r>
              <a:rPr lang="en-GB" sz="2100" i="1" dirty="0">
                <a:latin typeface="Arial" panose="020B0604020202020204" pitchFamily="34" charset="0"/>
                <a:cs typeface="Arial" panose="020B0604020202020204" pitchFamily="34" charset="0"/>
              </a:rPr>
              <a:t>                        (Ferdman, 2021 p.7)</a:t>
            </a:r>
          </a:p>
          <a:p>
            <a:pPr marL="0" indent="0">
              <a:buNone/>
            </a:pPr>
            <a:endParaRPr lang="en-GB" sz="2100" i="1" dirty="0">
              <a:latin typeface="Arial" panose="020B0604020202020204" pitchFamily="34" charset="0"/>
              <a:cs typeface="Arial" panose="020B0604020202020204" pitchFamily="34" charset="0"/>
            </a:endParaRPr>
          </a:p>
          <a:p>
            <a:r>
              <a:rPr lang="en-GB" sz="2100" i="1" dirty="0">
                <a:latin typeface="Arial" panose="020B0604020202020204" pitchFamily="34" charset="0"/>
                <a:cs typeface="Arial" panose="020B0604020202020204" pitchFamily="34" charset="0"/>
              </a:rPr>
              <a:t>It requires being able to explain how diversity matters, and to help people close the gap between the tendency to avoid, reject, or minimize differences in identities or cultures and the need to move toward approaches that highlight the value of diversity and other positive diversity mindsets </a:t>
            </a:r>
          </a:p>
          <a:p>
            <a:pPr marL="0" indent="0">
              <a:buNone/>
            </a:pPr>
            <a:r>
              <a:rPr lang="en-GB" sz="2100" i="1" dirty="0">
                <a:latin typeface="Arial" panose="020B0604020202020204" pitchFamily="34" charset="0"/>
                <a:cs typeface="Arial" panose="020B0604020202020204" pitchFamily="34" charset="0"/>
              </a:rPr>
              <a:t>  (van Knippenberg et al., 2013 cited in   Ferdman, 2021, p.8)</a:t>
            </a:r>
          </a:p>
          <a:p>
            <a:endParaRPr lang="en-GB" sz="1600" i="1" dirty="0">
              <a:latin typeface="Arial" panose="020B0604020202020204" pitchFamily="34" charset="0"/>
              <a:cs typeface="Arial" panose="020B0604020202020204" pitchFamily="34" charset="0"/>
            </a:endParaRPr>
          </a:p>
          <a:p>
            <a:endParaRPr lang="en-GB" sz="1800" dirty="0"/>
          </a:p>
        </p:txBody>
      </p:sp>
      <p:sp>
        <p:nvSpPr>
          <p:cNvPr id="4" name="Content Placeholder 3">
            <a:extLst>
              <a:ext uri="{FF2B5EF4-FFF2-40B4-BE49-F238E27FC236}">
                <a16:creationId xmlns:a16="http://schemas.microsoft.com/office/drawing/2014/main" id="{8BDEDE10-5851-42F4-B7C5-1DB96B6DB558}"/>
              </a:ext>
            </a:extLst>
          </p:cNvPr>
          <p:cNvSpPr>
            <a:spLocks noGrp="1"/>
          </p:cNvSpPr>
          <p:nvPr>
            <p:ph sz="half" idx="2"/>
          </p:nvPr>
        </p:nvSpPr>
        <p:spPr>
          <a:xfrm>
            <a:off x="4662834" y="469164"/>
            <a:ext cx="3886200" cy="5513798"/>
          </a:xfrm>
        </p:spPr>
        <p:txBody>
          <a:bodyPr>
            <a:normAutofit fontScale="85000" lnSpcReduction="20000"/>
          </a:bodyPr>
          <a:lstStyle/>
          <a:p>
            <a:endParaRPr lang="en-GB" sz="2600" dirty="0"/>
          </a:p>
          <a:p>
            <a:pPr marL="0" indent="0">
              <a:buNone/>
            </a:pPr>
            <a:endParaRPr lang="en-GB" sz="2600" dirty="0"/>
          </a:p>
          <a:p>
            <a:r>
              <a:rPr lang="en-GB" sz="2600" dirty="0"/>
              <a:t>@theblacknurserymanager</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hlinkClick r:id="rId3"/>
            </a:endParaRPr>
          </a:p>
          <a:p>
            <a:r>
              <a:rPr lang="en-GB" dirty="0">
                <a:hlinkClick r:id="rId3"/>
              </a:rPr>
              <a:t>YouTube:  17:57-26.24</a:t>
            </a:r>
            <a:endParaRPr lang="en-GB" dirty="0"/>
          </a:p>
          <a:p>
            <a:r>
              <a:rPr lang="en-GB" dirty="0"/>
              <a:t>https://www.youtube.com/watch?v=2hyyr7tAls8&amp;t=217s</a:t>
            </a:r>
          </a:p>
          <a:p>
            <a:pPr marL="0" indent="0">
              <a:buNone/>
            </a:pPr>
            <a:endParaRPr lang="en-GB" dirty="0"/>
          </a:p>
        </p:txBody>
      </p:sp>
      <p:pic>
        <p:nvPicPr>
          <p:cNvPr id="6" name="Picture 5">
            <a:extLst>
              <a:ext uri="{FF2B5EF4-FFF2-40B4-BE49-F238E27FC236}">
                <a16:creationId xmlns:a16="http://schemas.microsoft.com/office/drawing/2014/main" id="{64CE3399-2239-43AB-A35F-8A0C4A77FD53}"/>
              </a:ext>
            </a:extLst>
          </p:cNvPr>
          <p:cNvPicPr>
            <a:picLocks noChangeAspect="1"/>
          </p:cNvPicPr>
          <p:nvPr/>
        </p:nvPicPr>
        <p:blipFill>
          <a:blip r:embed="rId4"/>
          <a:stretch>
            <a:fillRect/>
          </a:stretch>
        </p:blipFill>
        <p:spPr>
          <a:xfrm>
            <a:off x="4697011" y="469164"/>
            <a:ext cx="4174140" cy="3294262"/>
          </a:xfrm>
          <a:prstGeom prst="rect">
            <a:avLst/>
          </a:prstGeom>
        </p:spPr>
      </p:pic>
      <p:sp>
        <p:nvSpPr>
          <p:cNvPr id="5" name="Title 1">
            <a:extLst>
              <a:ext uri="{FF2B5EF4-FFF2-40B4-BE49-F238E27FC236}">
                <a16:creationId xmlns:a16="http://schemas.microsoft.com/office/drawing/2014/main" id="{A9FB4F48-6B60-4FBA-BF55-D0DDE4F734C0}"/>
              </a:ext>
            </a:extLst>
          </p:cNvPr>
          <p:cNvSpPr>
            <a:spLocks noGrp="1"/>
          </p:cNvSpPr>
          <p:nvPr>
            <p:ph type="title"/>
          </p:nvPr>
        </p:nvSpPr>
        <p:spPr>
          <a:xfrm>
            <a:off x="431544" y="62344"/>
            <a:ext cx="7886700" cy="1325563"/>
          </a:xfrm>
        </p:spPr>
        <p:txBody>
          <a:bodyPr>
            <a:normAutofit/>
          </a:bodyPr>
          <a:lstStyle/>
          <a:p>
            <a:r>
              <a:rPr lang="cy-GB" sz="3200" dirty="0">
                <a:solidFill>
                  <a:srgbClr val="002060"/>
                </a:solidFill>
                <a:latin typeface="Arial" panose="020B0604020202020204" pitchFamily="34" charset="0"/>
                <a:cs typeface="Arial" panose="020B0604020202020204" pitchFamily="34" charset="0"/>
              </a:rPr>
              <a:t>Amrywiaeth</a:t>
            </a:r>
            <a:r>
              <a:rPr lang="en-GB" sz="3200" dirty="0">
                <a:latin typeface="Arial" panose="020B0604020202020204" pitchFamily="34" charset="0"/>
                <a:cs typeface="Arial" panose="020B0604020202020204" pitchFamily="34" charset="0"/>
              </a:rPr>
              <a:t>/ Diversity</a:t>
            </a:r>
          </a:p>
        </p:txBody>
      </p:sp>
    </p:spTree>
    <p:extLst>
      <p:ext uri="{BB962C8B-B14F-4D97-AF65-F5344CB8AC3E}">
        <p14:creationId xmlns:p14="http://schemas.microsoft.com/office/powerpoint/2010/main" val="25584108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614D3-B780-4AC4-B105-14C6608EAD9A}"/>
              </a:ext>
            </a:extLst>
          </p:cNvPr>
          <p:cNvSpPr>
            <a:spLocks noGrp="1"/>
          </p:cNvSpPr>
          <p:nvPr>
            <p:ph sz="half" idx="1"/>
          </p:nvPr>
        </p:nvSpPr>
        <p:spPr>
          <a:xfrm>
            <a:off x="568661" y="578165"/>
            <a:ext cx="8006677" cy="4351338"/>
          </a:xfrm>
        </p:spPr>
        <p:txBody>
          <a:bodyPr>
            <a:normAutofit/>
          </a:bodyPr>
          <a:lstStyle/>
          <a:p>
            <a:pPr marL="0" indent="0">
              <a:buNone/>
            </a:pPr>
            <a:r>
              <a:rPr lang="en-GB" sz="2400" dirty="0"/>
              <a:t>At both societal and organizational levels, leaders must in some way address diversity and intergroup relations. Doing this requires addressing questions about the proper role of differences in culture and identity at both individual and group levels and about appropriate ways to structure relationships across these differences. It also requires clarifying which differences matter, in what ways, and to whom. Answers to these questions are often grounded in widely divergent values and ideologies regarding diversity. </a:t>
            </a:r>
          </a:p>
          <a:p>
            <a:pPr marL="0" indent="0" algn="r">
              <a:buNone/>
            </a:pPr>
            <a:r>
              <a:rPr lang="en-GB" sz="2400" dirty="0"/>
              <a:t>(Ferdman, 2017, p. 238)</a:t>
            </a:r>
          </a:p>
        </p:txBody>
      </p:sp>
    </p:spTree>
    <p:extLst>
      <p:ext uri="{BB962C8B-B14F-4D97-AF65-F5344CB8AC3E}">
        <p14:creationId xmlns:p14="http://schemas.microsoft.com/office/powerpoint/2010/main" val="19583692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0C19A9-3548-46DC-BC21-AF365B7F6271}"/>
              </a:ext>
            </a:extLst>
          </p:cNvPr>
          <p:cNvSpPr>
            <a:spLocks noGrp="1"/>
          </p:cNvSpPr>
          <p:nvPr>
            <p:ph sz="half" idx="1"/>
          </p:nvPr>
        </p:nvSpPr>
        <p:spPr>
          <a:xfrm>
            <a:off x="5062505" y="770234"/>
            <a:ext cx="3886200" cy="4351338"/>
          </a:xfrm>
        </p:spPr>
        <p:txBody>
          <a:bodyPr>
            <a:normAutofit fontScale="92500" lnSpcReduction="20000"/>
          </a:bodyPr>
          <a:lstStyle/>
          <a:p>
            <a:r>
              <a:rPr lang="en-GB" dirty="0">
                <a:solidFill>
                  <a:srgbClr val="002060"/>
                </a:solidFill>
              </a:rPr>
              <a:t>have the courage to take conscious steps to break down barriers for people at risk of being excluded from society.</a:t>
            </a:r>
          </a:p>
          <a:p>
            <a:r>
              <a:rPr lang="en-GB" dirty="0">
                <a:solidFill>
                  <a:srgbClr val="002060"/>
                </a:solidFill>
              </a:rPr>
              <a:t>appreciates diversity, invites and welcomes everyone’s individual contribution, and encourages full engagement with the processes of decision-making and shaping reality. </a:t>
            </a:r>
          </a:p>
        </p:txBody>
      </p:sp>
      <p:sp>
        <p:nvSpPr>
          <p:cNvPr id="4" name="Content Placeholder 3">
            <a:extLst>
              <a:ext uri="{FF2B5EF4-FFF2-40B4-BE49-F238E27FC236}">
                <a16:creationId xmlns:a16="http://schemas.microsoft.com/office/drawing/2014/main" id="{5FBE85A4-1F2E-498B-9EB5-DC7B84BB50E2}"/>
              </a:ext>
            </a:extLst>
          </p:cNvPr>
          <p:cNvSpPr>
            <a:spLocks noGrp="1"/>
          </p:cNvSpPr>
          <p:nvPr>
            <p:ph sz="half" idx="2"/>
          </p:nvPr>
        </p:nvSpPr>
        <p:spPr>
          <a:xfrm>
            <a:off x="432599" y="841437"/>
            <a:ext cx="3886200" cy="4351338"/>
          </a:xfrm>
        </p:spPr>
        <p:txBody>
          <a:bodyPr>
            <a:normAutofit fontScale="92500" lnSpcReduction="20000"/>
          </a:bodyPr>
          <a:lstStyle/>
          <a:p>
            <a:r>
              <a:rPr lang="cy-GB" dirty="0"/>
              <a:t>bod yn ddigon dewr i gymryd camau i eithrio pobl o'r gymdeithas. </a:t>
            </a:r>
          </a:p>
          <a:p>
            <a:r>
              <a:rPr lang="cy-GB" dirty="0"/>
              <a:t>yn gwerthfawrogi amrywiaeth, yn gwahodd ac yn croesawu cyfraniad unigol pawb, ac yn annog ymgysylltiad llawn â'r prosesau gwneud penderfyniadau a llunio realiti.</a:t>
            </a:r>
          </a:p>
          <a:p>
            <a:pPr marL="0" indent="0" algn="r">
              <a:buNone/>
            </a:pPr>
            <a:endParaRPr lang="en-GB" dirty="0"/>
          </a:p>
          <a:p>
            <a:pPr marL="0" indent="0" algn="r">
              <a:buNone/>
            </a:pPr>
            <a:r>
              <a:rPr lang="en-GB" sz="2200" dirty="0"/>
              <a:t>(Bortini </a:t>
            </a:r>
            <a:r>
              <a:rPr lang="en-GB" sz="2200" i="1" dirty="0"/>
              <a:t>et al., </a:t>
            </a:r>
            <a:r>
              <a:rPr lang="en-GB" sz="2200" dirty="0"/>
              <a:t>2018)</a:t>
            </a:r>
          </a:p>
        </p:txBody>
      </p:sp>
    </p:spTree>
    <p:extLst>
      <p:ext uri="{BB962C8B-B14F-4D97-AF65-F5344CB8AC3E}">
        <p14:creationId xmlns:p14="http://schemas.microsoft.com/office/powerpoint/2010/main" val="3423392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2A1104-7A85-433E-A311-EA4201D79177}"/>
              </a:ext>
            </a:extLst>
          </p:cNvPr>
          <p:cNvSpPr>
            <a:spLocks noGrp="1"/>
          </p:cNvSpPr>
          <p:nvPr>
            <p:ph sz="half" idx="1"/>
          </p:nvPr>
        </p:nvSpPr>
        <p:spPr>
          <a:xfrm>
            <a:off x="4915516" y="874201"/>
            <a:ext cx="3886200" cy="4351338"/>
          </a:xfrm>
        </p:spPr>
        <p:txBody>
          <a:bodyPr>
            <a:normAutofit fontScale="70000" lnSpcReduction="20000"/>
          </a:bodyPr>
          <a:lstStyle/>
          <a:p>
            <a:r>
              <a:rPr lang="en-GB" dirty="0">
                <a:solidFill>
                  <a:srgbClr val="002060"/>
                </a:solidFill>
              </a:rPr>
              <a:t>¾ of teachers in Wales have not received any anti-racism training, with the majority lacking confidence in recognising and reporting racism as well as supporting those involved</a:t>
            </a:r>
          </a:p>
          <a:p>
            <a:endParaRPr lang="en-GB" dirty="0">
              <a:solidFill>
                <a:srgbClr val="002060"/>
              </a:solidFill>
            </a:endParaRPr>
          </a:p>
          <a:p>
            <a:r>
              <a:rPr lang="en-GB" dirty="0">
                <a:solidFill>
                  <a:srgbClr val="002060"/>
                </a:solidFill>
              </a:rPr>
              <a:t>Educators feel challenged by matters in the wider community [and]…bias/prejudices of some colleagues which manifests in a lack of support or even in some cases outright racism.</a:t>
            </a:r>
          </a:p>
          <a:p>
            <a:endParaRPr lang="en-GB" dirty="0">
              <a:solidFill>
                <a:srgbClr val="002060"/>
              </a:solidFill>
            </a:endParaRPr>
          </a:p>
          <a:p>
            <a:r>
              <a:rPr lang="en-GB" dirty="0">
                <a:solidFill>
                  <a:srgbClr val="002060"/>
                </a:solidFill>
              </a:rPr>
              <a:t>(Show Racism the Red Card, 2020  p.43)</a:t>
            </a:r>
          </a:p>
        </p:txBody>
      </p:sp>
      <p:sp>
        <p:nvSpPr>
          <p:cNvPr id="4" name="Content Placeholder 3">
            <a:extLst>
              <a:ext uri="{FF2B5EF4-FFF2-40B4-BE49-F238E27FC236}">
                <a16:creationId xmlns:a16="http://schemas.microsoft.com/office/drawing/2014/main" id="{A7E1CE35-C089-42BF-98C0-4CB4D7F1DFED}"/>
              </a:ext>
            </a:extLst>
          </p:cNvPr>
          <p:cNvSpPr>
            <a:spLocks noGrp="1"/>
          </p:cNvSpPr>
          <p:nvPr>
            <p:ph sz="half" idx="2"/>
          </p:nvPr>
        </p:nvSpPr>
        <p:spPr>
          <a:xfrm>
            <a:off x="607757" y="901393"/>
            <a:ext cx="3886200" cy="4351338"/>
          </a:xfrm>
        </p:spPr>
        <p:txBody>
          <a:bodyPr>
            <a:normAutofit fontScale="70000" lnSpcReduction="20000"/>
          </a:bodyPr>
          <a:lstStyle/>
          <a:p>
            <a:r>
              <a:rPr lang="cy-GB" dirty="0"/>
              <a:t>Nid yw bron ¾ o athrawon wedi derbyn unrhyw hyfforddiant gwrth-hiliaeth, gyda’r mwyafrif yn brin o hyder i adnabod ac adrodd am hiliaeth, yn ogystal â chefnogi’r unigolion dan sylw</a:t>
            </a:r>
          </a:p>
          <a:p>
            <a:endParaRPr lang="cy-GB" dirty="0"/>
          </a:p>
          <a:p>
            <a:r>
              <a:rPr lang="cy-GB" dirty="0"/>
              <a:t>Mae materion o fewn y gymdeithas ehangach yn darparu her i addysgwyr [a]…rhagfarn rhai cydweithwyr sy’n did I’r amlwg ar ffurf ddiffyg cefnogaeth neu hiliaeth lwyr mewn rhai achosion hyd yn oed</a:t>
            </a:r>
          </a:p>
          <a:p>
            <a:endParaRPr lang="en-GB" dirty="0"/>
          </a:p>
          <a:p>
            <a:r>
              <a:rPr lang="en-GB" dirty="0"/>
              <a:t>(</a:t>
            </a:r>
            <a:r>
              <a:rPr lang="cy-GB" dirty="0"/>
              <a:t>Dangos y Cerdyn Coch i Hiliaeth, 2020, t. 40)</a:t>
            </a:r>
          </a:p>
        </p:txBody>
      </p:sp>
    </p:spTree>
    <p:extLst>
      <p:ext uri="{BB962C8B-B14F-4D97-AF65-F5344CB8AC3E}">
        <p14:creationId xmlns:p14="http://schemas.microsoft.com/office/powerpoint/2010/main" val="9762498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D36EA5-6674-44B5-96CA-3445C878D0DA}"/>
              </a:ext>
            </a:extLst>
          </p:cNvPr>
          <p:cNvSpPr>
            <a:spLocks noGrp="1"/>
          </p:cNvSpPr>
          <p:nvPr>
            <p:ph sz="half" idx="1"/>
          </p:nvPr>
        </p:nvSpPr>
        <p:spPr>
          <a:xfrm>
            <a:off x="350179" y="237531"/>
            <a:ext cx="3886200" cy="4351338"/>
          </a:xfrm>
        </p:spPr>
        <p:txBody>
          <a:bodyPr/>
          <a:lstStyle/>
          <a:p>
            <a:endParaRPr lang="en-GB" dirty="0"/>
          </a:p>
          <a:p>
            <a:r>
              <a:rPr lang="en-GB" sz="1800" dirty="0" err="1"/>
              <a:t>Prinder</a:t>
            </a:r>
            <a:r>
              <a:rPr lang="en-GB" sz="1800" dirty="0"/>
              <a:t> </a:t>
            </a:r>
            <a:r>
              <a:rPr lang="en-GB" sz="1800" dirty="0" err="1"/>
              <a:t>athrawon</a:t>
            </a:r>
            <a:r>
              <a:rPr lang="en-GB" sz="1800" dirty="0"/>
              <a:t> BAME* wedi </a:t>
            </a:r>
            <a:r>
              <a:rPr lang="en-GB" sz="1800" dirty="0" err="1"/>
              <a:t>cyrraedd</a:t>
            </a:r>
            <a:r>
              <a:rPr lang="en-GB" sz="1800" dirty="0"/>
              <a:t> ‘</a:t>
            </a:r>
            <a:r>
              <a:rPr lang="en-GB" sz="1800" dirty="0" err="1"/>
              <a:t>argyfwng</a:t>
            </a:r>
            <a:r>
              <a:rPr lang="en-GB" sz="1800" dirty="0"/>
              <a:t>’ yng </a:t>
            </a:r>
            <a:r>
              <a:rPr lang="en-GB" sz="1800" dirty="0" err="1"/>
              <a:t>Nghymru</a:t>
            </a:r>
            <a:endParaRPr lang="en-GB" sz="1800" dirty="0"/>
          </a:p>
          <a:p>
            <a:endParaRPr lang="en-GB" sz="1800" dirty="0"/>
          </a:p>
          <a:p>
            <a:r>
              <a:rPr lang="en-GB" sz="1800" dirty="0">
                <a:solidFill>
                  <a:srgbClr val="002060"/>
                </a:solidFill>
              </a:rPr>
              <a:t>BAME* teacher shortage at ‘crisis point in </a:t>
            </a:r>
            <a:r>
              <a:rPr lang="en-GB" sz="1800" dirty="0" err="1">
                <a:solidFill>
                  <a:srgbClr val="002060"/>
                </a:solidFill>
              </a:rPr>
              <a:t>Wales’</a:t>
            </a:r>
            <a:endParaRPr lang="en-GB" sz="1800" dirty="0">
              <a:solidFill>
                <a:srgbClr val="002060"/>
              </a:solidFill>
            </a:endParaRPr>
          </a:p>
        </p:txBody>
      </p:sp>
      <p:sp>
        <p:nvSpPr>
          <p:cNvPr id="4" name="Content Placeholder 3">
            <a:extLst>
              <a:ext uri="{FF2B5EF4-FFF2-40B4-BE49-F238E27FC236}">
                <a16:creationId xmlns:a16="http://schemas.microsoft.com/office/drawing/2014/main" id="{6194A818-CFA3-4094-8251-2B068C493F69}"/>
              </a:ext>
            </a:extLst>
          </p:cNvPr>
          <p:cNvSpPr>
            <a:spLocks noGrp="1"/>
          </p:cNvSpPr>
          <p:nvPr>
            <p:ph sz="half" idx="2"/>
          </p:nvPr>
        </p:nvSpPr>
        <p:spPr>
          <a:xfrm>
            <a:off x="5021921" y="813090"/>
            <a:ext cx="3886200" cy="4351338"/>
          </a:xfrm>
        </p:spPr>
        <p:txBody>
          <a:bodyPr/>
          <a:lstStyle/>
          <a:p>
            <a:endParaRPr lang="en-GB" dirty="0"/>
          </a:p>
          <a:p>
            <a:endParaRPr lang="en-GB" dirty="0"/>
          </a:p>
          <a:p>
            <a:endParaRPr lang="en-GB" dirty="0"/>
          </a:p>
          <a:p>
            <a:endParaRPr lang="en-GB" dirty="0"/>
          </a:p>
          <a:p>
            <a:endParaRPr lang="en-GB" dirty="0"/>
          </a:p>
          <a:p>
            <a:r>
              <a:rPr lang="en-GB" sz="1200" dirty="0"/>
              <a:t>https://www.bbc.co.uk/news/uk-wales-57978728</a:t>
            </a:r>
          </a:p>
        </p:txBody>
      </p:sp>
      <p:pic>
        <p:nvPicPr>
          <p:cNvPr id="6" name="Picture 5">
            <a:extLst>
              <a:ext uri="{FF2B5EF4-FFF2-40B4-BE49-F238E27FC236}">
                <a16:creationId xmlns:a16="http://schemas.microsoft.com/office/drawing/2014/main" id="{315B03C9-5FF2-4F69-A7B6-190299B572C2}"/>
              </a:ext>
            </a:extLst>
          </p:cNvPr>
          <p:cNvPicPr>
            <a:picLocks noChangeAspect="1"/>
          </p:cNvPicPr>
          <p:nvPr/>
        </p:nvPicPr>
        <p:blipFill>
          <a:blip r:embed="rId3"/>
          <a:stretch>
            <a:fillRect/>
          </a:stretch>
        </p:blipFill>
        <p:spPr>
          <a:xfrm>
            <a:off x="4743450" y="393043"/>
            <a:ext cx="4164671" cy="2595716"/>
          </a:xfrm>
          <a:prstGeom prst="rect">
            <a:avLst/>
          </a:prstGeom>
        </p:spPr>
      </p:pic>
      <p:sp>
        <p:nvSpPr>
          <p:cNvPr id="2" name="TextBox 1">
            <a:extLst>
              <a:ext uri="{FF2B5EF4-FFF2-40B4-BE49-F238E27FC236}">
                <a16:creationId xmlns:a16="http://schemas.microsoft.com/office/drawing/2014/main" id="{5527117E-6376-3EAA-E7C0-9A286CAC9272}"/>
              </a:ext>
            </a:extLst>
          </p:cNvPr>
          <p:cNvSpPr txBox="1"/>
          <p:nvPr/>
        </p:nvSpPr>
        <p:spPr>
          <a:xfrm>
            <a:off x="84899" y="2413200"/>
            <a:ext cx="5101824" cy="2708434"/>
          </a:xfrm>
          <a:prstGeom prst="rect">
            <a:avLst/>
          </a:prstGeom>
          <a:noFill/>
        </p:spPr>
        <p:txBody>
          <a:bodyPr wrap="square" rtlCol="0">
            <a:spAutoFit/>
          </a:bodyPr>
          <a:lstStyle/>
          <a:p>
            <a:endParaRPr lang="en-GB" dirty="0"/>
          </a:p>
          <a:p>
            <a:endParaRPr lang="en-GB" dirty="0"/>
          </a:p>
          <a:p>
            <a:r>
              <a:rPr lang="en-GB" dirty="0">
                <a:latin typeface="Arial" panose="020B0604020202020204" pitchFamily="34" charset="0"/>
                <a:cs typeface="Arial" panose="020B0604020202020204" pitchFamily="34" charset="0"/>
              </a:rPr>
              <a:t>*Black Asian Minority Ethnic – </a:t>
            </a:r>
          </a:p>
          <a:p>
            <a:endParaRPr lang="en-GB" dirty="0">
              <a:latin typeface="Arial" panose="020B0604020202020204" pitchFamily="34" charset="0"/>
              <a:cs typeface="Arial" panose="020B0604020202020204" pitchFamily="34" charset="0"/>
            </a:endParaRPr>
          </a:p>
          <a:p>
            <a:r>
              <a:rPr kumimoji="0" lang="cy-GB" altLang="en-US" sz="1400" b="0" i="0" u="none" strike="noStrike" cap="none" normalizeH="0" baseline="0" dirty="0">
                <a:ln>
                  <a:noFill/>
                </a:ln>
                <a:solidFill>
                  <a:srgbClr val="202124"/>
                </a:solidFill>
                <a:effectLst/>
                <a:latin typeface="Arial" panose="020B0604020202020204" pitchFamily="34" charset="0"/>
                <a:ea typeface="inherit"/>
                <a:cs typeface="Arial" panose="020B0604020202020204" pitchFamily="34" charset="0"/>
              </a:rPr>
              <a:t>term sy’n cael ei weld ond sy’n cael ei herio gan ei fod yn waharddol i grwpiau lleiafrifoedd ethnig gwyn eraill. Rhoddodd dogfennau’r llywodraeth y gorau i ddefnyddio hyn yn 2021</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solidFill>
                  <a:schemeClr val="accent1">
                    <a:lumMod val="75000"/>
                  </a:schemeClr>
                </a:solidFill>
                <a:latin typeface="Arial" panose="020B0604020202020204" pitchFamily="34" charset="0"/>
                <a:cs typeface="Arial" panose="020B0604020202020204" pitchFamily="34" charset="0"/>
              </a:rPr>
              <a:t>a term that is seen but is contested as it is exclusionary to other white ethnic minority groups. Government docs stopped using this in 2021</a:t>
            </a:r>
          </a:p>
        </p:txBody>
      </p:sp>
    </p:spTree>
    <p:extLst>
      <p:ext uri="{BB962C8B-B14F-4D97-AF65-F5344CB8AC3E}">
        <p14:creationId xmlns:p14="http://schemas.microsoft.com/office/powerpoint/2010/main" val="33767078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18A096-E970-43C3-8EEC-E5140C62A217}"/>
              </a:ext>
            </a:extLst>
          </p:cNvPr>
          <p:cNvSpPr>
            <a:spLocks noGrp="1"/>
          </p:cNvSpPr>
          <p:nvPr>
            <p:ph sz="half" idx="1"/>
          </p:nvPr>
        </p:nvSpPr>
        <p:spPr>
          <a:xfrm>
            <a:off x="368095" y="891561"/>
            <a:ext cx="3886200" cy="4351338"/>
          </a:xfrm>
        </p:spPr>
        <p:txBody>
          <a:bodyPr>
            <a:normAutofit/>
          </a:bodyPr>
          <a:lstStyle/>
          <a:p>
            <a:pPr marL="0" indent="0">
              <a:buNone/>
            </a:pPr>
            <a:endParaRPr lang="en-GB" sz="1800" dirty="0">
              <a:latin typeface="Verdana" panose="020B0604030504040204" pitchFamily="34" charset="0"/>
            </a:endParaRPr>
          </a:p>
          <a:p>
            <a:r>
              <a:rPr lang="cy-GB" sz="2400" dirty="0">
                <a:latin typeface="Arial" panose="020B0604020202020204" pitchFamily="34" charset="0"/>
                <a:cs typeface="Arial" panose="020B0604020202020204" pitchFamily="34" charset="0"/>
              </a:rPr>
              <a:t>Mae diffyg amrywiaeth yng nghwricwlwm Cymru yn tanio pryder ynghylch modelau rôl</a:t>
            </a:r>
            <a:endParaRPr lang="cy-GB" sz="2400" b="0" i="0" dirty="0">
              <a:effectLst/>
              <a:latin typeface="Arial" panose="020B0604020202020204" pitchFamily="34" charset="0"/>
              <a:cs typeface="Arial" panose="020B0604020202020204" pitchFamily="34" charset="0"/>
            </a:endParaRPr>
          </a:p>
          <a:p>
            <a:endParaRPr lang="en-GB" sz="2400" dirty="0">
              <a:solidFill>
                <a:srgbClr val="002060"/>
              </a:solidFill>
              <a:latin typeface="Arial" panose="020B0604020202020204" pitchFamily="34" charset="0"/>
              <a:cs typeface="Arial" panose="020B0604020202020204" pitchFamily="34" charset="0"/>
            </a:endParaRPr>
          </a:p>
          <a:p>
            <a:r>
              <a:rPr lang="en-GB" sz="2400" b="0" i="0" dirty="0">
                <a:solidFill>
                  <a:srgbClr val="002060"/>
                </a:solidFill>
                <a:effectLst/>
                <a:latin typeface="Arial" panose="020B0604020202020204" pitchFamily="34" charset="0"/>
                <a:cs typeface="Arial" panose="020B0604020202020204" pitchFamily="34" charset="0"/>
              </a:rPr>
              <a:t>Lack of diversity in Welsh curriculum sparks role model concern</a:t>
            </a:r>
          </a:p>
          <a:p>
            <a:endParaRPr lang="en-GB" dirty="0"/>
          </a:p>
        </p:txBody>
      </p:sp>
      <p:sp>
        <p:nvSpPr>
          <p:cNvPr id="4" name="Content Placeholder 3">
            <a:extLst>
              <a:ext uri="{FF2B5EF4-FFF2-40B4-BE49-F238E27FC236}">
                <a16:creationId xmlns:a16="http://schemas.microsoft.com/office/drawing/2014/main" id="{751A6BA4-4F43-4302-8349-8CBFEFC37A81}"/>
              </a:ext>
            </a:extLst>
          </p:cNvPr>
          <p:cNvSpPr>
            <a:spLocks noGrp="1"/>
          </p:cNvSpPr>
          <p:nvPr>
            <p:ph sz="half" idx="2"/>
          </p:nvPr>
        </p:nvSpPr>
        <p:spPr/>
        <p:txBody>
          <a:bodyPr>
            <a:normAutofit/>
          </a:bodyPr>
          <a:lstStyle/>
          <a:p>
            <a:endParaRPr lang="en-GB" dirty="0"/>
          </a:p>
          <a:p>
            <a:endParaRPr lang="en-GB" dirty="0"/>
          </a:p>
          <a:p>
            <a:endParaRPr lang="en-GB" dirty="0"/>
          </a:p>
          <a:p>
            <a:endParaRPr lang="en-GB" dirty="0"/>
          </a:p>
          <a:p>
            <a:endParaRPr lang="en-GB" dirty="0"/>
          </a:p>
          <a:p>
            <a:r>
              <a:rPr lang="en-GB" dirty="0">
                <a:hlinkClick r:id="rId3"/>
              </a:rPr>
              <a:t>https://www.bbc.co.uk/news/uk-wales-politics-44953312</a:t>
            </a:r>
            <a:endParaRPr lang="en-GB" dirty="0"/>
          </a:p>
          <a:p>
            <a:endParaRPr lang="en-GB" dirty="0"/>
          </a:p>
        </p:txBody>
      </p:sp>
      <p:pic>
        <p:nvPicPr>
          <p:cNvPr id="6" name="Picture 5">
            <a:extLst>
              <a:ext uri="{FF2B5EF4-FFF2-40B4-BE49-F238E27FC236}">
                <a16:creationId xmlns:a16="http://schemas.microsoft.com/office/drawing/2014/main" id="{52D7036D-6CAE-42C7-AB97-90DA85C10DB4}"/>
              </a:ext>
            </a:extLst>
          </p:cNvPr>
          <p:cNvPicPr>
            <a:picLocks noChangeAspect="1"/>
          </p:cNvPicPr>
          <p:nvPr/>
        </p:nvPicPr>
        <p:blipFill>
          <a:blip r:embed="rId4"/>
          <a:stretch>
            <a:fillRect/>
          </a:stretch>
        </p:blipFill>
        <p:spPr>
          <a:xfrm>
            <a:off x="4514850" y="1113542"/>
            <a:ext cx="4182111" cy="2598771"/>
          </a:xfrm>
          <a:prstGeom prst="rect">
            <a:avLst/>
          </a:prstGeom>
        </p:spPr>
      </p:pic>
    </p:spTree>
    <p:extLst>
      <p:ext uri="{BB962C8B-B14F-4D97-AF65-F5344CB8AC3E}">
        <p14:creationId xmlns:p14="http://schemas.microsoft.com/office/powerpoint/2010/main" val="13240140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19817-D962-4F02-83B3-047E8F9ED90F}"/>
              </a:ext>
            </a:extLst>
          </p:cNvPr>
          <p:cNvSpPr>
            <a:spLocks noGrp="1"/>
          </p:cNvSpPr>
          <p:nvPr>
            <p:ph type="title"/>
          </p:nvPr>
        </p:nvSpPr>
        <p:spPr/>
        <p:txBody>
          <a:bodyPr>
            <a:normAutofit/>
          </a:bodyPr>
          <a:lstStyle/>
          <a:p>
            <a:r>
              <a:rPr lang="cy-GB" sz="2400" dirty="0">
                <a:latin typeface="Arial" panose="020B0604020202020204" pitchFamily="34" charset="0"/>
                <a:cs typeface="Arial" panose="020B0604020202020204" pitchFamily="34" charset="0"/>
              </a:rPr>
              <a:t>Cynhwysiant mewn arweinyddiaeth gynhwysol/ </a:t>
            </a:r>
            <a:r>
              <a:rPr lang="en-GB" sz="2400" dirty="0">
                <a:solidFill>
                  <a:srgbClr val="002060"/>
                </a:solidFill>
                <a:latin typeface="Arial" panose="020B0604020202020204" pitchFamily="34" charset="0"/>
                <a:cs typeface="Arial" panose="020B0604020202020204" pitchFamily="34" charset="0"/>
              </a:rPr>
              <a:t>Inclusion in inclusive leadership (Ferdman, 2021)</a:t>
            </a:r>
          </a:p>
        </p:txBody>
      </p:sp>
      <p:sp>
        <p:nvSpPr>
          <p:cNvPr id="26" name="Content Placeholder 25">
            <a:extLst>
              <a:ext uri="{FF2B5EF4-FFF2-40B4-BE49-F238E27FC236}">
                <a16:creationId xmlns:a16="http://schemas.microsoft.com/office/drawing/2014/main" id="{82BD9EB3-AAA9-4DB3-862B-AC058DB1EE8C}"/>
              </a:ext>
            </a:extLst>
          </p:cNvPr>
          <p:cNvSpPr>
            <a:spLocks noGrp="1"/>
          </p:cNvSpPr>
          <p:nvPr>
            <p:ph sz="half" idx="1"/>
          </p:nvPr>
        </p:nvSpPr>
        <p:spPr>
          <a:xfrm>
            <a:off x="4629150" y="1883006"/>
            <a:ext cx="3886200" cy="4351338"/>
          </a:xfrm>
        </p:spPr>
        <p:txBody>
          <a:bodyPr>
            <a:normAutofit/>
          </a:bodyPr>
          <a:lstStyle/>
          <a:p>
            <a:r>
              <a:rPr lang="en-GB" sz="2000" dirty="0">
                <a:solidFill>
                  <a:srgbClr val="002060"/>
                </a:solidFill>
              </a:rPr>
              <a:t>How much do people feel appreciated, valued, safe, respected, engaged, able to be authentic, and therefore able and willing to provide their full contributions in work or other settings?</a:t>
            </a:r>
          </a:p>
        </p:txBody>
      </p:sp>
      <p:sp>
        <p:nvSpPr>
          <p:cNvPr id="27" name="Content Placeholder 26">
            <a:extLst>
              <a:ext uri="{FF2B5EF4-FFF2-40B4-BE49-F238E27FC236}">
                <a16:creationId xmlns:a16="http://schemas.microsoft.com/office/drawing/2014/main" id="{98D0CA84-F886-4909-957E-2B825B858CCD}"/>
              </a:ext>
            </a:extLst>
          </p:cNvPr>
          <p:cNvSpPr>
            <a:spLocks noGrp="1"/>
          </p:cNvSpPr>
          <p:nvPr>
            <p:ph sz="half" idx="2"/>
          </p:nvPr>
        </p:nvSpPr>
        <p:spPr>
          <a:xfrm>
            <a:off x="493154" y="1861958"/>
            <a:ext cx="3886200" cy="4351338"/>
          </a:xfrm>
        </p:spPr>
        <p:txBody>
          <a:bodyPr>
            <a:normAutofit/>
          </a:bodyPr>
          <a:lstStyle/>
          <a:p>
            <a:r>
              <a:rPr lang="cy-GB" sz="2000" dirty="0"/>
              <a:t>Faint mae pobl yn </a:t>
            </a:r>
            <a:r>
              <a:rPr lang="cy-GB" sz="2000" dirty="0" err="1"/>
              <a:t>teimo</a:t>
            </a:r>
            <a:r>
              <a:rPr lang="cy-GB" sz="2000" dirty="0"/>
              <a:t> eu bod wedi eu gwerthfawrogi, eu bod yn ddiogel, yn cael eu parch, yn ymgysylltu, yn gallu bod yn dilys, ac felly’n gallu, ac yn barod i ddarparu eu cyfraniadau llawn mewn gwaith neu mewn lleoliadau eraill?</a:t>
            </a:r>
          </a:p>
        </p:txBody>
      </p:sp>
    </p:spTree>
    <p:extLst>
      <p:ext uri="{BB962C8B-B14F-4D97-AF65-F5344CB8AC3E}">
        <p14:creationId xmlns:p14="http://schemas.microsoft.com/office/powerpoint/2010/main" val="32658690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5421171-C9E5-4EAE-AE77-EE8AEAEA8755}"/>
              </a:ext>
            </a:extLst>
          </p:cNvPr>
          <p:cNvGrpSpPr/>
          <p:nvPr/>
        </p:nvGrpSpPr>
        <p:grpSpPr>
          <a:xfrm>
            <a:off x="501847" y="984455"/>
            <a:ext cx="8077124" cy="3958022"/>
            <a:chOff x="669129" y="169607"/>
            <a:chExt cx="10769498" cy="5277362"/>
          </a:xfrm>
        </p:grpSpPr>
        <p:pic>
          <p:nvPicPr>
            <p:cNvPr id="3" name="Picture 2">
              <a:extLst>
                <a:ext uri="{FF2B5EF4-FFF2-40B4-BE49-F238E27FC236}">
                  <a16:creationId xmlns:a16="http://schemas.microsoft.com/office/drawing/2014/main" id="{1E57C05B-1040-4BEF-8416-8299A2FA5FC9}"/>
                </a:ext>
              </a:extLst>
            </p:cNvPr>
            <p:cNvPicPr>
              <a:picLocks noChangeAspect="1"/>
            </p:cNvPicPr>
            <p:nvPr/>
          </p:nvPicPr>
          <p:blipFill>
            <a:blip r:embed="rId3"/>
            <a:stretch>
              <a:fillRect/>
            </a:stretch>
          </p:blipFill>
          <p:spPr>
            <a:xfrm>
              <a:off x="669129" y="169607"/>
              <a:ext cx="7871021" cy="5277362"/>
            </a:xfrm>
            <a:prstGeom prst="rect">
              <a:avLst/>
            </a:prstGeom>
          </p:spPr>
        </p:pic>
        <p:sp>
          <p:nvSpPr>
            <p:cNvPr id="5" name="TextBox 4">
              <a:extLst>
                <a:ext uri="{FF2B5EF4-FFF2-40B4-BE49-F238E27FC236}">
                  <a16:creationId xmlns:a16="http://schemas.microsoft.com/office/drawing/2014/main" id="{5E65AAB4-F420-4E1F-AEC3-D94455490AAE}"/>
                </a:ext>
              </a:extLst>
            </p:cNvPr>
            <p:cNvSpPr txBox="1"/>
            <p:nvPr/>
          </p:nvSpPr>
          <p:spPr>
            <a:xfrm>
              <a:off x="8402129" y="4721525"/>
              <a:ext cx="3036498" cy="400109"/>
            </a:xfrm>
            <a:prstGeom prst="rect">
              <a:avLst/>
            </a:prstGeom>
            <a:noFill/>
          </p:spPr>
          <p:txBody>
            <a:bodyPr wrap="square" rtlCol="0">
              <a:spAutoFit/>
            </a:bodyPr>
            <a:lstStyle/>
            <a:p>
              <a:r>
                <a:rPr lang="en-GB" sz="1350" dirty="0"/>
                <a:t>Ferdman, B.M. (2021 p.9)</a:t>
              </a:r>
            </a:p>
          </p:txBody>
        </p:sp>
        <p:sp>
          <p:nvSpPr>
            <p:cNvPr id="6" name="TextBox 5">
              <a:extLst>
                <a:ext uri="{FF2B5EF4-FFF2-40B4-BE49-F238E27FC236}">
                  <a16:creationId xmlns:a16="http://schemas.microsoft.com/office/drawing/2014/main" id="{25238736-D50F-4CA9-A156-F85E7B204FB0}"/>
                </a:ext>
              </a:extLst>
            </p:cNvPr>
            <p:cNvSpPr txBox="1"/>
            <p:nvPr/>
          </p:nvSpPr>
          <p:spPr>
            <a:xfrm>
              <a:off x="8106887" y="1400714"/>
              <a:ext cx="3036498" cy="1508105"/>
            </a:xfrm>
            <a:prstGeom prst="rect">
              <a:avLst/>
            </a:prstGeom>
            <a:noFill/>
          </p:spPr>
          <p:txBody>
            <a:bodyPr wrap="square" rtlCol="0">
              <a:spAutoFit/>
            </a:bodyPr>
            <a:lstStyle/>
            <a:p>
              <a:r>
                <a:rPr lang="cy-GB" sz="1350" dirty="0">
                  <a:latin typeface="inherit"/>
                </a:rPr>
                <a:t>Systemau cynhwysiant: fframwaith dadansoddol aml-lefel</a:t>
              </a:r>
              <a:r>
                <a:rPr lang="cy-GB" sz="1350" dirty="0">
                  <a:solidFill>
                    <a:srgbClr val="002060"/>
                  </a:solidFill>
                  <a:latin typeface="inherit"/>
                </a:rPr>
                <a:t>/</a:t>
              </a:r>
            </a:p>
            <a:p>
              <a:r>
                <a:rPr lang="en-GB" sz="1350" dirty="0">
                  <a:solidFill>
                    <a:srgbClr val="002060"/>
                  </a:solidFill>
                </a:rPr>
                <a:t>Systems of inclusion: a multi-level analytic framework /</a:t>
              </a:r>
            </a:p>
          </p:txBody>
        </p:sp>
      </p:grpSp>
      <p:sp>
        <p:nvSpPr>
          <p:cNvPr id="4" name="TextBox 3">
            <a:extLst>
              <a:ext uri="{FF2B5EF4-FFF2-40B4-BE49-F238E27FC236}">
                <a16:creationId xmlns:a16="http://schemas.microsoft.com/office/drawing/2014/main" id="{5CADBFCD-0A77-4AFD-8BCE-D8353FA7ECC0}"/>
              </a:ext>
            </a:extLst>
          </p:cNvPr>
          <p:cNvSpPr txBox="1"/>
          <p:nvPr/>
        </p:nvSpPr>
        <p:spPr>
          <a:xfrm>
            <a:off x="1241403" y="178672"/>
            <a:ext cx="7696705" cy="923330"/>
          </a:xfrm>
          <a:prstGeom prst="rect">
            <a:avLst/>
          </a:prstGeom>
          <a:noFill/>
        </p:spPr>
        <p:txBody>
          <a:bodyPr wrap="square" rtlCol="0">
            <a:spAutoFit/>
          </a:bodyPr>
          <a:lstStyle/>
          <a:p>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bobl</a:t>
            </a:r>
            <a:r>
              <a:rPr lang="en-GB" dirty="0"/>
              <a:t> </a:t>
            </a:r>
            <a:r>
              <a:rPr lang="en-GB" dirty="0" err="1"/>
              <a:t>sy’n</a:t>
            </a:r>
            <a:r>
              <a:rPr lang="en-GB" dirty="0"/>
              <a:t> ‘</a:t>
            </a:r>
            <a:r>
              <a:rPr lang="en-GB" b="0" i="0" dirty="0" err="1">
                <a:solidFill>
                  <a:srgbClr val="202124"/>
                </a:solidFill>
                <a:effectLst/>
                <a:latin typeface="Google Sans"/>
              </a:rPr>
              <a:t>pontio</a:t>
            </a:r>
            <a:r>
              <a:rPr lang="en-GB" b="0" i="0" dirty="0">
                <a:solidFill>
                  <a:srgbClr val="202124"/>
                </a:solidFill>
                <a:effectLst/>
                <a:latin typeface="Google Sans"/>
              </a:rPr>
              <a:t> </a:t>
            </a:r>
            <a:r>
              <a:rPr lang="en-GB" b="0" i="0" dirty="0" err="1">
                <a:solidFill>
                  <a:srgbClr val="202124"/>
                </a:solidFill>
                <a:effectLst/>
                <a:latin typeface="Google Sans"/>
              </a:rPr>
              <a:t>ffiniau</a:t>
            </a:r>
            <a:r>
              <a:rPr lang="en-GB" b="0" i="0" dirty="0">
                <a:solidFill>
                  <a:srgbClr val="202124"/>
                </a:solidFill>
                <a:effectLst/>
                <a:latin typeface="Google Sans"/>
              </a:rPr>
              <a:t>, </a:t>
            </a:r>
            <a:r>
              <a:rPr lang="en-GB" b="0" i="0" dirty="0" err="1">
                <a:solidFill>
                  <a:srgbClr val="202124"/>
                </a:solidFill>
                <a:effectLst/>
                <a:latin typeface="Google Sans"/>
              </a:rPr>
              <a:t>croesi</a:t>
            </a:r>
            <a:r>
              <a:rPr lang="en-GB" b="0" i="0" dirty="0">
                <a:solidFill>
                  <a:srgbClr val="202124"/>
                </a:solidFill>
                <a:effectLst/>
                <a:latin typeface="Google Sans"/>
              </a:rPr>
              <a:t> </a:t>
            </a:r>
            <a:r>
              <a:rPr lang="en-GB" b="0" i="0" dirty="0" err="1">
                <a:solidFill>
                  <a:srgbClr val="202124"/>
                </a:solidFill>
                <a:effectLst/>
                <a:latin typeface="Google Sans"/>
              </a:rPr>
              <a:t>ffiniau</a:t>
            </a:r>
            <a:r>
              <a:rPr lang="en-GB" b="0" i="0" dirty="0">
                <a:solidFill>
                  <a:srgbClr val="202124"/>
                </a:solidFill>
                <a:effectLst/>
                <a:latin typeface="Google Sans"/>
              </a:rPr>
              <a:t> ac </a:t>
            </a:r>
            <a:r>
              <a:rPr lang="en-GB" b="0" i="0" dirty="0" err="1">
                <a:solidFill>
                  <a:srgbClr val="202124"/>
                </a:solidFill>
                <a:effectLst/>
                <a:latin typeface="Google Sans"/>
              </a:rPr>
              <a:t>eiriol</a:t>
            </a:r>
            <a:r>
              <a:rPr lang="en-GB" b="0" i="0" dirty="0">
                <a:solidFill>
                  <a:srgbClr val="202124"/>
                </a:solidFill>
                <a:effectLst/>
                <a:latin typeface="Google Sans"/>
              </a:rPr>
              <a:t>/’</a:t>
            </a:r>
          </a:p>
          <a:p>
            <a:r>
              <a:rPr lang="en-GB" dirty="0">
                <a:solidFill>
                  <a:srgbClr val="002060"/>
                </a:solidFill>
                <a:latin typeface="Google Sans"/>
              </a:rPr>
              <a:t>You have to be </a:t>
            </a:r>
            <a:r>
              <a:rPr lang="en-GB" dirty="0">
                <a:solidFill>
                  <a:srgbClr val="002060"/>
                </a:solidFill>
              </a:rPr>
              <a:t>‘boundary spanners, border crossers and advocates’</a:t>
            </a:r>
          </a:p>
          <a:p>
            <a:pPr algn="ctr"/>
            <a:r>
              <a:rPr lang="en-GB" dirty="0">
                <a:solidFill>
                  <a:srgbClr val="002060"/>
                </a:solidFill>
              </a:rPr>
              <a:t>(Scanlon and Johnson, 2015 p. 165)</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D93EFAE-81F5-41BA-AD33-1B3F8060D0EF}"/>
              </a:ext>
            </a:extLst>
          </p:cNvPr>
          <p:cNvSpPr txBox="1"/>
          <p:nvPr/>
        </p:nvSpPr>
        <p:spPr>
          <a:xfrm>
            <a:off x="2634199" y="5038283"/>
            <a:ext cx="5942396" cy="369332"/>
          </a:xfrm>
          <a:prstGeom prst="rect">
            <a:avLst/>
          </a:prstGeom>
          <a:noFill/>
        </p:spPr>
        <p:txBody>
          <a:bodyPr wrap="none" rtlCol="0">
            <a:spAutoFit/>
          </a:bodyPr>
          <a:lstStyle/>
          <a:p>
            <a:r>
              <a:rPr lang="en-GB" dirty="0"/>
              <a:t>(Lopez, 2006, p.66, cited in Scanlan and Johnson, 2015 p.165)</a:t>
            </a:r>
          </a:p>
        </p:txBody>
      </p:sp>
      <p:pic>
        <p:nvPicPr>
          <p:cNvPr id="11" name="Picture 10">
            <a:extLst>
              <a:ext uri="{FF2B5EF4-FFF2-40B4-BE49-F238E27FC236}">
                <a16:creationId xmlns:a16="http://schemas.microsoft.com/office/drawing/2014/main" id="{83056421-5725-4FA2-8ADF-B137C36789C2}"/>
              </a:ext>
            </a:extLst>
          </p:cNvPr>
          <p:cNvPicPr>
            <a:picLocks noChangeAspect="1"/>
          </p:cNvPicPr>
          <p:nvPr/>
        </p:nvPicPr>
        <p:blipFill>
          <a:blip r:embed="rId2"/>
          <a:stretch>
            <a:fillRect/>
          </a:stretch>
        </p:blipFill>
        <p:spPr>
          <a:xfrm>
            <a:off x="442061" y="466283"/>
            <a:ext cx="8073289" cy="4000942"/>
          </a:xfrm>
          <a:prstGeom prst="rect">
            <a:avLst/>
          </a:prstGeom>
        </p:spPr>
      </p:pic>
    </p:spTree>
    <p:extLst>
      <p:ext uri="{BB962C8B-B14F-4D97-AF65-F5344CB8AC3E}">
        <p14:creationId xmlns:p14="http://schemas.microsoft.com/office/powerpoint/2010/main" val="18723001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BC1B-DE76-48EF-B64E-A65FF92C6A5E}"/>
              </a:ext>
            </a:extLst>
          </p:cNvPr>
          <p:cNvSpPr>
            <a:spLocks noGrp="1"/>
          </p:cNvSpPr>
          <p:nvPr>
            <p:ph type="title"/>
          </p:nvPr>
        </p:nvSpPr>
        <p:spPr>
          <a:xfrm>
            <a:off x="684341" y="56289"/>
            <a:ext cx="7886700" cy="1325563"/>
          </a:xfrm>
        </p:spPr>
        <p:txBody>
          <a:bodyPr>
            <a:normAutofit/>
          </a:bodyPr>
          <a:lstStyle/>
          <a:p>
            <a:r>
              <a:rPr lang="en-GB" dirty="0">
                <a:latin typeface="Arial" panose="020B0604020202020204" pitchFamily="34" charset="0"/>
                <a:cs typeface="Arial" panose="020B0604020202020204" pitchFamily="34" charset="0"/>
              </a:rPr>
              <a:t> </a:t>
            </a:r>
            <a:r>
              <a:rPr lang="cy-GB" sz="2700" dirty="0">
                <a:latin typeface="Arial" panose="020B0604020202020204" pitchFamily="34" charset="0"/>
                <a:cs typeface="Arial" panose="020B0604020202020204" pitchFamily="34" charset="0"/>
              </a:rPr>
              <a:t>I </a:t>
            </a:r>
            <a:r>
              <a:rPr lang="cy-GB" sz="2700" dirty="0" err="1">
                <a:latin typeface="Arial" panose="020B0604020202020204" pitchFamily="34" charset="0"/>
                <a:cs typeface="Arial" panose="020B0604020202020204" pitchFamily="34" charset="0"/>
              </a:rPr>
              <a:t>gwynhwysiant</a:t>
            </a:r>
            <a:r>
              <a:rPr lang="cy-GB" sz="2700" dirty="0">
                <a:latin typeface="Arial" panose="020B0604020202020204" pitchFamily="34" charset="0"/>
                <a:cs typeface="Arial" panose="020B0604020202020204" pitchFamily="34" charset="0"/>
              </a:rPr>
              <a:t> ddigwydd mae’n rhaid…/ </a:t>
            </a:r>
            <a:br>
              <a:rPr lang="en-GB" sz="2700" dirty="0">
                <a:latin typeface="Arial" panose="020B0604020202020204" pitchFamily="34" charset="0"/>
                <a:cs typeface="Arial" panose="020B0604020202020204" pitchFamily="34" charset="0"/>
              </a:rPr>
            </a:br>
            <a:r>
              <a:rPr lang="en-GB" sz="2700" dirty="0">
                <a:solidFill>
                  <a:srgbClr val="002060"/>
                </a:solidFill>
                <a:latin typeface="Arial" panose="020B0604020202020204" pitchFamily="34" charset="0"/>
                <a:cs typeface="Arial" panose="020B0604020202020204" pitchFamily="34" charset="0"/>
              </a:rPr>
              <a:t>For inclusion to happen there has to be… </a:t>
            </a:r>
          </a:p>
        </p:txBody>
      </p:sp>
      <p:sp>
        <p:nvSpPr>
          <p:cNvPr id="3" name="Content Placeholder 2">
            <a:extLst>
              <a:ext uri="{FF2B5EF4-FFF2-40B4-BE49-F238E27FC236}">
                <a16:creationId xmlns:a16="http://schemas.microsoft.com/office/drawing/2014/main" id="{6D4558EF-A1E5-43EE-ADDE-9627613D2A8B}"/>
              </a:ext>
            </a:extLst>
          </p:cNvPr>
          <p:cNvSpPr>
            <a:spLocks noGrp="1"/>
          </p:cNvSpPr>
          <p:nvPr>
            <p:ph sz="half" idx="2"/>
          </p:nvPr>
        </p:nvSpPr>
        <p:spPr>
          <a:xfrm>
            <a:off x="4862671" y="1630117"/>
            <a:ext cx="3868340" cy="4104563"/>
          </a:xfrm>
        </p:spPr>
        <p:txBody>
          <a:bodyPr>
            <a:normAutofit fontScale="92500" lnSpcReduction="20000"/>
          </a:bodyPr>
          <a:lstStyle/>
          <a:p>
            <a:pPr marL="514350" indent="-514350">
              <a:buAutoNum type="arabicPeriod"/>
            </a:pPr>
            <a:r>
              <a:rPr lang="en-GB" sz="2400" dirty="0">
                <a:solidFill>
                  <a:srgbClr val="002060"/>
                </a:solidFill>
              </a:rPr>
              <a:t>The acknowledgement and value of everybody’s inherent worth </a:t>
            </a:r>
          </a:p>
          <a:p>
            <a:pPr marL="514350" indent="-514350">
              <a:buAutoNum type="arabicPeriod"/>
            </a:pPr>
            <a:r>
              <a:rPr lang="en-GB" sz="2400" dirty="0">
                <a:solidFill>
                  <a:srgbClr val="002060"/>
                </a:solidFill>
              </a:rPr>
              <a:t>An approach based on human rights</a:t>
            </a:r>
          </a:p>
          <a:p>
            <a:pPr marL="514350" indent="-514350">
              <a:buAutoNum type="arabicPeriod"/>
            </a:pPr>
            <a:r>
              <a:rPr lang="en-GB" sz="2400" dirty="0">
                <a:solidFill>
                  <a:srgbClr val="002060"/>
                </a:solidFill>
              </a:rPr>
              <a:t> 3. Awareness of interconnection </a:t>
            </a:r>
          </a:p>
          <a:p>
            <a:pPr marL="514350" indent="-514350">
              <a:buAutoNum type="arabicPeriod"/>
            </a:pPr>
            <a:r>
              <a:rPr lang="en-GB" sz="2400" dirty="0">
                <a:solidFill>
                  <a:srgbClr val="002060"/>
                </a:solidFill>
              </a:rPr>
              <a:t>4. The role of power in inclusive leadership </a:t>
            </a:r>
          </a:p>
          <a:p>
            <a:pPr marL="514350" indent="-514350">
              <a:buAutoNum type="arabicPeriod"/>
            </a:pPr>
            <a:r>
              <a:rPr lang="en-GB" sz="2400" dirty="0">
                <a:solidFill>
                  <a:srgbClr val="002060"/>
                </a:solidFill>
              </a:rPr>
              <a:t>5. Courage to share and take over responsibility</a:t>
            </a:r>
          </a:p>
          <a:p>
            <a:pPr marL="0" indent="0">
              <a:buNone/>
            </a:pPr>
            <a:endParaRPr lang="en-GB" sz="2400" dirty="0">
              <a:solidFill>
                <a:srgbClr val="002060"/>
              </a:solidFill>
            </a:endParaRPr>
          </a:p>
          <a:p>
            <a:pPr marL="0" indent="0">
              <a:buNone/>
            </a:pPr>
            <a:r>
              <a:rPr lang="en-GB" sz="2400" dirty="0">
                <a:solidFill>
                  <a:srgbClr val="002060"/>
                </a:solidFill>
              </a:rPr>
              <a:t>                    Bortini </a:t>
            </a:r>
            <a:r>
              <a:rPr lang="en-GB" sz="2400" i="1" dirty="0">
                <a:solidFill>
                  <a:srgbClr val="002060"/>
                </a:solidFill>
              </a:rPr>
              <a:t>et al. </a:t>
            </a:r>
            <a:r>
              <a:rPr lang="en-GB" sz="2400" dirty="0">
                <a:solidFill>
                  <a:srgbClr val="002060"/>
                </a:solidFill>
              </a:rPr>
              <a:t>(2018)</a:t>
            </a:r>
          </a:p>
        </p:txBody>
      </p:sp>
      <p:sp>
        <p:nvSpPr>
          <p:cNvPr id="5" name="Rectangle 1">
            <a:extLst>
              <a:ext uri="{FF2B5EF4-FFF2-40B4-BE49-F238E27FC236}">
                <a16:creationId xmlns:a16="http://schemas.microsoft.com/office/drawing/2014/main" id="{79C122C7-3641-4334-818B-C5349E9314B5}"/>
              </a:ext>
            </a:extLst>
          </p:cNvPr>
          <p:cNvSpPr>
            <a:spLocks noGrp="1" noChangeArrowheads="1"/>
          </p:cNvSpPr>
          <p:nvPr>
            <p:ph sz="quarter" idx="4"/>
          </p:nvPr>
        </p:nvSpPr>
        <p:spPr bwMode="auto">
          <a:xfrm>
            <a:off x="193676" y="1687340"/>
            <a:ext cx="4741662" cy="398507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935" rIns="0" bIns="-7935"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nSpc>
                <a:spcPct val="100000"/>
              </a:lnSpc>
              <a:buNone/>
            </a:pPr>
            <a:r>
              <a:rPr lang="en-GB" sz="2000" dirty="0"/>
              <a:t>1. </a:t>
            </a:r>
            <a:r>
              <a:rPr lang="cy-GB" sz="2000" dirty="0"/>
              <a:t>Cydnabod a gwerthfawrogi gwerth cynhenid ​​pawb </a:t>
            </a:r>
          </a:p>
          <a:p>
            <a:pPr marL="0" indent="0">
              <a:lnSpc>
                <a:spcPct val="100000"/>
              </a:lnSpc>
              <a:buNone/>
            </a:pPr>
            <a:endParaRPr lang="cy-GB" sz="2000" dirty="0"/>
          </a:p>
          <a:p>
            <a:pPr marL="0" indent="0">
              <a:lnSpc>
                <a:spcPct val="100000"/>
              </a:lnSpc>
              <a:buNone/>
            </a:pPr>
            <a:r>
              <a:rPr lang="cy-GB" sz="2000" dirty="0"/>
              <a:t>2. Dull wedi'i seilio ar hawliau dynol </a:t>
            </a:r>
          </a:p>
          <a:p>
            <a:pPr marL="0" indent="0">
              <a:lnSpc>
                <a:spcPct val="100000"/>
              </a:lnSpc>
              <a:buNone/>
            </a:pPr>
            <a:endParaRPr lang="cy-GB" sz="2000" dirty="0"/>
          </a:p>
          <a:p>
            <a:pPr marL="0" indent="0">
              <a:lnSpc>
                <a:spcPct val="100000"/>
              </a:lnSpc>
              <a:buNone/>
            </a:pPr>
            <a:r>
              <a:rPr lang="cy-GB" sz="2000" dirty="0"/>
              <a:t>3. Ymwybyddiaeth o gydgysylltiad </a:t>
            </a:r>
          </a:p>
          <a:p>
            <a:pPr marL="0" indent="0">
              <a:lnSpc>
                <a:spcPct val="100000"/>
              </a:lnSpc>
              <a:buNone/>
            </a:pPr>
            <a:endParaRPr lang="cy-GB" sz="2000" dirty="0"/>
          </a:p>
          <a:p>
            <a:pPr marL="0" indent="0">
              <a:lnSpc>
                <a:spcPct val="100000"/>
              </a:lnSpc>
              <a:buNone/>
            </a:pPr>
            <a:r>
              <a:rPr lang="cy-GB" sz="2000" dirty="0"/>
              <a:t>4. Rôl pŵer mewn arweinyddiaeth gynhwysol </a:t>
            </a:r>
          </a:p>
          <a:p>
            <a:pPr marL="0" indent="0">
              <a:lnSpc>
                <a:spcPct val="100000"/>
              </a:lnSpc>
              <a:buNone/>
            </a:pPr>
            <a:endParaRPr lang="cy-GB" sz="2000" dirty="0"/>
          </a:p>
          <a:p>
            <a:pPr marL="0" indent="0">
              <a:lnSpc>
                <a:spcPct val="100000"/>
              </a:lnSpc>
              <a:buNone/>
            </a:pPr>
            <a:r>
              <a:rPr lang="cy-GB" sz="2000" dirty="0"/>
              <a:t>5. Dewrder i rannu a chymryd cyfrifoldeb</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rgbClr val="202124"/>
                </a:solidFill>
                <a:effectLst/>
                <a:cs typeface="Arial" panose="020B0604020202020204" pitchFamily="34" charset="0"/>
              </a:rPr>
            </a:br>
            <a:endParaRPr kumimoji="0" lang="en-US" altLang="en-US" sz="2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089322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3582-1011-455C-BA20-7B65D20AA14A}"/>
              </a:ext>
            </a:extLst>
          </p:cNvPr>
          <p:cNvSpPr>
            <a:spLocks noGrp="1"/>
          </p:cNvSpPr>
          <p:nvPr>
            <p:ph type="title"/>
          </p:nvPr>
        </p:nvSpPr>
        <p:spPr>
          <a:xfrm>
            <a:off x="295590" y="15068"/>
            <a:ext cx="7886700" cy="1325563"/>
          </a:xfrm>
        </p:spPr>
        <p:txBody>
          <a:bodyPr>
            <a:normAutofit/>
          </a:bodyPr>
          <a:lstStyle/>
          <a:p>
            <a:r>
              <a:rPr lang="cy-GB" sz="2800" dirty="0" err="1">
                <a:latin typeface="Arial" panose="020B0604020202020204" pitchFamily="34" charset="0"/>
                <a:cs typeface="Arial" panose="020B0604020202020204" pitchFamily="34" charset="0"/>
              </a:rPr>
              <a:t>Cyfraddoldeb</a:t>
            </a:r>
            <a:r>
              <a:rPr lang="cy-GB" sz="2800" dirty="0">
                <a:latin typeface="Arial" panose="020B0604020202020204" pitchFamily="34" charset="0"/>
                <a:cs typeface="Arial" panose="020B0604020202020204" pitchFamily="34" charset="0"/>
              </a:rPr>
              <a:t> mewn a</a:t>
            </a:r>
            <a:r>
              <a:rPr lang="cy-GB" sz="2800" dirty="0">
                <a:effectLst/>
                <a:latin typeface="Arial" panose="020B0604020202020204" pitchFamily="34" charset="0"/>
                <a:ea typeface="Times New Roman" panose="02020603050405020304" pitchFamily="18" charset="0"/>
                <a:cs typeface="Arial" panose="020B0604020202020204" pitchFamily="34" charset="0"/>
              </a:rPr>
              <a:t>rweinyddiaeth </a:t>
            </a:r>
            <a:r>
              <a:rPr lang="cy-GB" sz="2800" dirty="0">
                <a:latin typeface="Arial" panose="020B0604020202020204" pitchFamily="34" charset="0"/>
                <a:ea typeface="Times New Roman" panose="02020603050405020304" pitchFamily="18" charset="0"/>
                <a:cs typeface="Arial" panose="020B0604020202020204" pitchFamily="34" charset="0"/>
              </a:rPr>
              <a:t>g</a:t>
            </a:r>
            <a:r>
              <a:rPr lang="cy-GB" sz="2800" dirty="0">
                <a:effectLst/>
                <a:latin typeface="Arial" panose="020B0604020202020204" pitchFamily="34" charset="0"/>
                <a:ea typeface="Times New Roman" panose="02020603050405020304" pitchFamily="18" charset="0"/>
                <a:cs typeface="Arial" panose="020B0604020202020204" pitchFamily="34" charset="0"/>
              </a:rPr>
              <a:t>ynhwysol</a:t>
            </a:r>
            <a:r>
              <a:rPr lang="cy-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 </a:t>
            </a:r>
            <a:r>
              <a:rPr lang="en-GB" sz="2800" dirty="0">
                <a:solidFill>
                  <a:srgbClr val="002060"/>
                </a:solidFill>
                <a:latin typeface="Arial" panose="020B0604020202020204" pitchFamily="34" charset="0"/>
                <a:cs typeface="Arial" panose="020B0604020202020204" pitchFamily="34" charset="0"/>
              </a:rPr>
              <a:t>Equality in inclusive leadership</a:t>
            </a:r>
          </a:p>
        </p:txBody>
      </p:sp>
      <p:sp>
        <p:nvSpPr>
          <p:cNvPr id="3" name="Content Placeholder 2">
            <a:extLst>
              <a:ext uri="{FF2B5EF4-FFF2-40B4-BE49-F238E27FC236}">
                <a16:creationId xmlns:a16="http://schemas.microsoft.com/office/drawing/2014/main" id="{5E32A0B5-932F-4A1A-AFD0-95EF0ABFBD15}"/>
              </a:ext>
            </a:extLst>
          </p:cNvPr>
          <p:cNvSpPr>
            <a:spLocks noGrp="1"/>
          </p:cNvSpPr>
          <p:nvPr>
            <p:ph sz="half" idx="1"/>
          </p:nvPr>
        </p:nvSpPr>
        <p:spPr>
          <a:xfrm>
            <a:off x="352740" y="1253331"/>
            <a:ext cx="3886200" cy="4351338"/>
          </a:xfrm>
        </p:spPr>
        <p:txBody>
          <a:bodyPr>
            <a:normAutofit fontScale="85000" lnSpcReduction="20000"/>
          </a:bodyPr>
          <a:lstStyle/>
          <a:p>
            <a:r>
              <a:rPr lang="cy-GB" dirty="0"/>
              <a:t>Mae arweinyddiaeth gynhwysol, yn cynnwys nodi, galw allan a mynd i'r afael ag anghydraddoldebau. Mae hefyd yn golygu herio grwpiau, sefydliadau a chymdeithasau i feithrin prosesau, systemau a chanlyniadau mwy tecach.</a:t>
            </a:r>
          </a:p>
          <a:p>
            <a:r>
              <a:rPr lang="cy-GB" dirty="0"/>
              <a:t> Mae’n  cynnwys sylwi a lleisio materion tegwch a phŵer a mynd i'r afael â nhw</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4F4A5C84-FB81-4AE0-9B9C-A0AFB6BCA243}"/>
              </a:ext>
            </a:extLst>
          </p:cNvPr>
          <p:cNvSpPr>
            <a:spLocks noGrp="1"/>
          </p:cNvSpPr>
          <p:nvPr>
            <p:ph sz="half" idx="2"/>
          </p:nvPr>
        </p:nvSpPr>
        <p:spPr>
          <a:xfrm>
            <a:off x="4659429" y="1340631"/>
            <a:ext cx="3886200" cy="4351338"/>
          </a:xfrm>
        </p:spPr>
        <p:txBody>
          <a:bodyPr>
            <a:normAutofit fontScale="85000" lnSpcReduction="20000"/>
          </a:bodyPr>
          <a:lstStyle/>
          <a:p>
            <a:r>
              <a:rPr lang="en-GB" dirty="0">
                <a:solidFill>
                  <a:srgbClr val="002060"/>
                </a:solidFill>
              </a:rPr>
              <a:t>Inclusive leadership, involves noting, calling out, and addressing inequities. It also means challenging groups, organizations, and societies to foster more equitable processes, systems, and outcomes.</a:t>
            </a:r>
          </a:p>
          <a:p>
            <a:r>
              <a:rPr lang="en-GB" dirty="0">
                <a:solidFill>
                  <a:srgbClr val="002060"/>
                </a:solidFill>
              </a:rPr>
              <a:t> Inclusive leadership involves noticing and voicing issues of equity and power and addressing them.</a:t>
            </a:r>
          </a:p>
          <a:p>
            <a:pPr marL="0" indent="0">
              <a:buNone/>
            </a:pPr>
            <a:r>
              <a:rPr lang="en-GB" dirty="0">
                <a:solidFill>
                  <a:srgbClr val="002060"/>
                </a:solidFill>
              </a:rPr>
              <a:t>                  </a:t>
            </a:r>
          </a:p>
          <a:p>
            <a:pPr marL="0" indent="0" algn="r">
              <a:buNone/>
            </a:pPr>
            <a:r>
              <a:rPr lang="en-GB" dirty="0">
                <a:solidFill>
                  <a:srgbClr val="002060"/>
                </a:solidFill>
              </a:rPr>
              <a:t>(Ferdman, 2021 p.13)</a:t>
            </a:r>
          </a:p>
        </p:txBody>
      </p:sp>
    </p:spTree>
    <p:extLst>
      <p:ext uri="{BB962C8B-B14F-4D97-AF65-F5344CB8AC3E}">
        <p14:creationId xmlns:p14="http://schemas.microsoft.com/office/powerpoint/2010/main" val="27531484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01BD52-7F84-48A4-99CA-C71CBE728ADC}"/>
              </a:ext>
            </a:extLst>
          </p:cNvPr>
          <p:cNvSpPr>
            <a:spLocks noGrp="1"/>
          </p:cNvSpPr>
          <p:nvPr>
            <p:ph type="title"/>
          </p:nvPr>
        </p:nvSpPr>
        <p:spPr>
          <a:xfrm>
            <a:off x="2862052" y="1891513"/>
            <a:ext cx="7886700" cy="1325563"/>
          </a:xfrm>
        </p:spPr>
        <p:txBody>
          <a:bodyPr/>
          <a:lstStyle/>
          <a:p>
            <a:r>
              <a:rPr lang="en-GB" dirty="0" err="1"/>
              <a:t>Pŵer</a:t>
            </a:r>
            <a:r>
              <a:rPr lang="en-GB" dirty="0"/>
              <a:t> / </a:t>
            </a:r>
            <a:r>
              <a:rPr lang="en-GB" dirty="0">
                <a:solidFill>
                  <a:schemeClr val="accent1">
                    <a:lumMod val="75000"/>
                  </a:schemeClr>
                </a:solidFill>
              </a:rPr>
              <a:t>Power</a:t>
            </a:r>
          </a:p>
        </p:txBody>
      </p:sp>
    </p:spTree>
    <p:extLst>
      <p:ext uri="{BB962C8B-B14F-4D97-AF65-F5344CB8AC3E}">
        <p14:creationId xmlns:p14="http://schemas.microsoft.com/office/powerpoint/2010/main" val="20469663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4E441-34A4-49C6-9E02-53B433F4654E}"/>
              </a:ext>
            </a:extLst>
          </p:cNvPr>
          <p:cNvSpPr>
            <a:spLocks noGrp="1"/>
          </p:cNvSpPr>
          <p:nvPr>
            <p:ph type="title"/>
          </p:nvPr>
        </p:nvSpPr>
        <p:spPr/>
        <p:txBody>
          <a:bodyPr/>
          <a:lstStyle/>
          <a:p>
            <a:r>
              <a:rPr lang="en-GB" dirty="0" err="1"/>
              <a:t>Ystyriwch</a:t>
            </a:r>
            <a:r>
              <a:rPr lang="en-GB" dirty="0"/>
              <a:t>                </a:t>
            </a:r>
            <a:r>
              <a:rPr lang="en-GB" dirty="0">
                <a:solidFill>
                  <a:schemeClr val="accent1">
                    <a:lumMod val="75000"/>
                  </a:schemeClr>
                </a:solidFill>
              </a:rPr>
              <a:t>Consider</a:t>
            </a:r>
          </a:p>
        </p:txBody>
      </p:sp>
      <p:sp>
        <p:nvSpPr>
          <p:cNvPr id="3" name="Content Placeholder 2">
            <a:extLst>
              <a:ext uri="{FF2B5EF4-FFF2-40B4-BE49-F238E27FC236}">
                <a16:creationId xmlns:a16="http://schemas.microsoft.com/office/drawing/2014/main" id="{6C6A7760-7083-4A1D-9DC8-31C73722C689}"/>
              </a:ext>
            </a:extLst>
          </p:cNvPr>
          <p:cNvSpPr>
            <a:spLocks noGrp="1"/>
          </p:cNvSpPr>
          <p:nvPr>
            <p:ph sz="half" idx="1"/>
          </p:nvPr>
        </p:nvSpPr>
        <p:spPr>
          <a:xfrm>
            <a:off x="4699205" y="1705939"/>
            <a:ext cx="3886200" cy="4351338"/>
          </a:xfrm>
        </p:spPr>
        <p:txBody>
          <a:bodyPr/>
          <a:lstStyle/>
          <a:p>
            <a:r>
              <a:rPr lang="en-GB" dirty="0"/>
              <a:t>An experience that made you feel powerful</a:t>
            </a:r>
          </a:p>
          <a:p>
            <a:pPr marL="0" indent="0">
              <a:buNone/>
            </a:pPr>
            <a:endParaRPr lang="en-GB" dirty="0"/>
          </a:p>
          <a:p>
            <a:endParaRPr lang="en-GB" dirty="0"/>
          </a:p>
          <a:p>
            <a:r>
              <a:rPr lang="en-GB" dirty="0"/>
              <a:t>An experience that made you feel powerless</a:t>
            </a:r>
          </a:p>
        </p:txBody>
      </p:sp>
      <p:sp>
        <p:nvSpPr>
          <p:cNvPr id="4" name="Content Placeholder 3">
            <a:extLst>
              <a:ext uri="{FF2B5EF4-FFF2-40B4-BE49-F238E27FC236}">
                <a16:creationId xmlns:a16="http://schemas.microsoft.com/office/drawing/2014/main" id="{7D6C6AE0-C6C1-4D2F-8AF2-1A2FE810D34B}"/>
              </a:ext>
            </a:extLst>
          </p:cNvPr>
          <p:cNvSpPr>
            <a:spLocks noGrp="1"/>
          </p:cNvSpPr>
          <p:nvPr>
            <p:ph sz="half" idx="2"/>
          </p:nvPr>
        </p:nvSpPr>
        <p:spPr>
          <a:xfrm>
            <a:off x="628650" y="2012547"/>
            <a:ext cx="3886200" cy="4351338"/>
          </a:xfrm>
        </p:spPr>
        <p:txBody>
          <a:bodyPr/>
          <a:lstStyle/>
          <a:p>
            <a:r>
              <a:rPr lang="it-IT" dirty="0"/>
              <a:t>Brofiad a wnaeth i chi deimlo'n bwerus</a:t>
            </a:r>
            <a:endParaRPr lang="en-GB" dirty="0"/>
          </a:p>
          <a:p>
            <a:endParaRPr lang="en-GB" dirty="0"/>
          </a:p>
          <a:p>
            <a:r>
              <a:rPr lang="it-IT" dirty="0"/>
              <a:t>Profiad a wnaeth i chi deimlo'n ddi-rym</a:t>
            </a:r>
            <a:endParaRPr lang="en-GB" dirty="0"/>
          </a:p>
        </p:txBody>
      </p:sp>
    </p:spTree>
    <p:extLst>
      <p:ext uri="{BB962C8B-B14F-4D97-AF65-F5344CB8AC3E}">
        <p14:creationId xmlns:p14="http://schemas.microsoft.com/office/powerpoint/2010/main" val="11198398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543B4-19EB-4F81-83AD-9DB4D870A90C}"/>
              </a:ext>
            </a:extLst>
          </p:cNvPr>
          <p:cNvSpPr>
            <a:spLocks noGrp="1"/>
          </p:cNvSpPr>
          <p:nvPr>
            <p:ph type="title"/>
          </p:nvPr>
        </p:nvSpPr>
        <p:spPr/>
        <p:txBody>
          <a:bodyPr/>
          <a:lstStyle/>
          <a:p>
            <a:r>
              <a:rPr lang="en-GB" dirty="0" err="1"/>
              <a:t>Ymarfer</a:t>
            </a:r>
            <a:r>
              <a:rPr lang="en-GB" dirty="0"/>
              <a:t> / </a:t>
            </a:r>
            <a:r>
              <a:rPr lang="en-GB" dirty="0">
                <a:solidFill>
                  <a:schemeClr val="accent1">
                    <a:lumMod val="75000"/>
                  </a:schemeClr>
                </a:solidFill>
              </a:rPr>
              <a:t>Exercise:</a:t>
            </a:r>
          </a:p>
        </p:txBody>
      </p:sp>
      <p:pic>
        <p:nvPicPr>
          <p:cNvPr id="6" name="Content Placeholder 5">
            <a:extLst>
              <a:ext uri="{FF2B5EF4-FFF2-40B4-BE49-F238E27FC236}">
                <a16:creationId xmlns:a16="http://schemas.microsoft.com/office/drawing/2014/main" id="{5A23FB33-3E4C-4D7F-A14B-01DF7B79D01B}"/>
              </a:ext>
            </a:extLst>
          </p:cNvPr>
          <p:cNvPicPr>
            <a:picLocks noGrp="1" noChangeAspect="1"/>
          </p:cNvPicPr>
          <p:nvPr>
            <p:ph sz="half" idx="1"/>
          </p:nvPr>
        </p:nvPicPr>
        <p:blipFill>
          <a:blip r:embed="rId3"/>
          <a:stretch>
            <a:fillRect/>
          </a:stretch>
        </p:blipFill>
        <p:spPr>
          <a:xfrm>
            <a:off x="628650" y="2263661"/>
            <a:ext cx="3819525" cy="2412841"/>
          </a:xfrm>
        </p:spPr>
      </p:pic>
      <p:pic>
        <p:nvPicPr>
          <p:cNvPr id="8" name="Content Placeholder 7">
            <a:extLst>
              <a:ext uri="{FF2B5EF4-FFF2-40B4-BE49-F238E27FC236}">
                <a16:creationId xmlns:a16="http://schemas.microsoft.com/office/drawing/2014/main" id="{003486A0-0CAA-4F41-9F3A-C0FF875E56B1}"/>
              </a:ext>
            </a:extLst>
          </p:cNvPr>
          <p:cNvPicPr>
            <a:picLocks noGrp="1" noChangeAspect="1"/>
          </p:cNvPicPr>
          <p:nvPr>
            <p:ph sz="half" idx="2"/>
          </p:nvPr>
        </p:nvPicPr>
        <p:blipFill>
          <a:blip r:embed="rId4"/>
          <a:stretch>
            <a:fillRect/>
          </a:stretch>
        </p:blipFill>
        <p:spPr>
          <a:xfrm>
            <a:off x="4925921" y="2096338"/>
            <a:ext cx="3057525" cy="2647950"/>
          </a:xfrm>
        </p:spPr>
      </p:pic>
    </p:spTree>
    <p:extLst>
      <p:ext uri="{BB962C8B-B14F-4D97-AF65-F5344CB8AC3E}">
        <p14:creationId xmlns:p14="http://schemas.microsoft.com/office/powerpoint/2010/main" val="19008807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8CA1-FCBA-4773-B388-D804EABF5A18}"/>
              </a:ext>
            </a:extLst>
          </p:cNvPr>
          <p:cNvSpPr>
            <a:spLocks noGrp="1"/>
          </p:cNvSpPr>
          <p:nvPr>
            <p:ph type="title"/>
          </p:nvPr>
        </p:nvSpPr>
        <p:spPr/>
        <p:txBody>
          <a:bodyPr/>
          <a:lstStyle/>
          <a:p>
            <a:r>
              <a:rPr lang="en-GB" dirty="0" err="1"/>
              <a:t>Pŵer</a:t>
            </a:r>
            <a:r>
              <a:rPr lang="en-GB" dirty="0"/>
              <a:t>/ Power</a:t>
            </a:r>
          </a:p>
        </p:txBody>
      </p:sp>
      <p:pic>
        <p:nvPicPr>
          <p:cNvPr id="6" name="Content Placeholder 5">
            <a:extLst>
              <a:ext uri="{FF2B5EF4-FFF2-40B4-BE49-F238E27FC236}">
                <a16:creationId xmlns:a16="http://schemas.microsoft.com/office/drawing/2014/main" id="{81DE0878-32E8-43B4-951D-550855BF5244}"/>
              </a:ext>
            </a:extLst>
          </p:cNvPr>
          <p:cNvPicPr>
            <a:picLocks noGrp="1" noChangeAspect="1"/>
          </p:cNvPicPr>
          <p:nvPr>
            <p:ph sz="half" idx="1"/>
          </p:nvPr>
        </p:nvPicPr>
        <p:blipFill>
          <a:blip r:embed="rId3"/>
          <a:stretch>
            <a:fillRect/>
          </a:stretch>
        </p:blipFill>
        <p:spPr>
          <a:xfrm>
            <a:off x="306055" y="1468014"/>
            <a:ext cx="8357192" cy="4129851"/>
          </a:xfrm>
        </p:spPr>
      </p:pic>
    </p:spTree>
    <p:extLst>
      <p:ext uri="{BB962C8B-B14F-4D97-AF65-F5344CB8AC3E}">
        <p14:creationId xmlns:p14="http://schemas.microsoft.com/office/powerpoint/2010/main" val="6909180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9D069-055C-46CB-92EE-BF6A4E6FA26C}"/>
              </a:ext>
            </a:extLst>
          </p:cNvPr>
          <p:cNvSpPr>
            <a:spLocks noGrp="1"/>
          </p:cNvSpPr>
          <p:nvPr>
            <p:ph type="title"/>
          </p:nvPr>
        </p:nvSpPr>
        <p:spPr/>
        <p:txBody>
          <a:bodyPr/>
          <a:lstStyle/>
          <a:p>
            <a:r>
              <a:rPr lang="cy-GB" dirty="0"/>
              <a:t>Pŵer</a:t>
            </a:r>
          </a:p>
        </p:txBody>
      </p:sp>
      <p:sp>
        <p:nvSpPr>
          <p:cNvPr id="3" name="Content Placeholder 2">
            <a:extLst>
              <a:ext uri="{FF2B5EF4-FFF2-40B4-BE49-F238E27FC236}">
                <a16:creationId xmlns:a16="http://schemas.microsoft.com/office/drawing/2014/main" id="{51848B38-21C0-46BA-9BAD-22365B79916B}"/>
              </a:ext>
            </a:extLst>
          </p:cNvPr>
          <p:cNvSpPr>
            <a:spLocks noGrp="1"/>
          </p:cNvSpPr>
          <p:nvPr>
            <p:ph sz="half" idx="1"/>
          </p:nvPr>
        </p:nvSpPr>
        <p:spPr>
          <a:xfrm>
            <a:off x="628650" y="1589651"/>
            <a:ext cx="3886200" cy="4351338"/>
          </a:xfrm>
        </p:spPr>
        <p:txBody>
          <a:bodyPr/>
          <a:lstStyle/>
          <a:p>
            <a:pPr marL="0" indent="0">
              <a:buNone/>
            </a:pPr>
            <a:r>
              <a:rPr lang="cy-GB" dirty="0"/>
              <a:t>Gan bwy?
O ble y’i cawsant?
Ar ran pwy y maent yn ei arfer?
Sut gallwn ni ei gael oddi wrthynt (er budd plant a theuluoedd?)</a:t>
            </a:r>
          </a:p>
          <a:p>
            <a:endParaRPr lang="en-GB" dirty="0"/>
          </a:p>
        </p:txBody>
      </p:sp>
      <p:graphicFrame>
        <p:nvGraphicFramePr>
          <p:cNvPr id="5" name="Content Placeholder 4">
            <a:extLst>
              <a:ext uri="{FF2B5EF4-FFF2-40B4-BE49-F238E27FC236}">
                <a16:creationId xmlns:a16="http://schemas.microsoft.com/office/drawing/2014/main" id="{EBFFFE40-FE9C-4574-8A7F-3A16AA097114}"/>
              </a:ext>
            </a:extLst>
          </p:cNvPr>
          <p:cNvGraphicFramePr>
            <a:graphicFrameLocks noGrp="1"/>
          </p:cNvGraphicFramePr>
          <p:nvPr>
            <p:ph sz="half" idx="2"/>
            <p:extLst>
              <p:ext uri="{D42A27DB-BD31-4B8C-83A1-F6EECF244321}">
                <p14:modId xmlns:p14="http://schemas.microsoft.com/office/powerpoint/2010/main" val="3180003206"/>
              </p:ext>
            </p:extLst>
          </p:nvPr>
        </p:nvGraphicFramePr>
        <p:xfrm>
          <a:off x="4629152" y="950554"/>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0247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7B57-5318-43F0-9B56-43774A0B9F3C}"/>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60196E86-7556-4253-A7F6-B858F479E9E2}"/>
              </a:ext>
            </a:extLst>
          </p:cNvPr>
          <p:cNvSpPr>
            <a:spLocks noGrp="1"/>
          </p:cNvSpPr>
          <p:nvPr>
            <p:ph sz="half" idx="1"/>
          </p:nvPr>
        </p:nvSpPr>
        <p:spPr>
          <a:xfrm>
            <a:off x="361890" y="1489065"/>
            <a:ext cx="3886200" cy="4351338"/>
          </a:xfrm>
        </p:spPr>
        <p:txBody>
          <a:bodyPr/>
          <a:lstStyle/>
          <a:p>
            <a:r>
              <a:rPr lang="en-GB" dirty="0">
                <a:solidFill>
                  <a:schemeClr val="accent1">
                    <a:lumMod val="75000"/>
                  </a:schemeClr>
                </a:solidFill>
              </a:rPr>
              <a:t>Who has it?</a:t>
            </a:r>
          </a:p>
          <a:p>
            <a:r>
              <a:rPr lang="en-GB" dirty="0">
                <a:solidFill>
                  <a:schemeClr val="accent1">
                    <a:lumMod val="75000"/>
                  </a:schemeClr>
                </a:solidFill>
              </a:rPr>
              <a:t>Where did they get it from?</a:t>
            </a:r>
          </a:p>
          <a:p>
            <a:r>
              <a:rPr lang="en-GB" dirty="0">
                <a:solidFill>
                  <a:schemeClr val="accent1">
                    <a:lumMod val="75000"/>
                  </a:schemeClr>
                </a:solidFill>
              </a:rPr>
              <a:t>In whose interest do they exercise it?</a:t>
            </a:r>
          </a:p>
          <a:p>
            <a:r>
              <a:rPr lang="en-GB" dirty="0">
                <a:solidFill>
                  <a:schemeClr val="accent1">
                    <a:lumMod val="75000"/>
                  </a:schemeClr>
                </a:solidFill>
              </a:rPr>
              <a:t>How can we get it from them (to benefit children and families?)</a:t>
            </a:r>
          </a:p>
        </p:txBody>
      </p:sp>
      <p:graphicFrame>
        <p:nvGraphicFramePr>
          <p:cNvPr id="5" name="Content Placeholder 4">
            <a:extLst>
              <a:ext uri="{FF2B5EF4-FFF2-40B4-BE49-F238E27FC236}">
                <a16:creationId xmlns:a16="http://schemas.microsoft.com/office/drawing/2014/main" id="{C4799536-6E3E-4961-8A22-C283A5A36B9C}"/>
              </a:ext>
            </a:extLst>
          </p:cNvPr>
          <p:cNvGraphicFramePr>
            <a:graphicFrameLocks/>
          </p:cNvGraphicFramePr>
          <p:nvPr>
            <p:extLst>
              <p:ext uri="{D42A27DB-BD31-4B8C-83A1-F6EECF244321}">
                <p14:modId xmlns:p14="http://schemas.microsoft.com/office/powerpoint/2010/main" val="2490212695"/>
              </p:ext>
            </p:extLst>
          </p:nvPr>
        </p:nvGraphicFramePr>
        <p:xfrm>
          <a:off x="4835630" y="653281"/>
          <a:ext cx="378725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85662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4A94505-7653-401C-B62A-A543D8CBBAB6}"/>
              </a:ext>
            </a:extLst>
          </p:cNvPr>
          <p:cNvPicPr>
            <a:picLocks noGrp="1" noChangeAspect="1"/>
          </p:cNvPicPr>
          <p:nvPr>
            <p:ph sz="half" idx="1"/>
          </p:nvPr>
        </p:nvPicPr>
        <p:blipFill>
          <a:blip r:embed="rId3"/>
          <a:stretch>
            <a:fillRect/>
          </a:stretch>
        </p:blipFill>
        <p:spPr>
          <a:xfrm>
            <a:off x="278559" y="290256"/>
            <a:ext cx="8229601" cy="5138361"/>
          </a:xfrm>
        </p:spPr>
      </p:pic>
    </p:spTree>
    <p:extLst>
      <p:ext uri="{BB962C8B-B14F-4D97-AF65-F5344CB8AC3E}">
        <p14:creationId xmlns:p14="http://schemas.microsoft.com/office/powerpoint/2010/main" val="36520944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58D2-33B5-46FB-9A3E-F0D8C77ED3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514007-0AD8-442F-AE91-978032E0F08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03D30BE-3B0C-47D7-B26C-C1B112DF5F08}"/>
              </a:ext>
            </a:extLst>
          </p:cNvPr>
          <p:cNvSpPr>
            <a:spLocks noGrp="1"/>
          </p:cNvSpPr>
          <p:nvPr>
            <p:ph sz="half" idx="2"/>
          </p:nvPr>
        </p:nvSpPr>
        <p:spPr/>
        <p:txBody>
          <a:bodyPr/>
          <a:lstStyle/>
          <a:p>
            <a:endParaRPr lang="en-GB"/>
          </a:p>
        </p:txBody>
      </p:sp>
      <p:pic>
        <p:nvPicPr>
          <p:cNvPr id="2050" name="Picture 2" descr="There are forms of oppression and domination which become invisible - the new normal.">
            <a:extLst>
              <a:ext uri="{FF2B5EF4-FFF2-40B4-BE49-F238E27FC236}">
                <a16:creationId xmlns:a16="http://schemas.microsoft.com/office/drawing/2014/main" id="{A3D960CB-173B-4B05-9E44-F809A1816F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087356" cy="5607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82357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DC662-581E-4D6D-8D00-E5E4BAA6D3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1AB81C-C047-4FA3-8EF0-585E90EE5F0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3A975D4-0A6D-40C8-8349-BD950499951B}"/>
              </a:ext>
            </a:extLst>
          </p:cNvPr>
          <p:cNvSpPr>
            <a:spLocks noGrp="1"/>
          </p:cNvSpPr>
          <p:nvPr>
            <p:ph sz="half" idx="2"/>
          </p:nvPr>
        </p:nvSpPr>
        <p:spPr/>
        <p:txBody>
          <a:bodyPr/>
          <a:lstStyle/>
          <a:p>
            <a:endParaRPr lang="en-GB"/>
          </a:p>
        </p:txBody>
      </p:sp>
      <p:pic>
        <p:nvPicPr>
          <p:cNvPr id="1026" name="Picture 2" descr="Schools serve the same social functions as prisons and mental institutions- to define, classify, control, and regulate people.">
            <a:extLst>
              <a:ext uri="{FF2B5EF4-FFF2-40B4-BE49-F238E27FC236}">
                <a16:creationId xmlns:a16="http://schemas.microsoft.com/office/drawing/2014/main" id="{A491AB97-0162-4D9B-A5F2-E3554DFEDF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34" y="64736"/>
            <a:ext cx="9052965" cy="56077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0BDD94-3B80-4A6F-A9F6-A348B61BAAAC}"/>
              </a:ext>
            </a:extLst>
          </p:cNvPr>
          <p:cNvSpPr txBox="1"/>
          <p:nvPr/>
        </p:nvSpPr>
        <p:spPr>
          <a:xfrm>
            <a:off x="6973812" y="4667654"/>
            <a:ext cx="1779398" cy="369332"/>
          </a:xfrm>
          <a:prstGeom prst="rect">
            <a:avLst/>
          </a:prstGeom>
          <a:noFill/>
        </p:spPr>
        <p:txBody>
          <a:bodyPr wrap="none" rtlCol="0">
            <a:spAutoFit/>
          </a:bodyPr>
          <a:lstStyle/>
          <a:p>
            <a:r>
              <a:rPr lang="en-GB" dirty="0">
                <a:solidFill>
                  <a:schemeClr val="bg1"/>
                </a:solidFill>
              </a:rPr>
              <a:t>(Foucault, 1977)</a:t>
            </a:r>
            <a:r>
              <a:rPr lang="en-GB" dirty="0"/>
              <a:t>)</a:t>
            </a:r>
          </a:p>
        </p:txBody>
      </p:sp>
    </p:spTree>
    <p:extLst>
      <p:ext uri="{BB962C8B-B14F-4D97-AF65-F5344CB8AC3E}">
        <p14:creationId xmlns:p14="http://schemas.microsoft.com/office/powerpoint/2010/main" val="255759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F76BF-CC0F-46F8-A5A2-CB1865270BD0}"/>
              </a:ext>
            </a:extLst>
          </p:cNvPr>
          <p:cNvSpPr>
            <a:spLocks noGrp="1"/>
          </p:cNvSpPr>
          <p:nvPr>
            <p:ph type="title"/>
          </p:nvPr>
        </p:nvSpPr>
        <p:spPr>
          <a:xfrm>
            <a:off x="460273" y="0"/>
            <a:ext cx="7886700" cy="1325563"/>
          </a:xfrm>
        </p:spPr>
        <p:txBody>
          <a:bodyPr/>
          <a:lstStyle/>
          <a:p>
            <a:r>
              <a:rPr lang="en-GB" dirty="0" err="1"/>
              <a:t>Brené</a:t>
            </a:r>
            <a:r>
              <a:rPr lang="en-GB" dirty="0"/>
              <a:t> Brown (2020)</a:t>
            </a:r>
          </a:p>
        </p:txBody>
      </p:sp>
      <p:sp>
        <p:nvSpPr>
          <p:cNvPr id="3" name="Content Placeholder 2">
            <a:extLst>
              <a:ext uri="{FF2B5EF4-FFF2-40B4-BE49-F238E27FC236}">
                <a16:creationId xmlns:a16="http://schemas.microsoft.com/office/drawing/2014/main" id="{97E9C053-3EC6-4E7A-A407-19A988794FD2}"/>
              </a:ext>
            </a:extLst>
          </p:cNvPr>
          <p:cNvSpPr>
            <a:spLocks noGrp="1"/>
          </p:cNvSpPr>
          <p:nvPr>
            <p:ph sz="half" idx="1"/>
          </p:nvPr>
        </p:nvSpPr>
        <p:spPr>
          <a:xfrm>
            <a:off x="4629150" y="1363509"/>
            <a:ext cx="3886200" cy="4351338"/>
          </a:xfrm>
        </p:spPr>
        <p:txBody>
          <a:bodyPr>
            <a:normAutofit fontScale="92500"/>
          </a:bodyPr>
          <a:lstStyle/>
          <a:p>
            <a:r>
              <a:rPr lang="en-GB" dirty="0">
                <a:solidFill>
                  <a:schemeClr val="accent1">
                    <a:lumMod val="75000"/>
                  </a:schemeClr>
                </a:solidFill>
              </a:rPr>
              <a:t>What makes power dangerous is how it’s used. Power over is driven by fear. Daring and transformative leaders share power with, empower people to, and inspire people to develop power within.</a:t>
            </a:r>
          </a:p>
        </p:txBody>
      </p:sp>
      <p:sp>
        <p:nvSpPr>
          <p:cNvPr id="4" name="Content Placeholder 3">
            <a:extLst>
              <a:ext uri="{FF2B5EF4-FFF2-40B4-BE49-F238E27FC236}">
                <a16:creationId xmlns:a16="http://schemas.microsoft.com/office/drawing/2014/main" id="{B59AF1EE-44A2-42F1-8B6E-711D87BFD456}"/>
              </a:ext>
            </a:extLst>
          </p:cNvPr>
          <p:cNvSpPr>
            <a:spLocks noGrp="1"/>
          </p:cNvSpPr>
          <p:nvPr>
            <p:ph sz="half" idx="2"/>
          </p:nvPr>
        </p:nvSpPr>
        <p:spPr>
          <a:xfrm>
            <a:off x="460273" y="1363509"/>
            <a:ext cx="3886200" cy="4351338"/>
          </a:xfrm>
        </p:spPr>
        <p:txBody>
          <a:bodyPr>
            <a:normAutofit fontScale="92500"/>
          </a:bodyPr>
          <a:lstStyle/>
          <a:p>
            <a:r>
              <a:rPr lang="cy-GB" dirty="0"/>
              <a:t>Yr hyn sy'n gwneud pŵer yn beryglus yw sut mae'n cael ei ddefnyddio. Ofn sy’n gyrru pŵer dros eraill. Mae arweinwyr mentrus a thrawsnewidiol yn rhannu grym â phobl, yn grymuso pobl, ac yn ysbrydoli pobl i ddatblygu pŵer oddi mewn.</a:t>
            </a:r>
          </a:p>
        </p:txBody>
      </p:sp>
    </p:spTree>
    <p:extLst>
      <p:ext uri="{BB962C8B-B14F-4D97-AF65-F5344CB8AC3E}">
        <p14:creationId xmlns:p14="http://schemas.microsoft.com/office/powerpoint/2010/main" val="36490481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78CE17-4D4C-4F90-BADB-0504EBC9205A}"/>
              </a:ext>
            </a:extLst>
          </p:cNvPr>
          <p:cNvSpPr>
            <a:spLocks noGrp="1"/>
          </p:cNvSpPr>
          <p:nvPr>
            <p:ph sz="half" idx="1"/>
          </p:nvPr>
        </p:nvSpPr>
        <p:spPr>
          <a:xfrm>
            <a:off x="4866763" y="1634971"/>
            <a:ext cx="3886200" cy="4351338"/>
          </a:xfrm>
        </p:spPr>
        <p:txBody>
          <a:bodyPr>
            <a:normAutofit fontScale="25000" lnSpcReduction="20000"/>
          </a:bodyPr>
          <a:lstStyle/>
          <a:p>
            <a:pPr marL="0" indent="0">
              <a:buNone/>
            </a:pPr>
            <a:endParaRPr lang="en-GB" b="0" i="0" dirty="0">
              <a:solidFill>
                <a:srgbClr val="000000"/>
              </a:solidFill>
              <a:effectLst/>
              <a:latin typeface="Helvetica" panose="020B0604020202020204" pitchFamily="34" charset="0"/>
            </a:endParaRPr>
          </a:p>
          <a:p>
            <a:pPr marL="0" indent="0">
              <a:buNone/>
            </a:pPr>
            <a:r>
              <a:rPr lang="en-GB" sz="7200" b="0" i="0" dirty="0">
                <a:solidFill>
                  <a:schemeClr val="accent1">
                    <a:lumMod val="75000"/>
                  </a:schemeClr>
                </a:solidFill>
                <a:effectLst/>
                <a:latin typeface="Arial" panose="020B0604020202020204" pitchFamily="34" charset="0"/>
                <a:cs typeface="Arial" panose="020B0604020202020204" pitchFamily="34" charset="0"/>
              </a:rPr>
              <a:t>The emerging understanding points to leadership being a relational and communal concept where all can be a leader, engage in leadership, benefit from leadership and exercise power and individual agency when leadership is distributed and shared (Fitzgerald and Gunter, 2008).</a:t>
            </a:r>
          </a:p>
          <a:p>
            <a:pPr marL="0" indent="0">
              <a:buNone/>
            </a:pPr>
            <a:endParaRPr lang="en-GB" sz="7200" dirty="0">
              <a:solidFill>
                <a:srgbClr val="000000"/>
              </a:solidFill>
              <a:latin typeface="Arial" panose="020B0604020202020204" pitchFamily="34" charset="0"/>
              <a:cs typeface="Arial" panose="020B0604020202020204" pitchFamily="34" charset="0"/>
            </a:endParaRPr>
          </a:p>
          <a:p>
            <a:pPr marL="0" indent="0">
              <a:buNone/>
            </a:pPr>
            <a:r>
              <a:rPr lang="en-GB" sz="7200" b="0" i="0" dirty="0">
                <a:solidFill>
                  <a:srgbClr val="000000"/>
                </a:solidFill>
                <a:effectLst/>
                <a:latin typeface="Arial" panose="020B0604020202020204" pitchFamily="34" charset="0"/>
                <a:cs typeface="Arial" panose="020B0604020202020204" pitchFamily="34" charset="0"/>
              </a:rPr>
              <a:t> </a:t>
            </a:r>
            <a:endParaRPr lang="en-GB" sz="7200" dirty="0">
              <a:solidFill>
                <a:srgbClr val="000000"/>
              </a:solidFill>
              <a:latin typeface="Arial" panose="020B0604020202020204" pitchFamily="34" charset="0"/>
              <a:cs typeface="Arial" panose="020B0604020202020204" pitchFamily="34" charset="0"/>
            </a:endParaRPr>
          </a:p>
          <a:p>
            <a:pPr marL="0" indent="0">
              <a:buNone/>
            </a:pPr>
            <a:endParaRPr lang="en-GB" sz="7200" dirty="0">
              <a:solidFill>
                <a:srgbClr val="000000"/>
              </a:solidFill>
              <a:latin typeface="Helvetica" panose="020B0604020202020204" pitchFamily="34" charset="0"/>
            </a:endParaRPr>
          </a:p>
          <a:p>
            <a:pPr marL="0" indent="0" algn="r">
              <a:buNone/>
            </a:pPr>
            <a:r>
              <a:rPr lang="en-GB" sz="7200" dirty="0">
                <a:solidFill>
                  <a:schemeClr val="accent1">
                    <a:lumMod val="75000"/>
                  </a:schemeClr>
                </a:solidFill>
              </a:rPr>
              <a:t>(cited in Siraj and </a:t>
            </a:r>
            <a:r>
              <a:rPr lang="en-GB" sz="7200" dirty="0" err="1">
                <a:solidFill>
                  <a:schemeClr val="accent1">
                    <a:lumMod val="75000"/>
                  </a:schemeClr>
                </a:solidFill>
              </a:rPr>
              <a:t>Hallet</a:t>
            </a:r>
            <a:r>
              <a:rPr lang="en-GB" sz="7200" dirty="0">
                <a:solidFill>
                  <a:schemeClr val="accent1">
                    <a:lumMod val="75000"/>
                  </a:schemeClr>
                </a:solidFill>
              </a:rPr>
              <a:t>, 2014, p.10)</a:t>
            </a:r>
            <a:br>
              <a:rPr lang="en-GB" sz="7200" dirty="0">
                <a:solidFill>
                  <a:schemeClr val="accent1">
                    <a:lumMod val="75000"/>
                  </a:schemeClr>
                </a:solidFill>
              </a:rPr>
            </a:br>
            <a:endParaRPr lang="en-GB" sz="7200" dirty="0">
              <a:solidFill>
                <a:schemeClr val="accent1">
                  <a:lumMod val="75000"/>
                </a:schemeClr>
              </a:solidFill>
            </a:endParaRPr>
          </a:p>
        </p:txBody>
      </p:sp>
      <p:sp>
        <p:nvSpPr>
          <p:cNvPr id="4" name="Content Placeholder 3">
            <a:extLst>
              <a:ext uri="{FF2B5EF4-FFF2-40B4-BE49-F238E27FC236}">
                <a16:creationId xmlns:a16="http://schemas.microsoft.com/office/drawing/2014/main" id="{4A362256-A843-4049-AF4D-363E26BD007C}"/>
              </a:ext>
            </a:extLst>
          </p:cNvPr>
          <p:cNvSpPr>
            <a:spLocks noGrp="1"/>
          </p:cNvSpPr>
          <p:nvPr>
            <p:ph sz="half" idx="2"/>
          </p:nvPr>
        </p:nvSpPr>
        <p:spPr>
          <a:xfrm>
            <a:off x="391037" y="1634971"/>
            <a:ext cx="3886200" cy="4351338"/>
          </a:xfrm>
        </p:spPr>
        <p:txBody>
          <a:bodyPr>
            <a:noAutofit/>
          </a:bodyPr>
          <a:lstStyle/>
          <a:p>
            <a:pPr marL="0" indent="0">
              <a:buNone/>
            </a:pPr>
            <a:r>
              <a:rPr lang="cy-GB" sz="1800" dirty="0">
                <a:solidFill>
                  <a:srgbClr val="000000"/>
                </a:solidFill>
                <a:latin typeface="Arial" panose="020B0604020202020204" pitchFamily="34" charset="0"/>
                <a:cs typeface="Arial" panose="020B0604020202020204" pitchFamily="34" charset="0"/>
              </a:rPr>
              <a:t>Mae'r ddealltwriaeth sy'n dod i'r amlwg yn cyfeirio at arweinyddiaeth yn gysyniad perthnasol a chymunedol lle gall pawb fod yn arweinydd, cymryd rhan mewn arweinyddiaeth, elwa o bŵer arwain ac ymarfer corff ac asiantaeth unigol pan gaiff arweinyddiaeth ei dosbarthu a'i rhannu (</a:t>
            </a:r>
            <a:r>
              <a:rPr lang="cy-GB" sz="1800" b="0" i="0" dirty="0" err="1">
                <a:solidFill>
                  <a:srgbClr val="000000"/>
                </a:solidFill>
                <a:effectLst/>
                <a:latin typeface="Arial" panose="020B0604020202020204" pitchFamily="34" charset="0"/>
                <a:cs typeface="Arial" panose="020B0604020202020204" pitchFamily="34" charset="0"/>
              </a:rPr>
              <a:t>Fitzgerald</a:t>
            </a:r>
            <a:r>
              <a:rPr lang="cy-GB" sz="1800" b="0" i="0" dirty="0">
                <a:solidFill>
                  <a:srgbClr val="000000"/>
                </a:solidFill>
                <a:effectLst/>
                <a:latin typeface="Arial" panose="020B0604020202020204" pitchFamily="34" charset="0"/>
                <a:cs typeface="Arial" panose="020B0604020202020204" pitchFamily="34" charset="0"/>
              </a:rPr>
              <a:t> and </a:t>
            </a:r>
            <a:r>
              <a:rPr lang="cy-GB" sz="1800" b="0" i="0" dirty="0" err="1">
                <a:solidFill>
                  <a:srgbClr val="000000"/>
                </a:solidFill>
                <a:effectLst/>
                <a:latin typeface="Arial" panose="020B0604020202020204" pitchFamily="34" charset="0"/>
                <a:cs typeface="Arial" panose="020B0604020202020204" pitchFamily="34" charset="0"/>
              </a:rPr>
              <a:t>Gunter</a:t>
            </a:r>
            <a:r>
              <a:rPr lang="cy-GB" sz="1800" b="0" i="0" dirty="0">
                <a:solidFill>
                  <a:srgbClr val="000000"/>
                </a:solidFill>
                <a:effectLst/>
                <a:latin typeface="Arial" panose="020B0604020202020204" pitchFamily="34" charset="0"/>
                <a:cs typeface="Arial" panose="020B0604020202020204" pitchFamily="34" charset="0"/>
              </a:rPr>
              <a:t>, 2008).</a:t>
            </a:r>
          </a:p>
          <a:p>
            <a:pPr marL="0" indent="0">
              <a:buNone/>
            </a:pPr>
            <a:endParaRPr lang="cy-GB" sz="1800" dirty="0">
              <a:solidFill>
                <a:srgbClr val="000000"/>
              </a:solidFill>
              <a:latin typeface="Arial" panose="020B0604020202020204" pitchFamily="34" charset="0"/>
              <a:cs typeface="Arial" panose="020B0604020202020204" pitchFamily="34" charset="0"/>
            </a:endParaRPr>
          </a:p>
          <a:p>
            <a:pPr marL="0" indent="0">
              <a:buNone/>
            </a:pPr>
            <a:r>
              <a:rPr lang="cy-GB" sz="1800" dirty="0">
                <a:solidFill>
                  <a:srgbClr val="000000"/>
                </a:solidFill>
                <a:latin typeface="Arial" panose="020B0604020202020204" pitchFamily="34" charset="0"/>
                <a:cs typeface="Arial" panose="020B0604020202020204" pitchFamily="34" charset="0"/>
              </a:rPr>
              <a:t> </a:t>
            </a:r>
            <a:r>
              <a:rPr lang="en-GB" sz="1800" dirty="0"/>
              <a:t>(cited in Siraj and </a:t>
            </a:r>
            <a:r>
              <a:rPr lang="en-GB" sz="1800" dirty="0" err="1"/>
              <a:t>Hallet</a:t>
            </a:r>
            <a:r>
              <a:rPr lang="en-GB" sz="1800" dirty="0"/>
              <a:t>, 2014, p.10)</a:t>
            </a:r>
            <a:br>
              <a:rPr lang="en-GB" sz="1800" dirty="0"/>
            </a:br>
            <a:endParaRPr lang="cy-GB" sz="18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29A963AD-2E57-49E6-BC97-4BAE08EFE511}"/>
              </a:ext>
            </a:extLst>
          </p:cNvPr>
          <p:cNvSpPr>
            <a:spLocks noGrp="1"/>
          </p:cNvSpPr>
          <p:nvPr>
            <p:ph type="title"/>
          </p:nvPr>
        </p:nvSpPr>
        <p:spPr>
          <a:xfrm>
            <a:off x="558595" y="100959"/>
            <a:ext cx="7886700" cy="946791"/>
          </a:xfrm>
        </p:spPr>
        <p:txBody>
          <a:bodyPr/>
          <a:lstStyle/>
          <a:p>
            <a:r>
              <a:rPr lang="cy-GB" dirty="0"/>
              <a:t>Pŵer</a:t>
            </a:r>
            <a:r>
              <a:rPr lang="en-GB" dirty="0"/>
              <a:t>/ Power</a:t>
            </a:r>
          </a:p>
        </p:txBody>
      </p:sp>
    </p:spTree>
    <p:extLst>
      <p:ext uri="{BB962C8B-B14F-4D97-AF65-F5344CB8AC3E}">
        <p14:creationId xmlns:p14="http://schemas.microsoft.com/office/powerpoint/2010/main" val="557241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29B54C-6304-4377-82CC-B91F289CC587}"/>
              </a:ext>
            </a:extLst>
          </p:cNvPr>
          <p:cNvSpPr>
            <a:spLocks noGrp="1"/>
          </p:cNvSpPr>
          <p:nvPr>
            <p:ph sz="half" idx="1"/>
          </p:nvPr>
        </p:nvSpPr>
        <p:spPr>
          <a:xfrm>
            <a:off x="412750" y="581025"/>
            <a:ext cx="3886200" cy="4351338"/>
          </a:xfrm>
        </p:spPr>
        <p:txBody>
          <a:bodyPr>
            <a:normAutofit fontScale="77500" lnSpcReduction="20000"/>
          </a:bodyPr>
          <a:lstStyle/>
          <a:p>
            <a:r>
              <a:rPr lang="cy-GB" sz="2800" dirty="0">
                <a:solidFill>
                  <a:srgbClr val="000000"/>
                </a:solidFill>
                <a:latin typeface="Arial" panose="020B0604020202020204" pitchFamily="34" charset="0"/>
                <a:cs typeface="Arial" panose="020B0604020202020204" pitchFamily="34" charset="0"/>
              </a:rPr>
              <a:t>Mae arweinyddiaeth yn drawsnewidiol ac yn rymusol i unigolion; Mae </a:t>
            </a:r>
            <a:r>
              <a:rPr lang="cy-GB" sz="2800" dirty="0" err="1">
                <a:solidFill>
                  <a:srgbClr val="000000"/>
                </a:solidFill>
                <a:latin typeface="Arial" panose="020B0604020202020204" pitchFamily="34" charset="0"/>
                <a:cs typeface="Arial" panose="020B0604020202020204" pitchFamily="34" charset="0"/>
              </a:rPr>
              <a:t>Greenleaf</a:t>
            </a:r>
            <a:r>
              <a:rPr lang="cy-GB" sz="2800" dirty="0">
                <a:solidFill>
                  <a:srgbClr val="000000"/>
                </a:solidFill>
                <a:latin typeface="Arial" panose="020B0604020202020204" pitchFamily="34" charset="0"/>
                <a:cs typeface="Arial" panose="020B0604020202020204" pitchFamily="34" charset="0"/>
              </a:rPr>
              <a:t> (2003 t. 15) yn tynnu sylw at y ffaith fod 'arweinyddiaeth go iawn yn deillio o'r rhai y mae awydd i helpu eraill yn brif gymhelliant iddynt'
Mae gweithio mewn partneriaeth yn seiliedig ar gydraddoldeb; nid oes gan y naill bartner na'r llall fwy o bŵer yn y berthynas na'r llall (</a:t>
            </a:r>
            <a:r>
              <a:rPr lang="cy-GB" sz="2800" dirty="0" err="1">
                <a:solidFill>
                  <a:srgbClr val="000000"/>
                </a:solidFill>
                <a:latin typeface="Arial" panose="020B0604020202020204" pitchFamily="34" charset="0"/>
                <a:cs typeface="Arial" panose="020B0604020202020204" pitchFamily="34" charset="0"/>
              </a:rPr>
              <a:t>Hallet</a:t>
            </a:r>
            <a:r>
              <a:rPr lang="cy-GB" sz="2800" dirty="0">
                <a:solidFill>
                  <a:srgbClr val="000000"/>
                </a:solidFill>
                <a:latin typeface="Arial" panose="020B0604020202020204" pitchFamily="34" charset="0"/>
                <a:cs typeface="Arial" panose="020B0604020202020204" pitchFamily="34" charset="0"/>
              </a:rPr>
              <a:t>, 2013).</a:t>
            </a:r>
            <a:br>
              <a:rPr lang="cy-GB" sz="2800" dirty="0">
                <a:solidFill>
                  <a:srgbClr val="000000"/>
                </a:solidFill>
                <a:latin typeface="Arial" panose="020B0604020202020204" pitchFamily="34" charset="0"/>
                <a:cs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622A8C35-2124-4F34-9EAB-83C8D2A4333F}"/>
              </a:ext>
            </a:extLst>
          </p:cNvPr>
          <p:cNvSpPr>
            <a:spLocks noGrp="1"/>
          </p:cNvSpPr>
          <p:nvPr>
            <p:ph sz="half" idx="2"/>
          </p:nvPr>
        </p:nvSpPr>
        <p:spPr>
          <a:xfrm>
            <a:off x="4629150" y="615950"/>
            <a:ext cx="3886200" cy="4351338"/>
          </a:xfrm>
        </p:spPr>
        <p:txBody>
          <a:bodyPr>
            <a:normAutofit fontScale="77500" lnSpcReduction="20000"/>
          </a:bodyPr>
          <a:lstStyle/>
          <a:p>
            <a:pPr marL="0" indent="0">
              <a:buNone/>
            </a:pPr>
            <a:r>
              <a:rPr lang="en-GB" sz="2800" b="0" i="0" dirty="0">
                <a:solidFill>
                  <a:schemeClr val="accent1">
                    <a:lumMod val="75000"/>
                  </a:schemeClr>
                </a:solidFill>
                <a:effectLst/>
                <a:latin typeface="Arial" panose="020B0604020202020204" pitchFamily="34" charset="0"/>
                <a:cs typeface="Arial" panose="020B0604020202020204" pitchFamily="34" charset="0"/>
              </a:rPr>
              <a:t>Leadership is transformative and empowering for individuals; Greenleaf (2003 p. 15) highlights that ‘true leadership emerges from those whose primary motivation is a desire to help others’</a:t>
            </a:r>
          </a:p>
          <a:p>
            <a:pPr marL="0" indent="0">
              <a:buNone/>
            </a:pPr>
            <a:endParaRPr lang="en-GB" sz="28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0" i="0" dirty="0">
                <a:solidFill>
                  <a:schemeClr val="accent1">
                    <a:lumMod val="75000"/>
                  </a:schemeClr>
                </a:solidFill>
                <a:effectLst/>
                <a:latin typeface="Arial" panose="020B0604020202020204" pitchFamily="34" charset="0"/>
                <a:cs typeface="Arial" panose="020B0604020202020204" pitchFamily="34" charset="0"/>
              </a:rPr>
              <a:t>Partnership working is based upon equality; neither partner has more power in the relationship than the other (</a:t>
            </a:r>
            <a:r>
              <a:rPr lang="en-GB" sz="2800" b="0" i="0" dirty="0" err="1">
                <a:solidFill>
                  <a:schemeClr val="accent1">
                    <a:lumMod val="75000"/>
                  </a:schemeClr>
                </a:solidFill>
                <a:effectLst/>
                <a:latin typeface="Arial" panose="020B0604020202020204" pitchFamily="34" charset="0"/>
                <a:cs typeface="Arial" panose="020B0604020202020204" pitchFamily="34" charset="0"/>
              </a:rPr>
              <a:t>Hallet</a:t>
            </a:r>
            <a:r>
              <a:rPr lang="en-GB" sz="2800" b="0" i="0" dirty="0">
                <a:solidFill>
                  <a:schemeClr val="accent1">
                    <a:lumMod val="75000"/>
                  </a:schemeClr>
                </a:solidFill>
                <a:effectLst/>
                <a:latin typeface="Arial" panose="020B0604020202020204" pitchFamily="34" charset="0"/>
                <a:cs typeface="Arial" panose="020B0604020202020204" pitchFamily="34" charset="0"/>
              </a:rPr>
              <a:t>, 2013).</a:t>
            </a:r>
            <a:br>
              <a:rPr lang="en-GB" sz="2800" dirty="0">
                <a:solidFill>
                  <a:schemeClr val="accent1">
                    <a:lumMod val="75000"/>
                  </a:schemeClr>
                </a:solidFill>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solidFill>
                <a:srgbClr val="00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36073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0245-4C2A-4A73-9568-E1DED26FBC57}"/>
              </a:ext>
            </a:extLst>
          </p:cNvPr>
          <p:cNvSpPr>
            <a:spLocks noGrp="1"/>
          </p:cNvSpPr>
          <p:nvPr>
            <p:ph type="title" idx="4294967295"/>
          </p:nvPr>
        </p:nvSpPr>
        <p:spPr>
          <a:xfrm>
            <a:off x="153748" y="552226"/>
            <a:ext cx="8229600" cy="629212"/>
          </a:xfrm>
        </p:spPr>
        <p:txBody>
          <a:bodyPr>
            <a:normAutofit fontScale="90000"/>
          </a:bodyPr>
          <a:lstStyle/>
          <a:p>
            <a:r>
              <a:rPr lang="cy-GB" b="1" dirty="0">
                <a:cs typeface="Arial" panose="020B0604020202020204" pitchFamily="34" charset="0"/>
              </a:rPr>
              <a:t>Gall pŵer fod yn gadarnhaol…</a:t>
            </a:r>
            <a:br>
              <a:rPr lang="cy-GB" b="1" dirty="0"/>
            </a:br>
            <a:br>
              <a:rPr lang="en-GB" dirty="0"/>
            </a:br>
            <a:endParaRPr lang="cy-GB" sz="27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E5E723E-E79C-41DC-B008-208C86004D57}"/>
              </a:ext>
            </a:extLst>
          </p:cNvPr>
          <p:cNvSpPr txBox="1"/>
          <p:nvPr/>
        </p:nvSpPr>
        <p:spPr>
          <a:xfrm>
            <a:off x="1165253" y="3754704"/>
            <a:ext cx="4588184" cy="16507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3248533D-DAAB-49C3-B94E-96D8AE5BA678}"/>
              </a:ext>
            </a:extLst>
          </p:cNvPr>
          <p:cNvSpPr txBox="1"/>
          <p:nvPr/>
        </p:nvSpPr>
        <p:spPr>
          <a:xfrm>
            <a:off x="234669" y="1092425"/>
            <a:ext cx="8601834" cy="3785652"/>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PŴER I’ wneud rhywbeth: Y gallu i wneud penderfyniad      a gweithredu. Mae’n cynnwys sicrhau newidiadau ym mywydau pobl.</a:t>
            </a:r>
            <a:br>
              <a:rPr lang="cy-GB" sz="2400" dirty="0">
                <a:latin typeface="Arial" panose="020B0604020202020204" pitchFamily="34" charset="0"/>
                <a:cs typeface="Arial" panose="020B0604020202020204" pitchFamily="34" charset="0"/>
              </a:rPr>
            </a:br>
            <a:br>
              <a:rPr lang="cy-GB" sz="2400" dirty="0">
                <a:latin typeface="Arial" panose="020B0604020202020204" pitchFamily="34" charset="0"/>
                <a:cs typeface="Arial" panose="020B0604020202020204" pitchFamily="34" charset="0"/>
              </a:rPr>
            </a:br>
            <a:r>
              <a:rPr lang="cy-GB" sz="2400" dirty="0">
                <a:latin typeface="Arial" panose="020B0604020202020204" pitchFamily="34" charset="0"/>
                <a:cs typeface="Arial" panose="020B0604020202020204" pitchFamily="34" charset="0"/>
              </a:rPr>
              <a:t>‘PŴER ODDI MEWN’ i berson: Hunan hyder a hunan ymwybyddiaeth, sydd, yn aml, yn gysylltiedig â ffydd a diwylliant. Mae unigolion sydd â ‘phŵer oddi mewn’ yn credu y </a:t>
            </a:r>
            <a:r>
              <a:rPr lang="cy-GB" sz="2400" dirty="0" err="1">
                <a:latin typeface="Arial" panose="020B0604020202020204" pitchFamily="34" charset="0"/>
                <a:cs typeface="Arial" panose="020B0604020202020204" pitchFamily="34" charset="0"/>
              </a:rPr>
              <a:t>gallant</a:t>
            </a:r>
            <a:r>
              <a:rPr lang="cy-GB" sz="2400" dirty="0">
                <a:latin typeface="Arial" panose="020B0604020202020204" pitchFamily="34" charset="0"/>
                <a:cs typeface="Arial" panose="020B0604020202020204" pitchFamily="34" charset="0"/>
              </a:rPr>
              <a:t> wneud newidiadau cadarnhaol yn eu bywydau eu hunain. Weithiau byddwn yn dweud bod pobl felly ‘wedi eu grymuso</a:t>
            </a:r>
            <a:endParaRPr lang="en-GB" sz="2400" dirty="0"/>
          </a:p>
        </p:txBody>
      </p:sp>
    </p:spTree>
    <p:extLst>
      <p:ext uri="{BB962C8B-B14F-4D97-AF65-F5344CB8AC3E}">
        <p14:creationId xmlns:p14="http://schemas.microsoft.com/office/powerpoint/2010/main" val="42832180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31AE030-8DDF-4F51-B868-88F4571A1E52}"/>
              </a:ext>
            </a:extLst>
          </p:cNvPr>
          <p:cNvSpPr>
            <a:spLocks noGrp="1"/>
          </p:cNvSpPr>
          <p:nvPr>
            <p:ph type="title"/>
          </p:nvPr>
        </p:nvSpPr>
        <p:spPr>
          <a:xfrm>
            <a:off x="628650" y="842556"/>
            <a:ext cx="7886700" cy="3768724"/>
          </a:xfrm>
        </p:spPr>
        <p:txBody>
          <a:bodyPr>
            <a:normAutofit fontScale="90000"/>
          </a:bodyPr>
          <a:lstStyle/>
          <a:p>
            <a:r>
              <a:rPr lang="en-GB" dirty="0">
                <a:latin typeface="Arial" panose="020B0604020202020204" pitchFamily="34" charset="0"/>
                <a:cs typeface="Arial" panose="020B0604020202020204" pitchFamily="34" charset="0"/>
              </a:rPr>
              <a:t>‘</a:t>
            </a:r>
            <a:r>
              <a:rPr lang="cy-GB" sz="3600" dirty="0">
                <a:latin typeface="Arial" panose="020B0604020202020204" pitchFamily="34" charset="0"/>
                <a:cs typeface="Arial" panose="020B0604020202020204" pitchFamily="34" charset="0"/>
              </a:rPr>
              <a:t>PŴER GYDAG’ eraill: Pŵer ar y cyd, sy’n dod i fod trwy weithredu a chodi llais ar y cyd, mae’n cynnwys cydweithredu, trefnu a chadernid.</a:t>
            </a:r>
            <a:br>
              <a:rPr lang="cy-GB" sz="3600" dirty="0">
                <a:latin typeface="Arial" panose="020B0604020202020204" pitchFamily="34" charset="0"/>
                <a:cs typeface="Arial" panose="020B0604020202020204" pitchFamily="34" charset="0"/>
              </a:rPr>
            </a:br>
            <a:br>
              <a:rPr lang="cy-GB" sz="3600" dirty="0">
                <a:latin typeface="Arial" panose="020B0604020202020204" pitchFamily="34" charset="0"/>
                <a:cs typeface="Arial" panose="020B0604020202020204" pitchFamily="34" charset="0"/>
              </a:rPr>
            </a:br>
            <a:r>
              <a:rPr lang="cy-GB" sz="3600" dirty="0">
                <a:latin typeface="Arial" panose="020B0604020202020204" pitchFamily="34" charset="0"/>
                <a:cs typeface="Arial" panose="020B0604020202020204" pitchFamily="34" charset="0"/>
              </a:rPr>
              <a:t>‘PŴER DROS’ eraill: Pŵer y cryf dros y gwan. Mae’n ffurf ar reolaeth gan un person, neu grŵp o bobl, dros eraill. Mae’n cynnwys y pŵer i eithrio eraill. </a:t>
            </a:r>
          </a:p>
        </p:txBody>
      </p:sp>
      <p:sp>
        <p:nvSpPr>
          <p:cNvPr id="2" name="TextBox 1">
            <a:extLst>
              <a:ext uri="{FF2B5EF4-FFF2-40B4-BE49-F238E27FC236}">
                <a16:creationId xmlns:a16="http://schemas.microsoft.com/office/drawing/2014/main" id="{F38B82A7-5A27-4D02-8A68-891D8EEAA498}"/>
              </a:ext>
            </a:extLst>
          </p:cNvPr>
          <p:cNvSpPr txBox="1"/>
          <p:nvPr/>
        </p:nvSpPr>
        <p:spPr>
          <a:xfrm>
            <a:off x="2120114" y="5154627"/>
            <a:ext cx="6664517" cy="646331"/>
          </a:xfrm>
          <a:prstGeom prst="rect">
            <a:avLst/>
          </a:prstGeom>
          <a:noFill/>
        </p:spPr>
        <p:txBody>
          <a:bodyPr wrap="none" rtlCol="0">
            <a:spAutoFit/>
          </a:bodyPr>
          <a:lstStyle/>
          <a:p>
            <a:r>
              <a:rPr lang="en-GB" dirty="0" err="1"/>
              <a:t>VeneKlassen</a:t>
            </a:r>
            <a:r>
              <a:rPr lang="en-GB" dirty="0"/>
              <a:t> and Miller, 2002, </a:t>
            </a:r>
            <a:r>
              <a:rPr lang="en-GB" dirty="0" err="1"/>
              <a:t>dyfynnwyd</a:t>
            </a:r>
            <a:r>
              <a:rPr lang="en-GB" dirty="0"/>
              <a:t> </a:t>
            </a:r>
            <a:r>
              <a:rPr lang="en-GB" dirty="0" err="1"/>
              <a:t>yn</a:t>
            </a:r>
            <a:r>
              <a:rPr lang="en-GB" dirty="0"/>
              <a:t> Miller </a:t>
            </a:r>
            <a:r>
              <a:rPr lang="en-GB" i="1" dirty="0"/>
              <a:t>et al</a:t>
            </a:r>
            <a:r>
              <a:rPr lang="en-GB" dirty="0"/>
              <a:t>., 2006 t.7-9)</a:t>
            </a:r>
          </a:p>
          <a:p>
            <a:endParaRPr lang="en-GB" dirty="0"/>
          </a:p>
        </p:txBody>
      </p:sp>
    </p:spTree>
    <p:extLst>
      <p:ext uri="{BB962C8B-B14F-4D97-AF65-F5344CB8AC3E}">
        <p14:creationId xmlns:p14="http://schemas.microsoft.com/office/powerpoint/2010/main" val="20116986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1BA8629-FFD1-4A50-B5FA-930133BD90ED}"/>
              </a:ext>
            </a:extLst>
          </p:cNvPr>
          <p:cNvPicPr>
            <a:picLocks noGrp="1" noChangeAspect="1"/>
          </p:cNvPicPr>
          <p:nvPr>
            <p:ph sz="half" idx="1"/>
          </p:nvPr>
        </p:nvPicPr>
        <p:blipFill>
          <a:blip r:embed="rId3"/>
          <a:stretch>
            <a:fillRect/>
          </a:stretch>
        </p:blipFill>
        <p:spPr>
          <a:xfrm>
            <a:off x="479539" y="421308"/>
            <a:ext cx="8261121" cy="4912692"/>
          </a:xfrm>
        </p:spPr>
      </p:pic>
    </p:spTree>
    <p:extLst>
      <p:ext uri="{BB962C8B-B14F-4D97-AF65-F5344CB8AC3E}">
        <p14:creationId xmlns:p14="http://schemas.microsoft.com/office/powerpoint/2010/main" val="27330448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DA7E0D-5BCB-48BD-A4F4-39D9DD3BD83B}"/>
              </a:ext>
            </a:extLst>
          </p:cNvPr>
          <p:cNvPicPr>
            <a:picLocks noGrp="1" noChangeAspect="1"/>
          </p:cNvPicPr>
          <p:nvPr>
            <p:ph sz="half" idx="1"/>
          </p:nvPr>
        </p:nvPicPr>
        <p:blipFill>
          <a:blip r:embed="rId2"/>
          <a:stretch>
            <a:fillRect/>
          </a:stretch>
        </p:blipFill>
        <p:spPr>
          <a:xfrm>
            <a:off x="776132" y="966193"/>
            <a:ext cx="7689441" cy="3762064"/>
          </a:xfrm>
        </p:spPr>
      </p:pic>
      <p:sp>
        <p:nvSpPr>
          <p:cNvPr id="7" name="TextBox 6">
            <a:extLst>
              <a:ext uri="{FF2B5EF4-FFF2-40B4-BE49-F238E27FC236}">
                <a16:creationId xmlns:a16="http://schemas.microsoft.com/office/drawing/2014/main" id="{F3B4C72B-496C-4D2A-90B1-8D3EFEBC4922}"/>
              </a:ext>
            </a:extLst>
          </p:cNvPr>
          <p:cNvSpPr txBox="1"/>
          <p:nvPr/>
        </p:nvSpPr>
        <p:spPr>
          <a:xfrm>
            <a:off x="2753033" y="4912923"/>
            <a:ext cx="6040693" cy="369332"/>
          </a:xfrm>
          <a:prstGeom prst="rect">
            <a:avLst/>
          </a:prstGeom>
          <a:noFill/>
        </p:spPr>
        <p:txBody>
          <a:bodyPr wrap="none" rtlCol="0">
            <a:spAutoFit/>
          </a:bodyPr>
          <a:lstStyle/>
          <a:p>
            <a:r>
              <a:rPr lang="en-GB" dirty="0" err="1"/>
              <a:t>VeneKlassen</a:t>
            </a:r>
            <a:r>
              <a:rPr lang="en-GB" dirty="0"/>
              <a:t> and Miller, 2002, cited in Miller </a:t>
            </a:r>
            <a:r>
              <a:rPr lang="en-GB" i="1" dirty="0"/>
              <a:t>et al</a:t>
            </a:r>
            <a:r>
              <a:rPr lang="en-GB" dirty="0"/>
              <a:t>., 2006 p.7-9)</a:t>
            </a:r>
          </a:p>
        </p:txBody>
      </p:sp>
    </p:spTree>
    <p:extLst>
      <p:ext uri="{BB962C8B-B14F-4D97-AF65-F5344CB8AC3E}">
        <p14:creationId xmlns:p14="http://schemas.microsoft.com/office/powerpoint/2010/main" val="130522967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38D322F-0A62-442B-BC06-257514A4B5B7}"/>
              </a:ext>
            </a:extLst>
          </p:cNvPr>
          <p:cNvPicPr>
            <a:picLocks noGrp="1" noChangeAspect="1"/>
          </p:cNvPicPr>
          <p:nvPr>
            <p:ph sz="half" idx="1"/>
          </p:nvPr>
        </p:nvPicPr>
        <p:blipFill>
          <a:blip r:embed="rId3"/>
          <a:stretch>
            <a:fillRect/>
          </a:stretch>
        </p:blipFill>
        <p:spPr>
          <a:xfrm>
            <a:off x="77587" y="335953"/>
            <a:ext cx="8248903" cy="4891581"/>
          </a:xfrm>
        </p:spPr>
      </p:pic>
    </p:spTree>
    <p:extLst>
      <p:ext uri="{BB962C8B-B14F-4D97-AF65-F5344CB8AC3E}">
        <p14:creationId xmlns:p14="http://schemas.microsoft.com/office/powerpoint/2010/main" val="17113738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E4EB-E980-46E2-AAF0-485E428124BB}"/>
              </a:ext>
            </a:extLst>
          </p:cNvPr>
          <p:cNvSpPr>
            <a:spLocks noGrp="1"/>
          </p:cNvSpPr>
          <p:nvPr>
            <p:ph type="title"/>
          </p:nvPr>
        </p:nvSpPr>
        <p:spPr>
          <a:xfrm>
            <a:off x="0" y="0"/>
            <a:ext cx="7886700" cy="1325563"/>
          </a:xfrm>
        </p:spPr>
        <p:txBody>
          <a:bodyPr/>
          <a:lstStyle/>
          <a:p>
            <a:r>
              <a:rPr lang="cy-GB" dirty="0"/>
              <a:t>Dewch i ni bwyso a mesur!</a:t>
            </a:r>
          </a:p>
        </p:txBody>
      </p:sp>
      <p:sp>
        <p:nvSpPr>
          <p:cNvPr id="3" name="Content Placeholder 2">
            <a:extLst>
              <a:ext uri="{FF2B5EF4-FFF2-40B4-BE49-F238E27FC236}">
                <a16:creationId xmlns:a16="http://schemas.microsoft.com/office/drawing/2014/main" id="{BBFA2995-01DF-41B6-A77E-28F5A78AFADF}"/>
              </a:ext>
            </a:extLst>
          </p:cNvPr>
          <p:cNvSpPr>
            <a:spLocks noGrp="1"/>
          </p:cNvSpPr>
          <p:nvPr>
            <p:ph sz="half" idx="1"/>
          </p:nvPr>
        </p:nvSpPr>
        <p:spPr>
          <a:xfrm>
            <a:off x="628650" y="1438121"/>
            <a:ext cx="3943350" cy="4738842"/>
          </a:xfrm>
        </p:spPr>
        <p:txBody>
          <a:bodyPr>
            <a:normAutofit/>
          </a:bodyPr>
          <a:lstStyle/>
          <a:p>
            <a:r>
              <a:rPr lang="cy-GB" dirty="0"/>
              <a:t>Allwch chi feddwl am rai o’r pethau sy’n rhwystro arweinyddiaeth gynhwysol ar sail adrannau'r diagram hwn?</a:t>
            </a:r>
          </a:p>
          <a:p>
            <a:r>
              <a:rPr lang="cy-GB" dirty="0"/>
              <a:t>(lluniwch restr gan y bydd hyn yn tyfu yn ystod yr wythnosau nesaf!)</a:t>
            </a:r>
            <a:endParaRPr lang="en-GB" dirty="0"/>
          </a:p>
        </p:txBody>
      </p:sp>
      <p:graphicFrame>
        <p:nvGraphicFramePr>
          <p:cNvPr id="5" name="Content Placeholder 4">
            <a:extLst>
              <a:ext uri="{FF2B5EF4-FFF2-40B4-BE49-F238E27FC236}">
                <a16:creationId xmlns:a16="http://schemas.microsoft.com/office/drawing/2014/main" id="{D43D259F-E42B-4EBD-BD2F-6878BF39EC33}"/>
              </a:ext>
            </a:extLst>
          </p:cNvPr>
          <p:cNvGraphicFramePr>
            <a:graphicFrameLocks noGrp="1"/>
          </p:cNvGraphicFramePr>
          <p:nvPr>
            <p:ph sz="half" idx="2"/>
            <p:extLst>
              <p:ext uri="{D42A27DB-BD31-4B8C-83A1-F6EECF244321}">
                <p14:modId xmlns:p14="http://schemas.microsoft.com/office/powerpoint/2010/main" val="760594742"/>
              </p:ext>
            </p:extLst>
          </p:nvPr>
        </p:nvGraphicFramePr>
        <p:xfrm>
          <a:off x="4224184" y="838353"/>
          <a:ext cx="4176866" cy="4581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6000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E4EB-E980-46E2-AAF0-485E428124BB}"/>
              </a:ext>
            </a:extLst>
          </p:cNvPr>
          <p:cNvSpPr>
            <a:spLocks noGrp="1"/>
          </p:cNvSpPr>
          <p:nvPr>
            <p:ph type="title"/>
          </p:nvPr>
        </p:nvSpPr>
        <p:spPr/>
        <p:txBody>
          <a:bodyPr/>
          <a:lstStyle/>
          <a:p>
            <a:r>
              <a:rPr lang="en-GB" dirty="0"/>
              <a:t>Let’s critique!</a:t>
            </a:r>
          </a:p>
        </p:txBody>
      </p:sp>
      <p:sp>
        <p:nvSpPr>
          <p:cNvPr id="3" name="Content Placeholder 2">
            <a:extLst>
              <a:ext uri="{FF2B5EF4-FFF2-40B4-BE49-F238E27FC236}">
                <a16:creationId xmlns:a16="http://schemas.microsoft.com/office/drawing/2014/main" id="{BBFA2995-01DF-41B6-A77E-28F5A78AFADF}"/>
              </a:ext>
            </a:extLst>
          </p:cNvPr>
          <p:cNvSpPr>
            <a:spLocks noGrp="1"/>
          </p:cNvSpPr>
          <p:nvPr>
            <p:ph sz="half" idx="1"/>
          </p:nvPr>
        </p:nvSpPr>
        <p:spPr/>
        <p:txBody>
          <a:bodyPr/>
          <a:lstStyle/>
          <a:p>
            <a:r>
              <a:rPr lang="en-GB" dirty="0"/>
              <a:t>Can you think of some of the barriers to inclusive leadership based on the sections of this diagram?</a:t>
            </a:r>
          </a:p>
          <a:p>
            <a:pPr marL="0" indent="0">
              <a:buNone/>
            </a:pPr>
            <a:endParaRPr lang="en-GB" dirty="0"/>
          </a:p>
          <a:p>
            <a:r>
              <a:rPr lang="en-GB" dirty="0"/>
              <a:t>(make a list as this will grow during the next few weeks!)</a:t>
            </a:r>
          </a:p>
        </p:txBody>
      </p:sp>
      <p:graphicFrame>
        <p:nvGraphicFramePr>
          <p:cNvPr id="5" name="Content Placeholder 4">
            <a:extLst>
              <a:ext uri="{FF2B5EF4-FFF2-40B4-BE49-F238E27FC236}">
                <a16:creationId xmlns:a16="http://schemas.microsoft.com/office/drawing/2014/main" id="{D43D259F-E42B-4EBD-BD2F-6878BF39EC33}"/>
              </a:ext>
            </a:extLst>
          </p:cNvPr>
          <p:cNvGraphicFramePr>
            <a:graphicFrameLocks noGrp="1"/>
          </p:cNvGraphicFramePr>
          <p:nvPr>
            <p:ph sz="half" idx="2"/>
          </p:nvPr>
        </p:nvGraphicFramePr>
        <p:xfrm>
          <a:off x="4224184" y="838353"/>
          <a:ext cx="4176866" cy="4581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85034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D0CA-6ABF-448C-97C8-42FBE122D2F9}"/>
              </a:ext>
            </a:extLst>
          </p:cNvPr>
          <p:cNvSpPr>
            <a:spLocks noGrp="1"/>
          </p:cNvSpPr>
          <p:nvPr>
            <p:ph type="title"/>
          </p:nvPr>
        </p:nvSpPr>
        <p:spPr>
          <a:xfrm>
            <a:off x="822858" y="2857472"/>
            <a:ext cx="7886700" cy="1325563"/>
          </a:xfrm>
        </p:spPr>
        <p:txBody>
          <a:bodyPr>
            <a:normAutofit fontScale="90000"/>
          </a:bodyPr>
          <a:lstStyle/>
          <a:p>
            <a:r>
              <a:rPr lang="en-GB" dirty="0" err="1"/>
              <a:t>Nodweddion</a:t>
            </a:r>
            <a:r>
              <a:rPr lang="en-GB" dirty="0"/>
              <a:t> </a:t>
            </a:r>
            <a:r>
              <a:rPr lang="en-GB" dirty="0" err="1"/>
              <a:t>arweinyddiaeth</a:t>
            </a:r>
            <a:r>
              <a:rPr lang="en-GB" dirty="0"/>
              <a:t> </a:t>
            </a:r>
            <a:r>
              <a:rPr lang="en-GB" dirty="0" err="1"/>
              <a:t>gynhwysol</a:t>
            </a:r>
            <a:r>
              <a:rPr lang="en-GB" dirty="0"/>
              <a:t>/ </a:t>
            </a:r>
            <a:r>
              <a:rPr lang="en-GB" dirty="0">
                <a:solidFill>
                  <a:schemeClr val="accent1">
                    <a:lumMod val="50000"/>
                  </a:schemeClr>
                </a:solidFill>
              </a:rPr>
              <a:t>Inclusive leadership characteristics</a:t>
            </a:r>
          </a:p>
        </p:txBody>
      </p:sp>
    </p:spTree>
    <p:extLst>
      <p:ext uri="{BB962C8B-B14F-4D97-AF65-F5344CB8AC3E}">
        <p14:creationId xmlns:p14="http://schemas.microsoft.com/office/powerpoint/2010/main" val="15733154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C91-21B5-4077-984B-3F1D92035583}"/>
              </a:ext>
            </a:extLst>
          </p:cNvPr>
          <p:cNvSpPr>
            <a:spLocks noGrp="1"/>
          </p:cNvSpPr>
          <p:nvPr>
            <p:ph type="title"/>
          </p:nvPr>
        </p:nvSpPr>
        <p:spPr>
          <a:xfrm>
            <a:off x="70300" y="81904"/>
            <a:ext cx="7886700" cy="1325563"/>
          </a:xfrm>
        </p:spPr>
        <p:txBody>
          <a:bodyPr/>
          <a:lstStyle/>
          <a:p>
            <a:r>
              <a:rPr lang="en-GB" sz="3200" dirty="0"/>
              <a:t>Mae </a:t>
            </a:r>
            <a:r>
              <a:rPr lang="en-GB" sz="3200" dirty="0" err="1"/>
              <a:t>arweinwyr</a:t>
            </a:r>
            <a:r>
              <a:rPr lang="en-GB" sz="3200" dirty="0"/>
              <a:t> </a:t>
            </a:r>
            <a:r>
              <a:rPr lang="en-GB" sz="3200" dirty="0" err="1"/>
              <a:t>cynhwysol</a:t>
            </a:r>
            <a:r>
              <a:rPr lang="en-GB" sz="3200" dirty="0"/>
              <a:t> yn:</a:t>
            </a:r>
            <a:br>
              <a:rPr lang="en-GB" dirty="0"/>
            </a:br>
            <a:endParaRPr lang="en-GB" dirty="0"/>
          </a:p>
        </p:txBody>
      </p:sp>
      <p:sp>
        <p:nvSpPr>
          <p:cNvPr id="3" name="Content Placeholder 2">
            <a:extLst>
              <a:ext uri="{FF2B5EF4-FFF2-40B4-BE49-F238E27FC236}">
                <a16:creationId xmlns:a16="http://schemas.microsoft.com/office/drawing/2014/main" id="{428E3CED-2F69-4C22-BB6D-4AE2050377BE}"/>
              </a:ext>
            </a:extLst>
          </p:cNvPr>
          <p:cNvSpPr>
            <a:spLocks noGrp="1"/>
          </p:cNvSpPr>
          <p:nvPr>
            <p:ph sz="half" idx="1"/>
          </p:nvPr>
        </p:nvSpPr>
        <p:spPr>
          <a:xfrm>
            <a:off x="350739" y="906526"/>
            <a:ext cx="8442521" cy="4749807"/>
          </a:xfrm>
        </p:spPr>
        <p:txBody>
          <a:bodyPr>
            <a:normAutofit fontScale="77500" lnSpcReduction="20000"/>
          </a:bodyPr>
          <a:lstStyle/>
          <a:p>
            <a:pPr algn="l"/>
            <a:r>
              <a:rPr lang="en-GB" b="0" i="0" dirty="0">
                <a:solidFill>
                  <a:srgbClr val="000000"/>
                </a:solidFill>
                <a:effectLst/>
                <a:latin typeface="Arial" panose="020B0604020202020204" pitchFamily="34" charset="0"/>
                <a:cs typeface="Arial" panose="020B0604020202020204" pitchFamily="34" charset="0"/>
              </a:rPr>
              <a:t>Eu dal </a:t>
            </a:r>
            <a:r>
              <a:rPr lang="en-GB" b="0" i="0" dirty="0" err="1">
                <a:solidFill>
                  <a:srgbClr val="000000"/>
                </a:solidFill>
                <a:effectLst/>
                <a:latin typeface="Arial" panose="020B0604020202020204" pitchFamily="34" charset="0"/>
                <a:cs typeface="Arial" panose="020B0604020202020204" pitchFamily="34" charset="0"/>
              </a:rPr>
              <a:t>eu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hun</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gyfrifol</a:t>
            </a:r>
            <a:r>
              <a:rPr lang="en-GB" b="0" i="0" dirty="0">
                <a:solidFill>
                  <a:srgbClr val="000000"/>
                </a:solidFill>
                <a:effectLst/>
                <a:latin typeface="Arial" panose="020B0604020202020204" pitchFamily="34" charset="0"/>
                <a:cs typeface="Arial" panose="020B0604020202020204" pitchFamily="34" charset="0"/>
              </a:rPr>
              <a:t> am </a:t>
            </a:r>
            <a:r>
              <a:rPr lang="en-GB" b="0" i="0" dirty="0" err="1">
                <a:solidFill>
                  <a:srgbClr val="000000"/>
                </a:solidFill>
                <a:effectLst/>
                <a:latin typeface="Arial" panose="020B0604020202020204" pitchFamily="34" charset="0"/>
                <a:cs typeface="Arial" panose="020B0604020202020204" pitchFamily="34" charset="0"/>
              </a:rPr>
              <a:t>greu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diwylliant</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cynhwysol</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Gwahodd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ymgysylltu</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deialog</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Modelu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dod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â’i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hun</a:t>
            </a:r>
            <a:r>
              <a:rPr lang="en-GB" b="0" i="0" dirty="0">
                <a:solidFill>
                  <a:srgbClr val="000000"/>
                </a:solidFill>
                <a:effectLst/>
                <a:latin typeface="Arial" panose="020B0604020202020204" pitchFamily="34" charset="0"/>
                <a:cs typeface="Arial" panose="020B0604020202020204" pitchFamily="34" charset="0"/>
              </a:rPr>
              <a:t> i’r gwaith a </a:t>
            </a:r>
            <a:r>
              <a:rPr lang="en-GB" b="0" i="0" dirty="0" err="1">
                <a:solidFill>
                  <a:srgbClr val="000000"/>
                </a:solidFill>
                <a:effectLst/>
                <a:latin typeface="Arial" panose="020B0604020202020204" pitchFamily="34" charset="0"/>
                <a:cs typeface="Arial" panose="020B0604020202020204" pitchFamily="34" charset="0"/>
              </a:rPr>
              <a:t>rhoi</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caniatâd</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bobl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eraill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wneud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hannog</a:t>
            </a:r>
            <a:r>
              <a:rPr lang="en-GB" b="0" i="0" dirty="0">
                <a:solidFill>
                  <a:srgbClr val="000000"/>
                </a:solidFill>
                <a:effectLst/>
                <a:latin typeface="Arial" panose="020B0604020202020204" pitchFamily="34" charset="0"/>
                <a:cs typeface="Arial" panose="020B0604020202020204" pitchFamily="34" charset="0"/>
              </a:rPr>
              <a:t> i </a:t>
            </a:r>
            <a:r>
              <a:rPr lang="en-GB" b="0" i="0" dirty="0" err="1">
                <a:solidFill>
                  <a:srgbClr val="000000"/>
                </a:solidFill>
                <a:effectLst/>
                <a:latin typeface="Arial" panose="020B0604020202020204" pitchFamily="34" charset="0"/>
                <a:cs typeface="Arial" panose="020B0604020202020204" pitchFamily="34" charset="0"/>
              </a:rPr>
              <a:t>wneud</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Meithrin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gwneud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penderfyniadau</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mewn</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modd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tryloyw</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ac </a:t>
            </a:r>
            <a:r>
              <a:rPr lang="en-GB" b="0" i="0" dirty="0" err="1">
                <a:solidFill>
                  <a:srgbClr val="000000"/>
                </a:solidFill>
                <a:effectLst/>
                <a:latin typeface="Arial" panose="020B0604020202020204" pitchFamily="34" charset="0"/>
                <a:cs typeface="Arial" panose="020B0604020202020204" pitchFamily="34" charset="0"/>
              </a:rPr>
              <a:t>ymgysylltu</a:t>
            </a:r>
            <a:r>
              <a:rPr lang="en-GB" b="0" i="0" dirty="0">
                <a:solidFill>
                  <a:srgbClr val="000000"/>
                </a:solidFill>
                <a:effectLst/>
                <a:latin typeface="Arial" panose="020B0604020202020204" pitchFamily="34" charset="0"/>
                <a:cs typeface="Arial" panose="020B0604020202020204" pitchFamily="34" charset="0"/>
              </a:rPr>
              <a:t> â </a:t>
            </a:r>
            <a:r>
              <a:rPr lang="en-GB" b="0" i="0" dirty="0" err="1">
                <a:solidFill>
                  <a:srgbClr val="000000"/>
                </a:solidFill>
                <a:effectLst/>
                <a:latin typeface="Arial" panose="020B0604020202020204" pitchFamily="34" charset="0"/>
                <a:cs typeface="Arial" panose="020B0604020202020204" pitchFamily="34" charset="0"/>
              </a:rPr>
              <a:t>gwrthwynebiad</a:t>
            </a:r>
            <a:endParaRPr lang="en-GB" b="0" i="0" dirty="0">
              <a:solidFill>
                <a:srgbClr val="000000"/>
              </a:solidFill>
              <a:effectLst/>
              <a:latin typeface="Arial" panose="020B0604020202020204" pitchFamily="34" charset="0"/>
              <a:cs typeface="Arial" panose="020B0604020202020204" pitchFamily="34" charset="0"/>
            </a:endParaRPr>
          </a:p>
          <a:p>
            <a:pPr marL="0" indent="0" algn="l">
              <a:buNone/>
            </a:pPr>
            <a:endParaRPr lang="en-GB" b="0" i="0" dirty="0">
              <a:solidFill>
                <a:srgbClr val="000000"/>
              </a:solidFill>
              <a:effectLst/>
              <a:latin typeface="Arial" panose="020B0604020202020204" pitchFamily="34" charset="0"/>
              <a:cs typeface="Arial" panose="020B0604020202020204" pitchFamily="34" charset="0"/>
            </a:endParaRPr>
          </a:p>
          <a:p>
            <a:pPr algn="l"/>
            <a:r>
              <a:rPr lang="en-GB" b="0" i="0" dirty="0" err="1">
                <a:solidFill>
                  <a:srgbClr val="000000"/>
                </a:solidFill>
                <a:effectLst/>
                <a:latin typeface="Arial" panose="020B0604020202020204" pitchFamily="34" charset="0"/>
                <a:cs typeface="Arial" panose="020B0604020202020204" pitchFamily="34" charset="0"/>
              </a:rPr>
              <a:t>Deall</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sut</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mae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cynhwysiant</a:t>
            </a:r>
            <a:r>
              <a:rPr lang="en-GB" b="0" i="0" dirty="0">
                <a:solidFill>
                  <a:srgbClr val="000000"/>
                </a:solidFill>
                <a:effectLst/>
                <a:latin typeface="Arial" panose="020B0604020202020204" pitchFamily="34" charset="0"/>
                <a:cs typeface="Arial" panose="020B0604020202020204" pitchFamily="34" charset="0"/>
              </a:rPr>
              <a:t> yn </a:t>
            </a:r>
            <a:r>
              <a:rPr lang="en-GB" b="0" i="0" dirty="0" err="1">
                <a:solidFill>
                  <a:srgbClr val="000000"/>
                </a:solidFill>
                <a:effectLst/>
                <a:latin typeface="Arial" panose="020B0604020202020204" pitchFamily="34" charset="0"/>
                <a:cs typeface="Arial" panose="020B0604020202020204" pitchFamily="34" charset="0"/>
              </a:rPr>
              <a:t>cysylltu</a:t>
            </a:r>
            <a:r>
              <a:rPr lang="en-GB" b="0" i="0" dirty="0">
                <a:solidFill>
                  <a:srgbClr val="000000"/>
                </a:solidFill>
                <a:effectLst/>
                <a:latin typeface="Arial" panose="020B0604020202020204" pitchFamily="34" charset="0"/>
                <a:cs typeface="Arial" panose="020B0604020202020204" pitchFamily="34" charset="0"/>
              </a:rPr>
              <a:t> â </a:t>
            </a:r>
            <a:r>
              <a:rPr lang="en-GB" b="0" i="0" dirty="0" err="1">
                <a:solidFill>
                  <a:srgbClr val="000000"/>
                </a:solidFill>
                <a:effectLst/>
                <a:latin typeface="Arial" panose="020B0604020202020204" pitchFamily="34" charset="0"/>
                <a:cs typeface="Arial" panose="020B0604020202020204" pitchFamily="34" charset="0"/>
              </a:rPr>
              <a:t>chenhadaeth</a:t>
            </a:r>
            <a:r>
              <a:rPr lang="en-GB" b="0" i="0" dirty="0">
                <a:solidFill>
                  <a:srgbClr val="000000"/>
                </a:solidFill>
                <a:effectLst/>
                <a:latin typeface="Arial" panose="020B0604020202020204" pitchFamily="34" charset="0"/>
                <a:cs typeface="Arial" panose="020B0604020202020204" pitchFamily="34" charset="0"/>
              </a:rPr>
              <a:t> a </a:t>
            </a:r>
            <a:r>
              <a:rPr lang="en-GB" b="0" i="0" dirty="0" err="1">
                <a:solidFill>
                  <a:srgbClr val="000000"/>
                </a:solidFill>
                <a:effectLst/>
                <a:latin typeface="Arial" panose="020B0604020202020204" pitchFamily="34" charset="0"/>
                <a:cs typeface="Arial" panose="020B0604020202020204" pitchFamily="34" charset="0"/>
              </a:rPr>
              <a:t>gweledigaeth</a:t>
            </a:r>
            <a:r>
              <a:rPr lang="en-GB" b="0" i="0" dirty="0">
                <a:solidFill>
                  <a:srgbClr val="000000"/>
                </a:solidFill>
                <a:effectLst/>
                <a:latin typeface="Arial" panose="020B0604020202020204" pitchFamily="34" charset="0"/>
                <a:cs typeface="Arial" panose="020B0604020202020204" pitchFamily="34" charset="0"/>
              </a:rPr>
              <a:t> [y </a:t>
            </a:r>
            <a:r>
              <a:rPr lang="en-GB" b="0" i="0" dirty="0" err="1">
                <a:solidFill>
                  <a:srgbClr val="000000"/>
                </a:solidFill>
                <a:effectLst/>
                <a:latin typeface="Arial" panose="020B0604020202020204" pitchFamily="34" charset="0"/>
                <a:cs typeface="Arial" panose="020B0604020202020204" pitchFamily="34" charset="0"/>
              </a:rPr>
              <a:t>lle</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Blynyddoedd</a:t>
            </a:r>
            <a:r>
              <a:rPr lang="en-GB" b="0" i="0" dirty="0">
                <a:solidFill>
                  <a:srgbClr val="000000"/>
                </a:solidFill>
                <a:effectLst/>
                <a:latin typeface="Arial" panose="020B0604020202020204" pitchFamily="34" charset="0"/>
                <a:cs typeface="Arial" panose="020B0604020202020204" pitchFamily="34" charset="0"/>
              </a:rPr>
              <a:t> </a:t>
            </a:r>
            <a:r>
              <a:rPr lang="en-GB" b="0" i="0" dirty="0" err="1">
                <a:solidFill>
                  <a:srgbClr val="000000"/>
                </a:solidFill>
                <a:effectLst/>
                <a:latin typeface="Arial" panose="020B0604020202020204" pitchFamily="34" charset="0"/>
                <a:cs typeface="Arial" panose="020B0604020202020204" pitchFamily="34" charset="0"/>
              </a:rPr>
              <a:t>Cynnar</a:t>
            </a:r>
            <a:r>
              <a:rPr lang="en-GB" b="0" i="0" dirty="0">
                <a:solidFill>
                  <a:srgbClr val="000000"/>
                </a:solidFill>
                <a:effectLst/>
                <a:latin typeface="Arial" panose="020B0604020202020204" pitchFamily="34" charset="0"/>
                <a:cs typeface="Arial" panose="020B0604020202020204" pitchFamily="34" charset="0"/>
              </a:rPr>
              <a:t>]</a:t>
            </a:r>
            <a:r>
              <a:rPr lang="en-GB" dirty="0"/>
              <a:t>(Ferdman, 2021 p.20-21)</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5423348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9A1CB-FB49-485D-9FCF-6D104BFE61EB}"/>
              </a:ext>
            </a:extLst>
          </p:cNvPr>
          <p:cNvSpPr>
            <a:spLocks noGrp="1"/>
          </p:cNvSpPr>
          <p:nvPr>
            <p:ph type="title"/>
          </p:nvPr>
        </p:nvSpPr>
        <p:spPr>
          <a:xfrm>
            <a:off x="386425" y="68401"/>
            <a:ext cx="7886700" cy="1325563"/>
          </a:xfrm>
        </p:spPr>
        <p:txBody>
          <a:bodyPr>
            <a:normAutofit/>
          </a:bodyPr>
          <a:lstStyle/>
          <a:p>
            <a:r>
              <a:rPr lang="en-GB" sz="2800" dirty="0">
                <a:solidFill>
                  <a:srgbClr val="002060"/>
                </a:solidFill>
              </a:rPr>
              <a:t>Inclusive leaders: </a:t>
            </a:r>
          </a:p>
        </p:txBody>
      </p:sp>
      <p:sp>
        <p:nvSpPr>
          <p:cNvPr id="3" name="Content Placeholder 2">
            <a:extLst>
              <a:ext uri="{FF2B5EF4-FFF2-40B4-BE49-F238E27FC236}">
                <a16:creationId xmlns:a16="http://schemas.microsoft.com/office/drawing/2014/main" id="{531BD2AA-F744-4406-A816-0E438AFF810F}"/>
              </a:ext>
            </a:extLst>
          </p:cNvPr>
          <p:cNvSpPr>
            <a:spLocks noGrp="1"/>
          </p:cNvSpPr>
          <p:nvPr>
            <p:ph sz="half" idx="1"/>
          </p:nvPr>
        </p:nvSpPr>
        <p:spPr>
          <a:xfrm>
            <a:off x="314325" y="1329063"/>
            <a:ext cx="8515350" cy="4351338"/>
          </a:xfrm>
        </p:spPr>
        <p:txBody>
          <a:bodyPr>
            <a:normAutofit lnSpcReduction="10000"/>
          </a:bodyPr>
          <a:lstStyle/>
          <a:p>
            <a:r>
              <a:rPr lang="en-GB" dirty="0"/>
              <a:t>Hold themselves and others accountable for creating an inclusive culture</a:t>
            </a:r>
          </a:p>
          <a:p>
            <a:r>
              <a:rPr lang="en-GB" dirty="0"/>
              <a:t>Invite engagement and dialogue</a:t>
            </a:r>
          </a:p>
          <a:p>
            <a:r>
              <a:rPr lang="en-GB" dirty="0"/>
              <a:t>Model brining one’s own self to work and give permission for and encourage others to do so</a:t>
            </a:r>
          </a:p>
          <a:p>
            <a:r>
              <a:rPr lang="en-GB" dirty="0"/>
              <a:t>Foster transparent decision making</a:t>
            </a:r>
          </a:p>
          <a:p>
            <a:r>
              <a:rPr lang="en-GB" dirty="0"/>
              <a:t>Understand and engage with resistance</a:t>
            </a:r>
          </a:p>
          <a:p>
            <a:r>
              <a:rPr lang="en-GB" dirty="0"/>
              <a:t>Understand how inclusion connects to the mission and vision  [of the EY space]            </a:t>
            </a:r>
          </a:p>
          <a:p>
            <a:pPr marL="0" indent="0">
              <a:buNone/>
            </a:pPr>
            <a:r>
              <a:rPr lang="en-GB" dirty="0"/>
              <a:t>                                                      (Ferdman, 2021 p.20-21)</a:t>
            </a:r>
          </a:p>
        </p:txBody>
      </p:sp>
    </p:spTree>
    <p:extLst>
      <p:ext uri="{BB962C8B-B14F-4D97-AF65-F5344CB8AC3E}">
        <p14:creationId xmlns:p14="http://schemas.microsoft.com/office/powerpoint/2010/main" val="35973748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5E79-C135-454F-8C4C-9A3F6D8C554D}"/>
              </a:ext>
            </a:extLst>
          </p:cNvPr>
          <p:cNvSpPr>
            <a:spLocks noGrp="1"/>
          </p:cNvSpPr>
          <p:nvPr>
            <p:ph type="title"/>
          </p:nvPr>
        </p:nvSpPr>
        <p:spPr>
          <a:xfrm>
            <a:off x="0" y="190109"/>
            <a:ext cx="7886700" cy="483630"/>
          </a:xfrm>
        </p:spPr>
        <p:txBody>
          <a:bodyPr>
            <a:normAutofit/>
          </a:bodyPr>
          <a:lstStyle/>
          <a:p>
            <a:r>
              <a:rPr lang="en-GB" sz="2400" dirty="0"/>
              <a:t>(Bourke a Titus, 2019)</a:t>
            </a:r>
          </a:p>
        </p:txBody>
      </p:sp>
      <p:sp>
        <p:nvSpPr>
          <p:cNvPr id="3" name="Content Placeholder 2">
            <a:extLst>
              <a:ext uri="{FF2B5EF4-FFF2-40B4-BE49-F238E27FC236}">
                <a16:creationId xmlns:a16="http://schemas.microsoft.com/office/drawing/2014/main" id="{BA276EC6-EB5C-4D10-846E-1A9D5CBB0270}"/>
              </a:ext>
            </a:extLst>
          </p:cNvPr>
          <p:cNvSpPr>
            <a:spLocks noGrp="1"/>
          </p:cNvSpPr>
          <p:nvPr>
            <p:ph sz="half" idx="1"/>
          </p:nvPr>
        </p:nvSpPr>
        <p:spPr>
          <a:xfrm>
            <a:off x="282194" y="882032"/>
            <a:ext cx="8416743" cy="4881312"/>
          </a:xfrm>
        </p:spPr>
        <p:txBody>
          <a:bodyPr>
            <a:noAutofit/>
          </a:bodyPr>
          <a:lstStyle/>
          <a:p>
            <a:r>
              <a:rPr lang="cy-GB" sz="1800" b="1" dirty="0">
                <a:solidFill>
                  <a:srgbClr val="282828"/>
                </a:solidFill>
                <a:latin typeface="Lava Std"/>
              </a:rPr>
              <a:t>Ymrwymiad gweladwy:</a:t>
            </a:r>
            <a:r>
              <a:rPr lang="cy-GB" sz="1800" dirty="0">
                <a:solidFill>
                  <a:srgbClr val="282828"/>
                </a:solidFill>
                <a:latin typeface="Lava Std"/>
              </a:rPr>
              <a:t> Maent yn mynegi ymrwymiad dilys i amrywiaeth, yn herio'r statws </a:t>
            </a:r>
            <a:r>
              <a:rPr lang="cy-GB" sz="1800" dirty="0" err="1">
                <a:solidFill>
                  <a:srgbClr val="282828"/>
                </a:solidFill>
                <a:latin typeface="Lava Std"/>
              </a:rPr>
              <a:t>quo</a:t>
            </a:r>
            <a:r>
              <a:rPr lang="cy-GB" sz="1800" dirty="0">
                <a:solidFill>
                  <a:srgbClr val="282828"/>
                </a:solidFill>
                <a:latin typeface="Lava Std"/>
              </a:rPr>
              <a:t>, yn dal eraill yn atebol ac yn gwneud amrywiaeth a chynhwysiant yn flaenoriaeth bersonol.</a:t>
            </a:r>
            <a:endParaRPr lang="cy-GB" sz="1800" b="0" i="0" dirty="0">
              <a:solidFill>
                <a:srgbClr val="282828"/>
              </a:solidFill>
              <a:effectLst/>
              <a:latin typeface="Lava Std"/>
            </a:endParaRPr>
          </a:p>
          <a:p>
            <a:r>
              <a:rPr lang="cy-GB" sz="1800" b="1" dirty="0">
                <a:solidFill>
                  <a:srgbClr val="282828"/>
                </a:solidFill>
                <a:latin typeface="Lava Std"/>
              </a:rPr>
              <a:t>Gostyngeiddrwydd:</a:t>
            </a:r>
            <a:r>
              <a:rPr lang="cy-GB" sz="1800" dirty="0">
                <a:solidFill>
                  <a:srgbClr val="282828"/>
                </a:solidFill>
                <a:latin typeface="Lava Std"/>
              </a:rPr>
              <a:t> Maent yn ddiymhongar am alluoedd, yn cyfaddef camgymeriadau, ac yn creu lle i eraill gyfrannu.</a:t>
            </a:r>
            <a:endParaRPr lang="cy-GB" sz="1800" b="0" i="0" dirty="0">
              <a:solidFill>
                <a:srgbClr val="282828"/>
              </a:solidFill>
              <a:effectLst/>
              <a:latin typeface="Lava Std"/>
            </a:endParaRPr>
          </a:p>
          <a:p>
            <a:r>
              <a:rPr lang="cy-GB" sz="1800" b="1" dirty="0">
                <a:solidFill>
                  <a:srgbClr val="282828"/>
                </a:solidFill>
                <a:latin typeface="Lava Std"/>
              </a:rPr>
              <a:t>Ymwybyddiaeth o ragfarn:</a:t>
            </a:r>
            <a:r>
              <a:rPr lang="cy-GB" sz="1800" dirty="0">
                <a:solidFill>
                  <a:srgbClr val="282828"/>
                </a:solidFill>
                <a:latin typeface="Lava Std"/>
              </a:rPr>
              <a:t> Maent yn dangos ymwybyddiaeth o fannau dall personol yn ogystal â diffygion yn y system ac yn gweithio'n galed i sicrhau meritocratiaeth.</a:t>
            </a:r>
            <a:endParaRPr lang="cy-GB" sz="1800" b="0" i="0" dirty="0">
              <a:solidFill>
                <a:srgbClr val="282828"/>
              </a:solidFill>
              <a:effectLst/>
              <a:latin typeface="Lava Std"/>
            </a:endParaRPr>
          </a:p>
          <a:p>
            <a:r>
              <a:rPr lang="cy-GB" sz="1800" b="1" dirty="0">
                <a:solidFill>
                  <a:srgbClr val="282828"/>
                </a:solidFill>
                <a:latin typeface="Lava Std"/>
              </a:rPr>
              <a:t>Chwilfrydedd ynghylch eraill:</a:t>
            </a:r>
            <a:r>
              <a:rPr lang="cy-GB" sz="1800" dirty="0">
                <a:solidFill>
                  <a:srgbClr val="282828"/>
                </a:solidFill>
                <a:latin typeface="Lava Std"/>
              </a:rPr>
              <a:t> Maent yn dangos meddylfryd agored a chwilfrydedd dwfn ynghylch eraill, yn gwrando heb farnu, ac yn ceisio gydag empathi i ddeall y rhai o'u cwmpas.</a:t>
            </a:r>
            <a:endParaRPr lang="cy-GB" sz="1800" b="0" i="0" dirty="0">
              <a:solidFill>
                <a:srgbClr val="282828"/>
              </a:solidFill>
              <a:effectLst/>
              <a:latin typeface="Lava Std"/>
            </a:endParaRPr>
          </a:p>
          <a:p>
            <a:r>
              <a:rPr lang="cy-GB" sz="1800" b="1" dirty="0">
                <a:solidFill>
                  <a:srgbClr val="282828"/>
                </a:solidFill>
                <a:latin typeface="Lava Std"/>
              </a:rPr>
              <a:t>Deallusrwydd diwylliannol:</a:t>
            </a:r>
            <a:r>
              <a:rPr lang="cy-GB" sz="1800" dirty="0">
                <a:solidFill>
                  <a:srgbClr val="282828"/>
                </a:solidFill>
                <a:latin typeface="Lava Std"/>
              </a:rPr>
              <a:t> Maent yn rhoi sylw i ddiwylliannau pobl eraill ac yn addasu yn ôl y gofyn.</a:t>
            </a:r>
            <a:endParaRPr lang="cy-GB" sz="1800" b="0" i="0" dirty="0">
              <a:solidFill>
                <a:srgbClr val="282828"/>
              </a:solidFill>
              <a:effectLst/>
              <a:latin typeface="Lava Std"/>
            </a:endParaRPr>
          </a:p>
          <a:p>
            <a:r>
              <a:rPr lang="cy-GB" sz="1800" b="1" dirty="0">
                <a:solidFill>
                  <a:srgbClr val="282828"/>
                </a:solidFill>
                <a:latin typeface="Lava Std"/>
              </a:rPr>
              <a:t>Cydweithio’n effeithiol:</a:t>
            </a:r>
            <a:r>
              <a:rPr lang="cy-GB" sz="1800" dirty="0">
                <a:solidFill>
                  <a:srgbClr val="282828"/>
                </a:solidFill>
                <a:latin typeface="Lava Std"/>
              </a:rPr>
              <a:t> Maent yn grymuso eraill, yn rhoi sylw i amrywiaeth meddwl a diogelwch seicolegol, ac yn canolbwyntio ar </a:t>
            </a:r>
            <a:r>
              <a:rPr lang="cy-GB" sz="1800" dirty="0" err="1">
                <a:solidFill>
                  <a:srgbClr val="282828"/>
                </a:solidFill>
                <a:latin typeface="Lava Std"/>
              </a:rPr>
              <a:t>gydlyniant</a:t>
            </a:r>
            <a:r>
              <a:rPr lang="cy-GB" sz="1800" dirty="0">
                <a:solidFill>
                  <a:srgbClr val="282828"/>
                </a:solidFill>
                <a:latin typeface="Lava Std"/>
              </a:rPr>
              <a:t> tîm</a:t>
            </a:r>
            <a:endParaRPr lang="cy-GB" sz="1800" dirty="0"/>
          </a:p>
        </p:txBody>
      </p:sp>
    </p:spTree>
    <p:extLst>
      <p:ext uri="{BB962C8B-B14F-4D97-AF65-F5344CB8AC3E}">
        <p14:creationId xmlns:p14="http://schemas.microsoft.com/office/powerpoint/2010/main" val="408952785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9FBA6-5E9C-468D-BEDE-8527116CFA9A}"/>
              </a:ext>
            </a:extLst>
          </p:cNvPr>
          <p:cNvSpPr>
            <a:spLocks noGrp="1"/>
          </p:cNvSpPr>
          <p:nvPr>
            <p:ph type="title"/>
          </p:nvPr>
        </p:nvSpPr>
        <p:spPr>
          <a:xfrm>
            <a:off x="0" y="25262"/>
            <a:ext cx="7886700" cy="589734"/>
          </a:xfrm>
        </p:spPr>
        <p:txBody>
          <a:bodyPr>
            <a:normAutofit fontScale="90000"/>
          </a:bodyPr>
          <a:lstStyle/>
          <a:p>
            <a:r>
              <a:rPr lang="en-GB" sz="4400" dirty="0"/>
              <a:t>(Bourke and Titus, 2019)</a:t>
            </a:r>
            <a:endParaRPr lang="en-GB" dirty="0"/>
          </a:p>
        </p:txBody>
      </p:sp>
      <p:sp>
        <p:nvSpPr>
          <p:cNvPr id="3" name="Content Placeholder 2">
            <a:extLst>
              <a:ext uri="{FF2B5EF4-FFF2-40B4-BE49-F238E27FC236}">
                <a16:creationId xmlns:a16="http://schemas.microsoft.com/office/drawing/2014/main" id="{FA82CAE4-7B07-46C9-A0DD-D08D351FCB27}"/>
              </a:ext>
            </a:extLst>
          </p:cNvPr>
          <p:cNvSpPr>
            <a:spLocks noGrp="1"/>
          </p:cNvSpPr>
          <p:nvPr>
            <p:ph sz="half" idx="1"/>
          </p:nvPr>
        </p:nvSpPr>
        <p:spPr>
          <a:xfrm>
            <a:off x="353520" y="752559"/>
            <a:ext cx="8143116" cy="5027894"/>
          </a:xfrm>
        </p:spPr>
        <p:txBody>
          <a:bodyPr>
            <a:normAutofit fontScale="85000" lnSpcReduction="20000"/>
          </a:bodyPr>
          <a:lstStyle/>
          <a:p>
            <a:pPr algn="l"/>
            <a:r>
              <a:rPr lang="en-GB" sz="2800" b="1" i="0" dirty="0">
                <a:solidFill>
                  <a:schemeClr val="accent1">
                    <a:lumMod val="75000"/>
                  </a:schemeClr>
                </a:solidFill>
                <a:effectLst/>
                <a:latin typeface="Lava Std"/>
              </a:rPr>
              <a:t>Visible commitment:</a:t>
            </a:r>
            <a:r>
              <a:rPr lang="en-GB" sz="2800" b="0" i="0" dirty="0">
                <a:solidFill>
                  <a:schemeClr val="accent1">
                    <a:lumMod val="75000"/>
                  </a:schemeClr>
                </a:solidFill>
                <a:effectLst/>
                <a:latin typeface="Lava Std"/>
              </a:rPr>
              <a:t> They articulate authentic commitment to diversity, challenge the status quo, hold others accountable and make diversity and inclusion a personal priority.</a:t>
            </a:r>
          </a:p>
          <a:p>
            <a:pPr algn="l"/>
            <a:r>
              <a:rPr lang="en-GB" sz="2800" b="1" i="0" dirty="0">
                <a:solidFill>
                  <a:schemeClr val="accent1">
                    <a:lumMod val="75000"/>
                  </a:schemeClr>
                </a:solidFill>
                <a:effectLst/>
                <a:latin typeface="Lava Std"/>
              </a:rPr>
              <a:t>Humility:</a:t>
            </a:r>
            <a:r>
              <a:rPr lang="en-GB" sz="2800" b="0" i="0" dirty="0">
                <a:solidFill>
                  <a:schemeClr val="accent1">
                    <a:lumMod val="75000"/>
                  </a:schemeClr>
                </a:solidFill>
                <a:effectLst/>
                <a:latin typeface="Lava Std"/>
              </a:rPr>
              <a:t> They are modest about capabilities, admit mistakes, and create the space for others to contribute.</a:t>
            </a:r>
          </a:p>
          <a:p>
            <a:pPr algn="l"/>
            <a:r>
              <a:rPr lang="en-GB" sz="2800" b="1" i="0" dirty="0">
                <a:solidFill>
                  <a:schemeClr val="accent1">
                    <a:lumMod val="75000"/>
                  </a:schemeClr>
                </a:solidFill>
                <a:effectLst/>
                <a:latin typeface="Lava Std"/>
              </a:rPr>
              <a:t>Awareness of bias:</a:t>
            </a:r>
            <a:r>
              <a:rPr lang="en-GB" sz="2800" b="0" i="0" dirty="0">
                <a:solidFill>
                  <a:schemeClr val="accent1">
                    <a:lumMod val="75000"/>
                  </a:schemeClr>
                </a:solidFill>
                <a:effectLst/>
                <a:latin typeface="Lava Std"/>
              </a:rPr>
              <a:t> They show awareness of personal blind spots as well as flaws in the system and work hard to ensure meritocracy.</a:t>
            </a:r>
          </a:p>
          <a:p>
            <a:pPr algn="l"/>
            <a:r>
              <a:rPr lang="en-GB" sz="2800" b="1" i="0" dirty="0">
                <a:solidFill>
                  <a:schemeClr val="accent1">
                    <a:lumMod val="75000"/>
                  </a:schemeClr>
                </a:solidFill>
                <a:effectLst/>
                <a:latin typeface="Lava Std"/>
              </a:rPr>
              <a:t>Curiosity about others:</a:t>
            </a:r>
            <a:r>
              <a:rPr lang="en-GB" sz="2800" b="0" i="0" dirty="0">
                <a:solidFill>
                  <a:schemeClr val="accent1">
                    <a:lumMod val="75000"/>
                  </a:schemeClr>
                </a:solidFill>
                <a:effectLst/>
                <a:latin typeface="Lava Std"/>
              </a:rPr>
              <a:t> They demonstrate an open mindset and deep curiosity about others, listen without judgment, and seek with empathy to understand those around them.</a:t>
            </a:r>
          </a:p>
          <a:p>
            <a:pPr algn="l"/>
            <a:r>
              <a:rPr lang="en-GB" sz="2800" b="1" i="0" dirty="0">
                <a:solidFill>
                  <a:schemeClr val="accent1">
                    <a:lumMod val="75000"/>
                  </a:schemeClr>
                </a:solidFill>
                <a:effectLst/>
                <a:latin typeface="Lava Std"/>
              </a:rPr>
              <a:t>Cultural intelligence:</a:t>
            </a:r>
            <a:r>
              <a:rPr lang="en-GB" sz="2800" b="0" i="0" dirty="0">
                <a:solidFill>
                  <a:schemeClr val="accent1">
                    <a:lumMod val="75000"/>
                  </a:schemeClr>
                </a:solidFill>
                <a:effectLst/>
                <a:latin typeface="Lava Std"/>
              </a:rPr>
              <a:t> They are attentive to others’ cultures and adapt as required.</a:t>
            </a:r>
          </a:p>
          <a:p>
            <a:pPr algn="l"/>
            <a:r>
              <a:rPr lang="en-GB" sz="2800" b="1" i="0" dirty="0">
                <a:solidFill>
                  <a:schemeClr val="accent1">
                    <a:lumMod val="75000"/>
                  </a:schemeClr>
                </a:solidFill>
                <a:effectLst/>
                <a:latin typeface="Lava Std"/>
              </a:rPr>
              <a:t>Effective collaboration:</a:t>
            </a:r>
            <a:r>
              <a:rPr lang="en-GB" sz="2800" b="0" i="0" dirty="0">
                <a:solidFill>
                  <a:schemeClr val="accent1">
                    <a:lumMod val="75000"/>
                  </a:schemeClr>
                </a:solidFill>
                <a:effectLst/>
                <a:latin typeface="Lava Std"/>
              </a:rPr>
              <a:t> They empower others, pay attention to diversity of thinking and psychological </a:t>
            </a:r>
            <a:r>
              <a:rPr lang="en-GB" sz="2400" b="0" i="0" dirty="0">
                <a:solidFill>
                  <a:schemeClr val="accent1">
                    <a:lumMod val="75000"/>
                  </a:schemeClr>
                </a:solidFill>
                <a:effectLst/>
                <a:latin typeface="Lava Std"/>
              </a:rPr>
              <a:t>safety, and focus on team cohesion.</a:t>
            </a:r>
          </a:p>
          <a:p>
            <a:endParaRPr lang="en-GB" dirty="0"/>
          </a:p>
        </p:txBody>
      </p:sp>
    </p:spTree>
    <p:extLst>
      <p:ext uri="{BB962C8B-B14F-4D97-AF65-F5344CB8AC3E}">
        <p14:creationId xmlns:p14="http://schemas.microsoft.com/office/powerpoint/2010/main" val="89597498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5632-B91F-4491-A1A2-446B41843E1D}"/>
              </a:ext>
            </a:extLst>
          </p:cNvPr>
          <p:cNvSpPr>
            <a:spLocks noGrp="1"/>
          </p:cNvSpPr>
          <p:nvPr>
            <p:ph type="title"/>
          </p:nvPr>
        </p:nvSpPr>
        <p:spPr/>
        <p:txBody>
          <a:bodyPr>
            <a:normAutofit/>
          </a:bodyPr>
          <a:lstStyle/>
          <a:p>
            <a:r>
              <a:rPr lang="en-GB" sz="2700" dirty="0" err="1"/>
              <a:t>Arweinwyr</a:t>
            </a:r>
            <a:r>
              <a:rPr lang="en-GB" sz="2700" dirty="0"/>
              <a:t> </a:t>
            </a:r>
            <a:r>
              <a:rPr lang="en-GB" sz="2700" dirty="0" err="1"/>
              <a:t>cynhwysol</a:t>
            </a:r>
            <a:r>
              <a:rPr lang="en-GB" sz="2700" dirty="0"/>
              <a:t> </a:t>
            </a:r>
            <a:r>
              <a:rPr lang="en-GB" sz="2700" dirty="0" err="1"/>
              <a:t>mewn</a:t>
            </a:r>
            <a:r>
              <a:rPr lang="en-GB" sz="2700" dirty="0"/>
              <a:t> </a:t>
            </a:r>
            <a:r>
              <a:rPr lang="en-GB" sz="2700" dirty="0" err="1"/>
              <a:t>meysydd</a:t>
            </a:r>
            <a:r>
              <a:rPr lang="en-GB" sz="2700" dirty="0"/>
              <a:t> </a:t>
            </a:r>
            <a:r>
              <a:rPr lang="en-GB" sz="2700" dirty="0" err="1"/>
              <a:t>datblygu</a:t>
            </a:r>
            <a:r>
              <a:rPr lang="en-GB" sz="2700" dirty="0"/>
              <a:t> </a:t>
            </a:r>
            <a:r>
              <a:rPr lang="en-GB" sz="2700" dirty="0" err="1"/>
              <a:t>addysg</a:t>
            </a:r>
            <a:r>
              <a:rPr lang="en-GB" sz="2700" dirty="0"/>
              <a:t>:</a:t>
            </a:r>
            <a:r>
              <a:rPr lang="en-GB" dirty="0"/>
              <a:t>
</a:t>
            </a:r>
            <a:endParaRPr lang="en-GB" dirty="0">
              <a:highlight>
                <a:srgbClr val="FFFF00"/>
              </a:highlight>
            </a:endParaRPr>
          </a:p>
        </p:txBody>
      </p:sp>
      <p:sp>
        <p:nvSpPr>
          <p:cNvPr id="4" name="Content Placeholder 3">
            <a:extLst>
              <a:ext uri="{FF2B5EF4-FFF2-40B4-BE49-F238E27FC236}">
                <a16:creationId xmlns:a16="http://schemas.microsoft.com/office/drawing/2014/main" id="{5CB8923C-8481-4A3B-BF39-4AAF14283C0A}"/>
              </a:ext>
            </a:extLst>
          </p:cNvPr>
          <p:cNvSpPr>
            <a:spLocks noGrp="1"/>
          </p:cNvSpPr>
          <p:nvPr>
            <p:ph sz="half" idx="2"/>
          </p:nvPr>
        </p:nvSpPr>
        <p:spPr>
          <a:xfrm>
            <a:off x="4686300" y="1387878"/>
            <a:ext cx="3886200" cy="4351338"/>
          </a:xfrm>
        </p:spPr>
        <p:txBody>
          <a:bodyPr>
            <a:normAutofit fontScale="92500" lnSpcReduction="20000"/>
          </a:bodyPr>
          <a:lstStyle/>
          <a:p>
            <a:r>
              <a:rPr lang="en-GB" sz="2600" dirty="0" err="1">
                <a:solidFill>
                  <a:srgbClr val="002060"/>
                </a:solidFill>
                <a:latin typeface="Arial" panose="020B0604020202020204" pitchFamily="34" charset="0"/>
                <a:cs typeface="Arial" panose="020B0604020202020204" pitchFamily="34" charset="0"/>
              </a:rPr>
              <a:t>Ymarfer</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hunanymwybyddiaeth</a:t>
            </a:r>
            <a:r>
              <a:rPr lang="en-GB" sz="2600" dirty="0">
                <a:solidFill>
                  <a:srgbClr val="002060"/>
                </a:solidFill>
                <a:latin typeface="Arial" panose="020B0604020202020204" pitchFamily="34" charset="0"/>
                <a:cs typeface="Arial" panose="020B0604020202020204" pitchFamily="34" charset="0"/>
              </a:rPr>
              <a:t>,</a:t>
            </a:r>
            <a:endParaRPr lang="en-GB" sz="2600" b="0" i="0" dirty="0">
              <a:solidFill>
                <a:srgbClr val="002060"/>
              </a:solidFill>
              <a:effectLst/>
              <a:latin typeface="Arial" panose="020B0604020202020204" pitchFamily="34" charset="0"/>
              <a:cs typeface="Arial" panose="020B0604020202020204" pitchFamily="34" charset="0"/>
            </a:endParaRPr>
          </a:p>
          <a:p>
            <a:r>
              <a:rPr lang="en-GB" sz="2600" dirty="0" err="1">
                <a:solidFill>
                  <a:srgbClr val="002060"/>
                </a:solidFill>
                <a:latin typeface="Arial" panose="020B0604020202020204" pitchFamily="34" charset="0"/>
                <a:cs typeface="Arial" panose="020B0604020202020204" pitchFamily="34" charset="0"/>
              </a:rPr>
              <a:t>Byw</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gweledigaeth</a:t>
            </a:r>
            <a:r>
              <a:rPr lang="en-GB" sz="2600" dirty="0">
                <a:solidFill>
                  <a:srgbClr val="002060"/>
                </a:solidFill>
                <a:latin typeface="Arial" panose="020B0604020202020204" pitchFamily="34" charset="0"/>
                <a:cs typeface="Arial" panose="020B0604020202020204" pitchFamily="34" charset="0"/>
              </a:rPr>
              <a:t> a </a:t>
            </a:r>
            <a:r>
              <a:rPr lang="en-GB" sz="2600" dirty="0" err="1">
                <a:solidFill>
                  <a:srgbClr val="002060"/>
                </a:solidFill>
                <a:latin typeface="Arial" panose="020B0604020202020204" pitchFamily="34" charset="0"/>
                <a:cs typeface="Arial" panose="020B0604020202020204" pitchFamily="34" charset="0"/>
              </a:rPr>
              <a:t>rennir</a:t>
            </a:r>
            <a:r>
              <a:rPr lang="en-GB" sz="2600" dirty="0">
                <a:solidFill>
                  <a:srgbClr val="002060"/>
                </a:solidFill>
                <a:latin typeface="Arial" panose="020B0604020202020204" pitchFamily="34" charset="0"/>
                <a:cs typeface="Arial" panose="020B0604020202020204" pitchFamily="34" charset="0"/>
              </a:rPr>
              <a:t>,</a:t>
            </a:r>
            <a:endParaRPr lang="en-GB" sz="2600" b="0" i="0" dirty="0">
              <a:solidFill>
                <a:srgbClr val="002060"/>
              </a:solidFill>
              <a:effectLst/>
              <a:latin typeface="Arial" panose="020B0604020202020204" pitchFamily="34" charset="0"/>
              <a:cs typeface="Arial" panose="020B0604020202020204" pitchFamily="34" charset="0"/>
            </a:endParaRPr>
          </a:p>
          <a:p>
            <a:r>
              <a:rPr lang="en-GB" sz="2600" dirty="0" err="1">
                <a:solidFill>
                  <a:srgbClr val="002060"/>
                </a:solidFill>
                <a:latin typeface="Arial" panose="020B0604020202020204" pitchFamily="34" charset="0"/>
                <a:cs typeface="Arial" panose="020B0604020202020204" pitchFamily="34" charset="0"/>
              </a:rPr>
              <a:t>Meithrin</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perthnasoedd</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Creu</a:t>
            </a:r>
            <a:r>
              <a:rPr lang="en-GB" sz="2600" dirty="0">
                <a:solidFill>
                  <a:srgbClr val="002060"/>
                </a:solidFill>
                <a:latin typeface="Arial" panose="020B0604020202020204" pitchFamily="34" charset="0"/>
                <a:cs typeface="Arial" panose="020B0604020202020204" pitchFamily="34" charset="0"/>
              </a:rPr>
              <a:t> </a:t>
            </a:r>
            <a:r>
              <a:rPr lang="en-GB" sz="2600" dirty="0" err="1">
                <a:solidFill>
                  <a:srgbClr val="002060"/>
                </a:solidFill>
                <a:latin typeface="Arial" panose="020B0604020202020204" pitchFamily="34" charset="0"/>
                <a:cs typeface="Arial" panose="020B0604020202020204" pitchFamily="34" charset="0"/>
              </a:rPr>
              <a:t>newid</a:t>
            </a:r>
            <a:r>
              <a:rPr lang="en-GB" sz="2600" b="0" i="0" dirty="0">
                <a:solidFill>
                  <a:srgbClr val="002060"/>
                </a:solidFill>
                <a:effectLst/>
                <a:latin typeface="Arial" panose="020B0604020202020204" pitchFamily="34" charset="0"/>
                <a:cs typeface="Arial" panose="020B0604020202020204" pitchFamily="34" charset="0"/>
              </a:rPr>
              <a:t>.</a:t>
            </a:r>
          </a:p>
          <a:p>
            <a:pPr marL="0" indent="0">
              <a:buNone/>
            </a:pPr>
            <a:endParaRPr lang="en-GB" dirty="0"/>
          </a:p>
          <a:p>
            <a:pPr marL="0" indent="0" algn="r">
              <a:buNone/>
            </a:pPr>
            <a:r>
              <a:rPr lang="en-GB" sz="2800" dirty="0"/>
              <a:t>(Bortini</a:t>
            </a:r>
            <a:r>
              <a:rPr lang="en-GB" sz="2800" i="1" dirty="0"/>
              <a:t> et al., </a:t>
            </a:r>
            <a:r>
              <a:rPr lang="en-GB" sz="2800" dirty="0"/>
              <a:t>2018)</a:t>
            </a:r>
          </a:p>
          <a:p>
            <a:pPr marL="0" indent="0" algn="r">
              <a:buNone/>
            </a:pPr>
            <a:endParaRPr lang="en-GB" sz="2800" dirty="0"/>
          </a:p>
          <a:p>
            <a:pPr marL="0" indent="0" algn="r">
              <a:buNone/>
            </a:pPr>
            <a:r>
              <a:rPr lang="en-GB" sz="2800" dirty="0" err="1"/>
              <a:t>Safwch</a:t>
            </a:r>
            <a:r>
              <a:rPr lang="en-GB" sz="2800" dirty="0"/>
              <a:t> y </a:t>
            </a:r>
            <a:r>
              <a:rPr lang="en-GB" sz="2800" dirty="0" err="1"/>
              <a:t>prawf</a:t>
            </a:r>
            <a:r>
              <a:rPr lang="en-GB" sz="2800" dirty="0"/>
              <a:t>!</a:t>
            </a:r>
          </a:p>
          <a:p>
            <a:pPr marL="0" indent="0" algn="r">
              <a:buNone/>
            </a:pPr>
            <a:r>
              <a:rPr lang="en-GB" sz="2400" dirty="0">
                <a:effectLst/>
                <a:latin typeface="Calibri" panose="020F0502020204030204" pitchFamily="34" charset="0"/>
                <a:ea typeface="DengXian" panose="02010600030101010101" pitchFamily="2" charset="-122"/>
                <a:cs typeface="Times New Roman" panose="02020603050405020304" pitchFamily="18" charset="0"/>
              </a:rPr>
              <a:t>https://inclusiveleadership.eu/are-you-an-inclusive-leader/</a:t>
            </a:r>
          </a:p>
          <a:p>
            <a:endParaRPr lang="en-GB" dirty="0"/>
          </a:p>
        </p:txBody>
      </p:sp>
      <p:pic>
        <p:nvPicPr>
          <p:cNvPr id="5" name="Picture 2">
            <a:extLst>
              <a:ext uri="{FF2B5EF4-FFF2-40B4-BE49-F238E27FC236}">
                <a16:creationId xmlns:a16="http://schemas.microsoft.com/office/drawing/2014/main" id="{1C54FBB1-897C-4A06-987F-C76365915C0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28650" y="1387878"/>
            <a:ext cx="3886200" cy="3791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7314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1CD0D-F105-461D-87C8-7627EE55C418}"/>
              </a:ext>
            </a:extLst>
          </p:cNvPr>
          <p:cNvSpPr>
            <a:spLocks noGrp="1"/>
          </p:cNvSpPr>
          <p:nvPr>
            <p:ph type="title"/>
          </p:nvPr>
        </p:nvSpPr>
        <p:spPr/>
        <p:txBody>
          <a:bodyPr>
            <a:normAutofit/>
          </a:bodyPr>
          <a:lstStyle/>
          <a:p>
            <a:r>
              <a:rPr lang="en-GB" sz="2800" dirty="0"/>
              <a:t>Inclusive leaders in education development areas:</a:t>
            </a:r>
          </a:p>
        </p:txBody>
      </p:sp>
      <p:sp>
        <p:nvSpPr>
          <p:cNvPr id="4" name="Content Placeholder 3">
            <a:extLst>
              <a:ext uri="{FF2B5EF4-FFF2-40B4-BE49-F238E27FC236}">
                <a16:creationId xmlns:a16="http://schemas.microsoft.com/office/drawing/2014/main" id="{DABA5220-5962-4C8E-9E9B-B276D1AFF799}"/>
              </a:ext>
            </a:extLst>
          </p:cNvPr>
          <p:cNvSpPr>
            <a:spLocks noGrp="1"/>
          </p:cNvSpPr>
          <p:nvPr>
            <p:ph sz="half" idx="2"/>
          </p:nvPr>
        </p:nvSpPr>
        <p:spPr/>
        <p:txBody>
          <a:bodyPr/>
          <a:lstStyle/>
          <a:p>
            <a:pPr algn="l">
              <a:buFont typeface="Arial" panose="020B0604020202020204" pitchFamily="34" charset="0"/>
              <a:buChar char="•"/>
            </a:pPr>
            <a:r>
              <a:rPr lang="en-GB" sz="2000" b="0" i="0" dirty="0">
                <a:solidFill>
                  <a:srgbClr val="002060"/>
                </a:solidFill>
                <a:effectLst/>
                <a:latin typeface="Titillium Web"/>
              </a:rPr>
              <a:t>Practicing self-awareness,</a:t>
            </a:r>
          </a:p>
          <a:p>
            <a:pPr algn="l">
              <a:buFont typeface="Arial" panose="020B0604020202020204" pitchFamily="34" charset="0"/>
              <a:buChar char="•"/>
            </a:pPr>
            <a:r>
              <a:rPr lang="en-GB" sz="2000" b="0" i="0" dirty="0">
                <a:solidFill>
                  <a:srgbClr val="002060"/>
                </a:solidFill>
                <a:effectLst/>
                <a:latin typeface="Titillium Web"/>
              </a:rPr>
              <a:t>Living a shared vision,</a:t>
            </a:r>
          </a:p>
          <a:p>
            <a:pPr algn="l">
              <a:buFont typeface="Arial" panose="020B0604020202020204" pitchFamily="34" charset="0"/>
              <a:buChar char="•"/>
            </a:pPr>
            <a:r>
              <a:rPr lang="en-GB" sz="2000" b="0" i="0" dirty="0">
                <a:solidFill>
                  <a:srgbClr val="002060"/>
                </a:solidFill>
                <a:effectLst/>
                <a:latin typeface="Titillium Web"/>
              </a:rPr>
              <a:t>Building relationships </a:t>
            </a:r>
          </a:p>
          <a:p>
            <a:pPr algn="l">
              <a:buFont typeface="Arial" panose="020B0604020202020204" pitchFamily="34" charset="0"/>
              <a:buChar char="•"/>
            </a:pPr>
            <a:r>
              <a:rPr lang="en-GB" sz="2000" b="0" i="0" dirty="0">
                <a:solidFill>
                  <a:srgbClr val="002060"/>
                </a:solidFill>
                <a:effectLst/>
                <a:latin typeface="Titillium Web"/>
              </a:rPr>
              <a:t>Creating change.</a:t>
            </a:r>
          </a:p>
          <a:p>
            <a:pPr marL="0" indent="0">
              <a:buNone/>
            </a:pPr>
            <a:endParaRPr lang="en-GB" dirty="0"/>
          </a:p>
          <a:p>
            <a:pPr marL="0" indent="0" algn="r">
              <a:buNone/>
            </a:pPr>
            <a:r>
              <a:rPr lang="en-GB" sz="2000" dirty="0"/>
              <a:t>(Bortini</a:t>
            </a:r>
            <a:r>
              <a:rPr lang="en-GB" sz="2000" i="1" dirty="0"/>
              <a:t> et al., </a:t>
            </a:r>
            <a:r>
              <a:rPr lang="en-GB" sz="2000" dirty="0"/>
              <a:t>2018)</a:t>
            </a:r>
          </a:p>
          <a:p>
            <a:pPr marL="0" indent="0" algn="r">
              <a:buNone/>
            </a:pPr>
            <a:endParaRPr lang="en-GB" sz="2000" dirty="0"/>
          </a:p>
          <a:p>
            <a:pPr marL="0" indent="0" algn="r">
              <a:buNone/>
            </a:pPr>
            <a:r>
              <a:rPr lang="en-GB" sz="2000" dirty="0"/>
              <a:t>Take the test!</a:t>
            </a:r>
          </a:p>
          <a:p>
            <a:pPr marL="0" indent="0" algn="r">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https://inclusiveleadership.eu/are-you-an-inclusive-leader/</a:t>
            </a:r>
          </a:p>
          <a:p>
            <a:pPr marL="0" indent="0" algn="r">
              <a:buNone/>
            </a:pPr>
            <a:endParaRPr lang="en-GB" sz="2000" dirty="0"/>
          </a:p>
        </p:txBody>
      </p:sp>
      <p:pic>
        <p:nvPicPr>
          <p:cNvPr id="1026" name="Picture 2">
            <a:extLst>
              <a:ext uri="{FF2B5EF4-FFF2-40B4-BE49-F238E27FC236}">
                <a16:creationId xmlns:a16="http://schemas.microsoft.com/office/drawing/2014/main" id="{CB433C75-7BA8-4C17-AD67-0CCE8ADBFD5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49992" y="1533339"/>
            <a:ext cx="3886200" cy="3791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39371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FDC0-05C8-4738-AD09-A6156195036F}"/>
              </a:ext>
            </a:extLst>
          </p:cNvPr>
          <p:cNvSpPr>
            <a:spLocks noGrp="1"/>
          </p:cNvSpPr>
          <p:nvPr>
            <p:ph type="title"/>
          </p:nvPr>
        </p:nvSpPr>
        <p:spPr>
          <a:xfrm>
            <a:off x="656926" y="114272"/>
            <a:ext cx="7886700" cy="1325563"/>
          </a:xfrm>
        </p:spPr>
        <p:txBody>
          <a:bodyPr>
            <a:normAutofit/>
          </a:bodyPr>
          <a:lstStyle/>
          <a:p>
            <a:pPr algn="ctr"/>
            <a:r>
              <a:rPr lang="en-GB" sz="2800" b="1" dirty="0" err="1"/>
              <a:t>Cyfeiriadau</a:t>
            </a:r>
            <a:r>
              <a:rPr lang="en-GB" sz="2800" b="1" dirty="0"/>
              <a:t>/ References</a:t>
            </a:r>
          </a:p>
        </p:txBody>
      </p:sp>
      <p:sp>
        <p:nvSpPr>
          <p:cNvPr id="5" name="Rectangle 1">
            <a:extLst>
              <a:ext uri="{FF2B5EF4-FFF2-40B4-BE49-F238E27FC236}">
                <a16:creationId xmlns:a16="http://schemas.microsoft.com/office/drawing/2014/main" id="{8D93B802-B52D-4AB6-BBC4-3C23C58FD1AB}"/>
              </a:ext>
            </a:extLst>
          </p:cNvPr>
          <p:cNvSpPr>
            <a:spLocks noGrp="1" noChangeArrowheads="1"/>
          </p:cNvSpPr>
          <p:nvPr>
            <p:ph sz="half" idx="1"/>
          </p:nvPr>
        </p:nvSpPr>
        <p:spPr bwMode="auto">
          <a:xfrm>
            <a:off x="237319" y="1182789"/>
            <a:ext cx="8725915" cy="4124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Arnold, R</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et al. </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(1991)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Educating for a change.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Toronto: Between the Lines</a:t>
            </a:r>
            <a:endPar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https://files.eric.ed.gov/fulltext/ED336628.pdf (Accessed: 2/8/2021)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BBC Wales News (2021)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BAME teacher shortage at ‘crisis point in </a:t>
            </a:r>
            <a:r>
              <a:rPr kumimoji="0" lang="en-GB" altLang="en-US" sz="1200" b="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Wales</a:t>
            </a:r>
            <a:r>
              <a:rPr kumimoji="0" lang="en-GB" altLang="en-US" sz="12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BBC Wales News. </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27</a:t>
            </a:r>
            <a:r>
              <a:rPr kumimoji="0" lang="en-GB" altLang="en-US" sz="1200" b="0" u="none" strike="noStrike" cap="none" normalizeH="0" baseline="3000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a:t>
            </a:r>
            <a:r>
              <a:rPr kumimoji="0" lang="en-GB" altLang="en-US" sz="12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July 2021.</a:t>
            </a:r>
            <a:b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1200" b="0" i="0" u="sng"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https://www.bbc.co.uk/news/uk-wales-57978728</a:t>
            </a:r>
            <a:b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(Accessed 2nd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dirty="0">
                <a:latin typeface="Arial" panose="020B0604020202020204" pitchFamily="34" charset="0"/>
                <a:ea typeface="DengXian" panose="02010600030101010101" pitchFamily="2" charset="-122"/>
                <a:cs typeface="Arial" panose="020B0604020202020204" pitchFamily="34" charset="0"/>
              </a:rPr>
              <a:t>i</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Bortini, P.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et al.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2018).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Theoretical framework.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https://inclusiveleadership.eu/il_theoreticalframework_en.pdf  (Accessed 30 July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Bourke, J, and Titus, A . (2019) </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dirty="0">
                <a:latin typeface="Arial" panose="020B0604020202020204" pitchFamily="34" charset="0"/>
                <a:ea typeface="DengXian" panose="02010600030101010101" pitchFamily="2" charset="-122"/>
                <a:cs typeface="Arial" panose="020B0604020202020204" pitchFamily="34" charset="0"/>
              </a:rPr>
              <a: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Why inclusive leaders are good for organisations, and how to become one’,</a:t>
            </a:r>
            <a:r>
              <a:rPr lang="en-GB" altLang="en-US" sz="1200" dirty="0">
                <a:latin typeface="Arial" panose="020B0604020202020204" pitchFamily="34" charset="0"/>
                <a:ea typeface="DengXian" panose="02010600030101010101" pitchFamily="2" charset="-122"/>
                <a:cs typeface="Arial" panose="020B0604020202020204" pitchFamily="34" charset="0"/>
              </a:rPr>
              <a:t>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Harvard Business Review, </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https://hbr.org/2019/03/why-inclusive-leaders-are-good-for-organizations-and-how-to-become-one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Brown, B., 2020.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Dare to lead.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Brene-Brown-on-Power-and-Leadership-10-26-20%20(3).pdf (Accessed: 1 August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2021</a:t>
            </a:r>
            <a:r>
              <a:rPr lang="en-GB" altLang="en-US" sz="1200" dirty="0">
                <a:latin typeface="Arial" panose="020B0604020202020204" pitchFamily="34" charset="0"/>
                <a:ea typeface="DengXian" panose="02010600030101010101" pitchFamily="2" charset="-122"/>
                <a:cs typeface="Arial" panose="020B0604020202020204" pitchFamily="34" charset="0"/>
              </a:rPr>
              <a:t>)</a:t>
            </a: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759217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B4694F-FDD7-49A6-94D3-940C9B44670B}"/>
              </a:ext>
            </a:extLst>
          </p:cNvPr>
          <p:cNvSpPr>
            <a:spLocks noGrp="1"/>
          </p:cNvSpPr>
          <p:nvPr>
            <p:ph sz="half" idx="1"/>
          </p:nvPr>
        </p:nvSpPr>
        <p:spPr>
          <a:xfrm>
            <a:off x="314325" y="216919"/>
            <a:ext cx="8515350" cy="5911492"/>
          </a:xfrm>
        </p:spPr>
        <p:txBody>
          <a:bodyPr>
            <a:normAutofit fontScale="25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Calder, M., McKinnon, M. and Sneddon, R., (2012).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National risk framework to support the assessment of children and young people.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https://dera.ioe.ac.uk/16053/1/00408604.pdf (Accessed: 1 Augus</a:t>
            </a:r>
            <a:r>
              <a:rPr lang="en-GB" altLang="en-US" sz="4800" dirty="0">
                <a:latin typeface="Arial" panose="020B0604020202020204" pitchFamily="34" charset="0"/>
                <a:ea typeface="DengXian" panose="02010600030101010101" pitchFamily="2" charset="-122"/>
                <a:cs typeface="Arial" panose="020B0604020202020204" pitchFamily="34" charset="0"/>
              </a:rPr>
              <a:t>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2021</a:t>
            </a:r>
            <a:r>
              <a:rPr lang="en-GB" altLang="en-US" sz="4800" dirty="0">
                <a:latin typeface="Arial" panose="020B0604020202020204" pitchFamily="34" charset="0"/>
                <a:ea typeface="DengXian" panose="02010600030101010101" pitchFamily="2" charset="-122"/>
                <a:cs typeface="Arial" panose="020B0604020202020204" pitchFamily="34" charset="0"/>
              </a:rPr>
              <a:t>)</a:t>
            </a: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Dangos</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y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Cerdyn</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Coch</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Hiliaeth</a:t>
            </a:r>
            <a:r>
              <a:rPr lang="en-GB" altLang="en-US" sz="4800" dirty="0">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2020).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Hiliaeth</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Nhymu</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Archwilio</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rhagfard</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y system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addysg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yng</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Nghymru</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Ar</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gael</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yn</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https://www.theredcard.org/publications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Cyrchwyd</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 </a:t>
            </a:r>
            <a:r>
              <a:rPr kumimoji="0" lang="en-GB" altLang="en-US" sz="48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Awst</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2021):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0"/>
              </a:spcBef>
              <a:spcAft>
                <a:spcPct val="0"/>
              </a:spcAft>
              <a:buNone/>
            </a:pPr>
            <a:r>
              <a:rPr lang="en-GB" sz="4800" dirty="0">
                <a:latin typeface="Arial" panose="020B0604020202020204" pitchFamily="34" charset="0"/>
                <a:cs typeface="Arial" panose="020B0604020202020204" pitchFamily="34" charset="0"/>
              </a:rPr>
              <a:t>Egilsson, </a:t>
            </a:r>
            <a:r>
              <a:rPr lang="en-GB" sz="4800" dirty="0" err="1">
                <a:latin typeface="Arial" panose="020B0604020202020204" pitchFamily="34" charset="0"/>
                <a:cs typeface="Arial" panose="020B0604020202020204" pitchFamily="34" charset="0"/>
              </a:rPr>
              <a:t>Einarsdóttir</a:t>
            </a:r>
            <a:r>
              <a:rPr lang="en-GB" sz="4800" dirty="0">
                <a:latin typeface="Arial" panose="020B0604020202020204" pitchFamily="34" charset="0"/>
                <a:cs typeface="Arial" panose="020B0604020202020204" pitchFamily="34" charset="0"/>
              </a:rPr>
              <a:t> and Dockett (2021) ‘Parental experiences of belonging within the preschool community.’ </a:t>
            </a:r>
            <a:r>
              <a:rPr lang="en-GB" sz="4800" i="1" dirty="0">
                <a:latin typeface="Arial" panose="020B0604020202020204" pitchFamily="34" charset="0"/>
                <a:cs typeface="Arial" panose="020B0604020202020204" pitchFamily="34" charset="0"/>
              </a:rPr>
              <a:t>International Journal of Early Childhood</a:t>
            </a:r>
            <a:r>
              <a:rPr lang="en-GB" sz="4800" dirty="0">
                <a:latin typeface="Arial" panose="020B0604020202020204" pitchFamily="34" charset="0"/>
                <a:cs typeface="Arial" panose="020B0604020202020204" pitchFamily="34" charset="0"/>
              </a:rPr>
              <a:t> (2021) 53:31–47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Ferdman, B. (2017</a:t>
            </a:r>
            <a:r>
              <a:rPr lang="en-GB" altLang="en-US" sz="4800" dirty="0">
                <a:latin typeface="Arial" panose="020B0604020202020204" pitchFamily="34" charset="0"/>
                <a:ea typeface="DengXian" panose="02010600030101010101" pitchFamily="2" charset="-122"/>
                <a:cs typeface="Arial" panose="020B0604020202020204" pitchFamily="34" charset="0"/>
              </a:rPr>
              <a:t>)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‘Paradoxes of Inclusion: Understanding and Managing the Tensions of Diversity and Multiculturalism’,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 Journal of Applied </a:t>
            </a:r>
            <a:r>
              <a:rPr kumimoji="0" lang="en-GB" altLang="en-US" sz="4800" b="0" i="1"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Behavioral</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Science,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53 (2) Available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2"/>
              </a:rPr>
              <a:t>https://ideas.wharton.upenn.edu/wp-content/uploads/2018/07/Ferdman-2017.pdf</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Ferdman, B. (2021)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Transforming diverse lives, workplaces and societies.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Routledge.</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Foucault, M. (1977)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Discipline and Punish. </a:t>
            </a:r>
            <a:r>
              <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Allen Lane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Foucault, M. </a:t>
            </a:r>
            <a:r>
              <a:rPr lang="en-GB" altLang="en-US" sz="4800" dirty="0">
                <a:latin typeface="Arial" panose="020B0604020202020204" pitchFamily="34" charset="0"/>
                <a:ea typeface="DengXian" panose="02010600030101010101" pitchFamily="2" charset="-122"/>
                <a:cs typeface="Arial" panose="020B0604020202020204" pitchFamily="34" charset="0"/>
              </a:rPr>
              <a:t>(1979) </a:t>
            </a:r>
            <a:r>
              <a:rPr lang="en-GB" sz="4800" i="1" dirty="0">
                <a:latin typeface="Arial" panose="020B0604020202020204" pitchFamily="34" charset="0"/>
                <a:cs typeface="Arial" panose="020B0604020202020204" pitchFamily="34" charset="0"/>
              </a:rPr>
              <a:t>The History of Sexuality: Volume 1.</a:t>
            </a:r>
            <a:r>
              <a:rPr lang="en-GB" sz="4800" dirty="0">
                <a:latin typeface="Arial" panose="020B0604020202020204" pitchFamily="34" charset="0"/>
                <a:cs typeface="Arial" panose="020B0604020202020204" pitchFamily="34" charset="0"/>
              </a:rPr>
              <a:t> London), Allen Lane</a:t>
            </a: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Freire, P. (2005)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Pedagogy of the oppressed: 30th Anniversary edition.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London: Continuum. Available at: https://envs.ucsc.edu/internships/internship-readings/freire-pedagogy-of-the-oppressed.pdf ed.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Hadfield, M., Jopling, M. and Needham, M. (2015)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Practice leadership in the early years: becoming, being and developing as a leader.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Maidenhead, Berkshire: McGraw-Hill Education/Open University Press..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8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Hollander, E. (2008) </a:t>
            </a:r>
            <a:r>
              <a:rPr kumimoji="0" lang="en-GB" altLang="en-US" sz="48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The Essential Leader-Follower-Relationships. </a:t>
            </a:r>
            <a:r>
              <a:rPr kumimoji="0" lang="en-GB" altLang="en-US" sz="4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Oxon: Routledge.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9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9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1447688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F904A-70E8-40DD-853D-E903324451EC}"/>
              </a:ext>
            </a:extLst>
          </p:cNvPr>
          <p:cNvSpPr>
            <a:spLocks noGrp="1"/>
          </p:cNvSpPr>
          <p:nvPr>
            <p:ph sz="half" idx="1"/>
          </p:nvPr>
        </p:nvSpPr>
        <p:spPr>
          <a:xfrm>
            <a:off x="555821" y="301277"/>
            <a:ext cx="7591119" cy="6075246"/>
          </a:xfrm>
        </p:spPr>
        <p:txBody>
          <a:bodyPr>
            <a:normAutofit fontScale="40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International Childhood Education, (2021)  ‘</a:t>
            </a:r>
            <a:r>
              <a:rPr kumimoji="0" lang="en-GB" altLang="en-US" sz="3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Inclusive leadership in education’. </a:t>
            </a: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hlinkClick r:id="rId2"/>
              </a:rPr>
              <a:t>https://ceinternational1892.org/wp-content/uploads/2021/07/InclusiveLeadershipBriefJuly2021.pdf</a:t>
            </a: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Jones, C. (2021) </a:t>
            </a:r>
            <a:r>
              <a:rPr kumimoji="0" lang="en-GB" altLang="en-US" sz="3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‘Lack of diversity in Welsh curriculum sparks role model concern’ </a:t>
            </a:r>
            <a:r>
              <a:rPr lang="en-GB" altLang="en-US" sz="3200" i="1" dirty="0">
                <a:latin typeface="Arial" panose="020B0604020202020204" pitchFamily="34" charset="0"/>
                <a:ea typeface="DengXian" panose="02010600030101010101" pitchFamily="2" charset="-122"/>
                <a:cs typeface="Arial" panose="020B0604020202020204" pitchFamily="34" charset="0"/>
              </a:rPr>
              <a:t>BBC News. </a:t>
            </a:r>
            <a:r>
              <a:rPr lang="en-GB" altLang="en-US" sz="3200" dirty="0">
                <a:latin typeface="Arial" panose="020B0604020202020204" pitchFamily="34" charset="0"/>
                <a:ea typeface="DengXian" panose="02010600030101010101" pitchFamily="2" charset="-122"/>
                <a:cs typeface="Arial" panose="020B0604020202020204" pitchFamily="34" charset="0"/>
              </a:rPr>
              <a:t>28</a:t>
            </a:r>
            <a:r>
              <a:rPr lang="en-GB" altLang="en-US" sz="3200" baseline="30000" dirty="0">
                <a:latin typeface="Arial" panose="020B0604020202020204" pitchFamily="34" charset="0"/>
                <a:ea typeface="DengXian" panose="02010600030101010101" pitchFamily="2" charset="-122"/>
                <a:cs typeface="Arial" panose="020B0604020202020204" pitchFamily="34" charset="0"/>
              </a:rPr>
              <a:t>th</a:t>
            </a:r>
            <a:r>
              <a:rPr lang="en-GB" altLang="en-US" sz="3200" dirty="0">
                <a:latin typeface="Arial" panose="020B0604020202020204" pitchFamily="34" charset="0"/>
                <a:ea typeface="DengXian" panose="02010600030101010101" pitchFamily="2" charset="-122"/>
                <a:cs typeface="Arial" panose="020B0604020202020204" pitchFamily="34" charset="0"/>
              </a:rPr>
              <a:t> July 2018  Available at: </a:t>
            </a:r>
            <a:r>
              <a:rPr lang="en-GB" altLang="en-US" sz="3200" dirty="0">
                <a:latin typeface="Arial" panose="020B0604020202020204" pitchFamily="34" charset="0"/>
                <a:ea typeface="DengXian" panose="02010600030101010101" pitchFamily="2" charset="-122"/>
                <a:cs typeface="Arial" panose="020B0604020202020204" pitchFamily="34" charset="0"/>
                <a:hlinkClick r:id="rId2"/>
              </a:rPr>
              <a:t>https://www.bbc.co.uk/news/uk-wales-politics-44953312</a:t>
            </a:r>
            <a:r>
              <a:rPr lang="en-GB" altLang="en-US" sz="3200" dirty="0">
                <a:latin typeface="Arial" panose="020B0604020202020204" pitchFamily="34" charset="0"/>
                <a:ea typeface="DengXian" panose="02010600030101010101" pitchFamily="2" charset="-122"/>
                <a:cs typeface="Arial" panose="020B0604020202020204" pitchFamily="34" charset="0"/>
              </a:rPr>
              <a:t> (Accessed: 2 August 2021)</a:t>
            </a:r>
            <a:br>
              <a:rPr kumimoji="0" lang="en-GB" altLang="en-US" sz="18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endPar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Leadbetter, M. (2002) ‘Empowerment and advocacy’. in  Adams, R, </a:t>
            </a:r>
            <a:r>
              <a:rPr kumimoji="0" lang="en-GB" altLang="en-US" sz="30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Dominelli</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and Payne (eds)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Social work: Themes, issues and critical debates.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Basingstoke: Palgrave Macmillan.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Miller, V. </a:t>
            </a:r>
            <a:r>
              <a:rPr lang="en-GB" altLang="en-US" sz="3000" i="1" dirty="0">
                <a:latin typeface="Arial" panose="020B0604020202020204" pitchFamily="34" charset="0"/>
                <a:ea typeface="DengXian" panose="02010600030101010101" pitchFamily="2" charset="-122"/>
                <a:cs typeface="Arial" panose="020B0604020202020204" pitchFamily="34" charset="0"/>
              </a:rPr>
              <a:t>et al.</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2006).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Making change happen: Power.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https://www.justassociates.org/sites/justassociates.org/files/mch3_2011_final_0.pdf  (Accessed: 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3500" dirty="0">
                <a:latin typeface="Arial" panose="020B0604020202020204" pitchFamily="34" charset="0"/>
                <a:ea typeface="DengXian" panose="02010600030101010101" pitchFamily="2" charset="-122"/>
                <a:cs typeface="Arial" panose="020B0604020202020204" pitchFamily="34" charset="0"/>
              </a:rPr>
              <a:t>Mitchell, L. and Bateman, A. </a:t>
            </a:r>
            <a:r>
              <a:rPr lang="en-GB" sz="2400" dirty="0"/>
              <a:t>(2018). Belonging and culturally nuanced communication in a refugee early childhood centre in Aotearoa New Zealand. </a:t>
            </a:r>
            <a:r>
              <a:rPr lang="en-GB" sz="2400" i="1" dirty="0"/>
              <a:t>Contemporary Issues in Early Childhood</a:t>
            </a:r>
            <a:r>
              <a:rPr lang="en-GB" sz="2400" dirty="0"/>
              <a:t>, 19(4), 379– 391.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3500" dirty="0"/>
              <a:t>Mitchell, L . </a:t>
            </a:r>
            <a:r>
              <a:rPr lang="en-GB" sz="3500" i="1" dirty="0"/>
              <a:t>et al</a:t>
            </a:r>
            <a:r>
              <a:rPr lang="en-GB" sz="3500" dirty="0"/>
              <a:t>. (2017). Bridging transition through cultural understanding and identity. In N. Ballam, B. Perry, &amp; A. </a:t>
            </a:r>
            <a:r>
              <a:rPr lang="en-GB" sz="3500" dirty="0" err="1"/>
              <a:t>Garpelin</a:t>
            </a:r>
            <a:r>
              <a:rPr lang="en-GB" sz="3500" dirty="0"/>
              <a:t> (Eds.), Pedagogies of educational transitions (Vol. 16, pp. 29–42). Springer.</a:t>
            </a:r>
            <a:endParaRPr kumimoji="0" lang="en-GB" altLang="en-US" sz="35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Pemberton, L., 2020.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 Black Nursery Manager talking legacy, development and the future of our children. </a:t>
            </a:r>
            <a:r>
              <a:rPr kumimoji="0" lang="en-GB" altLang="en-US" sz="30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[video] </a:t>
            </a:r>
            <a:b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Available at: </a:t>
            </a:r>
            <a:r>
              <a:rPr kumimoji="0" lang="en-GB" altLang="en-US" sz="3000" b="0" i="0" u="sng"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https://www.youtube.com/watch?v=2hyyr7tAls8&amp;t=1839s</a:t>
            </a:r>
            <a:b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b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(Accessed 02 August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Randel, A.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et al.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(2018) ‘Inclusive leadership: Realizing positive outcomes through belongingness and being valued for uniqueness’ </a:t>
            </a:r>
            <a:r>
              <a:rPr kumimoji="0" lang="en-GB" altLang="en-US" sz="30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Human Resource Management Review</a:t>
            </a:r>
            <a:r>
              <a:rPr kumimoji="0" lang="en-GB" altLang="en-US" sz="3000" b="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28. pp 190-223  </a:t>
            </a:r>
            <a:r>
              <a:rPr kumimoji="0" lang="en-GB" altLang="en-US" sz="30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DOI: 10.1016/j.hrmr.2017.07.002, pp. 190-203.</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3000" dirty="0">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5929285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D5643CC-25B0-4C17-8B6B-597E8F1F3B22}"/>
              </a:ext>
            </a:extLst>
          </p:cNvPr>
          <p:cNvSpPr>
            <a:spLocks noGrp="1"/>
          </p:cNvSpPr>
          <p:nvPr>
            <p:ph sz="half" idx="1"/>
          </p:nvPr>
        </p:nvSpPr>
        <p:spPr>
          <a:xfrm>
            <a:off x="432706" y="545465"/>
            <a:ext cx="8018961" cy="4351338"/>
          </a:xfrm>
        </p:spPr>
        <p:txBody>
          <a:bodyPr>
            <a:normAutofit/>
          </a:bodyPr>
          <a:lstStyle/>
          <a:p>
            <a:pPr marL="0" indent="0" eaLnBrk="0" fontAlgn="base" hangingPunct="0">
              <a:lnSpc>
                <a:spcPct val="100000"/>
              </a:lnSpc>
              <a:spcBef>
                <a:spcPct val="0"/>
              </a:spcBef>
              <a:spcAft>
                <a:spcPct val="0"/>
              </a:spcAft>
              <a:buNone/>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Reza, F. (2021</a:t>
            </a:r>
            <a:r>
              <a:rPr kumimoji="0" lang="en-GB" altLang="en-US" sz="12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r>
              <a:rPr kumimoji="0" lang="en-GB" altLang="en-US" sz="120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r>
              <a:rPr lang="en-GB" sz="1200" dirty="0">
                <a:solidFill>
                  <a:srgbClr val="212121"/>
                </a:solidFill>
                <a:effectLst/>
                <a:latin typeface="Arial" panose="020B0604020202020204" pitchFamily="34" charset="0"/>
                <a:cs typeface="Arial" panose="020B0604020202020204" pitchFamily="34" charset="0"/>
              </a:rPr>
              <a:t>An Expert’s Insight: </a:t>
            </a:r>
            <a:r>
              <a:rPr lang="en-GB" sz="1200" dirty="0" err="1">
                <a:solidFill>
                  <a:srgbClr val="212121"/>
                </a:solidFill>
                <a:effectLst/>
                <a:latin typeface="Arial" panose="020B0604020202020204" pitchFamily="34" charset="0"/>
                <a:cs typeface="Arial" panose="020B0604020202020204" pitchFamily="34" charset="0"/>
              </a:rPr>
              <a:t>Dr.</a:t>
            </a:r>
            <a:r>
              <a:rPr lang="en-GB" sz="1200" dirty="0">
                <a:solidFill>
                  <a:srgbClr val="212121"/>
                </a:solidFill>
                <a:effectLst/>
                <a:latin typeface="Arial" panose="020B0604020202020204" pitchFamily="34" charset="0"/>
                <a:cs typeface="Arial" panose="020B0604020202020204" pitchFamily="34" charset="0"/>
              </a:rPr>
              <a:t> </a:t>
            </a:r>
            <a:r>
              <a:rPr lang="en-GB" sz="1200" dirty="0" err="1">
                <a:solidFill>
                  <a:srgbClr val="212121"/>
                </a:solidFill>
                <a:effectLst/>
                <a:latin typeface="Arial" panose="020B0604020202020204" pitchFamily="34" charset="0"/>
                <a:cs typeface="Arial" panose="020B0604020202020204" pitchFamily="34" charset="0"/>
              </a:rPr>
              <a:t>Fawzia</a:t>
            </a:r>
            <a:r>
              <a:rPr lang="en-GB" sz="1200" dirty="0">
                <a:solidFill>
                  <a:srgbClr val="212121"/>
                </a:solidFill>
                <a:effectLst/>
                <a:latin typeface="Arial" panose="020B0604020202020204" pitchFamily="34" charset="0"/>
                <a:cs typeface="Arial" panose="020B0604020202020204" pitchFamily="34" charset="0"/>
              </a:rPr>
              <a:t> Reza on Diversity and Inclusion in Early Education</a:t>
            </a:r>
            <a:r>
              <a:rPr lang="en-GB" sz="1200" i="1" dirty="0">
                <a:solidFill>
                  <a:srgbClr val="212121"/>
                </a:solidFill>
                <a:effectLst/>
                <a:latin typeface="Arial" panose="020B0604020202020204" pitchFamily="34" charset="0"/>
                <a:cs typeface="Arial" panose="020B0604020202020204" pitchFamily="34" charset="0"/>
              </a:rPr>
              <a:t>’. Childhood Education International </a:t>
            </a:r>
            <a:r>
              <a:rPr lang="en-GB" sz="1200" i="0" dirty="0">
                <a:solidFill>
                  <a:srgbClr val="212121"/>
                </a:solidFill>
                <a:effectLst/>
                <a:latin typeface="Arial" panose="020B0604020202020204" pitchFamily="34" charset="0"/>
                <a:cs typeface="Arial" panose="020B0604020202020204" pitchFamily="34" charset="0"/>
              </a:rPr>
              <a:t>Available at: https://ceinternational1892.org/article/an-experts-insight-dr-fawzia-reza-on-diversity-and-inclusion-in-early-education/ (Accessed: 3/9/2021)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Scanlan, M. and Johnson, L. (2015</a:t>
            </a:r>
            <a:r>
              <a:rPr lang="en-GB" altLang="en-US" sz="1200" dirty="0">
                <a:latin typeface="Arial" panose="020B0604020202020204" pitchFamily="34" charset="0"/>
                <a:ea typeface="DengXian" panose="02010600030101010101" pitchFamily="2" charset="-122"/>
                <a:cs typeface="Arial" panose="020B0604020202020204" pitchFamily="34" charset="0"/>
              </a:rPr>
              <a: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Inclusive leadership on the social frontiers: Family and community engagement. in: </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Theoharis</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G and Scanlan, M.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Leadership for increasingly diverse schools.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1 ed. New York: Routledge.</a:t>
            </a:r>
            <a:endParaRPr lang="en-GB" altLang="en-US" sz="12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Show Racism the Red Card, 2020.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Racism in Wales? Exploring prejudice in the Welsh education system. </a:t>
            </a:r>
            <a:r>
              <a:rPr lang="en-GB" altLang="en-US" sz="1200" dirty="0">
                <a:latin typeface="Arial" panose="020B0604020202020204" pitchFamily="34" charset="0"/>
                <a:ea typeface="DengXian" panose="02010600030101010101" pitchFamily="2" charset="-122"/>
                <a:cs typeface="Arial" panose="020B0604020202020204" pitchFamily="34" charset="0"/>
              </a:rPr>
              <a:t>A</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vailable at: https://www.theredcard.org/publications  (Accessed: 02/08/2021)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Siraj-</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Blatcford</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I. and </a:t>
            </a:r>
            <a:r>
              <a:rPr kumimoji="0" lang="en-GB" altLang="en-US" sz="12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Hallet</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E. (2014) </a:t>
            </a:r>
            <a:r>
              <a:rPr kumimoji="0" lang="en-GB" altLang="en-US" sz="12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Effective and caring leadership in the early years. </a:t>
            </a:r>
            <a:r>
              <a:rPr kumimoji="0" lang="en-GB" altLang="en-US" sz="12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London: SAGE.</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408693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20A647C-70E8-4659-9076-F0AF24D239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3184</TotalTime>
  <Words>6012</Words>
  <Application>Microsoft Office PowerPoint</Application>
  <PresentationFormat>On-screen Show (4:3)</PresentationFormat>
  <Paragraphs>610</Paragraphs>
  <Slides>71</Slides>
  <Notes>47</Notes>
  <HiddenSlides>0</HiddenSlides>
  <MMClips>0</MMClips>
  <ScaleCrop>false</ScaleCrop>
  <HeadingPairs>
    <vt:vector size="4" baseType="variant">
      <vt:variant>
        <vt:lpstr>Theme</vt:lpstr>
      </vt:variant>
      <vt:variant>
        <vt:i4>1</vt:i4>
      </vt:variant>
      <vt:variant>
        <vt:lpstr>Slide Titles</vt:lpstr>
      </vt:variant>
      <vt:variant>
        <vt:i4>71</vt:i4>
      </vt:variant>
    </vt:vector>
  </HeadingPairs>
  <TitlesOfParts>
    <vt:vector size="72" baseType="lpstr">
      <vt:lpstr>Office Theme</vt:lpstr>
      <vt:lpstr>PowerPoint Presentation</vt:lpstr>
      <vt:lpstr>Cynnwys    /           Content</vt:lpstr>
      <vt:lpstr>Sgiliau Cyflogadwyedd/Trosglwyddadwy Employability/Transferable Skills</vt:lpstr>
      <vt:lpstr>Adnoddau  Resources</vt:lpstr>
      <vt:lpstr>Rules for module</vt:lpstr>
      <vt:lpstr>(Reza, 2021) </vt:lpstr>
      <vt:lpstr>PowerPoint Presentation</vt:lpstr>
      <vt:lpstr>PowerPoint Presentation</vt:lpstr>
      <vt:lpstr>Mae Arweinyddiaeth Gynhwysol yn.../  Inclusive leadership is:</vt:lpstr>
      <vt:lpstr>PowerPoint Presentation</vt:lpstr>
      <vt:lpstr>Astudiaethau achos (bywyd go iawn) i’w hystyried/(Real life) case studies to consider/</vt:lpstr>
      <vt:lpstr>PowerPoint Presentation</vt:lpstr>
      <vt:lpstr>PowerPoint Presentation</vt:lpstr>
      <vt:lpstr>PowerPoint Presentation</vt:lpstr>
      <vt:lpstr>Termau cyffredin eraill sydd â chysylltiad agos ag arweinyddiaeth gynhwysol </vt:lpstr>
      <vt:lpstr>Other common terms closely linked to inclusive leadership</vt:lpstr>
      <vt:lpstr>Beth ydy’n ni’n gwybod yn barod?</vt:lpstr>
      <vt:lpstr>What do we know already? </vt:lpstr>
      <vt:lpstr>Beth mae arweinwyr Gynhwysol yn ei wneud? / what do inclusive leaders do?</vt:lpstr>
      <vt:lpstr>Ar gyfer y modwl hwn…/For this module…</vt:lpstr>
      <vt:lpstr>Effaith / Agency</vt:lpstr>
      <vt:lpstr>Ferdman (2021): Arweinyddiaeth gynhwysol/ Inclusive Leadership</vt:lpstr>
      <vt:lpstr>PowerPoint Presentation</vt:lpstr>
      <vt:lpstr>Theori: Croestoriadoldeb Theory: Intersectionality</vt:lpstr>
      <vt:lpstr>PowerPoint Presentation</vt:lpstr>
      <vt:lpstr>Tegwch o’i gymharu â Chydraddoldeb  - Equity v Equality</vt:lpstr>
      <vt:lpstr>PowerPoint Presentation</vt:lpstr>
      <vt:lpstr>PowerPoint Presentation</vt:lpstr>
      <vt:lpstr>Dr. Faweiza Reza</vt:lpstr>
      <vt:lpstr>Amrywiaeth</vt:lpstr>
      <vt:lpstr>Amrywiaeth/ Diversity</vt:lpstr>
      <vt:lpstr>PowerPoint Presentation</vt:lpstr>
      <vt:lpstr>PowerPoint Presentation</vt:lpstr>
      <vt:lpstr>PowerPoint Presentation</vt:lpstr>
      <vt:lpstr>PowerPoint Presentation</vt:lpstr>
      <vt:lpstr>PowerPoint Presentation</vt:lpstr>
      <vt:lpstr>Cynhwysiant mewn arweinyddiaeth gynhwysol/ Inclusion in inclusive leadership (Ferdman, 2021)</vt:lpstr>
      <vt:lpstr>PowerPoint Presentation</vt:lpstr>
      <vt:lpstr>PowerPoint Presentation</vt:lpstr>
      <vt:lpstr> I gwynhwysiant ddigwydd mae’n rhaid…/  For inclusion to happen there has to be… </vt:lpstr>
      <vt:lpstr>Cyfraddoldeb mewn arweinyddiaeth gynhwysol / Equality in inclusive leadership</vt:lpstr>
      <vt:lpstr>Pŵer / Power</vt:lpstr>
      <vt:lpstr>Ystyriwch                Consider</vt:lpstr>
      <vt:lpstr>Ymarfer / Exercise:</vt:lpstr>
      <vt:lpstr>Pŵer/ Power</vt:lpstr>
      <vt:lpstr>Pŵer</vt:lpstr>
      <vt:lpstr>Power</vt:lpstr>
      <vt:lpstr>PowerPoint Presentation</vt:lpstr>
      <vt:lpstr>PowerPoint Presentation</vt:lpstr>
      <vt:lpstr>PowerPoint Presentation</vt:lpstr>
      <vt:lpstr>Brené Brown (2020)</vt:lpstr>
      <vt:lpstr>Pŵer/ Power</vt:lpstr>
      <vt:lpstr>PowerPoint Presentation</vt:lpstr>
      <vt:lpstr>Gall pŵer fod yn gadarnhaol…  </vt:lpstr>
      <vt:lpstr>‘PŴER GYDAG’ eraill: Pŵer ar y cyd, sy’n dod i fod trwy weithredu a chodi llais ar y cyd, mae’n cynnwys cydweithredu, trefnu a chadernid.  ‘PŴER DROS’ eraill: Pŵer y cryf dros y gwan. Mae’n ffurf ar reolaeth gan un person, neu grŵp o bobl, dros eraill. Mae’n cynnwys y pŵer i eithrio eraill. </vt:lpstr>
      <vt:lpstr>PowerPoint Presentation</vt:lpstr>
      <vt:lpstr>PowerPoint Presentation</vt:lpstr>
      <vt:lpstr>PowerPoint Presentation</vt:lpstr>
      <vt:lpstr>Dewch i ni bwyso a mesur!</vt:lpstr>
      <vt:lpstr>Let’s critique!</vt:lpstr>
      <vt:lpstr>Nodweddion arweinyddiaeth gynhwysol/ Inclusive leadership characteristics</vt:lpstr>
      <vt:lpstr>Mae arweinwyr cynhwysol yn: </vt:lpstr>
      <vt:lpstr>Inclusive leaders: </vt:lpstr>
      <vt:lpstr>(Bourke a Titus, 2019)</vt:lpstr>
      <vt:lpstr>(Bourke and Titus, 2019)</vt:lpstr>
      <vt:lpstr>Arweinwyr cynhwysol mewn meysydd datblygu addysg:
</vt:lpstr>
      <vt:lpstr>Inclusive leaders in education development areas:</vt:lpstr>
      <vt:lpstr>Cyfeiriadau/ 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Jessica Pitman</cp:lastModifiedBy>
  <cp:revision>71</cp:revision>
  <dcterms:created xsi:type="dcterms:W3CDTF">2017-02-08T11:33:06Z</dcterms:created>
  <dcterms:modified xsi:type="dcterms:W3CDTF">2024-11-24T17:04:36Z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