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sldIdLst>
    <p:sldId id="256" r:id="rId2"/>
    <p:sldId id="258" r:id="rId3"/>
    <p:sldId id="259" r:id="rId4"/>
    <p:sldId id="260" r:id="rId5"/>
    <p:sldId id="261" r:id="rId6"/>
    <p:sldId id="262" r:id="rId7"/>
    <p:sldId id="263" r:id="rId8"/>
    <p:sldId id="264" r:id="rId9"/>
    <p:sldId id="265"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1E69B71-3AF4-4071-8253-319901867085}" v="48" dt="2026-07-20T03:03:14.4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72"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E12C265-4E8F-4A8B-AD0F-485A77B7A196}" type="doc">
      <dgm:prSet loTypeId="urn:microsoft.com/office/officeart/2005/8/layout/cycle2" loCatId="cycle" qsTypeId="urn:microsoft.com/office/officeart/2005/8/quickstyle/simple1" qsCatId="simple" csTypeId="urn:microsoft.com/office/officeart/2005/8/colors/colorful2" csCatId="colorful" phldr="1"/>
      <dgm:spPr/>
      <dgm:t>
        <a:bodyPr/>
        <a:lstStyle/>
        <a:p>
          <a:endParaRPr lang="en-GB"/>
        </a:p>
      </dgm:t>
    </dgm:pt>
    <dgm:pt modelId="{F7E4C35C-2710-459B-A49A-48279F9367B7}">
      <dgm:prSet phldrT="[Text]" custT="1"/>
      <dgm:spPr/>
      <dgm:t>
        <a:bodyPr/>
        <a:lstStyle/>
        <a:p>
          <a:r>
            <a:rPr lang="en-GB" sz="900" b="1" i="0" dirty="0">
              <a:effectLst/>
              <a:latin typeface="Arial" panose="020B0604020202020204" pitchFamily="34" charset="0"/>
              <a:cs typeface="Arial" panose="020B0604020202020204" pitchFamily="34" charset="0"/>
            </a:rPr>
            <a:t>DESCRIPTION</a:t>
          </a:r>
          <a:endParaRPr lang="en-GB" sz="900" dirty="0">
            <a:latin typeface="Arial" panose="020B0604020202020204" pitchFamily="34" charset="0"/>
            <a:cs typeface="Arial" panose="020B0604020202020204" pitchFamily="34" charset="0"/>
          </a:endParaRPr>
        </a:p>
      </dgm:t>
    </dgm:pt>
    <dgm:pt modelId="{F38EE7E6-DDEA-4612-815E-8BB178A160B2}" type="parTrans" cxnId="{3B3E6232-D7B9-4A26-9995-0906E165505F}">
      <dgm:prSet/>
      <dgm:spPr/>
      <dgm:t>
        <a:bodyPr/>
        <a:lstStyle/>
        <a:p>
          <a:endParaRPr lang="en-GB"/>
        </a:p>
      </dgm:t>
    </dgm:pt>
    <dgm:pt modelId="{A3AE57C9-2F66-494F-8472-0F52E5B5F2EE}" type="sibTrans" cxnId="{3B3E6232-D7B9-4A26-9995-0906E165505F}">
      <dgm:prSet/>
      <dgm:spPr/>
      <dgm:t>
        <a:bodyPr/>
        <a:lstStyle/>
        <a:p>
          <a:endParaRPr lang="en-GB"/>
        </a:p>
      </dgm:t>
    </dgm:pt>
    <dgm:pt modelId="{E2D17BEB-F93C-4596-BFD5-56EA21BC66E8}">
      <dgm:prSet phldrT="[Text]" phldr="0"/>
      <dgm:spPr/>
      <dgm:t>
        <a:bodyPr/>
        <a:lstStyle/>
        <a:p>
          <a:r>
            <a:rPr lang="en-GB" dirty="0"/>
            <a:t>FEELINGS</a:t>
          </a:r>
        </a:p>
      </dgm:t>
    </dgm:pt>
    <dgm:pt modelId="{7E26E84B-F7A4-4B5F-9BCA-5D95BC0DC4E4}" type="parTrans" cxnId="{9B42AD93-10C6-4686-A0AA-06CBE8F2599A}">
      <dgm:prSet/>
      <dgm:spPr/>
      <dgm:t>
        <a:bodyPr/>
        <a:lstStyle/>
        <a:p>
          <a:endParaRPr lang="en-GB"/>
        </a:p>
      </dgm:t>
    </dgm:pt>
    <dgm:pt modelId="{06C2EED8-E970-4BE8-A49B-3C4F41A14BAA}" type="sibTrans" cxnId="{9B42AD93-10C6-4686-A0AA-06CBE8F2599A}">
      <dgm:prSet/>
      <dgm:spPr/>
      <dgm:t>
        <a:bodyPr/>
        <a:lstStyle/>
        <a:p>
          <a:endParaRPr lang="en-GB"/>
        </a:p>
      </dgm:t>
    </dgm:pt>
    <dgm:pt modelId="{583EFA8C-BD74-499D-AB29-BF12276554CC}">
      <dgm:prSet phldrT="[Text]" phldr="0"/>
      <dgm:spPr/>
      <dgm:t>
        <a:bodyPr/>
        <a:lstStyle/>
        <a:p>
          <a:r>
            <a:rPr lang="en-GB" dirty="0"/>
            <a:t>EVALUATION</a:t>
          </a:r>
        </a:p>
      </dgm:t>
    </dgm:pt>
    <dgm:pt modelId="{4BFB3859-F3AF-42B0-BEBD-4C4CBCEBFC95}" type="parTrans" cxnId="{3ABE05A5-EC3C-4F0C-9EDE-8A4234DD06AE}">
      <dgm:prSet/>
      <dgm:spPr/>
      <dgm:t>
        <a:bodyPr/>
        <a:lstStyle/>
        <a:p>
          <a:endParaRPr lang="en-GB"/>
        </a:p>
      </dgm:t>
    </dgm:pt>
    <dgm:pt modelId="{91509966-2A98-4676-836C-C1847D1753FA}" type="sibTrans" cxnId="{3ABE05A5-EC3C-4F0C-9EDE-8A4234DD06AE}">
      <dgm:prSet/>
      <dgm:spPr/>
      <dgm:t>
        <a:bodyPr/>
        <a:lstStyle/>
        <a:p>
          <a:endParaRPr lang="en-GB"/>
        </a:p>
      </dgm:t>
    </dgm:pt>
    <dgm:pt modelId="{8887DC2F-6753-4860-BF2B-99B2CD3C0E3B}">
      <dgm:prSet phldrT="[Text]" phldr="0"/>
      <dgm:spPr/>
      <dgm:t>
        <a:bodyPr/>
        <a:lstStyle/>
        <a:p>
          <a:r>
            <a:rPr lang="en-GB" dirty="0"/>
            <a:t>ANALYSIS</a:t>
          </a:r>
        </a:p>
      </dgm:t>
    </dgm:pt>
    <dgm:pt modelId="{32A17EAA-B1D4-48D1-AFA4-3BD2B143C3C7}" type="parTrans" cxnId="{A3E2FA2D-F393-4A6C-9FA2-B114C6731FF4}">
      <dgm:prSet/>
      <dgm:spPr/>
      <dgm:t>
        <a:bodyPr/>
        <a:lstStyle/>
        <a:p>
          <a:endParaRPr lang="en-GB"/>
        </a:p>
      </dgm:t>
    </dgm:pt>
    <dgm:pt modelId="{CB71015F-C33D-4E47-B8E7-5BE619726895}" type="sibTrans" cxnId="{A3E2FA2D-F393-4A6C-9FA2-B114C6731FF4}">
      <dgm:prSet/>
      <dgm:spPr/>
      <dgm:t>
        <a:bodyPr/>
        <a:lstStyle/>
        <a:p>
          <a:endParaRPr lang="en-GB"/>
        </a:p>
      </dgm:t>
    </dgm:pt>
    <dgm:pt modelId="{B6FCC7D6-772C-4709-B89C-290A172508F9}">
      <dgm:prSet phldrT="[Text]" phldr="0"/>
      <dgm:spPr/>
      <dgm:t>
        <a:bodyPr/>
        <a:lstStyle/>
        <a:p>
          <a:r>
            <a:rPr lang="en-GB" dirty="0"/>
            <a:t>CONCLUSION</a:t>
          </a:r>
        </a:p>
      </dgm:t>
    </dgm:pt>
    <dgm:pt modelId="{961887F4-E7DA-4186-B22C-BC46A14D6F56}" type="parTrans" cxnId="{F58AE632-590E-49A9-8663-EF052C955472}">
      <dgm:prSet/>
      <dgm:spPr/>
      <dgm:t>
        <a:bodyPr/>
        <a:lstStyle/>
        <a:p>
          <a:endParaRPr lang="en-GB"/>
        </a:p>
      </dgm:t>
    </dgm:pt>
    <dgm:pt modelId="{0C9D4507-A761-4B97-B0BE-3C0F1C270B1B}" type="sibTrans" cxnId="{F58AE632-590E-49A9-8663-EF052C955472}">
      <dgm:prSet/>
      <dgm:spPr/>
      <dgm:t>
        <a:bodyPr/>
        <a:lstStyle/>
        <a:p>
          <a:endParaRPr lang="en-GB"/>
        </a:p>
      </dgm:t>
    </dgm:pt>
    <dgm:pt modelId="{7E3DFB8D-0AB4-4BC4-96CA-2E1182866622}">
      <dgm:prSet phldrT="[Text]" phldr="0"/>
      <dgm:spPr/>
      <dgm:t>
        <a:bodyPr/>
        <a:lstStyle/>
        <a:p>
          <a:r>
            <a:rPr lang="en-GB" dirty="0"/>
            <a:t>ACTION PLAN </a:t>
          </a:r>
        </a:p>
      </dgm:t>
    </dgm:pt>
    <dgm:pt modelId="{28EFF229-37B2-47BC-BBD6-1D3BDDC92718}" type="parTrans" cxnId="{35E8872B-9FE5-42A7-9F33-11F494777085}">
      <dgm:prSet/>
      <dgm:spPr/>
      <dgm:t>
        <a:bodyPr/>
        <a:lstStyle/>
        <a:p>
          <a:endParaRPr lang="en-GB"/>
        </a:p>
      </dgm:t>
    </dgm:pt>
    <dgm:pt modelId="{18C8A612-25AE-41FC-B2A4-D0ED99CA2A39}" type="sibTrans" cxnId="{35E8872B-9FE5-42A7-9F33-11F494777085}">
      <dgm:prSet/>
      <dgm:spPr/>
      <dgm:t>
        <a:bodyPr/>
        <a:lstStyle/>
        <a:p>
          <a:endParaRPr lang="en-GB"/>
        </a:p>
      </dgm:t>
    </dgm:pt>
    <dgm:pt modelId="{04104FC2-A109-46C5-9A2A-CDC80F85F42F}" type="pres">
      <dgm:prSet presAssocID="{7E12C265-4E8F-4A8B-AD0F-485A77B7A196}" presName="cycle" presStyleCnt="0">
        <dgm:presLayoutVars>
          <dgm:dir/>
          <dgm:resizeHandles val="exact"/>
        </dgm:presLayoutVars>
      </dgm:prSet>
      <dgm:spPr/>
    </dgm:pt>
    <dgm:pt modelId="{A1F3D1C0-AB50-4CBB-BDDD-5A57DC4D8124}" type="pres">
      <dgm:prSet presAssocID="{F7E4C35C-2710-459B-A49A-48279F9367B7}" presName="node" presStyleLbl="node1" presStyleIdx="0" presStyleCnt="6">
        <dgm:presLayoutVars>
          <dgm:bulletEnabled val="1"/>
        </dgm:presLayoutVars>
      </dgm:prSet>
      <dgm:spPr/>
    </dgm:pt>
    <dgm:pt modelId="{0DFA7E4F-FC2A-4C1C-94D5-B7BD385DEB56}" type="pres">
      <dgm:prSet presAssocID="{A3AE57C9-2F66-494F-8472-0F52E5B5F2EE}" presName="sibTrans" presStyleLbl="sibTrans2D1" presStyleIdx="0" presStyleCnt="6"/>
      <dgm:spPr/>
    </dgm:pt>
    <dgm:pt modelId="{2D7956BD-569A-4B25-AF8A-100D59764036}" type="pres">
      <dgm:prSet presAssocID="{A3AE57C9-2F66-494F-8472-0F52E5B5F2EE}" presName="connectorText" presStyleLbl="sibTrans2D1" presStyleIdx="0" presStyleCnt="6"/>
      <dgm:spPr/>
    </dgm:pt>
    <dgm:pt modelId="{9BF54957-1695-42E2-8151-317025E954E1}" type="pres">
      <dgm:prSet presAssocID="{E2D17BEB-F93C-4596-BFD5-56EA21BC66E8}" presName="node" presStyleLbl="node1" presStyleIdx="1" presStyleCnt="6">
        <dgm:presLayoutVars>
          <dgm:bulletEnabled val="1"/>
        </dgm:presLayoutVars>
      </dgm:prSet>
      <dgm:spPr/>
    </dgm:pt>
    <dgm:pt modelId="{5D77AF16-4A61-4B4B-A1A6-8EE450212301}" type="pres">
      <dgm:prSet presAssocID="{06C2EED8-E970-4BE8-A49B-3C4F41A14BAA}" presName="sibTrans" presStyleLbl="sibTrans2D1" presStyleIdx="1" presStyleCnt="6"/>
      <dgm:spPr/>
    </dgm:pt>
    <dgm:pt modelId="{A6ED13F1-156C-4BAA-ACF6-3DE4A135BA51}" type="pres">
      <dgm:prSet presAssocID="{06C2EED8-E970-4BE8-A49B-3C4F41A14BAA}" presName="connectorText" presStyleLbl="sibTrans2D1" presStyleIdx="1" presStyleCnt="6"/>
      <dgm:spPr/>
    </dgm:pt>
    <dgm:pt modelId="{5F7CD5E6-996C-4E25-A4CC-435E6B51C989}" type="pres">
      <dgm:prSet presAssocID="{583EFA8C-BD74-499D-AB29-BF12276554CC}" presName="node" presStyleLbl="node1" presStyleIdx="2" presStyleCnt="6">
        <dgm:presLayoutVars>
          <dgm:bulletEnabled val="1"/>
        </dgm:presLayoutVars>
      </dgm:prSet>
      <dgm:spPr/>
    </dgm:pt>
    <dgm:pt modelId="{FCC1BFD9-0F7C-4381-8B85-4DA85EC19636}" type="pres">
      <dgm:prSet presAssocID="{91509966-2A98-4676-836C-C1847D1753FA}" presName="sibTrans" presStyleLbl="sibTrans2D1" presStyleIdx="2" presStyleCnt="6"/>
      <dgm:spPr/>
    </dgm:pt>
    <dgm:pt modelId="{08B402B3-5CFC-4473-8ED0-CEA3E212307F}" type="pres">
      <dgm:prSet presAssocID="{91509966-2A98-4676-836C-C1847D1753FA}" presName="connectorText" presStyleLbl="sibTrans2D1" presStyleIdx="2" presStyleCnt="6"/>
      <dgm:spPr/>
    </dgm:pt>
    <dgm:pt modelId="{7D49D505-5FE9-4F9F-A11A-44B78CFCB358}" type="pres">
      <dgm:prSet presAssocID="{8887DC2F-6753-4860-BF2B-99B2CD3C0E3B}" presName="node" presStyleLbl="node1" presStyleIdx="3" presStyleCnt="6">
        <dgm:presLayoutVars>
          <dgm:bulletEnabled val="1"/>
        </dgm:presLayoutVars>
      </dgm:prSet>
      <dgm:spPr/>
    </dgm:pt>
    <dgm:pt modelId="{A1F05659-0BEF-47FE-9C5D-382B0720869A}" type="pres">
      <dgm:prSet presAssocID="{CB71015F-C33D-4E47-B8E7-5BE619726895}" presName="sibTrans" presStyleLbl="sibTrans2D1" presStyleIdx="3" presStyleCnt="6"/>
      <dgm:spPr/>
    </dgm:pt>
    <dgm:pt modelId="{3D50B2C7-0D6A-439F-BFC0-A1A6B6CED510}" type="pres">
      <dgm:prSet presAssocID="{CB71015F-C33D-4E47-B8E7-5BE619726895}" presName="connectorText" presStyleLbl="sibTrans2D1" presStyleIdx="3" presStyleCnt="6"/>
      <dgm:spPr/>
    </dgm:pt>
    <dgm:pt modelId="{2693A25B-42C8-4259-9B5A-4F4A2342EE96}" type="pres">
      <dgm:prSet presAssocID="{B6FCC7D6-772C-4709-B89C-290A172508F9}" presName="node" presStyleLbl="node1" presStyleIdx="4" presStyleCnt="6">
        <dgm:presLayoutVars>
          <dgm:bulletEnabled val="1"/>
        </dgm:presLayoutVars>
      </dgm:prSet>
      <dgm:spPr/>
    </dgm:pt>
    <dgm:pt modelId="{CDEC37D5-444E-454D-890C-F79A232CBA1A}" type="pres">
      <dgm:prSet presAssocID="{0C9D4507-A761-4B97-B0BE-3C0F1C270B1B}" presName="sibTrans" presStyleLbl="sibTrans2D1" presStyleIdx="4" presStyleCnt="6"/>
      <dgm:spPr/>
    </dgm:pt>
    <dgm:pt modelId="{04E1A64D-3F49-43A8-A436-3BDF9013D1E2}" type="pres">
      <dgm:prSet presAssocID="{0C9D4507-A761-4B97-B0BE-3C0F1C270B1B}" presName="connectorText" presStyleLbl="sibTrans2D1" presStyleIdx="4" presStyleCnt="6"/>
      <dgm:spPr/>
    </dgm:pt>
    <dgm:pt modelId="{F3A211E9-C76F-4626-9B6D-43EA6BAC2965}" type="pres">
      <dgm:prSet presAssocID="{7E3DFB8D-0AB4-4BC4-96CA-2E1182866622}" presName="node" presStyleLbl="node1" presStyleIdx="5" presStyleCnt="6">
        <dgm:presLayoutVars>
          <dgm:bulletEnabled val="1"/>
        </dgm:presLayoutVars>
      </dgm:prSet>
      <dgm:spPr/>
    </dgm:pt>
    <dgm:pt modelId="{7016D7AE-ABB5-4595-A178-9F705D82D2B9}" type="pres">
      <dgm:prSet presAssocID="{18C8A612-25AE-41FC-B2A4-D0ED99CA2A39}" presName="sibTrans" presStyleLbl="sibTrans2D1" presStyleIdx="5" presStyleCnt="6"/>
      <dgm:spPr/>
    </dgm:pt>
    <dgm:pt modelId="{7C3B2189-3DC7-4EE2-82F0-C218424EA059}" type="pres">
      <dgm:prSet presAssocID="{18C8A612-25AE-41FC-B2A4-D0ED99CA2A39}" presName="connectorText" presStyleLbl="sibTrans2D1" presStyleIdx="5" presStyleCnt="6"/>
      <dgm:spPr/>
    </dgm:pt>
  </dgm:ptLst>
  <dgm:cxnLst>
    <dgm:cxn modelId="{FAEC2509-9129-479B-BD13-32ED90CEE549}" type="presOf" srcId="{CB71015F-C33D-4E47-B8E7-5BE619726895}" destId="{3D50B2C7-0D6A-439F-BFC0-A1A6B6CED510}" srcOrd="1" destOrd="0" presId="urn:microsoft.com/office/officeart/2005/8/layout/cycle2"/>
    <dgm:cxn modelId="{88AD791A-B347-4A6D-96C6-52C5E6D8C930}" type="presOf" srcId="{7E12C265-4E8F-4A8B-AD0F-485A77B7A196}" destId="{04104FC2-A109-46C5-9A2A-CDC80F85F42F}" srcOrd="0" destOrd="0" presId="urn:microsoft.com/office/officeart/2005/8/layout/cycle2"/>
    <dgm:cxn modelId="{A1814B1E-4E58-459D-827D-8193F20DA753}" type="presOf" srcId="{8887DC2F-6753-4860-BF2B-99B2CD3C0E3B}" destId="{7D49D505-5FE9-4F9F-A11A-44B78CFCB358}" srcOrd="0" destOrd="0" presId="urn:microsoft.com/office/officeart/2005/8/layout/cycle2"/>
    <dgm:cxn modelId="{74474229-8E1B-4A78-B508-24B6AA3EC449}" type="presOf" srcId="{91509966-2A98-4676-836C-C1847D1753FA}" destId="{08B402B3-5CFC-4473-8ED0-CEA3E212307F}" srcOrd="1" destOrd="0" presId="urn:microsoft.com/office/officeart/2005/8/layout/cycle2"/>
    <dgm:cxn modelId="{35E8872B-9FE5-42A7-9F33-11F494777085}" srcId="{7E12C265-4E8F-4A8B-AD0F-485A77B7A196}" destId="{7E3DFB8D-0AB4-4BC4-96CA-2E1182866622}" srcOrd="5" destOrd="0" parTransId="{28EFF229-37B2-47BC-BBD6-1D3BDDC92718}" sibTransId="{18C8A612-25AE-41FC-B2A4-D0ED99CA2A39}"/>
    <dgm:cxn modelId="{A3E2FA2D-F393-4A6C-9FA2-B114C6731FF4}" srcId="{7E12C265-4E8F-4A8B-AD0F-485A77B7A196}" destId="{8887DC2F-6753-4860-BF2B-99B2CD3C0E3B}" srcOrd="3" destOrd="0" parTransId="{32A17EAA-B1D4-48D1-AFA4-3BD2B143C3C7}" sibTransId="{CB71015F-C33D-4E47-B8E7-5BE619726895}"/>
    <dgm:cxn modelId="{3B3E6232-D7B9-4A26-9995-0906E165505F}" srcId="{7E12C265-4E8F-4A8B-AD0F-485A77B7A196}" destId="{F7E4C35C-2710-459B-A49A-48279F9367B7}" srcOrd="0" destOrd="0" parTransId="{F38EE7E6-DDEA-4612-815E-8BB178A160B2}" sibTransId="{A3AE57C9-2F66-494F-8472-0F52E5B5F2EE}"/>
    <dgm:cxn modelId="{F58AE632-590E-49A9-8663-EF052C955472}" srcId="{7E12C265-4E8F-4A8B-AD0F-485A77B7A196}" destId="{B6FCC7D6-772C-4709-B89C-290A172508F9}" srcOrd="4" destOrd="0" parTransId="{961887F4-E7DA-4186-B22C-BC46A14D6F56}" sibTransId="{0C9D4507-A761-4B97-B0BE-3C0F1C270B1B}"/>
    <dgm:cxn modelId="{FC68F33A-2353-4958-B4F9-AE3440FA3DEF}" type="presOf" srcId="{583EFA8C-BD74-499D-AB29-BF12276554CC}" destId="{5F7CD5E6-996C-4E25-A4CC-435E6B51C989}" srcOrd="0" destOrd="0" presId="urn:microsoft.com/office/officeart/2005/8/layout/cycle2"/>
    <dgm:cxn modelId="{3D0BCB3F-7A5F-4A60-9CB7-CDD3F198A71B}" type="presOf" srcId="{18C8A612-25AE-41FC-B2A4-D0ED99CA2A39}" destId="{7016D7AE-ABB5-4595-A178-9F705D82D2B9}" srcOrd="0" destOrd="0" presId="urn:microsoft.com/office/officeart/2005/8/layout/cycle2"/>
    <dgm:cxn modelId="{4982B840-33FF-4E3D-B9B5-95D12B591A28}" type="presOf" srcId="{A3AE57C9-2F66-494F-8472-0F52E5B5F2EE}" destId="{0DFA7E4F-FC2A-4C1C-94D5-B7BD385DEB56}" srcOrd="0" destOrd="0" presId="urn:microsoft.com/office/officeart/2005/8/layout/cycle2"/>
    <dgm:cxn modelId="{696F0F5D-C624-4DED-8564-7986BBE0F42D}" type="presOf" srcId="{7E3DFB8D-0AB4-4BC4-96CA-2E1182866622}" destId="{F3A211E9-C76F-4626-9B6D-43EA6BAC2965}" srcOrd="0" destOrd="0" presId="urn:microsoft.com/office/officeart/2005/8/layout/cycle2"/>
    <dgm:cxn modelId="{9A3AB964-4A66-41BE-8B80-34413B0261D8}" type="presOf" srcId="{B6FCC7D6-772C-4709-B89C-290A172508F9}" destId="{2693A25B-42C8-4259-9B5A-4F4A2342EE96}" srcOrd="0" destOrd="0" presId="urn:microsoft.com/office/officeart/2005/8/layout/cycle2"/>
    <dgm:cxn modelId="{03D49A6F-AD8C-4129-A7AE-BDA3AC1BC96D}" type="presOf" srcId="{0C9D4507-A761-4B97-B0BE-3C0F1C270B1B}" destId="{04E1A64D-3F49-43A8-A436-3BDF9013D1E2}" srcOrd="1" destOrd="0" presId="urn:microsoft.com/office/officeart/2005/8/layout/cycle2"/>
    <dgm:cxn modelId="{D4147650-68DF-4C7F-9FBF-A8BD5C95FE54}" type="presOf" srcId="{06C2EED8-E970-4BE8-A49B-3C4F41A14BAA}" destId="{5D77AF16-4A61-4B4B-A1A6-8EE450212301}" srcOrd="0" destOrd="0" presId="urn:microsoft.com/office/officeart/2005/8/layout/cycle2"/>
    <dgm:cxn modelId="{2034A191-13C5-4FBA-896B-8676268228A2}" type="presOf" srcId="{CB71015F-C33D-4E47-B8E7-5BE619726895}" destId="{A1F05659-0BEF-47FE-9C5D-382B0720869A}" srcOrd="0" destOrd="0" presId="urn:microsoft.com/office/officeart/2005/8/layout/cycle2"/>
    <dgm:cxn modelId="{9B42AD93-10C6-4686-A0AA-06CBE8F2599A}" srcId="{7E12C265-4E8F-4A8B-AD0F-485A77B7A196}" destId="{E2D17BEB-F93C-4596-BFD5-56EA21BC66E8}" srcOrd="1" destOrd="0" parTransId="{7E26E84B-F7A4-4B5F-9BCA-5D95BC0DC4E4}" sibTransId="{06C2EED8-E970-4BE8-A49B-3C4F41A14BAA}"/>
    <dgm:cxn modelId="{089A92A0-E7FC-4DC6-95A2-CACB901FFEE5}" type="presOf" srcId="{06C2EED8-E970-4BE8-A49B-3C4F41A14BAA}" destId="{A6ED13F1-156C-4BAA-ACF6-3DE4A135BA51}" srcOrd="1" destOrd="0" presId="urn:microsoft.com/office/officeart/2005/8/layout/cycle2"/>
    <dgm:cxn modelId="{8D3A5FA2-414F-4A28-A3AC-54823BA0B19E}" type="presOf" srcId="{E2D17BEB-F93C-4596-BFD5-56EA21BC66E8}" destId="{9BF54957-1695-42E2-8151-317025E954E1}" srcOrd="0" destOrd="0" presId="urn:microsoft.com/office/officeart/2005/8/layout/cycle2"/>
    <dgm:cxn modelId="{3ABE05A5-EC3C-4F0C-9EDE-8A4234DD06AE}" srcId="{7E12C265-4E8F-4A8B-AD0F-485A77B7A196}" destId="{583EFA8C-BD74-499D-AB29-BF12276554CC}" srcOrd="2" destOrd="0" parTransId="{4BFB3859-F3AF-42B0-BEBD-4C4CBCEBFC95}" sibTransId="{91509966-2A98-4676-836C-C1847D1753FA}"/>
    <dgm:cxn modelId="{0D832AB3-9351-4EE4-9F2B-47B7F0639EC3}" type="presOf" srcId="{A3AE57C9-2F66-494F-8472-0F52E5B5F2EE}" destId="{2D7956BD-569A-4B25-AF8A-100D59764036}" srcOrd="1" destOrd="0" presId="urn:microsoft.com/office/officeart/2005/8/layout/cycle2"/>
    <dgm:cxn modelId="{53672AB6-BBCA-4B79-8DF1-BFF833AF5277}" type="presOf" srcId="{91509966-2A98-4676-836C-C1847D1753FA}" destId="{FCC1BFD9-0F7C-4381-8B85-4DA85EC19636}" srcOrd="0" destOrd="0" presId="urn:microsoft.com/office/officeart/2005/8/layout/cycle2"/>
    <dgm:cxn modelId="{BF4360B9-03D2-482B-BAC2-C81B06D4A70A}" type="presOf" srcId="{F7E4C35C-2710-459B-A49A-48279F9367B7}" destId="{A1F3D1C0-AB50-4CBB-BDDD-5A57DC4D8124}" srcOrd="0" destOrd="0" presId="urn:microsoft.com/office/officeart/2005/8/layout/cycle2"/>
    <dgm:cxn modelId="{E4A47DD1-ACDF-416B-9EF3-05C3653A7DCC}" type="presOf" srcId="{0C9D4507-A761-4B97-B0BE-3C0F1C270B1B}" destId="{CDEC37D5-444E-454D-890C-F79A232CBA1A}" srcOrd="0" destOrd="0" presId="urn:microsoft.com/office/officeart/2005/8/layout/cycle2"/>
    <dgm:cxn modelId="{D608FAFB-F16C-4C36-B6C8-5DE045A4AE93}" type="presOf" srcId="{18C8A612-25AE-41FC-B2A4-D0ED99CA2A39}" destId="{7C3B2189-3DC7-4EE2-82F0-C218424EA059}" srcOrd="1" destOrd="0" presId="urn:microsoft.com/office/officeart/2005/8/layout/cycle2"/>
    <dgm:cxn modelId="{AD6341B7-398F-4DA9-B6F6-5FF485C64E00}" type="presParOf" srcId="{04104FC2-A109-46C5-9A2A-CDC80F85F42F}" destId="{A1F3D1C0-AB50-4CBB-BDDD-5A57DC4D8124}" srcOrd="0" destOrd="0" presId="urn:microsoft.com/office/officeart/2005/8/layout/cycle2"/>
    <dgm:cxn modelId="{569C4E7E-0D96-4279-A23F-0DFF1FB6FF80}" type="presParOf" srcId="{04104FC2-A109-46C5-9A2A-CDC80F85F42F}" destId="{0DFA7E4F-FC2A-4C1C-94D5-B7BD385DEB56}" srcOrd="1" destOrd="0" presId="urn:microsoft.com/office/officeart/2005/8/layout/cycle2"/>
    <dgm:cxn modelId="{AC015260-F33D-4586-B3A7-E6BA186E0901}" type="presParOf" srcId="{0DFA7E4F-FC2A-4C1C-94D5-B7BD385DEB56}" destId="{2D7956BD-569A-4B25-AF8A-100D59764036}" srcOrd="0" destOrd="0" presId="urn:microsoft.com/office/officeart/2005/8/layout/cycle2"/>
    <dgm:cxn modelId="{1DB2F591-AD4D-44FE-9E1F-411D95FBC2FF}" type="presParOf" srcId="{04104FC2-A109-46C5-9A2A-CDC80F85F42F}" destId="{9BF54957-1695-42E2-8151-317025E954E1}" srcOrd="2" destOrd="0" presId="urn:microsoft.com/office/officeart/2005/8/layout/cycle2"/>
    <dgm:cxn modelId="{5399E922-9D3F-4754-A724-CBE2EC760121}" type="presParOf" srcId="{04104FC2-A109-46C5-9A2A-CDC80F85F42F}" destId="{5D77AF16-4A61-4B4B-A1A6-8EE450212301}" srcOrd="3" destOrd="0" presId="urn:microsoft.com/office/officeart/2005/8/layout/cycle2"/>
    <dgm:cxn modelId="{9AC39405-CDB4-4B93-9722-6C6CC57272C7}" type="presParOf" srcId="{5D77AF16-4A61-4B4B-A1A6-8EE450212301}" destId="{A6ED13F1-156C-4BAA-ACF6-3DE4A135BA51}" srcOrd="0" destOrd="0" presId="urn:microsoft.com/office/officeart/2005/8/layout/cycle2"/>
    <dgm:cxn modelId="{7B367968-4623-4EBC-B130-64E2918F672F}" type="presParOf" srcId="{04104FC2-A109-46C5-9A2A-CDC80F85F42F}" destId="{5F7CD5E6-996C-4E25-A4CC-435E6B51C989}" srcOrd="4" destOrd="0" presId="urn:microsoft.com/office/officeart/2005/8/layout/cycle2"/>
    <dgm:cxn modelId="{4FDE22D0-7432-4392-B25D-F2DE5C5A8391}" type="presParOf" srcId="{04104FC2-A109-46C5-9A2A-CDC80F85F42F}" destId="{FCC1BFD9-0F7C-4381-8B85-4DA85EC19636}" srcOrd="5" destOrd="0" presId="urn:microsoft.com/office/officeart/2005/8/layout/cycle2"/>
    <dgm:cxn modelId="{89B7BD22-FF28-482B-82FA-C78BB0909071}" type="presParOf" srcId="{FCC1BFD9-0F7C-4381-8B85-4DA85EC19636}" destId="{08B402B3-5CFC-4473-8ED0-CEA3E212307F}" srcOrd="0" destOrd="0" presId="urn:microsoft.com/office/officeart/2005/8/layout/cycle2"/>
    <dgm:cxn modelId="{E005F0D2-B016-4916-81E1-9D4B65594C91}" type="presParOf" srcId="{04104FC2-A109-46C5-9A2A-CDC80F85F42F}" destId="{7D49D505-5FE9-4F9F-A11A-44B78CFCB358}" srcOrd="6" destOrd="0" presId="urn:microsoft.com/office/officeart/2005/8/layout/cycle2"/>
    <dgm:cxn modelId="{40B9AE26-A551-49BD-B41C-100D864DE4D4}" type="presParOf" srcId="{04104FC2-A109-46C5-9A2A-CDC80F85F42F}" destId="{A1F05659-0BEF-47FE-9C5D-382B0720869A}" srcOrd="7" destOrd="0" presId="urn:microsoft.com/office/officeart/2005/8/layout/cycle2"/>
    <dgm:cxn modelId="{6799F35A-CC79-4241-B4F4-34ECC7052159}" type="presParOf" srcId="{A1F05659-0BEF-47FE-9C5D-382B0720869A}" destId="{3D50B2C7-0D6A-439F-BFC0-A1A6B6CED510}" srcOrd="0" destOrd="0" presId="urn:microsoft.com/office/officeart/2005/8/layout/cycle2"/>
    <dgm:cxn modelId="{E31368C4-83C7-41BD-B0E7-3E98AC5B37BF}" type="presParOf" srcId="{04104FC2-A109-46C5-9A2A-CDC80F85F42F}" destId="{2693A25B-42C8-4259-9B5A-4F4A2342EE96}" srcOrd="8" destOrd="0" presId="urn:microsoft.com/office/officeart/2005/8/layout/cycle2"/>
    <dgm:cxn modelId="{36BD1816-8395-4B2C-9FEC-E53E268E8067}" type="presParOf" srcId="{04104FC2-A109-46C5-9A2A-CDC80F85F42F}" destId="{CDEC37D5-444E-454D-890C-F79A232CBA1A}" srcOrd="9" destOrd="0" presId="urn:microsoft.com/office/officeart/2005/8/layout/cycle2"/>
    <dgm:cxn modelId="{E68952EE-A0E9-4320-8F0A-974DE6B6B479}" type="presParOf" srcId="{CDEC37D5-444E-454D-890C-F79A232CBA1A}" destId="{04E1A64D-3F49-43A8-A436-3BDF9013D1E2}" srcOrd="0" destOrd="0" presId="urn:microsoft.com/office/officeart/2005/8/layout/cycle2"/>
    <dgm:cxn modelId="{343A2E1B-0F72-4644-8062-591EB9E54B12}" type="presParOf" srcId="{04104FC2-A109-46C5-9A2A-CDC80F85F42F}" destId="{F3A211E9-C76F-4626-9B6D-43EA6BAC2965}" srcOrd="10" destOrd="0" presId="urn:microsoft.com/office/officeart/2005/8/layout/cycle2"/>
    <dgm:cxn modelId="{B09F7890-C7C4-4948-9F4D-B092E62CEC82}" type="presParOf" srcId="{04104FC2-A109-46C5-9A2A-CDC80F85F42F}" destId="{7016D7AE-ABB5-4595-A178-9F705D82D2B9}" srcOrd="11" destOrd="0" presId="urn:microsoft.com/office/officeart/2005/8/layout/cycle2"/>
    <dgm:cxn modelId="{70FAD415-CA41-4EAB-914C-FF8B614E0882}" type="presParOf" srcId="{7016D7AE-ABB5-4595-A178-9F705D82D2B9}" destId="{7C3B2189-3DC7-4EE2-82F0-C218424EA059}"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F3D1C0-AB50-4CBB-BDDD-5A57DC4D8124}">
      <dsp:nvSpPr>
        <dsp:cNvPr id="0" name=""/>
        <dsp:cNvSpPr/>
      </dsp:nvSpPr>
      <dsp:spPr>
        <a:xfrm>
          <a:off x="2678263" y="1453"/>
          <a:ext cx="1153958" cy="1153958"/>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b="1" i="0" kern="1200" dirty="0">
              <a:effectLst/>
              <a:latin typeface="Arial" panose="020B0604020202020204" pitchFamily="34" charset="0"/>
              <a:cs typeface="Arial" panose="020B0604020202020204" pitchFamily="34" charset="0"/>
            </a:rPr>
            <a:t>DESCRIPTION</a:t>
          </a:r>
          <a:endParaRPr lang="en-GB" sz="900" kern="1200" dirty="0">
            <a:latin typeface="Arial" panose="020B0604020202020204" pitchFamily="34" charset="0"/>
            <a:cs typeface="Arial" panose="020B0604020202020204" pitchFamily="34" charset="0"/>
          </a:endParaRPr>
        </a:p>
      </dsp:txBody>
      <dsp:txXfrm>
        <a:off x="2847256" y="170446"/>
        <a:ext cx="815972" cy="815972"/>
      </dsp:txXfrm>
    </dsp:sp>
    <dsp:sp modelId="{0DFA7E4F-FC2A-4C1C-94D5-B7BD385DEB56}">
      <dsp:nvSpPr>
        <dsp:cNvPr id="0" name=""/>
        <dsp:cNvSpPr/>
      </dsp:nvSpPr>
      <dsp:spPr>
        <a:xfrm rot="1800000">
          <a:off x="3844473" y="812276"/>
          <a:ext cx="306164" cy="389460"/>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a:off x="3850626" y="867206"/>
        <a:ext cx="214315" cy="233676"/>
      </dsp:txXfrm>
    </dsp:sp>
    <dsp:sp modelId="{9BF54957-1695-42E2-8151-317025E954E1}">
      <dsp:nvSpPr>
        <dsp:cNvPr id="0" name=""/>
        <dsp:cNvSpPr/>
      </dsp:nvSpPr>
      <dsp:spPr>
        <a:xfrm>
          <a:off x="4177896" y="867266"/>
          <a:ext cx="1153958" cy="1153958"/>
        </a:xfrm>
        <a:prstGeom prst="ellipse">
          <a:avLst/>
        </a:prstGeom>
        <a:solidFill>
          <a:schemeClr val="accent2">
            <a:hueOff val="541179"/>
            <a:satOff val="-9270"/>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FEELINGS</a:t>
          </a:r>
        </a:p>
      </dsp:txBody>
      <dsp:txXfrm>
        <a:off x="4346889" y="1036259"/>
        <a:ext cx="815972" cy="815972"/>
      </dsp:txXfrm>
    </dsp:sp>
    <dsp:sp modelId="{5D77AF16-4A61-4B4B-A1A6-8EE450212301}">
      <dsp:nvSpPr>
        <dsp:cNvPr id="0" name=""/>
        <dsp:cNvSpPr/>
      </dsp:nvSpPr>
      <dsp:spPr>
        <a:xfrm rot="5400000">
          <a:off x="4601793" y="2106663"/>
          <a:ext cx="306164" cy="389460"/>
        </a:xfrm>
        <a:prstGeom prst="rightArrow">
          <a:avLst>
            <a:gd name="adj1" fmla="val 60000"/>
            <a:gd name="adj2" fmla="val 50000"/>
          </a:avLst>
        </a:prstGeom>
        <a:solidFill>
          <a:schemeClr val="accent2">
            <a:hueOff val="541179"/>
            <a:satOff val="-9270"/>
            <a:lumOff val="-39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a:off x="4647718" y="2138631"/>
        <a:ext cx="214315" cy="233676"/>
      </dsp:txXfrm>
    </dsp:sp>
    <dsp:sp modelId="{5F7CD5E6-996C-4E25-A4CC-435E6B51C989}">
      <dsp:nvSpPr>
        <dsp:cNvPr id="0" name=""/>
        <dsp:cNvSpPr/>
      </dsp:nvSpPr>
      <dsp:spPr>
        <a:xfrm>
          <a:off x="4177896" y="2598893"/>
          <a:ext cx="1153958" cy="1153958"/>
        </a:xfrm>
        <a:prstGeom prst="ellipse">
          <a:avLst/>
        </a:prstGeom>
        <a:solidFill>
          <a:schemeClr val="accent2">
            <a:hueOff val="1082358"/>
            <a:satOff val="-18541"/>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EVALUATION</a:t>
          </a:r>
        </a:p>
      </dsp:txBody>
      <dsp:txXfrm>
        <a:off x="4346889" y="2767886"/>
        <a:ext cx="815972" cy="815972"/>
      </dsp:txXfrm>
    </dsp:sp>
    <dsp:sp modelId="{FCC1BFD9-0F7C-4381-8B85-4DA85EC19636}">
      <dsp:nvSpPr>
        <dsp:cNvPr id="0" name=""/>
        <dsp:cNvSpPr/>
      </dsp:nvSpPr>
      <dsp:spPr>
        <a:xfrm rot="9000000">
          <a:off x="3859481" y="3409716"/>
          <a:ext cx="306164" cy="389460"/>
        </a:xfrm>
        <a:prstGeom prst="rightArrow">
          <a:avLst>
            <a:gd name="adj1" fmla="val 60000"/>
            <a:gd name="adj2" fmla="val 50000"/>
          </a:avLst>
        </a:prstGeom>
        <a:solidFill>
          <a:schemeClr val="accent2">
            <a:hueOff val="1082358"/>
            <a:satOff val="-18541"/>
            <a:lumOff val="-78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rot="10800000">
        <a:off x="3945177" y="3464646"/>
        <a:ext cx="214315" cy="233676"/>
      </dsp:txXfrm>
    </dsp:sp>
    <dsp:sp modelId="{7D49D505-5FE9-4F9F-A11A-44B78CFCB358}">
      <dsp:nvSpPr>
        <dsp:cNvPr id="0" name=""/>
        <dsp:cNvSpPr/>
      </dsp:nvSpPr>
      <dsp:spPr>
        <a:xfrm>
          <a:off x="2678263" y="3464706"/>
          <a:ext cx="1153958" cy="1153958"/>
        </a:xfrm>
        <a:prstGeom prst="ellipse">
          <a:avLst/>
        </a:prstGeom>
        <a:solidFill>
          <a:schemeClr val="accent2">
            <a:hueOff val="1623537"/>
            <a:satOff val="-27811"/>
            <a:lumOff val="-11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ANALYSIS</a:t>
          </a:r>
        </a:p>
      </dsp:txBody>
      <dsp:txXfrm>
        <a:off x="2847256" y="3633699"/>
        <a:ext cx="815972" cy="815972"/>
      </dsp:txXfrm>
    </dsp:sp>
    <dsp:sp modelId="{A1F05659-0BEF-47FE-9C5D-382B0720869A}">
      <dsp:nvSpPr>
        <dsp:cNvPr id="0" name=""/>
        <dsp:cNvSpPr/>
      </dsp:nvSpPr>
      <dsp:spPr>
        <a:xfrm rot="12600000">
          <a:off x="2359848" y="3418381"/>
          <a:ext cx="306164" cy="389460"/>
        </a:xfrm>
        <a:prstGeom prst="rightArrow">
          <a:avLst>
            <a:gd name="adj1" fmla="val 60000"/>
            <a:gd name="adj2" fmla="val 50000"/>
          </a:avLst>
        </a:prstGeom>
        <a:solidFill>
          <a:schemeClr val="accent2">
            <a:hueOff val="1623537"/>
            <a:satOff val="-27811"/>
            <a:lumOff val="-117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rot="10800000">
        <a:off x="2445544" y="3519235"/>
        <a:ext cx="214315" cy="233676"/>
      </dsp:txXfrm>
    </dsp:sp>
    <dsp:sp modelId="{2693A25B-42C8-4259-9B5A-4F4A2342EE96}">
      <dsp:nvSpPr>
        <dsp:cNvPr id="0" name=""/>
        <dsp:cNvSpPr/>
      </dsp:nvSpPr>
      <dsp:spPr>
        <a:xfrm>
          <a:off x="1178631" y="2598893"/>
          <a:ext cx="1153958" cy="1153958"/>
        </a:xfrm>
        <a:prstGeom prst="ellipse">
          <a:avLst/>
        </a:prstGeom>
        <a:solidFill>
          <a:schemeClr val="accent2">
            <a:hueOff val="2164716"/>
            <a:satOff val="-37082"/>
            <a:lumOff val="-15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CONCLUSION</a:t>
          </a:r>
        </a:p>
      </dsp:txBody>
      <dsp:txXfrm>
        <a:off x="1347624" y="2767886"/>
        <a:ext cx="815972" cy="815972"/>
      </dsp:txXfrm>
    </dsp:sp>
    <dsp:sp modelId="{CDEC37D5-444E-454D-890C-F79A232CBA1A}">
      <dsp:nvSpPr>
        <dsp:cNvPr id="0" name=""/>
        <dsp:cNvSpPr/>
      </dsp:nvSpPr>
      <dsp:spPr>
        <a:xfrm rot="16200000">
          <a:off x="1602528" y="2123993"/>
          <a:ext cx="306164" cy="389460"/>
        </a:xfrm>
        <a:prstGeom prst="rightArrow">
          <a:avLst>
            <a:gd name="adj1" fmla="val 60000"/>
            <a:gd name="adj2" fmla="val 50000"/>
          </a:avLst>
        </a:prstGeom>
        <a:solidFill>
          <a:schemeClr val="accent2">
            <a:hueOff val="2164716"/>
            <a:satOff val="-37082"/>
            <a:lumOff val="-156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a:off x="1648453" y="2247810"/>
        <a:ext cx="214315" cy="233676"/>
      </dsp:txXfrm>
    </dsp:sp>
    <dsp:sp modelId="{F3A211E9-C76F-4626-9B6D-43EA6BAC2965}">
      <dsp:nvSpPr>
        <dsp:cNvPr id="0" name=""/>
        <dsp:cNvSpPr/>
      </dsp:nvSpPr>
      <dsp:spPr>
        <a:xfrm>
          <a:off x="1178631" y="867266"/>
          <a:ext cx="1153958" cy="1153958"/>
        </a:xfrm>
        <a:prstGeom prst="ellipse">
          <a:avLst/>
        </a:prstGeom>
        <a:solidFill>
          <a:schemeClr val="accent2">
            <a:hueOff val="2705895"/>
            <a:satOff val="-46352"/>
            <a:lumOff val="-196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ACTION PLAN </a:t>
          </a:r>
        </a:p>
      </dsp:txBody>
      <dsp:txXfrm>
        <a:off x="1347624" y="1036259"/>
        <a:ext cx="815972" cy="815972"/>
      </dsp:txXfrm>
    </dsp:sp>
    <dsp:sp modelId="{7016D7AE-ABB5-4595-A178-9F705D82D2B9}">
      <dsp:nvSpPr>
        <dsp:cNvPr id="0" name=""/>
        <dsp:cNvSpPr/>
      </dsp:nvSpPr>
      <dsp:spPr>
        <a:xfrm rot="19800000">
          <a:off x="2344840" y="820941"/>
          <a:ext cx="306164" cy="389460"/>
        </a:xfrm>
        <a:prstGeom prst="rightArrow">
          <a:avLst>
            <a:gd name="adj1" fmla="val 60000"/>
            <a:gd name="adj2" fmla="val 50000"/>
          </a:avLst>
        </a:prstGeom>
        <a:solidFill>
          <a:schemeClr val="accent2">
            <a:hueOff val="2705895"/>
            <a:satOff val="-46352"/>
            <a:lumOff val="-196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a:off x="2350993" y="921795"/>
        <a:ext cx="214315" cy="233676"/>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1D227D51-204B-ED48-AF9A-0BE9633FE04A}"/>
              </a:ext>
            </a:extLst>
          </p:cNvPr>
          <p:cNvSpPr/>
          <p:nvPr/>
        </p:nvSpPr>
        <p:spPr>
          <a:xfrm>
            <a:off x="5224243" y="1096772"/>
            <a:ext cx="6503180"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Cross 49">
            <a:extLst>
              <a:ext uri="{FF2B5EF4-FFF2-40B4-BE49-F238E27FC236}">
                <a16:creationId xmlns:a16="http://schemas.microsoft.com/office/drawing/2014/main" id="{57A23F45-CDAE-8A40-8DE7-92A0BBC119B7}"/>
              </a:ext>
            </a:extLst>
          </p:cNvPr>
          <p:cNvSpPr/>
          <p:nvPr/>
        </p:nvSpPr>
        <p:spPr>
          <a:xfrm>
            <a:off x="5016811" y="562445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68546383-CCC4-544B-B0D8-DE78DE39BB78}"/>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5D1728-714F-2942-A0D1-82FF9419B496}"/>
              </a:ext>
            </a:extLst>
          </p:cNvPr>
          <p:cNvSpPr>
            <a:spLocks noGrp="1"/>
          </p:cNvSpPr>
          <p:nvPr>
            <p:ph type="ctrTitle"/>
          </p:nvPr>
        </p:nvSpPr>
        <p:spPr>
          <a:xfrm>
            <a:off x="797106" y="1625608"/>
            <a:ext cx="8035342" cy="2722164"/>
          </a:xfrm>
        </p:spPr>
        <p:txBody>
          <a:bodyPr anchor="b"/>
          <a:lstStyle>
            <a:lvl1pPr algn="l">
              <a:defRPr sz="8000" spc="-150"/>
            </a:lvl1pPr>
          </a:lstStyle>
          <a:p>
            <a:r>
              <a:rPr lang="en-US"/>
              <a:t>Click to edit Master title style</a:t>
            </a:r>
          </a:p>
        </p:txBody>
      </p:sp>
      <p:sp>
        <p:nvSpPr>
          <p:cNvPr id="3" name="Subtitle 2">
            <a:extLst>
              <a:ext uri="{FF2B5EF4-FFF2-40B4-BE49-F238E27FC236}">
                <a16:creationId xmlns:a16="http://schemas.microsoft.com/office/drawing/2014/main" id="{5BD072D4-1496-3347-BBF8-5879DF263BBD}"/>
              </a:ext>
            </a:extLst>
          </p:cNvPr>
          <p:cNvSpPr>
            <a:spLocks noGrp="1"/>
          </p:cNvSpPr>
          <p:nvPr>
            <p:ph type="subTitle" idx="1"/>
          </p:nvPr>
        </p:nvSpPr>
        <p:spPr>
          <a:xfrm>
            <a:off x="797106" y="4466845"/>
            <a:ext cx="8035342" cy="882904"/>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BEFC724-B499-364B-AEB5-B6517F6AD52B}"/>
              </a:ext>
            </a:extLst>
          </p:cNvPr>
          <p:cNvSpPr>
            <a:spLocks noGrp="1"/>
          </p:cNvSpPr>
          <p:nvPr>
            <p:ph type="dt" sz="half" idx="10"/>
          </p:nvPr>
        </p:nvSpPr>
        <p:spPr>
          <a:xfrm>
            <a:off x="797105" y="5708747"/>
            <a:ext cx="3882843" cy="365125"/>
          </a:xfrm>
        </p:spPr>
        <p:txBody>
          <a:bodyPr/>
          <a:lstStyle>
            <a:lvl1pPr>
              <a:defRPr sz="1400"/>
            </a:lvl1pPr>
          </a:lstStyle>
          <a:p>
            <a:fld id="{73C3BD54-29B9-3D42-B178-776ED395AA85}" type="datetimeFigureOut">
              <a:rPr lang="en-US" smtClean="0"/>
              <a:pPr/>
              <a:t>7/20/2026</a:t>
            </a:fld>
            <a:endParaRPr lang="en-US" sz="1400"/>
          </a:p>
        </p:txBody>
      </p:sp>
      <p:sp>
        <p:nvSpPr>
          <p:cNvPr id="5" name="Footer Placeholder 4">
            <a:extLst>
              <a:ext uri="{FF2B5EF4-FFF2-40B4-BE49-F238E27FC236}">
                <a16:creationId xmlns:a16="http://schemas.microsoft.com/office/drawing/2014/main" id="{8033889C-A4E9-B24E-818F-46A1124C5D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A40F50F-250E-6D45-AEBC-2573FED0C310}"/>
              </a:ext>
            </a:extLst>
          </p:cNvPr>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11960517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9F291BE0-7A7E-D04F-974F-9F4577FB2F46}"/>
              </a:ext>
            </a:extLst>
          </p:cNvPr>
          <p:cNvSpPr/>
          <p:nvPr/>
        </p:nvSpPr>
        <p:spPr>
          <a:xfrm>
            <a:off x="6163735" y="1096772"/>
            <a:ext cx="5571066"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Cross 49">
            <a:extLst>
              <a:ext uri="{FF2B5EF4-FFF2-40B4-BE49-F238E27FC236}">
                <a16:creationId xmlns:a16="http://schemas.microsoft.com/office/drawing/2014/main" id="{BD33FF1F-6094-0B4A-A3E4-6B0D9283DB44}"/>
              </a:ext>
            </a:extLst>
          </p:cNvPr>
          <p:cNvSpPr/>
          <p:nvPr/>
        </p:nvSpPr>
        <p:spPr>
          <a:xfrm>
            <a:off x="11529484"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B78A6D9C-C7A5-414B-8CB7-E31470D7D280}"/>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1D850E-6310-C04D-8CAC-B7FA9F332D2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E5B7FB3-5DFC-6547-9567-C0ABE874C65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727D2DB-A7B1-204E-8416-E938952BCC83}"/>
              </a:ext>
            </a:extLst>
          </p:cNvPr>
          <p:cNvSpPr>
            <a:spLocks noGrp="1"/>
          </p:cNvSpPr>
          <p:nvPr>
            <p:ph type="dt" sz="half" idx="10"/>
          </p:nvPr>
        </p:nvSpPr>
        <p:spPr/>
        <p:txBody>
          <a:bodyPr/>
          <a:lstStyle/>
          <a:p>
            <a:fld id="{73C3BD54-29B9-3D42-B178-776ED395AA85}" type="datetimeFigureOut">
              <a:rPr lang="en-US" smtClean="0"/>
              <a:t>7/20/2026</a:t>
            </a:fld>
            <a:endParaRPr lang="en-US"/>
          </a:p>
        </p:txBody>
      </p:sp>
      <p:sp>
        <p:nvSpPr>
          <p:cNvPr id="5" name="Footer Placeholder 4">
            <a:extLst>
              <a:ext uri="{FF2B5EF4-FFF2-40B4-BE49-F238E27FC236}">
                <a16:creationId xmlns:a16="http://schemas.microsoft.com/office/drawing/2014/main" id="{FD324BA1-E2D0-1E4B-9DB3-664FE27337B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3AE64B2-36E4-5A4E-A78A-A629829A334F}"/>
              </a:ext>
            </a:extLst>
          </p:cNvPr>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30286456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C97F6C6D-13AE-FD40-841C-4AB96460C390}"/>
              </a:ext>
            </a:extLst>
          </p:cNvPr>
          <p:cNvSpPr/>
          <p:nvPr/>
        </p:nvSpPr>
        <p:spPr>
          <a:xfrm>
            <a:off x="4291015" y="1096772"/>
            <a:ext cx="7436404"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Cross 49">
            <a:extLst>
              <a:ext uri="{FF2B5EF4-FFF2-40B4-BE49-F238E27FC236}">
                <a16:creationId xmlns:a16="http://schemas.microsoft.com/office/drawing/2014/main" id="{24E27617-2112-2342-9FF1-39F2A241CCCC}"/>
              </a:ext>
            </a:extLst>
          </p:cNvPr>
          <p:cNvSpPr/>
          <p:nvPr/>
        </p:nvSpPr>
        <p:spPr>
          <a:xfrm>
            <a:off x="4086371" y="562445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C33CE582-7AFE-D048-B5BC-212A12A28F25}"/>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9EAEF4-E84F-CF40-B27B-01E1D2AFC96D}"/>
              </a:ext>
            </a:extLst>
          </p:cNvPr>
          <p:cNvSpPr>
            <a:spLocks noGrp="1"/>
          </p:cNvSpPr>
          <p:nvPr>
            <p:ph type="title"/>
          </p:nvPr>
        </p:nvSpPr>
        <p:spPr>
          <a:xfrm>
            <a:off x="565150" y="1881951"/>
            <a:ext cx="7335836" cy="1987707"/>
          </a:xfrm>
        </p:spPr>
        <p:txBody>
          <a:bodyPr anchor="b"/>
          <a:lstStyle>
            <a:lvl1pPr>
              <a:defRPr sz="6000" spc="-150"/>
            </a:lvl1pPr>
          </a:lstStyle>
          <a:p>
            <a:r>
              <a:rPr lang="en-US" dirty="0"/>
              <a:t>Click to edit Master title style</a:t>
            </a:r>
          </a:p>
        </p:txBody>
      </p:sp>
      <p:sp>
        <p:nvSpPr>
          <p:cNvPr id="3" name="Text Placeholder 2">
            <a:extLst>
              <a:ext uri="{FF2B5EF4-FFF2-40B4-BE49-F238E27FC236}">
                <a16:creationId xmlns:a16="http://schemas.microsoft.com/office/drawing/2014/main" id="{5287B7E1-CC48-2441-975D-F1A5412B8A49}"/>
              </a:ext>
            </a:extLst>
          </p:cNvPr>
          <p:cNvSpPr>
            <a:spLocks noGrp="1"/>
          </p:cNvSpPr>
          <p:nvPr>
            <p:ph type="body" idx="1"/>
          </p:nvPr>
        </p:nvSpPr>
        <p:spPr>
          <a:xfrm>
            <a:off x="565149" y="3869661"/>
            <a:ext cx="7335836" cy="948465"/>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4526218-1FCF-7A4D-B138-D1B1DE91A4B7}"/>
              </a:ext>
            </a:extLst>
          </p:cNvPr>
          <p:cNvSpPr>
            <a:spLocks noGrp="1"/>
          </p:cNvSpPr>
          <p:nvPr>
            <p:ph type="dt" sz="half" idx="10"/>
          </p:nvPr>
        </p:nvSpPr>
        <p:spPr/>
        <p:txBody>
          <a:bodyPr/>
          <a:lstStyle/>
          <a:p>
            <a:fld id="{73C3BD54-29B9-3D42-B178-776ED395AA85}" type="datetimeFigureOut">
              <a:rPr lang="en-US" smtClean="0"/>
              <a:t>7/20/2026</a:t>
            </a:fld>
            <a:endParaRPr lang="en-US"/>
          </a:p>
        </p:txBody>
      </p:sp>
      <p:sp>
        <p:nvSpPr>
          <p:cNvPr id="5" name="Footer Placeholder 4">
            <a:extLst>
              <a:ext uri="{FF2B5EF4-FFF2-40B4-BE49-F238E27FC236}">
                <a16:creationId xmlns:a16="http://schemas.microsoft.com/office/drawing/2014/main" id="{50984204-038C-FD4B-8E1C-0A9967BF22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359AB9-E1C6-C841-B423-FD2BB13C333F}"/>
              </a:ext>
            </a:extLst>
          </p:cNvPr>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40874256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B057A-C120-5E4E-BB74-223EB6D005D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F9EB7BE-6258-C84C-8242-9865D1361C9E}"/>
              </a:ext>
            </a:extLst>
          </p:cNvPr>
          <p:cNvSpPr>
            <a:spLocks noGrp="1"/>
          </p:cNvSpPr>
          <p:nvPr>
            <p:ph sz="half" idx="1"/>
          </p:nvPr>
        </p:nvSpPr>
        <p:spPr>
          <a:xfrm>
            <a:off x="565111" y="2691637"/>
            <a:ext cx="4946643" cy="31897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73D23CD-80DB-5740-AE68-76414CA31A26}"/>
              </a:ext>
            </a:extLst>
          </p:cNvPr>
          <p:cNvSpPr>
            <a:spLocks noGrp="1"/>
          </p:cNvSpPr>
          <p:nvPr>
            <p:ph sz="half" idx="2"/>
          </p:nvPr>
        </p:nvSpPr>
        <p:spPr>
          <a:xfrm>
            <a:off x="6076903" y="2691637"/>
            <a:ext cx="4946639" cy="31897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FE0921-9102-1440-B315-778888723C9D}"/>
              </a:ext>
            </a:extLst>
          </p:cNvPr>
          <p:cNvSpPr>
            <a:spLocks noGrp="1"/>
          </p:cNvSpPr>
          <p:nvPr>
            <p:ph type="dt" sz="half" idx="10"/>
          </p:nvPr>
        </p:nvSpPr>
        <p:spPr/>
        <p:txBody>
          <a:bodyPr/>
          <a:lstStyle/>
          <a:p>
            <a:fld id="{73C3BD54-29B9-3D42-B178-776ED395AA85}" type="datetimeFigureOut">
              <a:rPr lang="en-US" smtClean="0"/>
              <a:t>7/20/2026</a:t>
            </a:fld>
            <a:endParaRPr lang="en-US"/>
          </a:p>
        </p:txBody>
      </p:sp>
      <p:sp>
        <p:nvSpPr>
          <p:cNvPr id="6" name="Footer Placeholder 5">
            <a:extLst>
              <a:ext uri="{FF2B5EF4-FFF2-40B4-BE49-F238E27FC236}">
                <a16:creationId xmlns:a16="http://schemas.microsoft.com/office/drawing/2014/main" id="{24D7802F-1937-2F43-8FF4-846135D6FC4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0609C72-E794-4F4F-8E09-D4883EED7237}"/>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0" name="Rectangle 49">
            <a:extLst>
              <a:ext uri="{FF2B5EF4-FFF2-40B4-BE49-F238E27FC236}">
                <a16:creationId xmlns:a16="http://schemas.microsoft.com/office/drawing/2014/main" id="{FFEFA3E2-0F30-664C-AAE4-DE6526B5C716}"/>
              </a:ext>
            </a:extLst>
          </p:cNvPr>
          <p:cNvSpPr/>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55" name="Rectangle 54">
            <a:extLst>
              <a:ext uri="{FF2B5EF4-FFF2-40B4-BE49-F238E27FC236}">
                <a16:creationId xmlns:a16="http://schemas.microsoft.com/office/drawing/2014/main" id="{0C3D7AFF-BC7E-BA41-9C64-B5F9619C0EA1}"/>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ross 10">
            <a:extLst>
              <a:ext uri="{FF2B5EF4-FFF2-40B4-BE49-F238E27FC236}">
                <a16:creationId xmlns:a16="http://schemas.microsoft.com/office/drawing/2014/main" id="{671D2311-E9B8-F041-A7B8-D5696903F22A}"/>
              </a:ext>
            </a:extLst>
          </p:cNvPr>
          <p:cNvSpPr/>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153096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9CA91-F119-0244-888A-95539A84DD6F}"/>
              </a:ext>
            </a:extLst>
          </p:cNvPr>
          <p:cNvSpPr>
            <a:spLocks noGrp="1"/>
          </p:cNvSpPr>
          <p:nvPr>
            <p:ph type="title"/>
          </p:nvPr>
        </p:nvSpPr>
        <p:spPr>
          <a:xfrm>
            <a:off x="565110" y="1204721"/>
            <a:ext cx="8266175" cy="14447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B08A3EAC-4422-D548-8D7F-E9944566FBA9}"/>
              </a:ext>
            </a:extLst>
          </p:cNvPr>
          <p:cNvSpPr>
            <a:spLocks noGrp="1"/>
          </p:cNvSpPr>
          <p:nvPr>
            <p:ph type="body" idx="1"/>
          </p:nvPr>
        </p:nvSpPr>
        <p:spPr>
          <a:xfrm>
            <a:off x="565111" y="2691638"/>
            <a:ext cx="4946644" cy="823912"/>
          </a:xfrm>
        </p:spPr>
        <p:txBody>
          <a:bodyPr anchor="b"/>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49140CA2-88A9-CC42-A375-8B87E47CC5F9}"/>
              </a:ext>
            </a:extLst>
          </p:cNvPr>
          <p:cNvSpPr>
            <a:spLocks noGrp="1"/>
          </p:cNvSpPr>
          <p:nvPr>
            <p:ph sz="half" idx="2"/>
          </p:nvPr>
        </p:nvSpPr>
        <p:spPr>
          <a:xfrm>
            <a:off x="565111" y="3515550"/>
            <a:ext cx="4946644" cy="23662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05F960C-714E-2E4A-8141-A88F38274E48}"/>
              </a:ext>
            </a:extLst>
          </p:cNvPr>
          <p:cNvSpPr>
            <a:spLocks noGrp="1"/>
          </p:cNvSpPr>
          <p:nvPr>
            <p:ph type="body" sz="quarter" idx="3"/>
          </p:nvPr>
        </p:nvSpPr>
        <p:spPr>
          <a:xfrm>
            <a:off x="6076866" y="2691162"/>
            <a:ext cx="4946644" cy="823912"/>
          </a:xfrm>
        </p:spPr>
        <p:txBody>
          <a:bodyPr anchor="b"/>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697BC24-C907-EC4B-872D-17429A657716}"/>
              </a:ext>
            </a:extLst>
          </p:cNvPr>
          <p:cNvSpPr>
            <a:spLocks noGrp="1"/>
          </p:cNvSpPr>
          <p:nvPr>
            <p:ph sz="quarter" idx="4"/>
          </p:nvPr>
        </p:nvSpPr>
        <p:spPr>
          <a:xfrm>
            <a:off x="6076866" y="3515074"/>
            <a:ext cx="4946644" cy="23662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6E2A045-4283-3C47-B125-68CF3B19FB08}"/>
              </a:ext>
            </a:extLst>
          </p:cNvPr>
          <p:cNvSpPr>
            <a:spLocks noGrp="1"/>
          </p:cNvSpPr>
          <p:nvPr>
            <p:ph type="dt" sz="half" idx="10"/>
          </p:nvPr>
        </p:nvSpPr>
        <p:spPr/>
        <p:txBody>
          <a:bodyPr/>
          <a:lstStyle/>
          <a:p>
            <a:fld id="{73C3BD54-29B9-3D42-B178-776ED395AA85}" type="datetimeFigureOut">
              <a:rPr lang="en-US" smtClean="0"/>
              <a:t>7/20/2026</a:t>
            </a:fld>
            <a:endParaRPr lang="en-US"/>
          </a:p>
        </p:txBody>
      </p:sp>
      <p:sp>
        <p:nvSpPr>
          <p:cNvPr id="8" name="Footer Placeholder 7">
            <a:extLst>
              <a:ext uri="{FF2B5EF4-FFF2-40B4-BE49-F238E27FC236}">
                <a16:creationId xmlns:a16="http://schemas.microsoft.com/office/drawing/2014/main" id="{7EBC25BC-2C98-574D-BCCD-E36CAB07F2F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CA5C95A-7789-E042-8471-D442D9BB545F}"/>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2" name="Rectangle 51">
            <a:extLst>
              <a:ext uri="{FF2B5EF4-FFF2-40B4-BE49-F238E27FC236}">
                <a16:creationId xmlns:a16="http://schemas.microsoft.com/office/drawing/2014/main" id="{3DF1BA5B-EDD8-B648-8A3E-E2B3570B1EA0}"/>
              </a:ext>
            </a:extLst>
          </p:cNvPr>
          <p:cNvSpPr/>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57" name="Rectangle 56">
            <a:extLst>
              <a:ext uri="{FF2B5EF4-FFF2-40B4-BE49-F238E27FC236}">
                <a16:creationId xmlns:a16="http://schemas.microsoft.com/office/drawing/2014/main" id="{D7476360-629C-DE48-85B7-F4BE6CC457DB}"/>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ross 13">
            <a:extLst>
              <a:ext uri="{FF2B5EF4-FFF2-40B4-BE49-F238E27FC236}">
                <a16:creationId xmlns:a16="http://schemas.microsoft.com/office/drawing/2014/main" id="{C5F6C588-FC1B-3147-AFA1-CD7D76C5AEAC}"/>
              </a:ext>
            </a:extLst>
          </p:cNvPr>
          <p:cNvSpPr/>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675678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15401-5318-7045-8AE3-B1A99F2D822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6E2F55F-EB76-AE49-B554-12B65B636A90}"/>
              </a:ext>
            </a:extLst>
          </p:cNvPr>
          <p:cNvSpPr>
            <a:spLocks noGrp="1"/>
          </p:cNvSpPr>
          <p:nvPr>
            <p:ph type="dt" sz="half" idx="10"/>
          </p:nvPr>
        </p:nvSpPr>
        <p:spPr/>
        <p:txBody>
          <a:bodyPr/>
          <a:lstStyle/>
          <a:p>
            <a:fld id="{73C3BD54-29B9-3D42-B178-776ED395AA85}" type="datetimeFigureOut">
              <a:rPr lang="en-US" smtClean="0"/>
              <a:t>7/20/2026</a:t>
            </a:fld>
            <a:endParaRPr lang="en-US"/>
          </a:p>
        </p:txBody>
      </p:sp>
      <p:sp>
        <p:nvSpPr>
          <p:cNvPr id="4" name="Footer Placeholder 3">
            <a:extLst>
              <a:ext uri="{FF2B5EF4-FFF2-40B4-BE49-F238E27FC236}">
                <a16:creationId xmlns:a16="http://schemas.microsoft.com/office/drawing/2014/main" id="{86CB6E6E-D81E-C44A-AC54-CBE0134C108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2E025B9-9F46-3049-9977-0119B96D393C}"/>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48" name="Rectangle 47">
            <a:extLst>
              <a:ext uri="{FF2B5EF4-FFF2-40B4-BE49-F238E27FC236}">
                <a16:creationId xmlns:a16="http://schemas.microsoft.com/office/drawing/2014/main" id="{65760068-EADA-2B4B-9819-CF981184FAEB}"/>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81DA7622-137E-184A-A93C-8DBB10318AE6}"/>
              </a:ext>
            </a:extLst>
          </p:cNvPr>
          <p:cNvSpPr/>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9" name="Cross 8">
            <a:extLst>
              <a:ext uri="{FF2B5EF4-FFF2-40B4-BE49-F238E27FC236}">
                <a16:creationId xmlns:a16="http://schemas.microsoft.com/office/drawing/2014/main" id="{54FB0990-6F8D-B048-8309-19B0D1A41033}"/>
              </a:ext>
            </a:extLst>
          </p:cNvPr>
          <p:cNvSpPr/>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295565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BAF81DD-2B1F-3444-8023-DD52318FE9F6}"/>
              </a:ext>
            </a:extLst>
          </p:cNvPr>
          <p:cNvSpPr>
            <a:spLocks noGrp="1"/>
          </p:cNvSpPr>
          <p:nvPr>
            <p:ph type="dt" sz="half" idx="10"/>
          </p:nvPr>
        </p:nvSpPr>
        <p:spPr/>
        <p:txBody>
          <a:bodyPr/>
          <a:lstStyle/>
          <a:p>
            <a:fld id="{73C3BD54-29B9-3D42-B178-776ED395AA85}" type="datetimeFigureOut">
              <a:rPr lang="en-US" smtClean="0"/>
              <a:t>7/20/2026</a:t>
            </a:fld>
            <a:endParaRPr lang="en-US"/>
          </a:p>
        </p:txBody>
      </p:sp>
      <p:sp>
        <p:nvSpPr>
          <p:cNvPr id="3" name="Footer Placeholder 2">
            <a:extLst>
              <a:ext uri="{FF2B5EF4-FFF2-40B4-BE49-F238E27FC236}">
                <a16:creationId xmlns:a16="http://schemas.microsoft.com/office/drawing/2014/main" id="{36927EE3-DAA3-D948-B8FD-48417540B52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C4532D4-FFBF-6C47-A6C9-D55196D91B87}"/>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47" name="Rectangle 46">
            <a:extLst>
              <a:ext uri="{FF2B5EF4-FFF2-40B4-BE49-F238E27FC236}">
                <a16:creationId xmlns:a16="http://schemas.microsoft.com/office/drawing/2014/main" id="{DB8D5541-7726-BA46-8BFA-BF6AA8D42BD7}"/>
              </a:ext>
            </a:extLst>
          </p:cNvPr>
          <p:cNvSpPr/>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Cross 47">
            <a:extLst>
              <a:ext uri="{FF2B5EF4-FFF2-40B4-BE49-F238E27FC236}">
                <a16:creationId xmlns:a16="http://schemas.microsoft.com/office/drawing/2014/main" id="{97F434CF-7503-CE4F-8426-C312C6315AD0}"/>
              </a:ext>
            </a:extLst>
          </p:cNvPr>
          <p:cNvSpPr/>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FEDBFB2F-FE34-E349-9484-C275FBE31614}"/>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73509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92DCFD-BEE6-AC49-BABD-D8B89C3B69D0}"/>
              </a:ext>
            </a:extLst>
          </p:cNvPr>
          <p:cNvSpPr>
            <a:spLocks noGrp="1"/>
          </p:cNvSpPr>
          <p:nvPr>
            <p:ph type="title"/>
          </p:nvPr>
        </p:nvSpPr>
        <p:spPr>
          <a:xfrm>
            <a:off x="565149" y="1203800"/>
            <a:ext cx="4114800" cy="1077218"/>
          </a:xfrm>
        </p:spPr>
        <p:txBody>
          <a:bodyPr anchor="b">
            <a:normAutofit/>
          </a:bodyPr>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431DE035-8260-4443-B1D9-A9C8D584039E}"/>
              </a:ext>
            </a:extLst>
          </p:cNvPr>
          <p:cNvSpPr>
            <a:spLocks noGrp="1"/>
          </p:cNvSpPr>
          <p:nvPr>
            <p:ph idx="1"/>
          </p:nvPr>
        </p:nvSpPr>
        <p:spPr>
          <a:xfrm>
            <a:off x="5611813" y="1508252"/>
            <a:ext cx="5606518" cy="4045881"/>
          </a:xfrm>
        </p:spPr>
        <p:txBody>
          <a:bodyPr/>
          <a:lstStyle>
            <a:lvl1pPr>
              <a:defRPr sz="2800"/>
            </a:lvl1pPr>
            <a:lvl2pPr>
              <a:defRPr sz="24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CCC1AA53-7507-D04B-9B8E-6A4F7122ECA5}"/>
              </a:ext>
            </a:extLst>
          </p:cNvPr>
          <p:cNvSpPr>
            <a:spLocks noGrp="1"/>
          </p:cNvSpPr>
          <p:nvPr>
            <p:ph type="body" sz="half" idx="2"/>
          </p:nvPr>
        </p:nvSpPr>
        <p:spPr>
          <a:xfrm>
            <a:off x="565149" y="2368295"/>
            <a:ext cx="4114800" cy="318583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356E11F-3003-0745-ACAB-FAA4E676EFCD}"/>
              </a:ext>
            </a:extLst>
          </p:cNvPr>
          <p:cNvSpPr>
            <a:spLocks noGrp="1"/>
          </p:cNvSpPr>
          <p:nvPr>
            <p:ph type="dt" sz="half" idx="10"/>
          </p:nvPr>
        </p:nvSpPr>
        <p:spPr/>
        <p:txBody>
          <a:bodyPr/>
          <a:lstStyle/>
          <a:p>
            <a:fld id="{73C3BD54-29B9-3D42-B178-776ED395AA85}" type="datetimeFigureOut">
              <a:rPr lang="en-US" smtClean="0"/>
              <a:t>7/20/2026</a:t>
            </a:fld>
            <a:endParaRPr lang="en-US"/>
          </a:p>
        </p:txBody>
      </p:sp>
      <p:sp>
        <p:nvSpPr>
          <p:cNvPr id="6" name="Footer Placeholder 5">
            <a:extLst>
              <a:ext uri="{FF2B5EF4-FFF2-40B4-BE49-F238E27FC236}">
                <a16:creationId xmlns:a16="http://schemas.microsoft.com/office/drawing/2014/main" id="{92BC11A6-59AC-FE45-8A1C-9DDC00582A7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AD6F51E-1A94-034C-BBEE-C26A3AF0E815}"/>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0" name="Rectangle 49">
            <a:extLst>
              <a:ext uri="{FF2B5EF4-FFF2-40B4-BE49-F238E27FC236}">
                <a16:creationId xmlns:a16="http://schemas.microsoft.com/office/drawing/2014/main" id="{50B7D330-76C0-224C-9C3C-27C4D2B0DDB4}"/>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35464D55-5C51-844B-A38A-8143590FB934}"/>
              </a:ext>
            </a:extLst>
          </p:cNvPr>
          <p:cNvSpPr/>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ross 10">
            <a:extLst>
              <a:ext uri="{FF2B5EF4-FFF2-40B4-BE49-F238E27FC236}">
                <a16:creationId xmlns:a16="http://schemas.microsoft.com/office/drawing/2014/main" id="{FD988250-C554-DE44-B887-57D0B2AA8E37}"/>
              </a:ext>
            </a:extLst>
          </p:cNvPr>
          <p:cNvSpPr/>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880879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86C7C-36AD-9A4E-8524-8F44E8839EA8}"/>
              </a:ext>
            </a:extLst>
          </p:cNvPr>
          <p:cNvSpPr>
            <a:spLocks noGrp="1"/>
          </p:cNvSpPr>
          <p:nvPr>
            <p:ph type="title"/>
          </p:nvPr>
        </p:nvSpPr>
        <p:spPr>
          <a:xfrm>
            <a:off x="565149" y="1203800"/>
            <a:ext cx="4114800" cy="1077218"/>
          </a:xfrm>
        </p:spPr>
        <p:txBody>
          <a:bodyPr anchor="b">
            <a:normAutofit/>
          </a:bodyPr>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1015248-4C80-3348-A8A9-6C9F5D32FCE3}"/>
              </a:ext>
            </a:extLst>
          </p:cNvPr>
          <p:cNvSpPr>
            <a:spLocks noGrp="1"/>
          </p:cNvSpPr>
          <p:nvPr>
            <p:ph type="pic" idx="1"/>
          </p:nvPr>
        </p:nvSpPr>
        <p:spPr>
          <a:xfrm>
            <a:off x="5631151" y="1096772"/>
            <a:ext cx="6096270" cy="5761228"/>
          </a:xfrm>
          <a:solidFill>
            <a:schemeClr val="bg2"/>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74B3083-CA16-C54A-B130-7BEE6DF9D815}"/>
              </a:ext>
            </a:extLst>
          </p:cNvPr>
          <p:cNvSpPr>
            <a:spLocks noGrp="1"/>
          </p:cNvSpPr>
          <p:nvPr>
            <p:ph type="body" sz="half" idx="2"/>
          </p:nvPr>
        </p:nvSpPr>
        <p:spPr>
          <a:xfrm>
            <a:off x="565149" y="2370666"/>
            <a:ext cx="4114800" cy="318346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3C6EB5-D7D1-E247-B9D7-D319E5AAB962}"/>
              </a:ext>
            </a:extLst>
          </p:cNvPr>
          <p:cNvSpPr>
            <a:spLocks noGrp="1"/>
          </p:cNvSpPr>
          <p:nvPr>
            <p:ph type="dt" sz="half" idx="10"/>
          </p:nvPr>
        </p:nvSpPr>
        <p:spPr/>
        <p:txBody>
          <a:bodyPr/>
          <a:lstStyle/>
          <a:p>
            <a:fld id="{73C3BD54-29B9-3D42-B178-776ED395AA85}" type="datetimeFigureOut">
              <a:rPr lang="en-US" smtClean="0"/>
              <a:t>7/20/2026</a:t>
            </a:fld>
            <a:endParaRPr lang="en-US"/>
          </a:p>
        </p:txBody>
      </p:sp>
      <p:sp>
        <p:nvSpPr>
          <p:cNvPr id="6" name="Footer Placeholder 5">
            <a:extLst>
              <a:ext uri="{FF2B5EF4-FFF2-40B4-BE49-F238E27FC236}">
                <a16:creationId xmlns:a16="http://schemas.microsoft.com/office/drawing/2014/main" id="{75FBF6CC-F5C4-9847-BADB-8B7441C8F32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763FE4-B2F5-7741-B517-533F1C98CE1B}"/>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4" name="Rectangle 53">
            <a:extLst>
              <a:ext uri="{FF2B5EF4-FFF2-40B4-BE49-F238E27FC236}">
                <a16:creationId xmlns:a16="http://schemas.microsoft.com/office/drawing/2014/main" id="{AB80A771-7D8E-0F4A-93A3-B977667D338E}"/>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2C9320FA-0E3A-2749-9085-DF30FA26F4BD}"/>
              </a:ext>
            </a:extLst>
          </p:cNvPr>
          <p:cNvSpPr/>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ross 10">
            <a:extLst>
              <a:ext uri="{FF2B5EF4-FFF2-40B4-BE49-F238E27FC236}">
                <a16:creationId xmlns:a16="http://schemas.microsoft.com/office/drawing/2014/main" id="{5A3DF5D0-8A2C-A049-9132-EE1EF7D014D4}"/>
              </a:ext>
            </a:extLst>
          </p:cNvPr>
          <p:cNvSpPr/>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805422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50" name="Rectangle 49">
            <a:extLst>
              <a:ext uri="{FF2B5EF4-FFF2-40B4-BE49-F238E27FC236}">
                <a16:creationId xmlns:a16="http://schemas.microsoft.com/office/drawing/2014/main" id="{9F6C0E12-251D-EA44-BF81-4ABDFBB94321}"/>
              </a:ext>
            </a:extLst>
          </p:cNvPr>
          <p:cNvSpPr/>
          <p:nvPr/>
        </p:nvSpPr>
        <p:spPr>
          <a:xfrm>
            <a:off x="7087169" y="1096772"/>
            <a:ext cx="4652226"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DC5FF4-095A-114E-87B6-73C7ADFF97CD}"/>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11E6EC9-9650-2042-8581-5B4082F9413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4A0800-B373-3B40-B187-30AFE44CDD1D}"/>
              </a:ext>
            </a:extLst>
          </p:cNvPr>
          <p:cNvSpPr>
            <a:spLocks noGrp="1"/>
          </p:cNvSpPr>
          <p:nvPr>
            <p:ph type="dt" sz="half" idx="10"/>
          </p:nvPr>
        </p:nvSpPr>
        <p:spPr/>
        <p:txBody>
          <a:bodyPr/>
          <a:lstStyle/>
          <a:p>
            <a:fld id="{73C3BD54-29B9-3D42-B178-776ED395AA85}" type="datetimeFigureOut">
              <a:rPr lang="en-US" smtClean="0"/>
              <a:t>7/20/2026</a:t>
            </a:fld>
            <a:endParaRPr lang="en-US"/>
          </a:p>
        </p:txBody>
      </p:sp>
      <p:sp>
        <p:nvSpPr>
          <p:cNvPr id="5" name="Footer Placeholder 4">
            <a:extLst>
              <a:ext uri="{FF2B5EF4-FFF2-40B4-BE49-F238E27FC236}">
                <a16:creationId xmlns:a16="http://schemas.microsoft.com/office/drawing/2014/main" id="{C10A4C1C-C790-B449-8C06-78E8303F94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43E620-F86B-F447-AB06-DDAB39192507}"/>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49" name="Rectangle 48">
            <a:extLst>
              <a:ext uri="{FF2B5EF4-FFF2-40B4-BE49-F238E27FC236}">
                <a16:creationId xmlns:a16="http://schemas.microsoft.com/office/drawing/2014/main" id="{80487CB5-43E0-974C-9DDC-252A8A37107F}"/>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ross 9">
            <a:extLst>
              <a:ext uri="{FF2B5EF4-FFF2-40B4-BE49-F238E27FC236}">
                <a16:creationId xmlns:a16="http://schemas.microsoft.com/office/drawing/2014/main" id="{E9CB83EF-4143-5A45-9B3A-9E70DD50253B}"/>
              </a:ext>
            </a:extLst>
          </p:cNvPr>
          <p:cNvSpPr/>
          <p:nvPr/>
        </p:nvSpPr>
        <p:spPr>
          <a:xfrm>
            <a:off x="11415183"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614138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09DF801-FF8E-6247-9065-D9304CD6093A}"/>
              </a:ext>
            </a:extLst>
          </p:cNvPr>
          <p:cNvSpPr>
            <a:spLocks noGrp="1"/>
          </p:cNvSpPr>
          <p:nvPr>
            <p:ph type="title" orient="vert"/>
          </p:nvPr>
        </p:nvSpPr>
        <p:spPr>
          <a:xfrm>
            <a:off x="9355667" y="1204722"/>
            <a:ext cx="1853360" cy="467664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20E2615-7E4D-AB47-ACE6-236D716D7D24}"/>
              </a:ext>
            </a:extLst>
          </p:cNvPr>
          <p:cNvSpPr>
            <a:spLocks noGrp="1"/>
          </p:cNvSpPr>
          <p:nvPr>
            <p:ph type="body" orient="vert" idx="1"/>
          </p:nvPr>
        </p:nvSpPr>
        <p:spPr>
          <a:xfrm>
            <a:off x="973667" y="1204722"/>
            <a:ext cx="8274047" cy="46969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91F0223-5AC9-374E-BD0C-344F67E2A85B}"/>
              </a:ext>
            </a:extLst>
          </p:cNvPr>
          <p:cNvSpPr>
            <a:spLocks noGrp="1"/>
          </p:cNvSpPr>
          <p:nvPr>
            <p:ph type="dt" sz="half" idx="10"/>
          </p:nvPr>
        </p:nvSpPr>
        <p:spPr/>
        <p:txBody>
          <a:bodyPr/>
          <a:lstStyle/>
          <a:p>
            <a:fld id="{73C3BD54-29B9-3D42-B178-776ED395AA85}" type="datetimeFigureOut">
              <a:rPr lang="en-US" smtClean="0"/>
              <a:t>7/20/2026</a:t>
            </a:fld>
            <a:endParaRPr lang="en-US"/>
          </a:p>
        </p:txBody>
      </p:sp>
      <p:sp>
        <p:nvSpPr>
          <p:cNvPr id="5" name="Footer Placeholder 4">
            <a:extLst>
              <a:ext uri="{FF2B5EF4-FFF2-40B4-BE49-F238E27FC236}">
                <a16:creationId xmlns:a16="http://schemas.microsoft.com/office/drawing/2014/main" id="{3EBEDD42-54A1-E648-8829-140EC4C5716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8FDF8F-8DBC-8A47-8000-5BA35DF9F903}"/>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1" name="Rectangle 50">
            <a:extLst>
              <a:ext uri="{FF2B5EF4-FFF2-40B4-BE49-F238E27FC236}">
                <a16:creationId xmlns:a16="http://schemas.microsoft.com/office/drawing/2014/main" id="{F2CE2A98-5154-A544-BE2A-FDC0811C19A0}"/>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DC4EC832-8181-5643-8A62-117E43F0E498}"/>
              </a:ext>
            </a:extLst>
          </p:cNvPr>
          <p:cNvSpPr/>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ross 9">
            <a:extLst>
              <a:ext uri="{FF2B5EF4-FFF2-40B4-BE49-F238E27FC236}">
                <a16:creationId xmlns:a16="http://schemas.microsoft.com/office/drawing/2014/main" id="{24AF3281-BC22-374D-A461-8B3181F600AA}"/>
              </a:ext>
            </a:extLst>
          </p:cNvPr>
          <p:cNvSpPr/>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945420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8952BFD-D607-6845-9C7B-1C8D3B4EE760}"/>
              </a:ext>
            </a:extLst>
          </p:cNvPr>
          <p:cNvSpPr>
            <a:spLocks noGrp="1"/>
          </p:cNvSpPr>
          <p:nvPr>
            <p:ph type="title"/>
          </p:nvPr>
        </p:nvSpPr>
        <p:spPr>
          <a:xfrm>
            <a:off x="565149" y="1204721"/>
            <a:ext cx="8267296" cy="144655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EEBB52FF-3B04-8245-BF0B-89C9E293362A}"/>
              </a:ext>
            </a:extLst>
          </p:cNvPr>
          <p:cNvSpPr>
            <a:spLocks noGrp="1"/>
          </p:cNvSpPr>
          <p:nvPr>
            <p:ph type="body" idx="1"/>
          </p:nvPr>
        </p:nvSpPr>
        <p:spPr>
          <a:xfrm>
            <a:off x="565150" y="2691638"/>
            <a:ext cx="8267296" cy="318858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DA99BFE-CBDD-C344-A21E-44A52F11B662}"/>
              </a:ext>
            </a:extLst>
          </p:cNvPr>
          <p:cNvSpPr>
            <a:spLocks noGrp="1"/>
          </p:cNvSpPr>
          <p:nvPr>
            <p:ph type="dt" sz="half" idx="2"/>
          </p:nvPr>
        </p:nvSpPr>
        <p:spPr>
          <a:xfrm>
            <a:off x="565149" y="5949696"/>
            <a:ext cx="4114800" cy="365125"/>
          </a:xfrm>
          <a:prstGeom prst="rect">
            <a:avLst/>
          </a:prstGeom>
        </p:spPr>
        <p:txBody>
          <a:bodyPr vert="horz" lIns="91440" tIns="45720" rIns="91440" bIns="45720" rtlCol="0" anchor="ctr" anchorCtr="0"/>
          <a:lstStyle>
            <a:lvl1pPr algn="l">
              <a:defRPr lang="en-US" sz="1050" smtClean="0">
                <a:latin typeface="+mn-lt"/>
              </a:defRPr>
            </a:lvl1pPr>
          </a:lstStyle>
          <a:p>
            <a:fld id="{73C3BD54-29B9-3D42-B178-776ED395AA85}" type="datetimeFigureOut">
              <a:rPr lang="en-US" smtClean="0"/>
              <a:pPr/>
              <a:t>7/20/2026</a:t>
            </a:fld>
            <a:endParaRPr lang="en-US" dirty="0"/>
          </a:p>
        </p:txBody>
      </p:sp>
      <p:sp>
        <p:nvSpPr>
          <p:cNvPr id="5" name="Footer Placeholder 4">
            <a:extLst>
              <a:ext uri="{FF2B5EF4-FFF2-40B4-BE49-F238E27FC236}">
                <a16:creationId xmlns:a16="http://schemas.microsoft.com/office/drawing/2014/main" id="{BDC371C0-3DCE-0743-946F-C7540DD7895F}"/>
              </a:ext>
            </a:extLst>
          </p:cNvPr>
          <p:cNvSpPr>
            <a:spLocks noGrp="1"/>
          </p:cNvSpPr>
          <p:nvPr>
            <p:ph type="ftr" sz="quarter" idx="3"/>
          </p:nvPr>
        </p:nvSpPr>
        <p:spPr>
          <a:xfrm>
            <a:off x="565150" y="543179"/>
            <a:ext cx="4114800" cy="246888"/>
          </a:xfrm>
          <a:prstGeom prst="rect">
            <a:avLst/>
          </a:prstGeom>
        </p:spPr>
        <p:txBody>
          <a:bodyPr vert="horz" lIns="91440" tIns="45720" rIns="91440" bIns="45720" rtlCol="0" anchor="ctr" anchorCtr="0"/>
          <a:lstStyle>
            <a:lvl1pPr algn="l">
              <a:defRPr lang="en-US" sz="1050">
                <a:latin typeface="+mn-lt"/>
              </a:defRPr>
            </a:lvl1pPr>
          </a:lstStyle>
          <a:p>
            <a:endParaRPr lang="en-US" dirty="0"/>
          </a:p>
        </p:txBody>
      </p:sp>
      <p:sp>
        <p:nvSpPr>
          <p:cNvPr id="6" name="Slide Number Placeholder 5">
            <a:extLst>
              <a:ext uri="{FF2B5EF4-FFF2-40B4-BE49-F238E27FC236}">
                <a16:creationId xmlns:a16="http://schemas.microsoft.com/office/drawing/2014/main" id="{E6E32ADB-4517-194F-8B4B-A9D26B3C02E3}"/>
              </a:ext>
            </a:extLst>
          </p:cNvPr>
          <p:cNvSpPr>
            <a:spLocks noGrp="1"/>
          </p:cNvSpPr>
          <p:nvPr>
            <p:ph type="sldNum" sz="quarter" idx="4"/>
          </p:nvPr>
        </p:nvSpPr>
        <p:spPr>
          <a:xfrm>
            <a:off x="10813024" y="511175"/>
            <a:ext cx="914400" cy="310896"/>
          </a:xfrm>
          <a:prstGeom prst="rect">
            <a:avLst/>
          </a:prstGeom>
        </p:spPr>
        <p:txBody>
          <a:bodyPr vert="horz" lIns="91440" tIns="45720" rIns="91440" bIns="45720" rtlCol="0" anchor="ctr"/>
          <a:lstStyle>
            <a:lvl1pPr algn="r">
              <a:defRPr sz="1400" b="0" i="0">
                <a:solidFill>
                  <a:schemeClr val="tx1"/>
                </a:solidFill>
                <a:latin typeface="+mn-lt"/>
              </a:defRPr>
            </a:lvl1pPr>
          </a:lstStyle>
          <a:p>
            <a:fld id="{86BB3423-611C-6944-BA94-F2572F362413}" type="slidenum">
              <a:rPr lang="en-US" smtClean="0"/>
              <a:pPr/>
              <a:t>‹#›</a:t>
            </a:fld>
            <a:endParaRPr lang="en-US"/>
          </a:p>
        </p:txBody>
      </p:sp>
    </p:spTree>
    <p:extLst>
      <p:ext uri="{BB962C8B-B14F-4D97-AF65-F5344CB8AC3E}">
        <p14:creationId xmlns:p14="http://schemas.microsoft.com/office/powerpoint/2010/main" val="729431596"/>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Lst>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System Font Regular"/>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System Font Regular"/>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System Font Regular"/>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System Font Regular"/>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System Font Regular"/>
        <a:buChar char="–"/>
        <a:defRPr sz="16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tazeenshaikh.com/socratic-questioning-for-idea-generation/"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3.jp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emexmag.com/uk-job-market-2026-update-professional-hiring-rose-in-q2-as-it-vacancies-jumped-42/"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blog.lspm.org.uk/2024/09/09/the-role-of-critical-thinking-in-health-and-social-care-management/" TargetMode="External"/><Relationship Id="rId2" Type="http://schemas.openxmlformats.org/officeDocument/2006/relationships/hyperlink" Target="https://asmepublications.onlinelibrary.wiley.com/doi/10.1111/tct.13569" TargetMode="External"/><Relationship Id="rId1" Type="http://schemas.openxmlformats.org/officeDocument/2006/relationships/slideLayout" Target="../slideLayouts/slideLayout2.xml"/><Relationship Id="rId5" Type="http://schemas.openxmlformats.org/officeDocument/2006/relationships/hyperlink" Target="https://www.brookes.ac.uk/staff/working-at-brookes/learning-and-career-development/academic-enhancement-and-development/publications" TargetMode="External"/><Relationship Id="rId4" Type="http://schemas.openxmlformats.org/officeDocument/2006/relationships/hyperlink" Target="https://books.google.co.uk/books?id=xRwnEQAAQBAJ&amp;printsec=frontcover#v=onepage&amp;q&amp;f=fals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8316C0-6580-7C00-AAA9-10E2F3D9C41F}"/>
              </a:ext>
            </a:extLst>
          </p:cNvPr>
          <p:cNvSpPr>
            <a:spLocks noGrp="1"/>
          </p:cNvSpPr>
          <p:nvPr>
            <p:ph type="ctrTitle" idx="4294967295"/>
          </p:nvPr>
        </p:nvSpPr>
        <p:spPr>
          <a:xfrm>
            <a:off x="716280" y="1957329"/>
            <a:ext cx="8458200" cy="3609975"/>
          </a:xfrm>
        </p:spPr>
        <p:txBody>
          <a:bodyPr>
            <a:normAutofit/>
          </a:bodyPr>
          <a:lstStyle/>
          <a:p>
            <a:r>
              <a:rPr lang="en-GB" sz="2400" dirty="0">
                <a:latin typeface="Times New Roman" panose="02020603050405020304" pitchFamily="18" charset="0"/>
                <a:cs typeface="Times New Roman" panose="02020603050405020304" pitchFamily="18" charset="0"/>
              </a:rPr>
              <a:t>Module Title: </a:t>
            </a:r>
            <a:r>
              <a:rPr lang="en-GB" sz="2800" b="1" dirty="0">
                <a:latin typeface="Times New Roman" panose="02020603050405020304" pitchFamily="18" charset="0"/>
                <a:cs typeface="Times New Roman" panose="02020603050405020304" pitchFamily="18" charset="0"/>
              </a:rPr>
              <a:t>Professional Career Development within Health and Social Care</a:t>
            </a:r>
            <a:br>
              <a:rPr lang="en-GB" sz="2800" dirty="0">
                <a:latin typeface="Times New Roman" panose="02020603050405020304" pitchFamily="18" charset="0"/>
                <a:cs typeface="Times New Roman" panose="02020603050405020304" pitchFamily="18" charset="0"/>
              </a:rPr>
            </a:br>
            <a:r>
              <a:rPr lang="en-GB" sz="2400" dirty="0">
                <a:latin typeface="Times New Roman" panose="02020603050405020304" pitchFamily="18" charset="0"/>
                <a:cs typeface="Times New Roman" panose="02020603050405020304" pitchFamily="18" charset="0"/>
              </a:rPr>
              <a:t>Module Number: </a:t>
            </a:r>
            <a:r>
              <a:rPr lang="en-GB" sz="2800" b="1" dirty="0">
                <a:latin typeface="Times New Roman" panose="02020603050405020304" pitchFamily="18" charset="0"/>
                <a:cs typeface="Times New Roman" panose="02020603050405020304" pitchFamily="18" charset="0"/>
              </a:rPr>
              <a:t>LCHS4009 (LON)</a:t>
            </a:r>
            <a:br>
              <a:rPr lang="en-GB" sz="2800" b="1" dirty="0">
                <a:latin typeface="Times New Roman" panose="02020603050405020304" pitchFamily="18" charset="0"/>
                <a:cs typeface="Times New Roman" panose="02020603050405020304" pitchFamily="18" charset="0"/>
              </a:rPr>
            </a:br>
            <a:r>
              <a:rPr lang="en-GB" sz="2400" dirty="0">
                <a:latin typeface="Times New Roman" panose="02020603050405020304" pitchFamily="18" charset="0"/>
                <a:cs typeface="Times New Roman" panose="02020603050405020304" pitchFamily="18" charset="0"/>
              </a:rPr>
              <a:t>Student Number: </a:t>
            </a:r>
            <a:r>
              <a:rPr lang="en-GB" sz="2800" b="1" dirty="0">
                <a:latin typeface="Times New Roman" panose="02020603050405020304" pitchFamily="18" charset="0"/>
                <a:cs typeface="Times New Roman" panose="02020603050405020304" pitchFamily="18" charset="0"/>
              </a:rPr>
              <a:t>Assignment 1</a:t>
            </a:r>
            <a:br>
              <a:rPr lang="en-GB" sz="2800" dirty="0">
                <a:latin typeface="Times New Roman" panose="02020603050405020304" pitchFamily="18" charset="0"/>
                <a:cs typeface="Times New Roman" panose="02020603050405020304" pitchFamily="18" charset="0"/>
              </a:rPr>
            </a:br>
            <a:r>
              <a:rPr lang="en-GB" sz="2400" dirty="0">
                <a:latin typeface="Times New Roman" panose="02020603050405020304" pitchFamily="18" charset="0"/>
                <a:cs typeface="Times New Roman" panose="02020603050405020304" pitchFamily="18" charset="0"/>
              </a:rPr>
              <a:t>Student Name: </a:t>
            </a:r>
            <a:r>
              <a:rPr lang="en-GB" sz="2800" b="1" dirty="0">
                <a:latin typeface="Times New Roman" panose="02020603050405020304" pitchFamily="18" charset="0"/>
                <a:cs typeface="Times New Roman" panose="02020603050405020304" pitchFamily="18" charset="0"/>
              </a:rPr>
              <a:t>Andrei Niqoule Dimayuga</a:t>
            </a:r>
            <a:br>
              <a:rPr lang="en-GB" sz="2800" dirty="0">
                <a:latin typeface="Times New Roman" panose="02020603050405020304" pitchFamily="18" charset="0"/>
                <a:cs typeface="Times New Roman" panose="02020603050405020304" pitchFamily="18" charset="0"/>
              </a:rPr>
            </a:br>
            <a:r>
              <a:rPr lang="en-GB" sz="2400" dirty="0">
                <a:latin typeface="Times New Roman" panose="02020603050405020304" pitchFamily="18" charset="0"/>
                <a:cs typeface="Times New Roman" panose="02020603050405020304" pitchFamily="18" charset="0"/>
              </a:rPr>
              <a:t>Student Number: </a:t>
            </a:r>
            <a:r>
              <a:rPr lang="en-GB" sz="2800" b="1" dirty="0">
                <a:latin typeface="Times New Roman" panose="02020603050405020304" pitchFamily="18" charset="0"/>
                <a:cs typeface="Times New Roman" panose="02020603050405020304" pitchFamily="18" charset="0"/>
              </a:rPr>
              <a:t>2515167</a:t>
            </a:r>
            <a:br>
              <a:rPr lang="en-GB" sz="2800" dirty="0">
                <a:latin typeface="Times New Roman" panose="02020603050405020304" pitchFamily="18" charset="0"/>
                <a:cs typeface="Times New Roman" panose="02020603050405020304" pitchFamily="18" charset="0"/>
              </a:rPr>
            </a:br>
            <a:r>
              <a:rPr lang="en-GB" sz="2400" dirty="0">
                <a:latin typeface="Times New Roman" panose="02020603050405020304" pitchFamily="18" charset="0"/>
                <a:cs typeface="Times New Roman" panose="02020603050405020304" pitchFamily="18" charset="0"/>
              </a:rPr>
              <a:t>Lecturer’s Name</a:t>
            </a:r>
            <a:r>
              <a:rPr lang="en-GB" sz="2800" dirty="0">
                <a:latin typeface="Times New Roman" panose="02020603050405020304" pitchFamily="18" charset="0"/>
                <a:cs typeface="Times New Roman" panose="02020603050405020304" pitchFamily="18" charset="0"/>
              </a:rPr>
              <a:t>: </a:t>
            </a:r>
            <a:r>
              <a:rPr lang="en-GB" sz="2800" b="1" dirty="0">
                <a:latin typeface="Times New Roman" panose="02020603050405020304" pitchFamily="18" charset="0"/>
                <a:cs typeface="Times New Roman" panose="02020603050405020304" pitchFamily="18" charset="0"/>
              </a:rPr>
              <a:t>Natalia Dozie</a:t>
            </a:r>
            <a:br>
              <a:rPr lang="en-GB" sz="2800" dirty="0">
                <a:latin typeface="Arial" panose="020B0604020202020204" pitchFamily="34" charset="0"/>
                <a:cs typeface="Arial" panose="020B0604020202020204" pitchFamily="34" charset="0"/>
              </a:rPr>
            </a:br>
            <a:endParaRPr lang="en-GB" sz="2800" dirty="0">
              <a:latin typeface="Arial" panose="020B0604020202020204" pitchFamily="34" charset="0"/>
              <a:cs typeface="Arial" panose="020B0604020202020204" pitchFamily="34" charset="0"/>
            </a:endParaRPr>
          </a:p>
        </p:txBody>
      </p:sp>
      <p:pic>
        <p:nvPicPr>
          <p:cNvPr id="7" name="Picture 2" descr="UWTSD logo | Discover Dylan Thomas">
            <a:extLst>
              <a:ext uri="{FF2B5EF4-FFF2-40B4-BE49-F238E27FC236}">
                <a16:creationId xmlns:a16="http://schemas.microsoft.com/office/drawing/2014/main" id="{DEAE571D-53ED-1940-19B0-BDF63F6D4B7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6999" y="250638"/>
            <a:ext cx="3983986" cy="1397292"/>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3C4DB742-4624-F0A8-6D6B-3B93B96893A7}"/>
              </a:ext>
            </a:extLst>
          </p:cNvPr>
          <p:cNvSpPr txBox="1"/>
          <p:nvPr/>
        </p:nvSpPr>
        <p:spPr>
          <a:xfrm>
            <a:off x="257271" y="6145697"/>
            <a:ext cx="11477529" cy="461665"/>
          </a:xfrm>
          <a:prstGeom prst="rect">
            <a:avLst/>
          </a:prstGeom>
          <a:noFill/>
        </p:spPr>
        <p:txBody>
          <a:bodyPr wrap="square">
            <a:spAutoFit/>
          </a:bodyPr>
          <a:lstStyle/>
          <a:p>
            <a:r>
              <a:rPr lang="en-US" sz="1200" kern="1200" dirty="0">
                <a:solidFill>
                  <a:schemeClr val="tx1"/>
                </a:solidFill>
                <a:latin typeface="Arial" panose="020B0604020202020204" pitchFamily="34" charset="0"/>
                <a:cs typeface="Arial" panose="020B0604020202020204" pitchFamily="34" charset="0"/>
              </a:rPr>
              <a:t>I acknowledge the use of AI tools and confirm that I have not used any AI tools for this research or in making this assignment. I confirm that I have not submitted any materials generated by AI as my own work.</a:t>
            </a:r>
            <a:endParaRPr lang="en-GB" sz="1200" dirty="0"/>
          </a:p>
        </p:txBody>
      </p:sp>
      <p:sp>
        <p:nvSpPr>
          <p:cNvPr id="16" name="Rectangle 15">
            <a:extLst>
              <a:ext uri="{FF2B5EF4-FFF2-40B4-BE49-F238E27FC236}">
                <a16:creationId xmlns:a16="http://schemas.microsoft.com/office/drawing/2014/main" id="{1364DE93-0A13-49A2-E98F-9BA0B3EAE475}"/>
              </a:ext>
            </a:extLst>
          </p:cNvPr>
          <p:cNvSpPr/>
          <p:nvPr/>
        </p:nvSpPr>
        <p:spPr>
          <a:xfrm>
            <a:off x="5684520" y="5567304"/>
            <a:ext cx="822960" cy="581189"/>
          </a:xfrm>
          <a:prstGeom prst="rect">
            <a:avLst/>
          </a:prstGeom>
          <a:solidFill>
            <a:schemeClr val="bg1">
              <a:lumMod val="85000"/>
              <a:alpha val="2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4233F8D0-FD05-0466-5ECA-B3EE764DE648}"/>
              </a:ext>
            </a:extLst>
          </p:cNvPr>
          <p:cNvSpPr/>
          <p:nvPr/>
        </p:nvSpPr>
        <p:spPr>
          <a:xfrm>
            <a:off x="257271" y="5486400"/>
            <a:ext cx="419100" cy="65929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20EA04BF-5EF5-D4B9-6363-33C8A72F16D1}"/>
              </a:ext>
            </a:extLst>
          </p:cNvPr>
          <p:cNvSpPr/>
          <p:nvPr/>
        </p:nvSpPr>
        <p:spPr>
          <a:xfrm>
            <a:off x="0" y="1104900"/>
            <a:ext cx="257271" cy="57531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733473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Cross 25">
            <a:extLst>
              <a:ext uri="{FF2B5EF4-FFF2-40B4-BE49-F238E27FC236}">
                <a16:creationId xmlns:a16="http://schemas.microsoft.com/office/drawing/2014/main" id="{EAB1217A-7C36-3A41-8536-BC68C45210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6810"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itle 9">
            <a:extLst>
              <a:ext uri="{FF2B5EF4-FFF2-40B4-BE49-F238E27FC236}">
                <a16:creationId xmlns:a16="http://schemas.microsoft.com/office/drawing/2014/main" id="{8A83B4D3-A74F-B076-46D4-73E51395EDE7}"/>
              </a:ext>
            </a:extLst>
          </p:cNvPr>
          <p:cNvSpPr>
            <a:spLocks noGrp="1"/>
          </p:cNvSpPr>
          <p:nvPr>
            <p:ph type="title"/>
          </p:nvPr>
        </p:nvSpPr>
        <p:spPr>
          <a:xfrm>
            <a:off x="614679" y="1558714"/>
            <a:ext cx="9020811" cy="1626938"/>
          </a:xfrm>
        </p:spPr>
        <p:txBody>
          <a:bodyPr>
            <a:normAutofit fontScale="90000"/>
          </a:bodyPr>
          <a:lstStyle/>
          <a:p>
            <a:r>
              <a:rPr lang="en-GB" b="1" dirty="0">
                <a:latin typeface="Times New Roman" panose="02020603050405020304" pitchFamily="18" charset="0"/>
                <a:cs typeface="Times New Roman" panose="02020603050405020304" pitchFamily="18" charset="0"/>
              </a:rPr>
              <a:t>Critical Thinking in Health &amp; Social Care: A Social Work Perspective</a:t>
            </a:r>
            <a:br>
              <a:rPr lang="en-GB" dirty="0">
                <a:latin typeface="Aharoni" panose="02010803020104030203" pitchFamily="2" charset="-79"/>
                <a:cs typeface="Aharoni" panose="02010803020104030203" pitchFamily="2" charset="-79"/>
              </a:rPr>
            </a:br>
            <a:endParaRPr lang="en-GB" dirty="0"/>
          </a:p>
        </p:txBody>
      </p:sp>
      <p:sp>
        <p:nvSpPr>
          <p:cNvPr id="20" name="Rectangle 19">
            <a:extLst>
              <a:ext uri="{FF2B5EF4-FFF2-40B4-BE49-F238E27FC236}">
                <a16:creationId xmlns:a16="http://schemas.microsoft.com/office/drawing/2014/main" id="{42738AF6-50F0-FF3B-811B-31F5DD1F0086}"/>
              </a:ext>
            </a:extLst>
          </p:cNvPr>
          <p:cNvSpPr/>
          <p:nvPr/>
        </p:nvSpPr>
        <p:spPr>
          <a:xfrm>
            <a:off x="4846320" y="5226784"/>
            <a:ext cx="853440" cy="114353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B409EFF4-1C79-0D81-65A5-871490EF5C98}"/>
              </a:ext>
            </a:extLst>
          </p:cNvPr>
          <p:cNvSpPr txBox="1"/>
          <p:nvPr/>
        </p:nvSpPr>
        <p:spPr>
          <a:xfrm>
            <a:off x="333375" y="6283507"/>
            <a:ext cx="11707365" cy="400110"/>
          </a:xfrm>
          <a:prstGeom prst="rect">
            <a:avLst/>
          </a:prstGeom>
          <a:noFill/>
        </p:spPr>
        <p:txBody>
          <a:bodyPr wrap="square">
            <a:spAutoFit/>
          </a:bodyPr>
          <a:lstStyle/>
          <a:p>
            <a:r>
              <a:rPr lang="en-US" sz="1000" kern="1200" dirty="0">
                <a:solidFill>
                  <a:schemeClr val="tx1"/>
                </a:solidFill>
                <a:latin typeface="Arial" panose="020B0604020202020204" pitchFamily="34" charset="0"/>
                <a:cs typeface="Arial" panose="020B0604020202020204" pitchFamily="34" charset="0"/>
              </a:rPr>
              <a:t>I acknowledge the use of AI tools and confirm that I have not used any AI tools for this research or in making this assignment. I confirm that I have not submitted any materials generated by AI as my own work.</a:t>
            </a:r>
            <a:endParaRPr lang="en-GB" sz="1000" dirty="0"/>
          </a:p>
        </p:txBody>
      </p:sp>
      <p:sp>
        <p:nvSpPr>
          <p:cNvPr id="2" name="TextBox 1">
            <a:extLst>
              <a:ext uri="{FF2B5EF4-FFF2-40B4-BE49-F238E27FC236}">
                <a16:creationId xmlns:a16="http://schemas.microsoft.com/office/drawing/2014/main" id="{009FFE52-54D1-2A69-5271-9CB82DA759A5}"/>
              </a:ext>
            </a:extLst>
          </p:cNvPr>
          <p:cNvSpPr txBox="1"/>
          <p:nvPr/>
        </p:nvSpPr>
        <p:spPr>
          <a:xfrm>
            <a:off x="1199534" y="3903406"/>
            <a:ext cx="8120929" cy="2031325"/>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OUTLINE: </a:t>
            </a:r>
          </a:p>
          <a:p>
            <a:pPr marL="285750" indent="-285750">
              <a:buFontTx/>
              <a:buChar char="-"/>
            </a:pPr>
            <a:r>
              <a:rPr lang="en-GB" dirty="0">
                <a:latin typeface="Arial" panose="020B0604020202020204" pitchFamily="34" charset="0"/>
                <a:cs typeface="Arial" panose="020B0604020202020204" pitchFamily="34" charset="0"/>
              </a:rPr>
              <a:t>Critical thinking in Health and Social Work</a:t>
            </a:r>
          </a:p>
          <a:p>
            <a:pPr marL="285750" indent="-285750">
              <a:buFontTx/>
              <a:buChar char="-"/>
            </a:pPr>
            <a:r>
              <a:rPr lang="en-GB" dirty="0">
                <a:latin typeface="Arial" panose="020B0604020202020204" pitchFamily="34" charset="0"/>
                <a:cs typeface="Arial" panose="020B0604020202020204" pitchFamily="34" charset="0"/>
              </a:rPr>
              <a:t>Why Critical thinking Matters</a:t>
            </a:r>
          </a:p>
          <a:p>
            <a:pPr marL="285750" indent="-285750">
              <a:buFontTx/>
              <a:buChar char="-"/>
            </a:pPr>
            <a:r>
              <a:rPr lang="en-GB" dirty="0">
                <a:latin typeface="Arial" panose="020B0604020202020204" pitchFamily="34" charset="0"/>
                <a:cs typeface="Arial" panose="020B0604020202020204" pitchFamily="34" charset="0"/>
              </a:rPr>
              <a:t>Gibb’s Reflective Cycle</a:t>
            </a:r>
          </a:p>
          <a:p>
            <a:pPr marL="285750" indent="-285750">
              <a:buFontTx/>
              <a:buChar char="-"/>
            </a:pPr>
            <a:r>
              <a:rPr lang="en-GB" dirty="0">
                <a:latin typeface="Arial" panose="020B0604020202020204" pitchFamily="34" charset="0"/>
                <a:cs typeface="Arial" panose="020B0604020202020204" pitchFamily="34" charset="0"/>
              </a:rPr>
              <a:t>Application to Practice</a:t>
            </a:r>
          </a:p>
          <a:p>
            <a:pPr marL="285750" indent="-285750">
              <a:buFontTx/>
              <a:buChar char="-"/>
            </a:pPr>
            <a:r>
              <a:rPr lang="en-GB" dirty="0">
                <a:latin typeface="Arial" panose="020B0604020202020204" pitchFamily="34" charset="0"/>
                <a:cs typeface="Arial" panose="020B0604020202020204" pitchFamily="34" charset="0"/>
              </a:rPr>
              <a:t>Relevance to a Future Career</a:t>
            </a:r>
          </a:p>
          <a:p>
            <a:pPr marL="285750" indent="-285750">
              <a:buFontTx/>
              <a:buChar char="-"/>
            </a:pPr>
            <a:endParaRPr lang="en-GB" dirty="0"/>
          </a:p>
        </p:txBody>
      </p:sp>
    </p:spTree>
    <p:extLst>
      <p:ext uri="{BB962C8B-B14F-4D97-AF65-F5344CB8AC3E}">
        <p14:creationId xmlns:p14="http://schemas.microsoft.com/office/powerpoint/2010/main" val="943150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alpha val="50000"/>
          </a:schemeClr>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8A55D3-C479-76E2-23C7-16515A53FF96}"/>
              </a:ext>
            </a:extLst>
          </p:cNvPr>
          <p:cNvSpPr>
            <a:spLocks noGrp="1"/>
          </p:cNvSpPr>
          <p:nvPr>
            <p:ph type="title"/>
          </p:nvPr>
        </p:nvSpPr>
        <p:spPr>
          <a:xfrm>
            <a:off x="624422" y="437787"/>
            <a:ext cx="9600747" cy="914763"/>
          </a:xfrm>
        </p:spPr>
        <p:txBody>
          <a:bodyPr>
            <a:normAutofit/>
          </a:bodyPr>
          <a:lstStyle/>
          <a:p>
            <a:pPr>
              <a:lnSpc>
                <a:spcPct val="90000"/>
              </a:lnSpc>
            </a:pPr>
            <a:r>
              <a:rPr lang="en-GB" sz="3700" b="1" dirty="0">
                <a:latin typeface="Times New Roman" panose="02020603050405020304" pitchFamily="18" charset="0"/>
                <a:cs typeface="Times New Roman" panose="02020603050405020304" pitchFamily="18" charset="0"/>
              </a:rPr>
              <a:t>Critical Thinking in Health &amp; Social Care</a:t>
            </a:r>
          </a:p>
        </p:txBody>
      </p:sp>
      <p:pic>
        <p:nvPicPr>
          <p:cNvPr id="7" name="Picture 6">
            <a:extLst>
              <a:ext uri="{FF2B5EF4-FFF2-40B4-BE49-F238E27FC236}">
                <a16:creationId xmlns:a16="http://schemas.microsoft.com/office/drawing/2014/main" id="{2CB6EBB1-C33D-E6C0-B5E9-7DC80F38B0D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071" r="48404" b="1"/>
          <a:stretch>
            <a:fillRect/>
          </a:stretch>
        </p:blipFill>
        <p:spPr>
          <a:xfrm>
            <a:off x="6329348" y="1117706"/>
            <a:ext cx="5238230" cy="5302507"/>
          </a:xfrm>
          <a:prstGeom prst="rect">
            <a:avLst/>
          </a:prstGeom>
          <a:effectLst>
            <a:outerShdw blurRad="50800" dist="38100" dir="2700000" algn="tl" rotWithShape="0">
              <a:prstClr val="black">
                <a:alpha val="40000"/>
              </a:prstClr>
            </a:outerShdw>
          </a:effectLst>
        </p:spPr>
      </p:pic>
      <p:sp>
        <p:nvSpPr>
          <p:cNvPr id="32" name="Cross 31">
            <a:extLst>
              <a:ext uri="{FF2B5EF4-FFF2-40B4-BE49-F238E27FC236}">
                <a16:creationId xmlns:a16="http://schemas.microsoft.com/office/drawing/2014/main" id="{A27CA9A8-2E1B-1E43-B7A6-45B44037C7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19990"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Content Placeholder 2">
            <a:extLst>
              <a:ext uri="{FF2B5EF4-FFF2-40B4-BE49-F238E27FC236}">
                <a16:creationId xmlns:a16="http://schemas.microsoft.com/office/drawing/2014/main" id="{D3E43914-6223-4E51-45FF-842BA79EF314}"/>
              </a:ext>
            </a:extLst>
          </p:cNvPr>
          <p:cNvSpPr>
            <a:spLocks noGrp="1"/>
          </p:cNvSpPr>
          <p:nvPr>
            <p:ph idx="1"/>
          </p:nvPr>
        </p:nvSpPr>
        <p:spPr>
          <a:xfrm>
            <a:off x="640533" y="1489919"/>
            <a:ext cx="4750617" cy="1939081"/>
          </a:xfrm>
          <a:ln>
            <a:solidFill>
              <a:schemeClr val="bg1">
                <a:lumMod val="85000"/>
                <a:alpha val="50000"/>
              </a:schemeClr>
            </a:solidFill>
          </a:ln>
          <a:effectLst>
            <a:glow>
              <a:schemeClr val="bg1">
                <a:lumMod val="85000"/>
                <a:alpha val="40000"/>
              </a:schemeClr>
            </a:glow>
            <a:softEdge rad="12700"/>
          </a:effectLst>
        </p:spPr>
        <p:txBody>
          <a:bodyPr>
            <a:noAutofit/>
          </a:bodyPr>
          <a:lstStyle/>
          <a:p>
            <a:pPr marL="0" indent="0">
              <a:lnSpc>
                <a:spcPct val="90000"/>
              </a:lnSpc>
              <a:buNone/>
            </a:pPr>
            <a:r>
              <a:rPr lang="en-GB" sz="2000" b="1" dirty="0">
                <a:latin typeface="Arial" panose="020B0604020202020204" pitchFamily="34" charset="0"/>
                <a:cs typeface="Arial" panose="020B0604020202020204" pitchFamily="34" charset="0"/>
              </a:rPr>
              <a:t>Evidence-Based Analysis</a:t>
            </a:r>
          </a:p>
          <a:p>
            <a:pPr marL="0" indent="0">
              <a:lnSpc>
                <a:spcPct val="90000"/>
              </a:lnSpc>
              <a:buNone/>
            </a:pPr>
            <a:r>
              <a:rPr lang="en-GB" sz="1800" dirty="0">
                <a:latin typeface="Arial" panose="020B0604020202020204" pitchFamily="34" charset="0"/>
                <a:cs typeface="Arial" panose="020B0604020202020204" pitchFamily="34" charset="0"/>
              </a:rPr>
              <a:t>Critical thinking in social work is the objective analysis and evaluation of clinical evidence. It means going beyond simple rules, usual workplace habits, and gut feelings to carefully find the main causes and evaluate risks. </a:t>
            </a:r>
            <a:r>
              <a:rPr lang="en-GB" sz="1800" dirty="0">
                <a:solidFill>
                  <a:schemeClr val="accent2">
                    <a:lumMod val="75000"/>
                  </a:schemeClr>
                </a:solidFill>
                <a:latin typeface="Arial" panose="020B0604020202020204" pitchFamily="34" charset="0"/>
                <a:cs typeface="Arial" panose="020B0604020202020204" pitchFamily="34" charset="0"/>
              </a:rPr>
              <a:t>(LSPM,2024)</a:t>
            </a:r>
          </a:p>
        </p:txBody>
      </p:sp>
      <p:sp>
        <p:nvSpPr>
          <p:cNvPr id="15" name="Content Placeholder 2">
            <a:extLst>
              <a:ext uri="{FF2B5EF4-FFF2-40B4-BE49-F238E27FC236}">
                <a16:creationId xmlns:a16="http://schemas.microsoft.com/office/drawing/2014/main" id="{C69A8AF5-B063-D8CB-B382-59F1312E65B4}"/>
              </a:ext>
            </a:extLst>
          </p:cNvPr>
          <p:cNvSpPr txBox="1">
            <a:spLocks/>
          </p:cNvSpPr>
          <p:nvPr/>
        </p:nvSpPr>
        <p:spPr>
          <a:xfrm>
            <a:off x="640533" y="3946208"/>
            <a:ext cx="4750617" cy="2321810"/>
          </a:xfrm>
          <a:prstGeom prst="rect">
            <a:avLst/>
          </a:prstGeom>
          <a:solidFill>
            <a:schemeClr val="bg1"/>
          </a:solidFill>
          <a:ln>
            <a:solidFill>
              <a:schemeClr val="lt1">
                <a:hueOff val="0"/>
                <a:satOff val="0"/>
                <a:lumOff val="0"/>
                <a:alpha val="3000"/>
              </a:schemeClr>
            </a:solidFill>
          </a:ln>
        </p:spPr>
        <p:txBody>
          <a:bodyPr vert="horz" lIns="91440" tIns="45720" rIns="91440" bIns="45720" rtlCol="0">
            <a:normAutofit lnSpcReduction="10000"/>
          </a:bodyPr>
          <a:lstStyle>
            <a:lvl1pPr marL="228600" indent="-228600" algn="l" defTabSz="914400" rtl="0" eaLnBrk="1" latinLnBrk="0" hangingPunct="1">
              <a:lnSpc>
                <a:spcPct val="100000"/>
              </a:lnSpc>
              <a:spcBef>
                <a:spcPts val="1000"/>
              </a:spcBef>
              <a:buFont typeface="System Font Regular"/>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System Font Regular"/>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System Font Regular"/>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System Font Regular"/>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System Font Regular"/>
              <a:buChar char="–"/>
              <a:defRPr sz="16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000" b="1" dirty="0">
                <a:latin typeface="Arial" panose="020B0604020202020204" pitchFamily="34" charset="0"/>
                <a:cs typeface="Arial" panose="020B0604020202020204" pitchFamily="34" charset="0"/>
              </a:rPr>
              <a:t>Contextual Decision-Making</a:t>
            </a:r>
          </a:p>
          <a:p>
            <a:pPr marL="0" indent="0">
              <a:buNone/>
            </a:pPr>
            <a:r>
              <a:rPr lang="en-GB" sz="1800" dirty="0">
                <a:latin typeface="Arial" panose="020B0604020202020204" pitchFamily="34" charset="0"/>
                <a:cs typeface="Arial" panose="020B0604020202020204" pitchFamily="34" charset="0"/>
              </a:rPr>
              <a:t>Social care actions are often influenced by personal opinions. Workers need to be aware of their hidden biases, examine power dynamics in society, and consider the individual cultural, medical, and family backgrounds of each person they help. </a:t>
            </a:r>
            <a:r>
              <a:rPr lang="en-GB" sz="1600" dirty="0">
                <a:solidFill>
                  <a:schemeClr val="accent2">
                    <a:lumMod val="75000"/>
                  </a:schemeClr>
                </a:solidFill>
                <a:latin typeface="Arial" panose="020B0604020202020204" pitchFamily="34" charset="0"/>
                <a:cs typeface="Arial" panose="020B0604020202020204" pitchFamily="34" charset="0"/>
              </a:rPr>
              <a:t>(Aveyard &amp; Waite, 2024)</a:t>
            </a:r>
          </a:p>
        </p:txBody>
      </p:sp>
    </p:spTree>
    <p:extLst>
      <p:ext uri="{BB962C8B-B14F-4D97-AF65-F5344CB8AC3E}">
        <p14:creationId xmlns:p14="http://schemas.microsoft.com/office/powerpoint/2010/main" val="33154185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EFE15-FC22-6C73-C46D-E70DC6D302CD}"/>
              </a:ext>
            </a:extLst>
          </p:cNvPr>
          <p:cNvSpPr>
            <a:spLocks noGrp="1"/>
          </p:cNvSpPr>
          <p:nvPr>
            <p:ph type="title"/>
          </p:nvPr>
        </p:nvSpPr>
        <p:spPr>
          <a:xfrm>
            <a:off x="409385" y="554621"/>
            <a:ext cx="7450265" cy="1182536"/>
          </a:xfrm>
        </p:spPr>
        <p:txBody>
          <a:bodyPr>
            <a:normAutofit/>
          </a:bodyPr>
          <a:lstStyle/>
          <a:p>
            <a:pPr algn="ctr"/>
            <a:r>
              <a:rPr lang="en-GB" sz="4800" b="1" dirty="0">
                <a:latin typeface="Times New Roman" panose="02020603050405020304" pitchFamily="18" charset="0"/>
                <a:cs typeface="Times New Roman" panose="02020603050405020304" pitchFamily="18" charset="0"/>
              </a:rPr>
              <a:t>Critical Thinking Matters</a:t>
            </a:r>
          </a:p>
        </p:txBody>
      </p:sp>
      <p:sp>
        <p:nvSpPr>
          <p:cNvPr id="8" name="Content Placeholder 7">
            <a:extLst>
              <a:ext uri="{FF2B5EF4-FFF2-40B4-BE49-F238E27FC236}">
                <a16:creationId xmlns:a16="http://schemas.microsoft.com/office/drawing/2014/main" id="{0D8D03E2-873A-91E2-AFAB-F55D10747D10}"/>
              </a:ext>
            </a:extLst>
          </p:cNvPr>
          <p:cNvSpPr>
            <a:spLocks noGrp="1"/>
          </p:cNvSpPr>
          <p:nvPr>
            <p:ph idx="1"/>
          </p:nvPr>
        </p:nvSpPr>
        <p:spPr>
          <a:xfrm>
            <a:off x="607217" y="1987763"/>
            <a:ext cx="4153089" cy="1764609"/>
          </a:xfrm>
          <a:solidFill>
            <a:schemeClr val="bg1"/>
          </a:solidFill>
          <a:effectLst>
            <a:outerShdw blurRad="50800" dist="38100" dir="2700000" algn="tl" rotWithShape="0">
              <a:prstClr val="black">
                <a:alpha val="65000"/>
              </a:prstClr>
            </a:outerShdw>
          </a:effectLst>
        </p:spPr>
        <p:txBody>
          <a:bodyPr>
            <a:normAutofit fontScale="32500" lnSpcReduction="20000"/>
          </a:bodyPr>
          <a:lstStyle/>
          <a:p>
            <a:pPr marL="0" indent="0" algn="ctr">
              <a:lnSpc>
                <a:spcPct val="160000"/>
              </a:lnSpc>
              <a:spcBef>
                <a:spcPts val="0"/>
              </a:spcBef>
              <a:buNone/>
            </a:pPr>
            <a:r>
              <a:rPr lang="en-GB" sz="6000" b="1" dirty="0">
                <a:latin typeface="Times New Roman" panose="02020603050405020304" pitchFamily="18" charset="0"/>
                <a:cs typeface="Times New Roman" panose="02020603050405020304" pitchFamily="18" charset="0"/>
              </a:rPr>
              <a:t>Safe Choices</a:t>
            </a:r>
          </a:p>
          <a:p>
            <a:pPr marL="0" indent="0" algn="ctr">
              <a:buNone/>
            </a:pPr>
            <a:r>
              <a:rPr lang="en-GB" sz="5000" dirty="0">
                <a:latin typeface="Times New Roman" panose="02020603050405020304" pitchFamily="18" charset="0"/>
                <a:cs typeface="Times New Roman" panose="02020603050405020304" pitchFamily="18" charset="0"/>
              </a:rPr>
              <a:t>Helps us take positive risks to support people, instead of being too afraid and making choices that limit their lives.</a:t>
            </a:r>
          </a:p>
          <a:p>
            <a:pPr marL="0" indent="0">
              <a:lnSpc>
                <a:spcPct val="160000"/>
              </a:lnSpc>
              <a:spcBef>
                <a:spcPts val="0"/>
              </a:spcBef>
              <a:buNone/>
            </a:pPr>
            <a:r>
              <a:rPr lang="en-GB" sz="5500" b="1" cap="all" dirty="0">
                <a:solidFill>
                  <a:schemeClr val="accent2">
                    <a:lumMod val="75000"/>
                  </a:schemeClr>
                </a:solidFill>
                <a:latin typeface="Times New Roman" panose="02020603050405020304" pitchFamily="18" charset="0"/>
                <a:cs typeface="Times New Roman" panose="02020603050405020304" pitchFamily="18" charset="0"/>
              </a:rPr>
              <a:t>			</a:t>
            </a:r>
            <a:r>
              <a:rPr lang="en-GB" sz="3100" b="1" cap="all" dirty="0">
                <a:solidFill>
                  <a:schemeClr val="accent2">
                    <a:lumMod val="75000"/>
                  </a:schemeClr>
                </a:solidFill>
                <a:latin typeface="Times New Roman" panose="02020603050405020304" pitchFamily="18" charset="0"/>
                <a:cs typeface="Times New Roman" panose="02020603050405020304" pitchFamily="18" charset="0"/>
              </a:rPr>
              <a:t>(LSPM, 2024)</a:t>
            </a:r>
            <a:endParaRPr lang="en-GB" sz="3100" dirty="0">
              <a:solidFill>
                <a:schemeClr val="accent2">
                  <a:lumMod val="75000"/>
                </a:schemeClr>
              </a:solidFill>
              <a:latin typeface="Times New Roman" panose="02020603050405020304" pitchFamily="18" charset="0"/>
              <a:cs typeface="Times New Roman" panose="02020603050405020304" pitchFamily="18" charset="0"/>
            </a:endParaRPr>
          </a:p>
        </p:txBody>
      </p:sp>
      <p:sp>
        <p:nvSpPr>
          <p:cNvPr id="12" name="Content Placeholder 7">
            <a:extLst>
              <a:ext uri="{FF2B5EF4-FFF2-40B4-BE49-F238E27FC236}">
                <a16:creationId xmlns:a16="http://schemas.microsoft.com/office/drawing/2014/main" id="{F0310054-DF0D-71F9-1A84-C7E9902894B9}"/>
              </a:ext>
            </a:extLst>
          </p:cNvPr>
          <p:cNvSpPr txBox="1">
            <a:spLocks/>
          </p:cNvSpPr>
          <p:nvPr/>
        </p:nvSpPr>
        <p:spPr>
          <a:xfrm>
            <a:off x="6923059" y="1876425"/>
            <a:ext cx="4040216" cy="1952626"/>
          </a:xfrm>
          <a:prstGeom prst="rect">
            <a:avLst/>
          </a:prstGeom>
          <a:solidFill>
            <a:schemeClr val="bg1"/>
          </a:solidFill>
          <a:effectLst>
            <a:outerShdw blurRad="50800" dist="38100" dir="2700000" algn="tl" rotWithShape="0">
              <a:prstClr val="black">
                <a:alpha val="68000"/>
              </a:prstClr>
            </a:outerShdw>
          </a:effectLst>
        </p:spPr>
        <p:txBody>
          <a:bodyPr vert="horz" lIns="91440" tIns="45720" rIns="91440" bIns="45720" rtlCol="0">
            <a:normAutofit fontScale="32500" lnSpcReduction="20000"/>
          </a:bodyPr>
          <a:lstStyle>
            <a:lvl1pPr marL="228600" indent="-228600" algn="l" defTabSz="914400" rtl="0" eaLnBrk="1" latinLnBrk="0" hangingPunct="1">
              <a:lnSpc>
                <a:spcPct val="100000"/>
              </a:lnSpc>
              <a:spcBef>
                <a:spcPts val="1000"/>
              </a:spcBef>
              <a:buFont typeface="System Font Regular"/>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System Font Regular"/>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System Font Regular"/>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System Font Regular"/>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System Font Regular"/>
              <a:buChar char="–"/>
              <a:defRPr sz="16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60000"/>
              </a:lnSpc>
              <a:spcBef>
                <a:spcPts val="0"/>
              </a:spcBef>
              <a:buFont typeface="System Font Regular"/>
              <a:buNone/>
            </a:pPr>
            <a:r>
              <a:rPr lang="en-GB" sz="6000" b="1" dirty="0">
                <a:latin typeface="Times New Roman" panose="02020603050405020304" pitchFamily="18" charset="0"/>
                <a:cs typeface="Times New Roman" panose="02020603050405020304" pitchFamily="18" charset="0"/>
              </a:rPr>
              <a:t>Focus on Strengths</a:t>
            </a:r>
          </a:p>
          <a:p>
            <a:pPr marL="0" indent="0" algn="ctr">
              <a:buFont typeface="System Font Regular"/>
              <a:buNone/>
            </a:pPr>
            <a:r>
              <a:rPr lang="en-GB" sz="5000" dirty="0">
                <a:latin typeface="Times New Roman" panose="02020603050405020304" pitchFamily="18" charset="0"/>
                <a:cs typeface="Times New Roman" panose="02020603050405020304" pitchFamily="18" charset="0"/>
              </a:rPr>
              <a:t>Follows the Care Act by working with people to find what they are good at rather than seeing them as helpless</a:t>
            </a:r>
          </a:p>
          <a:p>
            <a:pPr marL="0" indent="0">
              <a:lnSpc>
                <a:spcPct val="160000"/>
              </a:lnSpc>
              <a:spcBef>
                <a:spcPts val="0"/>
              </a:spcBef>
              <a:buFont typeface="System Font Regular"/>
              <a:buNone/>
            </a:pPr>
            <a:r>
              <a:rPr lang="en-GB" sz="5500" b="1" cap="all" dirty="0">
                <a:solidFill>
                  <a:schemeClr val="accent2">
                    <a:lumMod val="75000"/>
                  </a:schemeClr>
                </a:solidFill>
                <a:latin typeface="Times New Roman" panose="02020603050405020304" pitchFamily="18" charset="0"/>
                <a:cs typeface="Times New Roman" panose="02020603050405020304" pitchFamily="18" charset="0"/>
              </a:rPr>
              <a:t>		</a:t>
            </a:r>
            <a:r>
              <a:rPr lang="en-GB" sz="3100" b="1" cap="all" dirty="0">
                <a:solidFill>
                  <a:schemeClr val="accent2">
                    <a:lumMod val="75000"/>
                  </a:schemeClr>
                </a:solidFill>
                <a:latin typeface="Times New Roman" panose="02020603050405020304" pitchFamily="18" charset="0"/>
                <a:cs typeface="Times New Roman" panose="02020603050405020304" pitchFamily="18" charset="0"/>
              </a:rPr>
              <a:t> </a:t>
            </a:r>
            <a:r>
              <a:rPr lang="en-GB" sz="3100" b="1" dirty="0">
                <a:solidFill>
                  <a:schemeClr val="accent2">
                    <a:lumMod val="75000"/>
                  </a:schemeClr>
                </a:solidFill>
                <a:latin typeface="Times New Roman" panose="02020603050405020304" pitchFamily="18" charset="0"/>
                <a:cs typeface="Times New Roman" panose="02020603050405020304" pitchFamily="18" charset="0"/>
              </a:rPr>
              <a:t>(Aveyard  &amp;Waffe, 2024)</a:t>
            </a:r>
            <a:endParaRPr lang="en-GB" sz="3100" dirty="0">
              <a:solidFill>
                <a:schemeClr val="accent2">
                  <a:lumMod val="75000"/>
                </a:schemeClr>
              </a:solidFill>
              <a:latin typeface="Times New Roman" panose="02020603050405020304" pitchFamily="18" charset="0"/>
              <a:cs typeface="Times New Roman" panose="02020603050405020304" pitchFamily="18" charset="0"/>
            </a:endParaRPr>
          </a:p>
        </p:txBody>
      </p:sp>
      <p:sp>
        <p:nvSpPr>
          <p:cNvPr id="14" name="Content Placeholder 7">
            <a:extLst>
              <a:ext uri="{FF2B5EF4-FFF2-40B4-BE49-F238E27FC236}">
                <a16:creationId xmlns:a16="http://schemas.microsoft.com/office/drawing/2014/main" id="{9FDF77A0-E823-1381-656F-2EB6834A3360}"/>
              </a:ext>
            </a:extLst>
          </p:cNvPr>
          <p:cNvSpPr txBox="1">
            <a:spLocks/>
          </p:cNvSpPr>
          <p:nvPr/>
        </p:nvSpPr>
        <p:spPr>
          <a:xfrm>
            <a:off x="3603212" y="4464741"/>
            <a:ext cx="4502563" cy="1764609"/>
          </a:xfrm>
          <a:prstGeom prst="rect">
            <a:avLst/>
          </a:prstGeom>
          <a:solidFill>
            <a:schemeClr val="bg1"/>
          </a:solidFill>
          <a:effectLst>
            <a:outerShdw blurRad="50800" dist="38100" dir="2700000" algn="tl" rotWithShape="0">
              <a:prstClr val="black">
                <a:alpha val="66000"/>
              </a:prstClr>
            </a:outerShdw>
          </a:effectLst>
        </p:spPr>
        <p:txBody>
          <a:bodyPr vert="horz" lIns="91440" tIns="45720" rIns="91440" bIns="45720" rtlCol="0">
            <a:normAutofit fontScale="32500" lnSpcReduction="20000"/>
          </a:bodyPr>
          <a:lstStyle>
            <a:lvl1pPr marL="228600" indent="-228600" algn="l" defTabSz="914400" rtl="0" eaLnBrk="1" latinLnBrk="0" hangingPunct="1">
              <a:lnSpc>
                <a:spcPct val="100000"/>
              </a:lnSpc>
              <a:spcBef>
                <a:spcPts val="1000"/>
              </a:spcBef>
              <a:buFont typeface="System Font Regular"/>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System Font Regular"/>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System Font Regular"/>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System Font Regular"/>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System Font Regular"/>
              <a:buChar char="–"/>
              <a:defRPr sz="16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60000"/>
              </a:lnSpc>
              <a:spcBef>
                <a:spcPts val="0"/>
              </a:spcBef>
              <a:buFont typeface="System Font Regular"/>
              <a:buNone/>
            </a:pPr>
            <a:r>
              <a:rPr lang="en-GB" sz="6000" b="1" dirty="0">
                <a:latin typeface="Times New Roman" panose="02020603050405020304" pitchFamily="18" charset="0"/>
                <a:cs typeface="Times New Roman" panose="02020603050405020304" pitchFamily="18" charset="0"/>
              </a:rPr>
              <a:t>Teamwork</a:t>
            </a:r>
          </a:p>
          <a:p>
            <a:pPr marL="0" indent="0" algn="ctr">
              <a:buFont typeface="System Font Regular"/>
              <a:buNone/>
            </a:pPr>
            <a:r>
              <a:rPr lang="en-GB" sz="5000" dirty="0">
                <a:latin typeface="Times New Roman" panose="02020603050405020304" pitchFamily="18" charset="0"/>
                <a:cs typeface="Times New Roman" panose="02020603050405020304" pitchFamily="18" charset="0"/>
              </a:rPr>
              <a:t>Helps us communicate clearly with nurses, doctors and other team members when helping a patient leave the hospital safely</a:t>
            </a:r>
          </a:p>
          <a:p>
            <a:pPr marL="0" indent="0">
              <a:lnSpc>
                <a:spcPct val="160000"/>
              </a:lnSpc>
              <a:spcBef>
                <a:spcPts val="0"/>
              </a:spcBef>
              <a:buFont typeface="System Font Regular"/>
              <a:buNone/>
            </a:pPr>
            <a:r>
              <a:rPr lang="en-GB" sz="5500" b="1" cap="all" dirty="0">
                <a:solidFill>
                  <a:schemeClr val="accent2">
                    <a:lumMod val="75000"/>
                  </a:schemeClr>
                </a:solidFill>
                <a:latin typeface="Times New Roman" panose="02020603050405020304" pitchFamily="18" charset="0"/>
                <a:cs typeface="Times New Roman" panose="02020603050405020304" pitchFamily="18" charset="0"/>
              </a:rPr>
              <a:t>			</a:t>
            </a:r>
            <a:r>
              <a:rPr lang="en-GB" sz="3100" b="1" cap="all" dirty="0">
                <a:solidFill>
                  <a:schemeClr val="accent2">
                    <a:lumMod val="75000"/>
                  </a:schemeClr>
                </a:solidFill>
                <a:latin typeface="Times New Roman" panose="02020603050405020304" pitchFamily="18" charset="0"/>
                <a:cs typeface="Times New Roman" panose="02020603050405020304" pitchFamily="18" charset="0"/>
              </a:rPr>
              <a:t> </a:t>
            </a:r>
            <a:r>
              <a:rPr lang="en-GB" sz="3100" b="1" dirty="0">
                <a:solidFill>
                  <a:schemeClr val="accent2">
                    <a:lumMod val="75000"/>
                  </a:schemeClr>
                </a:solidFill>
                <a:latin typeface="Times New Roman" panose="02020603050405020304" pitchFamily="18" charset="0"/>
                <a:cs typeface="Times New Roman" panose="02020603050405020304" pitchFamily="18" charset="0"/>
              </a:rPr>
              <a:t>(Aveyard &amp; Waffe, 2024)</a:t>
            </a:r>
            <a:endParaRPr lang="en-GB" sz="3100" dirty="0">
              <a:solidFill>
                <a:schemeClr val="accent2">
                  <a:lumMod val="75000"/>
                </a:schemeClr>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833348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Cross 22">
            <a:extLst>
              <a:ext uri="{FF2B5EF4-FFF2-40B4-BE49-F238E27FC236}">
                <a16:creationId xmlns:a16="http://schemas.microsoft.com/office/drawing/2014/main" id="{DA7B3086-613B-B44B-8231-1C082E4A62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2736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9" name="Diagram 28">
            <a:extLst>
              <a:ext uri="{FF2B5EF4-FFF2-40B4-BE49-F238E27FC236}">
                <a16:creationId xmlns:a16="http://schemas.microsoft.com/office/drawing/2014/main" id="{306DD5BC-FCE6-3CC5-A649-8E4580D02BA5}"/>
              </a:ext>
            </a:extLst>
          </p:cNvPr>
          <p:cNvGraphicFramePr/>
          <p:nvPr>
            <p:extLst>
              <p:ext uri="{D42A27DB-BD31-4B8C-83A1-F6EECF244321}">
                <p14:modId xmlns:p14="http://schemas.microsoft.com/office/powerpoint/2010/main" val="79655314"/>
              </p:ext>
            </p:extLst>
          </p:nvPr>
        </p:nvGraphicFramePr>
        <p:xfrm>
          <a:off x="5881540" y="1546240"/>
          <a:ext cx="6510486" cy="46201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4" name="Picture 33">
            <a:extLst>
              <a:ext uri="{FF2B5EF4-FFF2-40B4-BE49-F238E27FC236}">
                <a16:creationId xmlns:a16="http://schemas.microsoft.com/office/drawing/2014/main" id="{6CD58150-0184-64EC-2213-5FB38C07AAC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993380" y="1062396"/>
            <a:ext cx="7942246" cy="5238750"/>
          </a:xfrm>
          <a:prstGeom prst="rect">
            <a:avLst/>
          </a:prstGeom>
        </p:spPr>
      </p:pic>
      <p:sp>
        <p:nvSpPr>
          <p:cNvPr id="2" name="Title 1">
            <a:extLst>
              <a:ext uri="{FF2B5EF4-FFF2-40B4-BE49-F238E27FC236}">
                <a16:creationId xmlns:a16="http://schemas.microsoft.com/office/drawing/2014/main" id="{38CFE0F3-F8FF-169C-FBD1-70454D31431F}"/>
              </a:ext>
            </a:extLst>
          </p:cNvPr>
          <p:cNvSpPr>
            <a:spLocks noGrp="1"/>
          </p:cNvSpPr>
          <p:nvPr>
            <p:ph type="title"/>
          </p:nvPr>
        </p:nvSpPr>
        <p:spPr>
          <a:xfrm>
            <a:off x="738137" y="921113"/>
            <a:ext cx="6510486" cy="800787"/>
          </a:xfrm>
        </p:spPr>
        <p:txBody>
          <a:bodyPr>
            <a:normAutofit fontScale="90000"/>
          </a:bodyPr>
          <a:lstStyle/>
          <a:p>
            <a:r>
              <a:rPr lang="en-GB" b="1" dirty="0">
                <a:latin typeface="Times New Roman" panose="02020603050405020304" pitchFamily="18" charset="0"/>
                <a:cs typeface="Times New Roman" panose="02020603050405020304" pitchFamily="18" charset="0"/>
              </a:rPr>
              <a:t>Gibb’s Reflective Cycle Model</a:t>
            </a:r>
            <a:br>
              <a:rPr lang="en-GB" dirty="0"/>
            </a:br>
            <a:endParaRPr lang="en-GB" dirty="0">
              <a:latin typeface="Aharoni" panose="02010803020104030203" pitchFamily="2" charset="-79"/>
              <a:cs typeface="Aharoni" panose="02010803020104030203" pitchFamily="2" charset="-79"/>
            </a:endParaRPr>
          </a:p>
        </p:txBody>
      </p:sp>
      <p:sp>
        <p:nvSpPr>
          <p:cNvPr id="28" name="TextBox 27">
            <a:extLst>
              <a:ext uri="{FF2B5EF4-FFF2-40B4-BE49-F238E27FC236}">
                <a16:creationId xmlns:a16="http://schemas.microsoft.com/office/drawing/2014/main" id="{02000FC1-E6D7-29B2-A68C-5BC4A696E88B}"/>
              </a:ext>
            </a:extLst>
          </p:cNvPr>
          <p:cNvSpPr txBox="1"/>
          <p:nvPr/>
        </p:nvSpPr>
        <p:spPr>
          <a:xfrm>
            <a:off x="738138" y="2643013"/>
            <a:ext cx="3138568" cy="1877437"/>
          </a:xfrm>
          <a:prstGeom prst="rect">
            <a:avLst/>
          </a:prstGeom>
          <a:noFill/>
        </p:spPr>
        <p:txBody>
          <a:bodyPr wrap="square" rtlCol="0">
            <a:spAutoFit/>
          </a:bodyPr>
          <a:lstStyle/>
          <a:p>
            <a:pPr>
              <a:spcBef>
                <a:spcPts val="600"/>
              </a:spcBef>
            </a:pPr>
            <a:r>
              <a:rPr lang="en-GB" sz="1400" dirty="0">
                <a:latin typeface="Arial" panose="020B0604020202020204" pitchFamily="34" charset="0"/>
                <a:cs typeface="Arial" panose="020B0604020202020204" pitchFamily="34" charset="0"/>
              </a:rPr>
              <a:t>Based on </a:t>
            </a:r>
            <a:r>
              <a:rPr lang="en-GB" sz="1400" b="1" dirty="0">
                <a:latin typeface="Arial" panose="020B0604020202020204" pitchFamily="34" charset="0"/>
                <a:cs typeface="Arial" panose="020B0604020202020204" pitchFamily="34" charset="0"/>
              </a:rPr>
              <a:t>Gibbs' Reflective Cycle</a:t>
            </a:r>
            <a:r>
              <a:rPr lang="en-GB" sz="1400" dirty="0">
                <a:latin typeface="Arial" panose="020B0604020202020204" pitchFamily="34" charset="0"/>
                <a:cs typeface="Arial" panose="020B0604020202020204" pitchFamily="34" charset="0"/>
              </a:rPr>
              <a:t>, the primary framework for critical thinking in health and social care, the model consists of </a:t>
            </a:r>
            <a:r>
              <a:rPr lang="en-GB" sz="1400" b="1" dirty="0">
                <a:latin typeface="Arial" panose="020B0604020202020204" pitchFamily="34" charset="0"/>
                <a:cs typeface="Arial" panose="020B0604020202020204" pitchFamily="34" charset="0"/>
              </a:rPr>
              <a:t>six key stages</a:t>
            </a:r>
            <a:r>
              <a:rPr lang="en-GB" sz="1400" dirty="0">
                <a:latin typeface="Arial" panose="020B0604020202020204" pitchFamily="34" charset="0"/>
                <a:cs typeface="Arial" panose="020B0604020202020204" pitchFamily="34" charset="0"/>
              </a:rPr>
              <a:t> that turn a raw experience into a safe, evidence-based learning outcome </a:t>
            </a:r>
            <a:r>
              <a:rPr lang="en-GB" sz="1200" dirty="0">
                <a:solidFill>
                  <a:schemeClr val="accent2">
                    <a:lumMod val="60000"/>
                    <a:lumOff val="40000"/>
                  </a:schemeClr>
                </a:solidFill>
                <a:latin typeface="Arial" panose="020B0604020202020204" pitchFamily="34" charset="0"/>
                <a:cs typeface="Arial" panose="020B0604020202020204" pitchFamily="34" charset="0"/>
              </a:rPr>
              <a:t>(ASME, 2022).</a:t>
            </a:r>
            <a:br>
              <a:rPr lang="en-GB" dirty="0"/>
            </a:br>
            <a:endParaRPr lang="en-GB" dirty="0"/>
          </a:p>
        </p:txBody>
      </p:sp>
      <p:sp>
        <p:nvSpPr>
          <p:cNvPr id="35" name="TextBox 34">
            <a:extLst>
              <a:ext uri="{FF2B5EF4-FFF2-40B4-BE49-F238E27FC236}">
                <a16:creationId xmlns:a16="http://schemas.microsoft.com/office/drawing/2014/main" id="{F55BB25D-88B1-916B-8091-D3F536A6DE89}"/>
              </a:ext>
            </a:extLst>
          </p:cNvPr>
          <p:cNvSpPr txBox="1"/>
          <p:nvPr/>
        </p:nvSpPr>
        <p:spPr>
          <a:xfrm>
            <a:off x="8547558" y="6150694"/>
            <a:ext cx="2374304" cy="276999"/>
          </a:xfrm>
          <a:prstGeom prst="rect">
            <a:avLst/>
          </a:prstGeom>
          <a:noFill/>
        </p:spPr>
        <p:txBody>
          <a:bodyPr wrap="none" rtlCol="0">
            <a:spAutoFit/>
          </a:bodyPr>
          <a:lstStyle/>
          <a:p>
            <a:r>
              <a:rPr lang="en-GB" sz="1200" dirty="0">
                <a:solidFill>
                  <a:schemeClr val="accent2">
                    <a:lumMod val="40000"/>
                    <a:lumOff val="60000"/>
                  </a:schemeClr>
                </a:solidFill>
              </a:rPr>
              <a:t>(Oxford Brookes University, 2026)</a:t>
            </a:r>
          </a:p>
        </p:txBody>
      </p:sp>
    </p:spTree>
    <p:extLst>
      <p:ext uri="{BB962C8B-B14F-4D97-AF65-F5344CB8AC3E}">
        <p14:creationId xmlns:p14="http://schemas.microsoft.com/office/powerpoint/2010/main" val="35806196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08E2B9-FB18-F9ED-EF03-FD978F574E95}"/>
              </a:ext>
            </a:extLst>
          </p:cNvPr>
          <p:cNvSpPr>
            <a:spLocks noGrp="1"/>
          </p:cNvSpPr>
          <p:nvPr>
            <p:ph type="title"/>
          </p:nvPr>
        </p:nvSpPr>
        <p:spPr>
          <a:xfrm>
            <a:off x="565149" y="734821"/>
            <a:ext cx="5066001" cy="1446550"/>
          </a:xfrm>
        </p:spPr>
        <p:txBody>
          <a:bodyPr vert="horz" lIns="91440" tIns="45720" rIns="91440" bIns="45720" rtlCol="0" anchor="t">
            <a:normAutofit/>
          </a:bodyPr>
          <a:lstStyle/>
          <a:p>
            <a:pPr>
              <a:lnSpc>
                <a:spcPct val="90000"/>
              </a:lnSpc>
            </a:pPr>
            <a:r>
              <a:rPr lang="en-US" sz="3100" b="1" kern="1200" dirty="0">
                <a:solidFill>
                  <a:schemeClr val="tx1"/>
                </a:solidFill>
                <a:latin typeface="Times New Roman" panose="02020603050405020304" pitchFamily="18" charset="0"/>
                <a:cs typeface="Times New Roman" panose="02020603050405020304" pitchFamily="18" charset="0"/>
              </a:rPr>
              <a:t>Application of Critical Thinking relating to Health and Social Care</a:t>
            </a:r>
          </a:p>
        </p:txBody>
      </p:sp>
      <p:sp>
        <p:nvSpPr>
          <p:cNvPr id="50" name="Content Placeholder 2">
            <a:extLst>
              <a:ext uri="{FF2B5EF4-FFF2-40B4-BE49-F238E27FC236}">
                <a16:creationId xmlns:a16="http://schemas.microsoft.com/office/drawing/2014/main" id="{B9EABCF4-8664-0D1D-DD8A-6C7B05997CBA}"/>
              </a:ext>
            </a:extLst>
          </p:cNvPr>
          <p:cNvSpPr txBox="1">
            <a:spLocks/>
          </p:cNvSpPr>
          <p:nvPr/>
        </p:nvSpPr>
        <p:spPr>
          <a:xfrm>
            <a:off x="565149" y="1952836"/>
            <a:ext cx="5066001" cy="4191000"/>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100000"/>
              </a:lnSpc>
              <a:spcBef>
                <a:spcPts val="1000"/>
              </a:spcBef>
              <a:buFont typeface="System Font Regular"/>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System Font Regular"/>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System Font Regular"/>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System Font Regular"/>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System Font Regular"/>
              <a:buChar char="–"/>
              <a:defRPr sz="16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lnSpc>
                <a:spcPct val="90000"/>
              </a:lnSpc>
              <a:spcBef>
                <a:spcPts val="0"/>
              </a:spcBef>
              <a:spcAft>
                <a:spcPts val="600"/>
              </a:spcAft>
            </a:pPr>
            <a:endParaRPr lang="en-US" sz="1000" dirty="0"/>
          </a:p>
          <a:p>
            <a:pPr marL="0">
              <a:lnSpc>
                <a:spcPct val="90000"/>
              </a:lnSpc>
              <a:spcBef>
                <a:spcPts val="0"/>
              </a:spcBef>
              <a:spcAft>
                <a:spcPts val="600"/>
              </a:spcAft>
            </a:pPr>
            <a:endParaRPr lang="en-US" sz="1000" dirty="0"/>
          </a:p>
          <a:p>
            <a:pPr marL="0" indent="0">
              <a:lnSpc>
                <a:spcPct val="90000"/>
              </a:lnSpc>
              <a:spcBef>
                <a:spcPts val="0"/>
              </a:spcBef>
              <a:spcAft>
                <a:spcPts val="600"/>
              </a:spcAft>
              <a:buNone/>
            </a:pPr>
            <a:r>
              <a:rPr lang="en-US" sz="1600" b="1" dirty="0"/>
              <a:t>Case Study: </a:t>
            </a:r>
            <a:r>
              <a:rPr lang="en-US" sz="1600" dirty="0"/>
              <a:t>Mr A</a:t>
            </a:r>
          </a:p>
          <a:p>
            <a:pPr marL="0" indent="0">
              <a:lnSpc>
                <a:spcPct val="90000"/>
              </a:lnSpc>
              <a:spcBef>
                <a:spcPts val="0"/>
              </a:spcBef>
              <a:spcAft>
                <a:spcPts val="600"/>
              </a:spcAft>
              <a:buNone/>
            </a:pPr>
            <a:r>
              <a:rPr lang="en-US" sz="1600" dirty="0"/>
              <a:t>Initial Observation: A worker visits 80-year-old Mr A and finds a very messy house and poor hygiene.</a:t>
            </a:r>
          </a:p>
          <a:p>
            <a:pPr marL="0" indent="0">
              <a:lnSpc>
                <a:spcPct val="90000"/>
              </a:lnSpc>
              <a:spcBef>
                <a:spcPts val="0"/>
              </a:spcBef>
              <a:spcAft>
                <a:spcPts val="600"/>
              </a:spcAft>
              <a:buNone/>
            </a:pPr>
            <a:r>
              <a:rPr lang="en-US" sz="1600" b="1" dirty="0"/>
              <a:t>Assumption: </a:t>
            </a:r>
            <a:r>
              <a:rPr lang="en-US" sz="1600" dirty="0"/>
              <a:t>Without critical thinking, these signs could easily be mistaken for simple physical weakness, leading to a basic cleaning service being ordered.</a:t>
            </a:r>
          </a:p>
          <a:p>
            <a:pPr marL="0" indent="0">
              <a:lnSpc>
                <a:spcPct val="90000"/>
              </a:lnSpc>
              <a:spcBef>
                <a:spcPts val="0"/>
              </a:spcBef>
              <a:spcAft>
                <a:spcPts val="600"/>
              </a:spcAft>
              <a:buNone/>
            </a:pPr>
            <a:r>
              <a:rPr lang="en-US" sz="1600" b="1" dirty="0"/>
              <a:t>Applying Critical Thinking</a:t>
            </a:r>
            <a:r>
              <a:rPr lang="en-US" sz="1600" dirty="0"/>
              <a:t>: A Social Worker looks deeper into his files and notices that the decline started immediately after his wife passed away and that he has been skipping his pain medication.</a:t>
            </a:r>
          </a:p>
          <a:p>
            <a:pPr marL="0" indent="0">
              <a:lnSpc>
                <a:spcPct val="90000"/>
              </a:lnSpc>
              <a:spcBef>
                <a:spcPts val="0"/>
              </a:spcBef>
              <a:spcAft>
                <a:spcPts val="600"/>
              </a:spcAft>
              <a:buNone/>
            </a:pPr>
            <a:r>
              <a:rPr lang="en-US" sz="1600" b="1" dirty="0"/>
              <a:t>Cause</a:t>
            </a:r>
            <a:r>
              <a:rPr lang="en-US" sz="1600" dirty="0"/>
              <a:t>: By speaking with him gently, the worker uncovers that the real issues are deep grief and loneliness.</a:t>
            </a:r>
          </a:p>
          <a:p>
            <a:pPr marL="0" indent="0">
              <a:lnSpc>
                <a:spcPct val="90000"/>
              </a:lnSpc>
              <a:spcBef>
                <a:spcPts val="0"/>
              </a:spcBef>
              <a:spcAft>
                <a:spcPts val="600"/>
              </a:spcAft>
              <a:buNone/>
            </a:pPr>
            <a:r>
              <a:rPr lang="en-US" sz="1600" b="1" dirty="0"/>
              <a:t>Action: </a:t>
            </a:r>
            <a:r>
              <a:rPr lang="en-US" sz="1600" dirty="0"/>
              <a:t>Rather than just ordering a cleaner, the worker arranges counselling and connects him with a local social group.</a:t>
            </a:r>
          </a:p>
          <a:p>
            <a:pPr marL="0" indent="0">
              <a:lnSpc>
                <a:spcPct val="90000"/>
              </a:lnSpc>
              <a:spcBef>
                <a:spcPts val="0"/>
              </a:spcBef>
              <a:spcAft>
                <a:spcPts val="600"/>
              </a:spcAft>
              <a:buNone/>
            </a:pPr>
            <a:r>
              <a:rPr lang="en-US" sz="1600" b="1" dirty="0"/>
              <a:t>Outcome</a:t>
            </a:r>
            <a:r>
              <a:rPr lang="en-US" sz="1600" dirty="0"/>
              <a:t>: Digging beneath the surface allows the worker to fix the real problem, protect Mr A's safety, and deliver a truly positive care outcome.</a:t>
            </a:r>
          </a:p>
          <a:p>
            <a:pPr marL="0">
              <a:lnSpc>
                <a:spcPct val="90000"/>
              </a:lnSpc>
              <a:spcBef>
                <a:spcPts val="0"/>
              </a:spcBef>
              <a:spcAft>
                <a:spcPts val="600"/>
              </a:spcAft>
            </a:pPr>
            <a:endParaRPr lang="en-US" sz="1000" dirty="0"/>
          </a:p>
        </p:txBody>
      </p:sp>
      <p:pic>
        <p:nvPicPr>
          <p:cNvPr id="9" name="Picture 8">
            <a:extLst>
              <a:ext uri="{FF2B5EF4-FFF2-40B4-BE49-F238E27FC236}">
                <a16:creationId xmlns:a16="http://schemas.microsoft.com/office/drawing/2014/main" id="{DD37FD7F-5907-F064-673D-C9E6F4BB89A4}"/>
              </a:ext>
            </a:extLst>
          </p:cNvPr>
          <p:cNvPicPr>
            <a:picLocks noChangeAspect="1"/>
          </p:cNvPicPr>
          <p:nvPr/>
        </p:nvPicPr>
        <p:blipFill>
          <a:blip r:embed="rId2">
            <a:extLst>
              <a:ext uri="{28A0092B-C50C-407E-A947-70E740481C1C}">
                <a14:useLocalDpi xmlns:a14="http://schemas.microsoft.com/office/drawing/2010/main" val="0"/>
              </a:ext>
            </a:extLst>
          </a:blip>
          <a:srcRect l="6514" r="29530" b="1"/>
          <a:stretch>
            <a:fillRect/>
          </a:stretch>
        </p:blipFill>
        <p:spPr>
          <a:xfrm>
            <a:off x="6163734" y="1096772"/>
            <a:ext cx="5571066" cy="5761228"/>
          </a:xfrm>
          <a:prstGeom prst="rect">
            <a:avLst/>
          </a:prstGeom>
        </p:spPr>
      </p:pic>
      <p:sp>
        <p:nvSpPr>
          <p:cNvPr id="51" name="Cross 50">
            <a:extLst>
              <a:ext uri="{FF2B5EF4-FFF2-40B4-BE49-F238E27FC236}">
                <a16:creationId xmlns:a16="http://schemas.microsoft.com/office/drawing/2014/main" id="{A27CA9A8-2E1B-1E43-B7A6-45B44037C7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19990"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255097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ross 11">
            <a:extLst>
              <a:ext uri="{FF2B5EF4-FFF2-40B4-BE49-F238E27FC236}">
                <a16:creationId xmlns:a16="http://schemas.microsoft.com/office/drawing/2014/main" id="{BE50E7BE-734F-224D-B03E-074DE1D12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7667"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5C77F0-0F16-6FF2-026B-7D895B435A3A}"/>
              </a:ext>
            </a:extLst>
          </p:cNvPr>
          <p:cNvSpPr>
            <a:spLocks noGrp="1"/>
          </p:cNvSpPr>
          <p:nvPr>
            <p:ph type="title"/>
          </p:nvPr>
        </p:nvSpPr>
        <p:spPr>
          <a:xfrm>
            <a:off x="266699" y="452246"/>
            <a:ext cx="11134725" cy="644526"/>
          </a:xfrm>
        </p:spPr>
        <p:txBody>
          <a:bodyPr>
            <a:noAutofit/>
          </a:bodyPr>
          <a:lstStyle/>
          <a:p>
            <a:pPr>
              <a:lnSpc>
                <a:spcPct val="90000"/>
              </a:lnSpc>
            </a:pPr>
            <a:r>
              <a:rPr lang="en-GB" sz="3600" b="1" dirty="0">
                <a:latin typeface="Times New Roman" panose="02020603050405020304" pitchFamily="18" charset="0"/>
                <a:cs typeface="Times New Roman" panose="02020603050405020304" pitchFamily="18" charset="0"/>
              </a:rPr>
              <a:t>How </a:t>
            </a:r>
            <a:r>
              <a:rPr lang="en-GB" sz="3200" b="1" dirty="0">
                <a:latin typeface="Times New Roman" panose="02020603050405020304" pitchFamily="18" charset="0"/>
                <a:cs typeface="Times New Roman" panose="02020603050405020304" pitchFamily="18" charset="0"/>
              </a:rPr>
              <a:t>does</a:t>
            </a:r>
            <a:r>
              <a:rPr lang="en-GB" sz="3600" b="1" dirty="0">
                <a:latin typeface="Times New Roman" panose="02020603050405020304" pitchFamily="18" charset="0"/>
                <a:cs typeface="Times New Roman" panose="02020603050405020304" pitchFamily="18" charset="0"/>
              </a:rPr>
              <a:t> Critical Thinking support my Future Career?</a:t>
            </a:r>
          </a:p>
        </p:txBody>
      </p:sp>
      <p:pic>
        <p:nvPicPr>
          <p:cNvPr id="5" name="Picture 4">
            <a:extLst>
              <a:ext uri="{FF2B5EF4-FFF2-40B4-BE49-F238E27FC236}">
                <a16:creationId xmlns:a16="http://schemas.microsoft.com/office/drawing/2014/main" id="{C477BDCE-7E15-C8AF-E153-A204B5965BC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442395" y="3556209"/>
            <a:ext cx="4616451" cy="3136691"/>
          </a:xfrm>
          <a:prstGeom prst="rect">
            <a:avLst/>
          </a:prstGeom>
        </p:spPr>
      </p:pic>
      <p:sp>
        <p:nvSpPr>
          <p:cNvPr id="6" name="TextBox 5">
            <a:extLst>
              <a:ext uri="{FF2B5EF4-FFF2-40B4-BE49-F238E27FC236}">
                <a16:creationId xmlns:a16="http://schemas.microsoft.com/office/drawing/2014/main" id="{9F31B1B8-7E18-E1EC-24A9-B3E449A0C8A1}"/>
              </a:ext>
            </a:extLst>
          </p:cNvPr>
          <p:cNvSpPr txBox="1"/>
          <p:nvPr/>
        </p:nvSpPr>
        <p:spPr>
          <a:xfrm>
            <a:off x="638174" y="1549018"/>
            <a:ext cx="5610225" cy="2349361"/>
          </a:xfrm>
          <a:prstGeom prst="rect">
            <a:avLst/>
          </a:prstGeom>
          <a:noFill/>
          <a:ln>
            <a:noFill/>
          </a:ln>
        </p:spPr>
        <p:txBody>
          <a:bodyPr wrap="square" rtlCol="0">
            <a:spAutoFit/>
          </a:bodyPr>
          <a:lstStyle/>
          <a:p>
            <a:r>
              <a:rPr lang="en-GB" b="1" dirty="0">
                <a:latin typeface="Arial" panose="020B0604020202020204" pitchFamily="34" charset="0"/>
                <a:cs typeface="Arial" panose="020B0604020202020204" pitchFamily="34" charset="0"/>
              </a:rPr>
              <a:t>Hospital Social Work</a:t>
            </a:r>
            <a:endParaRPr lang="en-GB" sz="1600" b="1" dirty="0">
              <a:latin typeface="Arial" panose="020B0604020202020204" pitchFamily="34" charset="0"/>
              <a:cs typeface="Arial" panose="020B0604020202020204" pitchFamily="34" charset="0"/>
            </a:endParaRPr>
          </a:p>
          <a:p>
            <a:pPr>
              <a:spcBef>
                <a:spcPts val="1000"/>
              </a:spcBef>
            </a:pPr>
            <a:r>
              <a:rPr lang="en-GB" sz="1600" b="1" dirty="0">
                <a:latin typeface="Arial" panose="020B0604020202020204" pitchFamily="34" charset="0"/>
                <a:cs typeface="Arial" panose="020B0604020202020204" pitchFamily="34" charset="0"/>
              </a:rPr>
              <a:t>Future Role: </a:t>
            </a:r>
            <a:r>
              <a:rPr lang="en-GB" sz="1600" dirty="0">
                <a:solidFill>
                  <a:schemeClr val="tx1">
                    <a:lumMod val="65000"/>
                    <a:lumOff val="35000"/>
                  </a:schemeClr>
                </a:solidFill>
                <a:latin typeface="Arial" panose="020B0604020202020204" pitchFamily="34" charset="0"/>
                <a:cs typeface="Arial" panose="020B0604020202020204" pitchFamily="34" charset="0"/>
              </a:rPr>
              <a:t>Starting a career in a busy hospital. A fast and requires a quick, safe and clear decision to help patients, users leave the hospital on time and feeling happy. </a:t>
            </a:r>
            <a:endParaRPr lang="en-GB" sz="1600" dirty="0">
              <a:latin typeface="Arial" panose="020B0604020202020204" pitchFamily="34" charset="0"/>
              <a:cs typeface="Arial" panose="020B0604020202020204" pitchFamily="34" charset="0"/>
            </a:endParaRPr>
          </a:p>
          <a:p>
            <a:pPr>
              <a:spcBef>
                <a:spcPts val="1000"/>
              </a:spcBef>
            </a:pPr>
            <a:r>
              <a:rPr lang="en-GB" sz="1600" b="1" dirty="0">
                <a:latin typeface="Arial" panose="020B0604020202020204" pitchFamily="34" charset="0"/>
                <a:cs typeface="Arial" panose="020B0604020202020204" pitchFamily="34" charset="0"/>
              </a:rPr>
              <a:t>Getting the Job: </a:t>
            </a:r>
            <a:r>
              <a:rPr lang="en-GB" sz="1600" dirty="0">
                <a:solidFill>
                  <a:schemeClr val="tx1">
                    <a:lumMod val="65000"/>
                    <a:lumOff val="35000"/>
                  </a:schemeClr>
                </a:solidFill>
                <a:latin typeface="Arial" panose="020B0604020202020204" pitchFamily="34" charset="0"/>
                <a:cs typeface="Arial" panose="020B0604020202020204" pitchFamily="34" charset="0"/>
              </a:rPr>
              <a:t>Showing that I can think clearly and handle pressure makes me a strong candidate for a position in the hospital.</a:t>
            </a:r>
          </a:p>
          <a:p>
            <a:endParaRPr lang="en-GB" sz="1600" dirty="0">
              <a:latin typeface="Times New Roman" panose="02020603050405020304" pitchFamily="18" charset="0"/>
              <a:cs typeface="Times New Roman" panose="02020603050405020304" pitchFamily="18" charset="0"/>
            </a:endParaRPr>
          </a:p>
        </p:txBody>
      </p:sp>
      <p:sp>
        <p:nvSpPr>
          <p:cNvPr id="21" name="TextBox 20">
            <a:extLst>
              <a:ext uri="{FF2B5EF4-FFF2-40B4-BE49-F238E27FC236}">
                <a16:creationId xmlns:a16="http://schemas.microsoft.com/office/drawing/2014/main" id="{CDAEF509-BA5B-37F9-D374-133C455A6CBF}"/>
              </a:ext>
            </a:extLst>
          </p:cNvPr>
          <p:cNvSpPr txBox="1"/>
          <p:nvPr/>
        </p:nvSpPr>
        <p:spPr>
          <a:xfrm>
            <a:off x="1515924" y="4088373"/>
            <a:ext cx="5610225" cy="2072362"/>
          </a:xfrm>
          <a:prstGeom prst="rect">
            <a:avLst/>
          </a:prstGeom>
          <a:noFill/>
          <a:ln>
            <a:noFill/>
          </a:ln>
          <a:effectLst/>
        </p:spPr>
        <p:txBody>
          <a:bodyPr wrap="square" rtlCol="0">
            <a:spAutoFit/>
          </a:bodyPr>
          <a:lstStyle/>
          <a:p>
            <a:r>
              <a:rPr lang="en-GB" sz="1600" b="1" dirty="0">
                <a:latin typeface="Arial" panose="020B0604020202020204" pitchFamily="34" charset="0"/>
                <a:cs typeface="Arial" panose="020B0604020202020204" pitchFamily="34" charset="0"/>
              </a:rPr>
              <a:t>Strengths &amp; Goals</a:t>
            </a:r>
            <a:r>
              <a:rPr lang="en-GB" sz="1600" dirty="0">
                <a:latin typeface="Arial" panose="020B0604020202020204" pitchFamily="34" charset="0"/>
                <a:cs typeface="Arial" panose="020B0604020202020204" pitchFamily="34" charset="0"/>
              </a:rPr>
              <a:t>:</a:t>
            </a:r>
            <a:endParaRPr lang="en-GB" sz="1600" b="1" dirty="0">
              <a:latin typeface="Arial" panose="020B0604020202020204" pitchFamily="34" charset="0"/>
              <a:cs typeface="Arial" panose="020B0604020202020204" pitchFamily="34" charset="0"/>
            </a:endParaRPr>
          </a:p>
          <a:p>
            <a:pPr>
              <a:spcBef>
                <a:spcPts val="1000"/>
              </a:spcBef>
            </a:pPr>
            <a:r>
              <a:rPr lang="en-GB" sz="1600" b="1" dirty="0">
                <a:latin typeface="Arial" panose="020B0604020202020204" pitchFamily="34" charset="0"/>
                <a:cs typeface="Arial" panose="020B0604020202020204" pitchFamily="34" charset="0"/>
              </a:rPr>
              <a:t>Key Strength: </a:t>
            </a:r>
            <a:r>
              <a:rPr lang="en-GB" sz="1600" dirty="0">
                <a:solidFill>
                  <a:schemeClr val="tx1">
                    <a:lumMod val="65000"/>
                    <a:lumOff val="35000"/>
                  </a:schemeClr>
                </a:solidFill>
                <a:latin typeface="Arial" panose="020B0604020202020204" pitchFamily="34" charset="0"/>
                <a:cs typeface="Arial" panose="020B0604020202020204" pitchFamily="34" charset="0"/>
              </a:rPr>
              <a:t>Good at using care rules and laws while listening to what the person truly wants and assessing their needs, and able to help willingly.</a:t>
            </a:r>
            <a:endParaRPr lang="en-GB" sz="1600" b="1" dirty="0">
              <a:latin typeface="Arial" panose="020B0604020202020204" pitchFamily="34" charset="0"/>
              <a:cs typeface="Arial" panose="020B0604020202020204" pitchFamily="34" charset="0"/>
            </a:endParaRPr>
          </a:p>
          <a:p>
            <a:pPr>
              <a:spcBef>
                <a:spcPts val="1000"/>
              </a:spcBef>
            </a:pPr>
            <a:r>
              <a:rPr lang="en-GB" sz="1600" b="1" dirty="0">
                <a:latin typeface="Arial" panose="020B0604020202020204" pitchFamily="34" charset="0"/>
                <a:cs typeface="Arial" panose="020B0604020202020204" pitchFamily="34" charset="0"/>
              </a:rPr>
              <a:t>Improvement: </a:t>
            </a:r>
            <a:r>
              <a:rPr lang="en-GB" sz="1600" dirty="0">
                <a:solidFill>
                  <a:schemeClr val="tx1">
                    <a:lumMod val="65000"/>
                    <a:lumOff val="35000"/>
                  </a:schemeClr>
                </a:solidFill>
                <a:latin typeface="Arial" panose="020B0604020202020204" pitchFamily="34" charset="0"/>
                <a:cs typeface="Arial" panose="020B0604020202020204" pitchFamily="34" charset="0"/>
              </a:rPr>
              <a:t>Would like to build my confidence to speak up clear and precisely, talking to other professionals agreeing and disagreeing with my social care views.</a:t>
            </a:r>
          </a:p>
        </p:txBody>
      </p:sp>
    </p:spTree>
    <p:extLst>
      <p:ext uri="{BB962C8B-B14F-4D97-AF65-F5344CB8AC3E}">
        <p14:creationId xmlns:p14="http://schemas.microsoft.com/office/powerpoint/2010/main" val="32347211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ross 13">
            <a:extLst>
              <a:ext uri="{FF2B5EF4-FFF2-40B4-BE49-F238E27FC236}">
                <a16:creationId xmlns:a16="http://schemas.microsoft.com/office/drawing/2014/main" id="{BE50E7BE-734F-224D-B03E-074DE1D12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7667"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5AF93AB8-FF4F-8D59-CFB6-0DDBB06AD075}"/>
              </a:ext>
            </a:extLst>
          </p:cNvPr>
          <p:cNvSpPr>
            <a:spLocks noGrp="1"/>
          </p:cNvSpPr>
          <p:nvPr>
            <p:ph type="title"/>
          </p:nvPr>
        </p:nvSpPr>
        <p:spPr>
          <a:xfrm>
            <a:off x="565149" y="1204721"/>
            <a:ext cx="6886726" cy="959717"/>
          </a:xfrm>
        </p:spPr>
        <p:txBody>
          <a:bodyPr>
            <a:normAutofit/>
          </a:bodyPr>
          <a:lstStyle/>
          <a:p>
            <a:r>
              <a:rPr lang="en-GB" dirty="0">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B403A427-E901-3784-0E3E-8FCCD4E25C65}"/>
              </a:ext>
            </a:extLst>
          </p:cNvPr>
          <p:cNvSpPr>
            <a:spLocks noGrp="1"/>
          </p:cNvSpPr>
          <p:nvPr>
            <p:ph idx="1"/>
          </p:nvPr>
        </p:nvSpPr>
        <p:spPr>
          <a:xfrm>
            <a:off x="565149" y="2211455"/>
            <a:ext cx="6886726" cy="3441824"/>
          </a:xfrm>
        </p:spPr>
        <p:txBody>
          <a:bodyPr>
            <a:normAutofit fontScale="92500" lnSpcReduction="20000"/>
          </a:bodyPr>
          <a:lstStyle/>
          <a:p>
            <a:r>
              <a:rPr lang="en-GB" sz="1800" dirty="0"/>
              <a:t>Critical thinking is important in health and social care because it helps professionals make decisions that are safe, ethical, and based on an understanding of the person’s needs. When workers think carefully and avoid assumptions, they are more able to plan support that fits the individual rather than relying on quick or routine solutions. This leads to care that protects the person’s well-being and respects their rights.</a:t>
            </a:r>
          </a:p>
          <a:p>
            <a:r>
              <a:rPr lang="en-GB" sz="1800" dirty="0"/>
              <a:t>Developing this skill also prepares practitioners—especially those working in fast‑paced settings like hospitals—to stay calm, organised, and confident when making decisions. It supports clear communication within the Health and Care sector, which is essential for safe planning and coordinated care. Most importantly, by using critical thinking, professionals can maintain high standards, respond effectively to complex situations, and ensure that every decision is focused on the person’s best interests.</a:t>
            </a:r>
          </a:p>
          <a:p>
            <a:pPr marL="0" indent="0">
              <a:lnSpc>
                <a:spcPct val="90000"/>
              </a:lnSpc>
              <a:buNone/>
            </a:pPr>
            <a:endParaRPr lang="en-GB" sz="1700" dirty="0">
              <a:latin typeface="Arial" panose="020B0604020202020204" pitchFamily="34" charset="0"/>
              <a:cs typeface="Arial" panose="020B0604020202020204" pitchFamily="34" charset="0"/>
            </a:endParaRPr>
          </a:p>
        </p:txBody>
      </p:sp>
      <p:pic>
        <p:nvPicPr>
          <p:cNvPr id="9" name="Graphic 8" descr="Person with Idea">
            <a:extLst>
              <a:ext uri="{FF2B5EF4-FFF2-40B4-BE49-F238E27FC236}">
                <a16:creationId xmlns:a16="http://schemas.microsoft.com/office/drawing/2014/main" id="{F0C546B3-17FA-DAC0-DD57-11B52499D65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425541" y="2164438"/>
            <a:ext cx="2792794" cy="2792794"/>
          </a:xfrm>
          <a:prstGeom prst="rect">
            <a:avLst/>
          </a:prstGeom>
        </p:spPr>
      </p:pic>
    </p:spTree>
    <p:extLst>
      <p:ext uri="{BB962C8B-B14F-4D97-AF65-F5344CB8AC3E}">
        <p14:creationId xmlns:p14="http://schemas.microsoft.com/office/powerpoint/2010/main" val="30945660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BB199-4907-7F69-E8A7-5FEE269E04AC}"/>
              </a:ext>
            </a:extLst>
          </p:cNvPr>
          <p:cNvSpPr>
            <a:spLocks noGrp="1"/>
          </p:cNvSpPr>
          <p:nvPr>
            <p:ph type="title"/>
          </p:nvPr>
        </p:nvSpPr>
        <p:spPr/>
        <p:txBody>
          <a:bodyPr/>
          <a:lstStyle/>
          <a:p>
            <a:r>
              <a:rPr lang="en-GB" dirty="0">
                <a:latin typeface="Aharoni" panose="02010803020104030203" pitchFamily="2" charset="-79"/>
                <a:cs typeface="Aharoni" panose="02010803020104030203" pitchFamily="2" charset="-79"/>
              </a:rPr>
              <a:t>Reference List</a:t>
            </a:r>
          </a:p>
        </p:txBody>
      </p:sp>
      <p:sp>
        <p:nvSpPr>
          <p:cNvPr id="3" name="Content Placeholder 2">
            <a:extLst>
              <a:ext uri="{FF2B5EF4-FFF2-40B4-BE49-F238E27FC236}">
                <a16:creationId xmlns:a16="http://schemas.microsoft.com/office/drawing/2014/main" id="{661D8DAA-72EB-D0E3-71F5-01E1C7AB27CD}"/>
              </a:ext>
            </a:extLst>
          </p:cNvPr>
          <p:cNvSpPr>
            <a:spLocks noGrp="1"/>
          </p:cNvSpPr>
          <p:nvPr>
            <p:ph idx="1"/>
          </p:nvPr>
        </p:nvSpPr>
        <p:spPr>
          <a:xfrm>
            <a:off x="565149" y="2098079"/>
            <a:ext cx="10808704" cy="4213821"/>
          </a:xfrm>
        </p:spPr>
        <p:txBody>
          <a:bodyPr>
            <a:normAutofit fontScale="85000" lnSpcReduction="20000"/>
          </a:bodyPr>
          <a:lstStyle/>
          <a:p>
            <a:r>
              <a:rPr lang="en-GB" dirty="0"/>
              <a:t>ASME (Association for the Study of Medical Education), 2022. </a:t>
            </a:r>
            <a:r>
              <a:rPr lang="en-GB" i="1" dirty="0"/>
              <a:t>The Clinical Teacher</a:t>
            </a:r>
            <a:r>
              <a:rPr lang="en-GB" dirty="0"/>
              <a:t>. Available at: </a:t>
            </a:r>
            <a:r>
              <a:rPr lang="en-GB" dirty="0">
                <a:hlinkClick r:id="rId2"/>
              </a:rPr>
              <a:t>https://asmepublications.onlinelibrary.wiley.com/doi/10.1111/tct.13569</a:t>
            </a:r>
            <a:r>
              <a:rPr lang="en-GB" dirty="0"/>
              <a:t> [Accessed 12 July 2026].</a:t>
            </a:r>
          </a:p>
          <a:p>
            <a:r>
              <a:rPr lang="en-GB" dirty="0"/>
              <a:t>Celestine, 2024. </a:t>
            </a:r>
            <a:r>
              <a:rPr lang="en-GB" i="1" dirty="0"/>
              <a:t>The Role of Critical Thinking in Health and Social Care Management. London School of Planning and Management (LSPM) </a:t>
            </a:r>
            <a:r>
              <a:rPr lang="en-GB" i="1" dirty="0" err="1"/>
              <a:t>Blog</a:t>
            </a:r>
            <a:r>
              <a:rPr lang="en-GB" dirty="0" err="1"/>
              <a:t>.Available</a:t>
            </a:r>
            <a:r>
              <a:rPr lang="en-GB" dirty="0"/>
              <a:t> at: </a:t>
            </a:r>
            <a:r>
              <a:rPr lang="en-GB" dirty="0">
                <a:hlinkClick r:id="rId3"/>
              </a:rPr>
              <a:t>https://blog.lspm.org.uk/2024/09/09/the-role-of-critical-thinking-in-health-and-social-care-management/</a:t>
            </a:r>
            <a:r>
              <a:rPr lang="en-GB" dirty="0"/>
              <a:t> [Accessed 15 July 2026].</a:t>
            </a:r>
          </a:p>
          <a:p>
            <a:r>
              <a:rPr lang="en-GB" dirty="0"/>
              <a:t>Aveyard, H. and Waite, M., 2024. </a:t>
            </a:r>
            <a:r>
              <a:rPr lang="en-GB" i="1" dirty="0"/>
              <a:t>A Beginner's Guide to Critical Thinking and Writing in Health and Social Care</a:t>
            </a:r>
            <a:r>
              <a:rPr lang="en-GB" dirty="0"/>
              <a:t>. 3rd ed. London: McGraw-Hill Education (UK) Available at: </a:t>
            </a:r>
            <a:r>
              <a:rPr lang="en-GB" dirty="0">
                <a:hlinkClick r:id="rId4"/>
              </a:rPr>
              <a:t>https://books.google.co.uk/books?id=xRwnEQAAQBAJ&amp;printsec=frontcover#v=onepage&amp;q&amp;f=false</a:t>
            </a:r>
            <a:r>
              <a:rPr lang="en-GB" dirty="0"/>
              <a:t> , [Accessed 15 July 2026].</a:t>
            </a:r>
          </a:p>
          <a:p>
            <a:r>
              <a:rPr lang="en-GB" dirty="0"/>
              <a:t>Oxford Brookes University, 2026. Academic enhancement and development: Available at </a:t>
            </a:r>
            <a:r>
              <a:rPr lang="en-GB" dirty="0">
                <a:hlinkClick r:id="rId5"/>
              </a:rPr>
              <a:t>https://www.brookes.ac.uk/staff/working-at-brookes/learning-and-career-development/academic-enhancement-and-development/publications</a:t>
            </a:r>
            <a:r>
              <a:rPr lang="en-GB" dirty="0"/>
              <a:t> [Accessed 19 July 2026]</a:t>
            </a:r>
          </a:p>
        </p:txBody>
      </p:sp>
    </p:spTree>
    <p:extLst>
      <p:ext uri="{BB962C8B-B14F-4D97-AF65-F5344CB8AC3E}">
        <p14:creationId xmlns:p14="http://schemas.microsoft.com/office/powerpoint/2010/main" val="287333163"/>
      </p:ext>
    </p:extLst>
  </p:cSld>
  <p:clrMapOvr>
    <a:masterClrMapping/>
  </p:clrMapOvr>
</p:sld>
</file>

<file path=ppt/theme/theme1.xml><?xml version="1.0" encoding="utf-8"?>
<a:theme xmlns:a="http://schemas.openxmlformats.org/drawingml/2006/main" name="MadridVTI">
  <a:themeElements>
    <a:clrScheme name="Madrid R3">
      <a:dk1>
        <a:srgbClr val="000000"/>
      </a:dk1>
      <a:lt1>
        <a:srgbClr val="FFFFFF"/>
      </a:lt1>
      <a:dk2>
        <a:srgbClr val="3A3C45"/>
      </a:dk2>
      <a:lt2>
        <a:srgbClr val="E9EFF1"/>
      </a:lt2>
      <a:accent1>
        <a:srgbClr val="E24400"/>
      </a:accent1>
      <a:accent2>
        <a:srgbClr val="F38E00"/>
      </a:accent2>
      <a:accent3>
        <a:srgbClr val="89B336"/>
      </a:accent3>
      <a:accent4>
        <a:srgbClr val="30B9B9"/>
      </a:accent4>
      <a:accent5>
        <a:srgbClr val="748CF4"/>
      </a:accent5>
      <a:accent6>
        <a:srgbClr val="A673F4"/>
      </a:accent6>
      <a:hlink>
        <a:srgbClr val="008EE6"/>
      </a:hlink>
      <a:folHlink>
        <a:srgbClr val="C1A187"/>
      </a:folHlink>
    </a:clrScheme>
    <a:fontScheme name="Madrid">
      <a:majorFont>
        <a:latin typeface="Seaford Display"/>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adridVTI" id="{5F675924-ADDD-6B4C-A2D4-69150D1F0C16}" vid="{BEA84270-19BD-7342-8ABF-EFF1668AF117}"/>
    </a:ext>
  </a:extLst>
</a:theme>
</file>

<file path=docProps/app.xml><?xml version="1.0" encoding="utf-8"?>
<Properties xmlns="http://schemas.openxmlformats.org/officeDocument/2006/extended-properties" xmlns:vt="http://schemas.openxmlformats.org/officeDocument/2006/docPropsVTypes">
  <TotalTime>7750</TotalTime>
  <Words>1099</Words>
  <Application>Microsoft Office PowerPoint</Application>
  <PresentationFormat>Widescreen</PresentationFormat>
  <Paragraphs>59</Paragraphs>
  <Slides>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Aharoni</vt:lpstr>
      <vt:lpstr>Arial</vt:lpstr>
      <vt:lpstr>Seaford Display</vt:lpstr>
      <vt:lpstr>System Font Regular</vt:lpstr>
      <vt:lpstr>Tenorite</vt:lpstr>
      <vt:lpstr>Times New Roman</vt:lpstr>
      <vt:lpstr>MadridVTI</vt:lpstr>
      <vt:lpstr>Module Title: Professional Career Development within Health and Social Care Module Number: LCHS4009 (LON) Student Number: Assignment 1 Student Name: Andrei Niqoule Dimayuga Student Number: 2515167 Lecturer’s Name: Natalia Dozie </vt:lpstr>
      <vt:lpstr>Critical Thinking in Health &amp; Social Care: A Social Work Perspective </vt:lpstr>
      <vt:lpstr>Critical Thinking in Health &amp; Social Care</vt:lpstr>
      <vt:lpstr>Critical Thinking Matters</vt:lpstr>
      <vt:lpstr>Gibb’s Reflective Cycle Model </vt:lpstr>
      <vt:lpstr>Application of Critical Thinking relating to Health and Social Care</vt:lpstr>
      <vt:lpstr>How does Critical Thinking support my Future Career?</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Andrei Niqoule Gabriel Dimayuga (2515167)</dc:creator>
  <cp:lastModifiedBy>Andrei Niqoule Gabriel Dimayuga (2515167)</cp:lastModifiedBy>
  <cp:revision>2</cp:revision>
  <dcterms:created xsi:type="dcterms:W3CDTF">2026-07-14T17:22:07Z</dcterms:created>
  <dcterms:modified xsi:type="dcterms:W3CDTF">2026-07-20T03:06:59Z</dcterms:modified>
</cp:coreProperties>
</file>