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slides/slide143.xml" ContentType="application/vnd.openxmlformats-officedocument.presentationml.slide+xml"/>
  <Override PartName="/ppt/slides/slide144.xml" ContentType="application/vnd.openxmlformats-officedocument.presentationml.slide+xml"/>
  <Override PartName="/ppt/slides/slide145.xml" ContentType="application/vnd.openxmlformats-officedocument.presentationml.slide+xml"/>
  <Override PartName="/ppt/slides/slide146.xml" ContentType="application/vnd.openxmlformats-officedocument.presentationml.slide+xml"/>
  <Override PartName="/ppt/slides/slide147.xml" ContentType="application/vnd.openxmlformats-officedocument.presentationml.slide+xml"/>
  <Override PartName="/ppt/slides/slide148.xml" ContentType="application/vnd.openxmlformats-officedocument.presentationml.slide+xml"/>
  <Override PartName="/ppt/slides/slide149.xml" ContentType="application/vnd.openxmlformats-officedocument.presentationml.slide+xml"/>
  <Override PartName="/ppt/slides/slide150.xml" ContentType="application/vnd.openxmlformats-officedocument.presentationml.slide+xml"/>
  <Override PartName="/ppt/slides/slide151.xml" ContentType="application/vnd.openxmlformats-officedocument.presentationml.slide+xml"/>
  <Override PartName="/ppt/slides/slide152.xml" ContentType="application/vnd.openxmlformats-officedocument.presentationml.slide+xml"/>
  <Override PartName="/ppt/slides/slide153.xml" ContentType="application/vnd.openxmlformats-officedocument.presentationml.slide+xml"/>
  <Override PartName="/ppt/slides/slide154.xml" ContentType="application/vnd.openxmlformats-officedocument.presentationml.slide+xml"/>
  <Override PartName="/ppt/slides/slide155.xml" ContentType="application/vnd.openxmlformats-officedocument.presentationml.slide+xml"/>
  <Override PartName="/ppt/slides/slide156.xml" ContentType="application/vnd.openxmlformats-officedocument.presentationml.slide+xml"/>
  <Override PartName="/ppt/slides/slide157.xml" ContentType="application/vnd.openxmlformats-officedocument.presentationml.slide+xml"/>
  <Override PartName="/ppt/slides/slide158.xml" ContentType="application/vnd.openxmlformats-officedocument.presentationml.slide+xml"/>
  <Override PartName="/ppt/slides/slide159.xml" ContentType="application/vnd.openxmlformats-officedocument.presentationml.slide+xml"/>
  <Override PartName="/ppt/slides/slide160.xml" ContentType="application/vnd.openxmlformats-officedocument.presentationml.slide+xml"/>
  <Override PartName="/ppt/slides/slide161.xml" ContentType="application/vnd.openxmlformats-officedocument.presentationml.slide+xml"/>
  <Override PartName="/ppt/slides/slide162.xml" ContentType="application/vnd.openxmlformats-officedocument.presentationml.slide+xml"/>
  <Override PartName="/ppt/slides/slide163.xml" ContentType="application/vnd.openxmlformats-officedocument.presentationml.slide+xml"/>
  <Override PartName="/ppt/slides/slide164.xml" ContentType="application/vnd.openxmlformats-officedocument.presentationml.slide+xml"/>
  <Override PartName="/ppt/slides/slide165.xml" ContentType="application/vnd.openxmlformats-officedocument.presentationml.slide+xml"/>
  <Override PartName="/ppt/slides/slide166.xml" ContentType="application/vnd.openxmlformats-officedocument.presentationml.slide+xml"/>
  <Override PartName="/ppt/slides/slide167.xml" ContentType="application/vnd.openxmlformats-officedocument.presentationml.slide+xml"/>
  <Override PartName="/ppt/slides/slide168.xml" ContentType="application/vnd.openxmlformats-officedocument.presentationml.slide+xml"/>
  <Override PartName="/ppt/slides/slide169.xml" ContentType="application/vnd.openxmlformats-officedocument.presentationml.slide+xml"/>
  <Override PartName="/ppt/slides/slide170.xml" ContentType="application/vnd.openxmlformats-officedocument.presentationml.slide+xml"/>
  <Override PartName="/ppt/slides/slide171.xml" ContentType="application/vnd.openxmlformats-officedocument.presentationml.slide+xml"/>
  <Override PartName="/ppt/slides/slide172.xml" ContentType="application/vnd.openxmlformats-officedocument.presentationml.slide+xml"/>
  <Override PartName="/ppt/slides/slide173.xml" ContentType="application/vnd.openxmlformats-officedocument.presentationml.slide+xml"/>
  <Override PartName="/ppt/slides/slide174.xml" ContentType="application/vnd.openxmlformats-officedocument.presentationml.slide+xml"/>
  <Override PartName="/ppt/slides/slide175.xml" ContentType="application/vnd.openxmlformats-officedocument.presentationml.slide+xml"/>
  <Override PartName="/ppt/slides/slide176.xml" ContentType="application/vnd.openxmlformats-officedocument.presentationml.slide+xml"/>
  <Override PartName="/ppt/slides/slide177.xml" ContentType="application/vnd.openxmlformats-officedocument.presentationml.slide+xml"/>
  <Override PartName="/ppt/slides/slide17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180"/>
  </p:notesMasterIdLst>
  <p:handoutMasterIdLst>
    <p:handoutMasterId r:id="rId181"/>
  </p:handoutMasterIdLst>
  <p:sldIdLst>
    <p:sldId id="314" r:id="rId2"/>
    <p:sldId id="506" r:id="rId3"/>
    <p:sldId id="461" r:id="rId4"/>
    <p:sldId id="462" r:id="rId5"/>
    <p:sldId id="537" r:id="rId6"/>
    <p:sldId id="479" r:id="rId7"/>
    <p:sldId id="480" r:id="rId8"/>
    <p:sldId id="481" r:id="rId9"/>
    <p:sldId id="482" r:id="rId10"/>
    <p:sldId id="483" r:id="rId11"/>
    <p:sldId id="400" r:id="rId12"/>
    <p:sldId id="399" r:id="rId13"/>
    <p:sldId id="426" r:id="rId14"/>
    <p:sldId id="415" r:id="rId15"/>
    <p:sldId id="351" r:id="rId16"/>
    <p:sldId id="352" r:id="rId17"/>
    <p:sldId id="343" r:id="rId18"/>
    <p:sldId id="350" r:id="rId19"/>
    <p:sldId id="347" r:id="rId20"/>
    <p:sldId id="484" r:id="rId21"/>
    <p:sldId id="395" r:id="rId22"/>
    <p:sldId id="391" r:id="rId23"/>
    <p:sldId id="393" r:id="rId24"/>
    <p:sldId id="493" r:id="rId25"/>
    <p:sldId id="547" r:id="rId26"/>
    <p:sldId id="390" r:id="rId27"/>
    <p:sldId id="539" r:id="rId28"/>
    <p:sldId id="538" r:id="rId29"/>
    <p:sldId id="388" r:id="rId30"/>
    <p:sldId id="387" r:id="rId31"/>
    <p:sldId id="389" r:id="rId32"/>
    <p:sldId id="477" r:id="rId33"/>
    <p:sldId id="475" r:id="rId34"/>
    <p:sldId id="476" r:id="rId35"/>
    <p:sldId id="508" r:id="rId36"/>
    <p:sldId id="501" r:id="rId37"/>
    <p:sldId id="485" r:id="rId38"/>
    <p:sldId id="356" r:id="rId39"/>
    <p:sldId id="397" r:id="rId40"/>
    <p:sldId id="403" r:id="rId41"/>
    <p:sldId id="478" r:id="rId42"/>
    <p:sldId id="402" r:id="rId43"/>
    <p:sldId id="394" r:id="rId44"/>
    <p:sldId id="396" r:id="rId45"/>
    <p:sldId id="398" r:id="rId46"/>
    <p:sldId id="401" r:id="rId47"/>
    <p:sldId id="473" r:id="rId48"/>
    <p:sldId id="502" r:id="rId49"/>
    <p:sldId id="358" r:id="rId50"/>
    <p:sldId id="354" r:id="rId51"/>
    <p:sldId id="355" r:id="rId52"/>
    <p:sldId id="357" r:id="rId53"/>
    <p:sldId id="505" r:id="rId54"/>
    <p:sldId id="511" r:id="rId55"/>
    <p:sldId id="512" r:id="rId56"/>
    <p:sldId id="513" r:id="rId57"/>
    <p:sldId id="514" r:id="rId58"/>
    <p:sldId id="359" r:id="rId59"/>
    <p:sldId id="509" r:id="rId60"/>
    <p:sldId id="510" r:id="rId61"/>
    <p:sldId id="362" r:id="rId62"/>
    <p:sldId id="361" r:id="rId63"/>
    <p:sldId id="408" r:id="rId64"/>
    <p:sldId id="540" r:id="rId65"/>
    <p:sldId id="409" r:id="rId66"/>
    <p:sldId id="541" r:id="rId67"/>
    <p:sldId id="366" r:id="rId68"/>
    <p:sldId id="367" r:id="rId69"/>
    <p:sldId id="368" r:id="rId70"/>
    <p:sldId id="545" r:id="rId71"/>
    <p:sldId id="360" r:id="rId72"/>
    <p:sldId id="418" r:id="rId73"/>
    <p:sldId id="424" r:id="rId74"/>
    <p:sldId id="373" r:id="rId75"/>
    <p:sldId id="544" r:id="rId76"/>
    <p:sldId id="419" r:id="rId77"/>
    <p:sldId id="507" r:id="rId78"/>
    <p:sldId id="515" r:id="rId79"/>
    <p:sldId id="489" r:id="rId80"/>
    <p:sldId id="425" r:id="rId81"/>
    <p:sldId id="516" r:id="rId82"/>
    <p:sldId id="370" r:id="rId83"/>
    <p:sldId id="491" r:id="rId84"/>
    <p:sldId id="517" r:id="rId85"/>
    <p:sldId id="416" r:id="rId86"/>
    <p:sldId id="455" r:id="rId87"/>
    <p:sldId id="417" r:id="rId88"/>
    <p:sldId id="494" r:id="rId89"/>
    <p:sldId id="486" r:id="rId90"/>
    <p:sldId id="487" r:id="rId91"/>
    <p:sldId id="518" r:id="rId92"/>
    <p:sldId id="488" r:id="rId93"/>
    <p:sldId id="497" r:id="rId94"/>
    <p:sldId id="542" r:id="rId95"/>
    <p:sldId id="498" r:id="rId96"/>
    <p:sldId id="499" r:id="rId97"/>
    <p:sldId id="543" r:id="rId98"/>
    <p:sldId id="496" r:id="rId99"/>
    <p:sldId id="546" r:id="rId100"/>
    <p:sldId id="492" r:id="rId101"/>
    <p:sldId id="420" r:id="rId102"/>
    <p:sldId id="421" r:id="rId103"/>
    <p:sldId id="434" r:id="rId104"/>
    <p:sldId id="422" r:id="rId105"/>
    <p:sldId id="433" r:id="rId106"/>
    <p:sldId id="423" r:id="rId107"/>
    <p:sldId id="435" r:id="rId108"/>
    <p:sldId id="549" r:id="rId109"/>
    <p:sldId id="437" r:id="rId110"/>
    <p:sldId id="440" r:id="rId111"/>
    <p:sldId id="457" r:id="rId112"/>
    <p:sldId id="458" r:id="rId113"/>
    <p:sldId id="439" r:id="rId114"/>
    <p:sldId id="438" r:id="rId115"/>
    <p:sldId id="495" r:id="rId116"/>
    <p:sldId id="447" r:id="rId117"/>
    <p:sldId id="451" r:id="rId118"/>
    <p:sldId id="452" r:id="rId119"/>
    <p:sldId id="449" r:id="rId120"/>
    <p:sldId id="436" r:id="rId121"/>
    <p:sldId id="441" r:id="rId122"/>
    <p:sldId id="444" r:id="rId123"/>
    <p:sldId id="446" r:id="rId124"/>
    <p:sldId id="442" r:id="rId125"/>
    <p:sldId id="443" r:id="rId126"/>
    <p:sldId id="432" r:id="rId127"/>
    <p:sldId id="450" r:id="rId128"/>
    <p:sldId id="445" r:id="rId129"/>
    <p:sldId id="548" r:id="rId130"/>
    <p:sldId id="448" r:id="rId131"/>
    <p:sldId id="550" r:id="rId132"/>
    <p:sldId id="456" r:id="rId133"/>
    <p:sldId id="453" r:id="rId134"/>
    <p:sldId id="454" r:id="rId135"/>
    <p:sldId id="524" r:id="rId136"/>
    <p:sldId id="410" r:id="rId137"/>
    <p:sldId id="374" r:id="rId138"/>
    <p:sldId id="376" r:id="rId139"/>
    <p:sldId id="375" r:id="rId140"/>
    <p:sldId id="377" r:id="rId141"/>
    <p:sldId id="378" r:id="rId142"/>
    <p:sldId id="379" r:id="rId143"/>
    <p:sldId id="380" r:id="rId144"/>
    <p:sldId id="381" r:id="rId145"/>
    <p:sldId id="382" r:id="rId146"/>
    <p:sldId id="428" r:id="rId147"/>
    <p:sldId id="460" r:id="rId148"/>
    <p:sldId id="427" r:id="rId149"/>
    <p:sldId id="503" r:id="rId150"/>
    <p:sldId id="429" r:id="rId151"/>
    <p:sldId id="431" r:id="rId152"/>
    <p:sldId id="464" r:id="rId153"/>
    <p:sldId id="504" r:id="rId154"/>
    <p:sldId id="520" r:id="rId155"/>
    <p:sldId id="467" r:id="rId156"/>
    <p:sldId id="466" r:id="rId157"/>
    <p:sldId id="468" r:id="rId158"/>
    <p:sldId id="474" r:id="rId159"/>
    <p:sldId id="526" r:id="rId160"/>
    <p:sldId id="521" r:id="rId161"/>
    <p:sldId id="522" r:id="rId162"/>
    <p:sldId id="469" r:id="rId163"/>
    <p:sldId id="471" r:id="rId164"/>
    <p:sldId id="472" r:id="rId165"/>
    <p:sldId id="519" r:id="rId166"/>
    <p:sldId id="470" r:id="rId167"/>
    <p:sldId id="523" r:id="rId168"/>
    <p:sldId id="525" r:id="rId169"/>
    <p:sldId id="531" r:id="rId170"/>
    <p:sldId id="536" r:id="rId171"/>
    <p:sldId id="532" r:id="rId172"/>
    <p:sldId id="535" r:id="rId173"/>
    <p:sldId id="533" r:id="rId174"/>
    <p:sldId id="534" r:id="rId175"/>
    <p:sldId id="527" r:id="rId176"/>
    <p:sldId id="528" r:id="rId177"/>
    <p:sldId id="529" r:id="rId178"/>
    <p:sldId id="340" r:id="rId179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506"/>
            <p14:sldId id="461"/>
            <p14:sldId id="462"/>
            <p14:sldId id="537"/>
            <p14:sldId id="479"/>
            <p14:sldId id="480"/>
            <p14:sldId id="481"/>
            <p14:sldId id="482"/>
            <p14:sldId id="483"/>
            <p14:sldId id="400"/>
            <p14:sldId id="399"/>
            <p14:sldId id="426"/>
            <p14:sldId id="415"/>
            <p14:sldId id="351"/>
            <p14:sldId id="352"/>
            <p14:sldId id="343"/>
            <p14:sldId id="350"/>
            <p14:sldId id="347"/>
            <p14:sldId id="484"/>
            <p14:sldId id="395"/>
            <p14:sldId id="391"/>
            <p14:sldId id="393"/>
            <p14:sldId id="493"/>
            <p14:sldId id="547"/>
            <p14:sldId id="390"/>
            <p14:sldId id="539"/>
            <p14:sldId id="538"/>
            <p14:sldId id="388"/>
            <p14:sldId id="387"/>
            <p14:sldId id="389"/>
            <p14:sldId id="477"/>
            <p14:sldId id="475"/>
            <p14:sldId id="476"/>
            <p14:sldId id="508"/>
            <p14:sldId id="501"/>
            <p14:sldId id="485"/>
            <p14:sldId id="356"/>
            <p14:sldId id="397"/>
            <p14:sldId id="403"/>
            <p14:sldId id="478"/>
            <p14:sldId id="402"/>
            <p14:sldId id="394"/>
            <p14:sldId id="396"/>
            <p14:sldId id="398"/>
            <p14:sldId id="401"/>
            <p14:sldId id="473"/>
            <p14:sldId id="502"/>
            <p14:sldId id="358"/>
            <p14:sldId id="354"/>
            <p14:sldId id="355"/>
            <p14:sldId id="357"/>
            <p14:sldId id="505"/>
            <p14:sldId id="511"/>
            <p14:sldId id="512"/>
            <p14:sldId id="513"/>
            <p14:sldId id="514"/>
            <p14:sldId id="359"/>
            <p14:sldId id="509"/>
            <p14:sldId id="510"/>
            <p14:sldId id="362"/>
            <p14:sldId id="361"/>
            <p14:sldId id="408"/>
            <p14:sldId id="540"/>
            <p14:sldId id="409"/>
            <p14:sldId id="541"/>
            <p14:sldId id="366"/>
            <p14:sldId id="367"/>
            <p14:sldId id="368"/>
            <p14:sldId id="545"/>
            <p14:sldId id="360"/>
            <p14:sldId id="418"/>
            <p14:sldId id="424"/>
            <p14:sldId id="373"/>
            <p14:sldId id="544"/>
            <p14:sldId id="419"/>
            <p14:sldId id="507"/>
            <p14:sldId id="515"/>
            <p14:sldId id="489"/>
            <p14:sldId id="425"/>
            <p14:sldId id="516"/>
            <p14:sldId id="370"/>
            <p14:sldId id="491"/>
            <p14:sldId id="517"/>
            <p14:sldId id="416"/>
            <p14:sldId id="455"/>
            <p14:sldId id="417"/>
            <p14:sldId id="494"/>
            <p14:sldId id="486"/>
            <p14:sldId id="487"/>
            <p14:sldId id="518"/>
            <p14:sldId id="488"/>
            <p14:sldId id="497"/>
            <p14:sldId id="542"/>
            <p14:sldId id="498"/>
            <p14:sldId id="499"/>
            <p14:sldId id="543"/>
            <p14:sldId id="496"/>
            <p14:sldId id="546"/>
            <p14:sldId id="492"/>
            <p14:sldId id="420"/>
            <p14:sldId id="421"/>
            <p14:sldId id="434"/>
            <p14:sldId id="422"/>
            <p14:sldId id="433"/>
            <p14:sldId id="423"/>
            <p14:sldId id="435"/>
            <p14:sldId id="549"/>
            <p14:sldId id="437"/>
            <p14:sldId id="440"/>
            <p14:sldId id="457"/>
            <p14:sldId id="458"/>
            <p14:sldId id="439"/>
            <p14:sldId id="438"/>
            <p14:sldId id="495"/>
            <p14:sldId id="447"/>
            <p14:sldId id="451"/>
            <p14:sldId id="452"/>
            <p14:sldId id="449"/>
            <p14:sldId id="436"/>
            <p14:sldId id="441"/>
            <p14:sldId id="444"/>
            <p14:sldId id="446"/>
            <p14:sldId id="442"/>
            <p14:sldId id="443"/>
            <p14:sldId id="432"/>
            <p14:sldId id="450"/>
            <p14:sldId id="445"/>
            <p14:sldId id="548"/>
            <p14:sldId id="448"/>
            <p14:sldId id="550"/>
            <p14:sldId id="456"/>
            <p14:sldId id="453"/>
            <p14:sldId id="454"/>
            <p14:sldId id="524"/>
            <p14:sldId id="410"/>
            <p14:sldId id="374"/>
            <p14:sldId id="376"/>
            <p14:sldId id="375"/>
            <p14:sldId id="377"/>
            <p14:sldId id="378"/>
            <p14:sldId id="379"/>
            <p14:sldId id="380"/>
            <p14:sldId id="381"/>
            <p14:sldId id="382"/>
            <p14:sldId id="428"/>
            <p14:sldId id="460"/>
            <p14:sldId id="427"/>
            <p14:sldId id="503"/>
            <p14:sldId id="429"/>
            <p14:sldId id="431"/>
            <p14:sldId id="464"/>
            <p14:sldId id="504"/>
            <p14:sldId id="520"/>
            <p14:sldId id="467"/>
            <p14:sldId id="466"/>
            <p14:sldId id="468"/>
            <p14:sldId id="474"/>
            <p14:sldId id="526"/>
            <p14:sldId id="521"/>
            <p14:sldId id="522"/>
            <p14:sldId id="469"/>
            <p14:sldId id="471"/>
            <p14:sldId id="472"/>
            <p14:sldId id="519"/>
            <p14:sldId id="470"/>
            <p14:sldId id="523"/>
            <p14:sldId id="525"/>
            <p14:sldId id="531"/>
            <p14:sldId id="536"/>
            <p14:sldId id="532"/>
            <p14:sldId id="535"/>
            <p14:sldId id="533"/>
            <p14:sldId id="534"/>
            <p14:sldId id="527"/>
            <p14:sldId id="528"/>
            <p14:sldId id="529"/>
            <p14:sldId id="340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70" autoAdjust="0"/>
    <p:restoredTop sz="96433" autoAdjust="0"/>
  </p:normalViewPr>
  <p:slideViewPr>
    <p:cSldViewPr snapToGrid="0">
      <p:cViewPr varScale="1">
        <p:scale>
          <a:sx n="99" d="100"/>
          <a:sy n="99" d="100"/>
        </p:scale>
        <p:origin x="882" y="4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38" Type="http://schemas.openxmlformats.org/officeDocument/2006/relationships/slide" Target="slides/slide137.xml"/><Relationship Id="rId154" Type="http://schemas.openxmlformats.org/officeDocument/2006/relationships/slide" Target="slides/slide153.xml"/><Relationship Id="rId159" Type="http://schemas.openxmlformats.org/officeDocument/2006/relationships/slide" Target="slides/slide158.xml"/><Relationship Id="rId175" Type="http://schemas.openxmlformats.org/officeDocument/2006/relationships/slide" Target="slides/slide174.xml"/><Relationship Id="rId170" Type="http://schemas.openxmlformats.org/officeDocument/2006/relationships/slide" Target="slides/slide169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28" Type="http://schemas.openxmlformats.org/officeDocument/2006/relationships/slide" Target="slides/slide127.xml"/><Relationship Id="rId144" Type="http://schemas.openxmlformats.org/officeDocument/2006/relationships/slide" Target="slides/slide143.xml"/><Relationship Id="rId149" Type="http://schemas.openxmlformats.org/officeDocument/2006/relationships/slide" Target="slides/slide148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60" Type="http://schemas.openxmlformats.org/officeDocument/2006/relationships/slide" Target="slides/slide159.xml"/><Relationship Id="rId165" Type="http://schemas.openxmlformats.org/officeDocument/2006/relationships/slide" Target="slides/slide164.xml"/><Relationship Id="rId181" Type="http://schemas.openxmlformats.org/officeDocument/2006/relationships/handoutMaster" Target="handoutMasters/handoutMaster1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134" Type="http://schemas.openxmlformats.org/officeDocument/2006/relationships/slide" Target="slides/slide133.xml"/><Relationship Id="rId139" Type="http://schemas.openxmlformats.org/officeDocument/2006/relationships/slide" Target="slides/slide13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50" Type="http://schemas.openxmlformats.org/officeDocument/2006/relationships/slide" Target="slides/slide149.xml"/><Relationship Id="rId155" Type="http://schemas.openxmlformats.org/officeDocument/2006/relationships/slide" Target="slides/slide154.xml"/><Relationship Id="rId171" Type="http://schemas.openxmlformats.org/officeDocument/2006/relationships/slide" Target="slides/slide170.xml"/><Relationship Id="rId176" Type="http://schemas.openxmlformats.org/officeDocument/2006/relationships/slide" Target="slides/slide175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slide" Target="slides/slide123.xml"/><Relationship Id="rId129" Type="http://schemas.openxmlformats.org/officeDocument/2006/relationships/slide" Target="slides/slide128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40" Type="http://schemas.openxmlformats.org/officeDocument/2006/relationships/slide" Target="slides/slide139.xml"/><Relationship Id="rId145" Type="http://schemas.openxmlformats.org/officeDocument/2006/relationships/slide" Target="slides/slide144.xml"/><Relationship Id="rId161" Type="http://schemas.openxmlformats.org/officeDocument/2006/relationships/slide" Target="slides/slide160.xml"/><Relationship Id="rId166" Type="http://schemas.openxmlformats.org/officeDocument/2006/relationships/slide" Target="slides/slide165.xml"/><Relationship Id="rId182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0" Type="http://schemas.openxmlformats.org/officeDocument/2006/relationships/slide" Target="slides/slide129.xml"/><Relationship Id="rId135" Type="http://schemas.openxmlformats.org/officeDocument/2006/relationships/slide" Target="slides/slide134.xml"/><Relationship Id="rId151" Type="http://schemas.openxmlformats.org/officeDocument/2006/relationships/slide" Target="slides/slide150.xml"/><Relationship Id="rId156" Type="http://schemas.openxmlformats.org/officeDocument/2006/relationships/slide" Target="slides/slide155.xml"/><Relationship Id="rId177" Type="http://schemas.openxmlformats.org/officeDocument/2006/relationships/slide" Target="slides/slide176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72" Type="http://schemas.openxmlformats.org/officeDocument/2006/relationships/slide" Target="slides/slide171.xml"/><Relationship Id="rId180" Type="http://schemas.openxmlformats.org/officeDocument/2006/relationships/notesMaster" Target="notesMasters/notesMaster1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141" Type="http://schemas.openxmlformats.org/officeDocument/2006/relationships/slide" Target="slides/slide140.xml"/><Relationship Id="rId146" Type="http://schemas.openxmlformats.org/officeDocument/2006/relationships/slide" Target="slides/slide145.xml"/><Relationship Id="rId167" Type="http://schemas.openxmlformats.org/officeDocument/2006/relationships/slide" Target="slides/slide166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162" Type="http://schemas.openxmlformats.org/officeDocument/2006/relationships/slide" Target="slides/slide161.xml"/><Relationship Id="rId183" Type="http://schemas.openxmlformats.org/officeDocument/2006/relationships/viewProps" Target="viewProps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slide" Target="slides/slide130.xml"/><Relationship Id="rId136" Type="http://schemas.openxmlformats.org/officeDocument/2006/relationships/slide" Target="slides/slide135.xml"/><Relationship Id="rId157" Type="http://schemas.openxmlformats.org/officeDocument/2006/relationships/slide" Target="slides/slide156.xml"/><Relationship Id="rId178" Type="http://schemas.openxmlformats.org/officeDocument/2006/relationships/slide" Target="slides/slide177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52" Type="http://schemas.openxmlformats.org/officeDocument/2006/relationships/slide" Target="slides/slide151.xml"/><Relationship Id="rId173" Type="http://schemas.openxmlformats.org/officeDocument/2006/relationships/slide" Target="slides/slide172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147" Type="http://schemas.openxmlformats.org/officeDocument/2006/relationships/slide" Target="slides/slide146.xml"/><Relationship Id="rId168" Type="http://schemas.openxmlformats.org/officeDocument/2006/relationships/slide" Target="slides/slide167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slide" Target="slides/slide141.xml"/><Relationship Id="rId163" Type="http://schemas.openxmlformats.org/officeDocument/2006/relationships/slide" Target="slides/slide162.xml"/><Relationship Id="rId184" Type="http://schemas.openxmlformats.org/officeDocument/2006/relationships/theme" Target="theme/theme1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137" Type="http://schemas.openxmlformats.org/officeDocument/2006/relationships/slide" Target="slides/slide136.xml"/><Relationship Id="rId158" Type="http://schemas.openxmlformats.org/officeDocument/2006/relationships/slide" Target="slides/slide157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53" Type="http://schemas.openxmlformats.org/officeDocument/2006/relationships/slide" Target="slides/slide152.xml"/><Relationship Id="rId174" Type="http://schemas.openxmlformats.org/officeDocument/2006/relationships/slide" Target="slides/slide173.xml"/><Relationship Id="rId179" Type="http://schemas.openxmlformats.org/officeDocument/2006/relationships/slide" Target="slides/slide178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43" Type="http://schemas.openxmlformats.org/officeDocument/2006/relationships/slide" Target="slides/slide142.xml"/><Relationship Id="rId148" Type="http://schemas.openxmlformats.org/officeDocument/2006/relationships/slide" Target="slides/slide147.xml"/><Relationship Id="rId164" Type="http://schemas.openxmlformats.org/officeDocument/2006/relationships/slide" Target="slides/slide163.xml"/><Relationship Id="rId169" Type="http://schemas.openxmlformats.org/officeDocument/2006/relationships/slide" Target="slides/slide168.xml"/><Relationship Id="rId18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 smtClean="0"/>
              <a:t>Click to edit Master text styles</a:t>
            </a:r>
          </a:p>
          <a:p>
            <a:pPr lvl="1"/>
            <a:r>
              <a:rPr lang="en-US" altLang="en-US" noProof="0" smtClean="0"/>
              <a:t>Second level</a:t>
            </a:r>
          </a:p>
          <a:p>
            <a:pPr lvl="2"/>
            <a:r>
              <a:rPr lang="en-US" altLang="en-US" noProof="0" smtClean="0"/>
              <a:t>Third level</a:t>
            </a:r>
          </a:p>
          <a:p>
            <a:pPr lvl="3"/>
            <a:r>
              <a:rPr lang="en-US" altLang="en-US" noProof="0" smtClean="0"/>
              <a:t>Fourth level</a:t>
            </a:r>
          </a:p>
          <a:p>
            <a:pPr lvl="4"/>
            <a:r>
              <a:rPr lang="en-US" altLang="en-US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1D68F69-EA38-4BF2-AACB-9A80CFE5F833}" type="slidenum">
              <a:rPr lang="en-US" altLang="en-US" smtClean="0"/>
              <a:pPr>
                <a:defRPr/>
              </a:pPr>
              <a:t>129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971211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 smtClean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 smtClean="0"/>
              <a:t>Click to edit Master text styles</a:t>
            </a:r>
          </a:p>
          <a:p>
            <a:pPr lvl="1"/>
            <a:r>
              <a:rPr lang="en-US" altLang="en-US" dirty="0" smtClean="0"/>
              <a:t>Second level</a:t>
            </a:r>
          </a:p>
          <a:p>
            <a:pPr lvl="2"/>
            <a:r>
              <a:rPr lang="en-US" altLang="en-US" dirty="0" smtClean="0"/>
              <a:t>Third level</a:t>
            </a:r>
          </a:p>
          <a:p>
            <a:pPr lvl="3"/>
            <a:r>
              <a:rPr lang="en-US" altLang="en-US" dirty="0" smtClean="0"/>
              <a:t>Fourth level</a:t>
            </a:r>
          </a:p>
          <a:p>
            <a:pPr lvl="4"/>
            <a:r>
              <a:rPr lang="en-US" altLang="en-US" dirty="0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5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1xo-0gCVhTU" TargetMode="External"/><Relationship Id="rId1" Type="http://schemas.openxmlformats.org/officeDocument/2006/relationships/slideLayout" Target="../slideLayouts/slideLayout2.xml"/></Relationships>
</file>

<file path=ppt/slides/_rels/slide1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 smtClean="0"/>
              <a:t>DOCKER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E-mail: michael.dacey@sihe.ac.uk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8262" y="4532894"/>
            <a:ext cx="1365129" cy="168534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559965" y="5848906"/>
            <a:ext cx="5044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https://github.com/wsargent/docker-cheat-sheet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Virtual Box and Docker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3668" y="844550"/>
            <a:ext cx="7029450" cy="411480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Docker </a:t>
            </a:r>
            <a:r>
              <a:rPr lang="en-GB" dirty="0"/>
              <a:t>Desktop for Windows requires Microsoft Hyper-V to run. The Docker Desktop for Windows installer enables Hyper-V for you, if needed, and restarts your machine. After Hyper-V is enabled, </a:t>
            </a:r>
            <a:r>
              <a:rPr lang="en-GB" dirty="0" err="1"/>
              <a:t>VirtualBox</a:t>
            </a:r>
            <a:r>
              <a:rPr lang="en-GB" dirty="0"/>
              <a:t> no longer works, but any </a:t>
            </a:r>
            <a:r>
              <a:rPr lang="en-GB" dirty="0" err="1"/>
              <a:t>VirtualBox</a:t>
            </a:r>
            <a:r>
              <a:rPr lang="en-GB" dirty="0"/>
              <a:t> VM images remain. </a:t>
            </a:r>
            <a:r>
              <a:rPr lang="en-GB" dirty="0" err="1"/>
              <a:t>VirtualBox</a:t>
            </a:r>
            <a:r>
              <a:rPr lang="en-GB" dirty="0"/>
              <a:t> VMs created with </a:t>
            </a:r>
            <a:r>
              <a:rPr lang="en-GB" i="1" dirty="0" err="1"/>
              <a:t>docker</a:t>
            </a:r>
            <a:r>
              <a:rPr lang="en-GB" i="1" dirty="0"/>
              <a:t>-machine</a:t>
            </a:r>
            <a:r>
              <a:rPr lang="en-GB" dirty="0"/>
              <a:t> (including the default one typically created during Toolbox install) no longer start. These VMs cannot be used side-by-side with Docker Desktop for Windows. However, you can still use </a:t>
            </a:r>
            <a:r>
              <a:rPr lang="en-GB" i="1" dirty="0" err="1"/>
              <a:t>docker</a:t>
            </a:r>
            <a:r>
              <a:rPr lang="en-GB" i="1" dirty="0"/>
              <a:t>-machine</a:t>
            </a:r>
            <a:r>
              <a:rPr lang="en-GB" dirty="0"/>
              <a:t> to manage remote VMs.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90864" y="4094794"/>
            <a:ext cx="8421686" cy="230832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NOTE:</a:t>
            </a:r>
            <a:br>
              <a:rPr lang="en-GB" dirty="0" smtClean="0"/>
            </a:br>
            <a:r>
              <a:rPr lang="en-GB" dirty="0" smtClean="0"/>
              <a:t>To </a:t>
            </a:r>
            <a:r>
              <a:rPr lang="en-GB" dirty="0"/>
              <a:t>disable Hyper-V in order </a:t>
            </a:r>
            <a:r>
              <a:rPr lang="en-GB" dirty="0">
                <a:solidFill>
                  <a:srgbClr val="FF0000"/>
                </a:solidFill>
              </a:rPr>
              <a:t>to use </a:t>
            </a:r>
            <a:r>
              <a:rPr lang="en-GB" dirty="0" err="1">
                <a:solidFill>
                  <a:srgbClr val="FF0000"/>
                </a:solidFill>
              </a:rPr>
              <a:t>VirtualBox</a:t>
            </a:r>
            <a:r>
              <a:rPr lang="en-GB" dirty="0"/>
              <a:t>, open a command prompt as administrator and run the command:</a:t>
            </a:r>
          </a:p>
          <a:p>
            <a:r>
              <a:rPr lang="en-GB" b="1" i="1" dirty="0" err="1">
                <a:solidFill>
                  <a:srgbClr val="FF0000"/>
                </a:solidFill>
              </a:rPr>
              <a:t>bcdedit</a:t>
            </a:r>
            <a:r>
              <a:rPr lang="en-GB" b="1" i="1" dirty="0">
                <a:solidFill>
                  <a:srgbClr val="FF0000"/>
                </a:solidFill>
              </a:rPr>
              <a:t> /set </a:t>
            </a:r>
            <a:r>
              <a:rPr lang="en-GB" b="1" i="1" dirty="0" err="1">
                <a:solidFill>
                  <a:srgbClr val="FF0000"/>
                </a:solidFill>
              </a:rPr>
              <a:t>hypervisorlaunchtype</a:t>
            </a:r>
            <a:r>
              <a:rPr lang="en-GB" b="1" i="1" dirty="0">
                <a:solidFill>
                  <a:srgbClr val="FF0000"/>
                </a:solidFill>
              </a:rPr>
              <a:t> off </a:t>
            </a:r>
          </a:p>
          <a:p>
            <a:r>
              <a:rPr lang="en-GB" dirty="0"/>
              <a:t>You’ll need to </a:t>
            </a:r>
            <a:r>
              <a:rPr lang="en-GB" b="1" dirty="0"/>
              <a:t>reboot</a:t>
            </a:r>
            <a:r>
              <a:rPr lang="en-GB" dirty="0"/>
              <a:t>, but then you’ll be all set to run </a:t>
            </a:r>
            <a:r>
              <a:rPr lang="en-GB" dirty="0" err="1" smtClean="0"/>
              <a:t>VirtualBox</a:t>
            </a:r>
            <a:r>
              <a:rPr lang="en-GB" dirty="0" smtClean="0"/>
              <a:t>.</a:t>
            </a:r>
            <a:br>
              <a:rPr lang="en-GB" dirty="0" smtClean="0"/>
            </a:br>
            <a:r>
              <a:rPr lang="en-GB" dirty="0" smtClean="0"/>
              <a:t>To </a:t>
            </a:r>
            <a:r>
              <a:rPr lang="en-GB" dirty="0"/>
              <a:t>turn Hyper-V back on, run:</a:t>
            </a:r>
          </a:p>
          <a:p>
            <a:r>
              <a:rPr lang="en-GB" b="1" i="1" dirty="0" err="1">
                <a:solidFill>
                  <a:srgbClr val="FF0000"/>
                </a:solidFill>
              </a:rPr>
              <a:t>bcdedit</a:t>
            </a:r>
            <a:r>
              <a:rPr lang="en-GB" b="1" i="1" dirty="0">
                <a:solidFill>
                  <a:srgbClr val="FF0000"/>
                </a:solidFill>
              </a:rPr>
              <a:t> /set </a:t>
            </a:r>
            <a:r>
              <a:rPr lang="en-GB" b="1" i="1" dirty="0" err="1">
                <a:solidFill>
                  <a:srgbClr val="FF0000"/>
                </a:solidFill>
              </a:rPr>
              <a:t>hypervisorlaunchtype</a:t>
            </a:r>
            <a:r>
              <a:rPr lang="en-GB" b="1" i="1" dirty="0">
                <a:solidFill>
                  <a:srgbClr val="FF0000"/>
                </a:solidFill>
              </a:rPr>
              <a:t> auto </a:t>
            </a:r>
          </a:p>
          <a:p>
            <a:r>
              <a:rPr lang="en-GB" dirty="0"/>
              <a:t>and then </a:t>
            </a:r>
            <a:r>
              <a:rPr lang="en-GB" b="1" dirty="0"/>
              <a:t>reboot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133708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Installing Docker for Windows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b="1" u="sng" dirty="0"/>
              <a:t>INSTALLING DOCKER AND KUBERNETES ON </a:t>
            </a:r>
            <a:r>
              <a:rPr lang="en-GB" b="1" u="sng" dirty="0" smtClean="0"/>
              <a:t>WINDOWS</a:t>
            </a:r>
            <a:br>
              <a:rPr lang="en-GB" b="1" u="sng" dirty="0" smtClean="0"/>
            </a:br>
            <a:r>
              <a:rPr lang="en-GB" b="1" u="sng" dirty="0" smtClean="0"/>
              <a:t/>
            </a:r>
            <a:br>
              <a:rPr lang="en-GB" b="1" u="sng" dirty="0" smtClean="0"/>
            </a:br>
            <a:r>
              <a:rPr lang="en-GB" dirty="0" smtClean="0">
                <a:solidFill>
                  <a:srgbClr val="FF0000"/>
                </a:solidFill>
              </a:rPr>
              <a:t>https</a:t>
            </a:r>
            <a:r>
              <a:rPr lang="en-GB" dirty="0">
                <a:solidFill>
                  <a:srgbClr val="FF0000"/>
                </a:solidFill>
              </a:rPr>
              <a:t>://learnk8s.io/blog/installing-docker-and-kubernetes-on-windows</a:t>
            </a:r>
            <a:r>
              <a:rPr lang="en-GB" dirty="0" smtClean="0">
                <a:solidFill>
                  <a:srgbClr val="FF0000"/>
                </a:solidFill>
              </a:rPr>
              <a:t>/</a:t>
            </a:r>
            <a:br>
              <a:rPr lang="en-GB" dirty="0" smtClean="0">
                <a:solidFill>
                  <a:srgbClr val="FF0000"/>
                </a:solidFill>
              </a:rPr>
            </a:br>
            <a:r>
              <a:rPr lang="en-GB" dirty="0" smtClean="0">
                <a:solidFill>
                  <a:srgbClr val="FF0000"/>
                </a:solidFill>
              </a:rPr>
              <a:t/>
            </a:r>
            <a:br>
              <a:rPr lang="en-GB" dirty="0" smtClean="0">
                <a:solidFill>
                  <a:srgbClr val="FF0000"/>
                </a:solidFill>
              </a:rPr>
            </a:br>
            <a:r>
              <a:rPr lang="en-GB" dirty="0" smtClean="0"/>
              <a:t>I have also added this page to Moodle</a:t>
            </a: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Note 1: You can open a Command Window using “</a:t>
            </a:r>
            <a:r>
              <a:rPr lang="en-GB" dirty="0" err="1" smtClean="0"/>
              <a:t>cmd</a:t>
            </a:r>
            <a:r>
              <a:rPr lang="en-GB" dirty="0" smtClean="0"/>
              <a:t>” in search box</a:t>
            </a:r>
          </a:p>
          <a:p>
            <a:r>
              <a:rPr lang="en-GB" dirty="0" smtClean="0"/>
              <a:t>Note 2: Remember you can copy then Right Mouse Click to paste commands into the Command Window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84425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for Windows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9090" y="640080"/>
            <a:ext cx="7029450" cy="5198745"/>
          </a:xfrm>
        </p:spPr>
        <p:txBody>
          <a:bodyPr/>
          <a:lstStyle/>
          <a:p>
            <a:r>
              <a:rPr lang="en-GB" dirty="0" smtClean="0"/>
              <a:t>For Windows OS, Docker runs on top of Hyper-V</a:t>
            </a:r>
          </a:p>
          <a:p>
            <a:pPr lvl="1"/>
            <a:r>
              <a:rPr lang="en-GB" dirty="0" smtClean="0"/>
              <a:t>Creates Boot2Docker </a:t>
            </a:r>
            <a:r>
              <a:rPr lang="en-GB" dirty="0"/>
              <a:t>virtual machine locally on your Windows </a:t>
            </a:r>
            <a:r>
              <a:rPr lang="en-GB" dirty="0" smtClean="0"/>
              <a:t>machine</a:t>
            </a:r>
            <a:endParaRPr lang="en-GB" dirty="0"/>
          </a:p>
          <a:p>
            <a:pPr lvl="1"/>
            <a:r>
              <a:rPr lang="en-GB" dirty="0" smtClean="0"/>
              <a:t>You can switch between Windows and Linux Containers, which toggles the </a:t>
            </a:r>
            <a:r>
              <a:rPr lang="en-GB" dirty="0"/>
              <a:t>daemon (Linux or Windows) the Docker CLI talks </a:t>
            </a:r>
            <a:r>
              <a:rPr lang="en-GB" dirty="0" smtClean="0"/>
              <a:t>to. </a:t>
            </a:r>
            <a:r>
              <a:rPr lang="en-GB" dirty="0" smtClean="0">
                <a:solidFill>
                  <a:srgbClr val="FF0000"/>
                </a:solidFill>
              </a:rPr>
              <a:t>We will use Linux (the default)</a:t>
            </a:r>
            <a:r>
              <a:rPr lang="en-GB" dirty="0" smtClean="0"/>
              <a:t>.</a:t>
            </a:r>
          </a:p>
          <a:p>
            <a:pPr lvl="2"/>
            <a:r>
              <a:rPr lang="en-GB" b="1" dirty="0" smtClean="0"/>
              <a:t>Windows containers run Window OS images and Linux containers run Linux OS images</a:t>
            </a:r>
          </a:p>
          <a:p>
            <a:r>
              <a:rPr lang="en-GB" dirty="0" smtClean="0"/>
              <a:t>Install Docker for Windows if you have not already done so</a:t>
            </a:r>
          </a:p>
          <a:p>
            <a:pPr lvl="1"/>
            <a:r>
              <a:rPr lang="en-GB" dirty="0" smtClean="0"/>
              <a:t>Default to using Linux</a:t>
            </a:r>
          </a:p>
          <a:p>
            <a:pPr lvl="1"/>
            <a:r>
              <a:rPr lang="en-GB" dirty="0" smtClean="0"/>
              <a:t>Register to obtain a </a:t>
            </a:r>
            <a:r>
              <a:rPr lang="en-GB" b="1" dirty="0" smtClean="0"/>
              <a:t>Docker Id </a:t>
            </a:r>
            <a:br>
              <a:rPr lang="en-GB" b="1" dirty="0" smtClean="0"/>
            </a:br>
            <a:r>
              <a:rPr lang="en-GB" dirty="0" smtClean="0"/>
              <a:t>and </a:t>
            </a:r>
            <a:r>
              <a:rPr lang="en-GB" b="1" dirty="0" smtClean="0"/>
              <a:t>password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You will need this later to start Docker</a:t>
            </a:r>
          </a:p>
          <a:p>
            <a:endParaRPr lang="en-GB" dirty="0" smtClean="0"/>
          </a:p>
          <a:p>
            <a:r>
              <a:rPr lang="en-GB" dirty="0" smtClean="0">
                <a:solidFill>
                  <a:srgbClr val="FF0000"/>
                </a:solidFill>
              </a:rPr>
              <a:t>Open command window and type in </a:t>
            </a:r>
            <a:br>
              <a:rPr lang="en-GB" dirty="0" smtClean="0">
                <a:solidFill>
                  <a:srgbClr val="FF0000"/>
                </a:solidFill>
              </a:rPr>
            </a:br>
            <a:r>
              <a:rPr lang="en-GB" dirty="0" smtClean="0">
                <a:solidFill>
                  <a:srgbClr val="FF0000"/>
                </a:solidFill>
              </a:rPr>
              <a:t>the Docker commands </a:t>
            </a:r>
            <a:r>
              <a:rPr lang="en-GB" dirty="0" smtClean="0"/>
              <a:t>e.g.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-- version</a:t>
            </a:r>
            <a:br>
              <a:rPr lang="en-GB" i="1" dirty="0" smtClean="0"/>
            </a:b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8611" y="3489157"/>
            <a:ext cx="2759142" cy="3286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67417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Install Docker on Unix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70535"/>
            <a:ext cx="7029450" cy="4568290"/>
          </a:xfrm>
        </p:spPr>
        <p:txBody>
          <a:bodyPr/>
          <a:lstStyle/>
          <a:p>
            <a:r>
              <a:rPr lang="en-GB" dirty="0" smtClean="0"/>
              <a:t>See install from repository in  https</a:t>
            </a:r>
            <a:r>
              <a:rPr lang="en-GB" dirty="0"/>
              <a:t>://docs.docker.com/install/linux/docker-ce/ubuntu</a:t>
            </a:r>
            <a:r>
              <a:rPr lang="en-GB" dirty="0" smtClean="0"/>
              <a:t>/</a:t>
            </a:r>
          </a:p>
          <a:p>
            <a:endParaRPr lang="en-GB" dirty="0"/>
          </a:p>
          <a:p>
            <a:r>
              <a:rPr lang="en-GB" dirty="0" smtClean="0"/>
              <a:t>See install of </a:t>
            </a:r>
            <a:r>
              <a:rPr lang="en-GB" dirty="0" err="1" smtClean="0"/>
              <a:t>docker</a:t>
            </a:r>
            <a:r>
              <a:rPr lang="en-GB" dirty="0" smtClean="0"/>
              <a:t>-compose in</a:t>
            </a:r>
            <a:br>
              <a:rPr lang="en-GB" dirty="0" smtClean="0"/>
            </a:br>
            <a:r>
              <a:rPr lang="en-GB" dirty="0" smtClean="0"/>
              <a:t>https://docs.docker.com/compose/install/</a:t>
            </a:r>
          </a:p>
          <a:p>
            <a:pPr marL="0" indent="0">
              <a:buNone/>
            </a:pPr>
            <a:r>
              <a:rPr lang="en-GB" dirty="0" smtClean="0"/>
              <a:t/>
            </a:r>
            <a:br>
              <a:rPr lang="en-GB" dirty="0" smtClean="0"/>
            </a:b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Also see https</a:t>
            </a:r>
            <a:r>
              <a:rPr lang="en-GB" dirty="0"/>
              <a:t>://computingforgeeks.com/how-to-install-minikube-on-ubuntu-18-04</a:t>
            </a:r>
            <a:r>
              <a:rPr lang="en-GB" dirty="0" smtClean="0"/>
              <a:t>/</a:t>
            </a:r>
          </a:p>
          <a:p>
            <a:endParaRPr lang="en-GB" dirty="0" smtClean="0"/>
          </a:p>
          <a:p>
            <a:r>
              <a:rPr lang="en-GB" dirty="0" smtClean="0"/>
              <a:t>NOTE: Out of interest, here is how to install </a:t>
            </a:r>
            <a:r>
              <a:rPr lang="en-GB" dirty="0" err="1" smtClean="0"/>
              <a:t>VSCode</a:t>
            </a:r>
            <a:r>
              <a:rPr lang="en-GB" dirty="0" smtClean="0"/>
              <a:t> </a:t>
            </a:r>
            <a:r>
              <a:rPr lang="en-GB" smtClean="0"/>
              <a:t>on Linux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https://code.visualstudio.com/docs/setup/linux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861698" y="3149292"/>
            <a:ext cx="74777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sudo</a:t>
            </a:r>
            <a:r>
              <a:rPr lang="en-GB" i="1" dirty="0"/>
              <a:t> curl -L "https://</a:t>
            </a:r>
            <a:r>
              <a:rPr lang="en-GB" i="1" dirty="0" smtClean="0"/>
              <a:t>github.com/</a:t>
            </a:r>
            <a:r>
              <a:rPr lang="en-GB" i="1" dirty="0" err="1" smtClean="0"/>
              <a:t>docker</a:t>
            </a:r>
            <a:r>
              <a:rPr lang="en-GB" i="1" dirty="0" smtClean="0"/>
              <a:t>/compose/releases/download......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err="1"/>
              <a:t>sudo</a:t>
            </a:r>
            <a:r>
              <a:rPr lang="en-GB" i="1" dirty="0"/>
              <a:t> </a:t>
            </a:r>
            <a:r>
              <a:rPr lang="en-GB" i="1" dirty="0" err="1"/>
              <a:t>chmod</a:t>
            </a:r>
            <a:r>
              <a:rPr lang="en-GB" i="1" dirty="0"/>
              <a:t> +x /</a:t>
            </a:r>
            <a:r>
              <a:rPr lang="en-GB" i="1" dirty="0" err="1"/>
              <a:t>usr</a:t>
            </a:r>
            <a:r>
              <a:rPr lang="en-GB" i="1" dirty="0"/>
              <a:t>/local/bin/</a:t>
            </a:r>
            <a:r>
              <a:rPr lang="en-GB" i="1" dirty="0" err="1"/>
              <a:t>docker</a:t>
            </a:r>
            <a:r>
              <a:rPr lang="en-GB" i="1" dirty="0"/>
              <a:t>-compose</a:t>
            </a:r>
          </a:p>
        </p:txBody>
      </p:sp>
    </p:spTree>
    <p:extLst>
      <p:ext uri="{BB962C8B-B14F-4D97-AF65-F5344CB8AC3E}">
        <p14:creationId xmlns:p14="http://schemas.microsoft.com/office/powerpoint/2010/main" val="29564084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29353"/>
            <a:ext cx="7029450" cy="4409472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SETUP</a:t>
            </a:r>
          </a:p>
          <a:p>
            <a:pPr marL="0" indent="0" algn="ctr">
              <a:buNone/>
            </a:pPr>
            <a:r>
              <a:rPr lang="en-GB" sz="5400" dirty="0" smtClean="0"/>
              <a:t>(Once after installing Docker)</a:t>
            </a:r>
            <a:endParaRPr lang="en-GB" sz="5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281685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 bwMode="auto">
          <a:xfrm>
            <a:off x="933651" y="2762451"/>
            <a:ext cx="4841507" cy="2723949"/>
          </a:xfrm>
          <a:prstGeom prst="rect">
            <a:avLst/>
          </a:prstGeom>
          <a:solidFill>
            <a:srgbClr val="000000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Info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Check the Docker registries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info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Registry: https://index.docker.io/v1/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Labels: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Experimental: false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Insecure Registries: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 127.0.0.0/8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Live Restore Enabled: false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Product License: Community Engine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6318985" y="1804737"/>
            <a:ext cx="24063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insecure </a:t>
            </a:r>
            <a:r>
              <a:rPr lang="en-GB" dirty="0"/>
              <a:t>Docker registry is </a:t>
            </a:r>
            <a:r>
              <a:rPr lang="en-GB" b="1" dirty="0">
                <a:solidFill>
                  <a:srgbClr val="FF0000"/>
                </a:solidFill>
              </a:rPr>
              <a:t>not recommended</a:t>
            </a:r>
            <a:r>
              <a:rPr lang="en-GB" dirty="0"/>
              <a:t> for a production environment.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7397" y="4438538"/>
            <a:ext cx="27642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 will </a:t>
            </a:r>
            <a:r>
              <a:rPr lang="en-GB" dirty="0" smtClean="0"/>
              <a:t>create </a:t>
            </a:r>
            <a:r>
              <a:rPr lang="en-GB" dirty="0"/>
              <a:t>a local Docker registry running at 127.0.0.1:</a:t>
            </a:r>
            <a:r>
              <a:rPr lang="en-GB" b="1" dirty="0"/>
              <a:t>5000</a:t>
            </a:r>
          </a:p>
        </p:txBody>
      </p:sp>
    </p:spTree>
    <p:extLst>
      <p:ext uri="{BB962C8B-B14F-4D97-AF65-F5344CB8AC3E}">
        <p14:creationId xmlns:p14="http://schemas.microsoft.com/office/powerpoint/2010/main" val="16302278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Start Local (Private) Docker Registry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49" y="844550"/>
            <a:ext cx="7475421" cy="2553169"/>
          </a:xfrm>
        </p:spPr>
        <p:txBody>
          <a:bodyPr/>
          <a:lstStyle/>
          <a:p>
            <a:r>
              <a:rPr lang="en-GB" dirty="0"/>
              <a:t>A registry is an instance of the registry image, and runs within Docker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registry image uses port 5000</a:t>
            </a:r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run --name=registry </a:t>
            </a:r>
            <a:r>
              <a:rPr lang="en-GB" i="1" dirty="0" smtClean="0"/>
              <a:t>--detach </a:t>
            </a:r>
            <a:br>
              <a:rPr lang="en-GB" i="1" dirty="0" smtClean="0"/>
            </a:br>
            <a:r>
              <a:rPr lang="en-GB" i="1" dirty="0" smtClean="0"/>
              <a:t>--publish </a:t>
            </a:r>
            <a:r>
              <a:rPr lang="en-GB" i="1" dirty="0"/>
              <a:t>5000:5000 </a:t>
            </a:r>
            <a:r>
              <a:rPr lang="en-GB" i="1" dirty="0" smtClean="0"/>
              <a:t>registry:2</a:t>
            </a:r>
          </a:p>
          <a:p>
            <a:pPr marL="0" indent="0">
              <a:buNone/>
            </a:pPr>
            <a:r>
              <a:rPr lang="en-GB" dirty="0" smtClean="0"/>
              <a:t>OR SHORTHAND</a:t>
            </a:r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run --name=registry -d -p 5000:5000 registry:2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63873" y="4191803"/>
            <a:ext cx="230445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--name </a:t>
            </a:r>
            <a:r>
              <a:rPr lang="en-GB" dirty="0" smtClean="0"/>
              <a:t>= “registry”</a:t>
            </a:r>
          </a:p>
          <a:p>
            <a:r>
              <a:rPr lang="en-GB" dirty="0" smtClean="0"/>
              <a:t>How to identify the container later</a:t>
            </a:r>
          </a:p>
          <a:p>
            <a:r>
              <a:rPr lang="en-GB" dirty="0" smtClean="0"/>
              <a:t>(instead of UUID)</a:t>
            </a:r>
            <a:br>
              <a:rPr lang="en-GB" dirty="0" smtClean="0"/>
            </a:br>
            <a:r>
              <a:rPr lang="en-GB" dirty="0" smtClean="0"/>
              <a:t>Here, the container is called “registry”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V="1">
            <a:off x="1939491" y="3436219"/>
            <a:ext cx="1809549" cy="68820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2689452" y="4401779"/>
            <a:ext cx="228680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--detach</a:t>
            </a:r>
            <a:br>
              <a:rPr lang="en-GB" b="1" dirty="0" smtClean="0"/>
            </a:br>
            <a:r>
              <a:rPr lang="en-GB" b="1" dirty="0" smtClean="0"/>
              <a:t>-d</a:t>
            </a:r>
          </a:p>
          <a:p>
            <a:r>
              <a:rPr lang="en-GB" dirty="0" smtClean="0"/>
              <a:t>Start container in detached mode i.e. exit </a:t>
            </a:r>
            <a:r>
              <a:rPr lang="en-GB" dirty="0"/>
              <a:t>when the root process used to run the container </a:t>
            </a:r>
            <a:r>
              <a:rPr lang="en-GB" dirty="0" smtClean="0"/>
              <a:t>exits</a:t>
            </a:r>
          </a:p>
          <a:p>
            <a:r>
              <a:rPr lang="en-GB" dirty="0" smtClean="0"/>
              <a:t>(i.e. as a daemon)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4867969" y="4291086"/>
            <a:ext cx="255792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--publish</a:t>
            </a:r>
            <a:br>
              <a:rPr lang="en-GB" b="1" dirty="0" smtClean="0"/>
            </a:br>
            <a:r>
              <a:rPr lang="en-GB" b="1" dirty="0" smtClean="0"/>
              <a:t>-p 5000:5000</a:t>
            </a:r>
          </a:p>
          <a:p>
            <a:r>
              <a:rPr lang="en-GB" dirty="0"/>
              <a:t>Publish a container's port or a range of ports to the </a:t>
            </a:r>
            <a:r>
              <a:rPr lang="en-GB" dirty="0" smtClean="0"/>
              <a:t>host</a:t>
            </a:r>
          </a:p>
          <a:p>
            <a:r>
              <a:rPr lang="en-GB" i="1" dirty="0" err="1" smtClean="0"/>
              <a:t>hostport</a:t>
            </a:r>
            <a:r>
              <a:rPr lang="en-GB" i="1" dirty="0" smtClean="0"/>
              <a:t> : </a:t>
            </a:r>
            <a:r>
              <a:rPr lang="en-GB" i="1" dirty="0" err="1" smtClean="0"/>
              <a:t>containerport</a:t>
            </a:r>
            <a:endParaRPr lang="en-GB" i="1" dirty="0" smtClean="0"/>
          </a:p>
          <a:p>
            <a:r>
              <a:rPr lang="en-GB" dirty="0" smtClean="0"/>
              <a:t>The exposed container port 5000 is mapped to the host port 5000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6975902" y="3861160"/>
            <a:ext cx="22868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b="1" dirty="0"/>
              <a:t>registry:2</a:t>
            </a:r>
          </a:p>
          <a:p>
            <a:r>
              <a:rPr lang="en-GB" dirty="0" smtClean="0"/>
              <a:t>Registry </a:t>
            </a:r>
            <a:r>
              <a:rPr lang="en-GB" dirty="0"/>
              <a:t>V2 image</a:t>
            </a:r>
          </a:p>
        </p:txBody>
      </p:sp>
      <p:cxnSp>
        <p:nvCxnSpPr>
          <p:cNvPr id="14" name="Straight Arrow Connector 13"/>
          <p:cNvCxnSpPr/>
          <p:nvPr/>
        </p:nvCxnSpPr>
        <p:spPr bwMode="auto">
          <a:xfrm flipV="1">
            <a:off x="3946358" y="3397719"/>
            <a:ext cx="1496728" cy="72670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6" name="Straight Arrow Connector 15"/>
          <p:cNvCxnSpPr/>
          <p:nvPr/>
        </p:nvCxnSpPr>
        <p:spPr bwMode="auto">
          <a:xfrm flipV="1">
            <a:off x="5938787" y="3513222"/>
            <a:ext cx="101066" cy="67858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" name="Straight Arrow Connector 17"/>
          <p:cNvCxnSpPr/>
          <p:nvPr/>
        </p:nvCxnSpPr>
        <p:spPr bwMode="auto">
          <a:xfrm flipH="1" flipV="1">
            <a:off x="7709836" y="3513221"/>
            <a:ext cx="69775" cy="27432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0442933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Check Registry is Running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42" y="1724025"/>
            <a:ext cx="7738712" cy="4114800"/>
          </a:xfrm>
        </p:spPr>
        <p:txBody>
          <a:bodyPr/>
          <a:lstStyle/>
          <a:p>
            <a:r>
              <a:rPr lang="en-GB" dirty="0" smtClean="0"/>
              <a:t>List (ls) the running containers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ls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ls --all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ls --filter </a:t>
            </a:r>
            <a:r>
              <a:rPr lang="en-GB" i="1" dirty="0" smtClean="0"/>
              <a:t>name=registry            </a:t>
            </a:r>
            <a:r>
              <a:rPr lang="en-GB" dirty="0" smtClean="0">
                <a:sym typeface="Wingdings" panose="05000000000000000000" pitchFamily="2" charset="2"/>
              </a:rPr>
              <a:t> list just “</a:t>
            </a:r>
            <a:r>
              <a:rPr lang="en-GB" i="1" dirty="0" smtClean="0">
                <a:sym typeface="Wingdings" panose="05000000000000000000" pitchFamily="2" charset="2"/>
              </a:rPr>
              <a:t>registry</a:t>
            </a:r>
            <a:r>
              <a:rPr lang="en-GB" dirty="0" smtClean="0">
                <a:sym typeface="Wingdings" panose="05000000000000000000" pitchFamily="2" charset="2"/>
              </a:rPr>
              <a:t>”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NOTE: if registry has exited start it again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start registry</a:t>
            </a:r>
            <a:endParaRPr lang="en-GB" i="1" dirty="0"/>
          </a:p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6849997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29353"/>
            <a:ext cx="7029450" cy="4409472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INTRO TO DOCKER</a:t>
            </a:r>
            <a:endParaRPr lang="en-GB" sz="5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4175206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Virtual Machines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356360"/>
            <a:ext cx="7029450" cy="4482465"/>
          </a:xfrm>
        </p:spPr>
        <p:txBody>
          <a:bodyPr/>
          <a:lstStyle/>
          <a:p>
            <a:r>
              <a:rPr lang="en-GB" dirty="0"/>
              <a:t> Virtual machines make it possible to run multiple applications on the same physical hardware while keeping conflicts among software components and competition for hardware resources to a minimum. </a:t>
            </a:r>
            <a:endParaRPr lang="en-GB" dirty="0" smtClean="0"/>
          </a:p>
          <a:p>
            <a:r>
              <a:rPr lang="en-GB" dirty="0" smtClean="0"/>
              <a:t>But </a:t>
            </a:r>
            <a:r>
              <a:rPr lang="en-GB" dirty="0"/>
              <a:t>virtual machines are bulky—typically gigabytes in size. They don’t really solve problems like portability, software updates, or continuous integration and continuous </a:t>
            </a:r>
            <a:r>
              <a:rPr lang="en-GB" dirty="0" smtClean="0"/>
              <a:t>delivery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34459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Docker?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47800"/>
            <a:ext cx="7029450" cy="4391025"/>
          </a:xfrm>
        </p:spPr>
        <p:txBody>
          <a:bodyPr/>
          <a:lstStyle/>
          <a:p>
            <a:r>
              <a:rPr lang="en-GB" dirty="0" smtClean="0"/>
              <a:t>Containers </a:t>
            </a:r>
            <a:r>
              <a:rPr lang="en-GB" dirty="0"/>
              <a:t>make it possible to isolate applications into small, lightweight execution environments that share the operating system kernel. </a:t>
            </a:r>
            <a:endParaRPr lang="en-GB" dirty="0" smtClean="0"/>
          </a:p>
          <a:p>
            <a:r>
              <a:rPr lang="en-GB" dirty="0" smtClean="0"/>
              <a:t>Typically </a:t>
            </a:r>
            <a:r>
              <a:rPr lang="en-GB" dirty="0"/>
              <a:t>measured in megabytes, containers use far fewer resources than virtual machines and start up almost immediately. </a:t>
            </a:r>
            <a:endParaRPr lang="en-GB" dirty="0" smtClean="0"/>
          </a:p>
          <a:p>
            <a:r>
              <a:rPr lang="en-GB" dirty="0" smtClean="0"/>
              <a:t>They </a:t>
            </a:r>
            <a:r>
              <a:rPr lang="en-GB" dirty="0"/>
              <a:t>can be packed far more densely on the same hardware and spun up and down </a:t>
            </a:r>
            <a:r>
              <a:rPr lang="en-GB" i="1" dirty="0" err="1"/>
              <a:t>en</a:t>
            </a:r>
            <a:r>
              <a:rPr lang="en-GB" i="1" dirty="0"/>
              <a:t> masse</a:t>
            </a:r>
            <a:r>
              <a:rPr lang="en-GB" dirty="0"/>
              <a:t> with far less effort and overhead.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63980" y="4739640"/>
            <a:ext cx="69045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</a:t>
            </a:r>
            <a:r>
              <a:rPr lang="en-GB" dirty="0" smtClean="0"/>
              <a:t>www.infoworld.com/article/3204171/what-is-docker-docker-</a:t>
            </a:r>
            <a:br>
              <a:rPr lang="en-GB" dirty="0" smtClean="0"/>
            </a:br>
            <a:r>
              <a:rPr lang="en-GB" dirty="0" smtClean="0"/>
              <a:t>containers-explained.html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1287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Usage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146" name="Picture 2" descr="Image result for docker us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715" y="1165860"/>
            <a:ext cx="8501421" cy="5158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22856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Stateful</a:t>
            </a:r>
            <a:r>
              <a:rPr lang="en-GB" dirty="0" smtClean="0"/>
              <a:t> vs Stateless Containers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571500"/>
            <a:ext cx="7029450" cy="5267325"/>
          </a:xfrm>
        </p:spPr>
        <p:txBody>
          <a:bodyPr/>
          <a:lstStyle/>
          <a:p>
            <a:pPr marL="0" indent="0">
              <a:buNone/>
            </a:pPr>
            <a:r>
              <a:rPr lang="en-GB" u="sng" dirty="0" err="1" smtClean="0"/>
              <a:t>Stateful</a:t>
            </a:r>
            <a:r>
              <a:rPr lang="en-GB" u="sng" dirty="0" smtClean="0"/>
              <a:t> Containers</a:t>
            </a:r>
          </a:p>
          <a:p>
            <a:r>
              <a:rPr lang="en-GB" dirty="0" smtClean="0"/>
              <a:t>Benefit</a:t>
            </a:r>
          </a:p>
          <a:p>
            <a:pPr lvl="1"/>
            <a:r>
              <a:rPr lang="en-GB" dirty="0" smtClean="0"/>
              <a:t>Persist the data in a specific location, including logs, database, etc.</a:t>
            </a:r>
          </a:p>
          <a:p>
            <a:r>
              <a:rPr lang="en-GB" dirty="0" smtClean="0"/>
              <a:t>Drawbacks</a:t>
            </a:r>
          </a:p>
          <a:p>
            <a:pPr lvl="1"/>
            <a:r>
              <a:rPr lang="en-GB" dirty="0" smtClean="0"/>
              <a:t>Data can be lost if container goes down e.g. transactions</a:t>
            </a:r>
          </a:p>
          <a:p>
            <a:pPr lvl="1"/>
            <a:r>
              <a:rPr lang="en-GB" dirty="0" smtClean="0"/>
              <a:t>Cannot isolate resources e.g. if the application has an embedded database or uses temporary files then you cannot separate the specific resources (see </a:t>
            </a:r>
            <a:r>
              <a:rPr lang="en-GB" dirty="0" err="1" smtClean="0"/>
              <a:t>Cgroups</a:t>
            </a:r>
            <a:r>
              <a:rPr lang="en-GB" dirty="0" smtClean="0"/>
              <a:t>) required by the application and the data storage</a:t>
            </a:r>
          </a:p>
          <a:p>
            <a:pPr lvl="1"/>
            <a:r>
              <a:rPr lang="en-GB" dirty="0" smtClean="0"/>
              <a:t>Difficult to make highly available because containers may rely on other containers existing</a:t>
            </a:r>
          </a:p>
          <a:p>
            <a:pPr marL="0" indent="0">
              <a:buNone/>
            </a:pPr>
            <a:r>
              <a:rPr lang="en-GB" u="sng" dirty="0" smtClean="0"/>
              <a:t>Stateless Containers</a:t>
            </a:r>
          </a:p>
          <a:p>
            <a:r>
              <a:rPr lang="en-GB" dirty="0" smtClean="0"/>
              <a:t>Highly available</a:t>
            </a:r>
          </a:p>
          <a:p>
            <a:r>
              <a:rPr lang="en-GB" dirty="0" smtClean="0"/>
              <a:t>Orchestrating services e.g. Kubernetes make it easy to manage and configure stateless containers</a:t>
            </a:r>
          </a:p>
          <a:p>
            <a:r>
              <a:rPr lang="en-GB" dirty="0" smtClean="0"/>
              <a:t>Easy to replace stateless containers because resource isolation is provided by containers (see </a:t>
            </a:r>
            <a:r>
              <a:rPr lang="en-GB" dirty="0" err="1" smtClean="0"/>
              <a:t>Cgroups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 rot="16200000">
            <a:off x="6816904" y="3172517"/>
            <a:ext cx="34554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Cgroups</a:t>
            </a:r>
            <a:r>
              <a:rPr lang="en-GB" dirty="0" smtClean="0"/>
              <a:t>: limit containers </a:t>
            </a:r>
            <a:r>
              <a:rPr lang="en-GB" dirty="0" err="1" smtClean="0"/>
              <a:t>cpu</a:t>
            </a:r>
            <a:r>
              <a:rPr lang="en-GB" dirty="0" smtClean="0"/>
              <a:t> usage, available memory, </a:t>
            </a:r>
            <a:r>
              <a:rPr lang="en-GB" dirty="0" err="1" smtClean="0"/>
              <a:t>etc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67874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OS Protection Rings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94998" y="1150219"/>
            <a:ext cx="4403558" cy="5303520"/>
          </a:xfrm>
        </p:spPr>
        <p:txBody>
          <a:bodyPr/>
          <a:lstStyle/>
          <a:p>
            <a:r>
              <a:rPr lang="en-GB" dirty="0" smtClean="0"/>
              <a:t>Protection rings are boundaries enforced by the OS via the CPU/processor access mode (privileged mode)</a:t>
            </a:r>
          </a:p>
          <a:p>
            <a:r>
              <a:rPr lang="en-GB" dirty="0" smtClean="0"/>
              <a:t>Standard OS architecture has 4 rings:</a:t>
            </a:r>
          </a:p>
          <a:p>
            <a:pPr lvl="1"/>
            <a:r>
              <a:rPr lang="en-GB" b="1" dirty="0" smtClean="0"/>
              <a:t>Ring 0</a:t>
            </a:r>
            <a:r>
              <a:rPr lang="en-GB" dirty="0" smtClean="0"/>
              <a:t>: OS Kernel, innermost runs above the hardware </a:t>
            </a:r>
            <a:r>
              <a:rPr lang="en-GB" dirty="0" err="1" smtClean="0"/>
              <a:t>hghest</a:t>
            </a:r>
            <a:r>
              <a:rPr lang="en-GB" dirty="0" smtClean="0"/>
              <a:t> </a:t>
            </a:r>
            <a:r>
              <a:rPr lang="en-GB" dirty="0" err="1" smtClean="0"/>
              <a:t>priviledged</a:t>
            </a:r>
            <a:r>
              <a:rPr lang="en-GB" dirty="0" smtClean="0"/>
              <a:t> access</a:t>
            </a:r>
          </a:p>
          <a:p>
            <a:pPr lvl="1"/>
            <a:r>
              <a:rPr lang="en-GB" b="1" dirty="0" smtClean="0"/>
              <a:t>Ring 1 and Ring 2</a:t>
            </a:r>
            <a:r>
              <a:rPr lang="en-GB" dirty="0" smtClean="0"/>
              <a:t>: device drivers or privileged code</a:t>
            </a:r>
          </a:p>
          <a:p>
            <a:pPr lvl="1"/>
            <a:r>
              <a:rPr lang="en-GB" b="1" dirty="0" smtClean="0"/>
              <a:t>Ring 3</a:t>
            </a:r>
            <a:r>
              <a:rPr lang="en-GB" dirty="0" smtClean="0"/>
              <a:t>: user applications</a:t>
            </a:r>
          </a:p>
          <a:p>
            <a:r>
              <a:rPr lang="en-GB" dirty="0" smtClean="0"/>
              <a:t>Windows OS has just 2 rings</a:t>
            </a:r>
          </a:p>
          <a:p>
            <a:pPr lvl="1"/>
            <a:r>
              <a:rPr lang="en-GB" b="1" dirty="0" smtClean="0"/>
              <a:t>Ring 0</a:t>
            </a:r>
            <a:r>
              <a:rPr lang="en-GB" dirty="0" smtClean="0"/>
              <a:t>: kernel mode</a:t>
            </a:r>
          </a:p>
          <a:p>
            <a:pPr lvl="1"/>
            <a:r>
              <a:rPr lang="en-GB" b="1" dirty="0" smtClean="0"/>
              <a:t>Ring 3</a:t>
            </a:r>
            <a:r>
              <a:rPr lang="en-GB" dirty="0" smtClean="0"/>
              <a:t>: user mode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Oval 4"/>
          <p:cNvSpPr/>
          <p:nvPr/>
        </p:nvSpPr>
        <p:spPr bwMode="auto">
          <a:xfrm>
            <a:off x="606392" y="996215"/>
            <a:ext cx="3623911" cy="4312118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Oval 7"/>
          <p:cNvSpPr/>
          <p:nvPr/>
        </p:nvSpPr>
        <p:spPr bwMode="auto">
          <a:xfrm>
            <a:off x="957035" y="1356484"/>
            <a:ext cx="2912997" cy="2912997"/>
          </a:xfrm>
          <a:prstGeom prst="ellipse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b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Ring 2</a:t>
            </a:r>
          </a:p>
        </p:txBody>
      </p:sp>
      <p:sp>
        <p:nvSpPr>
          <p:cNvPr id="9" name="Oval 8"/>
          <p:cNvSpPr/>
          <p:nvPr/>
        </p:nvSpPr>
        <p:spPr bwMode="auto">
          <a:xfrm>
            <a:off x="1436567" y="1807141"/>
            <a:ext cx="1990027" cy="1990027"/>
          </a:xfrm>
          <a:prstGeom prst="ellipse">
            <a:avLst/>
          </a:prstGeom>
          <a:solidFill>
            <a:schemeClr val="tx1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b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Oval 9"/>
          <p:cNvSpPr/>
          <p:nvPr/>
        </p:nvSpPr>
        <p:spPr bwMode="auto">
          <a:xfrm>
            <a:off x="1927457" y="2252811"/>
            <a:ext cx="998623" cy="998623"/>
          </a:xfrm>
          <a:prstGeom prst="ellipse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Helvetica" panose="020B0604020202020204" pitchFamily="34" charset="0"/>
              </a:rPr>
              <a:t>Ring 0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>
                <a:solidFill>
                  <a:schemeClr val="bg1"/>
                </a:solidFill>
              </a:rPr>
              <a:t>Kernel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Helvetica" panose="020B0604020202020204" pitchFamily="34" charset="0"/>
              </a:rPr>
              <a:t>Mode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019772" y="3232068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Ring 1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2001234" y="3830991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Ring 2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2019772" y="4282967"/>
            <a:ext cx="8515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 smtClean="0"/>
              <a:t>Ring 3</a:t>
            </a:r>
          </a:p>
          <a:p>
            <a:pPr algn="ctr"/>
            <a:r>
              <a:rPr lang="en-GB" dirty="0" smtClean="0"/>
              <a:t>User</a:t>
            </a:r>
          </a:p>
          <a:p>
            <a:pPr algn="ctr"/>
            <a:r>
              <a:rPr lang="en-GB" dirty="0" smtClean="0"/>
              <a:t>Mode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41521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25565" y="0"/>
            <a:ext cx="6518410" cy="844550"/>
          </a:xfrm>
        </p:spPr>
        <p:txBody>
          <a:bodyPr/>
          <a:lstStyle/>
          <a:p>
            <a:r>
              <a:rPr lang="en-GB" dirty="0" smtClean="0"/>
              <a:t>Hypervisors Ring -1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25565" y="844550"/>
            <a:ext cx="6574055" cy="5450372"/>
          </a:xfrm>
        </p:spPr>
        <p:txBody>
          <a:bodyPr/>
          <a:lstStyle/>
          <a:p>
            <a:r>
              <a:rPr lang="en-GB" dirty="0" smtClean="0"/>
              <a:t>Type-1 Hypervisors (e.g. Hyper-V) runs directly  on hardware and needs to run in Ring 0</a:t>
            </a:r>
          </a:p>
          <a:p>
            <a:pPr lvl="1"/>
            <a:r>
              <a:rPr lang="en-GB" dirty="0" smtClean="0"/>
              <a:t>Allocates computer memory and resources for VM</a:t>
            </a:r>
          </a:p>
          <a:p>
            <a:pPr lvl="1"/>
            <a:r>
              <a:rPr lang="en-GB" dirty="0" smtClean="0"/>
              <a:t>Handles allocation of CPU tasks it needs to run in Ring 0</a:t>
            </a:r>
          </a:p>
          <a:p>
            <a:r>
              <a:rPr lang="en-GB" dirty="0" smtClean="0"/>
              <a:t>However, the host OS kernel is designed to run in Ring 0 only.</a:t>
            </a:r>
          </a:p>
          <a:p>
            <a:r>
              <a:rPr lang="en-GB" dirty="0" smtClean="0"/>
              <a:t>Intel and AMD facilitate hardware-assisted virtualisation on their processors to provide an additional privileged mode called Ring -1 (minus 1)</a:t>
            </a:r>
          </a:p>
          <a:p>
            <a:r>
              <a:rPr lang="en-GB" dirty="0" smtClean="0"/>
              <a:t>Type 1 Hypervisors run in Ring -1</a:t>
            </a:r>
          </a:p>
          <a:p>
            <a:r>
              <a:rPr lang="en-GB" dirty="0" smtClean="0"/>
              <a:t>The host OS becomes a VM running in the parent/root partition and becomes the management OS for VM configuration and monitoring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374" y="47313"/>
            <a:ext cx="2298065" cy="663497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70205" y="5260207"/>
            <a:ext cx="18109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Type 1 </a:t>
            </a: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Hypervisor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02286" y="6028637"/>
            <a:ext cx="18109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Hardware</a:t>
            </a:r>
          </a:p>
        </p:txBody>
      </p:sp>
    </p:spTree>
    <p:extLst>
      <p:ext uri="{BB962C8B-B14F-4D97-AF65-F5344CB8AC3E}">
        <p14:creationId xmlns:p14="http://schemas.microsoft.com/office/powerpoint/2010/main" val="25882801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“container” 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2630170"/>
          </a:xfrm>
        </p:spPr>
        <p:txBody>
          <a:bodyPr/>
          <a:lstStyle/>
          <a:p>
            <a:r>
              <a:rPr lang="en-GB" dirty="0"/>
              <a:t>Actually, a software container (or container for short</a:t>
            </a:r>
            <a:r>
              <a:rPr lang="en-GB" dirty="0" smtClean="0"/>
              <a:t>)</a:t>
            </a:r>
          </a:p>
          <a:p>
            <a:pPr lvl="1"/>
            <a:r>
              <a:rPr lang="en-GB" dirty="0"/>
              <a:t> a container is ” a lightweight, stand-alone, executable package of a piece of software that includes everything needed to run it.”</a:t>
            </a:r>
            <a:r>
              <a:rPr lang="en-GB" dirty="0" smtClean="0"/>
              <a:t> </a:t>
            </a:r>
          </a:p>
          <a:p>
            <a:r>
              <a:rPr lang="en-GB" dirty="0" smtClean="0"/>
              <a:t>The key difference is that every container shares the same kernel on the host machine, while each virtual machine has its own kernel. </a:t>
            </a:r>
          </a:p>
          <a:p>
            <a:r>
              <a:rPr lang="en-GB" dirty="0" smtClean="0"/>
              <a:t>Basically</a:t>
            </a:r>
            <a:r>
              <a:rPr lang="en-GB" dirty="0"/>
              <a:t>, a container uses virtualization techniques at the level of the operating system, not the </a:t>
            </a:r>
            <a:r>
              <a:rPr lang="en-GB" b="1" dirty="0"/>
              <a:t>hypervisor</a:t>
            </a:r>
            <a:r>
              <a:rPr lang="en-GB" dirty="0"/>
              <a:t>. </a:t>
            </a:r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" name="Picture 4" descr="Image result for docker vs virtual machin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777" y="3783827"/>
            <a:ext cx="5353217" cy="3011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6102627" y="4331302"/>
            <a:ext cx="33979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Containers use the </a:t>
            </a:r>
            <a:r>
              <a:rPr lang="en-GB" b="1" dirty="0" smtClean="0"/>
              <a:t>Open </a:t>
            </a:r>
            <a:r>
              <a:rPr lang="en-GB" b="1" dirty="0"/>
              <a:t>Container Initiative</a:t>
            </a:r>
            <a:r>
              <a:rPr lang="en-GB" dirty="0"/>
              <a:t> (</a:t>
            </a:r>
            <a:r>
              <a:rPr lang="en-GB" b="1" dirty="0"/>
              <a:t>OCI</a:t>
            </a:r>
            <a:r>
              <a:rPr lang="en-GB" dirty="0"/>
              <a:t>) format</a:t>
            </a:r>
          </a:p>
        </p:txBody>
      </p:sp>
    </p:spTree>
    <p:extLst>
      <p:ext uri="{BB962C8B-B14F-4D97-AF65-F5344CB8AC3E}">
        <p14:creationId xmlns:p14="http://schemas.microsoft.com/office/powerpoint/2010/main" val="14092250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FYI: How does Docker work?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39853" y="1039528"/>
            <a:ext cx="2904122" cy="4953301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Linux's container </a:t>
            </a:r>
            <a:r>
              <a:rPr lang="en-GB" b="1" dirty="0" smtClean="0"/>
              <a:t>technology </a:t>
            </a:r>
            <a:r>
              <a:rPr lang="en-GB" dirty="0" smtClean="0"/>
              <a:t>is implemented using kernel support for:</a:t>
            </a:r>
          </a:p>
          <a:p>
            <a:r>
              <a:rPr lang="en-GB" b="1" dirty="0" smtClean="0"/>
              <a:t>Namespaces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Puts </a:t>
            </a:r>
            <a:r>
              <a:rPr lang="en-GB" dirty="0"/>
              <a:t>a process into isolation so it has its own of set of global resources, such as PIDs and networks</a:t>
            </a:r>
            <a:r>
              <a:rPr lang="en-GB" dirty="0" smtClean="0"/>
              <a:t>.</a:t>
            </a:r>
          </a:p>
          <a:p>
            <a:r>
              <a:rPr lang="en-GB" b="1" dirty="0" err="1" smtClean="0"/>
              <a:t>Cgroups</a:t>
            </a:r>
            <a:r>
              <a:rPr lang="en-GB" b="1" dirty="0"/>
              <a:t> or control groups 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dirty="0" smtClean="0"/>
              <a:t>A mechanism </a:t>
            </a:r>
            <a:r>
              <a:rPr lang="en-GB" dirty="0"/>
              <a:t>for metering and limiting resources, such as CPU usage, memory, </a:t>
            </a:r>
            <a:r>
              <a:rPr lang="en-GB" dirty="0" smtClean="0"/>
              <a:t>etc.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749" y="815433"/>
            <a:ext cx="5907104" cy="462295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32749" y="5522672"/>
            <a:ext cx="57338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</a:t>
            </a:r>
            <a:r>
              <a:rPr lang="en-GB" b="1" dirty="0"/>
              <a:t>Docker Engine </a:t>
            </a:r>
            <a:r>
              <a:rPr lang="en-GB" dirty="0" smtClean="0"/>
              <a:t>uses</a:t>
            </a:r>
            <a:r>
              <a:rPr lang="en-GB" dirty="0"/>
              <a:t> </a:t>
            </a:r>
            <a:r>
              <a:rPr lang="en-GB" b="1" dirty="0" err="1"/>
              <a:t>runC</a:t>
            </a:r>
            <a:r>
              <a:rPr lang="en-GB" dirty="0"/>
              <a:t> underneath to start each </a:t>
            </a:r>
            <a:r>
              <a:rPr lang="en-GB" dirty="0" smtClean="0"/>
              <a:t>container. </a:t>
            </a:r>
            <a:r>
              <a:rPr lang="en-GB" b="1" dirty="0" err="1" smtClean="0"/>
              <a:t>runc</a:t>
            </a:r>
            <a:r>
              <a:rPr lang="en-GB" dirty="0" smtClean="0"/>
              <a:t> is the </a:t>
            </a:r>
            <a:r>
              <a:rPr lang="en-GB" dirty="0"/>
              <a:t>core engine that </a:t>
            </a:r>
            <a:r>
              <a:rPr lang="en-GB" dirty="0" smtClean="0"/>
              <a:t>uses the</a:t>
            </a:r>
            <a:r>
              <a:rPr lang="en-GB" dirty="0"/>
              <a:t> </a:t>
            </a:r>
            <a:r>
              <a:rPr lang="en-GB" b="1" dirty="0" smtClean="0"/>
              <a:t>namespaces</a:t>
            </a:r>
            <a:r>
              <a:rPr lang="en-GB" dirty="0"/>
              <a:t> </a:t>
            </a:r>
            <a:r>
              <a:rPr lang="en-GB" dirty="0" smtClean="0"/>
              <a:t>and</a:t>
            </a:r>
            <a:r>
              <a:rPr lang="en-GB" dirty="0"/>
              <a:t> </a:t>
            </a:r>
            <a:r>
              <a:rPr lang="en-GB" b="1" dirty="0" err="1"/>
              <a:t>cgroups</a:t>
            </a:r>
            <a:r>
              <a:rPr lang="en-GB" dirty="0"/>
              <a:t> 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87693" y="2038850"/>
            <a:ext cx="204536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 </a:t>
            </a:r>
            <a:r>
              <a:rPr lang="en-GB" b="1" dirty="0" smtClean="0"/>
              <a:t>container</a:t>
            </a:r>
            <a:r>
              <a:rPr lang="en-GB" dirty="0" smtClean="0"/>
              <a:t> is a process running in isolation within the </a:t>
            </a:r>
            <a:r>
              <a:rPr lang="en-GB" b="1" dirty="0" smtClean="0"/>
              <a:t>namespaces</a:t>
            </a:r>
            <a:r>
              <a:rPr lang="en-GB" dirty="0" smtClean="0"/>
              <a:t> environment and has its own set of global resources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3870604" y="815433"/>
            <a:ext cx="20826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Container daemon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2517007" y="1930910"/>
            <a:ext cx="20393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Create process </a:t>
            </a:r>
            <a:r>
              <a:rPr lang="en-GB" dirty="0" smtClean="0">
                <a:sym typeface="Wingdings" panose="05000000000000000000" pitchFamily="2" charset="2"/>
              </a:rPr>
              <a:t>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2080898" y="796864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dockerd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 bwMode="auto">
          <a:xfrm>
            <a:off x="1859280" y="1166196"/>
            <a:ext cx="1409700" cy="764714"/>
          </a:xfrm>
          <a:prstGeom prst="rect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</a:rPr>
              <a:t>Docker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b="1" dirty="0" smtClean="0">
                <a:solidFill>
                  <a:srgbClr val="FF0000"/>
                </a:solidFill>
              </a:rPr>
              <a:t>Engine</a:t>
            </a:r>
            <a:endParaRPr kumimoji="0" lang="en-GB" sz="1800" b="1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919240" y="6446002"/>
            <a:ext cx="2627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LXC = Linux Containers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61572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5373" y="104509"/>
            <a:ext cx="4576812" cy="6613926"/>
          </a:xfrm>
        </p:spPr>
        <p:txBody>
          <a:bodyPr anchor="ctr"/>
          <a:lstStyle/>
          <a:p>
            <a:pPr marL="457200" indent="-457200">
              <a:buFont typeface="+mj-lt"/>
              <a:buAutoNum type="arabicPeriod"/>
            </a:pPr>
            <a:r>
              <a:rPr lang="en-GB" b="1" dirty="0"/>
              <a:t>Docker Client</a:t>
            </a:r>
            <a:r>
              <a:rPr lang="en-GB" dirty="0"/>
              <a:t>: This is how you interact with your containers. Call it the user interface for </a:t>
            </a:r>
            <a:r>
              <a:rPr lang="en-GB" dirty="0" smtClean="0"/>
              <a:t>Docker.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Docker </a:t>
            </a:r>
            <a:r>
              <a:rPr lang="en-GB" b="1" dirty="0"/>
              <a:t>Objects</a:t>
            </a:r>
            <a:r>
              <a:rPr lang="en-GB" dirty="0"/>
              <a:t>: These are your main components of Docker: your containers and images. </a:t>
            </a:r>
            <a:r>
              <a:rPr lang="en-GB" dirty="0" smtClean="0"/>
              <a:t>Container </a:t>
            </a:r>
            <a:r>
              <a:rPr lang="en-GB" dirty="0"/>
              <a:t>images are read-only, and used to create new </a:t>
            </a:r>
            <a:r>
              <a:rPr lang="en-GB" dirty="0" smtClean="0"/>
              <a:t>containers.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Docker </a:t>
            </a:r>
            <a:r>
              <a:rPr lang="en-GB" b="1" dirty="0"/>
              <a:t>Daemon</a:t>
            </a:r>
            <a:r>
              <a:rPr lang="en-GB" dirty="0"/>
              <a:t>: A background process responsible for receiving commands and passing them to the containers via </a:t>
            </a:r>
            <a:r>
              <a:rPr lang="en-GB" dirty="0" smtClean="0"/>
              <a:t>the command line.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Docker </a:t>
            </a:r>
            <a:r>
              <a:rPr lang="en-GB" b="1" dirty="0"/>
              <a:t>Registry</a:t>
            </a:r>
            <a:r>
              <a:rPr lang="en-GB" dirty="0"/>
              <a:t>: </a:t>
            </a:r>
            <a:r>
              <a:rPr lang="en-GB" dirty="0" smtClean="0"/>
              <a:t>These are public or private registries.</a:t>
            </a:r>
            <a:br>
              <a:rPr lang="en-GB" dirty="0" smtClean="0"/>
            </a:br>
            <a:r>
              <a:rPr lang="en-GB" dirty="0" smtClean="0"/>
              <a:t>The public registry is</a:t>
            </a:r>
            <a:r>
              <a:rPr lang="en-GB" dirty="0"/>
              <a:t> Docker </a:t>
            </a:r>
            <a:r>
              <a:rPr lang="en-GB" dirty="0" smtClean="0"/>
              <a:t>Hub. These registries are where </a:t>
            </a:r>
            <a:r>
              <a:rPr lang="en-GB" dirty="0"/>
              <a:t>your container images are stored and retrieved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2050" name="Picture 2" descr="Dock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25" y="1933883"/>
            <a:ext cx="4366460" cy="2585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02830" y="832794"/>
            <a:ext cx="42495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Docker’s architecture is also client-server based</a:t>
            </a:r>
          </a:p>
        </p:txBody>
      </p:sp>
    </p:spTree>
    <p:extLst>
      <p:ext uri="{BB962C8B-B14F-4D97-AF65-F5344CB8AC3E}">
        <p14:creationId xmlns:p14="http://schemas.microsoft.com/office/powerpoint/2010/main" val="34553204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645919"/>
            <a:ext cx="7029450" cy="4192905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USING DOCKER</a:t>
            </a:r>
            <a:endParaRPr lang="en-GB" sz="5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1848050" y="5654158"/>
            <a:ext cx="5044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https://github.com/wsargent/docker-cheat-sheet</a:t>
            </a:r>
          </a:p>
        </p:txBody>
      </p:sp>
    </p:spTree>
    <p:extLst>
      <p:ext uri="{BB962C8B-B14F-4D97-AF65-F5344CB8AC3E}">
        <p14:creationId xmlns:p14="http://schemas.microsoft.com/office/powerpoint/2010/main" val="12519682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Terminology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140" y="525780"/>
            <a:ext cx="8519160" cy="5313045"/>
          </a:xfrm>
        </p:spPr>
        <p:txBody>
          <a:bodyPr/>
          <a:lstStyle/>
          <a:p>
            <a:r>
              <a:rPr lang="en-GB" dirty="0" smtClean="0"/>
              <a:t>Docker Images</a:t>
            </a:r>
          </a:p>
          <a:p>
            <a:pPr lvl="1"/>
            <a:r>
              <a:rPr lang="en-GB" dirty="0" smtClean="0"/>
              <a:t>An image is a package or template used to create multiple containers</a:t>
            </a:r>
          </a:p>
          <a:p>
            <a:r>
              <a:rPr lang="en-GB" dirty="0" smtClean="0"/>
              <a:t>Docker Container</a:t>
            </a:r>
          </a:p>
          <a:p>
            <a:pPr lvl="1"/>
            <a:r>
              <a:rPr lang="en-GB" dirty="0" smtClean="0"/>
              <a:t>A running instance of an image that are isolated and have their own execution environments</a:t>
            </a:r>
          </a:p>
          <a:p>
            <a:r>
              <a:rPr lang="en-GB" dirty="0" smtClean="0"/>
              <a:t>Docker Machine</a:t>
            </a:r>
          </a:p>
          <a:p>
            <a:pPr lvl="1"/>
            <a:r>
              <a:rPr lang="en-GB" dirty="0" smtClean="0"/>
              <a:t>Creates containers and configures them based on the </a:t>
            </a:r>
            <a:r>
              <a:rPr lang="en-GB" dirty="0" err="1" smtClean="0"/>
              <a:t>DockerFile</a:t>
            </a:r>
            <a:endParaRPr lang="en-GB" dirty="0"/>
          </a:p>
          <a:p>
            <a:r>
              <a:rPr lang="en-GB" dirty="0" smtClean="0"/>
              <a:t>Docker Swarm</a:t>
            </a:r>
          </a:p>
          <a:p>
            <a:pPr lvl="1"/>
            <a:r>
              <a:rPr lang="en-GB" dirty="0" smtClean="0"/>
              <a:t>A cluster of Docker engines running Swarm mode</a:t>
            </a:r>
            <a:endParaRPr lang="en-GB" dirty="0"/>
          </a:p>
          <a:p>
            <a:r>
              <a:rPr lang="en-GB" dirty="0" smtClean="0"/>
              <a:t>Tag</a:t>
            </a:r>
          </a:p>
          <a:p>
            <a:pPr lvl="1"/>
            <a:r>
              <a:rPr lang="en-GB" dirty="0" smtClean="0"/>
              <a:t>Label applied to a Docker Image to distinguish between images</a:t>
            </a:r>
            <a:endParaRPr lang="en-GB" dirty="0"/>
          </a:p>
          <a:p>
            <a:r>
              <a:rPr lang="en-GB" dirty="0" smtClean="0"/>
              <a:t>Volume – persists data independent of containers life cycle</a:t>
            </a:r>
          </a:p>
          <a:p>
            <a:pPr lvl="1"/>
            <a:r>
              <a:rPr lang="en-GB" dirty="0" smtClean="0"/>
              <a:t>Named volume: mapped to the hosts disk (</a:t>
            </a:r>
            <a:r>
              <a:rPr lang="en-GB" i="1" dirty="0" err="1"/>
              <a:t>docker</a:t>
            </a:r>
            <a:r>
              <a:rPr lang="en-GB" i="1" dirty="0"/>
              <a:t> volume create  </a:t>
            </a:r>
            <a:r>
              <a:rPr lang="en-GB" i="1" dirty="0" err="1" smtClean="0"/>
              <a:t>volumename</a:t>
            </a:r>
            <a:r>
              <a:rPr lang="en-GB" i="1" dirty="0" smtClean="0"/>
              <a:t>)</a:t>
            </a:r>
            <a:endParaRPr lang="en-GB" dirty="0" smtClean="0"/>
          </a:p>
          <a:p>
            <a:pPr lvl="1"/>
            <a:r>
              <a:rPr lang="en-GB" dirty="0" smtClean="0"/>
              <a:t>Anonymous: similar to named volume </a:t>
            </a:r>
            <a:r>
              <a:rPr lang="en-GB" dirty="0" smtClean="0">
                <a:sym typeface="Wingdings" panose="05000000000000000000" pitchFamily="2" charset="2"/>
              </a:rPr>
              <a:t>but Docker decides  where the files are stored i.e. when running the container without specifying a volume</a:t>
            </a:r>
          </a:p>
          <a:p>
            <a:pPr lvl="2"/>
            <a:r>
              <a:rPr lang="en-GB" dirty="0"/>
              <a:t>anonymous volumes are preserved when containers are </a:t>
            </a:r>
            <a:r>
              <a:rPr lang="en-GB" dirty="0" smtClean="0"/>
              <a:t>recreated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292634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 of the</a:t>
            </a:r>
            <a:br>
              <a:rPr lang="en-GB" dirty="0" smtClean="0"/>
            </a:br>
            <a:r>
              <a:rPr lang="en-GB" dirty="0" smtClean="0"/>
              <a:t>Docker Command Line Interface (CLI)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3861" y="844550"/>
            <a:ext cx="8540114" cy="4994275"/>
          </a:xfrm>
        </p:spPr>
        <p:txBody>
          <a:bodyPr/>
          <a:lstStyle/>
          <a:p>
            <a:r>
              <a:rPr lang="en-GB" u="sng" dirty="0" smtClean="0"/>
              <a:t>Manage Docker images using “</a:t>
            </a:r>
            <a:r>
              <a:rPr lang="en-GB" u="sng" dirty="0" err="1" smtClean="0"/>
              <a:t>docker</a:t>
            </a:r>
            <a:r>
              <a:rPr lang="en-GB" u="sng" dirty="0" smtClean="0"/>
              <a:t> </a:t>
            </a:r>
            <a:r>
              <a:rPr lang="en-GB" u="sng" dirty="0" smtClean="0">
                <a:solidFill>
                  <a:srgbClr val="0070C0"/>
                </a:solidFill>
              </a:rPr>
              <a:t>image</a:t>
            </a:r>
            <a:r>
              <a:rPr lang="en-GB" u="sng" dirty="0" smtClean="0"/>
              <a:t>” commands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b="1" i="1" dirty="0" smtClean="0">
                <a:solidFill>
                  <a:srgbClr val="0070C0"/>
                </a:solidFill>
              </a:rPr>
              <a:t>image</a:t>
            </a:r>
            <a:r>
              <a:rPr lang="en-GB" i="1" dirty="0" smtClean="0"/>
              <a:t> COMMAND</a:t>
            </a:r>
            <a:r>
              <a:rPr lang="en-GB" dirty="0" smtClean="0"/>
              <a:t>		</a:t>
            </a:r>
            <a:r>
              <a:rPr lang="en-GB" dirty="0" smtClean="0">
                <a:sym typeface="Wingdings" panose="05000000000000000000" pitchFamily="2" charset="2"/>
              </a:rPr>
              <a:t> specify “image”</a:t>
            </a:r>
            <a:r>
              <a:rPr lang="en-GB" i="1" dirty="0" smtClean="0"/>
              <a:t/>
            </a:r>
            <a:br>
              <a:rPr lang="en-GB" i="1" dirty="0" smtClean="0"/>
            </a:br>
            <a:endParaRPr lang="en-GB" i="1" dirty="0" smtClean="0"/>
          </a:p>
          <a:p>
            <a:pPr marL="0" indent="0">
              <a:buNone/>
            </a:pPr>
            <a:r>
              <a:rPr lang="en-GB" dirty="0" smtClean="0"/>
              <a:t>EXAMPLE: List all running images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0070C0"/>
                </a:solidFill>
              </a:rPr>
              <a:t>image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ls</a:t>
            </a:r>
            <a:r>
              <a:rPr lang="en-GB" dirty="0" smtClean="0"/>
              <a:t>    </a:t>
            </a:r>
            <a:r>
              <a:rPr lang="en-GB" dirty="0" smtClean="0">
                <a:sym typeface="Wingdings" panose="05000000000000000000" pitchFamily="2" charset="2"/>
              </a:rPr>
              <a:t> append --all” to see </a:t>
            </a:r>
            <a:r>
              <a:rPr lang="en-GB" b="1" dirty="0" smtClean="0">
                <a:sym typeface="Wingdings" panose="05000000000000000000" pitchFamily="2" charset="2"/>
              </a:rPr>
              <a:t>all</a:t>
            </a:r>
            <a:r>
              <a:rPr lang="en-GB" dirty="0" smtClean="0">
                <a:sym typeface="Wingdings" panose="05000000000000000000" pitchFamily="2" charset="2"/>
              </a:rPr>
              <a:t> the images</a:t>
            </a:r>
            <a:endParaRPr lang="en-GB" i="1" dirty="0" smtClean="0"/>
          </a:p>
          <a:p>
            <a:r>
              <a:rPr lang="en-GB" u="sng" dirty="0" smtClean="0"/>
              <a:t>Manage Docker containers …. running instances of images</a:t>
            </a:r>
            <a:br>
              <a:rPr lang="en-GB" u="sng" dirty="0" smtClean="0"/>
            </a:br>
            <a:r>
              <a:rPr lang="en-GB" u="sng" dirty="0" smtClean="0"/>
              <a:t>using “</a:t>
            </a:r>
            <a:r>
              <a:rPr lang="en-GB" u="sng" dirty="0" err="1" smtClean="0"/>
              <a:t>docker</a:t>
            </a:r>
            <a:r>
              <a:rPr lang="en-GB" u="sng" dirty="0" smtClean="0"/>
              <a:t> </a:t>
            </a:r>
            <a:r>
              <a:rPr lang="en-GB" u="sng" dirty="0" smtClean="0">
                <a:solidFill>
                  <a:srgbClr val="0070C0"/>
                </a:solidFill>
              </a:rPr>
              <a:t>container</a:t>
            </a:r>
            <a:r>
              <a:rPr lang="en-GB" u="sng" dirty="0" smtClean="0"/>
              <a:t>” commands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b="1" i="1" dirty="0" smtClean="0">
                <a:solidFill>
                  <a:srgbClr val="0070C0"/>
                </a:solidFill>
              </a:rPr>
              <a:t>container</a:t>
            </a:r>
            <a:r>
              <a:rPr lang="en-GB" i="1" dirty="0" smtClean="0"/>
              <a:t> COMMAND</a:t>
            </a:r>
            <a:r>
              <a:rPr lang="en-GB" dirty="0" smtClean="0"/>
              <a:t>		</a:t>
            </a:r>
            <a:r>
              <a:rPr lang="en-GB" dirty="0" smtClean="0">
                <a:sym typeface="Wingdings" panose="05000000000000000000" pitchFamily="2" charset="2"/>
              </a:rPr>
              <a:t> specify “container”</a:t>
            </a:r>
            <a:r>
              <a:rPr lang="en-GB" i="1" dirty="0" smtClean="0"/>
              <a:t/>
            </a:r>
            <a:br>
              <a:rPr lang="en-GB" i="1" dirty="0" smtClean="0"/>
            </a:br>
            <a:endParaRPr lang="en-GB" i="1" dirty="0"/>
          </a:p>
          <a:p>
            <a:pPr marL="0" indent="0">
              <a:buNone/>
            </a:pPr>
            <a:r>
              <a:rPr lang="en-GB" dirty="0" smtClean="0"/>
              <a:t>EXAMPLE: List all containers  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0070C0"/>
                </a:solidFill>
              </a:rPr>
              <a:t>container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ls --all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/>
              <a:t>EXAMPLE: </a:t>
            </a:r>
            <a:r>
              <a:rPr lang="en-GB" dirty="0" smtClean="0"/>
              <a:t>Start </a:t>
            </a:r>
            <a:r>
              <a:rPr lang="en-GB" dirty="0"/>
              <a:t>a running container with container ID of 3844477884   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>
                <a:solidFill>
                  <a:srgbClr val="0070C0"/>
                </a:solidFill>
              </a:rPr>
              <a:t>container</a:t>
            </a:r>
            <a:r>
              <a:rPr lang="en-GB" i="1" dirty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start 3844477884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EXAMPLE: Stop a running container with container ID of </a:t>
            </a:r>
            <a:r>
              <a:rPr lang="en-GB" dirty="0"/>
              <a:t>3844477884</a:t>
            </a:r>
            <a:r>
              <a:rPr lang="en-GB" dirty="0" smtClean="0"/>
              <a:t>  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0070C0"/>
                </a:solidFill>
              </a:rPr>
              <a:t>container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stop 3844477884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EXAMPLE Read the log of a container</a:t>
            </a:r>
            <a:r>
              <a:rPr lang="en-GB" dirty="0"/>
              <a:t> with container ID of </a:t>
            </a:r>
            <a:r>
              <a:rPr lang="en-GB" dirty="0" smtClean="0"/>
              <a:t>3844477884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0070C0"/>
                </a:solidFill>
              </a:rPr>
              <a:t>container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logs </a:t>
            </a:r>
            <a:r>
              <a:rPr lang="en-GB" i="1" dirty="0">
                <a:solidFill>
                  <a:srgbClr val="FF0000"/>
                </a:solidFill>
              </a:rPr>
              <a:t>3844477884</a:t>
            </a:r>
            <a:endParaRPr lang="en-GB" i="1" dirty="0" smtClean="0">
              <a:solidFill>
                <a:srgbClr val="FF0000"/>
              </a:solidFill>
            </a:endParaRP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150543" y="3728987"/>
            <a:ext cx="19014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See shorthand on next slide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044445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CLI (Short Cuts)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3856990"/>
          </a:xfrm>
        </p:spPr>
        <p:txBody>
          <a:bodyPr/>
          <a:lstStyle/>
          <a:p>
            <a:r>
              <a:rPr lang="en-GB" dirty="0" smtClean="0"/>
              <a:t>Often Docker command options can be shorthanded</a:t>
            </a:r>
          </a:p>
          <a:p>
            <a:r>
              <a:rPr lang="en-GB" dirty="0" smtClean="0"/>
              <a:t>Examples</a:t>
            </a:r>
            <a:br>
              <a:rPr lang="en-GB" dirty="0" smtClean="0"/>
            </a:br>
            <a:r>
              <a:rPr lang="en-GB" dirty="0" smtClean="0"/>
              <a:t>--all		becomes 	-a</a:t>
            </a:r>
            <a:br>
              <a:rPr lang="en-GB" dirty="0" smtClean="0"/>
            </a:br>
            <a:r>
              <a:rPr lang="en-GB" dirty="0" smtClean="0"/>
              <a:t>--filter	becomes	-f</a:t>
            </a:r>
            <a:br>
              <a:rPr lang="en-GB" dirty="0" smtClean="0"/>
            </a:br>
            <a:r>
              <a:rPr lang="en-GB" dirty="0" smtClean="0"/>
              <a:t>--publish	becomes	-p</a:t>
            </a:r>
            <a:br>
              <a:rPr lang="en-GB" dirty="0" smtClean="0"/>
            </a:br>
            <a:r>
              <a:rPr lang="en-GB" dirty="0" smtClean="0"/>
              <a:t>--quiet	becomes	-q</a:t>
            </a:r>
          </a:p>
          <a:p>
            <a:r>
              <a:rPr lang="en-GB" dirty="0" smtClean="0"/>
              <a:t>For example, the following are equivalent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</a:t>
            </a:r>
            <a:r>
              <a:rPr lang="en-GB" i="1" dirty="0" err="1" smtClean="0"/>
              <a:t>ps</a:t>
            </a:r>
            <a:r>
              <a:rPr lang="en-GB" i="1" dirty="0" smtClean="0"/>
              <a:t>  --all</a:t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err="1" smtClean="0"/>
              <a:t>ps</a:t>
            </a:r>
            <a:r>
              <a:rPr lang="en-GB" i="1" dirty="0" smtClean="0"/>
              <a:t>   -a</a:t>
            </a:r>
            <a:endParaRPr lang="en-GB" dirty="0" smtClean="0"/>
          </a:p>
          <a:p>
            <a:r>
              <a:rPr lang="en-GB" dirty="0" smtClean="0"/>
              <a:t>You can also combine options e.g.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</a:t>
            </a:r>
            <a:r>
              <a:rPr lang="en-GB" i="1" dirty="0"/>
              <a:t>run </a:t>
            </a:r>
            <a:r>
              <a:rPr lang="en-GB" i="1" dirty="0" smtClean="0">
                <a:solidFill>
                  <a:srgbClr val="FF0000"/>
                </a:solidFill>
              </a:rPr>
              <a:t>-</a:t>
            </a:r>
            <a:r>
              <a:rPr lang="en-GB" i="1" dirty="0" err="1" smtClean="0">
                <a:solidFill>
                  <a:srgbClr val="FF0000"/>
                </a:solidFill>
              </a:rPr>
              <a:t>i</a:t>
            </a:r>
            <a:r>
              <a:rPr lang="en-GB" i="1" dirty="0" smtClean="0">
                <a:solidFill>
                  <a:srgbClr val="FF0000"/>
                </a:solidFill>
              </a:rPr>
              <a:t>  -t  -d </a:t>
            </a:r>
            <a:r>
              <a:rPr lang="en-GB" i="1" dirty="0" smtClean="0"/>
              <a:t> </a:t>
            </a:r>
            <a:r>
              <a:rPr lang="en-GB" i="1" dirty="0" err="1" smtClean="0"/>
              <a:t>debian</a:t>
            </a:r>
            <a:r>
              <a:rPr lang="en-GB" i="1" dirty="0" smtClean="0"/>
              <a:t> </a:t>
            </a:r>
            <a:r>
              <a:rPr lang="en-GB" i="1" dirty="0"/>
              <a:t>/</a:t>
            </a:r>
            <a:r>
              <a:rPr lang="en-GB" i="1" dirty="0" smtClean="0"/>
              <a:t>bin/bash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latin typeface="Arial Narrow" panose="020B0606020202030204" pitchFamily="34" charset="0"/>
              </a:rPr>
              <a:t>can be written in a number of combinations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/>
              <a:t>docker</a:t>
            </a:r>
            <a:r>
              <a:rPr lang="en-GB" i="1" dirty="0"/>
              <a:t> container run </a:t>
            </a:r>
            <a:r>
              <a:rPr lang="en-GB" i="1" dirty="0">
                <a:solidFill>
                  <a:srgbClr val="FF0000"/>
                </a:solidFill>
              </a:rPr>
              <a:t>-</a:t>
            </a:r>
            <a:r>
              <a:rPr lang="en-GB" i="1" dirty="0" smtClean="0">
                <a:solidFill>
                  <a:srgbClr val="FF0000"/>
                </a:solidFill>
              </a:rPr>
              <a:t>it  </a:t>
            </a:r>
            <a:r>
              <a:rPr lang="en-GB" i="1" dirty="0">
                <a:solidFill>
                  <a:srgbClr val="FF0000"/>
                </a:solidFill>
              </a:rPr>
              <a:t>-d </a:t>
            </a:r>
            <a:r>
              <a:rPr lang="en-GB" i="1" dirty="0"/>
              <a:t> </a:t>
            </a:r>
            <a:r>
              <a:rPr lang="en-GB" i="1" dirty="0" err="1"/>
              <a:t>debian</a:t>
            </a:r>
            <a:r>
              <a:rPr lang="en-GB" i="1" dirty="0"/>
              <a:t> /</a:t>
            </a:r>
            <a:r>
              <a:rPr lang="en-GB" i="1" dirty="0" smtClean="0"/>
              <a:t>bin/bash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container run </a:t>
            </a:r>
            <a:r>
              <a:rPr lang="en-GB" i="1" dirty="0">
                <a:solidFill>
                  <a:srgbClr val="FF0000"/>
                </a:solidFill>
              </a:rPr>
              <a:t>-</a:t>
            </a:r>
            <a:r>
              <a:rPr lang="en-GB" i="1" dirty="0" err="1" smtClean="0">
                <a:solidFill>
                  <a:srgbClr val="FF0000"/>
                </a:solidFill>
              </a:rPr>
              <a:t>itd</a:t>
            </a:r>
            <a:r>
              <a:rPr lang="en-GB" i="1" dirty="0" smtClean="0"/>
              <a:t>  </a:t>
            </a:r>
            <a:r>
              <a:rPr lang="en-GB" i="1" dirty="0" err="1"/>
              <a:t>debian</a:t>
            </a:r>
            <a:r>
              <a:rPr lang="en-GB" i="1" dirty="0"/>
              <a:t> /</a:t>
            </a:r>
            <a:r>
              <a:rPr lang="en-GB" i="1" dirty="0" smtClean="0"/>
              <a:t>bin/bash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container run </a:t>
            </a:r>
            <a:r>
              <a:rPr lang="en-GB" i="1" dirty="0" smtClean="0">
                <a:solidFill>
                  <a:srgbClr val="FF0000"/>
                </a:solidFill>
              </a:rPr>
              <a:t>-</a:t>
            </a:r>
            <a:r>
              <a:rPr lang="en-GB" i="1" dirty="0" err="1" smtClean="0">
                <a:solidFill>
                  <a:srgbClr val="FF0000"/>
                </a:solidFill>
              </a:rPr>
              <a:t>tid</a:t>
            </a:r>
            <a:r>
              <a:rPr lang="en-GB" i="1" dirty="0" smtClean="0"/>
              <a:t>  </a:t>
            </a:r>
            <a:r>
              <a:rPr lang="en-GB" i="1" dirty="0" err="1"/>
              <a:t>debian</a:t>
            </a:r>
            <a:r>
              <a:rPr lang="en-GB" i="1" dirty="0"/>
              <a:t> /</a:t>
            </a:r>
            <a:r>
              <a:rPr lang="en-GB" i="1" dirty="0" smtClean="0"/>
              <a:t>bin/bash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container run </a:t>
            </a:r>
            <a:r>
              <a:rPr lang="en-GB" i="1" dirty="0" smtClean="0">
                <a:solidFill>
                  <a:srgbClr val="FF0000"/>
                </a:solidFill>
              </a:rPr>
              <a:t>-</a:t>
            </a:r>
            <a:r>
              <a:rPr lang="en-GB" i="1" dirty="0" err="1" smtClean="0">
                <a:solidFill>
                  <a:srgbClr val="FF0000"/>
                </a:solidFill>
              </a:rPr>
              <a:t>dit</a:t>
            </a:r>
            <a:r>
              <a:rPr lang="en-GB" i="1" dirty="0" smtClean="0"/>
              <a:t>  </a:t>
            </a:r>
            <a:r>
              <a:rPr lang="en-GB" i="1" dirty="0" err="1"/>
              <a:t>debian</a:t>
            </a:r>
            <a:r>
              <a:rPr lang="en-GB" i="1" dirty="0"/>
              <a:t> /</a:t>
            </a:r>
            <a:r>
              <a:rPr lang="en-GB" i="1" dirty="0" smtClean="0"/>
              <a:t>bin/bash</a:t>
            </a:r>
            <a:br>
              <a:rPr lang="en-GB" i="1" dirty="0" smtClean="0"/>
            </a:br>
            <a:r>
              <a:rPr lang="en-GB" i="1" dirty="0" smtClean="0"/>
              <a:t>etc.</a:t>
            </a:r>
            <a:endParaRPr lang="en-GB" dirty="0"/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3018368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CLI (Short Cuts)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69621"/>
            <a:ext cx="7410450" cy="5615940"/>
          </a:xfrm>
        </p:spPr>
        <p:txBody>
          <a:bodyPr/>
          <a:lstStyle/>
          <a:p>
            <a:r>
              <a:rPr lang="en-GB" dirty="0" smtClean="0"/>
              <a:t>Many commands </a:t>
            </a:r>
            <a:r>
              <a:rPr lang="en-GB" dirty="0"/>
              <a:t>can be </a:t>
            </a:r>
            <a:r>
              <a:rPr lang="en-GB" dirty="0" smtClean="0"/>
              <a:t>shortened (for backward compatibility reasons i.e. the older form of the commands were shorter)</a:t>
            </a:r>
            <a:endParaRPr lang="en-GB" dirty="0"/>
          </a:p>
          <a:p>
            <a:r>
              <a:rPr lang="en-GB" dirty="0"/>
              <a:t>For example, the following are </a:t>
            </a:r>
            <a:r>
              <a:rPr lang="en-GB" dirty="0" smtClean="0"/>
              <a:t>equivalent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b="1" i="1" dirty="0" smtClean="0"/>
              <a:t>image</a:t>
            </a:r>
            <a:r>
              <a:rPr lang="en-GB" i="1" dirty="0" smtClean="0"/>
              <a:t> build -t  MY_IMAGE_NAME</a:t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build –t MY_IMAGE_NAME </a:t>
            </a:r>
            <a:r>
              <a:rPr lang="en-GB" dirty="0" smtClean="0"/>
              <a:t>	</a:t>
            </a:r>
            <a:r>
              <a:rPr lang="en-GB" dirty="0" smtClean="0">
                <a:sym typeface="Wingdings" panose="05000000000000000000" pitchFamily="2" charset="2"/>
              </a:rPr>
              <a:t> “image” </a:t>
            </a:r>
            <a:r>
              <a:rPr lang="en-GB" dirty="0">
                <a:sym typeface="Wingdings" panose="05000000000000000000" pitchFamily="2" charset="2"/>
              </a:rPr>
              <a:t>is implicit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b="1" i="1" dirty="0"/>
              <a:t>container</a:t>
            </a:r>
            <a:r>
              <a:rPr lang="en-GB" i="1" dirty="0"/>
              <a:t> stop  CONTAINER_ID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 stop CONTAINER_ID    </a:t>
            </a:r>
            <a:r>
              <a:rPr lang="en-GB" dirty="0" smtClean="0"/>
              <a:t>	</a:t>
            </a:r>
            <a:r>
              <a:rPr lang="en-GB" dirty="0" smtClean="0">
                <a:sym typeface="Wingdings" panose="05000000000000000000" pitchFamily="2" charset="2"/>
              </a:rPr>
              <a:t> </a:t>
            </a:r>
            <a:r>
              <a:rPr lang="en-GB" dirty="0">
                <a:sym typeface="Wingdings" panose="05000000000000000000" pitchFamily="2" charset="2"/>
              </a:rPr>
              <a:t>“container” is </a:t>
            </a:r>
            <a:r>
              <a:rPr lang="en-GB" dirty="0" smtClean="0">
                <a:sym typeface="Wingdings" panose="05000000000000000000" pitchFamily="2" charset="2"/>
              </a:rPr>
              <a:t>implicit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/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b="1" i="1" dirty="0"/>
              <a:t>container</a:t>
            </a:r>
            <a:r>
              <a:rPr lang="en-GB" i="1" dirty="0"/>
              <a:t> </a:t>
            </a:r>
            <a:r>
              <a:rPr lang="en-GB" i="1" dirty="0" err="1"/>
              <a:t>ps</a:t>
            </a:r>
            <a:r>
              <a:rPr lang="en-GB" i="1" dirty="0"/>
              <a:t>  -a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 </a:t>
            </a:r>
            <a:r>
              <a:rPr lang="en-GB" i="1" dirty="0" err="1"/>
              <a:t>ps</a:t>
            </a:r>
            <a:r>
              <a:rPr lang="en-GB" i="1" dirty="0"/>
              <a:t> –a </a:t>
            </a:r>
            <a:r>
              <a:rPr lang="en-GB" dirty="0"/>
              <a:t>		    </a:t>
            </a:r>
            <a:r>
              <a:rPr lang="en-GB" dirty="0" smtClean="0"/>
              <a:t>	</a:t>
            </a:r>
            <a:r>
              <a:rPr lang="en-GB" dirty="0" smtClean="0">
                <a:sym typeface="Wingdings" panose="05000000000000000000" pitchFamily="2" charset="2"/>
              </a:rPr>
              <a:t> </a:t>
            </a:r>
            <a:r>
              <a:rPr lang="en-GB" dirty="0">
                <a:sym typeface="Wingdings" panose="05000000000000000000" pitchFamily="2" charset="2"/>
              </a:rPr>
              <a:t>“container” is implicit</a:t>
            </a:r>
          </a:p>
          <a:p>
            <a:endParaRPr lang="en-GB" b="1" dirty="0" smtClean="0">
              <a:solidFill>
                <a:srgbClr val="FF0000"/>
              </a:solidFill>
              <a:sym typeface="Wingdings" panose="05000000000000000000" pitchFamily="2" charset="2"/>
            </a:endParaRPr>
          </a:p>
          <a:p>
            <a:r>
              <a:rPr lang="en-GB" b="1" dirty="0" smtClean="0">
                <a:solidFill>
                  <a:srgbClr val="FF0000"/>
                </a:solidFill>
                <a:sym typeface="Wingdings" panose="05000000000000000000" pitchFamily="2" charset="2"/>
              </a:rPr>
              <a:t>NOTE: The </a:t>
            </a:r>
            <a:r>
              <a:rPr lang="en-GB" b="1" dirty="0">
                <a:solidFill>
                  <a:srgbClr val="FF0000"/>
                </a:solidFill>
                <a:sym typeface="Wingdings" panose="05000000000000000000" pitchFamily="2" charset="2"/>
              </a:rPr>
              <a:t>modern </a:t>
            </a:r>
            <a:r>
              <a:rPr lang="en-GB" b="1" dirty="0" smtClean="0">
                <a:solidFill>
                  <a:srgbClr val="FF0000"/>
                </a:solidFill>
                <a:sym typeface="Wingdings" panose="05000000000000000000" pitchFamily="2" charset="2"/>
              </a:rPr>
              <a:t>command form </a:t>
            </a:r>
            <a:r>
              <a:rPr lang="en-GB" b="1" dirty="0">
                <a:solidFill>
                  <a:srgbClr val="FF0000"/>
                </a:solidFill>
                <a:sym typeface="Wingdings" panose="05000000000000000000" pitchFamily="2" charset="2"/>
              </a:rPr>
              <a:t>is to include the </a:t>
            </a:r>
            <a:r>
              <a:rPr lang="en-GB" b="1" dirty="0" smtClean="0">
                <a:solidFill>
                  <a:srgbClr val="FF0000"/>
                </a:solidFill>
                <a:sym typeface="Wingdings" panose="05000000000000000000" pitchFamily="2" charset="2"/>
              </a:rPr>
              <a:t>words “image” and </a:t>
            </a:r>
            <a:r>
              <a:rPr lang="en-GB" b="1" dirty="0">
                <a:solidFill>
                  <a:srgbClr val="FF0000"/>
                </a:solidFill>
                <a:sym typeface="Wingdings" panose="05000000000000000000" pitchFamily="2" charset="2"/>
              </a:rPr>
              <a:t>“container</a:t>
            </a:r>
            <a:r>
              <a:rPr lang="en-GB" b="1" dirty="0" smtClean="0">
                <a:solidFill>
                  <a:srgbClr val="FF0000"/>
                </a:solidFill>
                <a:sym typeface="Wingdings" panose="05000000000000000000" pitchFamily="2" charset="2"/>
              </a:rPr>
              <a:t>”, but the old form is still currently the most commonly used</a:t>
            </a:r>
            <a:endParaRPr lang="en-GB" b="1" dirty="0">
              <a:solidFill>
                <a:srgbClr val="FF0000"/>
              </a:solidFill>
            </a:endParaRPr>
          </a:p>
          <a:p>
            <a:endParaRPr lang="en-GB" i="1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2422380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Linux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running the commands in these slides in Linux you will need to run them in supervisor mode</a:t>
            </a:r>
          </a:p>
          <a:p>
            <a:r>
              <a:rPr lang="en-GB" dirty="0" smtClean="0"/>
              <a:t>Therefore, put “</a:t>
            </a:r>
            <a:r>
              <a:rPr lang="en-GB" dirty="0" err="1" smtClean="0"/>
              <a:t>sudo</a:t>
            </a:r>
            <a:r>
              <a:rPr lang="en-GB" dirty="0" smtClean="0"/>
              <a:t>” in front of each command e.g.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b="1" i="1" dirty="0" err="1" smtClean="0"/>
              <a:t>sudo</a:t>
            </a:r>
            <a:r>
              <a:rPr lang="en-GB" i="1" dirty="0" smtClean="0"/>
              <a:t> </a:t>
            </a:r>
            <a:r>
              <a:rPr lang="en-GB" i="1" dirty="0" err="1"/>
              <a:t>docker</a:t>
            </a:r>
            <a:r>
              <a:rPr lang="en-GB" i="1" dirty="0"/>
              <a:t> build –t</a:t>
            </a:r>
            <a:r>
              <a:rPr lang="en-GB" dirty="0"/>
              <a:t> </a:t>
            </a:r>
            <a:r>
              <a:rPr lang="en-GB" dirty="0" smtClean="0"/>
              <a:t>MY_IMAGE_NAME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/>
              <a:t> </a:t>
            </a:r>
            <a:r>
              <a:rPr lang="en-GB" b="1" i="1" dirty="0" err="1" smtClean="0"/>
              <a:t>sudo</a:t>
            </a:r>
            <a:r>
              <a:rPr lang="en-GB" i="1" dirty="0" smtClean="0"/>
              <a:t> 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run </a:t>
            </a:r>
            <a:r>
              <a:rPr lang="en-GB" i="1" dirty="0">
                <a:solidFill>
                  <a:srgbClr val="FF0000"/>
                </a:solidFill>
              </a:rPr>
              <a:t>-</a:t>
            </a:r>
            <a:r>
              <a:rPr lang="en-GB" i="1" dirty="0" err="1">
                <a:solidFill>
                  <a:srgbClr val="FF0000"/>
                </a:solidFill>
              </a:rPr>
              <a:t>itd</a:t>
            </a:r>
            <a:r>
              <a:rPr lang="en-GB" i="1" dirty="0"/>
              <a:t>  </a:t>
            </a:r>
            <a:r>
              <a:rPr lang="en-GB" i="1" dirty="0" err="1"/>
              <a:t>debian</a:t>
            </a:r>
            <a:r>
              <a:rPr lang="en-GB" i="1" dirty="0"/>
              <a:t> /bin/bash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819380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Run your First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13461"/>
            <a:ext cx="7029450" cy="784860"/>
          </a:xfrm>
        </p:spPr>
        <p:txBody>
          <a:bodyPr/>
          <a:lstStyle/>
          <a:p>
            <a:r>
              <a:rPr lang="en-GB" dirty="0"/>
              <a:t>Run your first container</a:t>
            </a:r>
            <a:br>
              <a:rPr lang="en-GB" dirty="0"/>
            </a:br>
            <a:r>
              <a:rPr lang="en-GB" i="1" dirty="0" err="1" smtClean="0"/>
              <a:t>docker</a:t>
            </a:r>
            <a:r>
              <a:rPr lang="en-GB" i="1" dirty="0" smtClean="0"/>
              <a:t>  container   </a:t>
            </a:r>
            <a:r>
              <a:rPr lang="en-GB" i="1" dirty="0"/>
              <a:t>run   </a:t>
            </a:r>
            <a:r>
              <a:rPr lang="en-GB" i="1" dirty="0" smtClean="0"/>
              <a:t>hello-world</a:t>
            </a:r>
            <a:br>
              <a:rPr lang="en-GB" i="1" dirty="0" smtClean="0"/>
            </a:br>
            <a:r>
              <a:rPr lang="en-GB" dirty="0" smtClean="0"/>
              <a:t>OR in old command format, just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run  hello-world</a:t>
            </a:r>
            <a:endParaRPr lang="en-GB" i="1" dirty="0"/>
          </a:p>
          <a:p>
            <a:r>
              <a:rPr lang="en-GB" dirty="0" err="1" smtClean="0"/>
              <a:t>Ctrl+C</a:t>
            </a:r>
            <a:r>
              <a:rPr lang="en-GB" dirty="0" smtClean="0"/>
              <a:t> to exit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11480" y="3352800"/>
            <a:ext cx="8336578" cy="2308324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To generate this message, Docker took the following steps:</a:t>
            </a:r>
          </a:p>
          <a:p>
            <a:r>
              <a:rPr lang="en-GB" dirty="0">
                <a:solidFill>
                  <a:schemeClr val="bg1"/>
                </a:solidFill>
              </a:rPr>
              <a:t> 1. The Docker client contacted the Docker daemon.</a:t>
            </a:r>
          </a:p>
          <a:p>
            <a:r>
              <a:rPr lang="en-GB" dirty="0">
                <a:solidFill>
                  <a:schemeClr val="bg1"/>
                </a:solidFill>
              </a:rPr>
              <a:t> 2. The Docker daemon pulled the "</a:t>
            </a:r>
            <a:r>
              <a:rPr lang="en-GB" dirty="0">
                <a:solidFill>
                  <a:srgbClr val="FF0000"/>
                </a:solidFill>
              </a:rPr>
              <a:t>hello-world</a:t>
            </a:r>
            <a:r>
              <a:rPr lang="en-GB" dirty="0">
                <a:solidFill>
                  <a:schemeClr val="bg1"/>
                </a:solidFill>
              </a:rPr>
              <a:t>" image from the Docker Hub.</a:t>
            </a:r>
          </a:p>
          <a:p>
            <a:r>
              <a:rPr lang="en-GB" dirty="0">
                <a:solidFill>
                  <a:schemeClr val="bg1"/>
                </a:solidFill>
              </a:rPr>
              <a:t>    (amd64)</a:t>
            </a:r>
          </a:p>
          <a:p>
            <a:r>
              <a:rPr lang="en-GB" dirty="0">
                <a:solidFill>
                  <a:schemeClr val="bg1"/>
                </a:solidFill>
              </a:rPr>
              <a:t> 3. The Docker daemon created a new container from that image which runs the</a:t>
            </a:r>
          </a:p>
          <a:p>
            <a:r>
              <a:rPr lang="en-GB" dirty="0">
                <a:solidFill>
                  <a:schemeClr val="bg1"/>
                </a:solidFill>
              </a:rPr>
              <a:t>    executable that produces the output you are currently reading.</a:t>
            </a:r>
          </a:p>
          <a:p>
            <a:r>
              <a:rPr lang="en-GB" dirty="0">
                <a:solidFill>
                  <a:schemeClr val="bg1"/>
                </a:solidFill>
              </a:rPr>
              <a:t> 4. The Docker daemon streamed that output to the Docker client, which sent it</a:t>
            </a:r>
          </a:p>
          <a:p>
            <a:r>
              <a:rPr lang="en-GB" dirty="0">
                <a:solidFill>
                  <a:schemeClr val="bg1"/>
                </a:solidFill>
              </a:rPr>
              <a:t>    to your terminal.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63880" y="2983468"/>
            <a:ext cx="1544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Displays this: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913697" y="2468880"/>
            <a:ext cx="2326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Exisitng</a:t>
            </a:r>
            <a:r>
              <a:rPr lang="en-GB" dirty="0" smtClean="0"/>
              <a:t> image name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4721192" y="1677569"/>
            <a:ext cx="1578543" cy="84221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96450124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Note: Pulling Images from a Docker registry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can “pull” an image before running it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 image       pull   hello-world</a:t>
            </a:r>
            <a:br>
              <a:rPr lang="en-GB" i="1" dirty="0" smtClean="0"/>
            </a:b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 container  run   hello-world</a:t>
            </a:r>
          </a:p>
          <a:p>
            <a:r>
              <a:rPr lang="en-GB" dirty="0" smtClean="0"/>
              <a:t>However, </a:t>
            </a:r>
            <a:r>
              <a:rPr lang="en-GB" b="1" dirty="0" err="1" smtClean="0"/>
              <a:t>docker</a:t>
            </a:r>
            <a:r>
              <a:rPr lang="en-GB" b="1" dirty="0" smtClean="0"/>
              <a:t> run will pull the image for us automatically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As could be seen when we run the “hello-world” image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83670" y="3879751"/>
            <a:ext cx="8336578" cy="2308324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To generate this message, Docker took the following steps: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1. The Docker client contacted the Docker daemon.</a:t>
            </a:r>
          </a:p>
          <a:p>
            <a:r>
              <a:rPr lang="en-GB" dirty="0">
                <a:solidFill>
                  <a:schemeClr val="bg1"/>
                </a:solidFill>
              </a:rPr>
              <a:t> 2. The Docker daemon </a:t>
            </a:r>
            <a:r>
              <a:rPr lang="en-GB" dirty="0">
                <a:solidFill>
                  <a:srgbClr val="FF0000"/>
                </a:solidFill>
              </a:rPr>
              <a:t>pulled</a:t>
            </a:r>
            <a:r>
              <a:rPr lang="en-GB" dirty="0">
                <a:solidFill>
                  <a:schemeClr val="bg1"/>
                </a:solidFill>
              </a:rPr>
              <a:t> the "hello-world" image from the Docker Hub.</a:t>
            </a:r>
          </a:p>
          <a:p>
            <a:r>
              <a:rPr lang="en-GB" dirty="0">
                <a:solidFill>
                  <a:schemeClr val="bg1"/>
                </a:solidFill>
              </a:rPr>
              <a:t>    (amd64)</a:t>
            </a: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3. The Docker daemon created a new container from that image which runs the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executable that produces the output you are currently reading.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4. The Docker daemon streamed that output to the Docker client, which sent it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to your terminal.</a:t>
            </a:r>
          </a:p>
        </p:txBody>
      </p:sp>
    </p:spTree>
    <p:extLst>
      <p:ext uri="{BB962C8B-B14F-4D97-AF65-F5344CB8AC3E}">
        <p14:creationId xmlns:p14="http://schemas.microsoft.com/office/powerpoint/2010/main" val="373985029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 Existing Images</a:t>
            </a:r>
            <a:br>
              <a:rPr lang="en-GB" dirty="0" smtClean="0"/>
            </a:br>
            <a:r>
              <a:rPr lang="en-GB" dirty="0" smtClean="0"/>
              <a:t>(Ready to run)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2598" y="1015779"/>
            <a:ext cx="7029450" cy="4832985"/>
          </a:xfrm>
        </p:spPr>
        <p:txBody>
          <a:bodyPr/>
          <a:lstStyle/>
          <a:p>
            <a:r>
              <a:rPr lang="en-GB" dirty="0" smtClean="0"/>
              <a:t>You can search the Docker Hub website</a:t>
            </a:r>
            <a:br>
              <a:rPr lang="en-GB" dirty="0" smtClean="0"/>
            </a:br>
            <a:r>
              <a:rPr lang="en-GB" dirty="0" smtClean="0"/>
              <a:t>http://hub.docker.com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You can search for images on the Docker command line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 search   </a:t>
            </a:r>
            <a:r>
              <a:rPr lang="en-GB" i="1" dirty="0" err="1" smtClean="0"/>
              <a:t>nginx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6716" y="1934139"/>
            <a:ext cx="4505878" cy="3513596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 bwMode="auto">
          <a:xfrm>
            <a:off x="2146434" y="1852863"/>
            <a:ext cx="1049153" cy="495701"/>
          </a:xfrm>
          <a:prstGeom prst="ellipse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025304" y="2968191"/>
            <a:ext cx="2210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Find “</a:t>
            </a:r>
            <a:r>
              <a:rPr lang="en-GB" dirty="0" err="1" smtClean="0"/>
              <a:t>nginx</a:t>
            </a:r>
            <a:r>
              <a:rPr lang="en-GB" dirty="0" smtClean="0"/>
              <a:t>” images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3255065" y="2181639"/>
            <a:ext cx="2738231" cy="88458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Right Brace 9"/>
          <p:cNvSpPr/>
          <p:nvPr/>
        </p:nvSpPr>
        <p:spPr bwMode="auto">
          <a:xfrm>
            <a:off x="5809422" y="3493604"/>
            <a:ext cx="308113" cy="2067339"/>
          </a:xfrm>
          <a:prstGeom prst="rightBrace">
            <a:avLst>
              <a:gd name="adj1" fmla="val 8333"/>
              <a:gd name="adj2" fmla="val 49526"/>
            </a:avLst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350638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List Containers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588645"/>
            <a:ext cx="8096250" cy="4114800"/>
          </a:xfrm>
        </p:spPr>
        <p:txBody>
          <a:bodyPr/>
          <a:lstStyle/>
          <a:p>
            <a:endParaRPr lang="en-GB" dirty="0" smtClean="0"/>
          </a:p>
          <a:p>
            <a:r>
              <a:rPr lang="en-GB" dirty="0" smtClean="0"/>
              <a:t>Show all running containers</a:t>
            </a:r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err="1"/>
              <a:t>ps</a:t>
            </a:r>
            <a:endParaRPr lang="en-GB" i="1" dirty="0"/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Show all containers (</a:t>
            </a:r>
            <a:r>
              <a:rPr lang="en-GB" dirty="0" err="1" smtClean="0"/>
              <a:t>inc.</a:t>
            </a:r>
            <a:r>
              <a:rPr lang="en-GB" dirty="0" smtClean="0"/>
              <a:t> those not running)</a:t>
            </a:r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err="1" smtClean="0"/>
              <a:t>ps</a:t>
            </a:r>
            <a:r>
              <a:rPr lang="en-GB" i="1" dirty="0" smtClean="0"/>
              <a:t> –a     OR   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err="1" smtClean="0"/>
              <a:t>ps</a:t>
            </a:r>
            <a:r>
              <a:rPr lang="en-GB" i="1" dirty="0" smtClean="0"/>
              <a:t> --all</a:t>
            </a:r>
            <a:endParaRPr lang="en-GB" i="1" dirty="0"/>
          </a:p>
          <a:p>
            <a:endParaRPr lang="en-GB" dirty="0" smtClean="0"/>
          </a:p>
          <a:p>
            <a:r>
              <a:rPr lang="en-GB" dirty="0" smtClean="0"/>
              <a:t>Show containers matching the given name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err="1" smtClean="0"/>
              <a:t>ps</a:t>
            </a:r>
            <a:r>
              <a:rPr lang="en-GB" i="1" dirty="0" smtClean="0"/>
              <a:t> –f   </a:t>
            </a:r>
            <a:r>
              <a:rPr lang="en-GB" i="1" dirty="0" err="1" smtClean="0"/>
              <a:t>containername</a:t>
            </a:r>
            <a:r>
              <a:rPr lang="en-GB" dirty="0" smtClean="0"/>
              <a:t>  OR     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err="1" smtClean="0"/>
              <a:t>ps</a:t>
            </a:r>
            <a:r>
              <a:rPr lang="en-GB" i="1" dirty="0" smtClean="0"/>
              <a:t> --filter  </a:t>
            </a:r>
            <a:r>
              <a:rPr lang="en-GB" i="1" dirty="0" err="1" smtClean="0"/>
              <a:t>containername</a:t>
            </a:r>
            <a:endParaRPr lang="en-GB" i="1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985923" y="4541520"/>
            <a:ext cx="39121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Containers name or CONTAINER ID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H="1" flipV="1">
            <a:off x="3886200" y="3947160"/>
            <a:ext cx="1325880" cy="48768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8" name="Straight Arrow Connector 7"/>
          <p:cNvCxnSpPr/>
          <p:nvPr/>
        </p:nvCxnSpPr>
        <p:spPr bwMode="auto">
          <a:xfrm flipV="1">
            <a:off x="6240780" y="3947160"/>
            <a:ext cx="1135380" cy="59436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68262" y="5029200"/>
            <a:ext cx="9064625" cy="1754326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C:\&gt;docker </a:t>
            </a:r>
            <a:r>
              <a:rPr lang="en-GB" dirty="0" err="1">
                <a:solidFill>
                  <a:schemeClr val="bg1"/>
                </a:solidFill>
              </a:rPr>
              <a:t>ps</a:t>
            </a:r>
            <a:r>
              <a:rPr lang="en-GB" dirty="0">
                <a:solidFill>
                  <a:schemeClr val="bg1"/>
                </a:solidFill>
              </a:rPr>
              <a:t> -a</a:t>
            </a:r>
          </a:p>
          <a:p>
            <a:r>
              <a:rPr lang="en-GB" dirty="0">
                <a:solidFill>
                  <a:schemeClr val="bg1"/>
                </a:solidFill>
              </a:rPr>
              <a:t>CONTAINER ID   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IMAGE         </a:t>
            </a:r>
            <a:r>
              <a:rPr lang="en-GB" dirty="0" smtClean="0">
                <a:solidFill>
                  <a:schemeClr val="bg1"/>
                </a:solidFill>
              </a:rPr>
              <a:t>COMMAND     CREATED           STATUS                  </a:t>
            </a:r>
            <a:r>
              <a:rPr lang="en-GB" dirty="0">
                <a:solidFill>
                  <a:schemeClr val="bg1"/>
                </a:solidFill>
              </a:rPr>
              <a:t>PORTS               NAMES</a:t>
            </a:r>
          </a:p>
          <a:p>
            <a:r>
              <a:rPr lang="en-GB" dirty="0">
                <a:solidFill>
                  <a:schemeClr val="bg1"/>
                </a:solidFill>
              </a:rPr>
              <a:t>06d15900e459      </a:t>
            </a:r>
            <a:r>
              <a:rPr lang="en-GB" dirty="0" smtClean="0">
                <a:solidFill>
                  <a:schemeClr val="bg1"/>
                </a:solidFill>
              </a:rPr>
              <a:t>hello-world    "/</a:t>
            </a:r>
            <a:r>
              <a:rPr lang="en-GB" dirty="0">
                <a:solidFill>
                  <a:schemeClr val="bg1"/>
                </a:solidFill>
              </a:rPr>
              <a:t>hello"            5 days ago          Exited (0) 5 days ago                       </a:t>
            </a:r>
            <a:r>
              <a:rPr lang="en-GB" dirty="0" err="1">
                <a:solidFill>
                  <a:schemeClr val="bg1"/>
                </a:solidFill>
              </a:rPr>
              <a:t>mystifying_vaughan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039696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config.json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21080"/>
            <a:ext cx="7029450" cy="4817745"/>
          </a:xfrm>
        </p:spPr>
        <p:txBody>
          <a:bodyPr/>
          <a:lstStyle/>
          <a:p>
            <a:r>
              <a:rPr lang="en-GB" dirty="0" smtClean="0"/>
              <a:t>Docker configuration stored in Docker folder in .</a:t>
            </a:r>
            <a:r>
              <a:rPr lang="en-GB" dirty="0" err="1" smtClean="0"/>
              <a:t>docker</a:t>
            </a:r>
            <a:r>
              <a:rPr lang="en-GB" dirty="0" smtClean="0"/>
              <a:t> in your home directory</a:t>
            </a:r>
          </a:p>
          <a:p>
            <a:pPr lvl="1"/>
            <a:r>
              <a:rPr lang="en-GB" dirty="0" smtClean="0"/>
              <a:t>C:\Users\your-username\.docker</a:t>
            </a:r>
          </a:p>
          <a:p>
            <a:r>
              <a:rPr lang="en-GB" dirty="0" smtClean="0"/>
              <a:t>Don’t change these files except you may wish to edit </a:t>
            </a:r>
            <a:r>
              <a:rPr lang="en-GB" dirty="0" err="1" smtClean="0"/>
              <a:t>config.json</a:t>
            </a:r>
            <a:r>
              <a:rPr lang="en-GB" dirty="0" smtClean="0"/>
              <a:t> to configure the output of certain commands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389495" y="1697990"/>
            <a:ext cx="1441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Note the dot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H="1" flipV="1">
            <a:off x="6825615" y="1391166"/>
            <a:ext cx="563880" cy="41910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8" name="Straight Arrow Connector 7"/>
          <p:cNvCxnSpPr/>
          <p:nvPr/>
        </p:nvCxnSpPr>
        <p:spPr bwMode="auto">
          <a:xfrm flipH="1">
            <a:off x="4600575" y="1810266"/>
            <a:ext cx="2788920" cy="14478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1390650" y="3051056"/>
            <a:ext cx="6145530" cy="313932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{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"</a:t>
            </a:r>
            <a:r>
              <a:rPr lang="en-GB" dirty="0" err="1">
                <a:solidFill>
                  <a:schemeClr val="bg1"/>
                </a:solidFill>
              </a:rPr>
              <a:t>auths</a:t>
            </a:r>
            <a:r>
              <a:rPr lang="en-GB" dirty="0">
                <a:solidFill>
                  <a:schemeClr val="bg1"/>
                </a:solidFill>
              </a:rPr>
              <a:t>": {	</a:t>
            </a:r>
            <a:r>
              <a:rPr lang="en-GB" dirty="0" smtClean="0">
                <a:solidFill>
                  <a:schemeClr val="bg1"/>
                </a:solidFill>
              </a:rPr>
              <a:t>   </a:t>
            </a: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     "</a:t>
            </a:r>
            <a:r>
              <a:rPr lang="en-GB" dirty="0">
                <a:solidFill>
                  <a:schemeClr val="bg1"/>
                </a:solidFill>
              </a:rPr>
              <a:t>https://index.docker.io/v1/": {}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},</a:t>
            </a:r>
            <a:r>
              <a:rPr lang="en-GB" dirty="0">
                <a:solidFill>
                  <a:schemeClr val="bg1"/>
                </a:solidFill>
              </a:rPr>
              <a:t>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"</a:t>
            </a:r>
            <a:r>
              <a:rPr lang="en-GB" dirty="0" err="1">
                <a:solidFill>
                  <a:schemeClr val="bg1"/>
                </a:solidFill>
              </a:rPr>
              <a:t>HttpHeaders</a:t>
            </a:r>
            <a:r>
              <a:rPr lang="en-GB" dirty="0">
                <a:solidFill>
                  <a:schemeClr val="bg1"/>
                </a:solidFill>
              </a:rPr>
              <a:t>": </a:t>
            </a:r>
            <a:r>
              <a:rPr lang="en-GB" dirty="0" smtClean="0">
                <a:solidFill>
                  <a:schemeClr val="bg1"/>
                </a:solidFill>
              </a:rPr>
              <a:t>{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          "</a:t>
            </a:r>
            <a:r>
              <a:rPr lang="en-GB" dirty="0">
                <a:solidFill>
                  <a:schemeClr val="bg1"/>
                </a:solidFill>
              </a:rPr>
              <a:t>User-Agent": "Docker-Client/18.09.2 (windows)"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},</a:t>
            </a:r>
            <a:r>
              <a:rPr lang="en-GB" dirty="0">
                <a:solidFill>
                  <a:schemeClr val="bg1"/>
                </a:solidFill>
              </a:rPr>
              <a:t>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"</a:t>
            </a:r>
            <a:r>
              <a:rPr lang="en-GB" dirty="0" err="1">
                <a:solidFill>
                  <a:schemeClr val="bg1"/>
                </a:solidFill>
              </a:rPr>
              <a:t>credsStore</a:t>
            </a:r>
            <a:r>
              <a:rPr lang="en-GB" dirty="0">
                <a:solidFill>
                  <a:schemeClr val="bg1"/>
                </a:solidFill>
              </a:rPr>
              <a:t>": "</a:t>
            </a:r>
            <a:r>
              <a:rPr lang="en-GB" dirty="0" err="1">
                <a:solidFill>
                  <a:schemeClr val="bg1"/>
                </a:solidFill>
              </a:rPr>
              <a:t>wincred</a:t>
            </a:r>
            <a:r>
              <a:rPr lang="en-GB" dirty="0">
                <a:solidFill>
                  <a:schemeClr val="bg1"/>
                </a:solidFill>
              </a:rPr>
              <a:t>",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"</a:t>
            </a:r>
            <a:r>
              <a:rPr lang="en-GB" dirty="0" err="1">
                <a:solidFill>
                  <a:schemeClr val="bg1"/>
                </a:solidFill>
              </a:rPr>
              <a:t>stackOrchestrator</a:t>
            </a:r>
            <a:r>
              <a:rPr lang="en-GB" dirty="0">
                <a:solidFill>
                  <a:schemeClr val="bg1"/>
                </a:solidFill>
              </a:rPr>
              <a:t>": "</a:t>
            </a:r>
            <a:r>
              <a:rPr lang="en-GB" dirty="0" smtClean="0">
                <a:solidFill>
                  <a:schemeClr val="bg1"/>
                </a:solidFill>
              </a:rPr>
              <a:t>swarm“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}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045808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81100"/>
            <a:ext cx="7029450" cy="4657725"/>
          </a:xfrm>
        </p:spPr>
        <p:txBody>
          <a:bodyPr/>
          <a:lstStyle/>
          <a:p>
            <a:r>
              <a:rPr lang="en-GB" dirty="0" smtClean="0"/>
              <a:t>Only show Docker container ID values for the command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</a:t>
            </a:r>
            <a:r>
              <a:rPr lang="en-GB" i="1" dirty="0" err="1" smtClean="0"/>
              <a:t>ps</a:t>
            </a:r>
            <a:endParaRPr lang="en-GB" dirty="0" smtClean="0"/>
          </a:p>
          <a:p>
            <a:pPr lvl="1"/>
            <a:r>
              <a:rPr lang="en-GB" dirty="0" smtClean="0"/>
              <a:t>Remember the “old” shorter form of this command is just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err="1" smtClean="0"/>
              <a:t>ps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527175" y="2771755"/>
            <a:ext cx="6145530" cy="341632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{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"</a:t>
            </a:r>
            <a:r>
              <a:rPr lang="en-GB" dirty="0" err="1">
                <a:solidFill>
                  <a:schemeClr val="bg1"/>
                </a:solidFill>
              </a:rPr>
              <a:t>auths</a:t>
            </a:r>
            <a:r>
              <a:rPr lang="en-GB" dirty="0">
                <a:solidFill>
                  <a:schemeClr val="bg1"/>
                </a:solidFill>
              </a:rPr>
              <a:t>": {	</a:t>
            </a:r>
            <a:r>
              <a:rPr lang="en-GB" dirty="0" smtClean="0">
                <a:solidFill>
                  <a:schemeClr val="bg1"/>
                </a:solidFill>
              </a:rPr>
              <a:t>   </a:t>
            </a: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     "</a:t>
            </a:r>
            <a:r>
              <a:rPr lang="en-GB" dirty="0">
                <a:solidFill>
                  <a:schemeClr val="bg1"/>
                </a:solidFill>
              </a:rPr>
              <a:t>https://index.docker.io/v1/": {}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},</a:t>
            </a:r>
            <a:r>
              <a:rPr lang="en-GB" dirty="0">
                <a:solidFill>
                  <a:schemeClr val="bg1"/>
                </a:solidFill>
              </a:rPr>
              <a:t>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"</a:t>
            </a:r>
            <a:r>
              <a:rPr lang="en-GB" dirty="0" err="1">
                <a:solidFill>
                  <a:schemeClr val="bg1"/>
                </a:solidFill>
              </a:rPr>
              <a:t>HttpHeaders</a:t>
            </a:r>
            <a:r>
              <a:rPr lang="en-GB" dirty="0">
                <a:solidFill>
                  <a:schemeClr val="bg1"/>
                </a:solidFill>
              </a:rPr>
              <a:t>": </a:t>
            </a:r>
            <a:r>
              <a:rPr lang="en-GB" dirty="0" smtClean="0">
                <a:solidFill>
                  <a:schemeClr val="bg1"/>
                </a:solidFill>
              </a:rPr>
              <a:t>{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          "</a:t>
            </a:r>
            <a:r>
              <a:rPr lang="en-GB" dirty="0">
                <a:solidFill>
                  <a:schemeClr val="bg1"/>
                </a:solidFill>
              </a:rPr>
              <a:t>User-Agent": "Docker-Client/18.09.2 (windows)"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},</a:t>
            </a:r>
            <a:r>
              <a:rPr lang="en-GB" dirty="0">
                <a:solidFill>
                  <a:schemeClr val="bg1"/>
                </a:solidFill>
              </a:rPr>
              <a:t>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"</a:t>
            </a:r>
            <a:r>
              <a:rPr lang="en-GB" dirty="0" err="1">
                <a:solidFill>
                  <a:schemeClr val="bg1"/>
                </a:solidFill>
              </a:rPr>
              <a:t>credsStore</a:t>
            </a:r>
            <a:r>
              <a:rPr lang="en-GB" dirty="0">
                <a:solidFill>
                  <a:schemeClr val="bg1"/>
                </a:solidFill>
              </a:rPr>
              <a:t>": "</a:t>
            </a:r>
            <a:r>
              <a:rPr lang="en-GB" dirty="0" err="1">
                <a:solidFill>
                  <a:schemeClr val="bg1"/>
                </a:solidFill>
              </a:rPr>
              <a:t>wincred</a:t>
            </a:r>
            <a:r>
              <a:rPr lang="en-GB" dirty="0">
                <a:solidFill>
                  <a:schemeClr val="bg1"/>
                </a:solidFill>
              </a:rPr>
              <a:t>",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"</a:t>
            </a:r>
            <a:r>
              <a:rPr lang="en-GB" dirty="0" err="1">
                <a:solidFill>
                  <a:schemeClr val="bg1"/>
                </a:solidFill>
              </a:rPr>
              <a:t>stackOrchestrator</a:t>
            </a:r>
            <a:r>
              <a:rPr lang="en-GB" dirty="0">
                <a:solidFill>
                  <a:schemeClr val="bg1"/>
                </a:solidFill>
              </a:rPr>
              <a:t>": "</a:t>
            </a:r>
            <a:r>
              <a:rPr lang="en-GB" dirty="0" smtClean="0">
                <a:solidFill>
                  <a:schemeClr val="bg1"/>
                </a:solidFill>
              </a:rPr>
              <a:t>swarm“</a:t>
            </a:r>
            <a:r>
              <a:rPr lang="en-GB" b="1" dirty="0" smtClean="0">
                <a:solidFill>
                  <a:srgbClr val="FF0000"/>
                </a:solidFill>
              </a:rPr>
              <a:t>,</a:t>
            </a:r>
          </a:p>
          <a:p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   “</a:t>
            </a:r>
            <a:r>
              <a:rPr lang="en-GB" dirty="0" err="1" smtClean="0">
                <a:solidFill>
                  <a:srgbClr val="FF0000"/>
                </a:solidFill>
              </a:rPr>
              <a:t>psFormat</a:t>
            </a:r>
            <a:r>
              <a:rPr lang="en-GB" dirty="0" smtClean="0">
                <a:solidFill>
                  <a:srgbClr val="FF0000"/>
                </a:solidFill>
              </a:rPr>
              <a:t>”: “{{.ID}}”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}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484346" y="2324501"/>
            <a:ext cx="36086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LETS NOT DO THIS THOUGH !!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546959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Help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Open command window</a:t>
            </a:r>
            <a:br>
              <a:rPr lang="en-GB" dirty="0"/>
            </a:br>
            <a:r>
              <a:rPr lang="en-GB" dirty="0"/>
              <a:t>Type in the Docker </a:t>
            </a:r>
            <a:r>
              <a:rPr lang="en-GB" dirty="0" smtClean="0"/>
              <a:t>commands</a:t>
            </a:r>
          </a:p>
          <a:p>
            <a:endParaRPr lang="en-GB" dirty="0"/>
          </a:p>
          <a:p>
            <a:r>
              <a:rPr lang="en-GB" dirty="0" smtClean="0"/>
              <a:t>To </a:t>
            </a:r>
            <a:r>
              <a:rPr lang="en-GB" dirty="0"/>
              <a:t>see all available commands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--help </a:t>
            </a:r>
            <a:r>
              <a:rPr lang="en-GB" dirty="0" smtClean="0"/>
              <a:t>OR JUST </a:t>
            </a:r>
            <a:r>
              <a:rPr lang="en-GB" i="1" dirty="0" err="1"/>
              <a:t>docker</a:t>
            </a:r>
            <a:endParaRPr lang="en-GB" i="1" dirty="0"/>
          </a:p>
          <a:p>
            <a:endParaRPr lang="en-GB" dirty="0" smtClean="0"/>
          </a:p>
          <a:p>
            <a:r>
              <a:rPr lang="en-GB" dirty="0" smtClean="0"/>
              <a:t>What version of Docker are we running?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--version</a:t>
            </a:r>
            <a:r>
              <a:rPr lang="en-GB" i="1" dirty="0"/>
              <a:t/>
            </a:r>
            <a:br>
              <a:rPr lang="en-GB" i="1" dirty="0"/>
            </a:br>
            <a:endParaRPr lang="en-GB" i="1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24490234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379220"/>
            <a:ext cx="7029450" cy="3314700"/>
          </a:xfrm>
        </p:spPr>
        <p:txBody>
          <a:bodyPr/>
          <a:lstStyle/>
          <a:p>
            <a:r>
              <a:rPr lang="en-GB" dirty="0" smtClean="0"/>
              <a:t>Text information </a:t>
            </a:r>
          </a:p>
          <a:p>
            <a:r>
              <a:rPr lang="en-GB" dirty="0" smtClean="0"/>
              <a:t>Useful for debugging</a:t>
            </a:r>
          </a:p>
          <a:p>
            <a:r>
              <a:rPr lang="en-GB" dirty="0" smtClean="0"/>
              <a:t>Useful maintenance</a:t>
            </a:r>
          </a:p>
          <a:p>
            <a:endParaRPr lang="en-GB" dirty="0"/>
          </a:p>
          <a:p>
            <a:r>
              <a:rPr lang="en-GB" dirty="0" smtClean="0"/>
              <a:t>Dump the log to the display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Dump the log to the display but continue to streaming new output. </a:t>
            </a:r>
            <a:r>
              <a:rPr lang="en-GB" dirty="0" err="1" smtClean="0"/>
              <a:t>Ctrl+C</a:t>
            </a:r>
            <a:r>
              <a:rPr lang="en-GB" dirty="0" smtClean="0"/>
              <a:t> to escape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2720340" y="3430905"/>
            <a:ext cx="31298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docker</a:t>
            </a:r>
            <a:r>
              <a:rPr lang="en-GB" i="1" dirty="0" smtClean="0"/>
              <a:t> logs CONTAINER_ID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720340" y="4817745"/>
            <a:ext cx="392498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docker</a:t>
            </a:r>
            <a:r>
              <a:rPr lang="en-GB" i="1" dirty="0" smtClean="0"/>
              <a:t> logs CONTAINER_ID  -follow</a:t>
            </a:r>
            <a:br>
              <a:rPr lang="en-GB" i="1" dirty="0" smtClean="0"/>
            </a:br>
            <a:r>
              <a:rPr lang="en-GB" i="1" dirty="0" smtClean="0"/>
              <a:t>OR SHORTHAND</a:t>
            </a:r>
          </a:p>
          <a:p>
            <a:r>
              <a:rPr lang="en-GB" i="1" dirty="0" err="1"/>
              <a:t>docker</a:t>
            </a:r>
            <a:r>
              <a:rPr lang="en-GB" i="1" dirty="0"/>
              <a:t> logs CONTAINER_ID  -</a:t>
            </a:r>
            <a:r>
              <a:rPr lang="en-GB" i="1" dirty="0" smtClean="0"/>
              <a:t>f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43163" y="5954534"/>
            <a:ext cx="7981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-t if you want to view timestamp when log entries are not shown timestamped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768340" y="738852"/>
            <a:ext cx="3275256" cy="258532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Show logs before relative time</a:t>
            </a:r>
          </a:p>
          <a:p>
            <a:r>
              <a:rPr lang="en-GB" b="1" dirty="0" smtClean="0"/>
              <a:t>--until </a:t>
            </a:r>
          </a:p>
          <a:p>
            <a:r>
              <a:rPr lang="en-GB" dirty="0" smtClean="0"/>
              <a:t>Examples</a:t>
            </a:r>
            <a:endParaRPr lang="en-GB" dirty="0"/>
          </a:p>
          <a:p>
            <a:r>
              <a:rPr lang="en-GB" dirty="0" smtClean="0"/>
              <a:t>--until  42m</a:t>
            </a:r>
          </a:p>
          <a:p>
            <a:r>
              <a:rPr lang="en-GB" dirty="0" smtClean="0"/>
              <a:t>--until  3s</a:t>
            </a:r>
          </a:p>
          <a:p>
            <a:r>
              <a:rPr lang="en-GB" dirty="0" smtClean="0"/>
              <a:t>Show logs since relative time</a:t>
            </a:r>
          </a:p>
          <a:p>
            <a:r>
              <a:rPr lang="en-GB" b="1" dirty="0" smtClean="0"/>
              <a:t>--since</a:t>
            </a:r>
          </a:p>
          <a:p>
            <a:r>
              <a:rPr lang="en-GB" dirty="0" smtClean="0"/>
              <a:t>Example</a:t>
            </a:r>
          </a:p>
          <a:p>
            <a:r>
              <a:rPr lang="en-GB" dirty="0" smtClean="0"/>
              <a:t>-- since 42m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437324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Inspect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Inspect containers and images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container inspect CONTAINER_ID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image inspect  IMAGE_NAME</a:t>
            </a:r>
          </a:p>
          <a:p>
            <a:endParaRPr lang="en-GB" i="1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393180" y="1333500"/>
            <a:ext cx="2095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or container name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H="1">
            <a:off x="6134100" y="1724025"/>
            <a:ext cx="868680" cy="64579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" name="TextBox 5"/>
          <p:cNvSpPr txBox="1"/>
          <p:nvPr/>
        </p:nvSpPr>
        <p:spPr>
          <a:xfrm>
            <a:off x="2102819" y="4915495"/>
            <a:ext cx="49955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Remember “container” and “image” are implicit if you use the old command form e.g.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inspect   IMAGE_NAME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43535828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 and Run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only need to build a new image if no existing image is available</a:t>
            </a:r>
          </a:p>
          <a:p>
            <a:r>
              <a:rPr lang="en-GB" dirty="0" smtClean="0"/>
              <a:t>To build a new image:</a:t>
            </a:r>
          </a:p>
          <a:p>
            <a:pPr lvl="1"/>
            <a:r>
              <a:rPr lang="en-GB" dirty="0" smtClean="0"/>
              <a:t>Create a </a:t>
            </a:r>
            <a:r>
              <a:rPr lang="en-GB" dirty="0" err="1" smtClean="0"/>
              <a:t>DockerFile</a:t>
            </a:r>
            <a:r>
              <a:rPr lang="en-GB" dirty="0" smtClean="0"/>
              <a:t> providing instructions on how the image should be built</a:t>
            </a:r>
          </a:p>
          <a:p>
            <a:pPr lvl="1"/>
            <a:r>
              <a:rPr lang="en-GB" dirty="0" smtClean="0"/>
              <a:t>Build the new image</a:t>
            </a:r>
          </a:p>
          <a:p>
            <a:endParaRPr lang="en-GB" dirty="0" smtClean="0"/>
          </a:p>
          <a:p>
            <a:r>
              <a:rPr lang="en-GB" dirty="0" smtClean="0"/>
              <a:t>Run the image in a container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7882405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</a:t>
            </a:r>
            <a:r>
              <a:rPr lang="en-GB" dirty="0" err="1" smtClean="0"/>
              <a:t>DockerFile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557162"/>
          </a:xfrm>
        </p:spPr>
        <p:txBody>
          <a:bodyPr/>
          <a:lstStyle/>
          <a:p>
            <a:r>
              <a:rPr lang="en-GB" dirty="0" smtClean="0"/>
              <a:t>Runs a webserver called </a:t>
            </a:r>
            <a:r>
              <a:rPr lang="en-GB" dirty="0" err="1" smtClean="0"/>
              <a:t>nginx</a:t>
            </a:r>
            <a:r>
              <a:rPr lang="en-GB" dirty="0" smtClean="0"/>
              <a:t> on Ubuntu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08522" y="2916455"/>
            <a:ext cx="532068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00050" lvl="1" indent="0">
              <a:buNone/>
            </a:pPr>
            <a:r>
              <a:rPr lang="en-GB" dirty="0"/>
              <a:t>FROM </a:t>
            </a:r>
            <a:r>
              <a:rPr lang="en-GB" dirty="0" err="1"/>
              <a:t>ubuntu</a:t>
            </a:r>
            <a:endParaRPr lang="en-GB" dirty="0"/>
          </a:p>
          <a:p>
            <a:pPr marL="400050" lvl="1" indent="0">
              <a:buNone/>
            </a:pPr>
            <a:r>
              <a:rPr lang="en-GB" dirty="0"/>
              <a:t>RUN apt-get update &amp;&amp; apt-get install -y </a:t>
            </a:r>
            <a:r>
              <a:rPr lang="en-GB" dirty="0" err="1"/>
              <a:t>nginx</a:t>
            </a:r>
            <a:endParaRPr lang="en-GB" dirty="0"/>
          </a:p>
          <a:p>
            <a:pPr marL="400050" lvl="1" indent="0">
              <a:buNone/>
            </a:pPr>
            <a:r>
              <a:rPr lang="en-GB" dirty="0"/>
              <a:t>EXPOSE 80</a:t>
            </a:r>
          </a:p>
          <a:p>
            <a:pPr marL="400050" lvl="1" indent="0">
              <a:buNone/>
            </a:pPr>
            <a:r>
              <a:rPr lang="en-GB" dirty="0"/>
              <a:t>ENTRYPOINT ["</a:t>
            </a:r>
            <a:r>
              <a:rPr lang="en-GB" dirty="0" err="1"/>
              <a:t>nginx</a:t>
            </a:r>
            <a:r>
              <a:rPr lang="en-GB" dirty="0"/>
              <a:t>", "-g", "daemon off</a:t>
            </a:r>
            <a:r>
              <a:rPr lang="en-GB" dirty="0" smtClean="0"/>
              <a:t>;"]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075079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1835" y="1814363"/>
            <a:ext cx="7628021" cy="4024462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CONFIGURE BUILD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1688234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DockerFile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dirty="0" smtClean="0"/>
              <a:t>A </a:t>
            </a:r>
            <a:r>
              <a:rPr lang="en-GB" b="1" dirty="0" smtClean="0"/>
              <a:t>text file </a:t>
            </a:r>
            <a:r>
              <a:rPr lang="en-GB" dirty="0" smtClean="0"/>
              <a:t>created by the developer to control the image building process and contains the following:</a:t>
            </a:r>
          </a:p>
          <a:p>
            <a:endParaRPr lang="en-GB" dirty="0" smtClean="0"/>
          </a:p>
          <a:p>
            <a:r>
              <a:rPr lang="en-GB" b="1" dirty="0" smtClean="0"/>
              <a:t>FROM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Base image (OS) to be used. Often pulled from Docker </a:t>
            </a:r>
            <a:r>
              <a:rPr lang="en-GB" dirty="0"/>
              <a:t>Hub, a central image registry server hosted by Docker </a:t>
            </a:r>
            <a:r>
              <a:rPr lang="en-GB" dirty="0" smtClean="0"/>
              <a:t>Inc.</a:t>
            </a:r>
          </a:p>
          <a:p>
            <a:pPr lvl="1"/>
            <a:r>
              <a:rPr lang="en-GB" dirty="0" smtClean="0"/>
              <a:t>FROM </a:t>
            </a:r>
            <a:r>
              <a:rPr lang="en-GB" dirty="0" err="1" smtClean="0"/>
              <a:t>ubuntu</a:t>
            </a:r>
            <a:endParaRPr lang="en-GB" dirty="0" smtClean="0"/>
          </a:p>
          <a:p>
            <a:pPr lvl="1"/>
            <a:r>
              <a:rPr lang="en-GB" dirty="0"/>
              <a:t>FROM </a:t>
            </a:r>
            <a:r>
              <a:rPr lang="en-GB" dirty="0" err="1"/>
              <a:t>microsoft</a:t>
            </a:r>
            <a:r>
              <a:rPr lang="en-GB" dirty="0"/>
              <a:t>/</a:t>
            </a:r>
            <a:r>
              <a:rPr lang="en-GB" dirty="0" err="1"/>
              <a:t>windowsservercore</a:t>
            </a:r>
            <a:endParaRPr lang="en-GB" dirty="0"/>
          </a:p>
          <a:p>
            <a:r>
              <a:rPr lang="en-GB" b="1" dirty="0" smtClean="0"/>
              <a:t>RUN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Commands to be executed when container is </a:t>
            </a:r>
            <a:r>
              <a:rPr lang="en-GB" b="1" dirty="0" smtClean="0">
                <a:solidFill>
                  <a:srgbClr val="FF0000"/>
                </a:solidFill>
              </a:rPr>
              <a:t>being built</a:t>
            </a:r>
          </a:p>
          <a:p>
            <a:r>
              <a:rPr lang="en-GB" b="1" dirty="0" smtClean="0"/>
              <a:t>EXPOSE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Open ports for the application/server running inside the container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70674813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DockerFile</a:t>
            </a:r>
            <a:r>
              <a:rPr lang="en-GB" dirty="0" smtClean="0"/>
              <a:t> 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1096" y="844550"/>
            <a:ext cx="7029450" cy="3559008"/>
          </a:xfrm>
        </p:spPr>
        <p:txBody>
          <a:bodyPr/>
          <a:lstStyle/>
          <a:p>
            <a:r>
              <a:rPr lang="en-GB" b="1" dirty="0"/>
              <a:t>ENTRYPOINT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Commands to be run inside the container each time the container </a:t>
            </a:r>
            <a:r>
              <a:rPr lang="en-GB" dirty="0" smtClean="0"/>
              <a:t>starts (use </a:t>
            </a:r>
            <a:r>
              <a:rPr lang="en-GB" dirty="0"/>
              <a:t>square brackets i.e. JSON format)</a:t>
            </a:r>
            <a:endParaRPr lang="en-GB" dirty="0" smtClean="0"/>
          </a:p>
          <a:p>
            <a:r>
              <a:rPr lang="en-GB" b="1" dirty="0" smtClean="0"/>
              <a:t>CMD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Sets </a:t>
            </a:r>
            <a:r>
              <a:rPr lang="en-GB" dirty="0"/>
              <a:t>the command to be executed </a:t>
            </a:r>
            <a:r>
              <a:rPr lang="en-GB" dirty="0" smtClean="0"/>
              <a:t>in the container running </a:t>
            </a:r>
            <a:r>
              <a:rPr lang="en-GB" dirty="0"/>
              <a:t>the </a:t>
            </a:r>
            <a:r>
              <a:rPr lang="en-GB" dirty="0" smtClean="0"/>
              <a:t>image (use square brackets i.e. JSON format to execute without a shell)</a:t>
            </a:r>
          </a:p>
          <a:p>
            <a:r>
              <a:rPr lang="en-GB" dirty="0" smtClean="0"/>
              <a:t>Use ENTRYPOINT </a:t>
            </a:r>
            <a:r>
              <a:rPr lang="en-GB" dirty="0"/>
              <a:t>to set fairly stable default commands and arguments and then use </a:t>
            </a:r>
            <a:r>
              <a:rPr lang="en-GB" dirty="0" smtClean="0"/>
              <a:t>the CMD options </a:t>
            </a:r>
            <a:r>
              <a:rPr lang="en-GB" dirty="0"/>
              <a:t>to set additional defaults that </a:t>
            </a:r>
            <a:r>
              <a:rPr lang="en-GB" dirty="0" smtClean="0"/>
              <a:t>are more likely to be changed in the command line</a:t>
            </a:r>
            <a:br>
              <a:rPr lang="en-GB" dirty="0" smtClean="0"/>
            </a:br>
            <a:r>
              <a:rPr lang="en-GB" dirty="0" smtClean="0"/>
              <a:t>Example: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167537" y="4980131"/>
            <a:ext cx="3140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/>
              <a:t>ubuntu</a:t>
            </a:r>
            <a:endParaRPr lang="en-GB" dirty="0"/>
          </a:p>
          <a:p>
            <a:r>
              <a:rPr lang="en-GB" dirty="0"/>
              <a:t>ENTRYPOINT ["top", "-b"]</a:t>
            </a:r>
          </a:p>
          <a:p>
            <a:r>
              <a:rPr lang="en-GB" dirty="0"/>
              <a:t>CMD ["-c"]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401953" y="4726071"/>
            <a:ext cx="34547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run </a:t>
            </a:r>
            <a:r>
              <a:rPr lang="en-GB" i="1" dirty="0"/>
              <a:t>--name </a:t>
            </a:r>
            <a:r>
              <a:rPr lang="en-GB" i="1" dirty="0" smtClean="0"/>
              <a:t>test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command executed is  </a:t>
            </a:r>
            <a:r>
              <a:rPr lang="en-GB" b="1" dirty="0" smtClean="0"/>
              <a:t>top -b -c</a:t>
            </a:r>
            <a:endParaRPr lang="en-GB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4401953" y="5726403"/>
            <a:ext cx="35060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run </a:t>
            </a:r>
            <a:r>
              <a:rPr lang="en-GB" i="1" dirty="0"/>
              <a:t>--name test  </a:t>
            </a:r>
            <a:r>
              <a:rPr lang="en-GB" i="1" dirty="0" smtClean="0"/>
              <a:t>top –H</a:t>
            </a:r>
            <a:br>
              <a:rPr lang="en-GB" i="1" dirty="0" smtClean="0"/>
            </a:br>
            <a:r>
              <a:rPr lang="en-GB" dirty="0"/>
              <a:t>command executed is  </a:t>
            </a:r>
            <a:r>
              <a:rPr lang="en-GB" b="1" dirty="0"/>
              <a:t>top -b </a:t>
            </a:r>
            <a:r>
              <a:rPr lang="en-GB" b="1" dirty="0" smtClean="0"/>
              <a:t>-</a:t>
            </a:r>
            <a:r>
              <a:rPr lang="en-GB" b="1" dirty="0"/>
              <a:t>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527175" y="6192927"/>
            <a:ext cx="28535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Command line option overrides the default “-c”</a:t>
            </a:r>
            <a:endParaRPr lang="en-GB" dirty="0"/>
          </a:p>
        </p:txBody>
      </p:sp>
      <p:cxnSp>
        <p:nvCxnSpPr>
          <p:cNvPr id="8" name="Straight Arrow Connector 7"/>
          <p:cNvCxnSpPr>
            <a:stCxn id="5" idx="3"/>
          </p:cNvCxnSpPr>
          <p:nvPr/>
        </p:nvCxnSpPr>
        <p:spPr bwMode="auto">
          <a:xfrm flipV="1">
            <a:off x="4380754" y="6049568"/>
            <a:ext cx="3008989" cy="46652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 rot="16200000">
            <a:off x="6273093" y="2562315"/>
            <a:ext cx="46067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Note: You can also specify --</a:t>
            </a:r>
            <a:r>
              <a:rPr lang="en-GB" dirty="0" err="1" smtClean="0"/>
              <a:t>entrypoint</a:t>
            </a:r>
            <a:r>
              <a:rPr lang="en-GB" dirty="0" smtClean="0"/>
              <a:t>  to completely override the command e.g.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run --</a:t>
            </a:r>
            <a:r>
              <a:rPr lang="en-GB" i="1" dirty="0" err="1" smtClean="0"/>
              <a:t>entrypoint</a:t>
            </a:r>
            <a:r>
              <a:rPr lang="en-GB" i="1" dirty="0" smtClean="0"/>
              <a:t> echo “Hello World”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4967927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DockerFile</a:t>
            </a:r>
            <a:r>
              <a:rPr lang="en-GB" dirty="0" smtClean="0"/>
              <a:t> 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82980"/>
            <a:ext cx="7029450" cy="4855845"/>
          </a:xfrm>
        </p:spPr>
        <p:txBody>
          <a:bodyPr/>
          <a:lstStyle/>
          <a:p>
            <a:r>
              <a:rPr lang="en-GB" b="1" dirty="0" smtClean="0"/>
              <a:t>ADD</a:t>
            </a:r>
            <a:r>
              <a:rPr lang="en-GB" dirty="0" smtClean="0"/>
              <a:t>  </a:t>
            </a:r>
            <a:r>
              <a:rPr lang="en-GB" i="1" dirty="0" err="1" smtClean="0"/>
              <a:t>src</a:t>
            </a:r>
            <a:r>
              <a:rPr lang="en-GB" dirty="0" smtClean="0"/>
              <a:t>  </a:t>
            </a:r>
            <a:r>
              <a:rPr lang="en-GB" i="1" dirty="0" err="1" smtClean="0"/>
              <a:t>dest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Copies </a:t>
            </a:r>
            <a:r>
              <a:rPr lang="en-GB" dirty="0"/>
              <a:t>new files, directories or remote file URLs from </a:t>
            </a:r>
            <a:r>
              <a:rPr lang="en-GB" i="1" dirty="0" err="1" smtClean="0"/>
              <a:t>src</a:t>
            </a:r>
            <a:r>
              <a:rPr lang="en-GB" dirty="0" smtClean="0"/>
              <a:t> </a:t>
            </a:r>
            <a:r>
              <a:rPr lang="en-GB" dirty="0"/>
              <a:t>and adds them to the </a:t>
            </a:r>
            <a:r>
              <a:rPr lang="en-GB" dirty="0" err="1"/>
              <a:t>filesystem</a:t>
            </a:r>
            <a:r>
              <a:rPr lang="en-GB" dirty="0"/>
              <a:t> of the image at the path </a:t>
            </a:r>
            <a:r>
              <a:rPr lang="en-GB" i="1" dirty="0" err="1" smtClean="0"/>
              <a:t>dest</a:t>
            </a:r>
            <a:r>
              <a:rPr lang="en-GB" dirty="0" smtClean="0"/>
              <a:t> …..will also </a:t>
            </a:r>
            <a:r>
              <a:rPr lang="en-GB" dirty="0" err="1" smtClean="0"/>
              <a:t>uncompress</a:t>
            </a:r>
            <a:r>
              <a:rPr lang="en-GB" dirty="0" smtClean="0"/>
              <a:t> .tar files</a:t>
            </a:r>
            <a:br>
              <a:rPr lang="en-GB" dirty="0" smtClean="0"/>
            </a:br>
            <a:endParaRPr lang="en-GB" i="1" dirty="0" smtClean="0"/>
          </a:p>
          <a:p>
            <a:r>
              <a:rPr lang="en-GB" b="1" dirty="0" smtClean="0"/>
              <a:t>COPY</a:t>
            </a:r>
            <a:r>
              <a:rPr lang="en-GB" dirty="0"/>
              <a:t> </a:t>
            </a:r>
            <a:r>
              <a:rPr lang="en-GB" i="1" dirty="0" err="1"/>
              <a:t>src</a:t>
            </a:r>
            <a:r>
              <a:rPr lang="en-GB" dirty="0"/>
              <a:t>  </a:t>
            </a:r>
            <a:r>
              <a:rPr lang="en-GB" i="1" dirty="0" err="1"/>
              <a:t>dest</a:t>
            </a:r>
            <a:r>
              <a:rPr lang="en-GB" dirty="0" smtClean="0"/>
              <a:t> 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Copies </a:t>
            </a:r>
            <a:r>
              <a:rPr lang="en-GB" dirty="0"/>
              <a:t>new files or directories from </a:t>
            </a:r>
            <a:r>
              <a:rPr lang="en-GB" i="1" dirty="0" err="1" smtClean="0"/>
              <a:t>src</a:t>
            </a:r>
            <a:r>
              <a:rPr lang="en-GB" dirty="0" smtClean="0"/>
              <a:t> </a:t>
            </a:r>
            <a:r>
              <a:rPr lang="en-GB" dirty="0"/>
              <a:t>and adds them to the </a:t>
            </a:r>
            <a:r>
              <a:rPr lang="en-GB" dirty="0" err="1"/>
              <a:t>filesystem</a:t>
            </a:r>
            <a:r>
              <a:rPr lang="en-GB" dirty="0"/>
              <a:t> of the </a:t>
            </a:r>
            <a:r>
              <a:rPr lang="en-GB" dirty="0" smtClean="0"/>
              <a:t>image at </a:t>
            </a:r>
            <a:r>
              <a:rPr lang="en-GB" dirty="0"/>
              <a:t>the path </a:t>
            </a:r>
            <a:r>
              <a:rPr lang="en-GB" i="1" dirty="0" err="1" smtClean="0"/>
              <a:t>dest</a:t>
            </a:r>
            <a:endParaRPr lang="en-GB" dirty="0" smtClean="0"/>
          </a:p>
          <a:p>
            <a:endParaRPr lang="en-GB" i="1" dirty="0"/>
          </a:p>
          <a:p>
            <a:r>
              <a:rPr lang="en-GB" i="1" dirty="0" err="1" smtClean="0"/>
              <a:t>src</a:t>
            </a:r>
            <a:r>
              <a:rPr lang="en-GB" dirty="0" smtClean="0"/>
              <a:t> path is relative to the directory image was built within</a:t>
            </a:r>
          </a:p>
          <a:p>
            <a:r>
              <a:rPr lang="en-GB" i="1" dirty="0" err="1" smtClean="0"/>
              <a:t>dest</a:t>
            </a:r>
            <a:r>
              <a:rPr lang="en-GB" dirty="0" smtClean="0"/>
              <a:t> </a:t>
            </a:r>
            <a:r>
              <a:rPr lang="en-GB" dirty="0"/>
              <a:t>is an absolute path, or a path relative to </a:t>
            </a:r>
            <a:r>
              <a:rPr lang="en-GB" dirty="0" smtClean="0"/>
              <a:t>WORKDIR</a:t>
            </a:r>
          </a:p>
          <a:p>
            <a:endParaRPr lang="en-GB" dirty="0"/>
          </a:p>
          <a:p>
            <a:r>
              <a:rPr lang="en-GB" b="1" dirty="0"/>
              <a:t>WORKDIR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The WORKDIR instruction sets the working directory for any RUN, CMD, ENTRYPOINT, COPY and ADD instructions that follow it in the </a:t>
            </a:r>
            <a:r>
              <a:rPr lang="en-GB" dirty="0" err="1"/>
              <a:t>Dockerfile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0466877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2962242"/>
          </a:xfrm>
        </p:spPr>
        <p:txBody>
          <a:bodyPr/>
          <a:lstStyle/>
          <a:p>
            <a:r>
              <a:rPr lang="en-GB" dirty="0"/>
              <a:t>Although ADD and COPY are functionally similar, generally speaking, COPY is preferred. That’s because it’s more transparent than ADD. </a:t>
            </a:r>
            <a:endParaRPr lang="en-GB" dirty="0" smtClean="0"/>
          </a:p>
          <a:p>
            <a:r>
              <a:rPr lang="en-GB" dirty="0" smtClean="0"/>
              <a:t>COPY </a:t>
            </a:r>
            <a:r>
              <a:rPr lang="en-GB" dirty="0"/>
              <a:t>only supports the basic copying of local files into the container, while ADD has some features (like local-only tar extraction </a:t>
            </a:r>
            <a:r>
              <a:rPr lang="en-GB" strike="sngStrike" dirty="0"/>
              <a:t>and remote URL support</a:t>
            </a:r>
            <a:r>
              <a:rPr lang="en-GB" dirty="0"/>
              <a:t>) that are not immediately obvious. </a:t>
            </a:r>
            <a:endParaRPr lang="en-GB" dirty="0" smtClean="0"/>
          </a:p>
          <a:p>
            <a:r>
              <a:rPr lang="en-GB" dirty="0" smtClean="0"/>
              <a:t>Consequently</a:t>
            </a:r>
            <a:r>
              <a:rPr lang="en-GB" dirty="0"/>
              <a:t>, the best use for ADD is local </a:t>
            </a:r>
            <a:r>
              <a:rPr lang="en-GB" b="1" dirty="0"/>
              <a:t>tar file </a:t>
            </a:r>
            <a:r>
              <a:rPr lang="en-GB" dirty="0"/>
              <a:t>auto-extraction into the image, as in ADD </a:t>
            </a:r>
            <a:r>
              <a:rPr lang="en-GB" dirty="0" smtClean="0"/>
              <a:t>rootfs.tar.gz </a:t>
            </a:r>
            <a:r>
              <a:rPr lang="en-GB" dirty="0"/>
              <a:t>/.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91984" y="4062515"/>
            <a:ext cx="6083781" cy="92333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/>
              <a:t>COPY</a:t>
            </a:r>
            <a:r>
              <a:rPr lang="en-GB" dirty="0"/>
              <a:t> resources/jdk-7u79-linux-x64.tar.gz </a:t>
            </a:r>
            <a:r>
              <a:rPr lang="en-GB" dirty="0" smtClean="0"/>
              <a:t>  /</a:t>
            </a:r>
            <a:r>
              <a:rPr lang="en-GB" dirty="0" err="1"/>
              <a:t>tmp</a:t>
            </a:r>
            <a:r>
              <a:rPr lang="en-GB" dirty="0"/>
              <a:t>/</a:t>
            </a:r>
          </a:p>
          <a:p>
            <a:r>
              <a:rPr lang="en-GB" dirty="0"/>
              <a:t>RUN tar -</a:t>
            </a:r>
            <a:r>
              <a:rPr lang="en-GB" dirty="0" err="1"/>
              <a:t>zxvf</a:t>
            </a:r>
            <a:r>
              <a:rPr lang="en-GB" dirty="0"/>
              <a:t> /</a:t>
            </a:r>
            <a:r>
              <a:rPr lang="en-GB" dirty="0" err="1"/>
              <a:t>tmp</a:t>
            </a:r>
            <a:r>
              <a:rPr lang="en-GB" dirty="0"/>
              <a:t>/jdk-7u79-linux-x64.tar.gz </a:t>
            </a:r>
            <a:r>
              <a:rPr lang="en-GB" dirty="0" smtClean="0"/>
              <a:t>  -</a:t>
            </a:r>
            <a:r>
              <a:rPr lang="en-GB" dirty="0"/>
              <a:t>C /</a:t>
            </a:r>
            <a:r>
              <a:rPr lang="en-GB" dirty="0" err="1"/>
              <a:t>usr</a:t>
            </a:r>
            <a:r>
              <a:rPr lang="en-GB" dirty="0"/>
              <a:t>/local</a:t>
            </a:r>
          </a:p>
          <a:p>
            <a:r>
              <a:rPr lang="en-GB" dirty="0"/>
              <a:t>RUN </a:t>
            </a:r>
            <a:r>
              <a:rPr lang="en-GB" dirty="0" err="1"/>
              <a:t>rm</a:t>
            </a:r>
            <a:r>
              <a:rPr lang="en-GB" dirty="0"/>
              <a:t> </a:t>
            </a:r>
            <a:r>
              <a:rPr lang="en-GB" dirty="0" smtClean="0"/>
              <a:t>  /</a:t>
            </a:r>
            <a:r>
              <a:rPr lang="en-GB" dirty="0" err="1"/>
              <a:t>tmp</a:t>
            </a:r>
            <a:r>
              <a:rPr lang="en-GB" dirty="0"/>
              <a:t>/jdk-7u79-linux-x64.tar.gz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91984" y="5461709"/>
            <a:ext cx="5570820" cy="369332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/>
              <a:t>ADD</a:t>
            </a:r>
            <a:r>
              <a:rPr lang="en-GB" dirty="0"/>
              <a:t> resources/jdk-7u79-linux-x64.tar.gz </a:t>
            </a:r>
            <a:r>
              <a:rPr lang="en-GB" dirty="0" smtClean="0"/>
              <a:t>   /</a:t>
            </a:r>
            <a:r>
              <a:rPr lang="en-GB" dirty="0" err="1"/>
              <a:t>usr</a:t>
            </a:r>
            <a:r>
              <a:rPr lang="en-GB" dirty="0"/>
              <a:t>/local/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24606" y="5056901"/>
            <a:ext cx="2121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…or the equivalent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7123540" y="4139115"/>
            <a:ext cx="190731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Note: using COPY means we can remove files we do not want in the image (because image size matters)</a:t>
            </a:r>
            <a:endParaRPr lang="en-GB" dirty="0"/>
          </a:p>
        </p:txBody>
      </p:sp>
      <p:cxnSp>
        <p:nvCxnSpPr>
          <p:cNvPr id="12" name="Straight Arrow Connector 11"/>
          <p:cNvCxnSpPr/>
          <p:nvPr/>
        </p:nvCxnSpPr>
        <p:spPr bwMode="auto">
          <a:xfrm flipH="1">
            <a:off x="4815509" y="4800600"/>
            <a:ext cx="2295939" cy="9939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63759017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DockerFile</a:t>
            </a:r>
            <a:r>
              <a:rPr lang="en-GB" dirty="0"/>
              <a:t> (</a:t>
            </a:r>
            <a:r>
              <a:rPr lang="en-GB" dirty="0" err="1"/>
              <a:t>Cont</a:t>
            </a:r>
            <a:r>
              <a:rPr lang="en-GB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433310" cy="4114800"/>
          </a:xfrm>
        </p:spPr>
        <p:txBody>
          <a:bodyPr/>
          <a:lstStyle/>
          <a:p>
            <a:r>
              <a:rPr lang="en-GB" b="1" dirty="0" smtClean="0"/>
              <a:t>ENV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Set environment variables for the Docker container</a:t>
            </a:r>
          </a:p>
          <a:p>
            <a:endParaRPr lang="en-GB" dirty="0"/>
          </a:p>
          <a:p>
            <a:r>
              <a:rPr lang="en-GB" dirty="0" smtClean="0"/>
              <a:t>Example: Create a environment variable “number” with the value 2, </a:t>
            </a:r>
            <a:r>
              <a:rPr lang="en-GB" dirty="0" err="1" smtClean="0"/>
              <a:t>etc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ENV number = 2</a:t>
            </a:r>
            <a:br>
              <a:rPr lang="en-GB" dirty="0" smtClean="0"/>
            </a:br>
            <a:r>
              <a:rPr lang="en-GB" dirty="0" smtClean="0"/>
              <a:t>ENV name=“Bob” message=“hello”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RUN echo $number      </a:t>
            </a:r>
            <a:r>
              <a:rPr lang="en-GB" dirty="0" smtClean="0">
                <a:sym typeface="Wingdings" panose="05000000000000000000" pitchFamily="2" charset="2"/>
              </a:rPr>
              <a:t> echo the environmental variable</a:t>
            </a:r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38588714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175" y="1724025"/>
            <a:ext cx="8574405" cy="411480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FROM ubuntu:14.04                               </a:t>
            </a:r>
            <a:r>
              <a:rPr lang="en-GB" dirty="0" smtClean="0">
                <a:sym typeface="Wingdings" panose="05000000000000000000" pitchFamily="2" charset="2"/>
              </a:rPr>
              <a:t> baseline OS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					</a:t>
            </a:r>
            <a:r>
              <a:rPr lang="en-GB" u="sng" dirty="0" smtClean="0">
                <a:sym typeface="Wingdings" panose="05000000000000000000" pitchFamily="2" charset="2"/>
              </a:rPr>
              <a:t>Terminal </a:t>
            </a:r>
            <a:r>
              <a:rPr lang="en-GB" u="sng" dirty="0">
                <a:sym typeface="Wingdings" panose="05000000000000000000" pitchFamily="2" charset="2"/>
              </a:rPr>
              <a:t>commands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RUN apt-get update                                Update software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RUN apt-get install –y 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>                    install 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COPY  </a:t>
            </a:r>
            <a:r>
              <a:rPr lang="en-GB" dirty="0" err="1" smtClean="0">
                <a:sym typeface="Wingdings" panose="05000000000000000000" pitchFamily="2" charset="2"/>
              </a:rPr>
              <a:t>nginx.conf</a:t>
            </a:r>
            <a:r>
              <a:rPr lang="en-GB" dirty="0" smtClean="0">
                <a:sym typeface="Wingdings" panose="05000000000000000000" pitchFamily="2" charset="2"/>
              </a:rPr>
              <a:t>    /</a:t>
            </a:r>
            <a:r>
              <a:rPr lang="en-GB" dirty="0" err="1" smtClean="0">
                <a:sym typeface="Wingdings" panose="05000000000000000000" pitchFamily="2" charset="2"/>
              </a:rPr>
              <a:t>etc</a:t>
            </a:r>
            <a:r>
              <a:rPr lang="en-GB" dirty="0" smtClean="0">
                <a:sym typeface="Wingdings" panose="05000000000000000000" pitchFamily="2" charset="2"/>
              </a:rPr>
              <a:t>/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>/</a:t>
            </a:r>
            <a:r>
              <a:rPr lang="en-GB" dirty="0" err="1" smtClean="0">
                <a:sym typeface="Wingdings" panose="05000000000000000000" pitchFamily="2" charset="2"/>
              </a:rPr>
              <a:t>nginx.conf</a:t>
            </a:r>
            <a:r>
              <a:rPr lang="en-GB" dirty="0" smtClean="0">
                <a:sym typeface="Wingdings" panose="05000000000000000000" pitchFamily="2" charset="2"/>
              </a:rPr>
              <a:t>     add </a:t>
            </a:r>
            <a:r>
              <a:rPr lang="en-GB" dirty="0" err="1" smtClean="0">
                <a:sym typeface="Wingdings" panose="05000000000000000000" pitchFamily="2" charset="2"/>
              </a:rPr>
              <a:t>nginx.conf</a:t>
            </a:r>
            <a:r>
              <a:rPr lang="en-GB" dirty="0" smtClean="0">
                <a:sym typeface="Wingdings" panose="05000000000000000000" pitchFamily="2" charset="2"/>
              </a:rPr>
              <a:t> from host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>COPY </a:t>
            </a:r>
            <a:r>
              <a:rPr lang="en-GB" dirty="0" smtClean="0">
                <a:sym typeface="Wingdings" panose="05000000000000000000" pitchFamily="2" charset="2"/>
              </a:rPr>
              <a:t>./www-data   /www-data                     add website files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EXPOSE  </a:t>
            </a:r>
            <a:r>
              <a:rPr lang="en-GB" dirty="0">
                <a:sym typeface="Wingdings" panose="05000000000000000000" pitchFamily="2" charset="2"/>
              </a:rPr>
              <a:t>80 </a:t>
            </a:r>
            <a:r>
              <a:rPr lang="en-GB" dirty="0" smtClean="0">
                <a:sym typeface="Wingdings" panose="05000000000000000000" pitchFamily="2" charset="2"/>
              </a:rPr>
              <a:t>				 expose port 80 to host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CMD [“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>”]                                           run command </a:t>
            </a:r>
            <a:r>
              <a:rPr lang="en-GB" i="1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55395869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1980" y="1036320"/>
            <a:ext cx="8275320" cy="480250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FROM </a:t>
            </a:r>
            <a:r>
              <a:rPr lang="en-GB" dirty="0" err="1" smtClean="0"/>
              <a:t>node:carbon</a:t>
            </a:r>
            <a:r>
              <a:rPr lang="en-GB" dirty="0" smtClean="0"/>
              <a:t>                 </a:t>
            </a:r>
            <a:r>
              <a:rPr lang="en-GB" dirty="0" smtClean="0">
                <a:sym typeface="Wingdings" panose="05000000000000000000" pitchFamily="2" charset="2"/>
              </a:rPr>
              <a:t> baseline OS with node.js installed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WORKDIR /</a:t>
            </a:r>
            <a:r>
              <a:rPr lang="en-GB" dirty="0" err="1" smtClean="0"/>
              <a:t>usr</a:t>
            </a:r>
            <a:r>
              <a:rPr lang="en-GB" dirty="0" smtClean="0"/>
              <a:t>/</a:t>
            </a:r>
            <a:r>
              <a:rPr lang="en-GB" dirty="0" err="1" smtClean="0"/>
              <a:t>src</a:t>
            </a:r>
            <a:r>
              <a:rPr lang="en-GB" dirty="0" smtClean="0"/>
              <a:t>/app	          </a:t>
            </a:r>
            <a:r>
              <a:rPr lang="en-GB" dirty="0" smtClean="0">
                <a:sym typeface="Wingdings" panose="05000000000000000000" pitchFamily="2" charset="2"/>
              </a:rPr>
              <a:t> the app directory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COPY package*.</a:t>
            </a:r>
            <a:r>
              <a:rPr lang="en-GB" dirty="0" err="1" smtClean="0"/>
              <a:t>json</a:t>
            </a:r>
            <a:r>
              <a:rPr lang="en-GB" dirty="0" smtClean="0"/>
              <a:t>  ./           </a:t>
            </a:r>
            <a:r>
              <a:rPr lang="en-GB" dirty="0" smtClean="0">
                <a:sym typeface="Wingdings" panose="05000000000000000000" pitchFamily="2" charset="2"/>
              </a:rPr>
              <a:t> copy from host to container 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                                                      WORKDIR directory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RUN </a:t>
            </a:r>
            <a:r>
              <a:rPr lang="en-GB" dirty="0" err="1" smtClean="0">
                <a:sym typeface="Wingdings" panose="05000000000000000000" pitchFamily="2" charset="2"/>
              </a:rPr>
              <a:t>npm</a:t>
            </a:r>
            <a:r>
              <a:rPr lang="en-GB" dirty="0" smtClean="0">
                <a:sym typeface="Wingdings" panose="05000000000000000000" pitchFamily="2" charset="2"/>
              </a:rPr>
              <a:t> install                        install the “</a:t>
            </a:r>
            <a:r>
              <a:rPr lang="en-GB" dirty="0" err="1" smtClean="0">
                <a:sym typeface="Wingdings" panose="05000000000000000000" pitchFamily="2" charset="2"/>
              </a:rPr>
              <a:t>npm</a:t>
            </a:r>
            <a:r>
              <a:rPr lang="en-GB" dirty="0" smtClean="0">
                <a:sym typeface="Wingdings" panose="05000000000000000000" pitchFamily="2" charset="2"/>
              </a:rPr>
              <a:t>” installer software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#OR RUN </a:t>
            </a:r>
            <a:r>
              <a:rPr lang="en-GB" dirty="0" err="1" smtClean="0">
                <a:sym typeface="Wingdings" panose="05000000000000000000" pitchFamily="2" charset="2"/>
              </a:rPr>
              <a:t>npm</a:t>
            </a:r>
            <a:r>
              <a:rPr lang="en-GB" dirty="0" smtClean="0">
                <a:sym typeface="Wingdings" panose="05000000000000000000" pitchFamily="2" charset="2"/>
              </a:rPr>
              <a:t> install --only=production</a:t>
            </a:r>
          </a:p>
          <a:p>
            <a:pPr marL="0" indent="0">
              <a:buNone/>
            </a:pPr>
            <a:endParaRPr lang="en-GB" dirty="0">
              <a:sym typeface="Wingdings" panose="05000000000000000000" pitchFamily="2" charset="2"/>
            </a:endParaRPr>
          </a:p>
          <a:p>
            <a:pPr marL="0" indent="0">
              <a:buNone/>
            </a:pPr>
            <a:r>
              <a:rPr lang="en-GB" dirty="0" smtClean="0">
                <a:sym typeface="Wingdings" panose="05000000000000000000" pitchFamily="2" charset="2"/>
              </a:rPr>
              <a:t>COPY  .   .                                copy contents of the current host </a:t>
            </a:r>
            <a:r>
              <a:rPr lang="en-GB" dirty="0" err="1" smtClean="0">
                <a:sym typeface="Wingdings" panose="05000000000000000000" pitchFamily="2" charset="2"/>
              </a:rPr>
              <a:t>dir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                                                  to the WORKDIR directory in the 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                                                  container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EXPOSE 8000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CMD [“</a:t>
            </a:r>
            <a:r>
              <a:rPr lang="en-GB" dirty="0" err="1" smtClean="0">
                <a:sym typeface="Wingdings" panose="05000000000000000000" pitchFamily="2" charset="2"/>
              </a:rPr>
              <a:t>npm</a:t>
            </a:r>
            <a:r>
              <a:rPr lang="en-GB" dirty="0" smtClean="0">
                <a:sym typeface="Wingdings" panose="05000000000000000000" pitchFamily="2" charset="2"/>
              </a:rPr>
              <a:t>”, “start”]               execute </a:t>
            </a:r>
            <a:r>
              <a:rPr lang="en-GB" dirty="0" err="1" smtClean="0">
                <a:sym typeface="Wingdings" panose="05000000000000000000" pitchFamily="2" charset="2"/>
              </a:rPr>
              <a:t>npm</a:t>
            </a:r>
            <a:r>
              <a:rPr lang="en-GB" dirty="0" smtClean="0">
                <a:sym typeface="Wingdings" panose="05000000000000000000" pitchFamily="2" charset="2"/>
              </a:rPr>
              <a:t> start in container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7175" y="4562375"/>
            <a:ext cx="9412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host </a:t>
            </a:r>
            <a:r>
              <a:rPr lang="en-GB" dirty="0" err="1" smtClean="0"/>
              <a:t>dir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V="1">
            <a:off x="1058779" y="4403558"/>
            <a:ext cx="394636" cy="22619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1706893" y="4562375"/>
            <a:ext cx="1505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container </a:t>
            </a:r>
            <a:r>
              <a:rPr lang="en-GB" dirty="0" err="1" smtClean="0"/>
              <a:t>dir</a:t>
            </a:r>
            <a:endParaRPr lang="en-GB" dirty="0"/>
          </a:p>
        </p:txBody>
      </p:sp>
      <p:cxnSp>
        <p:nvCxnSpPr>
          <p:cNvPr id="10" name="Straight Arrow Connector 9"/>
          <p:cNvCxnSpPr/>
          <p:nvPr/>
        </p:nvCxnSpPr>
        <p:spPr bwMode="auto">
          <a:xfrm flipH="1" flipV="1">
            <a:off x="1862489" y="4442059"/>
            <a:ext cx="144379" cy="18769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29041778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3880" y="998220"/>
            <a:ext cx="8107680" cy="484060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FROM </a:t>
            </a:r>
            <a:r>
              <a:rPr lang="en-GB" dirty="0" err="1" smtClean="0"/>
              <a:t>openjdk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ENV SPRING_OUTPUT_ANSI_ENABLED=ALWAYS \</a:t>
            </a:r>
            <a:r>
              <a:rPr lang="en-GB" dirty="0"/>
              <a:t>	</a:t>
            </a:r>
            <a:r>
              <a:rPr lang="en-GB" dirty="0" smtClean="0">
                <a:solidFill>
                  <a:srgbClr val="00B0F0"/>
                </a:solidFill>
              </a:rPr>
              <a:t>JHIPSTER_SLEEP</a:t>
            </a:r>
            <a:r>
              <a:rPr lang="en-GB" dirty="0" smtClean="0"/>
              <a:t>=0 \</a:t>
            </a:r>
            <a:br>
              <a:rPr lang="en-GB" dirty="0" smtClean="0"/>
            </a:br>
            <a:r>
              <a:rPr lang="en-GB" dirty="0" smtClean="0"/>
              <a:t>	JAVA_OPTS=“”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CMD echo “We are running” &amp;&amp; \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sleep $(</a:t>
            </a:r>
            <a:r>
              <a:rPr lang="en-GB" dirty="0" smtClean="0">
                <a:solidFill>
                  <a:srgbClr val="00B0F0"/>
                </a:solidFill>
              </a:rPr>
              <a:t>JHIPSTER_SLEEP</a:t>
            </a:r>
            <a:r>
              <a:rPr lang="en-GB" dirty="0" smtClean="0"/>
              <a:t>) &amp;&amp; \</a:t>
            </a:r>
            <a:br>
              <a:rPr lang="en-GB" dirty="0" smtClean="0"/>
            </a:br>
            <a:r>
              <a:rPr lang="en-GB" dirty="0" smtClean="0"/>
              <a:t>	java $(JAVA_OPTS) -</a:t>
            </a:r>
            <a:r>
              <a:rPr lang="en-GB" dirty="0" err="1" smtClean="0"/>
              <a:t>Djava.security.egd</a:t>
            </a:r>
            <a:r>
              <a:rPr lang="en-GB" dirty="0" smtClean="0"/>
              <a:t>=file:/dev/./</a:t>
            </a:r>
            <a:r>
              <a:rPr lang="en-GB" dirty="0" err="1" smtClean="0"/>
              <a:t>urandom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                                              -jar /</a:t>
            </a:r>
            <a:r>
              <a:rPr lang="en-GB" dirty="0" err="1" smtClean="0"/>
              <a:t>app.war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EXPOSE 8000 5701/</a:t>
            </a:r>
            <a:r>
              <a:rPr lang="en-GB" dirty="0" err="1" smtClean="0"/>
              <a:t>udp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ym typeface="Wingdings" panose="05000000000000000000" pitchFamily="2" charset="2"/>
              </a:rPr>
              <a:t>COPY</a:t>
            </a:r>
            <a:r>
              <a:rPr lang="en-GB" dirty="0" smtClean="0"/>
              <a:t> *.war     /</a:t>
            </a:r>
            <a:r>
              <a:rPr lang="en-GB" dirty="0" err="1" smtClean="0"/>
              <a:t>app.war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945380" y="1242060"/>
            <a:ext cx="2467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Environment variables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633721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.</a:t>
            </a:r>
            <a:r>
              <a:rPr lang="en-GB" dirty="0" err="1" smtClean="0"/>
              <a:t>dockerignore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82040"/>
            <a:ext cx="7029450" cy="4756785"/>
          </a:xfrm>
        </p:spPr>
        <p:txBody>
          <a:bodyPr/>
          <a:lstStyle/>
          <a:p>
            <a:r>
              <a:rPr lang="en-GB" dirty="0" smtClean="0"/>
              <a:t>This is another text file placed in the same directory as the </a:t>
            </a:r>
            <a:r>
              <a:rPr lang="en-GB" dirty="0" err="1" smtClean="0"/>
              <a:t>DockerFile</a:t>
            </a:r>
            <a:r>
              <a:rPr lang="en-GB" dirty="0" smtClean="0"/>
              <a:t> file</a:t>
            </a:r>
          </a:p>
          <a:p>
            <a:r>
              <a:rPr lang="en-GB" dirty="0" smtClean="0"/>
              <a:t>Specifies files to ignore during an ADD or COPY because the container does not need them</a:t>
            </a:r>
          </a:p>
          <a:p>
            <a:endParaRPr lang="en-GB" dirty="0"/>
          </a:p>
          <a:p>
            <a:r>
              <a:rPr lang="en-GB" dirty="0" smtClean="0"/>
              <a:t>Example: Ignore all .txt files</a:t>
            </a:r>
            <a:br>
              <a:rPr lang="en-GB" dirty="0" smtClean="0"/>
            </a:br>
            <a:r>
              <a:rPr lang="en-GB" dirty="0" smtClean="0"/>
              <a:t>*.txt</a:t>
            </a:r>
          </a:p>
          <a:p>
            <a:r>
              <a:rPr lang="en-GB" dirty="0"/>
              <a:t>Example: Ignore </a:t>
            </a:r>
            <a:r>
              <a:rPr lang="en-GB" dirty="0" smtClean="0"/>
              <a:t>all files except </a:t>
            </a:r>
            <a:r>
              <a:rPr lang="en-GB" dirty="0"/>
              <a:t>.jar and .war </a:t>
            </a:r>
            <a:r>
              <a:rPr lang="en-GB" dirty="0" smtClean="0"/>
              <a:t>files</a:t>
            </a:r>
            <a:br>
              <a:rPr lang="en-GB" dirty="0" smtClean="0"/>
            </a:br>
            <a:r>
              <a:rPr lang="en-GB" dirty="0" smtClean="0"/>
              <a:t>*.*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!*.jar</a:t>
            </a:r>
            <a:br>
              <a:rPr lang="en-GB" dirty="0"/>
            </a:br>
            <a:r>
              <a:rPr lang="en-GB" dirty="0"/>
              <a:t>!*.war </a:t>
            </a:r>
          </a:p>
          <a:p>
            <a:r>
              <a:rPr lang="en-GB" dirty="0" smtClean="0"/>
              <a:t>Example: </a:t>
            </a:r>
            <a:r>
              <a:rPr lang="en-GB" dirty="0" err="1" smtClean="0"/>
              <a:t>Ingore</a:t>
            </a:r>
            <a:r>
              <a:rPr lang="en-GB" dirty="0" smtClean="0"/>
              <a:t> files and directories starting with </a:t>
            </a:r>
            <a:r>
              <a:rPr lang="en-GB" i="1" dirty="0" smtClean="0"/>
              <a:t>temp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temp*</a:t>
            </a:r>
          </a:p>
          <a:p>
            <a:r>
              <a:rPr lang="en-GB" dirty="0" smtClean="0"/>
              <a:t>Example</a:t>
            </a:r>
            <a:r>
              <a:rPr lang="en-GB" dirty="0"/>
              <a:t>:  Exclude files and directories starting with </a:t>
            </a:r>
            <a:r>
              <a:rPr lang="en-GB" i="1" dirty="0"/>
              <a:t>temp</a:t>
            </a:r>
            <a:r>
              <a:rPr lang="en-GB" dirty="0"/>
              <a:t> from any subdirectory that is two levels below the root</a:t>
            </a:r>
            <a:r>
              <a:rPr lang="en-GB" dirty="0" smtClean="0"/>
              <a:t>.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*/*/temp*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29544576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Images Revisited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56044" y="1097280"/>
            <a:ext cx="2403222" cy="147732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DockerFile</a:t>
            </a:r>
            <a:endParaRPr lang="en-GB" b="1" u="sng" dirty="0" smtClean="0"/>
          </a:p>
          <a:p>
            <a:endParaRPr lang="en-GB" dirty="0" smtClean="0"/>
          </a:p>
          <a:p>
            <a:r>
              <a:rPr lang="en-GB" dirty="0" smtClean="0"/>
              <a:t>FROM </a:t>
            </a:r>
            <a:r>
              <a:rPr lang="en-GB" dirty="0" err="1" smtClean="0">
                <a:solidFill>
                  <a:srgbClr val="FF0000"/>
                </a:solidFill>
              </a:rPr>
              <a:t>node:carbon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WORKDIR …</a:t>
            </a:r>
            <a:r>
              <a:rPr lang="en-GB" dirty="0" err="1" smtClean="0"/>
              <a:t>etc</a:t>
            </a:r>
            <a:r>
              <a:rPr lang="en-GB" dirty="0" smtClean="0"/>
              <a:t>, etc.</a:t>
            </a:r>
            <a:endParaRPr lang="en-GB" dirty="0"/>
          </a:p>
        </p:txBody>
      </p:sp>
      <p:sp>
        <p:nvSpPr>
          <p:cNvPr id="6" name="Regular Pentagon 5"/>
          <p:cNvSpPr/>
          <p:nvPr/>
        </p:nvSpPr>
        <p:spPr bwMode="auto">
          <a:xfrm>
            <a:off x="3543300" y="2263140"/>
            <a:ext cx="1615440" cy="1577340"/>
          </a:xfrm>
          <a:prstGeom prst="pentagon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DockerHub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8" name="Straight Arrow Connector 7"/>
          <p:cNvCxnSpPr>
            <a:endCxn id="5" idx="3"/>
          </p:cNvCxnSpPr>
          <p:nvPr/>
        </p:nvCxnSpPr>
        <p:spPr bwMode="auto">
          <a:xfrm flipH="1" flipV="1">
            <a:off x="2759266" y="1835944"/>
            <a:ext cx="1138142" cy="73866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5728144" y="1935480"/>
            <a:ext cx="3134191" cy="147732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DockerFile</a:t>
            </a:r>
            <a:endParaRPr lang="en-GB" b="1" u="sng" dirty="0" smtClean="0"/>
          </a:p>
          <a:p>
            <a:endParaRPr lang="en-GB" dirty="0"/>
          </a:p>
          <a:p>
            <a:r>
              <a:rPr lang="en-GB" dirty="0" smtClean="0"/>
              <a:t>FROM </a:t>
            </a:r>
            <a:r>
              <a:rPr lang="en-GB" dirty="0" err="1" smtClean="0">
                <a:solidFill>
                  <a:srgbClr val="FF0000"/>
                </a:solidFill>
              </a:rPr>
              <a:t>buildpack-deps:jessie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WORKDIR …</a:t>
            </a:r>
            <a:r>
              <a:rPr lang="en-GB" dirty="0" err="1" smtClean="0"/>
              <a:t>etc</a:t>
            </a:r>
            <a:r>
              <a:rPr lang="en-GB" dirty="0" smtClean="0"/>
              <a:t>, etc.</a:t>
            </a:r>
            <a:endParaRPr lang="en-GB" dirty="0"/>
          </a:p>
        </p:txBody>
      </p:sp>
      <p:cxnSp>
        <p:nvCxnSpPr>
          <p:cNvPr id="11" name="Straight Arrow Connector 10"/>
          <p:cNvCxnSpPr/>
          <p:nvPr/>
        </p:nvCxnSpPr>
        <p:spPr bwMode="auto">
          <a:xfrm flipH="1">
            <a:off x="4859464" y="2430780"/>
            <a:ext cx="807720" cy="14382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TextBox 12"/>
          <p:cNvSpPr txBox="1"/>
          <p:nvPr/>
        </p:nvSpPr>
        <p:spPr>
          <a:xfrm>
            <a:off x="4859464" y="4205366"/>
            <a:ext cx="2416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buildpack-deps:jessie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257175" y="659884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my_app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4859464" y="4649946"/>
            <a:ext cx="3698448" cy="147732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DockerFile</a:t>
            </a:r>
            <a:endParaRPr lang="en-GB" b="1" u="sng" dirty="0" smtClean="0"/>
          </a:p>
          <a:p>
            <a:endParaRPr lang="en-GB" dirty="0"/>
          </a:p>
          <a:p>
            <a:r>
              <a:rPr lang="en-GB" dirty="0" smtClean="0"/>
              <a:t>FROM </a:t>
            </a:r>
            <a:r>
              <a:rPr lang="en-GB" dirty="0" err="1" smtClean="0">
                <a:solidFill>
                  <a:srgbClr val="FF0000"/>
                </a:solidFill>
              </a:rPr>
              <a:t>buildpack-deps:jessie-scm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WORKDIR …</a:t>
            </a:r>
            <a:r>
              <a:rPr lang="en-GB" dirty="0" err="1" smtClean="0"/>
              <a:t>etc</a:t>
            </a:r>
            <a:r>
              <a:rPr lang="en-GB" dirty="0" smtClean="0"/>
              <a:t>, etc.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5667184" y="1508284"/>
            <a:ext cx="1505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node:carbon</a:t>
            </a:r>
            <a:endParaRPr lang="en-GB" dirty="0"/>
          </a:p>
        </p:txBody>
      </p:sp>
      <p:cxnSp>
        <p:nvCxnSpPr>
          <p:cNvPr id="17" name="Straight Arrow Connector 16"/>
          <p:cNvCxnSpPr>
            <a:endCxn id="9" idx="2"/>
          </p:cNvCxnSpPr>
          <p:nvPr/>
        </p:nvCxnSpPr>
        <p:spPr bwMode="auto">
          <a:xfrm flipV="1">
            <a:off x="6614160" y="3412808"/>
            <a:ext cx="681080" cy="59531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0" name="TextBox 19"/>
          <p:cNvSpPr txBox="1"/>
          <p:nvPr/>
        </p:nvSpPr>
        <p:spPr>
          <a:xfrm>
            <a:off x="356044" y="3230374"/>
            <a:ext cx="272796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One </a:t>
            </a:r>
            <a:r>
              <a:rPr lang="en-GB" dirty="0" err="1" smtClean="0"/>
              <a:t>DockerFile</a:t>
            </a:r>
            <a:r>
              <a:rPr lang="en-GB" dirty="0" smtClean="0"/>
              <a:t> leads to another that leads to another, etc.</a:t>
            </a:r>
          </a:p>
          <a:p>
            <a:endParaRPr lang="en-GB" dirty="0"/>
          </a:p>
          <a:p>
            <a:r>
              <a:rPr lang="en-GB" dirty="0" smtClean="0"/>
              <a:t>Each builds an image.</a:t>
            </a:r>
          </a:p>
          <a:p>
            <a:r>
              <a:rPr lang="en-GB" dirty="0" err="1" smtClean="0"/>
              <a:t>my_app</a:t>
            </a:r>
            <a:r>
              <a:rPr lang="en-GB" dirty="0" smtClean="0"/>
              <a:t> pulls each of these images, but it does not necessarily have to rebuild each of them. </a:t>
            </a:r>
            <a:r>
              <a:rPr lang="en-GB" b="1" dirty="0" smtClean="0">
                <a:solidFill>
                  <a:srgbClr val="FF0000"/>
                </a:solidFill>
              </a:rPr>
              <a:t>The images are cached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765626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work for setting up the infrastructure for an application is now the responsibility of the developer</a:t>
            </a:r>
          </a:p>
          <a:p>
            <a:r>
              <a:rPr lang="en-GB" b="1" dirty="0" err="1" smtClean="0">
                <a:solidFill>
                  <a:srgbClr val="FF0000"/>
                </a:solidFill>
              </a:rPr>
              <a:t>DockerFiles</a:t>
            </a:r>
            <a:r>
              <a:rPr lang="en-GB" b="1" dirty="0" smtClean="0">
                <a:solidFill>
                  <a:srgbClr val="FF0000"/>
                </a:solidFill>
              </a:rPr>
              <a:t> can be submitted to version control </a:t>
            </a:r>
            <a:r>
              <a:rPr lang="en-GB" dirty="0" smtClean="0"/>
              <a:t>along with the code for the application</a:t>
            </a:r>
          </a:p>
          <a:p>
            <a:r>
              <a:rPr lang="en-GB" dirty="0" smtClean="0"/>
              <a:t>They setup the </a:t>
            </a:r>
            <a:r>
              <a:rPr lang="en-GB" dirty="0" err="1" smtClean="0"/>
              <a:t>DockerFile</a:t>
            </a:r>
            <a:r>
              <a:rPr lang="en-GB" dirty="0" smtClean="0"/>
              <a:t> and this can be handed over to the software test department along with the code</a:t>
            </a:r>
          </a:p>
          <a:p>
            <a:r>
              <a:rPr lang="en-GB" dirty="0" smtClean="0"/>
              <a:t>WIN </a:t>
            </a:r>
            <a:r>
              <a:rPr lang="en-GB" dirty="0" err="1" smtClean="0"/>
              <a:t>WIN</a:t>
            </a:r>
            <a:r>
              <a:rPr lang="en-GB" dirty="0" smtClean="0"/>
              <a:t>!!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7504295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59845"/>
            <a:ext cx="7029450" cy="4678980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BUILDING THE</a:t>
            </a:r>
            <a:br>
              <a:rPr lang="en-GB" sz="9600" dirty="0" smtClean="0"/>
            </a:br>
            <a:r>
              <a:rPr lang="en-GB" sz="9600" dirty="0" smtClean="0"/>
              <a:t>IMAGE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2935178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auto">
          <a:xfrm>
            <a:off x="1424539" y="2093495"/>
            <a:ext cx="5005137" cy="136877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</a:t>
            </a:r>
            <a:r>
              <a:rPr lang="en-GB" dirty="0"/>
              <a:t>a </a:t>
            </a:r>
            <a:r>
              <a:rPr lang="en-GB" dirty="0" smtClean="0"/>
              <a:t>Container</a:t>
            </a:r>
            <a:r>
              <a:rPr lang="en-GB" dirty="0"/>
              <a:t> </a:t>
            </a:r>
            <a:r>
              <a:rPr lang="en-GB" dirty="0" smtClean="0"/>
              <a:t>Image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31520"/>
            <a:ext cx="7029450" cy="5107305"/>
          </a:xfrm>
        </p:spPr>
        <p:txBody>
          <a:bodyPr/>
          <a:lstStyle/>
          <a:p>
            <a:r>
              <a:rPr lang="en-GB" dirty="0" smtClean="0"/>
              <a:t>Use </a:t>
            </a:r>
            <a:r>
              <a:rPr lang="en-GB" dirty="0"/>
              <a:t>Docker to prepare our software and its execution environment by packing them onto a file system</a:t>
            </a:r>
            <a:r>
              <a:rPr lang="en-GB" dirty="0" smtClean="0"/>
              <a:t>.</a:t>
            </a:r>
          </a:p>
          <a:p>
            <a:r>
              <a:rPr lang="en-GB" dirty="0" smtClean="0"/>
              <a:t>Example: Make a folder </a:t>
            </a:r>
            <a:r>
              <a:rPr lang="en-GB" i="1" dirty="0" smtClean="0">
                <a:solidFill>
                  <a:srgbClr val="FF0000"/>
                </a:solidFill>
              </a:rPr>
              <a:t>my-</a:t>
            </a:r>
            <a:r>
              <a:rPr lang="en-GB" i="1" dirty="0" err="1" smtClean="0">
                <a:solidFill>
                  <a:srgbClr val="FF0000"/>
                </a:solidFill>
              </a:rPr>
              <a:t>nginx</a:t>
            </a:r>
            <a:r>
              <a:rPr lang="en-GB" i="1" dirty="0" smtClean="0"/>
              <a:t> </a:t>
            </a:r>
            <a:r>
              <a:rPr lang="en-GB" dirty="0" smtClean="0"/>
              <a:t>add a file called “</a:t>
            </a:r>
            <a:r>
              <a:rPr lang="en-GB" b="1" dirty="0" err="1" smtClean="0"/>
              <a:t>DockerFile</a:t>
            </a:r>
            <a:r>
              <a:rPr lang="en-GB" dirty="0" smtClean="0"/>
              <a:t>” to it with the following content:</a:t>
            </a:r>
          </a:p>
          <a:p>
            <a:pPr marL="400050" lvl="1" indent="0">
              <a:buNone/>
            </a:pPr>
            <a:r>
              <a:rPr lang="en-GB" dirty="0" smtClean="0"/>
              <a:t>FROM </a:t>
            </a:r>
            <a:r>
              <a:rPr lang="en-GB" dirty="0" err="1"/>
              <a:t>ubuntu</a:t>
            </a:r>
            <a:endParaRPr lang="en-GB" dirty="0"/>
          </a:p>
          <a:p>
            <a:pPr marL="400050" lvl="1" indent="0">
              <a:buNone/>
            </a:pPr>
            <a:r>
              <a:rPr lang="en-GB" dirty="0"/>
              <a:t>RUN apt-get update &amp;&amp; apt-get install -y </a:t>
            </a:r>
            <a:r>
              <a:rPr lang="en-GB" dirty="0" err="1"/>
              <a:t>nginx</a:t>
            </a:r>
            <a:endParaRPr lang="en-GB" dirty="0"/>
          </a:p>
          <a:p>
            <a:pPr marL="400050" lvl="1" indent="0">
              <a:buNone/>
            </a:pPr>
            <a:r>
              <a:rPr lang="en-GB" dirty="0"/>
              <a:t>EXPOSE 80</a:t>
            </a:r>
          </a:p>
          <a:p>
            <a:pPr marL="400050" lvl="1" indent="0">
              <a:buNone/>
            </a:pPr>
            <a:r>
              <a:rPr lang="en-GB" dirty="0"/>
              <a:t>ENTRYPOINT ["</a:t>
            </a:r>
            <a:r>
              <a:rPr lang="en-GB" dirty="0" err="1"/>
              <a:t>nginx</a:t>
            </a:r>
            <a:r>
              <a:rPr lang="en-GB" dirty="0"/>
              <a:t>", "-g", "daemon off</a:t>
            </a:r>
            <a:r>
              <a:rPr lang="en-GB" dirty="0" smtClean="0"/>
              <a:t>;"]</a:t>
            </a:r>
          </a:p>
          <a:p>
            <a:r>
              <a:rPr lang="en-GB" dirty="0" smtClean="0"/>
              <a:t>From command window and within the </a:t>
            </a:r>
            <a:r>
              <a:rPr lang="en-GB" dirty="0" smtClean="0">
                <a:solidFill>
                  <a:srgbClr val="FF0000"/>
                </a:solidFill>
              </a:rPr>
              <a:t>my-</a:t>
            </a:r>
            <a:r>
              <a:rPr lang="en-GB" dirty="0" err="1" smtClean="0">
                <a:solidFill>
                  <a:srgbClr val="FF0000"/>
                </a:solidFill>
              </a:rPr>
              <a:t>nginx</a:t>
            </a:r>
            <a:r>
              <a:rPr lang="en-GB" dirty="0" smtClean="0"/>
              <a:t> folder, execute one of these commands</a:t>
            </a:r>
          </a:p>
          <a:p>
            <a:pPr marL="0" indent="0">
              <a:buNone/>
            </a:pPr>
            <a:r>
              <a:rPr lang="en-GB" dirty="0"/>
              <a:t>	</a:t>
            </a:r>
            <a:endParaRPr lang="en-GB" sz="4800" i="1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Interestingly we can pull a Linux “</a:t>
            </a:r>
            <a:r>
              <a:rPr lang="en-GB" dirty="0" err="1" smtClean="0"/>
              <a:t>ubuntu</a:t>
            </a:r>
            <a:r>
              <a:rPr lang="en-GB" dirty="0" smtClean="0"/>
              <a:t>” image on Windows because Docker is running on Hyper-V which is a Type 1 hypervisor and supports any OS</a:t>
            </a:r>
          </a:p>
          <a:p>
            <a:r>
              <a:rPr lang="en-GB" dirty="0" smtClean="0"/>
              <a:t>See note on warnings on next slide!!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657638" y="4173885"/>
            <a:ext cx="2386436" cy="92333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Builds image with “local” name and tag</a:t>
            </a:r>
            <a:br>
              <a:rPr lang="en-GB" dirty="0" smtClean="0"/>
            </a:br>
            <a:r>
              <a:rPr lang="en-GB" dirty="0" err="1" smtClean="0"/>
              <a:t>my-nginx:latest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094943" y="4173885"/>
            <a:ext cx="4442242" cy="92333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i="1" strike="sngStrike" dirty="0" err="1"/>
              <a:t>docker</a:t>
            </a:r>
            <a:r>
              <a:rPr lang="en-GB" i="1" strike="sngStrike" dirty="0"/>
              <a:t> </a:t>
            </a:r>
            <a:r>
              <a:rPr lang="en-GB" i="1" strike="sngStrike" dirty="0" smtClean="0"/>
              <a:t>image build  .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/>
              <a:t>build --tag </a:t>
            </a:r>
            <a:r>
              <a:rPr lang="en-GB" i="1" dirty="0" err="1" smtClean="0">
                <a:solidFill>
                  <a:srgbClr val="FF0000"/>
                </a:solidFill>
              </a:rPr>
              <a:t>my-nginx:latest</a:t>
            </a:r>
            <a:r>
              <a:rPr lang="en-GB" i="1" dirty="0" smtClean="0"/>
              <a:t> </a:t>
            </a:r>
            <a:r>
              <a:rPr lang="en-GB" i="1" dirty="0"/>
              <a:t>.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/>
              <a:t>build </a:t>
            </a:r>
            <a:r>
              <a:rPr lang="en-GB" i="1" dirty="0" smtClean="0"/>
              <a:t>-t </a:t>
            </a:r>
            <a:r>
              <a:rPr lang="en-GB" i="1" dirty="0" smtClean="0">
                <a:solidFill>
                  <a:srgbClr val="FF0000"/>
                </a:solidFill>
              </a:rPr>
              <a:t>my-</a:t>
            </a:r>
            <a:r>
              <a:rPr lang="en-GB" i="1" dirty="0" err="1" smtClean="0">
                <a:solidFill>
                  <a:srgbClr val="FF0000"/>
                </a:solidFill>
              </a:rPr>
              <a:t>nginx</a:t>
            </a:r>
            <a:r>
              <a:rPr lang="en-GB" i="1" dirty="0" smtClean="0"/>
              <a:t> </a:t>
            </a:r>
            <a:r>
              <a:rPr lang="en-GB" i="1" dirty="0"/>
              <a:t>.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833937" y="2261936"/>
            <a:ext cx="2033838" cy="120032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Note:</a:t>
            </a:r>
          </a:p>
          <a:p>
            <a:r>
              <a:rPr lang="en-GB" dirty="0" smtClean="0"/>
              <a:t>my-</a:t>
            </a:r>
            <a:r>
              <a:rPr lang="en-GB" dirty="0" err="1" smtClean="0"/>
              <a:t>ngnix</a:t>
            </a:r>
            <a:r>
              <a:rPr lang="en-GB" dirty="0" smtClean="0"/>
              <a:t> is a name we choose to use</a:t>
            </a:r>
            <a:endParaRPr lang="en-GB" dirty="0"/>
          </a:p>
        </p:txBody>
      </p:sp>
      <p:sp>
        <p:nvSpPr>
          <p:cNvPr id="8" name="Left Brace 7"/>
          <p:cNvSpPr/>
          <p:nvPr/>
        </p:nvSpPr>
        <p:spPr bwMode="auto">
          <a:xfrm>
            <a:off x="1752600" y="4173886"/>
            <a:ext cx="342343" cy="923330"/>
          </a:xfrm>
          <a:prstGeom prst="leftBrace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9375" y="4259380"/>
            <a:ext cx="21140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commands are equivalent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677842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Warning: Docker for Windows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Note: </a:t>
            </a:r>
            <a:r>
              <a:rPr lang="en-GB" dirty="0" smtClean="0"/>
              <a:t>You may see the following warning: </a:t>
            </a:r>
            <a:br>
              <a:rPr lang="en-GB" dirty="0" smtClean="0"/>
            </a:br>
            <a:r>
              <a:rPr lang="en-GB" dirty="0" smtClean="0"/>
              <a:t>“</a:t>
            </a:r>
            <a:r>
              <a:rPr lang="en-GB" i="1" dirty="0"/>
              <a:t>You are building a Docker image from Windows against a non-Windows Docker host</a:t>
            </a:r>
            <a:r>
              <a:rPr lang="en-GB" i="1" dirty="0" smtClean="0"/>
              <a:t>.</a:t>
            </a:r>
            <a:r>
              <a:rPr lang="en-GB" dirty="0" smtClean="0"/>
              <a:t>”</a:t>
            </a:r>
            <a:br>
              <a:rPr lang="en-GB" dirty="0" smtClean="0"/>
            </a:br>
            <a:r>
              <a:rPr lang="en-GB" dirty="0" smtClean="0"/>
              <a:t>This indicates </a:t>
            </a:r>
            <a:r>
              <a:rPr lang="en-GB" dirty="0"/>
              <a:t>that the Windows </a:t>
            </a:r>
            <a:r>
              <a:rPr lang="en-GB" dirty="0" smtClean="0"/>
              <a:t>file system </a:t>
            </a:r>
            <a:r>
              <a:rPr lang="en-GB" dirty="0"/>
              <a:t>does not have an option to mark a file as 'executable'. Therefore, building a </a:t>
            </a:r>
            <a:r>
              <a:rPr lang="en-GB" dirty="0" smtClean="0"/>
              <a:t>Linux </a:t>
            </a:r>
            <a:r>
              <a:rPr lang="en-GB" dirty="0"/>
              <a:t>image from a Windows machine would therefore break the image if a file has to be marked executable.</a:t>
            </a:r>
          </a:p>
          <a:p>
            <a:pPr lvl="1"/>
            <a:r>
              <a:rPr lang="en-GB" dirty="0" smtClean="0"/>
              <a:t>Files </a:t>
            </a:r>
            <a:r>
              <a:rPr lang="en-GB" dirty="0"/>
              <a:t>are marked executable by default when building from a windows </a:t>
            </a:r>
            <a:r>
              <a:rPr lang="en-GB" dirty="0" smtClean="0"/>
              <a:t>client</a:t>
            </a:r>
          </a:p>
          <a:p>
            <a:endParaRPr lang="en-GB" dirty="0"/>
          </a:p>
          <a:p>
            <a:r>
              <a:rPr lang="en-GB" b="1" u="sng" dirty="0" smtClean="0"/>
              <a:t>We can ignore this warning</a:t>
            </a:r>
            <a:endParaRPr lang="en-GB" b="1" u="sng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54673340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View Docker Images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4143" y="1724025"/>
            <a:ext cx="7748337" cy="4114800"/>
          </a:xfrm>
        </p:spPr>
        <p:txBody>
          <a:bodyPr/>
          <a:lstStyle/>
          <a:p>
            <a:r>
              <a:rPr lang="en-GB" dirty="0" smtClean="0"/>
              <a:t>To list (ls) the Docker images you have created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images</a:t>
            </a:r>
            <a:r>
              <a:rPr lang="en-GB" dirty="0" smtClean="0"/>
              <a:t>		    </a:t>
            </a:r>
            <a:r>
              <a:rPr lang="en-GB" dirty="0" smtClean="0">
                <a:sym typeface="Wingdings" panose="05000000000000000000" pitchFamily="2" charset="2"/>
              </a:rPr>
              <a:t> List all images</a:t>
            </a:r>
            <a:endParaRPr lang="en-GB" dirty="0" smtClean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images ls                </a:t>
            </a:r>
            <a:r>
              <a:rPr lang="en-GB" dirty="0" smtClean="0">
                <a:sym typeface="Wingdings" panose="05000000000000000000" pitchFamily="2" charset="2"/>
              </a:rPr>
              <a:t> List all running images</a:t>
            </a:r>
            <a:endParaRPr lang="en-GB" dirty="0" smtClean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images </a:t>
            </a:r>
            <a:r>
              <a:rPr lang="en-GB" i="1" dirty="0"/>
              <a:t>ls </a:t>
            </a:r>
            <a:r>
              <a:rPr lang="en-GB" i="1" dirty="0" smtClean="0"/>
              <a:t>*</a:t>
            </a:r>
            <a:r>
              <a:rPr lang="en-GB" i="1" dirty="0" err="1" smtClean="0"/>
              <a:t>nginx</a:t>
            </a:r>
            <a:r>
              <a:rPr lang="en-GB" dirty="0" smtClean="0"/>
              <a:t>     </a:t>
            </a:r>
            <a:r>
              <a:rPr lang="en-GB" dirty="0" smtClean="0">
                <a:sym typeface="Wingdings" panose="05000000000000000000" pitchFamily="2" charset="2"/>
              </a:rPr>
              <a:t></a:t>
            </a:r>
            <a:r>
              <a:rPr lang="en-GB" dirty="0" smtClean="0"/>
              <a:t>  Just l</a:t>
            </a:r>
            <a:r>
              <a:rPr lang="en-GB" dirty="0" smtClean="0">
                <a:sym typeface="Wingdings" panose="05000000000000000000" pitchFamily="2" charset="2"/>
              </a:rPr>
              <a:t>ist images ending in “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>”</a:t>
            </a:r>
            <a:endParaRPr lang="en-GB" i="1" dirty="0" smtClean="0"/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dirty="0"/>
              <a:t>REPOSITORY  TAG     IMAGE ID      </a:t>
            </a:r>
            <a:r>
              <a:rPr lang="en-GB" dirty="0" smtClean="0"/>
              <a:t>     CREATED         </a:t>
            </a:r>
            <a:r>
              <a:rPr lang="en-GB" dirty="0"/>
              <a:t>SIZE</a:t>
            </a:r>
          </a:p>
          <a:p>
            <a:pPr marL="0" indent="0">
              <a:buNone/>
            </a:pPr>
            <a:r>
              <a:rPr lang="en-GB" dirty="0"/>
              <a:t>my-</a:t>
            </a:r>
            <a:r>
              <a:rPr lang="en-GB" dirty="0" err="1"/>
              <a:t>nginx</a:t>
            </a:r>
            <a:r>
              <a:rPr lang="en-GB" dirty="0"/>
              <a:t>    </a:t>
            </a:r>
            <a:r>
              <a:rPr lang="en-GB" dirty="0" smtClean="0"/>
              <a:t>       latest    0a393c45ed34  </a:t>
            </a:r>
            <a:r>
              <a:rPr lang="en-GB" dirty="0"/>
              <a:t>18 minutes ago  216MB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2602337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Remove Images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Remove one or more images (from private repository)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err="1" smtClean="0"/>
              <a:t>rmi</a:t>
            </a:r>
            <a:r>
              <a:rPr lang="en-GB" i="1" dirty="0" smtClean="0"/>
              <a:t>  my-</a:t>
            </a:r>
            <a:r>
              <a:rPr lang="en-GB" i="1" dirty="0" err="1" smtClean="0"/>
              <a:t>nginx</a:t>
            </a:r>
            <a:endParaRPr lang="en-GB" i="1" dirty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err="1"/>
              <a:t>rmi</a:t>
            </a:r>
            <a:r>
              <a:rPr lang="en-GB" i="1" dirty="0"/>
              <a:t> </a:t>
            </a:r>
            <a:r>
              <a:rPr lang="en-GB" i="1" dirty="0" smtClean="0"/>
              <a:t> test1  test2:latest</a:t>
            </a:r>
          </a:p>
          <a:p>
            <a:endParaRPr lang="en-GB" dirty="0" smtClean="0"/>
          </a:p>
          <a:p>
            <a:r>
              <a:rPr lang="en-GB" dirty="0" smtClean="0"/>
              <a:t>Force the removal using --force or -f</a:t>
            </a:r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err="1" smtClean="0"/>
              <a:t>rmi</a:t>
            </a:r>
            <a:r>
              <a:rPr lang="en-GB" i="1" dirty="0" smtClean="0"/>
              <a:t> -f  </a:t>
            </a:r>
            <a:r>
              <a:rPr lang="en-GB" i="1" dirty="0"/>
              <a:t>my-</a:t>
            </a:r>
            <a:r>
              <a:rPr lang="en-GB" i="1" dirty="0" err="1"/>
              <a:t>nginx</a:t>
            </a:r>
            <a:endParaRPr lang="en-GB" i="1" dirty="0"/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6626206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2232659"/>
            <a:ext cx="7029450" cy="3606165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RUN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669720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Image vs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2268855"/>
          </a:xfrm>
        </p:spPr>
        <p:txBody>
          <a:bodyPr/>
          <a:lstStyle/>
          <a:p>
            <a:r>
              <a:rPr lang="en-GB" dirty="0" smtClean="0"/>
              <a:t>An image</a:t>
            </a:r>
          </a:p>
          <a:p>
            <a:pPr lvl="1"/>
            <a:r>
              <a:rPr lang="en-GB" dirty="0" smtClean="0"/>
              <a:t>What you build and distribute</a:t>
            </a:r>
          </a:p>
          <a:p>
            <a:pPr lvl="1"/>
            <a:r>
              <a:rPr lang="en-GB" dirty="0" smtClean="0"/>
              <a:t>Blueprint or template used to start a container from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The Container</a:t>
            </a:r>
          </a:p>
          <a:p>
            <a:pPr lvl="1"/>
            <a:r>
              <a:rPr lang="en-GB" dirty="0" smtClean="0"/>
              <a:t>Running process or service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073111402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Run image in a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62000"/>
            <a:ext cx="7486650" cy="508444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Run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b="1" i="1" dirty="0" smtClean="0"/>
              <a:t>container</a:t>
            </a:r>
            <a:r>
              <a:rPr lang="en-GB" i="1" dirty="0" smtClean="0"/>
              <a:t> </a:t>
            </a:r>
            <a:r>
              <a:rPr lang="en-GB" i="1" dirty="0"/>
              <a:t>run </a:t>
            </a:r>
            <a:r>
              <a:rPr lang="en-GB" dirty="0"/>
              <a:t>options </a:t>
            </a:r>
            <a:r>
              <a:rPr lang="en-GB" dirty="0" err="1"/>
              <a:t>imagename:tag</a:t>
            </a:r>
            <a:r>
              <a:rPr lang="en-GB" dirty="0"/>
              <a:t> command </a:t>
            </a:r>
            <a:r>
              <a:rPr lang="en-GB" dirty="0" err="1" smtClean="0"/>
              <a:t>args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SHORTHAND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run </a:t>
            </a:r>
            <a:r>
              <a:rPr lang="en-GB" dirty="0" smtClean="0"/>
              <a:t>options </a:t>
            </a:r>
            <a:r>
              <a:rPr lang="en-GB" dirty="0" err="1" smtClean="0"/>
              <a:t>imagename:tag</a:t>
            </a:r>
            <a:r>
              <a:rPr lang="en-GB" dirty="0" smtClean="0"/>
              <a:t> command </a:t>
            </a:r>
            <a:r>
              <a:rPr lang="en-GB" dirty="0" err="1" smtClean="0"/>
              <a:t>args</a:t>
            </a:r>
            <a:endParaRPr lang="en-GB" dirty="0" smtClean="0"/>
          </a:p>
          <a:p>
            <a:endParaRPr lang="en-GB" dirty="0"/>
          </a:p>
          <a:p>
            <a:r>
              <a:rPr lang="en-GB" b="1" dirty="0"/>
              <a:t>o</a:t>
            </a:r>
            <a:r>
              <a:rPr lang="en-GB" b="1" dirty="0" smtClean="0"/>
              <a:t>ptions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add </a:t>
            </a:r>
            <a:r>
              <a:rPr lang="en-GB" dirty="0"/>
              <a:t>to or override the image defaults set by a </a:t>
            </a:r>
            <a:r>
              <a:rPr lang="en-GB" dirty="0" smtClean="0"/>
              <a:t>developer and by the Docker runtime itself including:</a:t>
            </a:r>
          </a:p>
          <a:p>
            <a:pPr lvl="1"/>
            <a:r>
              <a:rPr lang="en-GB" dirty="0" smtClean="0"/>
              <a:t> </a:t>
            </a:r>
            <a:r>
              <a:rPr lang="en-GB" b="1" dirty="0" smtClean="0">
                <a:solidFill>
                  <a:srgbClr val="FF0000"/>
                </a:solidFill>
              </a:rPr>
              <a:t>--name </a:t>
            </a:r>
            <a:r>
              <a:rPr lang="en-GB" dirty="0" smtClean="0">
                <a:solidFill>
                  <a:srgbClr val="FF0000"/>
                </a:solidFill>
              </a:rPr>
              <a:t>to provide the container a name</a:t>
            </a:r>
            <a:r>
              <a:rPr lang="en-GB" dirty="0" smtClean="0"/>
              <a:t> that can be used instead of the automatically generated UUID</a:t>
            </a:r>
          </a:p>
          <a:p>
            <a:r>
              <a:rPr lang="en-GB" b="1" dirty="0" err="1"/>
              <a:t>i</a:t>
            </a:r>
            <a:r>
              <a:rPr lang="en-GB" b="1" dirty="0" err="1" smtClean="0"/>
              <a:t>magename:tag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The name of the image including (optional) tag name</a:t>
            </a:r>
          </a:p>
          <a:p>
            <a:r>
              <a:rPr lang="en-GB" b="1" dirty="0" smtClean="0"/>
              <a:t>[optional] command </a:t>
            </a:r>
            <a:r>
              <a:rPr lang="en-GB" b="1" dirty="0" err="1" smtClean="0"/>
              <a:t>args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overwrite the CMD instructions in the </a:t>
            </a:r>
            <a:r>
              <a:rPr lang="en-GB" dirty="0" err="1" smtClean="0"/>
              <a:t>DockerFile</a:t>
            </a:r>
            <a:r>
              <a:rPr lang="en-GB" dirty="0" smtClean="0"/>
              <a:t> to execute a new command </a:t>
            </a:r>
            <a:r>
              <a:rPr lang="en-GB" b="1" dirty="0" smtClean="0"/>
              <a:t>within</a:t>
            </a:r>
            <a:r>
              <a:rPr lang="en-GB" dirty="0" smtClean="0"/>
              <a:t> the container when it starts</a:t>
            </a:r>
            <a:br>
              <a:rPr lang="en-GB" dirty="0" smtClean="0"/>
            </a:br>
            <a:r>
              <a:rPr lang="en-GB" dirty="0" err="1" smtClean="0"/>
              <a:t>docker</a:t>
            </a:r>
            <a:r>
              <a:rPr lang="en-GB" dirty="0" smtClean="0"/>
              <a:t> run -it </a:t>
            </a:r>
            <a:r>
              <a:rPr lang="en-GB" dirty="0" err="1" smtClean="0"/>
              <a:t>my_image</a:t>
            </a:r>
            <a:r>
              <a:rPr lang="en-GB" dirty="0" smtClean="0"/>
              <a:t>  echo “Hello World”</a:t>
            </a:r>
          </a:p>
          <a:p>
            <a:pPr lvl="1"/>
            <a:r>
              <a:rPr lang="en-GB" dirty="0" smtClean="0"/>
              <a:t>You can </a:t>
            </a:r>
            <a:r>
              <a:rPr lang="en-GB" dirty="0" err="1" smtClean="0"/>
              <a:t>aloso</a:t>
            </a:r>
            <a:r>
              <a:rPr lang="en-GB" dirty="0" smtClean="0"/>
              <a:t> override the ENTRYPOINT command 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run -it </a:t>
            </a:r>
            <a:r>
              <a:rPr lang="en-GB" b="1" i="1" dirty="0"/>
              <a:t>--</a:t>
            </a:r>
            <a:r>
              <a:rPr lang="en-GB" b="1" i="1" dirty="0" err="1"/>
              <a:t>entrypoint</a:t>
            </a:r>
            <a:r>
              <a:rPr lang="en-GB" i="1" dirty="0"/>
              <a:t> /</a:t>
            </a:r>
            <a:r>
              <a:rPr lang="en-GB" i="1" dirty="0" err="1"/>
              <a:t>usr</a:t>
            </a:r>
            <a:r>
              <a:rPr lang="en-GB" i="1" dirty="0"/>
              <a:t>/bin/</a:t>
            </a:r>
            <a:r>
              <a:rPr lang="en-GB" i="1" dirty="0" err="1"/>
              <a:t>redis</a:t>
            </a:r>
            <a:r>
              <a:rPr lang="en-GB" i="1" dirty="0"/>
              <a:t>-cli example/</a:t>
            </a:r>
            <a:r>
              <a:rPr lang="en-GB" i="1" dirty="0" err="1"/>
              <a:t>redis</a:t>
            </a:r>
            <a:r>
              <a:rPr lang="en-GB" i="1" dirty="0"/>
              <a:t> --help</a:t>
            </a:r>
            <a:endParaRPr lang="en-GB" i="1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79766726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</a:t>
            </a:r>
            <a:r>
              <a:rPr lang="en-GB" dirty="0" smtClean="0"/>
              <a:t>1:</a:t>
            </a:r>
            <a:br>
              <a:rPr lang="en-GB" dirty="0" smtClean="0"/>
            </a:br>
            <a:r>
              <a:rPr lang="en-GB" dirty="0" smtClean="0"/>
              <a:t>Run image in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09515"/>
            <a:ext cx="7427294" cy="4114800"/>
          </a:xfrm>
        </p:spPr>
        <p:txBody>
          <a:bodyPr/>
          <a:lstStyle/>
          <a:p>
            <a:r>
              <a:rPr lang="en-GB" dirty="0" smtClean="0"/>
              <a:t>Run the container like this: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>
                <a:solidFill>
                  <a:srgbClr val="FF0000"/>
                </a:solidFill>
              </a:rPr>
              <a:t>container run </a:t>
            </a:r>
            <a:r>
              <a:rPr lang="en-GB" i="1" dirty="0"/>
              <a:t>--name=</a:t>
            </a:r>
            <a:r>
              <a:rPr lang="en-GB" i="1" dirty="0">
                <a:solidFill>
                  <a:srgbClr val="0070C0"/>
                </a:solidFill>
              </a:rPr>
              <a:t>my-</a:t>
            </a:r>
            <a:r>
              <a:rPr lang="en-GB" i="1" dirty="0" err="1">
                <a:solidFill>
                  <a:srgbClr val="0070C0"/>
                </a:solidFill>
              </a:rPr>
              <a:t>nginx</a:t>
            </a:r>
            <a:r>
              <a:rPr lang="en-GB" i="1" dirty="0"/>
              <a:t> -d -p </a:t>
            </a:r>
            <a:r>
              <a:rPr lang="en-GB" i="1" dirty="0">
                <a:solidFill>
                  <a:srgbClr val="FF0000"/>
                </a:solidFill>
              </a:rPr>
              <a:t>8080:80</a:t>
            </a:r>
            <a:r>
              <a:rPr lang="en-GB" i="1" dirty="0"/>
              <a:t> </a:t>
            </a:r>
            <a:r>
              <a:rPr lang="en-GB" i="1" dirty="0" smtClean="0">
                <a:solidFill>
                  <a:schemeClr val="accent1">
                    <a:lumMod val="25000"/>
                  </a:schemeClr>
                </a:solidFill>
              </a:rPr>
              <a:t>my-</a:t>
            </a:r>
            <a:r>
              <a:rPr lang="en-GB" i="1" dirty="0" err="1" smtClean="0">
                <a:solidFill>
                  <a:schemeClr val="accent1">
                    <a:lumMod val="25000"/>
                  </a:schemeClr>
                </a:solidFill>
              </a:rPr>
              <a:t>nginx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ls         </a:t>
            </a:r>
            <a:r>
              <a:rPr lang="en-GB" i="1" dirty="0"/>
              <a:t> </a:t>
            </a:r>
            <a:r>
              <a:rPr lang="en-GB" i="1" dirty="0" smtClean="0"/>
              <a:t>  </a:t>
            </a:r>
            <a:r>
              <a:rPr lang="en-GB" i="1" dirty="0" smtClean="0">
                <a:sym typeface="Wingdings" panose="05000000000000000000" pitchFamily="2" charset="2"/>
              </a:rPr>
              <a:t> check running containers</a:t>
            </a:r>
          </a:p>
          <a:p>
            <a:pPr marL="0" indent="0">
              <a:buNone/>
            </a:pPr>
            <a:r>
              <a:rPr lang="en-GB" i="1" dirty="0" err="1" smtClean="0">
                <a:sym typeface="Wingdings" panose="05000000000000000000" pitchFamily="2" charset="2"/>
              </a:rPr>
              <a:t>docker</a:t>
            </a:r>
            <a:r>
              <a:rPr lang="en-GB" i="1" dirty="0" smtClean="0">
                <a:sym typeface="Wingdings" panose="05000000000000000000" pitchFamily="2" charset="2"/>
              </a:rPr>
              <a:t> container </a:t>
            </a:r>
            <a:r>
              <a:rPr lang="en-GB" i="1" dirty="0" err="1" smtClean="0">
                <a:sym typeface="Wingdings" panose="05000000000000000000" pitchFamily="2" charset="2"/>
              </a:rPr>
              <a:t>ps</a:t>
            </a:r>
            <a:r>
              <a:rPr lang="en-GB" i="1" dirty="0" smtClean="0">
                <a:sym typeface="Wingdings" panose="05000000000000000000" pitchFamily="2" charset="2"/>
              </a:rPr>
              <a:t>  –a	    or check all containers like this</a:t>
            </a:r>
            <a:endParaRPr lang="en-GB" i="1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903230" y="1175929"/>
            <a:ext cx="417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Map port 80 exposed in the </a:t>
            </a:r>
            <a:r>
              <a:rPr lang="en-GB" dirty="0" err="1" smtClean="0"/>
              <a:t>DockerFile</a:t>
            </a:r>
            <a:r>
              <a:rPr lang="en-GB" dirty="0" smtClean="0"/>
              <a:t> as port 8080 on the host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605" y="4057105"/>
            <a:ext cx="4694973" cy="248022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168348" y="4419548"/>
            <a:ext cx="36426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</a:t>
            </a:r>
            <a:r>
              <a:rPr lang="en-GB" b="1" dirty="0" err="1" smtClean="0"/>
              <a:t>nginx</a:t>
            </a:r>
            <a:r>
              <a:rPr lang="en-GB" b="1" dirty="0" smtClean="0"/>
              <a:t> web server </a:t>
            </a:r>
            <a:r>
              <a:rPr lang="en-GB" dirty="0" smtClean="0"/>
              <a:t>running in Linux </a:t>
            </a:r>
            <a:r>
              <a:rPr lang="en-GB" b="1" dirty="0" err="1" smtClean="0"/>
              <a:t>Ubunutu</a:t>
            </a:r>
            <a:r>
              <a:rPr lang="en-GB" dirty="0" smtClean="0"/>
              <a:t> </a:t>
            </a:r>
            <a:r>
              <a:rPr lang="en-GB" dirty="0" smtClean="0">
                <a:solidFill>
                  <a:srgbClr val="FF0000"/>
                </a:solidFill>
              </a:rPr>
              <a:t>within Docker </a:t>
            </a:r>
            <a:r>
              <a:rPr lang="en-GB" dirty="0" smtClean="0"/>
              <a:t>and accessed from the browser on the host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>
            <a:off x="6534978" y="1834247"/>
            <a:ext cx="198783" cy="56108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3629796" y="2025039"/>
            <a:ext cx="19415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containers name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869483" y="2014598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images name</a:t>
            </a:r>
            <a:endParaRPr lang="en-GB" dirty="0"/>
          </a:p>
        </p:txBody>
      </p:sp>
      <p:cxnSp>
        <p:nvCxnSpPr>
          <p:cNvPr id="12" name="Straight Arrow Connector 11"/>
          <p:cNvCxnSpPr/>
          <p:nvPr/>
        </p:nvCxnSpPr>
        <p:spPr bwMode="auto">
          <a:xfrm>
            <a:off x="4761397" y="2327860"/>
            <a:ext cx="141833" cy="25532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5" name="Straight Arrow Connector 14"/>
          <p:cNvCxnSpPr/>
          <p:nvPr/>
        </p:nvCxnSpPr>
        <p:spPr bwMode="auto">
          <a:xfrm flipH="1">
            <a:off x="7697386" y="2327860"/>
            <a:ext cx="75014" cy="20564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Oval 10"/>
          <p:cNvSpPr/>
          <p:nvPr/>
        </p:nvSpPr>
        <p:spPr bwMode="auto">
          <a:xfrm>
            <a:off x="481263" y="3927107"/>
            <a:ext cx="1111718" cy="640080"/>
          </a:xfrm>
          <a:prstGeom prst="ellipse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81263" y="5095531"/>
            <a:ext cx="1787669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localhost:8080</a:t>
            </a:r>
            <a:endParaRPr lang="en-GB" b="1" dirty="0">
              <a:solidFill>
                <a:srgbClr val="FF0000"/>
              </a:solidFill>
            </a:endParaRPr>
          </a:p>
        </p:txBody>
      </p:sp>
      <p:cxnSp>
        <p:nvCxnSpPr>
          <p:cNvPr id="16" name="Straight Arrow Connector 15"/>
          <p:cNvCxnSpPr/>
          <p:nvPr/>
        </p:nvCxnSpPr>
        <p:spPr bwMode="auto">
          <a:xfrm flipH="1" flipV="1">
            <a:off x="1121343" y="4600876"/>
            <a:ext cx="115503" cy="499897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10308406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2232659"/>
            <a:ext cx="7029450" cy="3606165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SHIP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298489226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 Ship Run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012" y="813380"/>
            <a:ext cx="8239125" cy="412432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81011" y="5101339"/>
            <a:ext cx="81865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Build </a:t>
            </a:r>
            <a:r>
              <a:rPr lang="en-GB" dirty="0"/>
              <a:t>and destroy container images rapidly. </a:t>
            </a: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Developers can </a:t>
            </a:r>
            <a:r>
              <a:rPr lang="en-GB" dirty="0"/>
              <a:t>include the container building steps as a part of </a:t>
            </a:r>
            <a:r>
              <a:rPr lang="en-GB" dirty="0" smtClean="0"/>
              <a:t>their </a:t>
            </a:r>
            <a:r>
              <a:rPr lang="en-GB" dirty="0"/>
              <a:t>development cycle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617369" y="4610446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Swarm cluster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0975502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400870"/>
          </a:xfrm>
        </p:spPr>
        <p:txBody>
          <a:bodyPr/>
          <a:lstStyle/>
          <a:p>
            <a:r>
              <a:rPr lang="en-GB" dirty="0" smtClean="0"/>
              <a:t>Overview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7150" y="472440"/>
            <a:ext cx="8385409" cy="5851358"/>
          </a:xfrm>
        </p:spPr>
        <p:txBody>
          <a:bodyPr/>
          <a:lstStyle/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info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smtClean="0">
                <a:solidFill>
                  <a:srgbClr val="FF0000"/>
                </a:solidFill>
              </a:rPr>
              <a:t>PULL AND RUN THE “registry” IMAGE FROM THE </a:t>
            </a:r>
            <a:r>
              <a:rPr lang="en-GB" i="1" dirty="0" err="1" smtClean="0">
                <a:solidFill>
                  <a:srgbClr val="FF0000"/>
                </a:solidFill>
              </a:rPr>
              <a:t>DockerHub</a:t>
            </a:r>
            <a:r>
              <a:rPr lang="en-GB" i="1" dirty="0" smtClean="0">
                <a:solidFill>
                  <a:srgbClr val="FF0000"/>
                </a:solidFill>
              </a:rPr>
              <a:t> PUBLIC REPO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run --name=registry -d -p5000:5000 registry:2</a:t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ls --filter </a:t>
            </a:r>
            <a:r>
              <a:rPr lang="en-GB" i="1" dirty="0" smtClean="0"/>
              <a:t>name=registry</a:t>
            </a:r>
            <a:r>
              <a:rPr lang="en-GB" i="1" dirty="0"/>
              <a:t/>
            </a:r>
            <a:br>
              <a:rPr lang="en-GB" i="1" dirty="0"/>
            </a:br>
            <a:r>
              <a:rPr lang="en-GB" b="1" i="1" dirty="0">
                <a:solidFill>
                  <a:schemeClr val="tx1">
                    <a:lumMod val="60000"/>
                    <a:lumOff val="40000"/>
                  </a:schemeClr>
                </a:solidFill>
              </a:rPr>
              <a:t>CREATE </a:t>
            </a:r>
            <a:r>
              <a:rPr lang="en-GB" b="1" i="1" dirty="0" err="1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t>DockerFile</a:t>
            </a:r>
            <a:r>
              <a:rPr lang="en-GB" b="1" i="1" dirty="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t> (see next slide) </a:t>
            </a:r>
            <a:r>
              <a:rPr lang="en-GB" i="1" dirty="0" smtClean="0">
                <a:solidFill>
                  <a:srgbClr val="FF0000"/>
                </a:solidFill>
              </a:rPr>
              <a:t>THEN BUILD IT GIVING IT A “LOCAL” IMAGE NAME (AND OPTIONAL TAG)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image build </a:t>
            </a:r>
            <a:r>
              <a:rPr lang="en-GB" i="1" dirty="0"/>
              <a:t>-t </a:t>
            </a:r>
            <a:r>
              <a:rPr lang="en-GB" i="1" dirty="0" smtClean="0"/>
              <a:t>my-</a:t>
            </a:r>
            <a:r>
              <a:rPr lang="en-GB" i="1" dirty="0" err="1" smtClean="0"/>
              <a:t>nginx</a:t>
            </a:r>
            <a:r>
              <a:rPr lang="en-GB" i="1" dirty="0" smtClean="0"/>
              <a:t> </a:t>
            </a:r>
            <a:r>
              <a:rPr lang="en-GB" b="1" i="1" dirty="0"/>
              <a:t>.</a:t>
            </a:r>
            <a:endParaRPr lang="en-GB" b="1" i="1" dirty="0" smtClean="0"/>
          </a:p>
          <a:p>
            <a:pPr marL="0" indent="0">
              <a:buNone/>
            </a:pPr>
            <a:r>
              <a:rPr lang="en-GB" i="1" dirty="0" smtClean="0">
                <a:solidFill>
                  <a:srgbClr val="FF0000"/>
                </a:solidFill>
              </a:rPr>
              <a:t>TAG AND PUSH THE IMAGE my-</a:t>
            </a:r>
            <a:r>
              <a:rPr lang="en-GB" i="1" dirty="0" err="1" smtClean="0">
                <a:solidFill>
                  <a:srgbClr val="FF0000"/>
                </a:solidFill>
              </a:rPr>
              <a:t>nginx</a:t>
            </a:r>
            <a:r>
              <a:rPr lang="en-GB" i="1" dirty="0" smtClean="0">
                <a:solidFill>
                  <a:srgbClr val="FF0000"/>
                </a:solidFill>
              </a:rPr>
              <a:t> TO THE PRIVATE REPO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image tag my-</a:t>
            </a:r>
            <a:r>
              <a:rPr lang="en-GB" i="1" dirty="0" err="1"/>
              <a:t>nginx</a:t>
            </a:r>
            <a:r>
              <a:rPr lang="en-GB" i="1" dirty="0"/>
              <a:t> </a:t>
            </a:r>
            <a:r>
              <a:rPr lang="en-GB" i="1" dirty="0" smtClean="0"/>
              <a:t>127.0.0.1:5000/my-</a:t>
            </a:r>
            <a:r>
              <a:rPr lang="en-GB" i="1" dirty="0" err="1" smtClean="0"/>
              <a:t>nginx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image push </a:t>
            </a:r>
            <a:r>
              <a:rPr lang="en-GB" i="1" dirty="0" smtClean="0"/>
              <a:t>127.0.0.1:5000/my-</a:t>
            </a:r>
            <a:r>
              <a:rPr lang="en-GB" i="1" dirty="0" err="1" smtClean="0"/>
              <a:t>nginx</a:t>
            </a:r>
            <a:endParaRPr lang="en-GB" i="1" dirty="0" smtClean="0"/>
          </a:p>
          <a:p>
            <a:pPr marL="0" indent="0">
              <a:buNone/>
            </a:pPr>
            <a:r>
              <a:rPr lang="en-GB" i="1" strike="sngStrike" dirty="0" smtClean="0">
                <a:solidFill>
                  <a:srgbClr val="FF0000"/>
                </a:solidFill>
              </a:rPr>
              <a:t>TAG AND PUSH THE IMAGE TO </a:t>
            </a:r>
            <a:r>
              <a:rPr lang="en-GB" i="1" strike="sngStrike" dirty="0">
                <a:solidFill>
                  <a:srgbClr val="FF0000"/>
                </a:solidFill>
              </a:rPr>
              <a:t>THE </a:t>
            </a:r>
            <a:r>
              <a:rPr lang="en-GB" i="1" strike="sngStrike" dirty="0" err="1">
                <a:solidFill>
                  <a:srgbClr val="FF0000"/>
                </a:solidFill>
              </a:rPr>
              <a:t>DockerHub</a:t>
            </a:r>
            <a:r>
              <a:rPr lang="en-GB" i="1" strike="sngStrike" dirty="0">
                <a:solidFill>
                  <a:srgbClr val="FF0000"/>
                </a:solidFill>
              </a:rPr>
              <a:t> PUBLIC REPO</a:t>
            </a:r>
            <a:r>
              <a:rPr lang="en-GB" i="1" strike="sngStrike" dirty="0" smtClean="0"/>
              <a:t/>
            </a:r>
            <a:br>
              <a:rPr lang="en-GB" i="1" strike="sngStrike" dirty="0" smtClean="0"/>
            </a:br>
            <a:r>
              <a:rPr lang="en-GB" i="1" strike="sngStrike" dirty="0" err="1" smtClean="0"/>
              <a:t>docker</a:t>
            </a:r>
            <a:r>
              <a:rPr lang="en-GB" i="1" strike="sngStrike" dirty="0" smtClean="0"/>
              <a:t> login</a:t>
            </a:r>
            <a:br>
              <a:rPr lang="en-GB" i="1" strike="sngStrike" dirty="0" smtClean="0"/>
            </a:br>
            <a:r>
              <a:rPr lang="en-GB" i="1" strike="sngStrike" dirty="0" err="1"/>
              <a:t>docker</a:t>
            </a:r>
            <a:r>
              <a:rPr lang="en-GB" i="1" strike="sngStrike" dirty="0"/>
              <a:t> image tag my-</a:t>
            </a:r>
            <a:r>
              <a:rPr lang="en-GB" i="1" strike="sngStrike" dirty="0" err="1"/>
              <a:t>nginx</a:t>
            </a:r>
            <a:r>
              <a:rPr lang="en-GB" i="1" strike="sngStrike" dirty="0"/>
              <a:t> </a:t>
            </a:r>
            <a:r>
              <a:rPr lang="en-GB" i="1" strike="sngStrike" dirty="0" smtClean="0"/>
              <a:t>YOUR_DOCKER_ID/my-</a:t>
            </a:r>
            <a:r>
              <a:rPr lang="en-GB" i="1" strike="sngStrike" dirty="0" err="1" smtClean="0"/>
              <a:t>nginx</a:t>
            </a:r>
            <a:r>
              <a:rPr lang="en-GB" i="1" strike="sngStrike" dirty="0" smtClean="0"/>
              <a:t/>
            </a:r>
            <a:br>
              <a:rPr lang="en-GB" i="1" strike="sngStrike" dirty="0" smtClean="0"/>
            </a:br>
            <a:r>
              <a:rPr lang="en-GB" i="1" strike="sngStrike" dirty="0" err="1" smtClean="0"/>
              <a:t>docker</a:t>
            </a:r>
            <a:r>
              <a:rPr lang="en-GB" i="1" strike="sngStrike" dirty="0" smtClean="0"/>
              <a:t> </a:t>
            </a:r>
            <a:r>
              <a:rPr lang="en-GB" i="1" strike="sngStrike" dirty="0"/>
              <a:t>push </a:t>
            </a:r>
            <a:r>
              <a:rPr lang="en-GB" i="1" strike="sngStrike" dirty="0" smtClean="0"/>
              <a:t>YOUR_DOCKER_ID/my-</a:t>
            </a:r>
            <a:r>
              <a:rPr lang="en-GB" i="1" strike="sngStrike" dirty="0" err="1" smtClean="0"/>
              <a:t>nginx</a:t>
            </a:r>
            <a:endParaRPr lang="en-GB" i="1" strike="sngStrike" dirty="0" smtClean="0"/>
          </a:p>
          <a:p>
            <a:pPr marL="0" indent="0">
              <a:buNone/>
            </a:pPr>
            <a:r>
              <a:rPr lang="en-GB" i="1" dirty="0" smtClean="0">
                <a:solidFill>
                  <a:srgbClr val="FF0000"/>
                </a:solidFill>
              </a:rPr>
              <a:t>RUN THE </a:t>
            </a:r>
            <a:r>
              <a:rPr lang="en-GB" i="1" dirty="0" err="1" smtClean="0">
                <a:solidFill>
                  <a:srgbClr val="FF0000"/>
                </a:solidFill>
              </a:rPr>
              <a:t>THE</a:t>
            </a:r>
            <a:r>
              <a:rPr lang="en-GB" i="1" dirty="0" smtClean="0">
                <a:solidFill>
                  <a:srgbClr val="FF0000"/>
                </a:solidFill>
              </a:rPr>
              <a:t> IMAGE ON THE PRIVATE REPO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container run --name=my-</a:t>
            </a:r>
            <a:r>
              <a:rPr lang="en-GB" i="1" dirty="0" err="1"/>
              <a:t>nginx</a:t>
            </a:r>
            <a:r>
              <a:rPr lang="en-GB" i="1" dirty="0"/>
              <a:t> -d -</a:t>
            </a:r>
            <a:r>
              <a:rPr lang="en-GB" i="1" dirty="0" smtClean="0"/>
              <a:t>p8080:80 </a:t>
            </a:r>
            <a:r>
              <a:rPr lang="en-GB" i="1" dirty="0"/>
              <a:t>my-</a:t>
            </a:r>
            <a:r>
              <a:rPr lang="en-GB" i="1" dirty="0" err="1"/>
              <a:t>nginx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ls</a:t>
            </a:r>
          </a:p>
          <a:p>
            <a:pPr marL="0" indent="0">
              <a:buNone/>
            </a:pPr>
            <a:r>
              <a:rPr lang="en-GB" i="1" dirty="0" smtClean="0">
                <a:solidFill>
                  <a:srgbClr val="FF0000"/>
                </a:solidFill>
              </a:rPr>
              <a:t>REMOVE BOTH THE RUNNING CONTAINERS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container </a:t>
            </a:r>
            <a:r>
              <a:rPr lang="en-GB" i="1" dirty="0" err="1"/>
              <a:t>rm</a:t>
            </a:r>
            <a:r>
              <a:rPr lang="en-GB" i="1" dirty="0"/>
              <a:t> -f my-</a:t>
            </a:r>
            <a:r>
              <a:rPr lang="en-GB" i="1" dirty="0" err="1"/>
              <a:t>nginx</a:t>
            </a:r>
            <a:r>
              <a:rPr lang="en-GB" i="1" dirty="0"/>
              <a:t> registry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Left Brace 4"/>
          <p:cNvSpPr/>
          <p:nvPr/>
        </p:nvSpPr>
        <p:spPr bwMode="auto">
          <a:xfrm>
            <a:off x="365760" y="4012137"/>
            <a:ext cx="301391" cy="1173480"/>
          </a:xfrm>
          <a:prstGeom prst="lef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 rot="16200000">
            <a:off x="-43714" y="4414210"/>
            <a:ext cx="543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FYI</a:t>
            </a:r>
            <a:endParaRPr lang="en-GB" dirty="0"/>
          </a:p>
        </p:txBody>
      </p:sp>
      <p:sp>
        <p:nvSpPr>
          <p:cNvPr id="7" name="Left Brace 6"/>
          <p:cNvSpPr/>
          <p:nvPr/>
        </p:nvSpPr>
        <p:spPr bwMode="auto">
          <a:xfrm>
            <a:off x="365760" y="836206"/>
            <a:ext cx="301391" cy="1173480"/>
          </a:xfrm>
          <a:prstGeom prst="lef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 rot="16200000">
            <a:off x="-793918" y="1238279"/>
            <a:ext cx="2044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Do this just once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910001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Registries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49154"/>
            <a:ext cx="7029450" cy="4789671"/>
          </a:xfrm>
        </p:spPr>
        <p:txBody>
          <a:bodyPr/>
          <a:lstStyle/>
          <a:p>
            <a:r>
              <a:rPr lang="en-GB" dirty="0"/>
              <a:t>Typically ship Docker images via a Docker registry</a:t>
            </a:r>
          </a:p>
          <a:p>
            <a:r>
              <a:rPr lang="en-GB" dirty="0"/>
              <a:t>The public registry hosted by Docker Inc. is called </a:t>
            </a:r>
            <a:r>
              <a:rPr lang="en-GB" b="1" dirty="0"/>
              <a:t>Docker Hub</a:t>
            </a:r>
          </a:p>
          <a:p>
            <a:r>
              <a:rPr lang="en-GB" dirty="0"/>
              <a:t>To ship a Docker image to a </a:t>
            </a:r>
            <a:r>
              <a:rPr lang="en-GB" dirty="0" smtClean="0"/>
              <a:t>registry use:</a:t>
            </a:r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image push</a:t>
            </a:r>
            <a:endParaRPr lang="en-GB" i="1" dirty="0"/>
          </a:p>
          <a:p>
            <a:r>
              <a:rPr lang="en-GB" dirty="0" smtClean="0"/>
              <a:t>To download an image from a registry use:</a:t>
            </a: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image pull</a:t>
            </a:r>
            <a:r>
              <a:rPr lang="en-GB" dirty="0" smtClean="0"/>
              <a:t>	</a:t>
            </a:r>
            <a:r>
              <a:rPr lang="en-GB" dirty="0" smtClean="0">
                <a:sym typeface="Wingdings" panose="05000000000000000000" pitchFamily="2" charset="2"/>
              </a:rPr>
              <a:t> Manually pulling image</a:t>
            </a:r>
            <a:endParaRPr lang="en-GB" i="1" dirty="0" smtClean="0"/>
          </a:p>
          <a:p>
            <a:pPr lvl="1"/>
            <a:r>
              <a:rPr lang="en-GB" dirty="0" smtClean="0"/>
              <a:t>However, running</a:t>
            </a:r>
            <a:r>
              <a:rPr lang="en-GB" dirty="0"/>
              <a:t> a </a:t>
            </a:r>
            <a:r>
              <a:rPr lang="en-GB" dirty="0" smtClean="0"/>
              <a:t>container causes </a:t>
            </a:r>
            <a:r>
              <a:rPr lang="en-GB" dirty="0"/>
              <a:t>its image </a:t>
            </a:r>
            <a:r>
              <a:rPr lang="en-GB" dirty="0" smtClean="0"/>
              <a:t>to </a:t>
            </a:r>
            <a:r>
              <a:rPr lang="en-GB" dirty="0"/>
              <a:t>be </a:t>
            </a:r>
            <a:r>
              <a:rPr lang="en-GB" u="sng" dirty="0"/>
              <a:t>automatically</a:t>
            </a:r>
            <a:r>
              <a:rPr lang="en-GB" dirty="0"/>
              <a:t> checked and downloaded to the host before </a:t>
            </a:r>
            <a:r>
              <a:rPr lang="en-GB" dirty="0" smtClean="0"/>
              <a:t>running i.e.  </a:t>
            </a:r>
            <a:r>
              <a:rPr lang="en-GB" i="1" dirty="0" err="1" smtClean="0"/>
              <a:t>docker</a:t>
            </a:r>
            <a:r>
              <a:rPr lang="en-GB" i="1" dirty="0" smtClean="0"/>
              <a:t> run image</a:t>
            </a:r>
            <a:endParaRPr lang="en-GB" dirty="0"/>
          </a:p>
          <a:p>
            <a:endParaRPr lang="en-GB" dirty="0" smtClean="0"/>
          </a:p>
          <a:p>
            <a:r>
              <a:rPr lang="en-GB" b="1" u="sng" dirty="0">
                <a:solidFill>
                  <a:srgbClr val="FF0000"/>
                </a:solidFill>
              </a:rPr>
              <a:t>A </a:t>
            </a:r>
            <a:r>
              <a:rPr lang="en-GB" b="1" u="sng" dirty="0" smtClean="0">
                <a:solidFill>
                  <a:srgbClr val="FF0000"/>
                </a:solidFill>
              </a:rPr>
              <a:t>private registry </a:t>
            </a:r>
            <a:r>
              <a:rPr lang="en-GB" b="1" u="sng" dirty="0">
                <a:solidFill>
                  <a:srgbClr val="FF0000"/>
                </a:solidFill>
              </a:rPr>
              <a:t>is an instance of the registry image, and runs within Docker</a:t>
            </a:r>
            <a:r>
              <a:rPr lang="en-GB" dirty="0"/>
              <a:t>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21880179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3207" y="5707781"/>
            <a:ext cx="7749416" cy="96634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Developers </a:t>
            </a:r>
            <a:r>
              <a:rPr lang="en-GB" dirty="0"/>
              <a:t>pull images from the Docker public registry (</a:t>
            </a:r>
            <a:r>
              <a:rPr lang="en-GB" b="1" dirty="0"/>
              <a:t>Docker Hub</a:t>
            </a:r>
            <a:r>
              <a:rPr lang="en-GB" dirty="0"/>
              <a:t>) then push and pull images from their own Docker private registry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535" y="921497"/>
            <a:ext cx="6974080" cy="4709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648433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Image Repositories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38977"/>
            <a:ext cx="7029450" cy="4399848"/>
          </a:xfrm>
        </p:spPr>
        <p:txBody>
          <a:bodyPr/>
          <a:lstStyle/>
          <a:p>
            <a:r>
              <a:rPr lang="en-GB" dirty="0" smtClean="0"/>
              <a:t>Images are stored in repositories in Docker registries e.g. you can create a repository in </a:t>
            </a:r>
            <a:r>
              <a:rPr lang="en-GB" dirty="0" err="1" smtClean="0"/>
              <a:t>DockerHub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Repositories can contain multiple images</a:t>
            </a:r>
          </a:p>
          <a:p>
            <a:r>
              <a:rPr lang="en-GB" dirty="0" smtClean="0"/>
              <a:t>You can push and pull repositories as well as individual images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image pull some-repo-name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7926" y="2349593"/>
            <a:ext cx="3236019" cy="1452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2873981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567891"/>
          </a:xfrm>
        </p:spPr>
        <p:txBody>
          <a:bodyPr/>
          <a:lstStyle/>
          <a:p>
            <a:r>
              <a:rPr lang="en-GB" dirty="0" smtClean="0"/>
              <a:t>Image Naming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433137"/>
            <a:ext cx="7029450" cy="5832909"/>
          </a:xfrm>
          <a:ln>
            <a:solidFill>
              <a:srgbClr val="0070C0"/>
            </a:solidFill>
          </a:ln>
        </p:spPr>
        <p:txBody>
          <a:bodyPr/>
          <a:lstStyle/>
          <a:p>
            <a:r>
              <a:rPr lang="en-GB" dirty="0"/>
              <a:t>Give an image a name and optionally a tag (preceded by a colon) i.e. label the containers so they can be referred to by name rather than using Docker Id values</a:t>
            </a:r>
          </a:p>
          <a:p>
            <a:r>
              <a:rPr lang="en-GB" dirty="0" smtClean="0"/>
              <a:t>An </a:t>
            </a:r>
            <a:r>
              <a:rPr lang="en-GB" dirty="0"/>
              <a:t>image name is made up of slash-separated name </a:t>
            </a:r>
            <a:r>
              <a:rPr lang="en-GB" dirty="0" smtClean="0"/>
              <a:t>components</a:t>
            </a:r>
          </a:p>
          <a:p>
            <a:pPr lvl="1"/>
            <a:r>
              <a:rPr lang="en-GB" dirty="0" smtClean="0"/>
              <a:t>optionally </a:t>
            </a:r>
            <a:r>
              <a:rPr lang="en-GB" dirty="0"/>
              <a:t>prefixed by a registry hostname. </a:t>
            </a:r>
            <a:endParaRPr lang="en-GB" dirty="0" smtClean="0"/>
          </a:p>
          <a:p>
            <a:r>
              <a:rPr lang="en-GB" dirty="0" smtClean="0"/>
              <a:t>Image Name: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 smtClean="0"/>
              <a:t>reponame</a:t>
            </a:r>
            <a:r>
              <a:rPr lang="en-GB" i="1" dirty="0" smtClean="0"/>
              <a:t> / </a:t>
            </a:r>
            <a:r>
              <a:rPr lang="en-GB" i="1" dirty="0" err="1" smtClean="0"/>
              <a:t>imagename</a:t>
            </a:r>
            <a:r>
              <a:rPr lang="en-GB" i="1" dirty="0" smtClean="0"/>
              <a:t> : tag</a:t>
            </a:r>
          </a:p>
          <a:p>
            <a:r>
              <a:rPr lang="en-GB" dirty="0" smtClean="0"/>
              <a:t>When specifying private repository: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 smtClean="0">
                <a:solidFill>
                  <a:srgbClr val="0070C0"/>
                </a:solidFill>
              </a:rPr>
              <a:t>hostregistry:port</a:t>
            </a:r>
            <a:r>
              <a:rPr lang="en-GB" i="1" dirty="0" smtClean="0"/>
              <a:t>/</a:t>
            </a:r>
            <a:r>
              <a:rPr lang="en-GB" i="1" dirty="0" err="1" smtClean="0"/>
              <a:t>reponame</a:t>
            </a:r>
            <a:r>
              <a:rPr lang="en-GB" i="1" dirty="0" smtClean="0"/>
              <a:t>/</a:t>
            </a:r>
            <a:r>
              <a:rPr lang="en-GB" i="1" dirty="0" err="1" smtClean="0"/>
              <a:t>imagename:tag</a:t>
            </a:r>
            <a:endParaRPr lang="en-GB" i="1" dirty="0" smtClean="0"/>
          </a:p>
          <a:p>
            <a:pPr marL="0" indent="0">
              <a:buNone/>
            </a:pPr>
            <a:r>
              <a:rPr lang="en-GB" b="1" dirty="0" err="1" smtClean="0"/>
              <a:t>hostregistry</a:t>
            </a:r>
            <a:r>
              <a:rPr lang="en-GB" dirty="0"/>
              <a:t>: </a:t>
            </a:r>
            <a:r>
              <a:rPr lang="en-GB" dirty="0" smtClean="0"/>
              <a:t>the </a:t>
            </a:r>
            <a:r>
              <a:rPr lang="en-GB" u="sng" dirty="0" smtClean="0"/>
              <a:t>optional</a:t>
            </a:r>
            <a:r>
              <a:rPr lang="en-GB" dirty="0" smtClean="0"/>
              <a:t> </a:t>
            </a:r>
            <a:r>
              <a:rPr lang="en-GB" dirty="0"/>
              <a:t>hostname must comply with standard DNS rules, but may not </a:t>
            </a:r>
            <a:r>
              <a:rPr lang="en-GB" dirty="0" smtClean="0"/>
              <a:t>contain underscores</a:t>
            </a:r>
          </a:p>
          <a:p>
            <a:pPr marL="0" indent="0">
              <a:buNone/>
            </a:pPr>
            <a:r>
              <a:rPr lang="en-GB" b="1" dirty="0" smtClean="0"/>
              <a:t>port</a:t>
            </a:r>
            <a:r>
              <a:rPr lang="en-GB" dirty="0" smtClean="0"/>
              <a:t>: </a:t>
            </a:r>
            <a:r>
              <a:rPr lang="en-GB" u="sng" dirty="0" smtClean="0"/>
              <a:t>optional</a:t>
            </a:r>
            <a:r>
              <a:rPr lang="en-GB" dirty="0" smtClean="0"/>
              <a:t> host port number  </a:t>
            </a:r>
          </a:p>
          <a:p>
            <a:pPr marL="0" indent="0">
              <a:buNone/>
            </a:pPr>
            <a:r>
              <a:rPr lang="en-GB" b="1" dirty="0" err="1" smtClean="0"/>
              <a:t>reponame</a:t>
            </a:r>
            <a:r>
              <a:rPr lang="en-GB" dirty="0" smtClean="0"/>
              <a:t>: the </a:t>
            </a:r>
            <a:r>
              <a:rPr lang="en-GB" u="sng" dirty="0" smtClean="0"/>
              <a:t>optional</a:t>
            </a:r>
            <a:r>
              <a:rPr lang="en-GB" dirty="0" smtClean="0"/>
              <a:t> name of the repository, if omitted the </a:t>
            </a:r>
            <a:r>
              <a:rPr lang="en-GB" dirty="0" err="1" smtClean="0"/>
              <a:t>the</a:t>
            </a:r>
            <a:r>
              <a:rPr lang="en-GB" dirty="0" smtClean="0"/>
              <a:t> image and repo name </a:t>
            </a:r>
            <a:r>
              <a:rPr lang="en-GB" smtClean="0"/>
              <a:t>are essentially the </a:t>
            </a:r>
            <a:r>
              <a:rPr lang="en-GB" dirty="0" smtClean="0"/>
              <a:t>same since there is only one image in the repository</a:t>
            </a:r>
          </a:p>
          <a:p>
            <a:pPr marL="0" indent="0">
              <a:buNone/>
            </a:pPr>
            <a:r>
              <a:rPr lang="en-GB" b="1" dirty="0" smtClean="0"/>
              <a:t>image</a:t>
            </a:r>
            <a:r>
              <a:rPr lang="en-GB" dirty="0" smtClean="0"/>
              <a:t>: the name given by you to your image</a:t>
            </a:r>
          </a:p>
          <a:p>
            <a:pPr marL="0" indent="0">
              <a:buNone/>
            </a:pPr>
            <a:r>
              <a:rPr lang="en-GB" b="1" dirty="0" smtClean="0"/>
              <a:t>tag</a:t>
            </a:r>
            <a:r>
              <a:rPr lang="en-GB" dirty="0" smtClean="0"/>
              <a:t>: the </a:t>
            </a:r>
            <a:r>
              <a:rPr lang="en-GB" u="sng" dirty="0" smtClean="0"/>
              <a:t>optional</a:t>
            </a:r>
            <a:r>
              <a:rPr lang="en-GB" dirty="0" smtClean="0"/>
              <a:t> tag name given by you or if not provided the default is “latest”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 rot="16200000">
            <a:off x="6068613" y="2887926"/>
            <a:ext cx="48839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Essentially image naming adopts a convention which some Docker operations rely on to identify where things should be stored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0012486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Tagging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16531"/>
            <a:ext cx="7029450" cy="1622256"/>
          </a:xfrm>
        </p:spPr>
        <p:txBody>
          <a:bodyPr/>
          <a:lstStyle/>
          <a:p>
            <a:r>
              <a:rPr lang="en-GB" dirty="0" smtClean="0"/>
              <a:t>Tag Naming conventions </a:t>
            </a:r>
            <a:r>
              <a:rPr lang="en-GB" dirty="0" smtClean="0">
                <a:sym typeface="Wingdings" panose="05000000000000000000" pitchFamily="2" charset="2"/>
              </a:rPr>
              <a:t> n</a:t>
            </a:r>
            <a:r>
              <a:rPr lang="en-GB" dirty="0" smtClean="0"/>
              <a:t>ame after either a</a:t>
            </a:r>
          </a:p>
          <a:p>
            <a:pPr lvl="1"/>
            <a:r>
              <a:rPr lang="en-GB" dirty="0" smtClean="0"/>
              <a:t>Git Commit Hash </a:t>
            </a:r>
            <a:r>
              <a:rPr lang="en-GB" dirty="0" smtClean="0">
                <a:sym typeface="Wingdings" panose="05000000000000000000" pitchFamily="2" charset="2"/>
              </a:rPr>
              <a:t> to easily find associated changes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Names e.g. OS and version date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Version numbering of your choice</a:t>
            </a:r>
          </a:p>
          <a:p>
            <a:pPr lvl="1"/>
            <a:endParaRPr lang="en-GB" dirty="0">
              <a:sym typeface="Wingdings" panose="05000000000000000000" pitchFamily="2" charset="2"/>
            </a:endParaRPr>
          </a:p>
          <a:p>
            <a:pPr lvl="1"/>
            <a:endParaRPr lang="en-GB" dirty="0" smtClean="0">
              <a:sym typeface="Wingdings" panose="05000000000000000000" pitchFamily="2" charset="2"/>
            </a:endParaRPr>
          </a:p>
          <a:p>
            <a:pPr lvl="1"/>
            <a:endParaRPr lang="en-GB" dirty="0">
              <a:sym typeface="Wingdings" panose="05000000000000000000" pitchFamily="2" charset="2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047750" y="2609537"/>
            <a:ext cx="71481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</a:t>
            </a:r>
            <a:r>
              <a:rPr lang="en-GB" dirty="0" smtClean="0"/>
              <a:t>  image    </a:t>
            </a:r>
            <a:r>
              <a:rPr lang="en-GB" dirty="0"/>
              <a:t>tag    </a:t>
            </a:r>
            <a:r>
              <a:rPr lang="en-GB" dirty="0" err="1" smtClean="0"/>
              <a:t>imagename</a:t>
            </a:r>
            <a:r>
              <a:rPr lang="en-GB" dirty="0" smtClean="0"/>
              <a:t>    </a:t>
            </a:r>
            <a:r>
              <a:rPr lang="en-GB" dirty="0" err="1" smtClean="0"/>
              <a:t>repositoryname</a:t>
            </a:r>
            <a:r>
              <a:rPr lang="en-GB" dirty="0" smtClean="0"/>
              <a:t>/</a:t>
            </a:r>
            <a:r>
              <a:rPr lang="en-GB" dirty="0" err="1" smtClean="0"/>
              <a:t>imagename:tag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640330" y="3479675"/>
            <a:ext cx="41643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Defaults to version tag=“latest” when </a:t>
            </a:r>
            <a:r>
              <a:rPr lang="en-GB" dirty="0" err="1" smtClean="0"/>
              <a:t>tagname</a:t>
            </a:r>
            <a:r>
              <a:rPr lang="en-GB" dirty="0" smtClean="0"/>
              <a:t> not specified i.e.</a:t>
            </a:r>
          </a:p>
          <a:p>
            <a:r>
              <a:rPr lang="en-GB" dirty="0" err="1" smtClean="0"/>
              <a:t>imagename:latest</a:t>
            </a:r>
            <a:endParaRPr lang="en-GB" dirty="0"/>
          </a:p>
        </p:txBody>
      </p:sp>
      <p:cxnSp>
        <p:nvCxnSpPr>
          <p:cNvPr id="8" name="Straight Arrow Connector 7"/>
          <p:cNvCxnSpPr>
            <a:endCxn id="5" idx="2"/>
          </p:cNvCxnSpPr>
          <p:nvPr/>
        </p:nvCxnSpPr>
        <p:spPr bwMode="auto">
          <a:xfrm flipH="1" flipV="1">
            <a:off x="4621806" y="2978869"/>
            <a:ext cx="238953" cy="45786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1047750" y="4693892"/>
            <a:ext cx="577594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EXAMPLES:</a:t>
            </a:r>
            <a:br>
              <a:rPr lang="en-GB" dirty="0" smtClean="0"/>
            </a:b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image tag   </a:t>
            </a:r>
            <a:r>
              <a:rPr lang="en-GB" i="1" dirty="0"/>
              <a:t>0e5574283393   </a:t>
            </a:r>
            <a:r>
              <a:rPr lang="en-GB" i="1" dirty="0" smtClean="0"/>
              <a:t>  fedora/</a:t>
            </a:r>
            <a:r>
              <a:rPr lang="en-GB" i="1" dirty="0" err="1" smtClean="0"/>
              <a:t>httpd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tag </a:t>
            </a:r>
            <a:r>
              <a:rPr lang="en-GB" i="1" dirty="0" smtClean="0"/>
              <a:t>  0e5574283393     fedora/httpd:version1.0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tag   </a:t>
            </a:r>
            <a:r>
              <a:rPr lang="en-GB" i="1" dirty="0" smtClean="0"/>
              <a:t>httpd:version1.0   </a:t>
            </a:r>
            <a:r>
              <a:rPr lang="en-GB" i="1" dirty="0"/>
              <a:t>fedora/httpd:version2.0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tag   </a:t>
            </a:r>
            <a:r>
              <a:rPr lang="en-GB" i="1" dirty="0" err="1" smtClean="0"/>
              <a:t>httpd:latest</a:t>
            </a:r>
            <a:r>
              <a:rPr lang="en-GB" i="1" dirty="0" smtClean="0"/>
              <a:t>           fedora/httpd:version3.0</a:t>
            </a:r>
          </a:p>
          <a:p>
            <a:r>
              <a:rPr lang="en-GB" i="1" dirty="0" err="1"/>
              <a:t>docker</a:t>
            </a:r>
            <a:r>
              <a:rPr lang="en-GB" i="1" dirty="0"/>
              <a:t> tag </a:t>
            </a:r>
            <a:r>
              <a:rPr lang="en-GB" i="1" dirty="0" smtClean="0"/>
              <a:t>  </a:t>
            </a:r>
            <a:r>
              <a:rPr lang="en-GB" i="1" dirty="0" err="1" smtClean="0"/>
              <a:t>httpd</a:t>
            </a:r>
            <a:r>
              <a:rPr lang="en-GB" i="1" dirty="0" smtClean="0"/>
              <a:t>                     fedora/httpd:version4.0</a:t>
            </a:r>
            <a:endParaRPr lang="en-GB" i="1" dirty="0"/>
          </a:p>
        </p:txBody>
      </p:sp>
      <p:sp>
        <p:nvSpPr>
          <p:cNvPr id="7" name="TextBox 6"/>
          <p:cNvSpPr txBox="1"/>
          <p:nvPr/>
        </p:nvSpPr>
        <p:spPr>
          <a:xfrm>
            <a:off x="6742497" y="4503774"/>
            <a:ext cx="20697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“fedora” repository</a:t>
            </a:r>
            <a:br>
              <a:rPr lang="en-GB" dirty="0" smtClean="0"/>
            </a:br>
            <a:r>
              <a:rPr lang="en-GB" dirty="0" smtClean="0"/>
              <a:t>“</a:t>
            </a:r>
            <a:r>
              <a:rPr lang="en-GB" dirty="0" err="1" smtClean="0"/>
              <a:t>httpd</a:t>
            </a:r>
            <a:r>
              <a:rPr lang="en-GB" dirty="0" smtClean="0"/>
              <a:t>” image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334177" y="3007887"/>
            <a:ext cx="6263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An image can have multiple tags, in essence we are adding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7113842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Note: The “latest” tag name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tag name “latest” </a:t>
            </a:r>
            <a:r>
              <a:rPr lang="en-GB" dirty="0"/>
              <a:t>is just like any other </a:t>
            </a:r>
            <a:r>
              <a:rPr lang="en-GB" dirty="0" smtClean="0"/>
              <a:t>tag name.</a:t>
            </a:r>
          </a:p>
          <a:p>
            <a:r>
              <a:rPr lang="en-GB" dirty="0" smtClean="0"/>
              <a:t>The </a:t>
            </a:r>
            <a:r>
              <a:rPr lang="en-GB" dirty="0"/>
              <a:t>onus is on the developer to tag the images properly such that </a:t>
            </a:r>
            <a:r>
              <a:rPr lang="en-GB" dirty="0" smtClean="0"/>
              <a:t>“latest” </a:t>
            </a:r>
            <a:r>
              <a:rPr lang="en-GB" dirty="0"/>
              <a:t>always points to the latest stable release of the image.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55299180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Private Registry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3835" y="844550"/>
            <a:ext cx="8740140" cy="4994275"/>
          </a:xfrm>
        </p:spPr>
        <p:txBody>
          <a:bodyPr/>
          <a:lstStyle/>
          <a:p>
            <a:r>
              <a:rPr lang="en-GB" dirty="0" smtClean="0"/>
              <a:t>Tag the image </a:t>
            </a:r>
            <a:r>
              <a:rPr lang="en-GB" dirty="0"/>
              <a:t>by </a:t>
            </a:r>
            <a:r>
              <a:rPr lang="en-GB" dirty="0" smtClean="0"/>
              <a:t>creating an alias </a:t>
            </a:r>
            <a:r>
              <a:rPr lang="en-GB" dirty="0"/>
              <a:t>TARGET_IMAGE</a:t>
            </a:r>
            <a:r>
              <a:rPr lang="en-GB" dirty="0" smtClean="0"/>
              <a:t> </a:t>
            </a:r>
            <a:r>
              <a:rPr lang="en-GB" dirty="0"/>
              <a:t>to the source </a:t>
            </a:r>
            <a:r>
              <a:rPr lang="en-GB" dirty="0" smtClean="0"/>
              <a:t>image SOURCE_IMAGE </a:t>
            </a:r>
            <a:r>
              <a:rPr lang="en-GB" dirty="0"/>
              <a:t>i.e. </a:t>
            </a:r>
            <a:r>
              <a:rPr lang="en-GB" dirty="0" smtClean="0"/>
              <a:t>it just refers to the SOURCE_IMAGE </a:t>
            </a:r>
            <a:br>
              <a:rPr lang="en-GB" dirty="0" smtClean="0"/>
            </a:br>
            <a:endParaRPr lang="en-GB" dirty="0" smtClean="0"/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/>
              <a:t>tag SOURCE_IMAGE[:TAG] TARGET_IMAGE[:TAG</a:t>
            </a:r>
            <a:r>
              <a:rPr lang="en-GB" i="1" dirty="0" smtClean="0"/>
              <a:t>]</a:t>
            </a:r>
          </a:p>
          <a:p>
            <a:pPr marL="0" indent="0">
              <a:buNone/>
            </a:pPr>
            <a:endParaRPr lang="en-GB" i="1" dirty="0" smtClean="0"/>
          </a:p>
          <a:p>
            <a:r>
              <a:rPr lang="en-GB" b="1" dirty="0" smtClean="0"/>
              <a:t>Before pushing </a:t>
            </a:r>
            <a:r>
              <a:rPr lang="en-GB" dirty="0"/>
              <a:t>an image to a private registry and not the central Docker registry </a:t>
            </a:r>
            <a:r>
              <a:rPr lang="en-GB" b="1" dirty="0"/>
              <a:t>you must tag it </a:t>
            </a:r>
            <a:r>
              <a:rPr lang="en-GB" dirty="0"/>
              <a:t>with the registry hostname and port (if needed</a:t>
            </a:r>
            <a:r>
              <a:rPr lang="en-GB" dirty="0" smtClean="0"/>
              <a:t>) </a:t>
            </a:r>
            <a:r>
              <a:rPr lang="en-GB" dirty="0" smtClean="0">
                <a:sym typeface="Wingdings" panose="05000000000000000000" pitchFamily="2" charset="2"/>
              </a:rPr>
              <a:t> so Docker knows the registry to use when pulling it later</a:t>
            </a:r>
            <a:endParaRPr lang="en-GB" dirty="0" smtClean="0"/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image tag </a:t>
            </a:r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dirty="0"/>
              <a:t> </a:t>
            </a:r>
            <a:r>
              <a:rPr lang="en-GB" dirty="0" smtClean="0"/>
              <a:t>	IMAGE_NAME</a:t>
            </a:r>
            <a:endParaRPr lang="en-GB" i="1" dirty="0"/>
          </a:p>
          <a:p>
            <a:pPr marL="0" indent="0">
              <a:buNone/>
            </a:pPr>
            <a:r>
              <a:rPr lang="en-GB" i="1" dirty="0" smtClean="0"/>
              <a:t> 		</a:t>
            </a:r>
            <a:r>
              <a:rPr lang="en-GB" i="1" dirty="0" err="1" smtClean="0">
                <a:solidFill>
                  <a:srgbClr val="FF0000"/>
                </a:solidFill>
              </a:rPr>
              <a:t>registryhostname:port</a:t>
            </a:r>
            <a:r>
              <a:rPr lang="en-GB" i="1" dirty="0" smtClean="0">
                <a:solidFill>
                  <a:srgbClr val="FF0000"/>
                </a:solidFill>
              </a:rPr>
              <a:t>/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/>
              <a:t>TARGET_IMAGE</a:t>
            </a:r>
            <a:r>
              <a:rPr lang="en-GB" i="1" dirty="0" smtClean="0"/>
              <a:t>[:</a:t>
            </a:r>
            <a:r>
              <a:rPr lang="en-GB" i="1" dirty="0" err="1" smtClean="0"/>
              <a:t>tagname</a:t>
            </a:r>
            <a:r>
              <a:rPr lang="en-GB" i="1" dirty="0" smtClean="0"/>
              <a:t>]</a:t>
            </a:r>
          </a:p>
          <a:p>
            <a:r>
              <a:rPr lang="en-GB" dirty="0" smtClean="0"/>
              <a:t>Example</a:t>
            </a:r>
            <a:br>
              <a:rPr lang="en-GB" dirty="0" smtClean="0"/>
            </a:br>
            <a:r>
              <a:rPr lang="en-GB" dirty="0" smtClean="0"/>
              <a:t>Take the image </a:t>
            </a:r>
            <a:r>
              <a:rPr lang="en-GB" dirty="0" smtClean="0">
                <a:solidFill>
                  <a:srgbClr val="FF0000"/>
                </a:solidFill>
              </a:rPr>
              <a:t>my-</a:t>
            </a:r>
            <a:r>
              <a:rPr lang="en-GB" dirty="0" err="1" smtClean="0">
                <a:solidFill>
                  <a:srgbClr val="FF0000"/>
                </a:solidFill>
              </a:rPr>
              <a:t>nginx</a:t>
            </a:r>
            <a:r>
              <a:rPr lang="en-GB" dirty="0" smtClean="0"/>
              <a:t> and tag it with the registry hostname and port, where the registry is 127.0.0.1:5000 and the target image name is </a:t>
            </a:r>
            <a:r>
              <a:rPr lang="en-GB" dirty="0" smtClean="0">
                <a:solidFill>
                  <a:srgbClr val="0070C0"/>
                </a:solidFill>
              </a:rPr>
              <a:t>my-</a:t>
            </a:r>
            <a:r>
              <a:rPr lang="en-GB" dirty="0" err="1" smtClean="0">
                <a:solidFill>
                  <a:srgbClr val="0070C0"/>
                </a:solidFill>
              </a:rPr>
              <a:t>nginx</a:t>
            </a:r>
            <a:endParaRPr lang="en-GB" dirty="0"/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image tag </a:t>
            </a:r>
            <a:r>
              <a:rPr lang="en-GB" i="1" dirty="0" smtClean="0">
                <a:solidFill>
                  <a:srgbClr val="FF0000"/>
                </a:solidFill>
              </a:rPr>
              <a:t>my-</a:t>
            </a:r>
            <a:r>
              <a:rPr lang="en-GB" i="1" dirty="0" err="1" smtClean="0">
                <a:solidFill>
                  <a:srgbClr val="FF0000"/>
                </a:solidFill>
              </a:rPr>
              <a:t>nginx</a:t>
            </a:r>
            <a:r>
              <a:rPr lang="en-GB" i="1" dirty="0" smtClean="0"/>
              <a:t> 127.0.0.1:5000/</a:t>
            </a:r>
            <a:r>
              <a:rPr lang="en-GB" i="1" dirty="0" smtClean="0">
                <a:solidFill>
                  <a:srgbClr val="0070C0"/>
                </a:solidFill>
              </a:rPr>
              <a:t>my-</a:t>
            </a:r>
            <a:r>
              <a:rPr lang="en-GB" i="1" dirty="0" err="1" smtClean="0">
                <a:solidFill>
                  <a:srgbClr val="0070C0"/>
                </a:solidFill>
              </a:rPr>
              <a:t>nginx</a:t>
            </a:r>
            <a:r>
              <a:rPr lang="en-GB" i="1" dirty="0" smtClean="0">
                <a:solidFill>
                  <a:srgbClr val="0070C0"/>
                </a:solidFill>
              </a:rPr>
              <a:t/>
            </a:r>
            <a:br>
              <a:rPr lang="en-GB" i="1" dirty="0" smtClean="0">
                <a:solidFill>
                  <a:srgbClr val="0070C0"/>
                </a:solidFill>
              </a:rPr>
            </a:br>
            <a:r>
              <a:rPr lang="en-GB" i="1" dirty="0">
                <a:solidFill>
                  <a:srgbClr val="0070C0"/>
                </a:solidFill>
              </a:rPr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image ls </a:t>
            </a:r>
            <a:r>
              <a:rPr lang="en-GB" i="1" dirty="0" smtClean="0"/>
              <a:t>127.0.0.1:5000/my-</a:t>
            </a:r>
            <a:r>
              <a:rPr lang="en-GB" i="1" dirty="0" err="1" smtClean="0"/>
              <a:t>nginx</a:t>
            </a:r>
            <a:r>
              <a:rPr lang="en-GB" dirty="0" smtClean="0"/>
              <a:t>  </a:t>
            </a:r>
            <a:r>
              <a:rPr lang="en-GB" dirty="0" smtClean="0">
                <a:sym typeface="Wingdings" panose="05000000000000000000" pitchFamily="2" charset="2"/>
              </a:rPr>
              <a:t> check it??</a:t>
            </a:r>
            <a:endParaRPr lang="en-GB" i="1" dirty="0"/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839756960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Pushing Image to Private Registry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942173"/>
          </a:xfrm>
        </p:spPr>
        <p:txBody>
          <a:bodyPr/>
          <a:lstStyle/>
          <a:p>
            <a:r>
              <a:rPr lang="en-GB" dirty="0" smtClean="0"/>
              <a:t>Push the tagged image into the private repository</a:t>
            </a:r>
          </a:p>
          <a:p>
            <a:pPr marL="0" indent="0">
              <a:buNone/>
            </a:pPr>
            <a:r>
              <a:rPr lang="en-GB" dirty="0"/>
              <a:t>	 </a:t>
            </a:r>
            <a:r>
              <a:rPr lang="en-GB" i="1" dirty="0" err="1"/>
              <a:t>docker</a:t>
            </a:r>
            <a:r>
              <a:rPr lang="en-GB" i="1" dirty="0"/>
              <a:t> image </a:t>
            </a:r>
            <a:r>
              <a:rPr lang="en-GB" i="1" dirty="0">
                <a:solidFill>
                  <a:srgbClr val="FF0000"/>
                </a:solidFill>
              </a:rPr>
              <a:t>push</a:t>
            </a:r>
            <a:r>
              <a:rPr lang="en-GB" i="1" dirty="0"/>
              <a:t> 127.0.0.1:5000/my-</a:t>
            </a:r>
            <a:r>
              <a:rPr lang="en-GB" i="1" dirty="0" err="1"/>
              <a:t>nginx</a:t>
            </a:r>
            <a:endParaRPr lang="en-GB" i="1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57175" y="2878739"/>
            <a:ext cx="8411277" cy="2308324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</a:t>
            </a:r>
            <a:r>
              <a:rPr lang="en-GB" dirty="0" smtClean="0">
                <a:solidFill>
                  <a:schemeClr val="bg1"/>
                </a:solidFill>
              </a:rPr>
              <a:t>:\zzzzzz\DockerImages\my-nginx&gt;</a:t>
            </a:r>
            <a:r>
              <a:rPr lang="en-GB" dirty="0" smtClean="0">
                <a:solidFill>
                  <a:srgbClr val="FF0000"/>
                </a:solidFill>
              </a:rPr>
              <a:t>docker </a:t>
            </a:r>
            <a:r>
              <a:rPr lang="en-GB" dirty="0">
                <a:solidFill>
                  <a:srgbClr val="FF0000"/>
                </a:solidFill>
              </a:rPr>
              <a:t>image push 127.0.0.1:5000/my-</a:t>
            </a:r>
            <a:r>
              <a:rPr lang="en-GB" dirty="0" err="1">
                <a:solidFill>
                  <a:srgbClr val="FF0000"/>
                </a:solidFill>
              </a:rPr>
              <a:t>nginx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The push refers to repository [127.0.0.1:5000/my-</a:t>
            </a:r>
            <a:r>
              <a:rPr lang="en-GB" dirty="0" err="1">
                <a:solidFill>
                  <a:schemeClr val="bg1"/>
                </a:solidFill>
              </a:rPr>
              <a:t>nginx</a:t>
            </a:r>
            <a:r>
              <a:rPr lang="en-GB" dirty="0">
                <a:solidFill>
                  <a:schemeClr val="bg1"/>
                </a:solidFill>
              </a:rPr>
              <a:t>]</a:t>
            </a:r>
          </a:p>
          <a:p>
            <a:r>
              <a:rPr lang="en-GB" dirty="0">
                <a:solidFill>
                  <a:schemeClr val="bg1"/>
                </a:solidFill>
              </a:rPr>
              <a:t>63e07c6142fc: Pushed</a:t>
            </a:r>
          </a:p>
          <a:p>
            <a:r>
              <a:rPr lang="en-GB" dirty="0">
                <a:solidFill>
                  <a:schemeClr val="bg1"/>
                </a:solidFill>
              </a:rPr>
              <a:t>b57c79f4a9f3: Pushed</a:t>
            </a:r>
          </a:p>
          <a:p>
            <a:r>
              <a:rPr lang="en-GB" dirty="0">
                <a:solidFill>
                  <a:schemeClr val="bg1"/>
                </a:solidFill>
              </a:rPr>
              <a:t>d60e01b37e74: Pushed</a:t>
            </a:r>
          </a:p>
          <a:p>
            <a:r>
              <a:rPr lang="en-GB" dirty="0">
                <a:solidFill>
                  <a:schemeClr val="bg1"/>
                </a:solidFill>
              </a:rPr>
              <a:t>e45cfbc98a50: Pushed</a:t>
            </a:r>
          </a:p>
          <a:p>
            <a:r>
              <a:rPr lang="en-GB" dirty="0">
                <a:solidFill>
                  <a:schemeClr val="bg1"/>
                </a:solidFill>
              </a:rPr>
              <a:t>762d8e1a6054: Pushed</a:t>
            </a:r>
          </a:p>
          <a:p>
            <a:r>
              <a:rPr lang="en-GB" dirty="0">
                <a:solidFill>
                  <a:schemeClr val="bg1"/>
                </a:solidFill>
              </a:rPr>
              <a:t>latest: digest: </a:t>
            </a:r>
            <a:r>
              <a:rPr lang="en-GB" dirty="0" smtClean="0">
                <a:solidFill>
                  <a:schemeClr val="bg1"/>
                </a:solidFill>
              </a:rPr>
              <a:t>sha256:949da15e66152c14e43b26704714ff49a57 </a:t>
            </a:r>
            <a:r>
              <a:rPr lang="en-GB" dirty="0">
                <a:solidFill>
                  <a:schemeClr val="bg1"/>
                </a:solidFill>
              </a:rPr>
              <a:t>size: 1362</a:t>
            </a:r>
          </a:p>
        </p:txBody>
      </p:sp>
    </p:spTree>
    <p:extLst>
      <p:ext uri="{BB962C8B-B14F-4D97-AF65-F5344CB8AC3E}">
        <p14:creationId xmlns:p14="http://schemas.microsoft.com/office/powerpoint/2010/main" val="3848403554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Pushing Image to Public Docker Registry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0080" y="1219005"/>
            <a:ext cx="7437120" cy="2945492"/>
          </a:xfrm>
        </p:spPr>
        <p:txBody>
          <a:bodyPr/>
          <a:lstStyle/>
          <a:p>
            <a:r>
              <a:rPr lang="en-GB" dirty="0" smtClean="0"/>
              <a:t>Push using your </a:t>
            </a:r>
            <a:r>
              <a:rPr lang="en-GB" dirty="0" err="1" smtClean="0"/>
              <a:t>DockerId</a:t>
            </a:r>
            <a:endParaRPr lang="en-GB" dirty="0" smtClean="0"/>
          </a:p>
          <a:p>
            <a:r>
              <a:rPr lang="en-GB" dirty="0" smtClean="0"/>
              <a:t>If you haven’t logged in then type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login</a:t>
            </a:r>
            <a:br>
              <a:rPr lang="en-GB" i="1" dirty="0" smtClean="0"/>
            </a:br>
            <a:r>
              <a:rPr lang="en-GB" i="1" dirty="0" smtClean="0"/>
              <a:t>	</a:t>
            </a:r>
            <a:r>
              <a:rPr lang="en-GB" dirty="0" smtClean="0"/>
              <a:t>Enter </a:t>
            </a:r>
            <a:r>
              <a:rPr lang="en-GB" dirty="0" err="1" smtClean="0"/>
              <a:t>docker</a:t>
            </a:r>
            <a:r>
              <a:rPr lang="en-GB" dirty="0" smtClean="0"/>
              <a:t> Id and password</a:t>
            </a:r>
            <a:endParaRPr lang="en-GB" i="1" dirty="0" smtClean="0"/>
          </a:p>
          <a:p>
            <a:r>
              <a:rPr lang="en-GB" dirty="0" smtClean="0"/>
              <a:t>Tag and then push image because in the repository your image name must start with your Docker Id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image tag my-</a:t>
            </a:r>
            <a:r>
              <a:rPr lang="en-GB" i="1" dirty="0" err="1"/>
              <a:t>nginx</a:t>
            </a:r>
            <a:r>
              <a:rPr lang="en-GB" i="1" dirty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YOUR_DOCKER_ID</a:t>
            </a:r>
            <a:r>
              <a:rPr lang="en-GB" i="1" dirty="0" smtClean="0"/>
              <a:t>/my-</a:t>
            </a:r>
            <a:r>
              <a:rPr lang="en-GB" i="1" dirty="0" err="1" smtClean="0"/>
              <a:t>nginx</a:t>
            </a:r>
            <a:endParaRPr lang="en-GB" i="1" dirty="0" smtClean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push </a:t>
            </a:r>
            <a:r>
              <a:rPr lang="en-GB" i="1" dirty="0">
                <a:solidFill>
                  <a:srgbClr val="FF0000"/>
                </a:solidFill>
              </a:rPr>
              <a:t>YOUR_DOCKER_ID</a:t>
            </a:r>
            <a:r>
              <a:rPr lang="en-GB" i="1" dirty="0"/>
              <a:t>/my-</a:t>
            </a:r>
            <a:r>
              <a:rPr lang="en-GB" i="1" dirty="0" err="1"/>
              <a:t>nginx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03709" y="4385314"/>
            <a:ext cx="27924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Your Docker Id goes here</a:t>
            </a:r>
          </a:p>
          <a:p>
            <a:r>
              <a:rPr lang="en-GB" dirty="0" smtClean="0"/>
              <a:t>i.e. your username</a:t>
            </a:r>
            <a:endParaRPr lang="en-GB" dirty="0"/>
          </a:p>
        </p:txBody>
      </p:sp>
      <p:cxnSp>
        <p:nvCxnSpPr>
          <p:cNvPr id="7" name="Straight Arrow Connector 6"/>
          <p:cNvCxnSpPr>
            <a:stCxn id="5" idx="0"/>
          </p:cNvCxnSpPr>
          <p:nvPr/>
        </p:nvCxnSpPr>
        <p:spPr bwMode="auto">
          <a:xfrm flipV="1">
            <a:off x="2199925" y="4010860"/>
            <a:ext cx="478671" cy="37445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2199924" y="5369911"/>
            <a:ext cx="3664394" cy="923330"/>
          </a:xfrm>
          <a:prstGeom prst="rect">
            <a:avLst/>
          </a:prstGeom>
          <a:noFill/>
          <a:ln w="1905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Type </a:t>
            </a:r>
            <a:r>
              <a:rPr lang="en-GB" b="1" i="1" dirty="0" err="1" smtClean="0"/>
              <a:t>docker</a:t>
            </a:r>
            <a:r>
              <a:rPr lang="en-GB" b="1" i="1" dirty="0" smtClean="0"/>
              <a:t> logout </a:t>
            </a:r>
            <a:r>
              <a:rPr lang="en-GB" dirty="0" smtClean="0"/>
              <a:t>regularly to clear username and password for security reasons</a:t>
            </a:r>
            <a:endParaRPr lang="en-GB" dirty="0"/>
          </a:p>
        </p:txBody>
      </p:sp>
      <p:cxnSp>
        <p:nvCxnSpPr>
          <p:cNvPr id="11" name="Straight Arrow Connector 10"/>
          <p:cNvCxnSpPr>
            <a:stCxn id="5" idx="0"/>
          </p:cNvCxnSpPr>
          <p:nvPr/>
        </p:nvCxnSpPr>
        <p:spPr bwMode="auto">
          <a:xfrm flipV="1">
            <a:off x="2199925" y="3697355"/>
            <a:ext cx="2744792" cy="68795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4" name="TextBox 13"/>
          <p:cNvSpPr txBox="1"/>
          <p:nvPr/>
        </p:nvSpPr>
        <p:spPr>
          <a:xfrm>
            <a:off x="5521186" y="978510"/>
            <a:ext cx="306622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Tag image with your Docker Id so that Docker can associate the image with you</a:t>
            </a:r>
          </a:p>
        </p:txBody>
      </p:sp>
    </p:spTree>
    <p:extLst>
      <p:ext uri="{BB962C8B-B14F-4D97-AF65-F5344CB8AC3E}">
        <p14:creationId xmlns:p14="http://schemas.microsoft.com/office/powerpoint/2010/main" val="516960730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Note: Build and Tag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can build and tag an image for a repository in one step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build –t </a:t>
            </a:r>
            <a:r>
              <a:rPr lang="en-GB" i="1" dirty="0">
                <a:solidFill>
                  <a:srgbClr val="FF0000"/>
                </a:solidFill>
              </a:rPr>
              <a:t>YOUR_DOCKER_ID</a:t>
            </a:r>
            <a:r>
              <a:rPr lang="en-GB" i="1" dirty="0"/>
              <a:t>/my-</a:t>
            </a:r>
            <a:r>
              <a:rPr lang="en-GB" i="1" dirty="0" err="1"/>
              <a:t>nginx</a:t>
            </a:r>
            <a:r>
              <a:rPr lang="en-GB" i="1" dirty="0"/>
              <a:t>  .</a:t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push </a:t>
            </a:r>
            <a:r>
              <a:rPr lang="en-GB" i="1" dirty="0">
                <a:solidFill>
                  <a:srgbClr val="FF0000"/>
                </a:solidFill>
              </a:rPr>
              <a:t>YOUR_DOCKER_ID</a:t>
            </a:r>
            <a:r>
              <a:rPr lang="en-GB" i="1" dirty="0"/>
              <a:t>/my-</a:t>
            </a:r>
            <a:r>
              <a:rPr lang="en-GB" i="1" dirty="0" err="1"/>
              <a:t>nginx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079663242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2232659"/>
            <a:ext cx="7029450" cy="3606165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RUN</a:t>
            </a:r>
          </a:p>
          <a:p>
            <a:pPr marL="0" indent="0" algn="ctr">
              <a:buNone/>
            </a:pPr>
            <a:r>
              <a:rPr lang="en-GB" sz="6600" dirty="0" smtClean="0"/>
              <a:t>(In more detail)</a:t>
            </a:r>
            <a:endParaRPr lang="en-GB" sz="6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851949477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Run image in a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62000"/>
            <a:ext cx="7486650" cy="5084445"/>
          </a:xfrm>
        </p:spPr>
        <p:txBody>
          <a:bodyPr/>
          <a:lstStyle/>
          <a:p>
            <a:r>
              <a:rPr lang="en-GB" dirty="0" smtClean="0"/>
              <a:t>Run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b="1" i="1" dirty="0" smtClean="0"/>
              <a:t>container</a:t>
            </a:r>
            <a:r>
              <a:rPr lang="en-GB" i="1" dirty="0" smtClean="0"/>
              <a:t> </a:t>
            </a:r>
            <a:r>
              <a:rPr lang="en-GB" i="1" dirty="0"/>
              <a:t>run </a:t>
            </a:r>
            <a:r>
              <a:rPr lang="en-GB" dirty="0"/>
              <a:t>options </a:t>
            </a:r>
            <a:r>
              <a:rPr lang="en-GB" dirty="0" err="1"/>
              <a:t>imagename:tag</a:t>
            </a:r>
            <a:r>
              <a:rPr lang="en-GB" dirty="0"/>
              <a:t> command </a:t>
            </a:r>
            <a:r>
              <a:rPr lang="en-GB" dirty="0" err="1" smtClean="0"/>
              <a:t>args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SHORTHAND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run </a:t>
            </a:r>
            <a:r>
              <a:rPr lang="en-GB" dirty="0" smtClean="0"/>
              <a:t>options </a:t>
            </a:r>
            <a:r>
              <a:rPr lang="en-GB" dirty="0" err="1" smtClean="0"/>
              <a:t>imagename:tag</a:t>
            </a:r>
            <a:r>
              <a:rPr lang="en-GB" dirty="0" smtClean="0"/>
              <a:t> command </a:t>
            </a:r>
            <a:r>
              <a:rPr lang="en-GB" dirty="0" err="1" smtClean="0"/>
              <a:t>args</a:t>
            </a:r>
            <a:endParaRPr lang="en-GB" dirty="0" smtClean="0"/>
          </a:p>
          <a:p>
            <a:endParaRPr lang="en-GB" dirty="0"/>
          </a:p>
          <a:p>
            <a:r>
              <a:rPr lang="en-GB" b="1" dirty="0"/>
              <a:t>o</a:t>
            </a:r>
            <a:r>
              <a:rPr lang="en-GB" b="1" dirty="0" smtClean="0"/>
              <a:t>ptions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add </a:t>
            </a:r>
            <a:r>
              <a:rPr lang="en-GB" dirty="0"/>
              <a:t>to or override the image defaults set by a </a:t>
            </a:r>
            <a:r>
              <a:rPr lang="en-GB" dirty="0" smtClean="0"/>
              <a:t>developer and by the Docker runtime itself including:</a:t>
            </a:r>
          </a:p>
          <a:p>
            <a:pPr lvl="1"/>
            <a:r>
              <a:rPr lang="en-GB" dirty="0" smtClean="0"/>
              <a:t> </a:t>
            </a:r>
            <a:r>
              <a:rPr lang="en-GB" b="1" dirty="0" smtClean="0">
                <a:solidFill>
                  <a:srgbClr val="FF0000"/>
                </a:solidFill>
              </a:rPr>
              <a:t>--name </a:t>
            </a:r>
            <a:r>
              <a:rPr lang="en-GB" dirty="0" smtClean="0">
                <a:solidFill>
                  <a:srgbClr val="FF0000"/>
                </a:solidFill>
              </a:rPr>
              <a:t>to provide the container a name</a:t>
            </a:r>
            <a:r>
              <a:rPr lang="en-GB" dirty="0" smtClean="0"/>
              <a:t> that can be used instead of the automatically generated UUID</a:t>
            </a:r>
          </a:p>
          <a:p>
            <a:r>
              <a:rPr lang="en-GB" b="1" dirty="0" err="1"/>
              <a:t>i</a:t>
            </a:r>
            <a:r>
              <a:rPr lang="en-GB" b="1" dirty="0" err="1" smtClean="0"/>
              <a:t>magename:tag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The name of the image including (optional) tag name</a:t>
            </a:r>
          </a:p>
          <a:p>
            <a:r>
              <a:rPr lang="en-GB" b="1" dirty="0" smtClean="0"/>
              <a:t>[optional] command </a:t>
            </a:r>
            <a:r>
              <a:rPr lang="en-GB" b="1" dirty="0" err="1" smtClean="0"/>
              <a:t>args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overwrite the CMD instructions in the </a:t>
            </a:r>
            <a:r>
              <a:rPr lang="en-GB" dirty="0" err="1" smtClean="0"/>
              <a:t>DockerFile</a:t>
            </a:r>
            <a:r>
              <a:rPr lang="en-GB" dirty="0" smtClean="0"/>
              <a:t> to execute a new command </a:t>
            </a:r>
            <a:r>
              <a:rPr lang="en-GB" b="1" dirty="0" smtClean="0"/>
              <a:t>within</a:t>
            </a:r>
            <a:r>
              <a:rPr lang="en-GB" dirty="0" smtClean="0"/>
              <a:t> the container when it starts</a:t>
            </a:r>
            <a:br>
              <a:rPr lang="en-GB" dirty="0" smtClean="0"/>
            </a:br>
            <a:r>
              <a:rPr lang="en-GB" dirty="0" err="1" smtClean="0"/>
              <a:t>docker</a:t>
            </a:r>
            <a:r>
              <a:rPr lang="en-GB" dirty="0" smtClean="0"/>
              <a:t> run -it </a:t>
            </a:r>
            <a:r>
              <a:rPr lang="en-GB" dirty="0" err="1" smtClean="0"/>
              <a:t>my_image</a:t>
            </a:r>
            <a:r>
              <a:rPr lang="en-GB" dirty="0" smtClean="0"/>
              <a:t>  echo “Hello World”</a:t>
            </a:r>
          </a:p>
          <a:p>
            <a:pPr lvl="1"/>
            <a:r>
              <a:rPr lang="en-GB" dirty="0" smtClean="0"/>
              <a:t>You can </a:t>
            </a:r>
            <a:r>
              <a:rPr lang="en-GB" dirty="0" err="1" smtClean="0"/>
              <a:t>aloso</a:t>
            </a:r>
            <a:r>
              <a:rPr lang="en-GB" dirty="0" smtClean="0"/>
              <a:t> override the ENTRYPOINT command </a:t>
            </a:r>
            <a:r>
              <a:rPr lang="en-GB" dirty="0"/>
              <a:t/>
            </a:r>
            <a:br>
              <a:rPr lang="en-GB" dirty="0"/>
            </a:br>
            <a:r>
              <a:rPr lang="en-GB" dirty="0" err="1"/>
              <a:t>docker</a:t>
            </a:r>
            <a:r>
              <a:rPr lang="en-GB" dirty="0"/>
              <a:t> run -it </a:t>
            </a:r>
            <a:r>
              <a:rPr lang="en-GB" b="1" dirty="0"/>
              <a:t>--</a:t>
            </a:r>
            <a:r>
              <a:rPr lang="en-GB" b="1" dirty="0" err="1"/>
              <a:t>entrypoint</a:t>
            </a:r>
            <a:r>
              <a:rPr lang="en-GB" dirty="0"/>
              <a:t> /</a:t>
            </a:r>
            <a:r>
              <a:rPr lang="en-GB" dirty="0" err="1"/>
              <a:t>usr</a:t>
            </a:r>
            <a:r>
              <a:rPr lang="en-GB" dirty="0"/>
              <a:t>/bin/</a:t>
            </a:r>
            <a:r>
              <a:rPr lang="en-GB" dirty="0" err="1"/>
              <a:t>redis</a:t>
            </a:r>
            <a:r>
              <a:rPr lang="en-GB" dirty="0"/>
              <a:t>-cli example/</a:t>
            </a:r>
            <a:r>
              <a:rPr lang="en-GB" dirty="0" err="1"/>
              <a:t>redis</a:t>
            </a:r>
            <a:r>
              <a:rPr lang="en-GB" dirty="0"/>
              <a:t> --help</a:t>
            </a:r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81312843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5850" y="1333500"/>
            <a:ext cx="7143750" cy="4530428"/>
          </a:xfrm>
        </p:spPr>
        <p:txBody>
          <a:bodyPr/>
          <a:lstStyle/>
          <a:p>
            <a:pPr marL="0" indent="0">
              <a:buNone/>
            </a:pPr>
            <a:r>
              <a:rPr lang="en-GB" u="sng" dirty="0" smtClean="0"/>
              <a:t>Foreground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 </a:t>
            </a:r>
            <a:r>
              <a:rPr lang="en-GB" i="1" dirty="0"/>
              <a:t>run --name </a:t>
            </a:r>
            <a:r>
              <a:rPr lang="en-GB" i="1" dirty="0" smtClean="0"/>
              <a:t>   </a:t>
            </a:r>
            <a:r>
              <a:rPr lang="en-GB" i="1" dirty="0" err="1" smtClean="0"/>
              <a:t>container_one</a:t>
            </a:r>
            <a:r>
              <a:rPr lang="en-GB" i="1" dirty="0" smtClean="0"/>
              <a:t>     </a:t>
            </a:r>
            <a:r>
              <a:rPr lang="en-GB" i="1" dirty="0" err="1"/>
              <a:t>my_image</a:t>
            </a:r>
            <a:endParaRPr lang="en-GB" dirty="0"/>
          </a:p>
          <a:p>
            <a:r>
              <a:rPr lang="en-GB" dirty="0" smtClean="0"/>
              <a:t>This executes the container in the foreground and gives it the name </a:t>
            </a:r>
            <a:r>
              <a:rPr lang="en-GB" i="1" dirty="0" err="1" smtClean="0"/>
              <a:t>container_one</a:t>
            </a:r>
            <a:endParaRPr lang="en-GB" i="1" dirty="0" smtClean="0"/>
          </a:p>
          <a:p>
            <a:r>
              <a:rPr lang="en-GB" dirty="0" smtClean="0"/>
              <a:t>Use ctrl + C to escape and kill container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u="sng" dirty="0" smtClean="0"/>
              <a:t>Background (</a:t>
            </a:r>
            <a:r>
              <a:rPr lang="en-GB" b="1" u="sng" dirty="0" smtClean="0"/>
              <a:t>as a daemon</a:t>
            </a:r>
            <a:r>
              <a:rPr lang="en-GB" u="sng" dirty="0" smtClean="0"/>
              <a:t>)</a:t>
            </a:r>
            <a:endParaRPr lang="en-GB" u="sng" dirty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 run --name </a:t>
            </a:r>
            <a:r>
              <a:rPr lang="en-GB" i="1" dirty="0" err="1" smtClean="0"/>
              <a:t>my_container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--detach</a:t>
            </a:r>
            <a:r>
              <a:rPr lang="en-GB" i="1" dirty="0" smtClean="0"/>
              <a:t>  </a:t>
            </a:r>
            <a:r>
              <a:rPr lang="en-GB" i="1" dirty="0" err="1"/>
              <a:t>my_image</a:t>
            </a:r>
            <a:endParaRPr lang="en-GB" dirty="0" smtClean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 run --name </a:t>
            </a:r>
            <a:r>
              <a:rPr lang="en-GB" i="1" dirty="0" err="1"/>
              <a:t>my_container</a:t>
            </a:r>
            <a:r>
              <a:rPr lang="en-GB" i="1" dirty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-d</a:t>
            </a:r>
            <a:r>
              <a:rPr lang="en-GB" i="1" dirty="0" smtClean="0"/>
              <a:t>  </a:t>
            </a:r>
            <a:r>
              <a:rPr lang="en-GB" i="1" dirty="0" err="1" smtClean="0"/>
              <a:t>my_image</a:t>
            </a:r>
            <a:endParaRPr lang="en-GB" dirty="0"/>
          </a:p>
          <a:p>
            <a:r>
              <a:rPr lang="en-GB" dirty="0" smtClean="0"/>
              <a:t>Detaches the running container from the console window</a:t>
            </a:r>
          </a:p>
          <a:p>
            <a:endParaRPr lang="en-GB" dirty="0" smtClean="0"/>
          </a:p>
          <a:p>
            <a:r>
              <a:rPr lang="en-GB" b="1" dirty="0" smtClean="0">
                <a:solidFill>
                  <a:srgbClr val="FF0000"/>
                </a:solidFill>
              </a:rPr>
              <a:t>Kill background container using</a:t>
            </a:r>
            <a:br>
              <a:rPr lang="en-GB" b="1" dirty="0" smtClean="0">
                <a:solidFill>
                  <a:srgbClr val="FF0000"/>
                </a:solidFill>
              </a:rPr>
            </a:br>
            <a:r>
              <a:rPr lang="en-GB" b="1" i="1" dirty="0" err="1" smtClean="0">
                <a:solidFill>
                  <a:srgbClr val="FF0000"/>
                </a:solidFill>
              </a:rPr>
              <a:t>docker</a:t>
            </a:r>
            <a:r>
              <a:rPr lang="en-GB" b="1" i="1" dirty="0" smtClean="0">
                <a:solidFill>
                  <a:srgbClr val="FF0000"/>
                </a:solidFill>
              </a:rPr>
              <a:t> container kill  CONTAINER_ID</a:t>
            </a:r>
            <a:endParaRPr lang="en-GB" b="1" i="1" dirty="0">
              <a:solidFill>
                <a:srgbClr val="FF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76413" y="5940930"/>
            <a:ext cx="65966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Note: use –p </a:t>
            </a:r>
            <a:r>
              <a:rPr lang="en-GB" dirty="0" err="1" smtClean="0"/>
              <a:t>hostport:serviceport</a:t>
            </a:r>
            <a:r>
              <a:rPr lang="en-GB" dirty="0" smtClean="0"/>
              <a:t> to publish the port(s) required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5005475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-1"/>
            <a:ext cx="8686800" cy="996589"/>
          </a:xfrm>
        </p:spPr>
        <p:txBody>
          <a:bodyPr/>
          <a:lstStyle/>
          <a:p>
            <a:r>
              <a:rPr lang="en-GB" dirty="0" smtClean="0"/>
              <a:t>Note 2</a:t>
            </a:r>
            <a:br>
              <a:rPr lang="en-GB" dirty="0" smtClean="0"/>
            </a:br>
            <a:r>
              <a:rPr lang="en-GB" dirty="0" smtClean="0"/>
              <a:t>Execute in Interactive Mode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56775"/>
            <a:ext cx="7029450" cy="5615939"/>
          </a:xfrm>
        </p:spPr>
        <p:txBody>
          <a:bodyPr/>
          <a:lstStyle/>
          <a:p>
            <a:r>
              <a:rPr lang="en-GB" dirty="0" smtClean="0"/>
              <a:t>Open terminal window to OS running in the  container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run -it </a:t>
            </a:r>
            <a:r>
              <a:rPr lang="en-GB" i="1" dirty="0" err="1" smtClean="0"/>
              <a:t>ubuntu</a:t>
            </a:r>
            <a:r>
              <a:rPr lang="en-GB" i="1" dirty="0" smtClean="0"/>
              <a:t> bash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run -</a:t>
            </a:r>
            <a:r>
              <a:rPr lang="en-GB" i="1" dirty="0" err="1" smtClean="0"/>
              <a:t>i</a:t>
            </a:r>
            <a:r>
              <a:rPr lang="en-GB" i="1" dirty="0" smtClean="0"/>
              <a:t> -t </a:t>
            </a:r>
            <a:r>
              <a:rPr lang="en-GB" i="1" dirty="0" err="1" smtClean="0"/>
              <a:t>ubuntu</a:t>
            </a:r>
            <a:r>
              <a:rPr lang="en-GB" i="1" dirty="0" smtClean="0"/>
              <a:t> bash</a:t>
            </a:r>
            <a:endParaRPr lang="en-GB" i="1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run --interactive --</a:t>
            </a:r>
            <a:r>
              <a:rPr lang="en-GB" i="1" dirty="0" err="1" smtClean="0"/>
              <a:t>tty</a:t>
            </a:r>
            <a:r>
              <a:rPr lang="en-GB" i="1" dirty="0" smtClean="0"/>
              <a:t> </a:t>
            </a:r>
            <a:r>
              <a:rPr lang="en-GB" i="1" dirty="0" err="1" smtClean="0"/>
              <a:t>ubuntu</a:t>
            </a:r>
            <a:r>
              <a:rPr lang="en-GB" i="1" dirty="0" smtClean="0"/>
              <a:t> bash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No container name (--name) is needed because the container runs executing your commands then you exit it</a:t>
            </a:r>
          </a:p>
          <a:p>
            <a:r>
              <a:rPr lang="en-GB" dirty="0" smtClean="0"/>
              <a:t>Type </a:t>
            </a:r>
            <a:r>
              <a:rPr lang="en-GB" b="1" i="1" dirty="0" smtClean="0"/>
              <a:t>exit</a:t>
            </a:r>
            <a:r>
              <a:rPr lang="en-GB" dirty="0" smtClean="0"/>
              <a:t> to close container</a:t>
            </a:r>
          </a:p>
          <a:p>
            <a:endParaRPr lang="en-GB" dirty="0"/>
          </a:p>
          <a:p>
            <a:r>
              <a:rPr lang="en-GB" dirty="0" smtClean="0"/>
              <a:t>Note: if you include the --</a:t>
            </a:r>
            <a:r>
              <a:rPr lang="en-GB" dirty="0" err="1" smtClean="0"/>
              <a:t>rm</a:t>
            </a:r>
            <a:r>
              <a:rPr lang="en-GB" dirty="0" smtClean="0"/>
              <a:t> option then the image will be deleted when you stop the container!!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30680" y="2835509"/>
            <a:ext cx="1492716" cy="646331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 smtClean="0"/>
              <a:t>-</a:t>
            </a:r>
            <a:r>
              <a:rPr lang="en-GB" b="1" dirty="0" err="1" smtClean="0"/>
              <a:t>i</a:t>
            </a:r>
            <a:endParaRPr lang="en-GB" b="1" dirty="0" smtClean="0"/>
          </a:p>
          <a:p>
            <a:r>
              <a:rPr lang="en-GB" b="1" dirty="0" smtClean="0"/>
              <a:t>--interactive</a:t>
            </a:r>
            <a:endParaRPr lang="en-GB" b="1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V="1">
            <a:off x="2621280" y="2542675"/>
            <a:ext cx="594360" cy="29283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4520924" y="2823543"/>
            <a:ext cx="620683" cy="646331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 smtClean="0"/>
              <a:t>-</a:t>
            </a:r>
            <a:r>
              <a:rPr lang="en-GB" b="1" dirty="0"/>
              <a:t>t</a:t>
            </a:r>
            <a:endParaRPr lang="en-GB" b="1" dirty="0" smtClean="0"/>
          </a:p>
          <a:p>
            <a:r>
              <a:rPr lang="en-GB" b="1" dirty="0" smtClean="0"/>
              <a:t>--</a:t>
            </a:r>
            <a:r>
              <a:rPr lang="en-GB" b="1" dirty="0" err="1" smtClean="0"/>
              <a:t>tty</a:t>
            </a:r>
            <a:endParaRPr lang="en-GB" b="1" dirty="0"/>
          </a:p>
        </p:txBody>
      </p:sp>
      <p:cxnSp>
        <p:nvCxnSpPr>
          <p:cNvPr id="10" name="Straight Arrow Connector 9"/>
          <p:cNvCxnSpPr/>
          <p:nvPr/>
        </p:nvCxnSpPr>
        <p:spPr bwMode="auto">
          <a:xfrm flipH="1" flipV="1">
            <a:off x="4130040" y="2542675"/>
            <a:ext cx="320040" cy="21336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" name="TextBox 5"/>
          <p:cNvSpPr txBox="1"/>
          <p:nvPr/>
        </p:nvSpPr>
        <p:spPr>
          <a:xfrm>
            <a:off x="2423161" y="3642097"/>
            <a:ext cx="2491740" cy="646331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We often combine </a:t>
            </a:r>
            <a:br>
              <a:rPr lang="en-GB" dirty="0" smtClean="0"/>
            </a:br>
            <a:r>
              <a:rPr lang="en-GB" dirty="0" smtClean="0"/>
              <a:t>these into </a:t>
            </a:r>
            <a:r>
              <a:rPr lang="en-GB" b="1" dirty="0" smtClean="0"/>
              <a:t>-it </a:t>
            </a:r>
            <a:r>
              <a:rPr lang="en-GB" dirty="0" smtClean="0"/>
              <a:t>or </a:t>
            </a:r>
            <a:r>
              <a:rPr lang="en-GB" b="1" dirty="0" smtClean="0"/>
              <a:t>-</a:t>
            </a:r>
            <a:r>
              <a:rPr lang="en-GB" b="1" dirty="0" err="1" smtClean="0"/>
              <a:t>ti</a:t>
            </a:r>
            <a:endParaRPr lang="en-GB" b="1" dirty="0"/>
          </a:p>
        </p:txBody>
      </p:sp>
      <p:cxnSp>
        <p:nvCxnSpPr>
          <p:cNvPr id="11" name="Straight Arrow Connector 10"/>
          <p:cNvCxnSpPr/>
          <p:nvPr/>
        </p:nvCxnSpPr>
        <p:spPr bwMode="auto">
          <a:xfrm flipH="1" flipV="1">
            <a:off x="3162300" y="3380875"/>
            <a:ext cx="472440" cy="15454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Straight Arrow Connector 11"/>
          <p:cNvCxnSpPr/>
          <p:nvPr/>
        </p:nvCxnSpPr>
        <p:spPr bwMode="auto">
          <a:xfrm flipV="1">
            <a:off x="3776236" y="3380875"/>
            <a:ext cx="597311" cy="15454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5" name="Right Brace 14"/>
          <p:cNvSpPr/>
          <p:nvPr/>
        </p:nvSpPr>
        <p:spPr bwMode="auto">
          <a:xfrm>
            <a:off x="6118860" y="1460635"/>
            <a:ext cx="350520" cy="982980"/>
          </a:xfrm>
          <a:prstGeom prst="righ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6606540" y="1578159"/>
            <a:ext cx="15163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Identical commands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2222025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you start a container in interactive mode but run it in the background (detached), you can still attach to it in interactive mode later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Start as background daemon/server</a:t>
            </a:r>
            <a:br>
              <a:rPr lang="en-GB" dirty="0" smtClean="0"/>
            </a:b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run --name container1 </a:t>
            </a:r>
            <a:r>
              <a:rPr lang="en-GB" i="1" dirty="0"/>
              <a:t>-</a:t>
            </a:r>
            <a:r>
              <a:rPr lang="en-GB" i="1" dirty="0" err="1" smtClean="0"/>
              <a:t>it</a:t>
            </a:r>
            <a:r>
              <a:rPr lang="en-GB" b="1" i="1" dirty="0" err="1" smtClean="0">
                <a:solidFill>
                  <a:srgbClr val="FF0000"/>
                </a:solidFill>
              </a:rPr>
              <a:t>d</a:t>
            </a:r>
            <a:r>
              <a:rPr lang="en-GB" i="1" dirty="0" smtClean="0"/>
              <a:t> </a:t>
            </a:r>
            <a:r>
              <a:rPr lang="en-GB" i="1" dirty="0" err="1"/>
              <a:t>ubuntu</a:t>
            </a:r>
            <a:r>
              <a:rPr lang="en-GB" i="1" dirty="0"/>
              <a:t> </a:t>
            </a:r>
            <a:r>
              <a:rPr lang="en-GB" i="1" dirty="0" smtClean="0"/>
              <a:t>bash</a:t>
            </a:r>
            <a:r>
              <a:rPr lang="en-GB" dirty="0"/>
              <a:t/>
            </a:r>
            <a:br>
              <a:rPr lang="en-GB" dirty="0"/>
            </a:br>
            <a:endParaRPr lang="en-GB" dirty="0" smtClean="0"/>
          </a:p>
          <a:p>
            <a:r>
              <a:rPr lang="en-GB" dirty="0" smtClean="0"/>
              <a:t>Sometime later connect to it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exec -it container1 bash</a:t>
            </a:r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51882534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1480" y="1749128"/>
            <a:ext cx="7993380" cy="4114800"/>
          </a:xfrm>
        </p:spPr>
        <p:txBody>
          <a:bodyPr/>
          <a:lstStyle/>
          <a:p>
            <a:r>
              <a:rPr lang="en-GB" dirty="0" smtClean="0"/>
              <a:t>Multiple containers can execute the same image but the port numbers must be different if they are on the same host machine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run --name </a:t>
            </a:r>
            <a:r>
              <a:rPr lang="en-GB" i="1" dirty="0" err="1" smtClean="0"/>
              <a:t>container_one</a:t>
            </a:r>
            <a:r>
              <a:rPr lang="en-GB" i="1" dirty="0" smtClean="0"/>
              <a:t>      </a:t>
            </a:r>
            <a:r>
              <a:rPr lang="en-GB" i="1" dirty="0" err="1" smtClean="0"/>
              <a:t>my_image</a:t>
            </a:r>
            <a:r>
              <a:rPr lang="en-GB" i="1" dirty="0" smtClean="0"/>
              <a:t>  -p50:80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 run </a:t>
            </a:r>
            <a:r>
              <a:rPr lang="en-GB" i="1" dirty="0" smtClean="0"/>
              <a:t>--name </a:t>
            </a:r>
            <a:r>
              <a:rPr lang="en-GB" i="1" dirty="0" err="1" smtClean="0"/>
              <a:t>container_two</a:t>
            </a:r>
            <a:r>
              <a:rPr lang="en-GB" i="1" dirty="0" smtClean="0"/>
              <a:t>      </a:t>
            </a:r>
            <a:r>
              <a:rPr lang="en-GB" i="1" dirty="0" err="1"/>
              <a:t>my_image</a:t>
            </a:r>
            <a:r>
              <a:rPr lang="en-GB" i="1" dirty="0"/>
              <a:t> </a:t>
            </a:r>
            <a:r>
              <a:rPr lang="en-GB" i="1" dirty="0" smtClean="0"/>
              <a:t> -p51:80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 run </a:t>
            </a:r>
            <a:r>
              <a:rPr lang="en-GB" i="1" dirty="0" smtClean="0"/>
              <a:t>--name </a:t>
            </a:r>
            <a:r>
              <a:rPr lang="en-GB" i="1" dirty="0" err="1" smtClean="0"/>
              <a:t>container_three</a:t>
            </a:r>
            <a:r>
              <a:rPr lang="en-GB" i="1" dirty="0" smtClean="0"/>
              <a:t>   </a:t>
            </a:r>
            <a:r>
              <a:rPr lang="en-GB" i="1" dirty="0" err="1"/>
              <a:t>my_image</a:t>
            </a:r>
            <a:r>
              <a:rPr lang="en-GB" i="1" dirty="0"/>
              <a:t> </a:t>
            </a:r>
            <a:r>
              <a:rPr lang="en-GB" i="1" dirty="0" smtClean="0"/>
              <a:t> -p52:80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73479" y="4267200"/>
            <a:ext cx="677799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You do not need to name the containers as we have done here.</a:t>
            </a:r>
          </a:p>
          <a:p>
            <a:r>
              <a:rPr lang="en-GB" dirty="0" smtClean="0"/>
              <a:t>Each container is given a DOCKER ID (UUID) and you can use that to manage the container if you wish</a:t>
            </a:r>
          </a:p>
          <a:p>
            <a:endParaRPr lang="en-GB" dirty="0"/>
          </a:p>
          <a:p>
            <a:r>
              <a:rPr lang="en-GB" dirty="0" smtClean="0"/>
              <a:t>Note: we have given each container a different host port number 50 to 52, although the internal web servers in each container still use port 80 i.e. http://localhost:50 gets a webpage from </a:t>
            </a:r>
            <a:r>
              <a:rPr lang="en-GB" dirty="0" err="1" smtClean="0"/>
              <a:t>container_one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9574276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 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dirty="0" smtClean="0"/>
              <a:t>Check that the container is running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err="1" smtClean="0"/>
              <a:t>ps</a:t>
            </a:r>
            <a:r>
              <a:rPr lang="en-GB" i="1" dirty="0" smtClean="0"/>
              <a:t> </a:t>
            </a:r>
            <a:endParaRPr lang="en-GB" dirty="0" smtClean="0"/>
          </a:p>
          <a:p>
            <a:r>
              <a:rPr lang="en-GB" dirty="0" smtClean="0"/>
              <a:t>If you do not see your container then repeat the above but display </a:t>
            </a:r>
            <a:r>
              <a:rPr lang="en-GB" b="1" dirty="0" smtClean="0"/>
              <a:t>all </a:t>
            </a:r>
            <a:r>
              <a:rPr lang="en-GB" dirty="0" smtClean="0"/>
              <a:t>the containers using the --all (-a) option and check the exit code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err="1" smtClean="0"/>
              <a:t>ps</a:t>
            </a:r>
            <a:r>
              <a:rPr lang="en-GB" i="1" dirty="0" smtClean="0"/>
              <a:t> -a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590978" y="2906077"/>
            <a:ext cx="8217314" cy="1231106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CONTAINER ID        IMAGE                  </a:t>
            </a:r>
            <a:r>
              <a:rPr lang="en-GB" sz="1400" dirty="0" smtClean="0">
                <a:solidFill>
                  <a:schemeClr val="bg1"/>
                </a:solidFill>
              </a:rPr>
              <a:t>          COMMAND   </a:t>
            </a:r>
            <a:r>
              <a:rPr lang="en-GB" sz="1400" dirty="0">
                <a:solidFill>
                  <a:schemeClr val="bg1"/>
                </a:solidFill>
              </a:rPr>
              <a:t>CREATED        STATUS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af6fac674cf8        </a:t>
            </a:r>
            <a:r>
              <a:rPr lang="en-GB" sz="1400" dirty="0" smtClean="0">
                <a:solidFill>
                  <a:schemeClr val="bg1"/>
                </a:solidFill>
              </a:rPr>
              <a:t>     </a:t>
            </a:r>
            <a:r>
              <a:rPr lang="en-GB" sz="1400" dirty="0" err="1" smtClean="0">
                <a:solidFill>
                  <a:schemeClr val="bg1"/>
                </a:solidFill>
              </a:rPr>
              <a:t>cassandra</a:t>
            </a:r>
            <a:r>
              <a:rPr lang="en-GB" sz="1400" dirty="0" smtClean="0">
                <a:solidFill>
                  <a:schemeClr val="bg1"/>
                </a:solidFill>
              </a:rPr>
              <a:t>                       .....                 16 </a:t>
            </a:r>
            <a:r>
              <a:rPr lang="en-GB" sz="1400" dirty="0">
                <a:solidFill>
                  <a:schemeClr val="bg1"/>
                </a:solidFill>
              </a:rPr>
              <a:t>hours ago   </a:t>
            </a:r>
            <a:r>
              <a:rPr lang="en-GB" sz="1400" dirty="0" smtClean="0">
                <a:solidFill>
                  <a:schemeClr val="bg1"/>
                </a:solidFill>
              </a:rPr>
              <a:t> Exited </a:t>
            </a:r>
            <a:r>
              <a:rPr lang="en-GB" sz="1400" dirty="0">
                <a:solidFill>
                  <a:schemeClr val="bg1"/>
                </a:solidFill>
              </a:rPr>
              <a:t>(137) 16 hours ago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0ce1da7b858c        </a:t>
            </a:r>
            <a:r>
              <a:rPr lang="en-GB" sz="1400" dirty="0" smtClean="0">
                <a:solidFill>
                  <a:schemeClr val="bg1"/>
                </a:solidFill>
              </a:rPr>
              <a:t>  </a:t>
            </a:r>
            <a:r>
              <a:rPr lang="en-GB" sz="1400" dirty="0" err="1" smtClean="0">
                <a:solidFill>
                  <a:schemeClr val="bg1"/>
                </a:solidFill>
              </a:rPr>
              <a:t>krejcmat</a:t>
            </a:r>
            <a:r>
              <a:rPr lang="en-GB" sz="1400" dirty="0" smtClean="0">
                <a:solidFill>
                  <a:schemeClr val="bg1"/>
                </a:solidFill>
              </a:rPr>
              <a:t>/</a:t>
            </a:r>
            <a:r>
              <a:rPr lang="en-GB" sz="1400" dirty="0" err="1" smtClean="0">
                <a:solidFill>
                  <a:schemeClr val="bg1"/>
                </a:solidFill>
              </a:rPr>
              <a:t>hadoop</a:t>
            </a:r>
            <a:r>
              <a:rPr lang="en-GB" sz="1400" dirty="0" smtClean="0">
                <a:solidFill>
                  <a:schemeClr val="bg1"/>
                </a:solidFill>
              </a:rPr>
              <a:t>-master </a:t>
            </a:r>
            <a:r>
              <a:rPr lang="en-GB" sz="1400" dirty="0">
                <a:solidFill>
                  <a:schemeClr val="bg1"/>
                </a:solidFill>
              </a:rPr>
              <a:t>.....     </a:t>
            </a:r>
            <a:r>
              <a:rPr lang="en-GB" sz="1400" dirty="0" smtClean="0">
                <a:solidFill>
                  <a:schemeClr val="bg1"/>
                </a:solidFill>
              </a:rPr>
              <a:t>            2 </a:t>
            </a:r>
            <a:r>
              <a:rPr lang="en-GB" sz="1400" dirty="0">
                <a:solidFill>
                  <a:schemeClr val="bg1"/>
                </a:solidFill>
              </a:rPr>
              <a:t>days ago     </a:t>
            </a:r>
            <a:r>
              <a:rPr lang="en-GB" sz="1400" dirty="0" smtClean="0">
                <a:solidFill>
                  <a:schemeClr val="bg1"/>
                </a:solidFill>
              </a:rPr>
              <a:t>  Up </a:t>
            </a:r>
            <a:r>
              <a:rPr lang="en-GB" sz="1400" dirty="0">
                <a:solidFill>
                  <a:schemeClr val="bg1"/>
                </a:solidFill>
              </a:rPr>
              <a:t>2 days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15cb4860b26a        </a:t>
            </a:r>
            <a:r>
              <a:rPr lang="en-GB" sz="1400" dirty="0" smtClean="0">
                <a:solidFill>
                  <a:schemeClr val="bg1"/>
                </a:solidFill>
              </a:rPr>
              <a:t>  mongo                            .....                 2 </a:t>
            </a:r>
            <a:r>
              <a:rPr lang="en-GB" sz="1400" dirty="0">
                <a:solidFill>
                  <a:schemeClr val="bg1"/>
                </a:solidFill>
              </a:rPr>
              <a:t>weeks ago    </a:t>
            </a:r>
            <a:r>
              <a:rPr lang="en-GB" sz="1400" dirty="0" smtClean="0">
                <a:solidFill>
                  <a:schemeClr val="bg1"/>
                </a:solidFill>
              </a:rPr>
              <a:t> Exited </a:t>
            </a:r>
            <a:r>
              <a:rPr lang="en-GB" sz="1400" dirty="0">
                <a:solidFill>
                  <a:schemeClr val="bg1"/>
                </a:solidFill>
              </a:rPr>
              <a:t>(255) 2 weeks ago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Oval 6"/>
          <p:cNvSpPr/>
          <p:nvPr/>
        </p:nvSpPr>
        <p:spPr bwMode="auto">
          <a:xfrm>
            <a:off x="6484081" y="2969673"/>
            <a:ext cx="1280160" cy="561023"/>
          </a:xfrm>
          <a:prstGeom prst="ellipse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043789" y="4472314"/>
            <a:ext cx="368384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Exampe</a:t>
            </a:r>
            <a:r>
              <a:rPr lang="en-GB" dirty="0" smtClean="0"/>
              <a:t>: 137 means out of memory, try increasing available memory</a:t>
            </a:r>
          </a:p>
          <a:p>
            <a:r>
              <a:rPr lang="en-GB" dirty="0" smtClean="0"/>
              <a:t>In Docker GUI increase memory </a:t>
            </a:r>
            <a:r>
              <a:rPr lang="en-GB" dirty="0" smtClean="0">
                <a:sym typeface="Wingdings" panose="05000000000000000000" pitchFamily="2" charset="2"/>
              </a:rPr>
              <a:t> settings  advanced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change available memory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5952" y="4229196"/>
            <a:ext cx="3445489" cy="2370579"/>
          </a:xfrm>
          <a:prstGeom prst="rect">
            <a:avLst/>
          </a:prstGeom>
        </p:spPr>
      </p:pic>
      <p:sp>
        <p:nvSpPr>
          <p:cNvPr id="10" name="Oval 9"/>
          <p:cNvSpPr/>
          <p:nvPr/>
        </p:nvSpPr>
        <p:spPr bwMode="auto">
          <a:xfrm>
            <a:off x="5921482" y="5043297"/>
            <a:ext cx="1280160" cy="561023"/>
          </a:xfrm>
          <a:prstGeom prst="ellipse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7042717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4360" y="1059180"/>
            <a:ext cx="8168640" cy="4779645"/>
          </a:xfrm>
        </p:spPr>
        <p:txBody>
          <a:bodyPr/>
          <a:lstStyle/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run --</a:t>
            </a:r>
            <a:r>
              <a:rPr lang="en-GB" i="1" dirty="0" smtClean="0"/>
              <a:t>name=</a:t>
            </a:r>
            <a:r>
              <a:rPr lang="en-GB" i="1" dirty="0" err="1" smtClean="0">
                <a:solidFill>
                  <a:srgbClr val="0070C0"/>
                </a:solidFill>
              </a:rPr>
              <a:t>tutum</a:t>
            </a:r>
            <a:r>
              <a:rPr lang="en-GB" i="1" dirty="0" smtClean="0">
                <a:solidFill>
                  <a:srgbClr val="0070C0"/>
                </a:solidFill>
              </a:rPr>
              <a:t>-hello</a:t>
            </a:r>
            <a:r>
              <a:rPr lang="en-GB" i="1" dirty="0" smtClean="0"/>
              <a:t> -p3000:80 </a:t>
            </a:r>
            <a:r>
              <a:rPr lang="en-GB" i="1" dirty="0" err="1" smtClean="0"/>
              <a:t>tutum</a:t>
            </a:r>
            <a:r>
              <a:rPr lang="en-GB" i="1" dirty="0" smtClean="0"/>
              <a:t>/hello-world</a:t>
            </a:r>
            <a:endParaRPr lang="en-GB" dirty="0" smtClean="0"/>
          </a:p>
          <a:p>
            <a:r>
              <a:rPr lang="en-GB" dirty="0" smtClean="0"/>
              <a:t>Include option flag --detach or -d  to run in background (use </a:t>
            </a:r>
            <a:r>
              <a:rPr lang="en-GB" dirty="0" err="1" smtClean="0"/>
              <a:t>ctrl+C</a:t>
            </a:r>
            <a:r>
              <a:rPr lang="en-GB" dirty="0" smtClean="0"/>
              <a:t> to terminate foreground container)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380" y="2344017"/>
            <a:ext cx="4248150" cy="3844058"/>
          </a:xfrm>
          <a:prstGeom prst="rect">
            <a:avLst/>
          </a:prstGeom>
        </p:spPr>
      </p:pic>
      <p:sp>
        <p:nvSpPr>
          <p:cNvPr id="7" name="Oval 6"/>
          <p:cNvSpPr/>
          <p:nvPr/>
        </p:nvSpPr>
        <p:spPr bwMode="auto">
          <a:xfrm>
            <a:off x="3261360" y="5524500"/>
            <a:ext cx="1493520" cy="472440"/>
          </a:xfrm>
          <a:prstGeom prst="ellipse">
            <a:avLst/>
          </a:prstGeom>
          <a:noFill/>
          <a:ln w="127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875020" y="5288280"/>
            <a:ext cx="18517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Docker UUID</a:t>
            </a:r>
          </a:p>
          <a:p>
            <a:r>
              <a:rPr lang="en-GB" dirty="0"/>
              <a:t>f</a:t>
            </a:r>
            <a:r>
              <a:rPr lang="en-GB" dirty="0" smtClean="0"/>
              <a:t>or the container</a:t>
            </a:r>
            <a:endParaRPr lang="en-GB" dirty="0"/>
          </a:p>
        </p:txBody>
      </p:sp>
      <p:cxnSp>
        <p:nvCxnSpPr>
          <p:cNvPr id="10" name="Straight Arrow Connector 9"/>
          <p:cNvCxnSpPr>
            <a:stCxn id="8" idx="1"/>
          </p:cNvCxnSpPr>
          <p:nvPr/>
        </p:nvCxnSpPr>
        <p:spPr bwMode="auto">
          <a:xfrm flipH="1">
            <a:off x="4754880" y="5611446"/>
            <a:ext cx="1120140" cy="4259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Oval 8"/>
          <p:cNvSpPr/>
          <p:nvPr/>
        </p:nvSpPr>
        <p:spPr bwMode="auto">
          <a:xfrm>
            <a:off x="976320" y="2220616"/>
            <a:ext cx="1111718" cy="640080"/>
          </a:xfrm>
          <a:prstGeom prst="ellipse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976320" y="3389040"/>
            <a:ext cx="1787669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localhost:3000</a:t>
            </a:r>
            <a:endParaRPr lang="en-GB" b="1" dirty="0">
              <a:solidFill>
                <a:srgbClr val="FF0000"/>
              </a:solidFill>
            </a:endParaRPr>
          </a:p>
        </p:txBody>
      </p:sp>
      <p:cxnSp>
        <p:nvCxnSpPr>
          <p:cNvPr id="12" name="Straight Arrow Connector 11"/>
          <p:cNvCxnSpPr/>
          <p:nvPr/>
        </p:nvCxnSpPr>
        <p:spPr bwMode="auto">
          <a:xfrm flipH="1" flipV="1">
            <a:off x="1616400" y="2894385"/>
            <a:ext cx="115503" cy="499897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295034810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2</a:t>
            </a:r>
            <a:br>
              <a:rPr lang="en-GB" dirty="0" smtClean="0"/>
            </a:br>
            <a:r>
              <a:rPr lang="en-GB" dirty="0" smtClean="0"/>
              <a:t>Running a command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run </a:t>
            </a:r>
            <a:r>
              <a:rPr lang="en-GB" i="1" dirty="0" err="1" smtClean="0"/>
              <a:t>debian</a:t>
            </a:r>
            <a:r>
              <a:rPr lang="en-GB" i="1" dirty="0" smtClean="0"/>
              <a:t> echo “Hello World”</a:t>
            </a:r>
          </a:p>
          <a:p>
            <a:r>
              <a:rPr lang="en-GB" dirty="0" smtClean="0"/>
              <a:t>Run </a:t>
            </a:r>
            <a:r>
              <a:rPr lang="en-GB" dirty="0" err="1" smtClean="0"/>
              <a:t>debian</a:t>
            </a:r>
            <a:r>
              <a:rPr lang="en-GB" dirty="0" smtClean="0"/>
              <a:t> </a:t>
            </a:r>
            <a:r>
              <a:rPr lang="en-GB" dirty="0" err="1" smtClean="0"/>
              <a:t>linux</a:t>
            </a:r>
            <a:r>
              <a:rPr lang="en-GB" dirty="0" smtClean="0"/>
              <a:t> OS and echo “Hello World” on the screen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The container closes when the command finishes executing, hence we don’t need to name it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</a:t>
            </a:r>
            <a:r>
              <a:rPr lang="en-GB" i="1" dirty="0" smtClean="0"/>
              <a:t>run </a:t>
            </a:r>
            <a:r>
              <a:rPr lang="en-GB" i="1" dirty="0" smtClean="0">
                <a:solidFill>
                  <a:srgbClr val="FF0000"/>
                </a:solidFill>
              </a:rPr>
              <a:t>--</a:t>
            </a:r>
            <a:r>
              <a:rPr lang="en-GB" i="1" dirty="0" err="1" smtClean="0">
                <a:solidFill>
                  <a:srgbClr val="FF0000"/>
                </a:solidFill>
              </a:rPr>
              <a:t>rm</a:t>
            </a:r>
            <a:r>
              <a:rPr lang="en-GB" i="1" dirty="0" smtClean="0"/>
              <a:t> </a:t>
            </a:r>
            <a:r>
              <a:rPr lang="en-GB" i="1" dirty="0" err="1"/>
              <a:t>debian</a:t>
            </a:r>
            <a:r>
              <a:rPr lang="en-GB" i="1" dirty="0"/>
              <a:t> /</a:t>
            </a:r>
            <a:r>
              <a:rPr lang="en-GB" i="1" dirty="0" smtClean="0"/>
              <a:t>bin/ls</a:t>
            </a:r>
            <a:endParaRPr lang="en-GB" dirty="0"/>
          </a:p>
          <a:p>
            <a:r>
              <a:rPr lang="en-GB" dirty="0" smtClean="0"/>
              <a:t>List the root directory of the container file system</a:t>
            </a:r>
          </a:p>
          <a:p>
            <a:pPr lvl="1"/>
            <a:r>
              <a:rPr lang="en-GB" dirty="0" smtClean="0">
                <a:solidFill>
                  <a:srgbClr val="FF0000"/>
                </a:solidFill>
              </a:rPr>
              <a:t>--</a:t>
            </a:r>
            <a:r>
              <a:rPr lang="en-GB" dirty="0" err="1" smtClean="0">
                <a:solidFill>
                  <a:srgbClr val="FF0000"/>
                </a:solidFill>
              </a:rPr>
              <a:t>rm</a:t>
            </a:r>
            <a:r>
              <a:rPr lang="en-GB" dirty="0" smtClean="0">
                <a:solidFill>
                  <a:srgbClr val="FF0000"/>
                </a:solidFill>
              </a:rPr>
              <a:t> deletes the container and image when the command ends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 smtClean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run -it </a:t>
            </a:r>
            <a:r>
              <a:rPr lang="en-GB" i="1" dirty="0" err="1" smtClean="0"/>
              <a:t>debian</a:t>
            </a:r>
            <a:r>
              <a:rPr lang="en-GB" i="1" dirty="0" smtClean="0"/>
              <a:t> /bin/bash</a:t>
            </a:r>
            <a:endParaRPr lang="en-GB" i="1" dirty="0"/>
          </a:p>
          <a:p>
            <a:r>
              <a:rPr lang="en-GB" dirty="0" smtClean="0"/>
              <a:t>Run the bash terminal emulator</a:t>
            </a:r>
          </a:p>
          <a:p>
            <a:pPr lvl="1"/>
            <a:r>
              <a:rPr lang="en-GB" dirty="0" smtClean="0"/>
              <a:t>-it = run in interactive </a:t>
            </a:r>
            <a:r>
              <a:rPr lang="en-GB" dirty="0" err="1" smtClean="0"/>
              <a:t>tty</a:t>
            </a:r>
            <a:r>
              <a:rPr lang="en-GB" dirty="0" smtClean="0"/>
              <a:t> mode, so you execute commands on the command line (</a:t>
            </a:r>
            <a:r>
              <a:rPr lang="en-GB" dirty="0" err="1" smtClean="0"/>
              <a:t>Ctrl+C</a:t>
            </a:r>
            <a:r>
              <a:rPr lang="en-GB" dirty="0" smtClean="0"/>
              <a:t> to exit)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169920" y="1099621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image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671060" y="1099622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command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 bwMode="auto">
          <a:xfrm>
            <a:off x="3749040" y="1411823"/>
            <a:ext cx="106680" cy="31220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/>
          <p:nvPr/>
        </p:nvCxnSpPr>
        <p:spPr bwMode="auto">
          <a:xfrm flipH="1">
            <a:off x="4683327" y="1411823"/>
            <a:ext cx="323013" cy="28363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" name="TextBox 11"/>
          <p:cNvSpPr txBox="1"/>
          <p:nvPr/>
        </p:nvSpPr>
        <p:spPr>
          <a:xfrm>
            <a:off x="6097549" y="1099621"/>
            <a:ext cx="2569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argument for command</a:t>
            </a:r>
            <a:endParaRPr lang="en-GB" dirty="0"/>
          </a:p>
        </p:txBody>
      </p:sp>
      <p:cxnSp>
        <p:nvCxnSpPr>
          <p:cNvPr id="13" name="Straight Arrow Connector 12"/>
          <p:cNvCxnSpPr/>
          <p:nvPr/>
        </p:nvCxnSpPr>
        <p:spPr bwMode="auto">
          <a:xfrm flipH="1">
            <a:off x="6109816" y="1411822"/>
            <a:ext cx="323013" cy="28363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70125857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3: Running Multiple Copies of</a:t>
            </a:r>
            <a:br>
              <a:rPr lang="en-GB" dirty="0" smtClean="0"/>
            </a:br>
            <a:r>
              <a:rPr lang="en-GB" dirty="0" smtClean="0"/>
              <a:t>Same App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593330" cy="4114800"/>
          </a:xfrm>
        </p:spPr>
        <p:txBody>
          <a:bodyPr/>
          <a:lstStyle/>
          <a:p>
            <a:endParaRPr lang="en-GB" dirty="0" smtClean="0"/>
          </a:p>
          <a:p>
            <a:pPr marL="0" indent="0">
              <a:buNone/>
            </a:pPr>
            <a:r>
              <a:rPr lang="en-GB" dirty="0"/>
              <a:t>C:\&gt; 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run -d </a:t>
            </a:r>
            <a:r>
              <a:rPr lang="en-GB" i="1" dirty="0"/>
              <a:t>-</a:t>
            </a:r>
            <a:r>
              <a:rPr lang="en-GB" i="1" dirty="0" smtClean="0"/>
              <a:t>p</a:t>
            </a:r>
            <a:r>
              <a:rPr lang="en-GB" i="1" dirty="0" smtClean="0">
                <a:solidFill>
                  <a:srgbClr val="FF0000"/>
                </a:solidFill>
              </a:rPr>
              <a:t>3000</a:t>
            </a:r>
            <a:r>
              <a:rPr lang="en-GB" i="1" dirty="0" smtClean="0"/>
              <a:t>:80 </a:t>
            </a:r>
            <a:r>
              <a:rPr lang="en-GB" i="1" dirty="0" err="1"/>
              <a:t>tutum</a:t>
            </a:r>
            <a:r>
              <a:rPr lang="en-GB" i="1" dirty="0"/>
              <a:t>/hello-world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/>
              <a:t>C:\&gt; 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run -d </a:t>
            </a:r>
            <a:r>
              <a:rPr lang="en-GB" i="1" dirty="0"/>
              <a:t>-</a:t>
            </a:r>
            <a:r>
              <a:rPr lang="en-GB" i="1" dirty="0" smtClean="0"/>
              <a:t>p</a:t>
            </a:r>
            <a:r>
              <a:rPr lang="en-GB" i="1" dirty="0" smtClean="0">
                <a:solidFill>
                  <a:srgbClr val="FF0000"/>
                </a:solidFill>
              </a:rPr>
              <a:t>3001</a:t>
            </a:r>
            <a:r>
              <a:rPr lang="en-GB" i="1" dirty="0" smtClean="0"/>
              <a:t>:80 </a:t>
            </a:r>
            <a:r>
              <a:rPr lang="en-GB" i="1" dirty="0" err="1"/>
              <a:t>tutum</a:t>
            </a:r>
            <a:r>
              <a:rPr lang="en-GB" i="1" dirty="0"/>
              <a:t>/hello-world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/>
              <a:t>C:\&gt; 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run -d </a:t>
            </a:r>
            <a:r>
              <a:rPr lang="en-GB" i="1" dirty="0"/>
              <a:t>-</a:t>
            </a:r>
            <a:r>
              <a:rPr lang="en-GB" i="1" dirty="0" smtClean="0"/>
              <a:t>p</a:t>
            </a:r>
            <a:r>
              <a:rPr lang="en-GB" i="1" dirty="0" smtClean="0">
                <a:solidFill>
                  <a:srgbClr val="FF0000"/>
                </a:solidFill>
              </a:rPr>
              <a:t>3002</a:t>
            </a:r>
            <a:r>
              <a:rPr lang="en-GB" i="1" dirty="0" smtClean="0"/>
              <a:t>:80 </a:t>
            </a:r>
            <a:r>
              <a:rPr lang="en-GB" i="1" dirty="0" err="1" smtClean="0"/>
              <a:t>tutum</a:t>
            </a:r>
            <a:r>
              <a:rPr lang="en-GB" i="1" dirty="0" smtClean="0"/>
              <a:t>/hello-world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dirty="0" smtClean="0"/>
              <a:t>Kill these</a:t>
            </a:r>
            <a:br>
              <a:rPr lang="en-GB" dirty="0" smtClean="0"/>
            </a:br>
            <a:r>
              <a:rPr lang="en-GB" dirty="0" smtClean="0"/>
              <a:t>C:\&gt; 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err="1" smtClean="0"/>
              <a:t>ps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CONTAINER ID		IMAGE 	…………………………..</a:t>
            </a:r>
            <a:br>
              <a:rPr lang="en-GB" dirty="0" smtClean="0"/>
            </a:br>
            <a:r>
              <a:rPr lang="en-GB" dirty="0" smtClean="0"/>
              <a:t>111111111		</a:t>
            </a:r>
            <a:r>
              <a:rPr lang="en-GB" dirty="0" err="1" smtClean="0"/>
              <a:t>tutum</a:t>
            </a:r>
            <a:r>
              <a:rPr lang="en-GB" dirty="0" smtClean="0"/>
              <a:t>/hello-world</a:t>
            </a:r>
            <a:br>
              <a:rPr lang="en-GB" dirty="0" smtClean="0"/>
            </a:br>
            <a:r>
              <a:rPr lang="en-GB" dirty="0" smtClean="0"/>
              <a:t>22222222</a:t>
            </a:r>
            <a:r>
              <a:rPr lang="en-GB" dirty="0"/>
              <a:t>		</a:t>
            </a:r>
            <a:r>
              <a:rPr lang="en-GB" dirty="0" err="1" smtClean="0"/>
              <a:t>tutum</a:t>
            </a:r>
            <a:r>
              <a:rPr lang="en-GB" dirty="0" smtClean="0"/>
              <a:t>/hello-world</a:t>
            </a:r>
            <a:br>
              <a:rPr lang="en-GB" dirty="0" smtClean="0"/>
            </a:br>
            <a:r>
              <a:rPr lang="en-GB" dirty="0" smtClean="0"/>
              <a:t>33333333</a:t>
            </a:r>
            <a:r>
              <a:rPr lang="en-GB" dirty="0"/>
              <a:t>		</a:t>
            </a:r>
            <a:r>
              <a:rPr lang="en-GB" dirty="0" err="1"/>
              <a:t>tutum</a:t>
            </a:r>
            <a:r>
              <a:rPr lang="en-GB" dirty="0"/>
              <a:t>/hello-world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</a:t>
            </a:r>
            <a:r>
              <a:rPr lang="en-GB" dirty="0"/>
              <a:t>:\&gt; </a:t>
            </a: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kill  11111111  22222222    3333333333</a:t>
            </a:r>
            <a:endParaRPr lang="en-GB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744275396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631483"/>
            <a:ext cx="7029450" cy="4207342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Managing</a:t>
            </a:r>
            <a:br>
              <a:rPr lang="en-GB" sz="9600" dirty="0" smtClean="0"/>
            </a:br>
            <a:r>
              <a:rPr lang="en-GB" sz="9600" dirty="0" smtClean="0"/>
              <a:t>Containers</a:t>
            </a:r>
            <a:endParaRPr lang="en-GB" sz="6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19819755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-7620"/>
            <a:ext cx="3751332" cy="1606312"/>
          </a:xfrm>
        </p:spPr>
        <p:txBody>
          <a:bodyPr/>
          <a:lstStyle/>
          <a:p>
            <a:r>
              <a:rPr lang="en-GB" dirty="0" smtClean="0"/>
              <a:t>Managing the Containers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4813300"/>
          </a:xfrm>
        </p:spPr>
        <p:txBody>
          <a:bodyPr/>
          <a:lstStyle/>
          <a:p>
            <a:endParaRPr lang="en-GB" dirty="0" smtClean="0"/>
          </a:p>
          <a:p>
            <a:r>
              <a:rPr lang="en-GB" dirty="0" smtClean="0"/>
              <a:t>Manage </a:t>
            </a:r>
            <a:r>
              <a:rPr lang="en-GB" dirty="0" err="1" smtClean="0"/>
              <a:t>docker</a:t>
            </a:r>
            <a:r>
              <a:rPr lang="en-GB" dirty="0" smtClean="0"/>
              <a:t> containers</a:t>
            </a:r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start </a:t>
            </a:r>
            <a:r>
              <a:rPr lang="en-GB" dirty="0" err="1" smtClean="0"/>
              <a:t>containername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stop </a:t>
            </a:r>
            <a:r>
              <a:rPr lang="en-GB" dirty="0" err="1" smtClean="0"/>
              <a:t>containername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/>
              <a:t>docker</a:t>
            </a:r>
            <a:r>
              <a:rPr lang="en-GB" i="1" dirty="0"/>
              <a:t> container </a:t>
            </a:r>
            <a:r>
              <a:rPr lang="en-GB" i="1" dirty="0" smtClean="0"/>
              <a:t>restart </a:t>
            </a:r>
            <a:r>
              <a:rPr lang="en-GB" dirty="0" err="1"/>
              <a:t>containername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pause </a:t>
            </a:r>
            <a:r>
              <a:rPr lang="en-GB" dirty="0" err="1"/>
              <a:t>containername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kill </a:t>
            </a:r>
            <a:r>
              <a:rPr lang="en-GB" dirty="0" err="1" smtClean="0"/>
              <a:t>containername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/>
              <a:t>docker</a:t>
            </a:r>
            <a:r>
              <a:rPr lang="en-GB" i="1" dirty="0"/>
              <a:t> container </a:t>
            </a:r>
            <a:r>
              <a:rPr lang="en-GB" i="1" dirty="0" smtClean="0"/>
              <a:t>logs </a:t>
            </a:r>
            <a:r>
              <a:rPr lang="en-GB" dirty="0" err="1" smtClean="0"/>
              <a:t>containername</a:t>
            </a:r>
            <a:endParaRPr lang="en-GB" i="1" dirty="0"/>
          </a:p>
          <a:p>
            <a:endParaRPr lang="en-GB" dirty="0" smtClean="0"/>
          </a:p>
          <a:p>
            <a:r>
              <a:rPr lang="en-GB" dirty="0" smtClean="0"/>
              <a:t>Force remove containers.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</a:t>
            </a:r>
            <a:r>
              <a:rPr lang="en-GB" i="1" dirty="0" err="1" smtClean="0"/>
              <a:t>rm</a:t>
            </a:r>
            <a:r>
              <a:rPr lang="en-GB" i="1" dirty="0" smtClean="0"/>
              <a:t> –f    </a:t>
            </a:r>
            <a:r>
              <a:rPr lang="en-GB" dirty="0" smtClean="0"/>
              <a:t>container ids or </a:t>
            </a:r>
            <a:r>
              <a:rPr lang="en-GB" dirty="0" err="1" smtClean="0"/>
              <a:t>containernames</a:t>
            </a:r>
            <a:endParaRPr lang="en-GB" dirty="0" smtClean="0"/>
          </a:p>
          <a:p>
            <a:pPr lvl="1"/>
            <a:r>
              <a:rPr lang="en-GB" dirty="0" smtClean="0"/>
              <a:t>Example my-</a:t>
            </a:r>
            <a:r>
              <a:rPr lang="en-GB" dirty="0" err="1" smtClean="0"/>
              <a:t>nginx</a:t>
            </a:r>
            <a:r>
              <a:rPr lang="en-GB" dirty="0" smtClean="0"/>
              <a:t> and registry containers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err="1">
                <a:solidFill>
                  <a:srgbClr val="FF0000"/>
                </a:solidFill>
              </a:rPr>
              <a:t>rm</a:t>
            </a:r>
            <a:r>
              <a:rPr lang="en-GB" i="1" dirty="0">
                <a:solidFill>
                  <a:srgbClr val="FF0000"/>
                </a:solidFill>
              </a:rPr>
              <a:t> -f </a:t>
            </a:r>
            <a:r>
              <a:rPr lang="en-GB" i="1" dirty="0">
                <a:solidFill>
                  <a:srgbClr val="00B0F0"/>
                </a:solidFill>
              </a:rPr>
              <a:t>my-</a:t>
            </a:r>
            <a:r>
              <a:rPr lang="en-GB" i="1" dirty="0" err="1">
                <a:solidFill>
                  <a:srgbClr val="00B0F0"/>
                </a:solidFill>
              </a:rPr>
              <a:t>nginx</a:t>
            </a:r>
            <a:r>
              <a:rPr lang="en-GB" i="1" dirty="0">
                <a:solidFill>
                  <a:srgbClr val="00B0F0"/>
                </a:solidFill>
              </a:rPr>
              <a:t> registry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6294120" y="1960245"/>
            <a:ext cx="271233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 smtClean="0"/>
              <a:t>containername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 name given to the container using the option </a:t>
            </a:r>
            <a:r>
              <a:rPr lang="en-GB" dirty="0" smtClean="0">
                <a:solidFill>
                  <a:srgbClr val="FF0000"/>
                </a:solidFill>
              </a:rPr>
              <a:t>--name </a:t>
            </a:r>
            <a:r>
              <a:rPr lang="en-GB" dirty="0" smtClean="0"/>
              <a:t>when it was run. Alternatively user the container UUID that is automatically assigned to it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359027" y="121364"/>
            <a:ext cx="464742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NOTE: Short hand version, drop “container”</a:t>
            </a:r>
            <a:br>
              <a:rPr lang="en-GB" dirty="0" smtClean="0"/>
            </a:br>
            <a:r>
              <a:rPr lang="en-GB" dirty="0" smtClean="0"/>
              <a:t>The newer approach is to keep “container” </a:t>
            </a:r>
            <a:br>
              <a:rPr lang="en-GB" dirty="0" smtClean="0"/>
            </a:br>
            <a:r>
              <a:rPr lang="en-GB" dirty="0" smtClean="0"/>
              <a:t>although it makes the command line longer</a:t>
            </a:r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start </a:t>
            </a:r>
            <a:r>
              <a:rPr lang="en-GB" dirty="0" err="1" smtClean="0"/>
              <a:t>containername</a:t>
            </a:r>
            <a:endParaRPr lang="en-GB" dirty="0" smtClean="0"/>
          </a:p>
          <a:p>
            <a:r>
              <a:rPr lang="en-GB" dirty="0" smtClean="0"/>
              <a:t>becomes </a:t>
            </a: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start </a:t>
            </a:r>
            <a:r>
              <a:rPr lang="en-GB" dirty="0" err="1"/>
              <a:t>containername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 rot="16200000">
            <a:off x="-1236829" y="2548637"/>
            <a:ext cx="34699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Stop does not remove it, to see stopped containers use: </a:t>
            </a:r>
            <a:br>
              <a:rPr lang="en-GB" dirty="0" smtClean="0"/>
            </a:br>
            <a:r>
              <a:rPr lang="en-GB" dirty="0" smtClean="0"/>
              <a:t>(</a:t>
            </a:r>
            <a:r>
              <a:rPr lang="en-GB" dirty="0" err="1" smtClean="0"/>
              <a:t>docker</a:t>
            </a:r>
            <a:r>
              <a:rPr lang="en-GB" dirty="0" smtClean="0"/>
              <a:t> container </a:t>
            </a:r>
            <a:r>
              <a:rPr lang="en-GB" dirty="0" err="1" smtClean="0"/>
              <a:t>ps</a:t>
            </a:r>
            <a:r>
              <a:rPr lang="en-GB" dirty="0" smtClean="0"/>
              <a:t> -a)</a:t>
            </a:r>
            <a:endParaRPr lang="en-GB" dirty="0"/>
          </a:p>
        </p:txBody>
      </p:sp>
      <p:cxnSp>
        <p:nvCxnSpPr>
          <p:cNvPr id="10" name="Straight Arrow Connector 9"/>
          <p:cNvCxnSpPr>
            <a:stCxn id="8" idx="2"/>
          </p:cNvCxnSpPr>
          <p:nvPr/>
        </p:nvCxnSpPr>
        <p:spPr bwMode="auto">
          <a:xfrm flipV="1">
            <a:off x="959792" y="2999871"/>
            <a:ext cx="147113" cy="1043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5173980" y="4375926"/>
            <a:ext cx="205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kill</a:t>
            </a:r>
            <a:r>
              <a:rPr lang="en-GB" dirty="0" smtClean="0"/>
              <a:t> = force a stop</a:t>
            </a:r>
            <a:endParaRPr lang="en-GB" dirty="0"/>
          </a:p>
        </p:txBody>
      </p:sp>
      <p:cxnSp>
        <p:nvCxnSpPr>
          <p:cNvPr id="12" name="Curved Connector 11"/>
          <p:cNvCxnSpPr/>
          <p:nvPr/>
        </p:nvCxnSpPr>
        <p:spPr bwMode="auto">
          <a:xfrm rot="10800000">
            <a:off x="5173980" y="3893820"/>
            <a:ext cx="739140" cy="482106"/>
          </a:xfrm>
          <a:prstGeom prst="curvedConnector3">
            <a:avLst>
              <a:gd name="adj1" fmla="val -567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629527222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Container Life Cycle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692140" y="3554920"/>
            <a:ext cx="2056973" cy="369332"/>
          </a:xfrm>
          <a:prstGeom prst="rect">
            <a:avLst/>
          </a:prstGeom>
          <a:noFill/>
          <a:ln w="3492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Stopped container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874520" y="3554920"/>
            <a:ext cx="2056973" cy="369332"/>
          </a:xfrm>
          <a:prstGeom prst="rect">
            <a:avLst/>
          </a:prstGeom>
          <a:noFill/>
          <a:ln w="34925">
            <a:solidFill>
              <a:schemeClr val="tx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Running container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851504" y="1958808"/>
            <a:ext cx="1608133" cy="369332"/>
          </a:xfrm>
          <a:prstGeom prst="rect">
            <a:avLst/>
          </a:prstGeom>
          <a:noFill/>
          <a:ln w="34925">
            <a:solidFill>
              <a:srgbClr val="0070C0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Docker image</a:t>
            </a:r>
            <a:endParaRPr lang="en-GB" dirty="0"/>
          </a:p>
        </p:txBody>
      </p:sp>
      <p:sp>
        <p:nvSpPr>
          <p:cNvPr id="20" name="Curved Down Arrow 19"/>
          <p:cNvSpPr/>
          <p:nvPr/>
        </p:nvSpPr>
        <p:spPr bwMode="auto">
          <a:xfrm>
            <a:off x="3436620" y="2663380"/>
            <a:ext cx="3169920" cy="800100"/>
          </a:xfrm>
          <a:prstGeom prst="curvedDown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1" name="Curved Up Arrow 20"/>
          <p:cNvSpPr/>
          <p:nvPr/>
        </p:nvSpPr>
        <p:spPr bwMode="auto">
          <a:xfrm flipH="1">
            <a:off x="3238178" y="3924252"/>
            <a:ext cx="3292162" cy="674608"/>
          </a:xfrm>
          <a:prstGeom prst="curvedUp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2" name="Curved Right Arrow 21"/>
          <p:cNvSpPr/>
          <p:nvPr/>
        </p:nvSpPr>
        <p:spPr bwMode="auto">
          <a:xfrm>
            <a:off x="614906" y="2143474"/>
            <a:ext cx="1259614" cy="1780778"/>
          </a:xfrm>
          <a:prstGeom prst="curvedRightArrow">
            <a:avLst>
              <a:gd name="adj1" fmla="val 15319"/>
              <a:gd name="adj2" fmla="val 50000"/>
              <a:gd name="adj3" fmla="val 2500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802566" y="2639470"/>
            <a:ext cx="26340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container run</a:t>
            </a:r>
            <a:br>
              <a:rPr lang="en-GB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 --name 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containername</a:t>
            </a:r>
            <a:endParaRPr lang="en-GB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608195" y="1993139"/>
            <a:ext cx="23903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>
                <a:solidFill>
                  <a:srgbClr val="FF0000"/>
                </a:solidFill>
              </a:rPr>
              <a:t>docker</a:t>
            </a:r>
            <a:r>
              <a:rPr lang="en-GB" dirty="0">
                <a:solidFill>
                  <a:srgbClr val="FF0000"/>
                </a:solidFill>
              </a:rPr>
              <a:t> container</a:t>
            </a:r>
            <a:r>
              <a:rPr lang="en-GB" dirty="0" smtClean="0">
                <a:solidFill>
                  <a:srgbClr val="FF0000"/>
                </a:solidFill>
              </a:rPr>
              <a:t> stop</a:t>
            </a:r>
          </a:p>
          <a:p>
            <a:r>
              <a:rPr lang="en-GB" dirty="0" err="1" smtClean="0">
                <a:solidFill>
                  <a:srgbClr val="FF0000"/>
                </a:solidFill>
              </a:rPr>
              <a:t>docker</a:t>
            </a:r>
            <a:r>
              <a:rPr lang="en-GB" dirty="0" smtClean="0">
                <a:solidFill>
                  <a:srgbClr val="FF0000"/>
                </a:solidFill>
              </a:rPr>
              <a:t> container kill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6477076" y="5989184"/>
            <a:ext cx="2428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</a:t>
            </a:r>
            <a:r>
              <a:rPr lang="en-GB" dirty="0"/>
              <a:t> container</a:t>
            </a:r>
            <a:r>
              <a:rPr lang="en-GB" dirty="0" smtClean="0"/>
              <a:t> </a:t>
            </a:r>
            <a:r>
              <a:rPr lang="en-GB" dirty="0" err="1" smtClean="0"/>
              <a:t>rm</a:t>
            </a:r>
            <a:r>
              <a:rPr lang="en-GB" dirty="0" smtClean="0"/>
              <a:t> -f</a:t>
            </a:r>
            <a:endParaRPr lang="en-GB" dirty="0"/>
          </a:p>
        </p:txBody>
      </p:sp>
      <p:sp>
        <p:nvSpPr>
          <p:cNvPr id="26" name="Curved Right Arrow 25"/>
          <p:cNvSpPr/>
          <p:nvPr/>
        </p:nvSpPr>
        <p:spPr bwMode="auto">
          <a:xfrm rot="19206966">
            <a:off x="2015287" y="3904448"/>
            <a:ext cx="1165093" cy="2556748"/>
          </a:xfrm>
          <a:prstGeom prst="curvedRightArrow">
            <a:avLst>
              <a:gd name="adj1" fmla="val 21466"/>
              <a:gd name="adj2" fmla="val 50000"/>
              <a:gd name="adj3" fmla="val 2500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3810000" y="5613590"/>
            <a:ext cx="2453639" cy="923330"/>
          </a:xfrm>
          <a:prstGeom prst="rect">
            <a:avLst/>
          </a:prstGeom>
          <a:noFill/>
          <a:ln w="22225">
            <a:solidFill>
              <a:srgbClr val="000000"/>
            </a:solidFill>
            <a:prstDash val="dash"/>
          </a:ln>
        </p:spPr>
        <p:txBody>
          <a:bodyPr wrap="square" rtlCol="0">
            <a:spAutoFit/>
          </a:bodyPr>
          <a:lstStyle/>
          <a:p>
            <a:pPr algn="ctr"/>
            <a:endParaRPr lang="en-GB" dirty="0" smtClean="0"/>
          </a:p>
          <a:p>
            <a:pPr algn="ctr"/>
            <a:r>
              <a:rPr lang="en-GB" dirty="0" smtClean="0"/>
              <a:t>container deleted</a:t>
            </a:r>
            <a:endParaRPr lang="en-GB" dirty="0"/>
          </a:p>
          <a:p>
            <a:pPr algn="ctr"/>
            <a:endParaRPr lang="en-GB" dirty="0"/>
          </a:p>
        </p:txBody>
      </p:sp>
      <p:sp>
        <p:nvSpPr>
          <p:cNvPr id="28" name="Curved Right Arrow 27"/>
          <p:cNvSpPr/>
          <p:nvPr/>
        </p:nvSpPr>
        <p:spPr bwMode="auto">
          <a:xfrm rot="2393034" flipH="1">
            <a:off x="6764514" y="3856643"/>
            <a:ext cx="1165093" cy="2556748"/>
          </a:xfrm>
          <a:prstGeom prst="curvedRightArrow">
            <a:avLst>
              <a:gd name="adj1" fmla="val 21466"/>
              <a:gd name="adj2" fmla="val 50000"/>
              <a:gd name="adj3" fmla="val 2500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2109126" y="5135017"/>
            <a:ext cx="2428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</a:t>
            </a:r>
            <a:r>
              <a:rPr lang="en-GB" dirty="0"/>
              <a:t> container</a:t>
            </a:r>
            <a:r>
              <a:rPr lang="en-GB" dirty="0" smtClean="0"/>
              <a:t> </a:t>
            </a:r>
            <a:r>
              <a:rPr lang="en-GB" dirty="0" err="1" smtClean="0"/>
              <a:t>rm</a:t>
            </a:r>
            <a:r>
              <a:rPr lang="en-GB" dirty="0" smtClean="0"/>
              <a:t> -f</a:t>
            </a:r>
            <a:endParaRPr lang="en-GB" dirty="0"/>
          </a:p>
        </p:txBody>
      </p:sp>
      <p:sp>
        <p:nvSpPr>
          <p:cNvPr id="30" name="TextBox 29"/>
          <p:cNvSpPr txBox="1"/>
          <p:nvPr/>
        </p:nvSpPr>
        <p:spPr>
          <a:xfrm>
            <a:off x="3944642" y="4618882"/>
            <a:ext cx="2403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docker</a:t>
            </a: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 container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start</a:t>
            </a:r>
            <a:endParaRPr lang="en-GB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443101" y="1149709"/>
            <a:ext cx="1287532" cy="369332"/>
          </a:xfrm>
          <a:prstGeom prst="rect">
            <a:avLst/>
          </a:prstGeom>
          <a:noFill/>
          <a:ln w="349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DockerFile</a:t>
            </a:r>
            <a:endParaRPr lang="en-GB" dirty="0"/>
          </a:p>
        </p:txBody>
      </p:sp>
      <p:sp>
        <p:nvSpPr>
          <p:cNvPr id="32" name="Bent Arrow 31"/>
          <p:cNvSpPr/>
          <p:nvPr/>
        </p:nvSpPr>
        <p:spPr bwMode="auto">
          <a:xfrm rot="5400000">
            <a:off x="1848296" y="1158877"/>
            <a:ext cx="693787" cy="929114"/>
          </a:xfrm>
          <a:prstGeom prst="bent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2606480" y="1350876"/>
            <a:ext cx="2186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docker</a:t>
            </a:r>
            <a:r>
              <a:rPr lang="en-GB" dirty="0" smtClean="0"/>
              <a:t> build </a:t>
            </a:r>
            <a:r>
              <a:rPr lang="en-GB" i="1" dirty="0" smtClean="0"/>
              <a:t>image</a:t>
            </a:r>
            <a:endParaRPr lang="en-GB" i="1" dirty="0"/>
          </a:p>
        </p:txBody>
      </p:sp>
      <p:sp>
        <p:nvSpPr>
          <p:cNvPr id="34" name="Curved Right Arrow 33"/>
          <p:cNvSpPr/>
          <p:nvPr/>
        </p:nvSpPr>
        <p:spPr bwMode="auto">
          <a:xfrm>
            <a:off x="266387" y="1951031"/>
            <a:ext cx="1580188" cy="2181083"/>
          </a:xfrm>
          <a:prstGeom prst="curvedRightArrow">
            <a:avLst>
              <a:gd name="adj1" fmla="val 8459"/>
              <a:gd name="adj2" fmla="val 24824"/>
              <a:gd name="adj3" fmla="val 17767"/>
            </a:avLst>
          </a:prstGeom>
          <a:solidFill>
            <a:schemeClr val="tx1">
              <a:lumMod val="60000"/>
              <a:lumOff val="4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5" name="Curved Right Arrow 34"/>
          <p:cNvSpPr/>
          <p:nvPr/>
        </p:nvSpPr>
        <p:spPr bwMode="auto">
          <a:xfrm rot="19236735">
            <a:off x="1579816" y="4046247"/>
            <a:ext cx="1545795" cy="3134683"/>
          </a:xfrm>
          <a:prstGeom prst="curvedRightArrow">
            <a:avLst>
              <a:gd name="adj1" fmla="val 5710"/>
              <a:gd name="adj2" fmla="val 24824"/>
              <a:gd name="adj3" fmla="val 17767"/>
            </a:avLst>
          </a:prstGeom>
          <a:solidFill>
            <a:schemeClr val="tx1">
              <a:lumMod val="60000"/>
              <a:lumOff val="4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6" name="TextBox 35"/>
          <p:cNvSpPr txBox="1"/>
          <p:nvPr/>
        </p:nvSpPr>
        <p:spPr>
          <a:xfrm rot="16200000">
            <a:off x="-647251" y="4633888"/>
            <a:ext cx="28835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container run </a:t>
            </a:r>
            <a:r>
              <a:rPr lang="en-GB" b="1" dirty="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t>-</a:t>
            </a:r>
            <a:r>
              <a:rPr lang="en-GB" b="1" dirty="0" err="1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t>rm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en-GB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 --name 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containername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i="1" dirty="0" err="1" smtClean="0">
                <a:solidFill>
                  <a:schemeClr val="tx2">
                    <a:lumMod val="75000"/>
                  </a:schemeClr>
                </a:solidFill>
              </a:rPr>
              <a:t>somecommand</a:t>
            </a:r>
            <a:endParaRPr lang="en-GB" i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3201142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14501"/>
            <a:ext cx="7029450" cy="4124324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DOCKER</a:t>
            </a:r>
          </a:p>
          <a:p>
            <a:pPr marL="0" indent="0" algn="ctr">
              <a:buNone/>
            </a:pPr>
            <a:r>
              <a:rPr lang="en-GB" sz="9600" dirty="0" smtClean="0"/>
              <a:t>VOLUMES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315719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Volumes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50620"/>
            <a:ext cx="7029450" cy="4688205"/>
          </a:xfrm>
        </p:spPr>
        <p:txBody>
          <a:bodyPr/>
          <a:lstStyle/>
          <a:p>
            <a:r>
              <a:rPr lang="en-GB" dirty="0" smtClean="0"/>
              <a:t>Persist data created by the container</a:t>
            </a:r>
          </a:p>
          <a:p>
            <a:r>
              <a:rPr lang="en-GB" dirty="0" smtClean="0"/>
              <a:t>Share data between containers</a:t>
            </a:r>
          </a:p>
          <a:p>
            <a:r>
              <a:rPr lang="en-GB" dirty="0" smtClean="0"/>
              <a:t>Can be backed up and shared</a:t>
            </a:r>
          </a:p>
          <a:p>
            <a:r>
              <a:rPr lang="en-GB" dirty="0" smtClean="0"/>
              <a:t>Docker CLI makes it easy to create volumes </a:t>
            </a:r>
          </a:p>
          <a:p>
            <a:endParaRPr lang="en-GB" dirty="0"/>
          </a:p>
          <a:p>
            <a:r>
              <a:rPr lang="en-GB" b="1" dirty="0" smtClean="0"/>
              <a:t>Create a named volume</a:t>
            </a: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volume create  </a:t>
            </a:r>
            <a:r>
              <a:rPr lang="en-GB" i="1" dirty="0" err="1" smtClean="0"/>
              <a:t>volumename</a:t>
            </a:r>
            <a:endParaRPr lang="en-GB" i="1" dirty="0"/>
          </a:p>
          <a:p>
            <a:r>
              <a:rPr lang="en-GB" dirty="0" smtClean="0"/>
              <a:t>List the volumes</a:t>
            </a: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volume ls</a:t>
            </a:r>
            <a:endParaRPr lang="en-GB" i="1" dirty="0"/>
          </a:p>
          <a:p>
            <a:r>
              <a:rPr lang="en-GB" dirty="0" smtClean="0"/>
              <a:t>Remove volume (if no container is using it)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volume </a:t>
            </a:r>
            <a:r>
              <a:rPr lang="en-GB" i="1" dirty="0" err="1"/>
              <a:t>r</a:t>
            </a:r>
            <a:r>
              <a:rPr lang="en-GB" i="1" dirty="0" err="1" smtClean="0"/>
              <a:t>m</a:t>
            </a:r>
            <a:r>
              <a:rPr lang="en-GB" i="1" dirty="0" smtClean="0"/>
              <a:t> </a:t>
            </a:r>
            <a:r>
              <a:rPr lang="en-GB" i="1" dirty="0" err="1" smtClean="0"/>
              <a:t>volumename</a:t>
            </a:r>
            <a:endParaRPr lang="en-GB" i="1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50231979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Named Volumes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dirty="0" smtClean="0"/>
              <a:t>Volumes we create are not destroyed when we rebuild or delete containers</a:t>
            </a:r>
          </a:p>
          <a:p>
            <a:r>
              <a:rPr lang="en-GB" dirty="0" smtClean="0"/>
              <a:t>The data is persisted e.g. volumes can be remounted in new containers by their names</a:t>
            </a:r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83062823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Attaching Docker Volume to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2332990"/>
          </a:xfrm>
        </p:spPr>
        <p:txBody>
          <a:bodyPr/>
          <a:lstStyle/>
          <a:p>
            <a:r>
              <a:rPr lang="en-GB" dirty="0" smtClean="0"/>
              <a:t>Attaching a volume to a container, by specifying name of previously created volume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docker</a:t>
            </a:r>
            <a:r>
              <a:rPr lang="en-GB" dirty="0" smtClean="0"/>
              <a:t> container run --name  </a:t>
            </a:r>
            <a:r>
              <a:rPr lang="en-GB" dirty="0" err="1" smtClean="0"/>
              <a:t>containername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      --volume </a:t>
            </a:r>
            <a:r>
              <a:rPr lang="en-GB" b="1" dirty="0" err="1" smtClean="0">
                <a:solidFill>
                  <a:schemeClr val="accent1">
                    <a:lumMod val="25000"/>
                  </a:schemeClr>
                </a:solidFill>
              </a:rPr>
              <a:t>my_volume</a:t>
            </a:r>
            <a:r>
              <a:rPr lang="en-GB" b="1" dirty="0" smtClean="0"/>
              <a:t>:</a:t>
            </a:r>
            <a:r>
              <a:rPr lang="en-GB" dirty="0" smtClean="0">
                <a:solidFill>
                  <a:srgbClr val="FF0000"/>
                </a:solidFill>
              </a:rPr>
              <a:t>/</a:t>
            </a:r>
            <a:r>
              <a:rPr lang="en-GB" dirty="0" err="1" smtClean="0">
                <a:solidFill>
                  <a:srgbClr val="FF0000"/>
                </a:solidFill>
              </a:rPr>
              <a:t>targetdirpath</a:t>
            </a:r>
            <a:r>
              <a:rPr lang="en-GB" b="1" dirty="0" err="1" smtClean="0"/>
              <a:t>:</a:t>
            </a:r>
            <a:r>
              <a:rPr lang="en-GB" dirty="0" err="1" smtClean="0">
                <a:solidFill>
                  <a:srgbClr val="0070C0"/>
                </a:solidFill>
              </a:rPr>
              <a:t>accessrights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dirty="0" err="1" smtClean="0"/>
              <a:t>imagename</a:t>
            </a:r>
            <a:r>
              <a:rPr lang="en-GB" dirty="0" smtClean="0"/>
              <a:t> </a:t>
            </a:r>
          </a:p>
          <a:p>
            <a:endParaRPr lang="en-GB" dirty="0" smtClean="0"/>
          </a:p>
          <a:p>
            <a:r>
              <a:rPr lang="en-GB" dirty="0" smtClean="0"/>
              <a:t>Example 1: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Example 2: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200150" y="3453873"/>
            <a:ext cx="767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volume create  </a:t>
            </a:r>
            <a:r>
              <a:rPr lang="en-GB" b="1" i="1" dirty="0" err="1" smtClean="0">
                <a:solidFill>
                  <a:schemeClr val="tx2">
                    <a:lumMod val="75000"/>
                  </a:schemeClr>
                </a:solidFill>
              </a:rPr>
              <a:t>my_volumeA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run –it </a:t>
            </a:r>
            <a:r>
              <a:rPr lang="en-GB" b="1" i="1" dirty="0"/>
              <a:t>–v </a:t>
            </a:r>
            <a:r>
              <a:rPr lang="en-GB" b="1" i="1" dirty="0" err="1" smtClean="0">
                <a:solidFill>
                  <a:schemeClr val="tx2">
                    <a:lumMod val="75000"/>
                  </a:schemeClr>
                </a:solidFill>
              </a:rPr>
              <a:t>my_volumeA</a:t>
            </a:r>
            <a:r>
              <a:rPr lang="en-GB" b="1" i="1" dirty="0" smtClean="0"/>
              <a:t>:</a:t>
            </a:r>
            <a:r>
              <a:rPr lang="en-GB" b="1" i="1" dirty="0" smtClean="0">
                <a:solidFill>
                  <a:srgbClr val="FF0000"/>
                </a:solidFill>
              </a:rPr>
              <a:t>/</a:t>
            </a:r>
            <a:r>
              <a:rPr lang="en-GB" b="1" i="1" dirty="0" err="1" smtClean="0">
                <a:solidFill>
                  <a:srgbClr val="FF0000"/>
                </a:solidFill>
              </a:rPr>
              <a:t>etc</a:t>
            </a:r>
            <a:r>
              <a:rPr lang="en-GB" b="1" i="1" dirty="0" smtClean="0">
                <a:solidFill>
                  <a:srgbClr val="FF0000"/>
                </a:solidFill>
              </a:rPr>
              <a:t>/</a:t>
            </a:r>
            <a:r>
              <a:rPr lang="en-GB" b="1" i="1" dirty="0" err="1" smtClean="0">
                <a:solidFill>
                  <a:srgbClr val="FF0000"/>
                </a:solidFill>
              </a:rPr>
              <a:t>app</a:t>
            </a:r>
            <a:r>
              <a:rPr lang="en-GB" b="1" i="1" dirty="0" err="1"/>
              <a:t>:</a:t>
            </a:r>
            <a:r>
              <a:rPr lang="en-GB" b="1" i="1" dirty="0" err="1">
                <a:solidFill>
                  <a:srgbClr val="0070C0"/>
                </a:solidFill>
              </a:rPr>
              <a:t>ro</a:t>
            </a:r>
            <a:r>
              <a:rPr lang="en-GB" i="1" dirty="0" smtClean="0"/>
              <a:t> --name </a:t>
            </a:r>
            <a:r>
              <a:rPr lang="en-GB" i="1" dirty="0"/>
              <a:t>container1 </a:t>
            </a:r>
            <a:r>
              <a:rPr lang="en-GB" i="1" dirty="0" smtClean="0"/>
              <a:t>my-image</a:t>
            </a:r>
            <a:endParaRPr lang="en-GB" i="1" dirty="0"/>
          </a:p>
        </p:txBody>
      </p:sp>
      <p:sp>
        <p:nvSpPr>
          <p:cNvPr id="8" name="TextBox 7"/>
          <p:cNvSpPr txBox="1"/>
          <p:nvPr/>
        </p:nvSpPr>
        <p:spPr>
          <a:xfrm>
            <a:off x="1200150" y="4510577"/>
            <a:ext cx="755847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run –it –v </a:t>
            </a:r>
            <a:r>
              <a:rPr lang="en-GB" b="1" i="1" dirty="0" err="1" smtClean="0">
                <a:solidFill>
                  <a:schemeClr val="accent1">
                    <a:lumMod val="25000"/>
                  </a:schemeClr>
                </a:solidFill>
              </a:rPr>
              <a:t>my_volumeA</a:t>
            </a:r>
            <a:r>
              <a:rPr lang="en-GB" i="1" dirty="0" smtClean="0"/>
              <a:t>:</a:t>
            </a:r>
            <a:r>
              <a:rPr lang="en-GB" b="1" i="1" dirty="0" smtClean="0">
                <a:solidFill>
                  <a:srgbClr val="FF0000"/>
                </a:solidFill>
              </a:rPr>
              <a:t>/</a:t>
            </a:r>
            <a:r>
              <a:rPr lang="en-GB" b="1" i="1" dirty="0" err="1" smtClean="0">
                <a:solidFill>
                  <a:srgbClr val="FF0000"/>
                </a:solidFill>
              </a:rPr>
              <a:t>usr</a:t>
            </a:r>
            <a:r>
              <a:rPr lang="en-GB" b="1" i="1" dirty="0" smtClean="0">
                <a:solidFill>
                  <a:srgbClr val="FF0000"/>
                </a:solidFill>
              </a:rPr>
              <a:t>/</a:t>
            </a:r>
            <a:r>
              <a:rPr lang="en-GB" b="1" i="1" dirty="0" err="1" smtClean="0">
                <a:solidFill>
                  <a:srgbClr val="FF0000"/>
                </a:solidFill>
              </a:rPr>
              <a:t>dir</a:t>
            </a:r>
            <a:r>
              <a:rPr lang="en-GB" i="1" dirty="0" smtClean="0"/>
              <a:t> --name container2 </a:t>
            </a:r>
            <a:r>
              <a:rPr lang="en-GB" i="1" dirty="0" err="1" smtClean="0"/>
              <a:t>ubuntu:latest</a:t>
            </a:r>
            <a:endParaRPr lang="en-GB" i="1" dirty="0"/>
          </a:p>
          <a:p>
            <a:r>
              <a:rPr lang="en-GB" i="1" dirty="0"/>
              <a:t>m</a:t>
            </a:r>
            <a:r>
              <a:rPr lang="en-GB" i="1" dirty="0" smtClean="0"/>
              <a:t>iked:/ $ cd </a:t>
            </a:r>
            <a:r>
              <a:rPr lang="en-GB" b="1" i="1" dirty="0" smtClean="0"/>
              <a:t>/</a:t>
            </a:r>
            <a:r>
              <a:rPr lang="en-GB" b="1" i="1" dirty="0" err="1" smtClean="0"/>
              <a:t>usr</a:t>
            </a:r>
            <a:r>
              <a:rPr lang="en-GB" b="1" i="1" dirty="0" smtClean="0"/>
              <a:t>/</a:t>
            </a:r>
            <a:r>
              <a:rPr lang="en-GB" b="1" i="1" dirty="0" err="1" smtClean="0"/>
              <a:t>dir</a:t>
            </a:r>
            <a:endParaRPr lang="en-GB" b="1" i="1" dirty="0" smtClean="0"/>
          </a:p>
          <a:p>
            <a:r>
              <a:rPr lang="en-GB" i="1" dirty="0"/>
              <a:t>miked</a:t>
            </a:r>
            <a:r>
              <a:rPr lang="en-GB" i="1" dirty="0" smtClean="0"/>
              <a:t>:</a:t>
            </a:r>
            <a:r>
              <a:rPr lang="en-GB" b="1" i="1" dirty="0" smtClean="0"/>
              <a:t>/</a:t>
            </a:r>
            <a:r>
              <a:rPr lang="en-GB" b="1" i="1" dirty="0" err="1" smtClean="0"/>
              <a:t>usr</a:t>
            </a:r>
            <a:r>
              <a:rPr lang="en-GB" b="1" i="1" dirty="0" smtClean="0"/>
              <a:t>/</a:t>
            </a:r>
            <a:r>
              <a:rPr lang="en-GB" b="1" i="1" dirty="0" err="1" smtClean="0"/>
              <a:t>dir</a:t>
            </a:r>
            <a:r>
              <a:rPr lang="en-GB" i="1" dirty="0" smtClean="0"/>
              <a:t> $ touch index.html</a:t>
            </a:r>
          </a:p>
          <a:p>
            <a:r>
              <a:rPr lang="en-GB" i="1" dirty="0" smtClean="0"/>
              <a:t>miked:</a:t>
            </a:r>
            <a:r>
              <a:rPr lang="en-GB" b="1" i="1" dirty="0" smtClean="0"/>
              <a:t>/</a:t>
            </a:r>
            <a:r>
              <a:rPr lang="en-GB" b="1" i="1" dirty="0" err="1"/>
              <a:t>usr</a:t>
            </a:r>
            <a:r>
              <a:rPr lang="en-GB" b="1" i="1" dirty="0"/>
              <a:t>/</a:t>
            </a:r>
            <a:r>
              <a:rPr lang="en-GB" b="1" i="1" dirty="0" err="1"/>
              <a:t>dir</a:t>
            </a:r>
            <a:r>
              <a:rPr lang="en-GB" i="1" dirty="0"/>
              <a:t> </a:t>
            </a:r>
            <a:r>
              <a:rPr lang="en-GB" i="1" dirty="0" smtClean="0"/>
              <a:t>$ exit</a:t>
            </a:r>
            <a:endParaRPr lang="en-GB" i="1" dirty="0"/>
          </a:p>
        </p:txBody>
      </p:sp>
      <p:sp>
        <p:nvSpPr>
          <p:cNvPr id="9" name="Right Brace 8"/>
          <p:cNvSpPr/>
          <p:nvPr/>
        </p:nvSpPr>
        <p:spPr bwMode="auto">
          <a:xfrm>
            <a:off x="4611501" y="4883910"/>
            <a:ext cx="407943" cy="731520"/>
          </a:xfrm>
          <a:prstGeom prst="righ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059423" y="4982839"/>
            <a:ext cx="35566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Command executed in Ubuntu OS running in the container we just created</a:t>
            </a:r>
            <a:endParaRPr lang="en-GB" dirty="0"/>
          </a:p>
        </p:txBody>
      </p:sp>
      <p:cxnSp>
        <p:nvCxnSpPr>
          <p:cNvPr id="13" name="Straight Arrow Connector 12"/>
          <p:cNvCxnSpPr/>
          <p:nvPr/>
        </p:nvCxnSpPr>
        <p:spPr bwMode="auto">
          <a:xfrm flipH="1" flipV="1">
            <a:off x="6990396" y="2454965"/>
            <a:ext cx="512406" cy="44996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5" name="TextBox 4"/>
          <p:cNvSpPr txBox="1"/>
          <p:nvPr/>
        </p:nvSpPr>
        <p:spPr>
          <a:xfrm>
            <a:off x="180975" y="2155467"/>
            <a:ext cx="1210588" cy="92333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--volume</a:t>
            </a:r>
            <a:br>
              <a:rPr lang="en-GB" dirty="0" smtClean="0"/>
            </a:br>
            <a:r>
              <a:rPr lang="en-GB" dirty="0" smtClean="0"/>
              <a:t>shorthand</a:t>
            </a:r>
            <a:br>
              <a:rPr lang="en-GB" dirty="0" smtClean="0"/>
            </a:br>
            <a:r>
              <a:rPr lang="en-GB" dirty="0" smtClean="0"/>
              <a:t>-v</a:t>
            </a:r>
            <a:endParaRPr lang="en-GB" dirty="0"/>
          </a:p>
        </p:txBody>
      </p:sp>
      <p:cxnSp>
        <p:nvCxnSpPr>
          <p:cNvPr id="12" name="Straight Arrow Connector 11"/>
          <p:cNvCxnSpPr>
            <a:stCxn id="5" idx="3"/>
          </p:cNvCxnSpPr>
          <p:nvPr/>
        </p:nvCxnSpPr>
        <p:spPr bwMode="auto">
          <a:xfrm flipV="1">
            <a:off x="1391563" y="2367816"/>
            <a:ext cx="490176" cy="24931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6" name="Straight Arrow Connector 15"/>
          <p:cNvCxnSpPr>
            <a:stCxn id="5" idx="3"/>
          </p:cNvCxnSpPr>
          <p:nvPr/>
        </p:nvCxnSpPr>
        <p:spPr bwMode="auto">
          <a:xfrm>
            <a:off x="1391563" y="2617132"/>
            <a:ext cx="1476765" cy="136772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7" name="TextBox 16"/>
          <p:cNvSpPr txBox="1"/>
          <p:nvPr/>
        </p:nvSpPr>
        <p:spPr>
          <a:xfrm>
            <a:off x="7502802" y="2316945"/>
            <a:ext cx="144117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Read/write by default</a:t>
            </a:r>
          </a:p>
          <a:p>
            <a:r>
              <a:rPr lang="en-GB" dirty="0" smtClean="0"/>
              <a:t>Use </a:t>
            </a:r>
            <a:r>
              <a:rPr lang="en-GB" b="1" dirty="0" smtClean="0">
                <a:solidFill>
                  <a:srgbClr val="0070C0"/>
                </a:solidFill>
              </a:rPr>
              <a:t>:</a:t>
            </a:r>
            <a:r>
              <a:rPr lang="en-GB" b="1" dirty="0" err="1" smtClean="0">
                <a:solidFill>
                  <a:srgbClr val="0070C0"/>
                </a:solidFill>
              </a:rPr>
              <a:t>ro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for </a:t>
            </a:r>
            <a:r>
              <a:rPr lang="en-GB" dirty="0" err="1" smtClean="0"/>
              <a:t>readonly</a:t>
            </a:r>
            <a:endParaRPr lang="en-GB" dirty="0"/>
          </a:p>
        </p:txBody>
      </p:sp>
      <p:cxnSp>
        <p:nvCxnSpPr>
          <p:cNvPr id="14" name="Straight Arrow Connector 13"/>
          <p:cNvCxnSpPr/>
          <p:nvPr/>
        </p:nvCxnSpPr>
        <p:spPr bwMode="auto">
          <a:xfrm flipH="1">
            <a:off x="5760720" y="2904934"/>
            <a:ext cx="1742082" cy="85934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" name="TextBox 5"/>
          <p:cNvSpPr txBox="1"/>
          <p:nvPr/>
        </p:nvSpPr>
        <p:spPr>
          <a:xfrm>
            <a:off x="4167515" y="2627454"/>
            <a:ext cx="2763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path in container at which to mount volume</a:t>
            </a:r>
            <a:endParaRPr lang="en-GB" dirty="0"/>
          </a:p>
        </p:txBody>
      </p:sp>
      <p:cxnSp>
        <p:nvCxnSpPr>
          <p:cNvPr id="15" name="Straight Arrow Connector 14"/>
          <p:cNvCxnSpPr/>
          <p:nvPr/>
        </p:nvCxnSpPr>
        <p:spPr bwMode="auto">
          <a:xfrm flipH="1" flipV="1">
            <a:off x="5186322" y="2367816"/>
            <a:ext cx="55461" cy="33292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85416163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Alternative Approach to Attach a Volume to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36320"/>
            <a:ext cx="7029450" cy="4802505"/>
          </a:xfrm>
        </p:spPr>
        <p:txBody>
          <a:bodyPr/>
          <a:lstStyle/>
          <a:p>
            <a:r>
              <a:rPr lang="en-GB" dirty="0"/>
              <a:t>Create the volume</a:t>
            </a:r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 volume create   </a:t>
            </a:r>
            <a:r>
              <a:rPr lang="en-GB" i="1" dirty="0">
                <a:solidFill>
                  <a:srgbClr val="FF0000"/>
                </a:solidFill>
              </a:rPr>
              <a:t>my-</a:t>
            </a:r>
            <a:r>
              <a:rPr lang="en-GB" i="1" dirty="0" err="1">
                <a:solidFill>
                  <a:srgbClr val="FF0000"/>
                </a:solidFill>
              </a:rPr>
              <a:t>vol</a:t>
            </a:r>
            <a:endParaRPr lang="en-GB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i="1" dirty="0"/>
          </a:p>
          <a:p>
            <a:r>
              <a:rPr lang="en-GB" dirty="0"/>
              <a:t>Starting a container and mount the volume into directory /app in the </a:t>
            </a:r>
            <a:r>
              <a:rPr lang="en-GB" dirty="0" smtClean="0"/>
              <a:t>container.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 run -d --name dev-container  </a:t>
            </a:r>
            <a:br>
              <a:rPr lang="en-GB" i="1" dirty="0"/>
            </a:br>
            <a:r>
              <a:rPr lang="en-GB" i="1" dirty="0"/>
              <a:t>	--mount </a:t>
            </a:r>
            <a:r>
              <a:rPr lang="en-GB" b="1" i="1" dirty="0"/>
              <a:t>source</a:t>
            </a:r>
            <a:r>
              <a:rPr lang="en-GB" i="1" dirty="0"/>
              <a:t>=</a:t>
            </a:r>
            <a:r>
              <a:rPr lang="en-GB" i="1" dirty="0">
                <a:solidFill>
                  <a:srgbClr val="FF0000"/>
                </a:solidFill>
              </a:rPr>
              <a:t>my-</a:t>
            </a:r>
            <a:r>
              <a:rPr lang="en-GB" i="1" dirty="0" err="1">
                <a:solidFill>
                  <a:srgbClr val="FF0000"/>
                </a:solidFill>
              </a:rPr>
              <a:t>vol</a:t>
            </a:r>
            <a:r>
              <a:rPr lang="en-GB" i="1" dirty="0"/>
              <a:t>, </a:t>
            </a:r>
            <a:r>
              <a:rPr lang="en-GB" b="1" i="1" dirty="0"/>
              <a:t>target</a:t>
            </a:r>
            <a:r>
              <a:rPr lang="en-GB" i="1" dirty="0"/>
              <a:t>=</a:t>
            </a:r>
            <a:r>
              <a:rPr lang="en-GB" i="1" dirty="0">
                <a:solidFill>
                  <a:srgbClr val="0070C0"/>
                </a:solidFill>
              </a:rPr>
              <a:t>/app  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/>
              <a:t>	my-image</a:t>
            </a:r>
          </a:p>
          <a:p>
            <a:endParaRPr lang="en-GB" dirty="0"/>
          </a:p>
          <a:p>
            <a:r>
              <a:rPr lang="en-GB" dirty="0"/>
              <a:t>Note: If you start a container with a volume that does not yet exist, Docker creates the volume for you</a:t>
            </a:r>
          </a:p>
          <a:p>
            <a:endParaRPr lang="en-GB" dirty="0" smtClean="0"/>
          </a:p>
          <a:p>
            <a:r>
              <a:rPr lang="en-GB" dirty="0" smtClean="0"/>
              <a:t>There is not much difference between “--mount”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and </a:t>
            </a:r>
            <a:r>
              <a:rPr lang="en-GB" dirty="0" smtClean="0"/>
              <a:t>“--volume” when binding volumes to containers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932304049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Sharing Data Between Host and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6745" y="844551"/>
            <a:ext cx="8517230" cy="1398136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A bind mount </a:t>
            </a:r>
            <a:r>
              <a:rPr lang="en-GB" dirty="0"/>
              <a:t>is just </a:t>
            </a:r>
            <a:r>
              <a:rPr lang="en-GB" dirty="0" smtClean="0"/>
              <a:t>a mapping of a </a:t>
            </a:r>
            <a:r>
              <a:rPr lang="en-GB" dirty="0"/>
              <a:t>directory on the host machine to a directory in the </a:t>
            </a:r>
            <a:r>
              <a:rPr lang="en-GB" dirty="0" smtClean="0"/>
              <a:t>container</a:t>
            </a:r>
            <a:r>
              <a:rPr lang="en-GB" dirty="0"/>
              <a:t> </a:t>
            </a:r>
            <a:r>
              <a:rPr lang="en-GB" b="1" dirty="0" smtClean="0"/>
              <a:t>without naming the volume (anonymous volume)</a:t>
            </a:r>
          </a:p>
          <a:p>
            <a:r>
              <a:rPr lang="en-GB" dirty="0" smtClean="0"/>
              <a:t>When </a:t>
            </a:r>
            <a:r>
              <a:rPr lang="en-GB" dirty="0"/>
              <a:t>the container is removed, </a:t>
            </a:r>
            <a:r>
              <a:rPr lang="en-GB" dirty="0" smtClean="0"/>
              <a:t>the content of the mapped directory are not deleted.</a:t>
            </a:r>
          </a:p>
          <a:p>
            <a:pPr lvl="1"/>
            <a:r>
              <a:rPr lang="en-GB" dirty="0" smtClean="0"/>
              <a:t>Note, </a:t>
            </a:r>
            <a:r>
              <a:rPr lang="en-GB" dirty="0"/>
              <a:t>i</a:t>
            </a:r>
            <a:r>
              <a:rPr lang="en-GB" dirty="0" smtClean="0"/>
              <a:t>f you are using --mount instead of --volume it will not create the host directory if it does not exist whereas --volume will as shown here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03159" y="3154183"/>
            <a:ext cx="672491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docker</a:t>
            </a:r>
            <a:r>
              <a:rPr lang="en-GB" dirty="0"/>
              <a:t> </a:t>
            </a:r>
            <a:r>
              <a:rPr lang="en-GB" dirty="0" smtClean="0"/>
              <a:t> run  -it  --</a:t>
            </a:r>
            <a:r>
              <a:rPr lang="en-GB" dirty="0"/>
              <a:t>name </a:t>
            </a:r>
            <a:r>
              <a:rPr lang="en-GB" dirty="0" err="1" smtClean="0"/>
              <a:t>mikescontainer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	--volume  /</a:t>
            </a:r>
            <a:r>
              <a:rPr lang="en-GB" dirty="0" err="1" smtClean="0"/>
              <a:t>fullhostpath</a:t>
            </a:r>
            <a:r>
              <a:rPr lang="en-GB" dirty="0" smtClean="0"/>
              <a:t>/directory:/</a:t>
            </a:r>
            <a:r>
              <a:rPr lang="en-GB" dirty="0" err="1" smtClean="0"/>
              <a:t>fullimagepath</a:t>
            </a:r>
            <a:r>
              <a:rPr lang="en-GB" dirty="0" smtClean="0"/>
              <a:t>/directory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dirty="0" err="1" smtClean="0"/>
              <a:t>my_image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203159" y="4120005"/>
            <a:ext cx="518603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 dirty="0" smtClean="0"/>
              <a:t>Example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docker</a:t>
            </a:r>
            <a:r>
              <a:rPr lang="en-GB" dirty="0" smtClean="0"/>
              <a:t>  run  -it  --</a:t>
            </a:r>
            <a:r>
              <a:rPr lang="en-GB" dirty="0"/>
              <a:t>name </a:t>
            </a:r>
            <a:r>
              <a:rPr lang="en-GB" dirty="0" err="1" smtClean="0"/>
              <a:t>nginx</a:t>
            </a:r>
            <a:r>
              <a:rPr lang="en-GB" dirty="0" smtClean="0"/>
              <a:t>-container-one </a:t>
            </a:r>
            <a:br>
              <a:rPr lang="en-GB" dirty="0" smtClean="0"/>
            </a:br>
            <a:r>
              <a:rPr lang="en-GB" dirty="0" smtClean="0"/>
              <a:t>	--volume  </a:t>
            </a:r>
            <a:r>
              <a:rPr lang="en-GB" dirty="0"/>
              <a:t>C</a:t>
            </a:r>
            <a:r>
              <a:rPr lang="en-GB" dirty="0" smtClean="0"/>
              <a:t>:</a:t>
            </a:r>
            <a:r>
              <a:rPr lang="en-GB" b="1" dirty="0" smtClean="0"/>
              <a:t>/etc../html/pages</a:t>
            </a:r>
            <a:r>
              <a:rPr lang="en-GB" dirty="0" smtClean="0"/>
              <a:t>:/var/www</a:t>
            </a:r>
            <a:br>
              <a:rPr lang="en-GB" dirty="0" smtClean="0"/>
            </a:br>
            <a:r>
              <a:rPr lang="en-GB" dirty="0" smtClean="0"/>
              <a:t>	my-</a:t>
            </a:r>
            <a:r>
              <a:rPr lang="en-GB" dirty="0" err="1" smtClean="0"/>
              <a:t>nginx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546288" y="5373358"/>
            <a:ext cx="3530912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We can put webpages in C:/…../html/pages and the container will see them in /</a:t>
            </a:r>
            <a:r>
              <a:rPr lang="en-GB" dirty="0" err="1" smtClean="0"/>
              <a:t>var</a:t>
            </a:r>
            <a:r>
              <a:rPr lang="en-GB" dirty="0" smtClean="0"/>
              <a:t>/www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26745" y="5336996"/>
            <a:ext cx="35356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NOTE: In </a:t>
            </a:r>
            <a:r>
              <a:rPr lang="en-GB" dirty="0"/>
              <a:t>order to preserve </a:t>
            </a:r>
            <a:r>
              <a:rPr lang="en-GB" dirty="0" smtClean="0"/>
              <a:t>portability, the </a:t>
            </a:r>
            <a:r>
              <a:rPr lang="en-GB" dirty="0"/>
              <a:t>host directory for a volume cannot be specified </a:t>
            </a:r>
            <a:r>
              <a:rPr lang="en-GB" dirty="0" smtClean="0"/>
              <a:t>in </a:t>
            </a:r>
            <a:r>
              <a:rPr lang="en-GB" dirty="0"/>
              <a:t>a </a:t>
            </a:r>
            <a:r>
              <a:rPr lang="en-GB" dirty="0" err="1" smtClean="0"/>
              <a:t>Dockerfile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6206311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Named Volumes vs Bind Mounts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49187"/>
            <a:ext cx="7029450" cy="4889638"/>
          </a:xfrm>
        </p:spPr>
        <p:txBody>
          <a:bodyPr/>
          <a:lstStyle/>
          <a:p>
            <a:r>
              <a:rPr lang="en-GB" dirty="0"/>
              <a:t>Volumes are the preferred mechanism for persisting data generated by and used by Docker containers. </a:t>
            </a:r>
            <a:endParaRPr lang="en-GB" dirty="0" smtClean="0"/>
          </a:p>
          <a:p>
            <a:r>
              <a:rPr lang="en-GB" dirty="0" smtClean="0"/>
              <a:t>While </a:t>
            </a:r>
            <a:r>
              <a:rPr lang="en-GB" dirty="0"/>
              <a:t>bind mounts are dependent on the directory structure of the host machine, volumes are completely managed by Docker. 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5933" y="3084236"/>
            <a:ext cx="6323631" cy="3212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1303657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3709" y="1714501"/>
            <a:ext cx="7560645" cy="4124324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DOCKER</a:t>
            </a:r>
          </a:p>
          <a:p>
            <a:pPr marL="0" indent="0" algn="ctr">
              <a:buNone/>
            </a:pPr>
            <a:r>
              <a:rPr lang="en-GB" sz="9600" dirty="0" smtClean="0"/>
              <a:t>NETWORKS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78375741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Networks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4360" y="655984"/>
            <a:ext cx="8140566" cy="5190462"/>
          </a:xfrm>
        </p:spPr>
        <p:txBody>
          <a:bodyPr/>
          <a:lstStyle/>
          <a:p>
            <a:r>
              <a:rPr lang="en-GB" dirty="0" smtClean="0"/>
              <a:t>Docker containers can talk to each other over an automatically created </a:t>
            </a:r>
            <a:r>
              <a:rPr lang="en-GB" b="1" dirty="0" smtClean="0"/>
              <a:t>default network </a:t>
            </a:r>
            <a:r>
              <a:rPr lang="en-GB" smtClean="0"/>
              <a:t>(named </a:t>
            </a:r>
            <a:r>
              <a:rPr lang="en-GB" dirty="0" smtClean="0"/>
              <a:t>“bridge”)</a:t>
            </a:r>
            <a:endParaRPr lang="en-GB" b="1" dirty="0" smtClean="0"/>
          </a:p>
          <a:p>
            <a:r>
              <a:rPr lang="en-GB" dirty="0" smtClean="0"/>
              <a:t>You can recover their IP addresses using associated </a:t>
            </a:r>
            <a:r>
              <a:rPr lang="en-GB" dirty="0"/>
              <a:t>with a Docker container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network inspect bridge  </a:t>
            </a:r>
            <a:r>
              <a:rPr lang="en-GB" i="1" dirty="0" smtClean="0">
                <a:sym typeface="Wingdings" panose="05000000000000000000" pitchFamily="2" charset="2"/>
              </a:rPr>
              <a:t> default network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network inspect my-network-name</a:t>
            </a:r>
            <a:endParaRPr lang="en-GB" dirty="0" smtClean="0"/>
          </a:p>
          <a:p>
            <a:r>
              <a:rPr lang="en-GB" b="1" u="sng" dirty="0" smtClean="0"/>
              <a:t>The best approach is to create a user-defined network </a:t>
            </a:r>
            <a:r>
              <a:rPr lang="en-GB" dirty="0" smtClean="0"/>
              <a:t>then name the containers and attach them to it.  Docker will automatically resolve these names to the IP addresses for you</a:t>
            </a:r>
          </a:p>
          <a:p>
            <a:r>
              <a:rPr lang="en-GB" dirty="0" smtClean="0"/>
              <a:t>You can create a user-defined network with an automatically assigned subnet address or a specific subnet address like this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/>
              <a:t>docker</a:t>
            </a:r>
            <a:r>
              <a:rPr lang="en-GB" i="1" dirty="0"/>
              <a:t> network create </a:t>
            </a:r>
            <a:r>
              <a:rPr lang="en-GB" i="1" dirty="0" smtClean="0">
                <a:solidFill>
                  <a:srgbClr val="FF0000"/>
                </a:solidFill>
              </a:rPr>
              <a:t>my-net</a:t>
            </a:r>
            <a:br>
              <a:rPr lang="en-GB" i="1" dirty="0" smtClean="0">
                <a:solidFill>
                  <a:srgbClr val="FF0000"/>
                </a:solidFill>
              </a:rPr>
            </a:br>
            <a:r>
              <a:rPr lang="en-GB" b="1" dirty="0" smtClean="0"/>
              <a:t>OR</a:t>
            </a: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network create --subnet=192.168.23.0/24 </a:t>
            </a:r>
            <a:r>
              <a:rPr lang="en-GB" i="1" dirty="0" smtClean="0">
                <a:solidFill>
                  <a:srgbClr val="FF0000"/>
                </a:solidFill>
              </a:rPr>
              <a:t>my-net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dirty="0" smtClean="0"/>
              <a:t>Containers can be connected to this network like this</a:t>
            </a: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run </a:t>
            </a:r>
            <a:r>
              <a:rPr lang="en-GB" i="1" dirty="0" smtClean="0">
                <a:solidFill>
                  <a:srgbClr val="FF0000"/>
                </a:solidFill>
              </a:rPr>
              <a:t>--network my-net 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	-p 80:80 --name </a:t>
            </a:r>
            <a:r>
              <a:rPr lang="en-GB" i="1" dirty="0" err="1" smtClean="0"/>
              <a:t>container_one</a:t>
            </a:r>
            <a:r>
              <a:rPr lang="en-GB" i="1" dirty="0" smtClean="0"/>
              <a:t> </a:t>
            </a:r>
            <a:r>
              <a:rPr lang="en-GB" i="1" dirty="0" err="1" smtClean="0"/>
              <a:t>my_image</a:t>
            </a:r>
            <a:endParaRPr lang="en-GB" i="1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0" y="6084221"/>
            <a:ext cx="92641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https://docs.docker.com/v17.09/engine/userguide/networking/#the-default-bridge-network</a:t>
            </a:r>
          </a:p>
        </p:txBody>
      </p:sp>
    </p:spTree>
    <p:extLst>
      <p:ext uri="{BB962C8B-B14F-4D97-AF65-F5344CB8AC3E}">
        <p14:creationId xmlns:p14="http://schemas.microsoft.com/office/powerpoint/2010/main" val="1098811767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Different Drivers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85524"/>
            <a:ext cx="7029450" cy="4953301"/>
          </a:xfrm>
        </p:spPr>
        <p:txBody>
          <a:bodyPr/>
          <a:lstStyle/>
          <a:p>
            <a:r>
              <a:rPr lang="en-GB" dirty="0" smtClean="0"/>
              <a:t>There are different types of network drivers</a:t>
            </a:r>
          </a:p>
          <a:p>
            <a:pPr lvl="1"/>
            <a:r>
              <a:rPr lang="en-GB" dirty="0" smtClean="0"/>
              <a:t>None: no network</a:t>
            </a:r>
          </a:p>
          <a:p>
            <a:pPr lvl="1"/>
            <a:r>
              <a:rPr lang="en-GB" dirty="0" smtClean="0"/>
              <a:t>Bridge: single host computer </a:t>
            </a:r>
            <a:r>
              <a:rPr lang="en-GB" smtClean="0"/>
              <a:t>(default)</a:t>
            </a:r>
            <a:endParaRPr lang="en-GB" dirty="0" smtClean="0"/>
          </a:p>
          <a:p>
            <a:pPr lvl="1"/>
            <a:r>
              <a:rPr lang="en-GB" dirty="0" smtClean="0"/>
              <a:t>Overlay: multiple host computers in cluster</a:t>
            </a:r>
          </a:p>
          <a:p>
            <a:r>
              <a:rPr lang="en-GB" dirty="0" smtClean="0"/>
              <a:t>The most commonly used is the bridge driver which acts like a bridge connecting containers</a:t>
            </a:r>
          </a:p>
          <a:p>
            <a:pPr lvl="1"/>
            <a:r>
              <a:rPr lang="en-GB" dirty="0" smtClean="0"/>
              <a:t>Docker provides a DNS server for container name recognition</a:t>
            </a:r>
          </a:p>
          <a:p>
            <a:r>
              <a:rPr lang="en-GB" dirty="0" smtClean="0"/>
              <a:t>The </a:t>
            </a:r>
            <a:r>
              <a:rPr lang="en-GB" dirty="0"/>
              <a:t>following are identical</a:t>
            </a:r>
            <a:endParaRPr lang="en-GB" dirty="0" smtClean="0"/>
          </a:p>
          <a:p>
            <a:pPr marL="0" indent="0">
              <a:buNone/>
            </a:pPr>
            <a:r>
              <a:rPr lang="en-GB" b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 network create </a:t>
            </a:r>
            <a:r>
              <a:rPr lang="en-GB" i="1" dirty="0">
                <a:solidFill>
                  <a:srgbClr val="FF0000"/>
                </a:solidFill>
              </a:rPr>
              <a:t>--driver bridge </a:t>
            </a:r>
            <a:r>
              <a:rPr lang="en-GB" i="1" dirty="0"/>
              <a:t>my-net</a:t>
            </a:r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 network create </a:t>
            </a:r>
            <a:r>
              <a:rPr lang="en-GB" i="1" dirty="0">
                <a:solidFill>
                  <a:srgbClr val="FF0000"/>
                </a:solidFill>
              </a:rPr>
              <a:t>-d bridge </a:t>
            </a:r>
            <a:r>
              <a:rPr lang="en-GB" i="1" dirty="0"/>
              <a:t>my-net</a:t>
            </a:r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 smtClean="0"/>
              <a:t>Note: The default is a bridge network so you can leave out the --driver option in the above like this</a:t>
            </a:r>
            <a:endParaRPr lang="en-GB" i="1" dirty="0" smtClean="0"/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create </a:t>
            </a:r>
            <a:r>
              <a:rPr lang="en-GB" i="1" dirty="0" smtClean="0"/>
              <a:t>my-net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12783" y="6167993"/>
            <a:ext cx="6058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http://www.dasblinkenlichten.com/docker-networking-101/</a:t>
            </a:r>
          </a:p>
        </p:txBody>
      </p:sp>
    </p:spTree>
    <p:extLst>
      <p:ext uri="{BB962C8B-B14F-4D97-AF65-F5344CB8AC3E}">
        <p14:creationId xmlns:p14="http://schemas.microsoft.com/office/powerpoint/2010/main" val="3518834233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341696"/>
          </a:xfrm>
        </p:spPr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5125" y="341696"/>
            <a:ext cx="7580921" cy="4616648"/>
          </a:xfrm>
          <a:prstGeom prst="rect">
            <a:avLst/>
          </a:prstGeom>
          <a:solidFill>
            <a:srgbClr val="000000"/>
          </a:solidFill>
          <a:ln w="38100">
            <a:solidFill>
              <a:srgbClr val="FF0000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nl-NL" sz="1400" dirty="0" smtClean="0">
                <a:solidFill>
                  <a:schemeClr val="bg1"/>
                </a:solidFill>
              </a:rPr>
              <a:t>$ </a:t>
            </a:r>
            <a:r>
              <a:rPr lang="nl-NL" sz="1400" dirty="0" smtClean="0">
                <a:solidFill>
                  <a:schemeClr val="accent5">
                    <a:lumMod val="50000"/>
                  </a:schemeClr>
                </a:solidFill>
              </a:rPr>
              <a:t>docker </a:t>
            </a:r>
            <a:r>
              <a:rPr lang="nl-NL" sz="1400" dirty="0">
                <a:solidFill>
                  <a:schemeClr val="accent5">
                    <a:lumMod val="50000"/>
                  </a:schemeClr>
                </a:solidFill>
              </a:rPr>
              <a:t>network create net1</a:t>
            </a:r>
          </a:p>
          <a:p>
            <a:r>
              <a:rPr lang="nl-NL" sz="1400" dirty="0">
                <a:solidFill>
                  <a:schemeClr val="bg1"/>
                </a:solidFill>
              </a:rPr>
              <a:t>5982133c39f5c218e239b46498129421bf41986af9bcfa3123854fbb59ba082e</a:t>
            </a:r>
            <a:endParaRPr lang="en-GB" sz="1400" dirty="0" smtClean="0">
              <a:solidFill>
                <a:schemeClr val="bg1"/>
              </a:solidFill>
            </a:endParaRPr>
          </a:p>
          <a:p>
            <a:r>
              <a:rPr lang="en-GB" sz="1400" dirty="0" smtClean="0">
                <a:solidFill>
                  <a:schemeClr val="bg1"/>
                </a:solidFill>
              </a:rPr>
              <a:t>$ </a:t>
            </a:r>
            <a:r>
              <a:rPr lang="en-GB" sz="1400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network ls</a:t>
            </a:r>
          </a:p>
          <a:p>
            <a:r>
              <a:rPr lang="en-GB" sz="1400" dirty="0">
                <a:solidFill>
                  <a:schemeClr val="bg1"/>
                </a:solidFill>
              </a:rPr>
              <a:t>NETWORK ID          NAME                               </a:t>
            </a:r>
            <a:r>
              <a:rPr lang="en-GB" sz="1400" dirty="0" smtClean="0">
                <a:solidFill>
                  <a:schemeClr val="bg1"/>
                </a:solidFill>
              </a:rPr>
              <a:t>DRIVER           SCOPE</a:t>
            </a:r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5982133c39f5        </a:t>
            </a:r>
            <a:r>
              <a:rPr lang="en-GB" sz="1400" dirty="0" smtClean="0">
                <a:solidFill>
                  <a:schemeClr val="bg1"/>
                </a:solidFill>
              </a:rPr>
              <a:t>  net1                                   </a:t>
            </a:r>
            <a:r>
              <a:rPr lang="en-GB" sz="1400" dirty="0">
                <a:solidFill>
                  <a:schemeClr val="bg1"/>
                </a:solidFill>
              </a:rPr>
              <a:t>bridge              </a:t>
            </a:r>
            <a:r>
              <a:rPr lang="en-GB" sz="1400" dirty="0" smtClean="0">
                <a:solidFill>
                  <a:schemeClr val="bg1"/>
                </a:solidFill>
              </a:rPr>
              <a:t>local</a:t>
            </a:r>
          </a:p>
          <a:p>
            <a:r>
              <a:rPr lang="en-GB" sz="1400" dirty="0">
                <a:solidFill>
                  <a:schemeClr val="bg1"/>
                </a:solidFill>
              </a:rPr>
              <a:t>$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volume create volume1</a:t>
            </a:r>
          </a:p>
          <a:p>
            <a:r>
              <a:rPr lang="en-GB" sz="1400" dirty="0">
                <a:solidFill>
                  <a:schemeClr val="bg1"/>
                </a:solidFill>
              </a:rPr>
              <a:t>volume1</a:t>
            </a:r>
          </a:p>
          <a:p>
            <a:r>
              <a:rPr lang="en-GB" sz="1400" dirty="0" smtClean="0">
                <a:solidFill>
                  <a:schemeClr val="bg1"/>
                </a:solidFill>
              </a:rPr>
              <a:t>$ </a:t>
            </a:r>
            <a:r>
              <a:rPr lang="en-GB" sz="1400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volume ls</a:t>
            </a:r>
          </a:p>
          <a:p>
            <a:r>
              <a:rPr lang="en-GB" sz="1400" dirty="0">
                <a:solidFill>
                  <a:schemeClr val="bg1"/>
                </a:solidFill>
              </a:rPr>
              <a:t>DRIVER              VOLUME </a:t>
            </a:r>
            <a:r>
              <a:rPr lang="en-GB" sz="1400" dirty="0" smtClean="0">
                <a:solidFill>
                  <a:schemeClr val="bg1"/>
                </a:solidFill>
              </a:rPr>
              <a:t>NAME</a:t>
            </a:r>
          </a:p>
          <a:p>
            <a:r>
              <a:rPr lang="en-GB" sz="1400" dirty="0">
                <a:solidFill>
                  <a:schemeClr val="bg1"/>
                </a:solidFill>
              </a:rPr>
              <a:t>local               </a:t>
            </a:r>
            <a:r>
              <a:rPr lang="en-GB" sz="1400" dirty="0" smtClean="0">
                <a:solidFill>
                  <a:schemeClr val="bg1"/>
                </a:solidFill>
              </a:rPr>
              <a:t>      volume1</a:t>
            </a:r>
          </a:p>
          <a:p>
            <a:r>
              <a:rPr lang="en-GB" sz="1400" dirty="0" smtClean="0">
                <a:solidFill>
                  <a:schemeClr val="bg1"/>
                </a:solidFill>
              </a:rPr>
              <a:t>$ </a:t>
            </a:r>
            <a:r>
              <a:rPr lang="en-GB" sz="1400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run -it --name=container1 -v volume1:/opt --network=net1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busybox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sh</a:t>
            </a:r>
            <a:endParaRPr lang="en-GB" sz="14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Unable to find image '</a:t>
            </a:r>
            <a:r>
              <a:rPr lang="en-GB" sz="1400" dirty="0" err="1">
                <a:solidFill>
                  <a:schemeClr val="bg1"/>
                </a:solidFill>
              </a:rPr>
              <a:t>busybox:latest</a:t>
            </a:r>
            <a:r>
              <a:rPr lang="en-GB" sz="1400" dirty="0">
                <a:solidFill>
                  <a:schemeClr val="bg1"/>
                </a:solidFill>
              </a:rPr>
              <a:t>' locally</a:t>
            </a:r>
          </a:p>
          <a:p>
            <a:r>
              <a:rPr lang="en-GB" sz="1400" dirty="0">
                <a:solidFill>
                  <a:schemeClr val="bg1"/>
                </a:solidFill>
              </a:rPr>
              <a:t>latest: Pulling from library/</a:t>
            </a:r>
            <a:r>
              <a:rPr lang="en-GB" sz="1400" dirty="0" err="1">
                <a:solidFill>
                  <a:schemeClr val="bg1"/>
                </a:solidFill>
              </a:rPr>
              <a:t>busybox</a:t>
            </a:r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ee153a04d683: Pull complete</a:t>
            </a:r>
          </a:p>
          <a:p>
            <a:r>
              <a:rPr lang="en-GB" sz="1400" dirty="0">
                <a:solidFill>
                  <a:schemeClr val="bg1"/>
                </a:solidFill>
              </a:rPr>
              <a:t>Digest: sha256:9f1003c480699be56815db0f8146ad2e22efea85129b5b5983d0e0fb52d9ab70</a:t>
            </a:r>
          </a:p>
          <a:p>
            <a:r>
              <a:rPr lang="en-GB" sz="1400" dirty="0">
                <a:solidFill>
                  <a:schemeClr val="bg1"/>
                </a:solidFill>
              </a:rPr>
              <a:t>Status: Downloaded newer image for </a:t>
            </a:r>
            <a:r>
              <a:rPr lang="en-GB" sz="1400" dirty="0" err="1" smtClean="0">
                <a:solidFill>
                  <a:schemeClr val="bg1"/>
                </a:solidFill>
              </a:rPr>
              <a:t>busybox:latest</a:t>
            </a:r>
            <a:r>
              <a:rPr lang="en-GB" sz="1400" dirty="0">
                <a:solidFill>
                  <a:schemeClr val="bg1"/>
                </a:solidFill>
              </a:rPr>
              <a:t/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 smtClean="0">
                <a:solidFill>
                  <a:schemeClr val="bg1"/>
                </a:solidFill>
              </a:rPr>
              <a:t>$ </a:t>
            </a:r>
            <a:r>
              <a:rPr lang="en-GB" sz="1400" dirty="0" err="1" smtClean="0">
                <a:solidFill>
                  <a:schemeClr val="accent5">
                    <a:lumMod val="50000"/>
                  </a:schemeClr>
                </a:solidFill>
              </a:rPr>
              <a:t>ifconfig</a:t>
            </a:r>
            <a:endParaRPr lang="en-GB" sz="14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sz="1400" dirty="0" smtClean="0">
                <a:solidFill>
                  <a:schemeClr val="bg1"/>
                </a:solidFill>
              </a:rPr>
              <a:t>….</a:t>
            </a:r>
            <a:r>
              <a:rPr lang="en-GB" sz="1400" dirty="0" err="1" smtClean="0">
                <a:solidFill>
                  <a:schemeClr val="bg1"/>
                </a:solidFill>
              </a:rPr>
              <a:t>inet</a:t>
            </a:r>
            <a:r>
              <a:rPr lang="en-GB" sz="1400" dirty="0" smtClean="0">
                <a:solidFill>
                  <a:schemeClr val="bg1"/>
                </a:solidFill>
              </a:rPr>
              <a:t> </a:t>
            </a:r>
            <a:r>
              <a:rPr lang="en-GB" sz="1400" dirty="0">
                <a:solidFill>
                  <a:schemeClr val="bg1"/>
                </a:solidFill>
              </a:rPr>
              <a:t>addr:</a:t>
            </a:r>
            <a:r>
              <a:rPr lang="en-GB" sz="1400" dirty="0">
                <a:solidFill>
                  <a:srgbClr val="FF0000"/>
                </a:solidFill>
              </a:rPr>
              <a:t>172.23.0.</a:t>
            </a:r>
            <a:r>
              <a:rPr lang="en-GB" sz="1400" dirty="0">
                <a:solidFill>
                  <a:schemeClr val="bg1"/>
                </a:solidFill>
              </a:rPr>
              <a:t>2  </a:t>
            </a:r>
            <a:r>
              <a:rPr lang="en-GB" sz="1400" dirty="0" smtClean="0">
                <a:solidFill>
                  <a:schemeClr val="bg1"/>
                </a:solidFill>
              </a:rPr>
              <a:t>Bcast:172…….. </a:t>
            </a:r>
            <a:r>
              <a:rPr lang="en-GB" sz="1400" dirty="0" err="1" smtClean="0">
                <a:solidFill>
                  <a:schemeClr val="bg1"/>
                </a:solidFill>
              </a:rPr>
              <a:t>Etc</a:t>
            </a:r>
            <a:r>
              <a:rPr lang="en-GB" sz="1400" dirty="0">
                <a:solidFill>
                  <a:schemeClr val="bg1"/>
                </a:solidFill>
              </a:rPr>
              <a:t/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$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ping container2</a:t>
            </a:r>
          </a:p>
          <a:p>
            <a:r>
              <a:rPr lang="en-GB" sz="1400" dirty="0">
                <a:solidFill>
                  <a:schemeClr val="bg1"/>
                </a:solidFill>
              </a:rPr>
              <a:t>PING container2 (172.23.0.3): 56 data bytes</a:t>
            </a:r>
          </a:p>
          <a:p>
            <a:r>
              <a:rPr lang="en-GB" sz="1400" dirty="0">
                <a:solidFill>
                  <a:schemeClr val="bg1"/>
                </a:solidFill>
              </a:rPr>
              <a:t>64 bytes from 172.23.0.3: </a:t>
            </a:r>
            <a:r>
              <a:rPr lang="en-GB" sz="1400" dirty="0" err="1">
                <a:solidFill>
                  <a:schemeClr val="bg1"/>
                </a:solidFill>
              </a:rPr>
              <a:t>seq</a:t>
            </a:r>
            <a:r>
              <a:rPr lang="en-GB" sz="1400" dirty="0">
                <a:solidFill>
                  <a:schemeClr val="bg1"/>
                </a:solidFill>
              </a:rPr>
              <a:t>=0 </a:t>
            </a:r>
            <a:r>
              <a:rPr lang="en-GB" sz="1400" dirty="0" err="1">
                <a:solidFill>
                  <a:schemeClr val="bg1"/>
                </a:solidFill>
              </a:rPr>
              <a:t>ttl</a:t>
            </a:r>
            <a:r>
              <a:rPr lang="en-GB" sz="1400" dirty="0">
                <a:solidFill>
                  <a:schemeClr val="bg1"/>
                </a:solidFill>
              </a:rPr>
              <a:t>=64 time=0.088 </a:t>
            </a:r>
            <a:r>
              <a:rPr lang="en-GB" sz="1400" dirty="0" err="1">
                <a:solidFill>
                  <a:schemeClr val="bg1"/>
                </a:solidFill>
              </a:rPr>
              <a:t>ms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674218" y="4984281"/>
            <a:ext cx="6407523" cy="1815882"/>
          </a:xfrm>
          <a:prstGeom prst="rect">
            <a:avLst/>
          </a:prstGeom>
          <a:solidFill>
            <a:srgbClr val="000000"/>
          </a:solidFill>
          <a:ln w="38100">
            <a:solidFill>
              <a:srgbClr val="FF0000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1400" dirty="0" smtClean="0">
                <a:solidFill>
                  <a:schemeClr val="bg1"/>
                </a:solidFill>
              </a:rPr>
              <a:t>$ </a:t>
            </a:r>
            <a:r>
              <a:rPr lang="en-GB" sz="1400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run -it --</a:t>
            </a:r>
            <a:r>
              <a:rPr lang="en-GB" sz="1400" dirty="0" smtClean="0">
                <a:solidFill>
                  <a:schemeClr val="accent5">
                    <a:lumMod val="50000"/>
                  </a:schemeClr>
                </a:solidFill>
              </a:rPr>
              <a:t>name=container2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-v volume1:/opt --network=net1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busybox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sh</a:t>
            </a:r>
            <a:endParaRPr lang="en-GB" sz="14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/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 smtClean="0">
                <a:solidFill>
                  <a:schemeClr val="bg1"/>
                </a:solidFill>
              </a:rPr>
              <a:t>$ </a:t>
            </a:r>
            <a:r>
              <a:rPr lang="en-GB" sz="1400" dirty="0" err="1" smtClean="0">
                <a:solidFill>
                  <a:schemeClr val="accent5">
                    <a:lumMod val="50000"/>
                  </a:schemeClr>
                </a:solidFill>
              </a:rPr>
              <a:t>ifconfig</a:t>
            </a:r>
            <a:endParaRPr lang="en-GB" sz="14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eth0      Link </a:t>
            </a:r>
            <a:r>
              <a:rPr lang="en-GB" sz="1400" dirty="0" err="1">
                <a:solidFill>
                  <a:schemeClr val="bg1"/>
                </a:solidFill>
              </a:rPr>
              <a:t>encap:Ethernet</a:t>
            </a:r>
            <a:r>
              <a:rPr lang="en-GB" sz="1400" dirty="0">
                <a:solidFill>
                  <a:schemeClr val="bg1"/>
                </a:solidFill>
              </a:rPr>
              <a:t>  </a:t>
            </a:r>
            <a:r>
              <a:rPr lang="en-GB" sz="1400" dirty="0" err="1">
                <a:solidFill>
                  <a:schemeClr val="bg1"/>
                </a:solidFill>
              </a:rPr>
              <a:t>HWaddr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smtClean="0">
                <a:solidFill>
                  <a:schemeClr val="bg1"/>
                </a:solidFill>
              </a:rPr>
              <a:t>02:42:AC:17:00:03</a:t>
            </a:r>
            <a:br>
              <a:rPr lang="en-GB" sz="1400" dirty="0" smtClean="0">
                <a:solidFill>
                  <a:schemeClr val="bg1"/>
                </a:solidFill>
              </a:rPr>
            </a:br>
            <a:r>
              <a:rPr lang="en-GB" sz="1400" dirty="0" err="1" smtClean="0">
                <a:solidFill>
                  <a:schemeClr val="bg1"/>
                </a:solidFill>
              </a:rPr>
              <a:t>inet</a:t>
            </a:r>
            <a:r>
              <a:rPr lang="en-GB" sz="1400" dirty="0" smtClean="0">
                <a:solidFill>
                  <a:schemeClr val="bg1"/>
                </a:solidFill>
              </a:rPr>
              <a:t> addr:</a:t>
            </a:r>
            <a:r>
              <a:rPr lang="en-GB" sz="1400" dirty="0" smtClean="0">
                <a:solidFill>
                  <a:srgbClr val="FF0000"/>
                </a:solidFill>
              </a:rPr>
              <a:t>172.23.0.3</a:t>
            </a:r>
            <a:r>
              <a:rPr lang="en-GB" sz="1400" dirty="0" smtClean="0">
                <a:solidFill>
                  <a:schemeClr val="bg1"/>
                </a:solidFill>
              </a:rPr>
              <a:t>  Bcast:172…….. </a:t>
            </a:r>
            <a:r>
              <a:rPr lang="en-GB" sz="1400" dirty="0" err="1" smtClean="0">
                <a:solidFill>
                  <a:schemeClr val="bg1"/>
                </a:solidFill>
              </a:rPr>
              <a:t>Etc</a:t>
            </a:r>
            <a:r>
              <a:rPr lang="en-GB" sz="1400" dirty="0">
                <a:solidFill>
                  <a:schemeClr val="bg1"/>
                </a:solidFill>
              </a:rPr>
              <a:t/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$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ping container1</a:t>
            </a:r>
          </a:p>
          <a:p>
            <a:r>
              <a:rPr lang="en-GB" sz="1400" dirty="0">
                <a:solidFill>
                  <a:schemeClr val="bg1"/>
                </a:solidFill>
              </a:rPr>
              <a:t>PING container1 (172.23.0.2): 56 data bytes</a:t>
            </a:r>
          </a:p>
          <a:p>
            <a:r>
              <a:rPr lang="en-GB" sz="1400" dirty="0">
                <a:solidFill>
                  <a:schemeClr val="bg1"/>
                </a:solidFill>
              </a:rPr>
              <a:t>64 bytes from 172.23.0.2: </a:t>
            </a:r>
            <a:r>
              <a:rPr lang="en-GB" sz="1400" dirty="0" err="1">
                <a:solidFill>
                  <a:schemeClr val="bg1"/>
                </a:solidFill>
              </a:rPr>
              <a:t>seq</a:t>
            </a:r>
            <a:r>
              <a:rPr lang="en-GB" sz="1400" dirty="0">
                <a:solidFill>
                  <a:schemeClr val="bg1"/>
                </a:solidFill>
              </a:rPr>
              <a:t>=0 </a:t>
            </a:r>
            <a:r>
              <a:rPr lang="en-GB" sz="1400" dirty="0" err="1">
                <a:solidFill>
                  <a:schemeClr val="bg1"/>
                </a:solidFill>
              </a:rPr>
              <a:t>ttl</a:t>
            </a:r>
            <a:r>
              <a:rPr lang="en-GB" sz="1400" dirty="0">
                <a:solidFill>
                  <a:schemeClr val="bg1"/>
                </a:solidFill>
              </a:rPr>
              <a:t>=64 time=0.093 </a:t>
            </a:r>
            <a:r>
              <a:rPr lang="en-GB" sz="1400" dirty="0" err="1">
                <a:solidFill>
                  <a:schemeClr val="bg1"/>
                </a:solidFill>
              </a:rPr>
              <a:t>ms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832616" y="4587545"/>
            <a:ext cx="1249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Terminal 2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42773" y="4761"/>
            <a:ext cx="1249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Terminal 1</a:t>
            </a:r>
            <a:endParaRPr lang="en-GB" dirty="0"/>
          </a:p>
        </p:txBody>
      </p:sp>
      <p:sp>
        <p:nvSpPr>
          <p:cNvPr id="8" name="Arc 7"/>
          <p:cNvSpPr/>
          <p:nvPr/>
        </p:nvSpPr>
        <p:spPr bwMode="auto">
          <a:xfrm rot="16200000">
            <a:off x="1521995" y="2527833"/>
            <a:ext cx="2160873" cy="3833263"/>
          </a:xfrm>
          <a:prstGeom prst="arc">
            <a:avLst>
              <a:gd name="adj1" fmla="val 10843789"/>
              <a:gd name="adj2" fmla="val 16190808"/>
            </a:avLst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arrow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Arc 8"/>
          <p:cNvSpPr/>
          <p:nvPr/>
        </p:nvSpPr>
        <p:spPr bwMode="auto">
          <a:xfrm rot="5400000">
            <a:off x="2225945" y="-39336"/>
            <a:ext cx="4458540" cy="8005970"/>
          </a:xfrm>
          <a:prstGeom prst="arc">
            <a:avLst>
              <a:gd name="adj1" fmla="val 14947566"/>
              <a:gd name="adj2" fmla="val 184242"/>
            </a:avLst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arrow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57175" y="5635606"/>
            <a:ext cx="23777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Two containers “pinging” each other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6425110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Instructions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678582"/>
            <a:ext cx="7029450" cy="5160244"/>
          </a:xfrm>
        </p:spPr>
        <p:txBody>
          <a:bodyPr/>
          <a:lstStyle/>
          <a:p>
            <a:r>
              <a:rPr lang="en-GB" dirty="0" smtClean="0"/>
              <a:t>Create a new network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</a:t>
            </a:r>
            <a:r>
              <a:rPr lang="en-GB" i="1" dirty="0" smtClean="0"/>
              <a:t>create my-net</a:t>
            </a:r>
          </a:p>
          <a:p>
            <a:r>
              <a:rPr lang="en-GB" dirty="0" smtClean="0"/>
              <a:t>Run a new container and connect it to a network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run --network my-net  --name my-container</a:t>
            </a:r>
            <a:endParaRPr lang="en-GB" i="1" dirty="0"/>
          </a:p>
          <a:p>
            <a:r>
              <a:rPr lang="en-GB" dirty="0" smtClean="0"/>
              <a:t>Connect an already running container to a network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</a:t>
            </a:r>
            <a:r>
              <a:rPr lang="en-GB" i="1" dirty="0" smtClean="0"/>
              <a:t>connect    my-net   my-container</a:t>
            </a:r>
            <a:endParaRPr lang="en-GB" i="1" dirty="0"/>
          </a:p>
          <a:p>
            <a:r>
              <a:rPr lang="en-GB" dirty="0" smtClean="0"/>
              <a:t>List all networks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ls</a:t>
            </a:r>
          </a:p>
          <a:p>
            <a:r>
              <a:rPr lang="en-GB" dirty="0" smtClean="0"/>
              <a:t>Remove a network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</a:t>
            </a:r>
            <a:r>
              <a:rPr lang="en-GB" i="1" dirty="0" err="1" smtClean="0"/>
              <a:t>rm</a:t>
            </a:r>
            <a:r>
              <a:rPr lang="en-GB" i="1" dirty="0" smtClean="0"/>
              <a:t>  my-net</a:t>
            </a:r>
            <a:endParaRPr lang="en-GB" i="1" dirty="0"/>
          </a:p>
          <a:p>
            <a:r>
              <a:rPr lang="en-GB" dirty="0" smtClean="0"/>
              <a:t>Disconnect a container from a network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</a:t>
            </a:r>
            <a:r>
              <a:rPr lang="en-GB" i="1" dirty="0" smtClean="0"/>
              <a:t>disconnect  my-net  my-container</a:t>
            </a:r>
            <a:endParaRPr lang="en-GB" i="1" dirty="0"/>
          </a:p>
          <a:p>
            <a:r>
              <a:rPr lang="en-GB" dirty="0" smtClean="0"/>
              <a:t>Display network details including the containers attached to it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</a:t>
            </a:r>
            <a:r>
              <a:rPr lang="en-GB" i="1" dirty="0" smtClean="0"/>
              <a:t>inspect  my-net</a:t>
            </a:r>
          </a:p>
          <a:p>
            <a:r>
              <a:rPr lang="en-GB" dirty="0" smtClean="0"/>
              <a:t>Connect to a running container so you execute instructions i.e. </a:t>
            </a:r>
            <a:r>
              <a:rPr lang="en-GB" dirty="0" err="1" smtClean="0"/>
              <a:t>equiv</a:t>
            </a:r>
            <a:r>
              <a:rPr lang="en-GB" dirty="0" smtClean="0"/>
              <a:t> to starting with -it option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attach my-container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 rot="16200000">
            <a:off x="5399383" y="3082489"/>
            <a:ext cx="64428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https://docs.docker.com/v17.09/engine/userguide/networking</a:t>
            </a:r>
            <a:r>
              <a:rPr lang="en-GB" dirty="0" smtClean="0"/>
              <a:t>/</a:t>
            </a:r>
          </a:p>
          <a:p>
            <a:r>
              <a:rPr lang="en-GB" dirty="0" smtClean="0"/>
              <a:t>work-with-networks</a:t>
            </a:r>
            <a:r>
              <a:rPr lang="en-GB" dirty="0"/>
              <a:t>/#basic-container-networking-example</a:t>
            </a:r>
          </a:p>
        </p:txBody>
      </p:sp>
    </p:spTree>
    <p:extLst>
      <p:ext uri="{BB962C8B-B14F-4D97-AF65-F5344CB8AC3E}">
        <p14:creationId xmlns:p14="http://schemas.microsoft.com/office/powerpoint/2010/main" val="3761241439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341696"/>
          </a:xfrm>
        </p:spPr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66824" y="341696"/>
            <a:ext cx="8412368" cy="6555641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$ </a:t>
            </a:r>
            <a:r>
              <a:rPr lang="en-GB" sz="1400" dirty="0" err="1">
                <a:solidFill>
                  <a:schemeClr val="bg1"/>
                </a:solidFill>
              </a:rPr>
              <a:t>docker</a:t>
            </a:r>
            <a:r>
              <a:rPr lang="en-GB" sz="1400" dirty="0">
                <a:solidFill>
                  <a:schemeClr val="bg1"/>
                </a:solidFill>
              </a:rPr>
              <a:t> network connect </a:t>
            </a:r>
            <a:r>
              <a:rPr lang="en-GB" sz="1400" dirty="0" err="1">
                <a:solidFill>
                  <a:schemeClr val="bg1"/>
                </a:solidFill>
              </a:rPr>
              <a:t>isolated_nw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smtClean="0">
                <a:solidFill>
                  <a:srgbClr val="FF0000"/>
                </a:solidFill>
              </a:rPr>
              <a:t>container2</a:t>
            </a:r>
            <a:endParaRPr lang="en-GB" sz="1400" dirty="0">
              <a:solidFill>
                <a:srgbClr val="FF0000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$ </a:t>
            </a:r>
            <a:r>
              <a:rPr lang="en-GB" sz="1400" dirty="0" err="1">
                <a:solidFill>
                  <a:schemeClr val="bg1"/>
                </a:solidFill>
              </a:rPr>
              <a:t>docker</a:t>
            </a:r>
            <a:r>
              <a:rPr lang="en-GB" sz="1400" dirty="0">
                <a:solidFill>
                  <a:schemeClr val="bg1"/>
                </a:solidFill>
              </a:rPr>
              <a:t> network inspect </a:t>
            </a:r>
            <a:r>
              <a:rPr lang="en-GB" sz="1400" dirty="0" err="1">
                <a:solidFill>
                  <a:schemeClr val="bg1"/>
                </a:solidFill>
              </a:rPr>
              <a:t>isolated_nw</a:t>
            </a:r>
            <a:endParaRPr lang="en-GB" sz="1400" dirty="0">
              <a:solidFill>
                <a:schemeClr val="bg1"/>
              </a:solidFill>
            </a:endParaRP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[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{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"Name": "</a:t>
            </a:r>
            <a:r>
              <a:rPr lang="en-GB" sz="1400" dirty="0" err="1">
                <a:solidFill>
                  <a:schemeClr val="bg1"/>
                </a:solidFill>
              </a:rPr>
              <a:t>isolated_nw</a:t>
            </a:r>
            <a:r>
              <a:rPr lang="en-GB" sz="1400" dirty="0">
                <a:solidFill>
                  <a:schemeClr val="bg1"/>
                </a:solidFill>
              </a:rPr>
              <a:t>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"Id": "06a62f1c73c4e3107c0f555b7a5f163309827bfbbf999840166065a8f35455a8",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"Scope": "local",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"Driver": "bridge",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"IPAM": {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"Driver": "default",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"</a:t>
            </a:r>
            <a:r>
              <a:rPr lang="en-GB" sz="1400" dirty="0" err="1">
                <a:solidFill>
                  <a:schemeClr val="bg1"/>
                </a:solidFill>
              </a:rPr>
              <a:t>Config</a:t>
            </a:r>
            <a:r>
              <a:rPr lang="en-GB" sz="1400" dirty="0">
                <a:solidFill>
                  <a:schemeClr val="bg1"/>
                </a:solidFill>
              </a:rPr>
              <a:t>": [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    {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        "Subnet": "172.25.0.0/16",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        "Gateway": "172.25.0.1/16"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    }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]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},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"Containers": {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"90e1f3ec71caf82ae776a827e0712a68a110a3f175954e5bd4222fd142ac9428": {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    "Name": "container2",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    "</a:t>
            </a:r>
            <a:r>
              <a:rPr lang="en-GB" sz="1400" dirty="0" err="1">
                <a:solidFill>
                  <a:srgbClr val="FF0000"/>
                </a:solidFill>
              </a:rPr>
              <a:t>EndpointID</a:t>
            </a:r>
            <a:r>
              <a:rPr lang="en-GB" sz="1400" dirty="0">
                <a:solidFill>
                  <a:srgbClr val="FF0000"/>
                </a:solidFill>
              </a:rPr>
              <a:t>": "11cedac1810e864d6b1589d92da12af66203879ab89f4ccd8c8fdaa9b1c48b1d",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    "</a:t>
            </a:r>
            <a:r>
              <a:rPr lang="en-GB" sz="1400" dirty="0" err="1">
                <a:solidFill>
                  <a:srgbClr val="FF0000"/>
                </a:solidFill>
              </a:rPr>
              <a:t>MacAddress</a:t>
            </a:r>
            <a:r>
              <a:rPr lang="en-GB" sz="1400" dirty="0">
                <a:solidFill>
                  <a:srgbClr val="FF0000"/>
                </a:solidFill>
              </a:rPr>
              <a:t>": "02:42:ac:19:00:02",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    "IPv4Address": "172.25.0.2/16",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    "IPv6Address": ""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}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},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"Options": {}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}</a:t>
            </a:r>
          </a:p>
          <a:p>
            <a:r>
              <a:rPr lang="en-GB" sz="1400" dirty="0">
                <a:solidFill>
                  <a:schemeClr val="bg1"/>
                </a:solidFill>
              </a:rPr>
              <a:t>]</a:t>
            </a:r>
          </a:p>
        </p:txBody>
      </p:sp>
    </p:spTree>
    <p:extLst>
      <p:ext uri="{BB962C8B-B14F-4D97-AF65-F5344CB8AC3E}">
        <p14:creationId xmlns:p14="http://schemas.microsoft.com/office/powerpoint/2010/main" val="233545055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4110978" cy="844550"/>
          </a:xfrm>
        </p:spPr>
        <p:txBody>
          <a:bodyPr/>
          <a:lstStyle/>
          <a:p>
            <a:r>
              <a:rPr lang="en-GB" dirty="0" smtClean="0"/>
              <a:t>Overlay Network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0790" y="378573"/>
            <a:ext cx="4688484" cy="1532746"/>
          </a:xfrm>
        </p:spPr>
        <p:txBody>
          <a:bodyPr/>
          <a:lstStyle/>
          <a:p>
            <a:r>
              <a:rPr lang="en-GB" dirty="0" smtClean="0"/>
              <a:t>Used to connect containers on multiple different hosts. The hosts must be on the same network, but can be on different subnets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722161" y="2120089"/>
            <a:ext cx="2760714" cy="3561520"/>
          </a:xfrm>
          <a:prstGeom prst="rect">
            <a:avLst/>
          </a:prstGeom>
          <a:solidFill>
            <a:schemeClr val="bg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Host 1</a:t>
            </a:r>
          </a:p>
        </p:txBody>
      </p:sp>
      <p:sp>
        <p:nvSpPr>
          <p:cNvPr id="6" name="Rounded Rectangle 5"/>
          <p:cNvSpPr/>
          <p:nvPr/>
        </p:nvSpPr>
        <p:spPr bwMode="auto">
          <a:xfrm>
            <a:off x="965668" y="2654005"/>
            <a:ext cx="2176669" cy="2284918"/>
          </a:xfrm>
          <a:prstGeom prst="roundRect">
            <a:avLst/>
          </a:prstGeom>
          <a:solidFill>
            <a:schemeClr val="bg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</a:t>
            </a:r>
          </a:p>
        </p:txBody>
      </p:sp>
      <p:grpSp>
        <p:nvGrpSpPr>
          <p:cNvPr id="17" name="Group 16"/>
          <p:cNvGrpSpPr/>
          <p:nvPr/>
        </p:nvGrpSpPr>
        <p:grpSpPr>
          <a:xfrm>
            <a:off x="1143331" y="3692644"/>
            <a:ext cx="1666047" cy="1403531"/>
            <a:chOff x="4600575" y="5580822"/>
            <a:chExt cx="1666047" cy="1403531"/>
          </a:xfrm>
        </p:grpSpPr>
        <p:cxnSp>
          <p:nvCxnSpPr>
            <p:cNvPr id="8" name="Straight Connector 7"/>
            <p:cNvCxnSpPr/>
            <p:nvPr/>
          </p:nvCxnSpPr>
          <p:spPr bwMode="auto">
            <a:xfrm flipV="1">
              <a:off x="4731026" y="6102626"/>
              <a:ext cx="1311965" cy="4970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0" name="Straight Connector 9"/>
            <p:cNvCxnSpPr/>
            <p:nvPr/>
          </p:nvCxnSpPr>
          <p:spPr bwMode="auto">
            <a:xfrm flipH="1">
              <a:off x="5146812" y="6102625"/>
              <a:ext cx="1658" cy="322194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2" name="Straight Connector 11"/>
            <p:cNvCxnSpPr/>
            <p:nvPr/>
          </p:nvCxnSpPr>
          <p:spPr bwMode="auto">
            <a:xfrm>
              <a:off x="5474804" y="5775461"/>
              <a:ext cx="6626" cy="327164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5" name="Straight Connector 14"/>
            <p:cNvCxnSpPr/>
            <p:nvPr/>
          </p:nvCxnSpPr>
          <p:spPr bwMode="auto">
            <a:xfrm>
              <a:off x="5763039" y="6088131"/>
              <a:ext cx="6414" cy="896222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arrow" w="med" len="med"/>
              <a:tailEnd type="arrow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6" name="Rectangle 15"/>
            <p:cNvSpPr/>
            <p:nvPr/>
          </p:nvSpPr>
          <p:spPr bwMode="auto">
            <a:xfrm>
              <a:off x="4600575" y="5580822"/>
              <a:ext cx="1666047" cy="1058517"/>
            </a:xfrm>
            <a:prstGeom prst="rect">
              <a:avLst/>
            </a:prstGeom>
            <a:noFill/>
            <a:ln w="28575" cap="flat" cmpd="sng" algn="ctr">
              <a:solidFill>
                <a:schemeClr val="tx1"/>
              </a:solidFill>
              <a:prstDash val="dash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Net</a:t>
              </a:r>
            </a:p>
          </p:txBody>
        </p:sp>
      </p:grpSp>
      <p:sp>
        <p:nvSpPr>
          <p:cNvPr id="18" name="Rectangle 17"/>
          <p:cNvSpPr/>
          <p:nvPr/>
        </p:nvSpPr>
        <p:spPr bwMode="auto">
          <a:xfrm>
            <a:off x="5042298" y="2102382"/>
            <a:ext cx="2737817" cy="3579227"/>
          </a:xfrm>
          <a:prstGeom prst="rect">
            <a:avLst/>
          </a:prstGeom>
          <a:solidFill>
            <a:schemeClr val="bg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Host 2</a:t>
            </a:r>
          </a:p>
        </p:txBody>
      </p:sp>
      <p:sp>
        <p:nvSpPr>
          <p:cNvPr id="19" name="Rounded Rectangle 18"/>
          <p:cNvSpPr/>
          <p:nvPr/>
        </p:nvSpPr>
        <p:spPr bwMode="auto">
          <a:xfrm>
            <a:off x="5285807" y="2654005"/>
            <a:ext cx="2176669" cy="2284918"/>
          </a:xfrm>
          <a:prstGeom prst="roundRect">
            <a:avLst/>
          </a:prstGeom>
          <a:solidFill>
            <a:schemeClr val="bg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</a:t>
            </a:r>
          </a:p>
        </p:txBody>
      </p:sp>
      <p:grpSp>
        <p:nvGrpSpPr>
          <p:cNvPr id="20" name="Group 19"/>
          <p:cNvGrpSpPr/>
          <p:nvPr/>
        </p:nvGrpSpPr>
        <p:grpSpPr>
          <a:xfrm>
            <a:off x="5463470" y="3692644"/>
            <a:ext cx="1666047" cy="1403531"/>
            <a:chOff x="4600575" y="5580822"/>
            <a:chExt cx="1666047" cy="1403531"/>
          </a:xfrm>
        </p:grpSpPr>
        <p:cxnSp>
          <p:nvCxnSpPr>
            <p:cNvPr id="21" name="Straight Connector 20"/>
            <p:cNvCxnSpPr/>
            <p:nvPr/>
          </p:nvCxnSpPr>
          <p:spPr bwMode="auto">
            <a:xfrm flipV="1">
              <a:off x="4731026" y="6102626"/>
              <a:ext cx="1311965" cy="4970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2" name="Straight Connector 21"/>
            <p:cNvCxnSpPr/>
            <p:nvPr/>
          </p:nvCxnSpPr>
          <p:spPr bwMode="auto">
            <a:xfrm flipH="1">
              <a:off x="5141859" y="6102625"/>
              <a:ext cx="6611" cy="881728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arrow" w="med" len="med"/>
              <a:tailEnd type="arrow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3" name="Straight Connector 22"/>
            <p:cNvCxnSpPr/>
            <p:nvPr/>
          </p:nvCxnSpPr>
          <p:spPr bwMode="auto">
            <a:xfrm>
              <a:off x="5474804" y="5775461"/>
              <a:ext cx="6626" cy="327164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4" name="Straight Connector 23"/>
            <p:cNvCxnSpPr/>
            <p:nvPr/>
          </p:nvCxnSpPr>
          <p:spPr bwMode="auto">
            <a:xfrm flipH="1">
              <a:off x="5761381" y="6088131"/>
              <a:ext cx="1658" cy="322194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5" name="Rectangle 24"/>
            <p:cNvSpPr/>
            <p:nvPr/>
          </p:nvSpPr>
          <p:spPr bwMode="auto">
            <a:xfrm>
              <a:off x="4600575" y="5580822"/>
              <a:ext cx="1666047" cy="1058517"/>
            </a:xfrm>
            <a:prstGeom prst="rect">
              <a:avLst/>
            </a:prstGeom>
            <a:noFill/>
            <a:ln w="28575" cap="flat" cmpd="sng" algn="ctr">
              <a:solidFill>
                <a:schemeClr val="tx1"/>
              </a:solidFill>
              <a:prstDash val="dash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Net</a:t>
              </a:r>
            </a:p>
          </p:txBody>
        </p:sp>
      </p:grpSp>
      <p:sp>
        <p:nvSpPr>
          <p:cNvPr id="27" name="Flowchart: Magnetic Disk 26"/>
          <p:cNvSpPr/>
          <p:nvPr/>
        </p:nvSpPr>
        <p:spPr bwMode="auto">
          <a:xfrm>
            <a:off x="3252591" y="6076347"/>
            <a:ext cx="2341330" cy="605717"/>
          </a:xfrm>
          <a:prstGeom prst="flowChartMagneticDisk">
            <a:avLst/>
          </a:prstGeom>
          <a:solidFill>
            <a:schemeClr val="bg1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8" name="Flowchart: Summing Junction 27"/>
          <p:cNvSpPr/>
          <p:nvPr/>
        </p:nvSpPr>
        <p:spPr bwMode="auto">
          <a:xfrm>
            <a:off x="3267378" y="6073536"/>
            <a:ext cx="2326543" cy="216601"/>
          </a:xfrm>
          <a:prstGeom prst="flowChartSummingJunction">
            <a:avLst/>
          </a:prstGeom>
          <a:solidFill>
            <a:schemeClr val="bg1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32" name="Elbow Connector 31"/>
          <p:cNvCxnSpPr/>
          <p:nvPr/>
        </p:nvCxnSpPr>
        <p:spPr bwMode="auto">
          <a:xfrm rot="16200000" flipH="1">
            <a:off x="2223450" y="5377912"/>
            <a:ext cx="949149" cy="1109136"/>
          </a:xfrm>
          <a:prstGeom prst="bentConnector2">
            <a:avLst/>
          </a:prstGeom>
          <a:solidFill>
            <a:schemeClr val="accent1"/>
          </a:solidFill>
          <a:ln w="38100" cap="flat" cmpd="sng" algn="ctr">
            <a:solidFill>
              <a:schemeClr val="tx1"/>
            </a:solidFill>
            <a:prstDash val="solid"/>
            <a:round/>
            <a:headEnd type="arrow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5" name="Elbow Connector 34"/>
          <p:cNvCxnSpPr/>
          <p:nvPr/>
        </p:nvCxnSpPr>
        <p:spPr bwMode="auto">
          <a:xfrm rot="5400000">
            <a:off x="5554185" y="5497644"/>
            <a:ext cx="949149" cy="869673"/>
          </a:xfrm>
          <a:prstGeom prst="bentConnector2">
            <a:avLst/>
          </a:prstGeom>
          <a:solidFill>
            <a:schemeClr val="accent1"/>
          </a:solidFill>
          <a:ln w="38100" cap="flat" cmpd="sng" algn="ctr">
            <a:solidFill>
              <a:schemeClr val="tx1"/>
            </a:solidFill>
            <a:prstDash val="solid"/>
            <a:round/>
            <a:headEnd type="arrow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6" name="Rectangle 35"/>
          <p:cNvSpPr/>
          <p:nvPr/>
        </p:nvSpPr>
        <p:spPr bwMode="auto">
          <a:xfrm>
            <a:off x="1467699" y="5096176"/>
            <a:ext cx="5438187" cy="361729"/>
          </a:xfrm>
          <a:prstGeom prst="rect">
            <a:avLst/>
          </a:prstGeom>
          <a:solidFill>
            <a:schemeClr val="bg1"/>
          </a:solidFill>
          <a:ln w="222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Overlay Network</a:t>
            </a:r>
          </a:p>
        </p:txBody>
      </p:sp>
      <p:sp>
        <p:nvSpPr>
          <p:cNvPr id="40" name="TextBox 39"/>
          <p:cNvSpPr txBox="1"/>
          <p:nvPr/>
        </p:nvSpPr>
        <p:spPr>
          <a:xfrm flipH="1">
            <a:off x="6810742" y="5932480"/>
            <a:ext cx="22490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Handles routing</a:t>
            </a:r>
            <a:endParaRPr lang="en-GB" dirty="0"/>
          </a:p>
        </p:txBody>
      </p:sp>
      <p:cxnSp>
        <p:nvCxnSpPr>
          <p:cNvPr id="42" name="Straight Arrow Connector 41"/>
          <p:cNvCxnSpPr/>
          <p:nvPr/>
        </p:nvCxnSpPr>
        <p:spPr bwMode="auto">
          <a:xfrm flipH="1" flipV="1">
            <a:off x="5978704" y="5272965"/>
            <a:ext cx="1483772" cy="70459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44" name="TextBox 43"/>
          <p:cNvSpPr txBox="1"/>
          <p:nvPr/>
        </p:nvSpPr>
        <p:spPr>
          <a:xfrm>
            <a:off x="722161" y="1217259"/>
            <a:ext cx="2929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USED FOR CLUSTERING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2576983529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63487"/>
            <a:ext cx="7029450" cy="3364134"/>
          </a:xfrm>
        </p:spPr>
        <p:txBody>
          <a:bodyPr/>
          <a:lstStyle/>
          <a:p>
            <a:r>
              <a:rPr lang="en-GB" dirty="0"/>
              <a:t>Containers connected to the default </a:t>
            </a:r>
            <a:r>
              <a:rPr lang="en-GB" dirty="0" smtClean="0"/>
              <a:t>“bridge” </a:t>
            </a:r>
            <a:r>
              <a:rPr lang="en-GB" dirty="0"/>
              <a:t>network can communicate with each other by IP address. </a:t>
            </a:r>
            <a:endParaRPr lang="en-GB" dirty="0" smtClean="0"/>
          </a:p>
          <a:p>
            <a:r>
              <a:rPr lang="en-GB" dirty="0" smtClean="0"/>
              <a:t>Docker </a:t>
            </a:r>
            <a:r>
              <a:rPr lang="en-GB" dirty="0"/>
              <a:t>does not support automatic service discovery on the default bridge network. </a:t>
            </a:r>
            <a:endParaRPr lang="en-GB" dirty="0" smtClean="0"/>
          </a:p>
          <a:p>
            <a:r>
              <a:rPr lang="en-GB" dirty="0" smtClean="0"/>
              <a:t>If </a:t>
            </a:r>
            <a:r>
              <a:rPr lang="en-GB" dirty="0"/>
              <a:t>you want containers to be able to resolve IP addresses by container name, you should use user-defined networks instead</a:t>
            </a:r>
            <a:r>
              <a:rPr lang="en-GB" dirty="0" smtClean="0"/>
              <a:t>.</a:t>
            </a:r>
          </a:p>
          <a:p>
            <a:pPr lvl="1"/>
            <a:r>
              <a:rPr lang="en-GB" dirty="0"/>
              <a:t>You can link two containers together using the legacy </a:t>
            </a:r>
            <a:r>
              <a:rPr lang="en-GB" i="1" dirty="0" err="1"/>
              <a:t>docker</a:t>
            </a:r>
            <a:r>
              <a:rPr lang="en-GB" i="1" dirty="0"/>
              <a:t> run --link </a:t>
            </a:r>
            <a:r>
              <a:rPr lang="en-GB" dirty="0"/>
              <a:t>option, but this is not recommended in most cases.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326360" y="4646558"/>
            <a:ext cx="81099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network create </a:t>
            </a:r>
            <a:r>
              <a:rPr lang="en-GB" i="1" dirty="0" smtClean="0"/>
              <a:t>some-network</a:t>
            </a:r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run --network some-network -</a:t>
            </a:r>
            <a:r>
              <a:rPr lang="en-GB" i="1" dirty="0" err="1" smtClean="0"/>
              <a:t>itd</a:t>
            </a:r>
            <a:r>
              <a:rPr lang="en-GB" i="1" dirty="0" smtClean="0"/>
              <a:t> --name </a:t>
            </a:r>
            <a:r>
              <a:rPr lang="en-GB" i="1" dirty="0" smtClean="0">
                <a:solidFill>
                  <a:srgbClr val="FF0000"/>
                </a:solidFill>
              </a:rPr>
              <a:t>unix1</a:t>
            </a:r>
            <a:r>
              <a:rPr lang="en-GB" i="1" dirty="0" smtClean="0"/>
              <a:t> </a:t>
            </a:r>
            <a:r>
              <a:rPr lang="en-GB" i="1" dirty="0" err="1" smtClean="0"/>
              <a:t>debian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run --network some-network --name unix2 </a:t>
            </a:r>
            <a:r>
              <a:rPr lang="en-GB" i="1" dirty="0" err="1" smtClean="0"/>
              <a:t>debian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ping unix</a:t>
            </a:r>
            <a:r>
              <a:rPr lang="en-GB" i="1" dirty="0">
                <a:solidFill>
                  <a:srgbClr val="FF0000"/>
                </a:solidFill>
              </a:rPr>
              <a:t>1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5980790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3709" y="1135781"/>
            <a:ext cx="7560645" cy="4703044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DOCKER</a:t>
            </a:r>
          </a:p>
          <a:p>
            <a:pPr marL="0" indent="0" algn="ctr">
              <a:buNone/>
            </a:pPr>
            <a:r>
              <a:rPr lang="en-GB" sz="9600" dirty="0" smtClean="0"/>
              <a:t>IMAGES (AGAIN)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65541073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Multistage Image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90600"/>
            <a:ext cx="7029450" cy="4848225"/>
          </a:xfrm>
        </p:spPr>
        <p:txBody>
          <a:bodyPr/>
          <a:lstStyle/>
          <a:p>
            <a:r>
              <a:rPr lang="en-GB" dirty="0" smtClean="0"/>
              <a:t>You can build a multistage image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75990" y="3526205"/>
            <a:ext cx="3973830" cy="92333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rgbClr val="FF0000"/>
                </a:solidFill>
              </a:rPr>
              <a:t>docker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</a:rPr>
              <a:t>build –t </a:t>
            </a:r>
            <a:r>
              <a:rPr lang="en-GB" dirty="0" err="1" smtClean="0">
                <a:solidFill>
                  <a:srgbClr val="FF0000"/>
                </a:solidFill>
              </a:rPr>
              <a:t>my_apache</a:t>
            </a:r>
            <a:r>
              <a:rPr lang="en-GB" dirty="0" smtClean="0">
                <a:solidFill>
                  <a:srgbClr val="FF0000"/>
                </a:solidFill>
              </a:rPr>
              <a:t>  </a:t>
            </a:r>
            <a:r>
              <a:rPr lang="en-GB" dirty="0">
                <a:solidFill>
                  <a:srgbClr val="FF0000"/>
                </a:solidFill>
              </a:rPr>
              <a:t>-&lt;&lt;</a:t>
            </a:r>
            <a:r>
              <a:rPr lang="en-GB" dirty="0" smtClean="0">
                <a:solidFill>
                  <a:srgbClr val="FF0000"/>
                </a:solidFill>
              </a:rPr>
              <a:t>EOF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 smtClean="0"/>
              <a:t>FROM </a:t>
            </a:r>
            <a:r>
              <a:rPr lang="en-GB" dirty="0" err="1" smtClean="0"/>
              <a:t>my_ubuntu</a:t>
            </a:r>
            <a:endParaRPr lang="en-GB" dirty="0" smtClean="0"/>
          </a:p>
          <a:p>
            <a:r>
              <a:rPr lang="en-GB" dirty="0" smtClean="0"/>
              <a:t>…..</a:t>
            </a:r>
            <a:r>
              <a:rPr lang="en-GB" dirty="0" err="1" smtClean="0"/>
              <a:t>etc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60775" y="4987746"/>
            <a:ext cx="3550920" cy="92333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rgbClr val="FF0000"/>
                </a:solidFill>
              </a:rPr>
              <a:t>docker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</a:rPr>
              <a:t>build –t </a:t>
            </a:r>
            <a:r>
              <a:rPr lang="en-GB" dirty="0" err="1">
                <a:solidFill>
                  <a:srgbClr val="FF0000"/>
                </a:solidFill>
              </a:rPr>
              <a:t>my_php</a:t>
            </a:r>
            <a:r>
              <a:rPr lang="en-GB" dirty="0">
                <a:solidFill>
                  <a:srgbClr val="FF0000"/>
                </a:solidFill>
              </a:rPr>
              <a:t>  -&lt;&lt;EOF</a:t>
            </a:r>
          </a:p>
          <a:p>
            <a:r>
              <a:rPr lang="en-GB" dirty="0" smtClean="0"/>
              <a:t>FROM </a:t>
            </a:r>
            <a:r>
              <a:rPr lang="en-GB" dirty="0" err="1" smtClean="0"/>
              <a:t>my_apache</a:t>
            </a:r>
            <a:endParaRPr lang="en-GB" dirty="0" smtClean="0"/>
          </a:p>
          <a:p>
            <a:r>
              <a:rPr lang="en-GB" dirty="0" smtClean="0"/>
              <a:t>…..</a:t>
            </a:r>
            <a:r>
              <a:rPr lang="en-GB" dirty="0" err="1" smtClean="0"/>
              <a:t>etc</a:t>
            </a:r>
            <a:endParaRPr lang="en-GB" dirty="0">
              <a:solidFill>
                <a:srgbClr val="FF0000"/>
              </a:solidFill>
            </a:endParaRPr>
          </a:p>
        </p:txBody>
      </p:sp>
      <p:cxnSp>
        <p:nvCxnSpPr>
          <p:cNvPr id="9" name="Straight Arrow Connector 8"/>
          <p:cNvCxnSpPr>
            <a:stCxn id="5" idx="2"/>
            <a:endCxn id="6" idx="0"/>
          </p:cNvCxnSpPr>
          <p:nvPr/>
        </p:nvCxnSpPr>
        <p:spPr bwMode="auto">
          <a:xfrm>
            <a:off x="2136235" y="2819595"/>
            <a:ext cx="26670" cy="70661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>
            <a:stCxn id="6" idx="2"/>
            <a:endCxn id="7" idx="0"/>
          </p:cNvCxnSpPr>
          <p:nvPr/>
        </p:nvCxnSpPr>
        <p:spPr bwMode="auto">
          <a:xfrm flipH="1">
            <a:off x="2136235" y="4449535"/>
            <a:ext cx="26670" cy="53821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grpSp>
        <p:nvGrpSpPr>
          <p:cNvPr id="22" name="Group 21"/>
          <p:cNvGrpSpPr/>
          <p:nvPr/>
        </p:nvGrpSpPr>
        <p:grpSpPr>
          <a:xfrm>
            <a:off x="175990" y="1896265"/>
            <a:ext cx="7360190" cy="923330"/>
            <a:chOff x="1047750" y="2194560"/>
            <a:chExt cx="7360190" cy="923330"/>
          </a:xfrm>
        </p:grpSpPr>
        <p:sp>
          <p:nvSpPr>
            <p:cNvPr id="5" name="TextBox 4"/>
            <p:cNvSpPr txBox="1"/>
            <p:nvPr/>
          </p:nvSpPr>
          <p:spPr>
            <a:xfrm>
              <a:off x="1047750" y="2194560"/>
              <a:ext cx="3920490" cy="923330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prstDash val="dash"/>
            </a:ln>
          </p:spPr>
          <p:txBody>
            <a:bodyPr wrap="square" rtlCol="0">
              <a:spAutoFit/>
            </a:bodyPr>
            <a:lstStyle/>
            <a:p>
              <a:r>
                <a:rPr lang="en-GB" dirty="0" err="1" smtClean="0">
                  <a:solidFill>
                    <a:srgbClr val="FF0000"/>
                  </a:solidFill>
                </a:rPr>
                <a:t>docker</a:t>
              </a:r>
              <a:r>
                <a:rPr lang="en-GB" dirty="0" smtClean="0">
                  <a:solidFill>
                    <a:srgbClr val="FF0000"/>
                  </a:solidFill>
                </a:rPr>
                <a:t> </a:t>
              </a:r>
              <a:r>
                <a:rPr lang="en-GB" dirty="0">
                  <a:solidFill>
                    <a:srgbClr val="FF0000"/>
                  </a:solidFill>
                </a:rPr>
                <a:t>build –t </a:t>
              </a:r>
              <a:r>
                <a:rPr lang="en-GB" dirty="0" err="1" smtClean="0">
                  <a:solidFill>
                    <a:srgbClr val="FF0000"/>
                  </a:solidFill>
                </a:rPr>
                <a:t>my_ubuntu</a:t>
              </a:r>
              <a:r>
                <a:rPr lang="en-GB" dirty="0" smtClean="0">
                  <a:solidFill>
                    <a:srgbClr val="FF0000"/>
                  </a:solidFill>
                </a:rPr>
                <a:t>   -&lt;&lt;EOF</a:t>
              </a:r>
              <a:endParaRPr lang="en-GB" dirty="0">
                <a:solidFill>
                  <a:srgbClr val="FF0000"/>
                </a:solidFill>
              </a:endParaRPr>
            </a:p>
            <a:p>
              <a:r>
                <a:rPr lang="en-GB" dirty="0" smtClean="0"/>
                <a:t>FROM </a:t>
              </a:r>
              <a:r>
                <a:rPr lang="en-GB" dirty="0" err="1" smtClean="0"/>
                <a:t>ubuntu</a:t>
              </a:r>
              <a:endParaRPr lang="en-GB" dirty="0" smtClean="0"/>
            </a:p>
            <a:p>
              <a:r>
                <a:rPr lang="en-GB" dirty="0" smtClean="0"/>
                <a:t>…..</a:t>
              </a:r>
              <a:r>
                <a:rPr lang="en-GB" dirty="0" err="1" smtClean="0"/>
                <a:t>etc</a:t>
              </a:r>
              <a:endParaRPr lang="en-GB" dirty="0">
                <a:solidFill>
                  <a:srgbClr val="FF0000"/>
                </a:solidFill>
              </a:endParaRPr>
            </a:p>
          </p:txBody>
        </p:sp>
        <p:sp>
          <p:nvSpPr>
            <p:cNvPr id="12" name="Right Brace 11"/>
            <p:cNvSpPr/>
            <p:nvPr/>
          </p:nvSpPr>
          <p:spPr bwMode="auto">
            <a:xfrm>
              <a:off x="2846268" y="2579679"/>
              <a:ext cx="188397" cy="480060"/>
            </a:xfrm>
            <a:prstGeom prst="rightBrace">
              <a:avLst/>
            </a:prstGeom>
            <a:noFill/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cxnSp>
          <p:nvCxnSpPr>
            <p:cNvPr id="14" name="Curved Connector 13"/>
            <p:cNvCxnSpPr/>
            <p:nvPr/>
          </p:nvCxnSpPr>
          <p:spPr bwMode="auto">
            <a:xfrm rot="10800000" flipV="1">
              <a:off x="3239823" y="2353740"/>
              <a:ext cx="1543633" cy="465967"/>
            </a:xfrm>
            <a:prstGeom prst="curvedConnector3">
              <a:avLst>
                <a:gd name="adj1" fmla="val -72524"/>
              </a:avLst>
            </a:prstGeom>
            <a:solidFill>
              <a:schemeClr val="accent1"/>
            </a:solidFill>
            <a:ln w="158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7" name="TextBox 16"/>
            <p:cNvSpPr txBox="1"/>
            <p:nvPr/>
          </p:nvSpPr>
          <p:spPr>
            <a:xfrm>
              <a:off x="5894998" y="2263558"/>
              <a:ext cx="251294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Build </a:t>
              </a:r>
              <a:r>
                <a:rPr lang="en-GB" dirty="0" err="1" smtClean="0"/>
                <a:t>my_ubuntu</a:t>
              </a:r>
              <a:r>
                <a:rPr lang="en-GB" dirty="0" smtClean="0"/>
                <a:t> image from this </a:t>
              </a:r>
              <a:r>
                <a:rPr lang="en-GB" dirty="0" err="1" smtClean="0"/>
                <a:t>config</a:t>
              </a:r>
              <a:endParaRPr lang="en-GB" dirty="0"/>
            </a:p>
          </p:txBody>
        </p:sp>
      </p:grpSp>
      <p:sp>
        <p:nvSpPr>
          <p:cNvPr id="33" name="TextBox 32"/>
          <p:cNvSpPr txBox="1"/>
          <p:nvPr/>
        </p:nvSpPr>
        <p:spPr>
          <a:xfrm>
            <a:off x="4505636" y="3156873"/>
            <a:ext cx="4352474" cy="3139321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ALTERNATIVE APPROACH</a:t>
            </a:r>
          </a:p>
          <a:p>
            <a:r>
              <a:rPr lang="en-GB" b="1" u="sng" dirty="0" smtClean="0"/>
              <a:t>Single </a:t>
            </a:r>
            <a:r>
              <a:rPr lang="en-GB" b="1" u="sng" dirty="0" err="1" smtClean="0"/>
              <a:t>DockerFile</a:t>
            </a:r>
            <a:endParaRPr lang="en-GB" b="1" u="sng" dirty="0" smtClean="0"/>
          </a:p>
          <a:p>
            <a:endParaRPr lang="en-GB" dirty="0" smtClean="0"/>
          </a:p>
          <a:p>
            <a:r>
              <a:rPr lang="en-GB" dirty="0" smtClean="0"/>
              <a:t>FROM </a:t>
            </a:r>
            <a:r>
              <a:rPr lang="en-GB" dirty="0" err="1"/>
              <a:t>ubuntu</a:t>
            </a:r>
            <a:r>
              <a:rPr lang="en-GB" dirty="0"/>
              <a:t> AS </a:t>
            </a:r>
            <a:r>
              <a:rPr lang="en-GB" dirty="0">
                <a:solidFill>
                  <a:srgbClr val="FF0000"/>
                </a:solidFill>
              </a:rPr>
              <a:t>base</a:t>
            </a:r>
          </a:p>
          <a:p>
            <a:r>
              <a:rPr lang="en-GB" dirty="0"/>
              <a:t>RUN apt-get update &amp;&amp; apt-get install git</a:t>
            </a:r>
          </a:p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FROM </a:t>
            </a:r>
            <a:r>
              <a:rPr lang="en-GB" dirty="0">
                <a:solidFill>
                  <a:srgbClr val="FF0000"/>
                </a:solidFill>
              </a:rPr>
              <a:t>base</a:t>
            </a:r>
            <a:r>
              <a:rPr lang="en-GB" dirty="0"/>
              <a:t> AS </a:t>
            </a:r>
            <a:r>
              <a:rPr lang="en-GB" dirty="0">
                <a:solidFill>
                  <a:srgbClr val="00B0F0"/>
                </a:solidFill>
              </a:rPr>
              <a:t>src1</a:t>
            </a:r>
          </a:p>
          <a:p>
            <a:r>
              <a:rPr lang="en-GB" dirty="0"/>
              <a:t>RUN git clone …</a:t>
            </a:r>
          </a:p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FROM </a:t>
            </a:r>
            <a:r>
              <a:rPr lang="en-GB" dirty="0" smtClean="0">
                <a:solidFill>
                  <a:srgbClr val="00B0F0"/>
                </a:solidFill>
              </a:rPr>
              <a:t>src1</a:t>
            </a:r>
            <a:r>
              <a:rPr lang="en-GB" dirty="0" smtClean="0"/>
              <a:t> </a:t>
            </a:r>
            <a:r>
              <a:rPr lang="en-GB" dirty="0"/>
              <a:t>as src2</a:t>
            </a:r>
          </a:p>
          <a:p>
            <a:r>
              <a:rPr lang="en-GB" dirty="0"/>
              <a:t>RUN git clone …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49802" y="3144908"/>
            <a:ext cx="1287532" cy="36933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DockerFile</a:t>
            </a:r>
            <a:endParaRPr lang="en-GB" dirty="0" smtClean="0"/>
          </a:p>
        </p:txBody>
      </p:sp>
      <p:sp>
        <p:nvSpPr>
          <p:cNvPr id="16" name="TextBox 15"/>
          <p:cNvSpPr txBox="1"/>
          <p:nvPr/>
        </p:nvSpPr>
        <p:spPr>
          <a:xfrm>
            <a:off x="175990" y="1526933"/>
            <a:ext cx="1287532" cy="36933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DockerFile</a:t>
            </a:r>
            <a:endParaRPr lang="en-GB" dirty="0" smtClean="0"/>
          </a:p>
        </p:txBody>
      </p:sp>
      <p:sp>
        <p:nvSpPr>
          <p:cNvPr id="18" name="TextBox 17"/>
          <p:cNvSpPr txBox="1"/>
          <p:nvPr/>
        </p:nvSpPr>
        <p:spPr>
          <a:xfrm>
            <a:off x="399729" y="4606930"/>
            <a:ext cx="1287532" cy="36933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DockerFile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426376745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14501"/>
            <a:ext cx="7029450" cy="4124324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DOCKER</a:t>
            </a:r>
          </a:p>
          <a:p>
            <a:pPr marL="0" indent="0" algn="ctr">
              <a:buNone/>
            </a:pPr>
            <a:r>
              <a:rPr lang="en-GB" sz="9600" dirty="0" smtClean="0"/>
              <a:t>COMPOSE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57259648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 bwMode="auto">
          <a:xfrm>
            <a:off x="819150" y="4449762"/>
            <a:ext cx="2004060" cy="108204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Rounded Rectangle 6"/>
          <p:cNvSpPr/>
          <p:nvPr/>
        </p:nvSpPr>
        <p:spPr bwMode="auto">
          <a:xfrm>
            <a:off x="800100" y="3048000"/>
            <a:ext cx="2004060" cy="108204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21068"/>
            <a:ext cx="7029450" cy="1751965"/>
          </a:xfrm>
        </p:spPr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Orchestrate</a:t>
            </a:r>
            <a:r>
              <a:rPr lang="en-GB" dirty="0" smtClean="0"/>
              <a:t> running multiple containers when you need multiple services for you application to execute</a:t>
            </a:r>
          </a:p>
          <a:p>
            <a:r>
              <a:rPr lang="en-GB" dirty="0" smtClean="0"/>
              <a:t>For example, to run different environments e.g. Development, Testing and Production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1249680" y="3311525"/>
            <a:ext cx="1143000" cy="591185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DockerFile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 bwMode="auto">
          <a:xfrm>
            <a:off x="1249680" y="4695190"/>
            <a:ext cx="1143000" cy="591185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DockerFile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Plaque 8"/>
          <p:cNvSpPr/>
          <p:nvPr/>
        </p:nvSpPr>
        <p:spPr bwMode="auto">
          <a:xfrm>
            <a:off x="3855720" y="3048000"/>
            <a:ext cx="2103120" cy="2483802"/>
          </a:xfrm>
          <a:prstGeom prst="plaqu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321222" y="3770312"/>
            <a:ext cx="117211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Docker </a:t>
            </a:r>
          </a:p>
          <a:p>
            <a:r>
              <a:rPr lang="en-GB" dirty="0" smtClean="0"/>
              <a:t>Compose</a:t>
            </a:r>
          </a:p>
          <a:p>
            <a:r>
              <a:rPr lang="en-GB" dirty="0" smtClean="0"/>
              <a:t>Tool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 bwMode="auto">
          <a:xfrm>
            <a:off x="3935730" y="5904865"/>
            <a:ext cx="2315116" cy="591185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docker-compose.yml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13" name="Straight Arrow Connector 12"/>
          <p:cNvCxnSpPr>
            <a:stCxn id="7" idx="3"/>
          </p:cNvCxnSpPr>
          <p:nvPr/>
        </p:nvCxnSpPr>
        <p:spPr bwMode="auto">
          <a:xfrm>
            <a:off x="2804160" y="3589020"/>
            <a:ext cx="998220" cy="411480"/>
          </a:xfrm>
          <a:prstGeom prst="straightConnector1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5" name="Straight Arrow Connector 14"/>
          <p:cNvCxnSpPr>
            <a:stCxn id="8" idx="3"/>
          </p:cNvCxnSpPr>
          <p:nvPr/>
        </p:nvCxnSpPr>
        <p:spPr bwMode="auto">
          <a:xfrm flipV="1">
            <a:off x="2823210" y="4526280"/>
            <a:ext cx="1013460" cy="464502"/>
          </a:xfrm>
          <a:prstGeom prst="straightConnector1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7" name="Straight Arrow Connector 16"/>
          <p:cNvCxnSpPr>
            <a:stCxn id="11" idx="0"/>
            <a:endCxn id="9" idx="2"/>
          </p:cNvCxnSpPr>
          <p:nvPr/>
        </p:nvCxnSpPr>
        <p:spPr bwMode="auto">
          <a:xfrm flipH="1" flipV="1">
            <a:off x="4907280" y="5531802"/>
            <a:ext cx="186008" cy="373063"/>
          </a:xfrm>
          <a:prstGeom prst="straightConnector1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8" name="Can 17"/>
          <p:cNvSpPr/>
          <p:nvPr/>
        </p:nvSpPr>
        <p:spPr bwMode="auto">
          <a:xfrm>
            <a:off x="7048500" y="2918460"/>
            <a:ext cx="1478280" cy="1175017"/>
          </a:xfrm>
          <a:prstGeom prst="can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ContainerA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9" name="Can 18"/>
          <p:cNvSpPr/>
          <p:nvPr/>
        </p:nvSpPr>
        <p:spPr bwMode="auto">
          <a:xfrm>
            <a:off x="7071360" y="4356785"/>
            <a:ext cx="1478280" cy="1175017"/>
          </a:xfrm>
          <a:prstGeom prst="can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ContainerB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20" name="Straight Arrow Connector 19"/>
          <p:cNvCxnSpPr>
            <a:endCxn id="18" idx="2"/>
          </p:cNvCxnSpPr>
          <p:nvPr/>
        </p:nvCxnSpPr>
        <p:spPr bwMode="auto">
          <a:xfrm flipV="1">
            <a:off x="5886109" y="3505969"/>
            <a:ext cx="1162391" cy="441191"/>
          </a:xfrm>
          <a:prstGeom prst="straightConnector1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2" name="Straight Arrow Connector 21"/>
          <p:cNvCxnSpPr>
            <a:endCxn id="19" idx="2"/>
          </p:cNvCxnSpPr>
          <p:nvPr/>
        </p:nvCxnSpPr>
        <p:spPr bwMode="auto">
          <a:xfrm>
            <a:off x="5922475" y="4663475"/>
            <a:ext cx="1148885" cy="280819"/>
          </a:xfrm>
          <a:prstGeom prst="straightConnector1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4" name="TextBox 23"/>
          <p:cNvSpPr txBox="1"/>
          <p:nvPr/>
        </p:nvSpPr>
        <p:spPr>
          <a:xfrm>
            <a:off x="2340290" y="5904865"/>
            <a:ext cx="15954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Docker Compose file</a:t>
            </a:r>
            <a:endParaRPr lang="en-GB" dirty="0"/>
          </a:p>
        </p:txBody>
      </p:sp>
      <p:sp>
        <p:nvSpPr>
          <p:cNvPr id="28" name="TextBox 27"/>
          <p:cNvSpPr txBox="1"/>
          <p:nvPr/>
        </p:nvSpPr>
        <p:spPr>
          <a:xfrm>
            <a:off x="5593080" y="2337356"/>
            <a:ext cx="2236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docker</a:t>
            </a:r>
            <a:r>
              <a:rPr lang="en-GB" i="1" dirty="0" smtClean="0"/>
              <a:t> compose up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312600680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Restriction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Docker Compose can only be executed on a single machine</a:t>
            </a:r>
          </a:p>
          <a:p>
            <a:r>
              <a:rPr lang="en-GB" dirty="0" smtClean="0"/>
              <a:t>Use Docker Swarm or Kubernetes for clustering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116072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Compose 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49" y="844550"/>
            <a:ext cx="7288531" cy="1151889"/>
          </a:xfrm>
        </p:spPr>
        <p:txBody>
          <a:bodyPr/>
          <a:lstStyle/>
          <a:p>
            <a:r>
              <a:rPr lang="en-GB" dirty="0" smtClean="0"/>
              <a:t>Determines which services to run</a:t>
            </a:r>
          </a:p>
          <a:p>
            <a:r>
              <a:rPr lang="en-GB" dirty="0" smtClean="0"/>
              <a:t>YAML file format</a:t>
            </a:r>
          </a:p>
          <a:p>
            <a:r>
              <a:rPr lang="en-GB" dirty="0" smtClean="0"/>
              <a:t>Can be named anything you like</a:t>
            </a:r>
          </a:p>
          <a:p>
            <a:pPr lvl="1"/>
            <a:r>
              <a:rPr lang="en-GB" b="1" dirty="0" err="1" smtClean="0">
                <a:solidFill>
                  <a:srgbClr val="FF0000"/>
                </a:solidFill>
              </a:rPr>
              <a:t>docker-compose.yml</a:t>
            </a:r>
            <a:r>
              <a:rPr lang="en-GB" b="1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is the default, </a:t>
            </a:r>
            <a:br>
              <a:rPr lang="en-GB" dirty="0" smtClean="0"/>
            </a:br>
            <a:r>
              <a:rPr lang="en-GB" dirty="0" smtClean="0"/>
              <a:t>otherwise the file name must be specified when executing the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compose</a:t>
            </a:r>
            <a:r>
              <a:rPr lang="en-GB" dirty="0" smtClean="0"/>
              <a:t> command e.g.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compose up </a:t>
            </a:r>
            <a:r>
              <a:rPr lang="en-GB" i="1" dirty="0" smtClean="0">
                <a:solidFill>
                  <a:srgbClr val="FF0000"/>
                </a:solidFill>
              </a:rPr>
              <a:t>--file </a:t>
            </a:r>
            <a:r>
              <a:rPr lang="en-GB" i="1" dirty="0" err="1" smtClean="0"/>
              <a:t>my_compose.yml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567815" y="3212031"/>
            <a:ext cx="518160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version: ‘2’</a:t>
            </a:r>
            <a:br>
              <a:rPr lang="en-GB" dirty="0" smtClean="0"/>
            </a:br>
            <a:r>
              <a:rPr lang="en-GB" dirty="0" smtClean="0"/>
              <a:t>services:</a:t>
            </a:r>
          </a:p>
          <a:p>
            <a:r>
              <a:rPr lang="en-GB" dirty="0"/>
              <a:t>	</a:t>
            </a:r>
            <a:r>
              <a:rPr lang="en-GB" dirty="0" smtClean="0"/>
              <a:t>my_server1:</a:t>
            </a:r>
            <a:br>
              <a:rPr lang="en-GB" dirty="0" smtClean="0"/>
            </a:br>
            <a:r>
              <a:rPr lang="en-GB" dirty="0" smtClean="0"/>
              <a:t>		- image:</a:t>
            </a:r>
            <a:r>
              <a:rPr lang="en-GB" dirty="0"/>
              <a:t> ……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		-environment:</a:t>
            </a:r>
            <a:r>
              <a:rPr lang="en-GB" dirty="0"/>
              <a:t> ……</a:t>
            </a:r>
            <a:endParaRPr lang="en-GB" dirty="0" smtClean="0"/>
          </a:p>
          <a:p>
            <a:r>
              <a:rPr lang="en-GB" dirty="0"/>
              <a:t>	</a:t>
            </a:r>
            <a:r>
              <a:rPr lang="en-GB" dirty="0" smtClean="0"/>
              <a:t>	-ports:</a:t>
            </a:r>
            <a:r>
              <a:rPr lang="en-GB" dirty="0"/>
              <a:t> ……</a:t>
            </a:r>
            <a:endParaRPr lang="en-GB" dirty="0" smtClean="0"/>
          </a:p>
          <a:p>
            <a:r>
              <a:rPr lang="en-GB" dirty="0"/>
              <a:t>	</a:t>
            </a:r>
            <a:r>
              <a:rPr lang="en-GB" dirty="0" smtClean="0"/>
              <a:t>	-command: ……</a:t>
            </a:r>
            <a:br>
              <a:rPr lang="en-GB" dirty="0" smtClean="0"/>
            </a:br>
            <a:r>
              <a:rPr lang="en-GB" dirty="0"/>
              <a:t>	</a:t>
            </a:r>
            <a:r>
              <a:rPr lang="en-GB" dirty="0" smtClean="0"/>
              <a:t>my_server2: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		- image: ……</a:t>
            </a:r>
            <a:br>
              <a:rPr lang="en-GB" dirty="0"/>
            </a:br>
            <a:r>
              <a:rPr lang="en-GB" dirty="0"/>
              <a:t>		-environment: ……</a:t>
            </a:r>
          </a:p>
          <a:p>
            <a:r>
              <a:rPr lang="en-GB" dirty="0"/>
              <a:t>		-ports: ……</a:t>
            </a:r>
          </a:p>
          <a:p>
            <a:r>
              <a:rPr lang="en-GB" dirty="0"/>
              <a:t>		-command: ……</a:t>
            </a:r>
          </a:p>
          <a:p>
            <a:endParaRPr lang="en-GB" dirty="0"/>
          </a:p>
        </p:txBody>
      </p:sp>
      <p:sp>
        <p:nvSpPr>
          <p:cNvPr id="6" name="Right Brace 5"/>
          <p:cNvSpPr/>
          <p:nvPr/>
        </p:nvSpPr>
        <p:spPr bwMode="auto">
          <a:xfrm>
            <a:off x="5821680" y="3802380"/>
            <a:ext cx="373380" cy="2712720"/>
          </a:xfrm>
          <a:prstGeom prst="rightBrace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477001" y="4816891"/>
            <a:ext cx="1859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Define multiple services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169382" y="3009043"/>
            <a:ext cx="27745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Version of file format to which this file adheres. Currently the latest is 3.7 </a:t>
            </a:r>
            <a:endParaRPr lang="en-GB" dirty="0"/>
          </a:p>
        </p:txBody>
      </p:sp>
      <p:cxnSp>
        <p:nvCxnSpPr>
          <p:cNvPr id="10" name="Straight Arrow Connector 9"/>
          <p:cNvCxnSpPr>
            <a:stCxn id="8" idx="1"/>
          </p:cNvCxnSpPr>
          <p:nvPr/>
        </p:nvCxnSpPr>
        <p:spPr bwMode="auto">
          <a:xfrm flipH="1" flipV="1">
            <a:off x="2895600" y="3386960"/>
            <a:ext cx="3273782" cy="8374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864536701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General Layout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74370" y="678418"/>
            <a:ext cx="5044971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version: ‘3’</a:t>
            </a:r>
          </a:p>
          <a:p>
            <a:endParaRPr lang="en-GB" dirty="0"/>
          </a:p>
          <a:p>
            <a:r>
              <a:rPr lang="en-GB" dirty="0" smtClean="0"/>
              <a:t>services:</a:t>
            </a:r>
          </a:p>
          <a:p>
            <a:r>
              <a:rPr lang="en-GB" dirty="0"/>
              <a:t>	</a:t>
            </a:r>
            <a:r>
              <a:rPr lang="en-GB" dirty="0" err="1" smtClean="0"/>
              <a:t>servicenameA</a:t>
            </a:r>
            <a:r>
              <a:rPr lang="en-GB" dirty="0" smtClean="0"/>
              <a:t>:</a:t>
            </a:r>
          </a:p>
          <a:p>
            <a:r>
              <a:rPr lang="en-GB" dirty="0"/>
              <a:t>	</a:t>
            </a:r>
            <a:r>
              <a:rPr lang="en-GB" dirty="0" smtClean="0"/>
              <a:t>	image: image-name</a:t>
            </a:r>
          </a:p>
          <a:p>
            <a:r>
              <a:rPr lang="en-GB" dirty="0"/>
              <a:t>	</a:t>
            </a:r>
            <a:r>
              <a:rPr lang="en-GB" dirty="0" smtClean="0"/>
              <a:t>	environment:</a:t>
            </a:r>
            <a:br>
              <a:rPr lang="en-GB" dirty="0" smtClean="0"/>
            </a:br>
            <a:r>
              <a:rPr lang="en-GB" dirty="0" smtClean="0"/>
              <a:t>			-AAAA=b</a:t>
            </a:r>
            <a:br>
              <a:rPr lang="en-GB" dirty="0" smtClean="0"/>
            </a:br>
            <a:r>
              <a:rPr lang="en-GB" dirty="0" smtClean="0"/>
              <a:t>		ports:</a:t>
            </a:r>
          </a:p>
          <a:p>
            <a:r>
              <a:rPr lang="en-GB" dirty="0"/>
              <a:t>	</a:t>
            </a:r>
            <a:r>
              <a:rPr lang="en-GB" dirty="0" smtClean="0"/>
              <a:t>		-8080:80</a:t>
            </a:r>
          </a:p>
          <a:p>
            <a:r>
              <a:rPr lang="en-GB" dirty="0"/>
              <a:t>	</a:t>
            </a:r>
            <a:r>
              <a:rPr lang="en-GB" dirty="0" smtClean="0"/>
              <a:t>	networks:</a:t>
            </a:r>
          </a:p>
          <a:p>
            <a:r>
              <a:rPr lang="en-GB" dirty="0"/>
              <a:t>	</a:t>
            </a:r>
            <a:r>
              <a:rPr lang="en-GB" dirty="0" smtClean="0"/>
              <a:t>		-</a:t>
            </a:r>
            <a:r>
              <a:rPr lang="en-GB" dirty="0" err="1" smtClean="0"/>
              <a:t>my_network</a:t>
            </a:r>
            <a:endParaRPr lang="en-GB" dirty="0" smtClean="0"/>
          </a:p>
          <a:p>
            <a:r>
              <a:rPr lang="en-GB" dirty="0"/>
              <a:t>	</a:t>
            </a:r>
            <a:r>
              <a:rPr lang="en-GB" dirty="0" smtClean="0"/>
              <a:t>	volumes:</a:t>
            </a:r>
          </a:p>
          <a:p>
            <a:r>
              <a:rPr lang="en-GB" dirty="0"/>
              <a:t>	</a:t>
            </a:r>
            <a:r>
              <a:rPr lang="en-GB" dirty="0" smtClean="0"/>
              <a:t>		-</a:t>
            </a:r>
            <a:r>
              <a:rPr lang="en-GB" dirty="0" err="1" smtClean="0"/>
              <a:t>my_volume</a:t>
            </a:r>
            <a:r>
              <a:rPr lang="en-GB" dirty="0" smtClean="0"/>
              <a:t>:/</a:t>
            </a:r>
            <a:r>
              <a:rPr lang="en-GB" dirty="0" err="1" smtClean="0"/>
              <a:t>dirpath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networks:</a:t>
            </a:r>
          </a:p>
          <a:p>
            <a:r>
              <a:rPr lang="en-GB" dirty="0"/>
              <a:t>	</a:t>
            </a:r>
            <a:r>
              <a:rPr lang="en-GB" dirty="0" err="1" smtClean="0"/>
              <a:t>my_network</a:t>
            </a:r>
            <a:r>
              <a:rPr lang="en-GB" dirty="0" smtClean="0"/>
              <a:t>:</a:t>
            </a:r>
          </a:p>
          <a:p>
            <a:r>
              <a:rPr lang="en-GB" dirty="0"/>
              <a:t>	</a:t>
            </a:r>
            <a:r>
              <a:rPr lang="en-GB" dirty="0" smtClean="0"/>
              <a:t>	driver: bridge</a:t>
            </a:r>
          </a:p>
          <a:p>
            <a:endParaRPr lang="en-GB" dirty="0"/>
          </a:p>
          <a:p>
            <a:r>
              <a:rPr lang="en-GB" dirty="0" smtClean="0"/>
              <a:t>volumes:</a:t>
            </a:r>
          </a:p>
          <a:p>
            <a:r>
              <a:rPr lang="en-GB" dirty="0"/>
              <a:t>	</a:t>
            </a:r>
            <a:r>
              <a:rPr lang="en-GB" dirty="0" err="1" smtClean="0"/>
              <a:t>my_volume</a:t>
            </a:r>
            <a:r>
              <a:rPr lang="en-GB" dirty="0" smtClean="0"/>
              <a:t>: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966460" y="678418"/>
            <a:ext cx="273558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Docker image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Environment variables passed to the container (Not best practice)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Port mapping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Networks used by container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Volumes used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2458757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Link YAML Files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36321"/>
            <a:ext cx="7029450" cy="906780"/>
          </a:xfrm>
        </p:spPr>
        <p:txBody>
          <a:bodyPr/>
          <a:lstStyle/>
          <a:p>
            <a:r>
              <a:rPr lang="en-GB" dirty="0" smtClean="0"/>
              <a:t>You can subdivide the services into separate YAML files and the main YAML file can read them in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65149" y="2522221"/>
            <a:ext cx="3997326" cy="286232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version: ‘2’</a:t>
            </a:r>
            <a:br>
              <a:rPr lang="en-GB" dirty="0" smtClean="0"/>
            </a:br>
            <a:r>
              <a:rPr lang="en-GB" dirty="0" smtClean="0"/>
              <a:t>services:</a:t>
            </a:r>
          </a:p>
          <a:p>
            <a:r>
              <a:rPr lang="en-GB" dirty="0" smtClean="0"/>
              <a:t>     my_server1:</a:t>
            </a:r>
            <a:br>
              <a:rPr lang="en-GB" dirty="0" smtClean="0"/>
            </a:br>
            <a:r>
              <a:rPr lang="en-GB" dirty="0"/>
              <a:t>   </a:t>
            </a:r>
            <a:r>
              <a:rPr lang="en-GB" dirty="0" smtClean="0"/>
              <a:t>        extends:</a:t>
            </a:r>
            <a:br>
              <a:rPr lang="en-GB" dirty="0" smtClean="0"/>
            </a:br>
            <a:r>
              <a:rPr lang="en-GB" dirty="0" smtClean="0"/>
              <a:t>                </a:t>
            </a:r>
            <a:r>
              <a:rPr lang="en-GB" b="1" dirty="0" smtClean="0"/>
              <a:t>file: service1.yml</a:t>
            </a:r>
          </a:p>
          <a:p>
            <a:r>
              <a:rPr lang="en-GB" b="1" dirty="0" smtClean="0"/>
              <a:t>                service: my_service1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  my_server2: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            extends</a:t>
            </a:r>
            <a:r>
              <a:rPr lang="en-GB" dirty="0"/>
              <a:t>:</a:t>
            </a:r>
            <a:br>
              <a:rPr lang="en-GB" dirty="0"/>
            </a:br>
            <a:r>
              <a:rPr lang="en-GB" dirty="0" smtClean="0"/>
              <a:t>                </a:t>
            </a:r>
            <a:r>
              <a:rPr lang="en-GB" b="1" dirty="0" smtClean="0"/>
              <a:t>file</a:t>
            </a:r>
            <a:r>
              <a:rPr lang="en-GB" b="1" dirty="0"/>
              <a:t>: </a:t>
            </a:r>
            <a:r>
              <a:rPr lang="en-GB" b="1" dirty="0" smtClean="0"/>
              <a:t>service2.yml</a:t>
            </a:r>
            <a:endParaRPr lang="en-GB" b="1" dirty="0"/>
          </a:p>
          <a:p>
            <a:r>
              <a:rPr lang="en-GB" b="1" dirty="0" smtClean="0"/>
              <a:t>                service</a:t>
            </a:r>
            <a:r>
              <a:rPr lang="en-GB" b="1" dirty="0"/>
              <a:t>: </a:t>
            </a:r>
            <a:r>
              <a:rPr lang="en-GB" b="1" dirty="0" smtClean="0"/>
              <a:t>my_service2</a:t>
            </a:r>
            <a:endParaRPr lang="en-GB" b="1" dirty="0"/>
          </a:p>
        </p:txBody>
      </p:sp>
      <p:sp>
        <p:nvSpPr>
          <p:cNvPr id="6" name="TextBox 5"/>
          <p:cNvSpPr txBox="1"/>
          <p:nvPr/>
        </p:nvSpPr>
        <p:spPr>
          <a:xfrm>
            <a:off x="4876799" y="4332983"/>
            <a:ext cx="4000501" cy="2308324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service2.yml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version: ‘2’</a:t>
            </a:r>
            <a:br>
              <a:rPr lang="en-GB" dirty="0" smtClean="0"/>
            </a:br>
            <a:r>
              <a:rPr lang="en-GB" dirty="0" smtClean="0"/>
              <a:t>services:</a:t>
            </a:r>
          </a:p>
          <a:p>
            <a:r>
              <a:rPr lang="en-GB" dirty="0"/>
              <a:t>	</a:t>
            </a:r>
            <a:r>
              <a:rPr lang="en-GB" dirty="0" err="1" smtClean="0"/>
              <a:t>apple_service</a:t>
            </a:r>
            <a:r>
              <a:rPr lang="en-GB" dirty="0" smtClean="0"/>
              <a:t>:</a:t>
            </a:r>
            <a:br>
              <a:rPr lang="en-GB" dirty="0" smtClean="0"/>
            </a:br>
            <a:r>
              <a:rPr lang="en-GB" dirty="0" smtClean="0"/>
              <a:t>		- image:</a:t>
            </a:r>
            <a:r>
              <a:rPr lang="en-GB" dirty="0"/>
              <a:t> ……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		-environment:</a:t>
            </a:r>
            <a:r>
              <a:rPr lang="en-GB" dirty="0"/>
              <a:t> ……</a:t>
            </a:r>
            <a:endParaRPr lang="en-GB" dirty="0" smtClean="0"/>
          </a:p>
          <a:p>
            <a:r>
              <a:rPr lang="en-GB" dirty="0"/>
              <a:t>	</a:t>
            </a:r>
            <a:r>
              <a:rPr lang="en-GB" dirty="0" smtClean="0"/>
              <a:t>	-ports:</a:t>
            </a:r>
            <a:r>
              <a:rPr lang="en-GB" dirty="0"/>
              <a:t> ……</a:t>
            </a:r>
            <a:endParaRPr lang="en-GB" dirty="0" smtClean="0"/>
          </a:p>
          <a:p>
            <a:r>
              <a:rPr lang="en-GB" dirty="0"/>
              <a:t>	</a:t>
            </a:r>
            <a:r>
              <a:rPr lang="en-GB" dirty="0" smtClean="0"/>
              <a:t>	-command: ……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876798" y="1943101"/>
            <a:ext cx="4000501" cy="2308324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service1.yml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version: ‘2’</a:t>
            </a:r>
            <a:br>
              <a:rPr lang="en-GB" dirty="0" smtClean="0"/>
            </a:br>
            <a:r>
              <a:rPr lang="en-GB" dirty="0" smtClean="0"/>
              <a:t>services:</a:t>
            </a:r>
          </a:p>
          <a:p>
            <a:r>
              <a:rPr lang="en-GB" dirty="0"/>
              <a:t>	</a:t>
            </a:r>
            <a:r>
              <a:rPr lang="en-GB" dirty="0" err="1" smtClean="0"/>
              <a:t>some_service</a:t>
            </a:r>
            <a:r>
              <a:rPr lang="en-GB" dirty="0" smtClean="0"/>
              <a:t>:</a:t>
            </a:r>
            <a:br>
              <a:rPr lang="en-GB" dirty="0" smtClean="0"/>
            </a:br>
            <a:r>
              <a:rPr lang="en-GB" dirty="0" smtClean="0"/>
              <a:t>		- image:</a:t>
            </a:r>
            <a:r>
              <a:rPr lang="en-GB" dirty="0"/>
              <a:t> ……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		-environment:</a:t>
            </a:r>
            <a:r>
              <a:rPr lang="en-GB" dirty="0"/>
              <a:t> ……</a:t>
            </a:r>
            <a:endParaRPr lang="en-GB" dirty="0" smtClean="0"/>
          </a:p>
          <a:p>
            <a:r>
              <a:rPr lang="en-GB" dirty="0"/>
              <a:t>	</a:t>
            </a:r>
            <a:r>
              <a:rPr lang="en-GB" dirty="0" smtClean="0"/>
              <a:t>	-ports:</a:t>
            </a:r>
            <a:r>
              <a:rPr lang="en-GB" dirty="0"/>
              <a:t> ……</a:t>
            </a:r>
            <a:endParaRPr lang="en-GB" dirty="0" smtClean="0"/>
          </a:p>
          <a:p>
            <a:r>
              <a:rPr lang="en-GB" dirty="0"/>
              <a:t>	</a:t>
            </a:r>
            <a:r>
              <a:rPr lang="en-GB" dirty="0" smtClean="0"/>
              <a:t>	-command: ……</a:t>
            </a:r>
            <a:endParaRPr lang="en-GB" dirty="0"/>
          </a:p>
        </p:txBody>
      </p:sp>
      <p:cxnSp>
        <p:nvCxnSpPr>
          <p:cNvPr id="9" name="Straight Connector 8"/>
          <p:cNvCxnSpPr/>
          <p:nvPr/>
        </p:nvCxnSpPr>
        <p:spPr bwMode="auto">
          <a:xfrm flipV="1">
            <a:off x="480060" y="594360"/>
            <a:ext cx="7597140" cy="5692140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" name="Straight Connector 10"/>
          <p:cNvCxnSpPr/>
          <p:nvPr/>
        </p:nvCxnSpPr>
        <p:spPr bwMode="auto">
          <a:xfrm>
            <a:off x="708660" y="502920"/>
            <a:ext cx="7703820" cy="5715000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" name="TextBox 11"/>
          <p:cNvSpPr txBox="1"/>
          <p:nvPr/>
        </p:nvSpPr>
        <p:spPr>
          <a:xfrm>
            <a:off x="1554480" y="5717977"/>
            <a:ext cx="29870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NO LONGER SUPPORTED IN V3 AND ABOVE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4086207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Compose File</a:t>
            </a:r>
            <a:br>
              <a:rPr lang="en-GB" dirty="0" smtClean="0"/>
            </a:br>
            <a:r>
              <a:rPr lang="en-GB" dirty="0" smtClean="0"/>
              <a:t>(</a:t>
            </a:r>
            <a:r>
              <a:rPr lang="en-GB" dirty="0" err="1" smtClean="0"/>
              <a:t>docker-compose.yml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13460"/>
            <a:ext cx="7029450" cy="4825365"/>
          </a:xfrm>
        </p:spPr>
        <p:txBody>
          <a:bodyPr/>
          <a:lstStyle/>
          <a:p>
            <a:r>
              <a:rPr lang="en-GB" b="1" u="sng" dirty="0" smtClean="0"/>
              <a:t>build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Build</a:t>
            </a:r>
            <a:r>
              <a:rPr lang="en-GB" dirty="0" smtClean="0"/>
              <a:t> the image for the container</a:t>
            </a:r>
            <a:br>
              <a:rPr lang="en-GB" dirty="0" smtClean="0"/>
            </a:br>
            <a:r>
              <a:rPr lang="en-GB" dirty="0" smtClean="0"/>
              <a:t>Either a string containing a path to the build context</a:t>
            </a:r>
            <a:br>
              <a:rPr lang="en-GB" dirty="0" smtClean="0"/>
            </a:br>
            <a:r>
              <a:rPr lang="en-GB" b="1" i="1" dirty="0" smtClean="0"/>
              <a:t>build: ./</a:t>
            </a:r>
            <a:r>
              <a:rPr lang="en-GB" b="1" i="1" dirty="0" err="1" smtClean="0"/>
              <a:t>dir</a:t>
            </a:r>
            <a:r>
              <a:rPr lang="en-GB" b="1" i="1" dirty="0" smtClean="0"/>
              <a:t/>
            </a:r>
            <a:br>
              <a:rPr lang="en-GB" b="1" i="1" dirty="0" smtClean="0"/>
            </a:br>
            <a:r>
              <a:rPr lang="en-GB" dirty="0" smtClean="0"/>
              <a:t>OR as an object with the path specified in “</a:t>
            </a:r>
            <a:r>
              <a:rPr lang="en-GB" i="1" dirty="0" smtClean="0"/>
              <a:t>context</a:t>
            </a:r>
            <a:r>
              <a:rPr lang="en-GB" dirty="0" smtClean="0"/>
              <a:t>” and optionally the “</a:t>
            </a:r>
            <a:r>
              <a:rPr lang="en-GB" i="1" dirty="0" err="1" smtClean="0"/>
              <a:t>dockerfile</a:t>
            </a:r>
            <a:r>
              <a:rPr lang="en-GB" dirty="0" smtClean="0"/>
              <a:t>” name and the ”</a:t>
            </a:r>
            <a:r>
              <a:rPr lang="en-GB" i="1" dirty="0" err="1" smtClean="0"/>
              <a:t>args</a:t>
            </a:r>
            <a:r>
              <a:rPr lang="en-GB" dirty="0" smtClean="0"/>
              <a:t>”</a:t>
            </a:r>
            <a:br>
              <a:rPr lang="en-GB" dirty="0" smtClean="0"/>
            </a:br>
            <a:r>
              <a:rPr lang="en-GB" i="1" dirty="0" smtClean="0"/>
              <a:t>build:</a:t>
            </a:r>
            <a:br>
              <a:rPr lang="en-GB" i="1" dirty="0" smtClean="0"/>
            </a:br>
            <a:r>
              <a:rPr lang="en-GB" i="1" dirty="0" smtClean="0"/>
              <a:t>	</a:t>
            </a:r>
            <a:r>
              <a:rPr lang="en-GB" b="1" i="1" dirty="0" smtClean="0"/>
              <a:t>context</a:t>
            </a:r>
            <a:r>
              <a:rPr lang="en-GB" i="1" dirty="0" smtClean="0"/>
              <a:t>: ./</a:t>
            </a:r>
            <a:r>
              <a:rPr lang="en-GB" i="1" dirty="0" err="1" smtClean="0"/>
              <a:t>dir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	</a:t>
            </a:r>
            <a:r>
              <a:rPr lang="en-GB" i="1" dirty="0" err="1" smtClean="0"/>
              <a:t>dockerfile</a:t>
            </a:r>
            <a:r>
              <a:rPr lang="en-GB" i="1" dirty="0" smtClean="0"/>
              <a:t>: filename</a:t>
            </a:r>
            <a:br>
              <a:rPr lang="en-GB" i="1" dirty="0" smtClean="0"/>
            </a:br>
            <a:r>
              <a:rPr lang="en-GB" i="1" dirty="0" smtClean="0"/>
              <a:t>	</a:t>
            </a:r>
            <a:r>
              <a:rPr lang="en-GB" i="1" dirty="0" err="1" smtClean="0"/>
              <a:t>args</a:t>
            </a:r>
            <a:r>
              <a:rPr lang="en-GB" i="1" dirty="0" smtClean="0"/>
              <a:t>:</a:t>
            </a:r>
            <a:br>
              <a:rPr lang="en-GB" i="1" dirty="0" smtClean="0"/>
            </a:br>
            <a:r>
              <a:rPr lang="en-GB" i="1" dirty="0" smtClean="0"/>
              <a:t>		</a:t>
            </a:r>
            <a:r>
              <a:rPr lang="en-GB" i="1" dirty="0" err="1" smtClean="0"/>
              <a:t>argname</a:t>
            </a:r>
            <a:r>
              <a:rPr lang="en-GB" i="1" dirty="0" smtClean="0"/>
              <a:t> = </a:t>
            </a:r>
            <a:r>
              <a:rPr lang="en-GB" i="1" dirty="0" err="1" smtClean="0"/>
              <a:t>argvalue</a:t>
            </a:r>
            <a:endParaRPr lang="en-GB" i="1" dirty="0" smtClean="0"/>
          </a:p>
          <a:p>
            <a:endParaRPr lang="en-GB" i="1" dirty="0" smtClean="0"/>
          </a:p>
          <a:p>
            <a:endParaRPr lang="en-GB" i="1" dirty="0" smtClean="0"/>
          </a:p>
          <a:p>
            <a:r>
              <a:rPr lang="en-GB" dirty="0" smtClean="0"/>
              <a:t>Give your built image a name and tag using the keyword “image”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smtClean="0"/>
              <a:t>build: ./</a:t>
            </a:r>
            <a:r>
              <a:rPr lang="en-GB" i="1" dirty="0" err="1" smtClean="0"/>
              <a:t>dir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	</a:t>
            </a:r>
            <a:r>
              <a:rPr lang="en-GB" b="1" i="1" dirty="0" smtClean="0"/>
              <a:t>image</a:t>
            </a:r>
            <a:r>
              <a:rPr lang="en-GB" i="1" dirty="0" smtClean="0"/>
              <a:t>: </a:t>
            </a:r>
            <a:r>
              <a:rPr lang="en-GB" i="1" dirty="0" err="1" smtClean="0"/>
              <a:t>my-image:my-tag</a:t>
            </a:r>
            <a:endParaRPr lang="en-GB" i="1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560695" y="2981855"/>
            <a:ext cx="33832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context: </a:t>
            </a:r>
            <a:r>
              <a:rPr lang="en-GB" dirty="0" smtClean="0"/>
              <a:t>Either </a:t>
            </a:r>
            <a:r>
              <a:rPr lang="en-GB" dirty="0"/>
              <a:t>a path to a directory containing a </a:t>
            </a:r>
            <a:r>
              <a:rPr lang="en-GB" dirty="0" err="1"/>
              <a:t>Dockerfile</a:t>
            </a:r>
            <a:r>
              <a:rPr lang="en-GB" dirty="0"/>
              <a:t>, or a </a:t>
            </a:r>
            <a:r>
              <a:rPr lang="en-GB" dirty="0" err="1"/>
              <a:t>url</a:t>
            </a:r>
            <a:r>
              <a:rPr lang="en-GB" dirty="0"/>
              <a:t> to a git </a:t>
            </a:r>
            <a:r>
              <a:rPr lang="en-GB" dirty="0" smtClean="0"/>
              <a:t>repository</a:t>
            </a:r>
            <a:br>
              <a:rPr lang="en-GB" dirty="0" smtClean="0"/>
            </a:br>
            <a:r>
              <a:rPr lang="en-GB" b="1" dirty="0" err="1" smtClean="0"/>
              <a:t>dockerfile</a:t>
            </a:r>
            <a:r>
              <a:rPr lang="en-GB" dirty="0" smtClean="0"/>
              <a:t>: name of file at this path</a:t>
            </a:r>
            <a:r>
              <a:rPr lang="en-GB" dirty="0"/>
              <a:t/>
            </a:r>
            <a:br>
              <a:rPr lang="en-GB" dirty="0"/>
            </a:br>
            <a:r>
              <a:rPr lang="en-GB" b="1" dirty="0" err="1" smtClean="0"/>
              <a:t>args</a:t>
            </a:r>
            <a:r>
              <a:rPr lang="en-GB" dirty="0" smtClean="0"/>
              <a:t>: values </a:t>
            </a:r>
            <a:r>
              <a:rPr lang="en-GB" dirty="0"/>
              <a:t>passed to </a:t>
            </a:r>
            <a:r>
              <a:rPr lang="en-GB" dirty="0" err="1" smtClean="0"/>
              <a:t>DockerFile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202180" y="1009134"/>
            <a:ext cx="40446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>
                <a:solidFill>
                  <a:srgbClr val="FF0000"/>
                </a:solidFill>
              </a:rPr>
              <a:t>Not compatible with Docker Swarm</a:t>
            </a:r>
            <a:endParaRPr lang="en-GB" b="1" u="sng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164982" y="5940359"/>
            <a:ext cx="26875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https://docs.docker.com/compose/compose-file/</a:t>
            </a:r>
          </a:p>
        </p:txBody>
      </p:sp>
    </p:spTree>
    <p:extLst>
      <p:ext uri="{BB962C8B-B14F-4D97-AF65-F5344CB8AC3E}">
        <p14:creationId xmlns:p14="http://schemas.microsoft.com/office/powerpoint/2010/main" val="2380904556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Checking the </a:t>
            </a:r>
            <a:r>
              <a:rPr lang="en-GB" dirty="0" err="1" smtClean="0"/>
              <a:t>Config</a:t>
            </a:r>
            <a:r>
              <a:rPr lang="en-GB" dirty="0" smtClean="0"/>
              <a:t> 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good way of sanity checking your </a:t>
            </a:r>
            <a:r>
              <a:rPr lang="en-GB" dirty="0" err="1" smtClean="0"/>
              <a:t>docker-compose.yml</a:t>
            </a:r>
            <a:r>
              <a:rPr lang="en-GB" dirty="0" smtClean="0"/>
              <a:t> file is to use the command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-compose   </a:t>
            </a:r>
            <a:r>
              <a:rPr lang="en-GB" i="1" dirty="0" err="1" smtClean="0"/>
              <a:t>config</a:t>
            </a:r>
            <a:endParaRPr lang="en-GB" i="1" dirty="0" smtClean="0"/>
          </a:p>
          <a:p>
            <a:endParaRPr lang="en-GB" i="1" dirty="0"/>
          </a:p>
          <a:p>
            <a:r>
              <a:rPr lang="en-GB" dirty="0" smtClean="0"/>
              <a:t>Essentially, this dumps out the file contents but you can check if </a:t>
            </a:r>
            <a:r>
              <a:rPr lang="en-GB" dirty="0" err="1" smtClean="0"/>
              <a:t>docker</a:t>
            </a:r>
            <a:r>
              <a:rPr lang="en-GB" dirty="0" smtClean="0"/>
              <a:t>-compose will be reading the correct information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31743803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22439" y="929640"/>
            <a:ext cx="3860576" cy="5090160"/>
          </a:xfrm>
        </p:spPr>
        <p:txBody>
          <a:bodyPr/>
          <a:lstStyle/>
          <a:p>
            <a:r>
              <a:rPr lang="en-GB" b="1" dirty="0" smtClean="0"/>
              <a:t>build</a:t>
            </a:r>
            <a:r>
              <a:rPr lang="en-GB" dirty="0" smtClean="0"/>
              <a:t>: Build a custom image described in the </a:t>
            </a:r>
            <a:r>
              <a:rPr lang="en-GB" dirty="0" err="1" smtClean="0"/>
              <a:t>DockerFile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. = look for </a:t>
            </a:r>
            <a:r>
              <a:rPr lang="en-GB" dirty="0" err="1" smtClean="0"/>
              <a:t>DockerFile</a:t>
            </a:r>
            <a:r>
              <a:rPr lang="en-GB" dirty="0" smtClean="0"/>
              <a:t> in the current directory</a:t>
            </a:r>
          </a:p>
          <a:p>
            <a:r>
              <a:rPr lang="en-GB" b="1" dirty="0" smtClean="0"/>
              <a:t>image</a:t>
            </a:r>
            <a:r>
              <a:rPr lang="en-GB" dirty="0" smtClean="0"/>
              <a:t>: used in conjunction with </a:t>
            </a:r>
            <a:r>
              <a:rPr lang="en-GB" b="1" dirty="0" smtClean="0"/>
              <a:t>build</a:t>
            </a:r>
            <a:r>
              <a:rPr lang="en-GB" dirty="0" smtClean="0"/>
              <a:t>, it names the image we built e.g. the </a:t>
            </a:r>
            <a:r>
              <a:rPr lang="en-GB" dirty="0" err="1" smtClean="0"/>
              <a:t>docker</a:t>
            </a:r>
            <a:r>
              <a:rPr lang="en-GB" dirty="0" smtClean="0"/>
              <a:t> </a:t>
            </a:r>
            <a:r>
              <a:rPr lang="en-GB" dirty="0" err="1" smtClean="0"/>
              <a:t>userID</a:t>
            </a:r>
            <a:r>
              <a:rPr lang="en-GB" dirty="0" smtClean="0"/>
              <a:t>/registry name and image name we require</a:t>
            </a:r>
          </a:p>
          <a:p>
            <a:r>
              <a:rPr lang="en-GB" b="1" dirty="0" smtClean="0"/>
              <a:t>environment</a:t>
            </a:r>
            <a:r>
              <a:rPr lang="en-GB" dirty="0" smtClean="0"/>
              <a:t>: specify an environment value for our application e.g.</a:t>
            </a:r>
            <a:br>
              <a:rPr lang="en-GB" dirty="0" smtClean="0"/>
            </a:br>
            <a:r>
              <a:rPr lang="en-GB" dirty="0" smtClean="0"/>
              <a:t>BUILD_TYPE = development</a:t>
            </a:r>
          </a:p>
          <a:p>
            <a:r>
              <a:rPr lang="en-GB" b="1" dirty="0" smtClean="0"/>
              <a:t>ports</a:t>
            </a:r>
            <a:r>
              <a:rPr lang="en-GB" dirty="0" smtClean="0"/>
              <a:t>: mapping the host port to the port number used by our application running in the container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9375" y="1196340"/>
            <a:ext cx="4621778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version: ‘3’</a:t>
            </a:r>
          </a:p>
          <a:p>
            <a:endParaRPr lang="en-GB" dirty="0"/>
          </a:p>
          <a:p>
            <a:r>
              <a:rPr lang="en-GB" dirty="0" smtClean="0"/>
              <a:t>services:</a:t>
            </a:r>
          </a:p>
          <a:p>
            <a:r>
              <a:rPr lang="en-GB" dirty="0"/>
              <a:t> </a:t>
            </a:r>
            <a:r>
              <a:rPr lang="en-GB" dirty="0" smtClean="0"/>
              <a:t>   </a:t>
            </a:r>
            <a:r>
              <a:rPr lang="en-GB" dirty="0" err="1" smtClean="0"/>
              <a:t>my_app</a:t>
            </a:r>
            <a:r>
              <a:rPr lang="en-GB" dirty="0" smtClean="0"/>
              <a:t>:</a:t>
            </a:r>
          </a:p>
          <a:p>
            <a:r>
              <a:rPr lang="en-GB" dirty="0"/>
              <a:t> </a:t>
            </a:r>
            <a:r>
              <a:rPr lang="en-GB" dirty="0" smtClean="0"/>
              <a:t>         </a:t>
            </a:r>
            <a:r>
              <a:rPr lang="en-GB" b="1" dirty="0" smtClean="0"/>
              <a:t>build</a:t>
            </a:r>
            <a:r>
              <a:rPr lang="en-GB" dirty="0" smtClean="0"/>
              <a:t>:   .</a:t>
            </a:r>
          </a:p>
          <a:p>
            <a:r>
              <a:rPr lang="en-GB" dirty="0"/>
              <a:t> </a:t>
            </a:r>
            <a:r>
              <a:rPr lang="en-GB" dirty="0" smtClean="0"/>
              <a:t>         </a:t>
            </a:r>
            <a:r>
              <a:rPr lang="en-GB" b="1" dirty="0" smtClean="0"/>
              <a:t>image</a:t>
            </a:r>
            <a:r>
              <a:rPr lang="en-GB" dirty="0" smtClean="0"/>
              <a:t>: </a:t>
            </a:r>
            <a:r>
              <a:rPr lang="en-GB" dirty="0" err="1" smtClean="0"/>
              <a:t>registryname</a:t>
            </a:r>
            <a:r>
              <a:rPr lang="en-GB" dirty="0" smtClean="0"/>
              <a:t>/</a:t>
            </a:r>
            <a:r>
              <a:rPr lang="en-GB" dirty="0" err="1" smtClean="0"/>
              <a:t>my_imagename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    </a:t>
            </a:r>
            <a:r>
              <a:rPr lang="en-GB" b="1" dirty="0" smtClean="0"/>
              <a:t>environment</a:t>
            </a:r>
            <a:r>
              <a:rPr lang="en-GB" dirty="0" smtClean="0"/>
              <a:t>:</a:t>
            </a:r>
          </a:p>
          <a:p>
            <a:r>
              <a:rPr lang="en-GB" dirty="0"/>
              <a:t> </a:t>
            </a:r>
            <a:r>
              <a:rPr lang="en-GB" dirty="0" smtClean="0"/>
              <a:t>               - </a:t>
            </a:r>
            <a:r>
              <a:rPr lang="en-GB" dirty="0" err="1" smtClean="0"/>
              <a:t>env_optname</a:t>
            </a:r>
            <a:r>
              <a:rPr lang="en-GB" dirty="0" smtClean="0"/>
              <a:t>=value</a:t>
            </a:r>
            <a:br>
              <a:rPr lang="en-GB" dirty="0" smtClean="0"/>
            </a:br>
            <a:r>
              <a:rPr lang="en-GB" dirty="0" smtClean="0"/>
              <a:t>          </a:t>
            </a:r>
            <a:r>
              <a:rPr lang="en-GB" b="1" dirty="0" smtClean="0"/>
              <a:t>ports</a:t>
            </a:r>
            <a:r>
              <a:rPr lang="en-GB" dirty="0" smtClean="0"/>
              <a:t>:</a:t>
            </a:r>
            <a:br>
              <a:rPr lang="en-GB" dirty="0" smtClean="0"/>
            </a:br>
            <a:r>
              <a:rPr lang="en-GB" dirty="0" smtClean="0"/>
              <a:t>                - 80:80</a:t>
            </a:r>
            <a:br>
              <a:rPr lang="en-GB" dirty="0" smtClean="0"/>
            </a:br>
            <a:endParaRPr lang="en-GB" dirty="0" smtClean="0"/>
          </a:p>
          <a:p>
            <a:r>
              <a:rPr lang="en-GB" dirty="0" smtClean="0"/>
              <a:t>   </a:t>
            </a:r>
            <a:r>
              <a:rPr lang="en-GB" dirty="0" err="1" smtClean="0"/>
              <a:t>existing_service</a:t>
            </a:r>
            <a:r>
              <a:rPr lang="en-GB" dirty="0" smtClean="0"/>
              <a:t>:</a:t>
            </a:r>
          </a:p>
          <a:p>
            <a:r>
              <a:rPr lang="en-GB" dirty="0"/>
              <a:t> </a:t>
            </a:r>
            <a:r>
              <a:rPr lang="en-GB" dirty="0" smtClean="0"/>
              <a:t>         </a:t>
            </a:r>
            <a:r>
              <a:rPr lang="en-GB" b="1" dirty="0" smtClean="0"/>
              <a:t>image</a:t>
            </a:r>
            <a:r>
              <a:rPr lang="en-GB" dirty="0" smtClean="0"/>
              <a:t>: </a:t>
            </a:r>
            <a:r>
              <a:rPr lang="en-GB" dirty="0" err="1" smtClean="0"/>
              <a:t>base_image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390264" y="1316474"/>
            <a:ext cx="1967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Note the dot here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 bwMode="auto">
          <a:xfrm flipH="1">
            <a:off x="1725295" y="1685806"/>
            <a:ext cx="1104900" cy="72973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>
            <a:off x="457200" y="5379125"/>
            <a:ext cx="34811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An existing already built baseline OS image, pulled from </a:t>
            </a:r>
            <a:r>
              <a:rPr lang="en-GB" dirty="0" err="1" smtClean="0"/>
              <a:t>DockerHub</a:t>
            </a:r>
            <a:endParaRPr lang="en-GB" dirty="0"/>
          </a:p>
        </p:txBody>
      </p:sp>
      <p:cxnSp>
        <p:nvCxnSpPr>
          <p:cNvPr id="12" name="Straight Arrow Connector 11"/>
          <p:cNvCxnSpPr>
            <a:stCxn id="10" idx="0"/>
          </p:cNvCxnSpPr>
          <p:nvPr/>
        </p:nvCxnSpPr>
        <p:spPr bwMode="auto">
          <a:xfrm flipH="1" flipV="1">
            <a:off x="1783080" y="4945380"/>
            <a:ext cx="414705" cy="43374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324026515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Passing </a:t>
            </a:r>
            <a:r>
              <a:rPr lang="en-GB" dirty="0" err="1" smtClean="0"/>
              <a:t>Args</a:t>
            </a:r>
            <a:r>
              <a:rPr lang="en-GB" dirty="0" smtClean="0"/>
              <a:t> to </a:t>
            </a:r>
            <a:r>
              <a:rPr lang="en-GB" dirty="0" err="1" smtClean="0"/>
              <a:t>DockerFile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09139"/>
            <a:ext cx="7029450" cy="957762"/>
          </a:xfrm>
        </p:spPr>
        <p:txBody>
          <a:bodyPr/>
          <a:lstStyle/>
          <a:p>
            <a:r>
              <a:rPr lang="en-GB" dirty="0" smtClean="0"/>
              <a:t>Makes </a:t>
            </a:r>
            <a:r>
              <a:rPr lang="en-GB" dirty="0" err="1" smtClean="0"/>
              <a:t>DockerFile</a:t>
            </a:r>
            <a:r>
              <a:rPr lang="en-GB" dirty="0" smtClean="0"/>
              <a:t> more flexible</a:t>
            </a:r>
          </a:p>
          <a:p>
            <a:r>
              <a:rPr lang="en-GB" dirty="0" smtClean="0"/>
              <a:t>Example: Change version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grpSp>
        <p:nvGrpSpPr>
          <p:cNvPr id="15" name="Group 14"/>
          <p:cNvGrpSpPr/>
          <p:nvPr/>
        </p:nvGrpSpPr>
        <p:grpSpPr>
          <a:xfrm>
            <a:off x="2825115" y="4171769"/>
            <a:ext cx="6118860" cy="2585323"/>
            <a:chOff x="1592580" y="2491740"/>
            <a:chExt cx="6118860" cy="2585323"/>
          </a:xfrm>
        </p:grpSpPr>
        <p:sp>
          <p:nvSpPr>
            <p:cNvPr id="5" name="TextBox 4"/>
            <p:cNvSpPr txBox="1"/>
            <p:nvPr/>
          </p:nvSpPr>
          <p:spPr>
            <a:xfrm>
              <a:off x="1592580" y="2491740"/>
              <a:ext cx="3365024" cy="258532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u="sng" dirty="0" err="1" smtClean="0"/>
                <a:t>DockerFile</a:t>
              </a:r>
              <a:endParaRPr lang="en-GB" b="1" u="sng" dirty="0" smtClean="0"/>
            </a:p>
            <a:p>
              <a:endParaRPr lang="en-GB" dirty="0"/>
            </a:p>
            <a:p>
              <a:r>
                <a:rPr lang="en-GB" dirty="0" smtClean="0">
                  <a:solidFill>
                    <a:srgbClr val="FF0000"/>
                  </a:solidFill>
                </a:rPr>
                <a:t>ARG  </a:t>
              </a:r>
              <a:r>
                <a:rPr lang="en-GB" b="1" dirty="0" smtClean="0">
                  <a:solidFill>
                    <a:srgbClr val="FF0000"/>
                  </a:solidFill>
                </a:rPr>
                <a:t>APP_VERSION</a:t>
              </a:r>
            </a:p>
            <a:p>
              <a:endParaRPr lang="en-GB" dirty="0"/>
            </a:p>
            <a:p>
              <a:r>
                <a:rPr lang="en-GB" dirty="0" smtClean="0"/>
                <a:t>FROM  </a:t>
              </a:r>
              <a:r>
                <a:rPr lang="en-GB" dirty="0" err="1" smtClean="0"/>
                <a:t>nginx</a:t>
              </a:r>
              <a:r>
                <a:rPr lang="en-GB" dirty="0" smtClean="0"/>
                <a:t>:</a:t>
              </a:r>
              <a:r>
                <a:rPr lang="en-GB" b="1" dirty="0" smtClean="0">
                  <a:solidFill>
                    <a:srgbClr val="FF0000"/>
                  </a:solidFill>
                </a:rPr>
                <a:t>$</a:t>
              </a:r>
              <a:r>
                <a:rPr lang="en-GB" b="1" dirty="0" smtClean="0"/>
                <a:t>APP_VERSION</a:t>
              </a:r>
            </a:p>
            <a:p>
              <a:endParaRPr lang="en-GB" dirty="0"/>
            </a:p>
            <a:p>
              <a:r>
                <a:rPr lang="en-GB" dirty="0" smtClean="0"/>
                <a:t>WORKDIR /</a:t>
              </a:r>
              <a:r>
                <a:rPr lang="en-GB" dirty="0" err="1" smtClean="0"/>
                <a:t>usr</a:t>
              </a:r>
              <a:r>
                <a:rPr lang="en-GB" dirty="0" smtClean="0"/>
                <a:t>/</a:t>
              </a:r>
              <a:r>
                <a:rPr lang="en-GB" dirty="0" err="1" smtClean="0"/>
                <a:t>src</a:t>
              </a:r>
              <a:r>
                <a:rPr lang="en-GB" dirty="0" smtClean="0"/>
                <a:t>/app</a:t>
              </a:r>
            </a:p>
            <a:p>
              <a:endParaRPr lang="en-GB" dirty="0"/>
            </a:p>
            <a:p>
              <a:r>
                <a:rPr lang="en-GB" dirty="0" smtClean="0"/>
                <a:t>etc., etc.</a:t>
              </a:r>
              <a:endParaRPr lang="en-GB" dirty="0"/>
            </a:p>
          </p:txBody>
        </p:sp>
        <p:cxnSp>
          <p:nvCxnSpPr>
            <p:cNvPr id="7" name="Curved Connector 6"/>
            <p:cNvCxnSpPr>
              <a:endCxn id="5" idx="3"/>
            </p:cNvCxnSpPr>
            <p:nvPr/>
          </p:nvCxnSpPr>
          <p:spPr bwMode="auto">
            <a:xfrm>
              <a:off x="4114800" y="3169920"/>
              <a:ext cx="842804" cy="614482"/>
            </a:xfrm>
            <a:prstGeom prst="curvedConnector3">
              <a:avLst>
                <a:gd name="adj1" fmla="val 191317"/>
              </a:avLst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4" name="TextBox 13"/>
            <p:cNvSpPr txBox="1"/>
            <p:nvPr/>
          </p:nvSpPr>
          <p:spPr>
            <a:xfrm>
              <a:off x="5882640" y="3169920"/>
              <a:ext cx="182880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Substitute value here</a:t>
              </a:r>
              <a:endParaRPr lang="en-GB" dirty="0"/>
            </a:p>
          </p:txBody>
        </p:sp>
      </p:grpSp>
      <p:sp>
        <p:nvSpPr>
          <p:cNvPr id="16" name="TextBox 15"/>
          <p:cNvSpPr txBox="1"/>
          <p:nvPr/>
        </p:nvSpPr>
        <p:spPr>
          <a:xfrm>
            <a:off x="347164" y="2050732"/>
            <a:ext cx="5782352" cy="1754326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docker-compose.yml</a:t>
            </a:r>
            <a:endParaRPr lang="en-GB" b="1" u="sng" dirty="0" smtClean="0"/>
          </a:p>
          <a:p>
            <a:r>
              <a:rPr lang="en-GB" i="1" dirty="0" smtClean="0"/>
              <a:t>build</a:t>
            </a:r>
            <a:r>
              <a:rPr lang="en-GB" i="1" dirty="0"/>
              <a:t>:</a:t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b="1" i="1" dirty="0"/>
              <a:t>context</a:t>
            </a:r>
            <a:r>
              <a:rPr lang="en-GB" i="1" dirty="0"/>
              <a:t>: ./</a:t>
            </a:r>
            <a:r>
              <a:rPr lang="en-GB" i="1" dirty="0" err="1"/>
              <a:t>dir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i="1" dirty="0" err="1"/>
              <a:t>dockerfile</a:t>
            </a:r>
            <a:r>
              <a:rPr lang="en-GB" i="1" dirty="0"/>
              <a:t>: filename</a:t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i="1" dirty="0" err="1"/>
              <a:t>args</a:t>
            </a:r>
            <a:r>
              <a:rPr lang="en-GB" i="1" dirty="0"/>
              <a:t>:</a:t>
            </a:r>
            <a:br>
              <a:rPr lang="en-GB" i="1" dirty="0"/>
            </a:br>
            <a:r>
              <a:rPr lang="en-GB" i="1" dirty="0"/>
              <a:t>		</a:t>
            </a:r>
            <a:r>
              <a:rPr lang="en-GB" b="1" i="1" dirty="0" smtClean="0"/>
              <a:t>APP_VERSION</a:t>
            </a:r>
            <a:r>
              <a:rPr lang="en-GB" i="1" dirty="0" smtClean="0"/>
              <a:t> </a:t>
            </a:r>
            <a:r>
              <a:rPr lang="en-GB" i="1" dirty="0"/>
              <a:t>= </a:t>
            </a:r>
            <a:r>
              <a:rPr lang="en-GB" i="1" dirty="0" smtClean="0"/>
              <a:t>2.4.0-someapp4.6</a:t>
            </a:r>
            <a:endParaRPr lang="en-GB" dirty="0"/>
          </a:p>
        </p:txBody>
      </p:sp>
      <p:sp>
        <p:nvSpPr>
          <p:cNvPr id="17" name="Rounded Rectangle 16"/>
          <p:cNvSpPr/>
          <p:nvPr/>
        </p:nvSpPr>
        <p:spPr bwMode="auto">
          <a:xfrm>
            <a:off x="2537460" y="4107180"/>
            <a:ext cx="6606540" cy="2649912"/>
          </a:xfrm>
          <a:prstGeom prst="roundRect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8462351"/>
      </p:ext>
    </p:extLst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env_file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51560"/>
            <a:ext cx="7029450" cy="4787265"/>
          </a:xfrm>
        </p:spPr>
        <p:txBody>
          <a:bodyPr/>
          <a:lstStyle/>
          <a:p>
            <a:r>
              <a:rPr lang="en-GB" dirty="0" smtClean="0"/>
              <a:t>Environment variables can be placed in a separate text files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Use instead of “environment” option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865120" y="1478280"/>
            <a:ext cx="208262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env_file</a:t>
            </a:r>
            <a:r>
              <a:rPr lang="en-GB" dirty="0"/>
              <a:t>:</a:t>
            </a:r>
          </a:p>
          <a:p>
            <a:r>
              <a:rPr lang="en-GB" dirty="0"/>
              <a:t>  - ./</a:t>
            </a:r>
            <a:r>
              <a:rPr lang="en-GB" dirty="0" err="1"/>
              <a:t>common.env</a:t>
            </a:r>
            <a:endParaRPr lang="en-GB" dirty="0"/>
          </a:p>
          <a:p>
            <a:r>
              <a:rPr lang="en-GB" dirty="0"/>
              <a:t>  - ./apps/</a:t>
            </a:r>
            <a:r>
              <a:rPr lang="en-GB" dirty="0" err="1"/>
              <a:t>web.env</a:t>
            </a:r>
            <a:endParaRPr lang="en-GB" dirty="0"/>
          </a:p>
          <a:p>
            <a:r>
              <a:rPr lang="en-GB" dirty="0"/>
              <a:t>  - /opt/</a:t>
            </a:r>
            <a:r>
              <a:rPr lang="en-GB" dirty="0" err="1"/>
              <a:t>secrets.env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3793696" y="4254272"/>
            <a:ext cx="322395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services:</a:t>
            </a:r>
          </a:p>
          <a:p>
            <a:r>
              <a:rPr lang="en-GB" dirty="0"/>
              <a:t>    </a:t>
            </a:r>
            <a:r>
              <a:rPr lang="en-GB" dirty="0" err="1"/>
              <a:t>my_app</a:t>
            </a:r>
            <a:r>
              <a:rPr lang="en-GB" dirty="0"/>
              <a:t>:</a:t>
            </a:r>
          </a:p>
          <a:p>
            <a:r>
              <a:rPr lang="en-GB" dirty="0"/>
              <a:t>          build:   .</a:t>
            </a:r>
          </a:p>
          <a:p>
            <a:r>
              <a:rPr lang="en-GB" dirty="0"/>
              <a:t>          image: </a:t>
            </a:r>
            <a:r>
              <a:rPr lang="en-GB" dirty="0" err="1" smtClean="0"/>
              <a:t>my_imagename</a:t>
            </a:r>
            <a:endParaRPr lang="en-GB" dirty="0"/>
          </a:p>
          <a:p>
            <a:r>
              <a:rPr lang="en-GB" dirty="0"/>
              <a:t>          </a:t>
            </a:r>
            <a:r>
              <a:rPr lang="en-GB" dirty="0" err="1" smtClean="0">
                <a:solidFill>
                  <a:srgbClr val="FF0000"/>
                </a:solidFill>
              </a:rPr>
              <a:t>env_file</a:t>
            </a:r>
            <a:r>
              <a:rPr lang="en-GB" dirty="0" smtClean="0">
                <a:solidFill>
                  <a:srgbClr val="FF0000"/>
                </a:solidFill>
              </a:rPr>
              <a:t>: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                - </a:t>
            </a:r>
            <a:r>
              <a:rPr lang="en-GB" dirty="0" smtClean="0">
                <a:solidFill>
                  <a:srgbClr val="FF0000"/>
                </a:solidFill>
              </a:rPr>
              <a:t>.</a:t>
            </a:r>
            <a:r>
              <a:rPr lang="en-GB" dirty="0" err="1" smtClean="0">
                <a:solidFill>
                  <a:srgbClr val="FF0000"/>
                </a:solidFill>
              </a:rPr>
              <a:t>somefile.env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58140" y="3377109"/>
            <a:ext cx="3435556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services:</a:t>
            </a:r>
          </a:p>
          <a:p>
            <a:r>
              <a:rPr lang="en-GB" dirty="0"/>
              <a:t>    </a:t>
            </a:r>
            <a:r>
              <a:rPr lang="en-GB" dirty="0" err="1"/>
              <a:t>my_app</a:t>
            </a:r>
            <a:r>
              <a:rPr lang="en-GB" dirty="0"/>
              <a:t>:</a:t>
            </a:r>
          </a:p>
          <a:p>
            <a:r>
              <a:rPr lang="en-GB" dirty="0"/>
              <a:t>          build:   .</a:t>
            </a:r>
          </a:p>
          <a:p>
            <a:r>
              <a:rPr lang="en-GB" dirty="0"/>
              <a:t>          image: </a:t>
            </a:r>
            <a:r>
              <a:rPr lang="en-GB" dirty="0" err="1" smtClean="0"/>
              <a:t>my_imagename</a:t>
            </a:r>
            <a:endParaRPr lang="en-GB" dirty="0"/>
          </a:p>
          <a:p>
            <a:r>
              <a:rPr lang="en-GB" strike="sngStrike" dirty="0">
                <a:solidFill>
                  <a:srgbClr val="FF0000"/>
                </a:solidFill>
              </a:rPr>
              <a:t>          environment:</a:t>
            </a:r>
          </a:p>
          <a:p>
            <a:r>
              <a:rPr lang="en-GB" strike="sngStrike" dirty="0">
                <a:solidFill>
                  <a:srgbClr val="FF0000"/>
                </a:solidFill>
              </a:rPr>
              <a:t>                - </a:t>
            </a:r>
            <a:r>
              <a:rPr lang="en-GB" strike="sngStrike" dirty="0" err="1">
                <a:solidFill>
                  <a:srgbClr val="FF0000"/>
                </a:solidFill>
              </a:rPr>
              <a:t>env_optname</a:t>
            </a:r>
            <a:r>
              <a:rPr lang="en-GB" strike="sngStrike" dirty="0">
                <a:solidFill>
                  <a:srgbClr val="FF0000"/>
                </a:solidFill>
              </a:rPr>
              <a:t>=value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38900" y="3377109"/>
            <a:ext cx="2076209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u="sng" dirty="0" smtClean="0"/>
              <a:t>somefile.txt</a:t>
            </a:r>
          </a:p>
          <a:p>
            <a:endParaRPr lang="en-GB" dirty="0"/>
          </a:p>
          <a:p>
            <a:r>
              <a:rPr lang="en-GB" dirty="0" err="1" smtClean="0"/>
              <a:t>optname</a:t>
            </a:r>
            <a:r>
              <a:rPr lang="en-GB" dirty="0" smtClean="0"/>
              <a:t>=value</a:t>
            </a:r>
          </a:p>
          <a:p>
            <a:r>
              <a:rPr lang="en-GB" dirty="0" smtClean="0"/>
              <a:t>optname2=value2</a:t>
            </a:r>
            <a:endParaRPr lang="en-GB" dirty="0"/>
          </a:p>
        </p:txBody>
      </p:sp>
      <p:cxnSp>
        <p:nvCxnSpPr>
          <p:cNvPr id="11" name="Elbow Connector 10"/>
          <p:cNvCxnSpPr/>
          <p:nvPr/>
        </p:nvCxnSpPr>
        <p:spPr bwMode="auto">
          <a:xfrm>
            <a:off x="2865120" y="5211168"/>
            <a:ext cx="1409700" cy="435252"/>
          </a:xfrm>
          <a:prstGeom prst="bentConnector3">
            <a:avLst>
              <a:gd name="adj1" fmla="val -27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559202770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Centralise Build Decisions </a:t>
            </a:r>
            <a:br>
              <a:rPr lang="en-GB" dirty="0" smtClean="0"/>
            </a:br>
            <a:r>
              <a:rPr lang="en-GB" dirty="0" smtClean="0"/>
              <a:t>Using </a:t>
            </a:r>
            <a:r>
              <a:rPr lang="en-GB" dirty="0" err="1" smtClean="0"/>
              <a:t>env_file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592" y="1011351"/>
            <a:ext cx="2801383" cy="527050"/>
          </a:xfrm>
        </p:spPr>
        <p:txBody>
          <a:bodyPr/>
          <a:lstStyle/>
          <a:p>
            <a:r>
              <a:rPr lang="en-GB" dirty="0" smtClean="0"/>
              <a:t>Example</a:t>
            </a:r>
            <a:br>
              <a:rPr lang="en-GB" dirty="0" smtClean="0"/>
            </a:br>
            <a:r>
              <a:rPr lang="en-GB" dirty="0" smtClean="0"/>
              <a:t>Choose build versions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15" name="TextBox 14"/>
          <p:cNvSpPr txBox="1"/>
          <p:nvPr/>
        </p:nvSpPr>
        <p:spPr>
          <a:xfrm>
            <a:off x="3228298" y="989598"/>
            <a:ext cx="5282215" cy="2031325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docker-compose.yml</a:t>
            </a:r>
            <a:endParaRPr lang="en-GB" b="1" u="sng" dirty="0" smtClean="0"/>
          </a:p>
          <a:p>
            <a:r>
              <a:rPr lang="en-GB" i="1" dirty="0" smtClean="0"/>
              <a:t>       </a:t>
            </a:r>
            <a:r>
              <a:rPr lang="en-GB" i="1" dirty="0" err="1" smtClean="0"/>
              <a:t>image:myrepo</a:t>
            </a:r>
            <a:r>
              <a:rPr lang="en-GB" i="1" dirty="0" smtClean="0"/>
              <a:t>/</a:t>
            </a:r>
            <a:r>
              <a:rPr lang="en-GB" b="1" i="1" dirty="0" smtClean="0">
                <a:solidFill>
                  <a:srgbClr val="FF0000"/>
                </a:solidFill>
              </a:rPr>
              <a:t>${</a:t>
            </a:r>
            <a:r>
              <a:rPr lang="en-GB" b="1" dirty="0" smtClean="0">
                <a:solidFill>
                  <a:srgbClr val="FF0000"/>
                </a:solidFill>
              </a:rPr>
              <a:t>NGINX_VERS}</a:t>
            </a:r>
            <a:endParaRPr lang="en-GB" b="1" i="1" dirty="0" smtClean="0">
              <a:solidFill>
                <a:srgbClr val="FF0000"/>
              </a:solidFill>
            </a:endParaRPr>
          </a:p>
          <a:p>
            <a:r>
              <a:rPr lang="en-GB" i="1" dirty="0" smtClean="0"/>
              <a:t>build</a:t>
            </a:r>
            <a:r>
              <a:rPr lang="en-GB" i="1" dirty="0"/>
              <a:t>:</a:t>
            </a:r>
            <a:br>
              <a:rPr lang="en-GB" i="1" dirty="0"/>
            </a:br>
            <a:r>
              <a:rPr lang="en-GB" i="1" dirty="0"/>
              <a:t>	context: ./</a:t>
            </a:r>
            <a:r>
              <a:rPr lang="en-GB" i="1" dirty="0" err="1"/>
              <a:t>dir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i="1" dirty="0" err="1"/>
              <a:t>dockerfile</a:t>
            </a:r>
            <a:r>
              <a:rPr lang="en-GB" i="1" dirty="0"/>
              <a:t>: filename</a:t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b="1" i="1" dirty="0" err="1"/>
              <a:t>args</a:t>
            </a:r>
            <a:r>
              <a:rPr lang="en-GB" i="1" dirty="0"/>
              <a:t>:</a:t>
            </a:r>
            <a:br>
              <a:rPr lang="en-GB" i="1" dirty="0"/>
            </a:br>
            <a:r>
              <a:rPr lang="en-GB" i="1" dirty="0"/>
              <a:t>		</a:t>
            </a:r>
            <a:r>
              <a:rPr lang="en-GB" i="1" dirty="0" smtClean="0"/>
              <a:t>APP_VERSION </a:t>
            </a:r>
            <a:r>
              <a:rPr lang="en-GB" i="1" dirty="0"/>
              <a:t>= </a:t>
            </a:r>
            <a:r>
              <a:rPr lang="en-GB" b="1" dirty="0" smtClean="0">
                <a:solidFill>
                  <a:srgbClr val="FF0000"/>
                </a:solidFill>
              </a:rPr>
              <a:t>${APP_VER}</a:t>
            </a:r>
            <a:endParaRPr lang="en-GB" b="1" dirty="0">
              <a:solidFill>
                <a:srgbClr val="FF0000"/>
              </a:solidFill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5201528" y="3693966"/>
            <a:ext cx="3742447" cy="2649912"/>
            <a:chOff x="2537460" y="4107180"/>
            <a:chExt cx="3742447" cy="2649912"/>
          </a:xfrm>
        </p:grpSpPr>
        <p:sp>
          <p:nvSpPr>
            <p:cNvPr id="12" name="TextBox 11"/>
            <p:cNvSpPr txBox="1"/>
            <p:nvPr/>
          </p:nvSpPr>
          <p:spPr>
            <a:xfrm>
              <a:off x="2825115" y="4171769"/>
              <a:ext cx="3454792" cy="258532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u="sng" dirty="0" err="1" smtClean="0"/>
                <a:t>DockerFile</a:t>
              </a:r>
              <a:endParaRPr lang="en-GB" b="1" u="sng" dirty="0" smtClean="0"/>
            </a:p>
            <a:p>
              <a:endParaRPr lang="en-GB" dirty="0"/>
            </a:p>
            <a:p>
              <a:r>
                <a:rPr lang="en-GB" dirty="0" smtClean="0"/>
                <a:t>ARG  APP_VERSION</a:t>
              </a:r>
            </a:p>
            <a:p>
              <a:endParaRPr lang="en-GB" dirty="0"/>
            </a:p>
            <a:p>
              <a:r>
                <a:rPr lang="en-GB" dirty="0" smtClean="0"/>
                <a:t>FROM  </a:t>
              </a:r>
              <a:r>
                <a:rPr lang="en-GB" dirty="0" err="1" smtClean="0"/>
                <a:t>nginx</a:t>
              </a:r>
              <a:r>
                <a:rPr lang="en-GB" dirty="0" smtClean="0"/>
                <a:t>:$APP_VERSION</a:t>
              </a:r>
            </a:p>
            <a:p>
              <a:endParaRPr lang="en-GB" dirty="0"/>
            </a:p>
            <a:p>
              <a:r>
                <a:rPr lang="en-GB" dirty="0" smtClean="0"/>
                <a:t>WORKDIR /</a:t>
              </a:r>
              <a:r>
                <a:rPr lang="en-GB" dirty="0" err="1" smtClean="0"/>
                <a:t>usr</a:t>
              </a:r>
              <a:r>
                <a:rPr lang="en-GB" dirty="0" smtClean="0"/>
                <a:t>/</a:t>
              </a:r>
              <a:r>
                <a:rPr lang="en-GB" dirty="0" err="1" smtClean="0"/>
                <a:t>src</a:t>
              </a:r>
              <a:r>
                <a:rPr lang="en-GB" dirty="0" smtClean="0"/>
                <a:t>/app</a:t>
              </a:r>
            </a:p>
            <a:p>
              <a:endParaRPr lang="en-GB" dirty="0"/>
            </a:p>
            <a:p>
              <a:r>
                <a:rPr lang="en-GB" dirty="0" smtClean="0"/>
                <a:t>etc., etc.</a:t>
              </a:r>
              <a:endParaRPr lang="en-GB" dirty="0"/>
            </a:p>
          </p:txBody>
        </p:sp>
        <p:sp>
          <p:nvSpPr>
            <p:cNvPr id="16" name="Rounded Rectangle 15"/>
            <p:cNvSpPr/>
            <p:nvPr/>
          </p:nvSpPr>
          <p:spPr bwMode="auto">
            <a:xfrm>
              <a:off x="2537460" y="4107180"/>
              <a:ext cx="3710940" cy="2649912"/>
            </a:xfrm>
            <a:prstGeom prst="roundRect">
              <a:avLst/>
            </a:prstGeom>
            <a:noFill/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</p:grpSp>
      <p:sp>
        <p:nvSpPr>
          <p:cNvPr id="18" name="TextBox 17"/>
          <p:cNvSpPr txBox="1"/>
          <p:nvPr/>
        </p:nvSpPr>
        <p:spPr>
          <a:xfrm>
            <a:off x="372316" y="4589552"/>
            <a:ext cx="322395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services:</a:t>
            </a:r>
          </a:p>
          <a:p>
            <a:r>
              <a:rPr lang="en-GB" dirty="0"/>
              <a:t>    </a:t>
            </a:r>
            <a:r>
              <a:rPr lang="en-GB" dirty="0" err="1"/>
              <a:t>my_app</a:t>
            </a:r>
            <a:r>
              <a:rPr lang="en-GB" dirty="0"/>
              <a:t>:</a:t>
            </a:r>
          </a:p>
          <a:p>
            <a:r>
              <a:rPr lang="en-GB" dirty="0"/>
              <a:t>          build:   .</a:t>
            </a:r>
          </a:p>
          <a:p>
            <a:r>
              <a:rPr lang="en-GB" dirty="0"/>
              <a:t>          image: </a:t>
            </a:r>
            <a:r>
              <a:rPr lang="en-GB" dirty="0" err="1" smtClean="0"/>
              <a:t>my_imagename</a:t>
            </a:r>
            <a:endParaRPr lang="en-GB" dirty="0"/>
          </a:p>
          <a:p>
            <a:r>
              <a:rPr lang="en-GB" dirty="0"/>
              <a:t>          </a:t>
            </a:r>
            <a:r>
              <a:rPr lang="en-GB" dirty="0" err="1" smtClean="0">
                <a:solidFill>
                  <a:srgbClr val="FF0000"/>
                </a:solidFill>
              </a:rPr>
              <a:t>env_file</a:t>
            </a:r>
            <a:r>
              <a:rPr lang="en-GB" dirty="0" smtClean="0">
                <a:solidFill>
                  <a:srgbClr val="FF0000"/>
                </a:solidFill>
              </a:rPr>
              <a:t>: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                - </a:t>
            </a:r>
            <a:r>
              <a:rPr lang="en-GB" dirty="0" smtClean="0">
                <a:solidFill>
                  <a:srgbClr val="FF0000"/>
                </a:solidFill>
              </a:rPr>
              <a:t>.env.txt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173592" y="3258413"/>
            <a:ext cx="3621405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env.txt</a:t>
            </a:r>
          </a:p>
          <a:p>
            <a:endParaRPr lang="en-GB" dirty="0"/>
          </a:p>
          <a:p>
            <a:r>
              <a:rPr lang="en-GB" dirty="0" smtClean="0">
                <a:solidFill>
                  <a:srgbClr val="FF0000"/>
                </a:solidFill>
              </a:rPr>
              <a:t>NGINX_VERS</a:t>
            </a:r>
            <a:r>
              <a:rPr lang="en-GB" dirty="0" smtClean="0"/>
              <a:t> = niginx2.4</a:t>
            </a:r>
            <a:br>
              <a:rPr lang="en-GB" dirty="0" smtClean="0"/>
            </a:br>
            <a:r>
              <a:rPr lang="en-GB" dirty="0" smtClean="0">
                <a:solidFill>
                  <a:srgbClr val="FF0000"/>
                </a:solidFill>
              </a:rPr>
              <a:t>APP_VER</a:t>
            </a:r>
            <a:r>
              <a:rPr lang="en-GB" dirty="0" smtClean="0"/>
              <a:t> = </a:t>
            </a:r>
            <a:r>
              <a:rPr lang="en-GB" i="1" dirty="0" smtClean="0"/>
              <a:t>2.4.0-someapp4.6</a:t>
            </a:r>
            <a:endParaRPr lang="en-GB" dirty="0"/>
          </a:p>
        </p:txBody>
      </p:sp>
      <p:cxnSp>
        <p:nvCxnSpPr>
          <p:cNvPr id="21" name="Elbow Connector 20"/>
          <p:cNvCxnSpPr/>
          <p:nvPr/>
        </p:nvCxnSpPr>
        <p:spPr bwMode="auto">
          <a:xfrm rot="5400000" flipH="1" flipV="1">
            <a:off x="2050301" y="4900181"/>
            <a:ext cx="1675358" cy="792480"/>
          </a:xfrm>
          <a:prstGeom prst="bentConnector3">
            <a:avLst>
              <a:gd name="adj1" fmla="val -5034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4" name="Elbow Connector 23"/>
          <p:cNvCxnSpPr>
            <a:stCxn id="19" idx="0"/>
            <a:endCxn id="15" idx="1"/>
          </p:cNvCxnSpPr>
          <p:nvPr/>
        </p:nvCxnSpPr>
        <p:spPr bwMode="auto">
          <a:xfrm rot="5400000" flipH="1" flipV="1">
            <a:off x="1979720" y="2009836"/>
            <a:ext cx="1253152" cy="1244003"/>
          </a:xfrm>
          <a:prstGeom prst="bentConnector2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6" name="Elbow Connector 25"/>
          <p:cNvCxnSpPr>
            <a:endCxn id="16" idx="0"/>
          </p:cNvCxnSpPr>
          <p:nvPr/>
        </p:nvCxnSpPr>
        <p:spPr bwMode="auto">
          <a:xfrm>
            <a:off x="5039000" y="2567940"/>
            <a:ext cx="2017998" cy="1126026"/>
          </a:xfrm>
          <a:prstGeom prst="bentConnector2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795499730"/>
      </p:ext>
    </p:extLst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Container Naming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03079"/>
            <a:ext cx="7029450" cy="4460359"/>
          </a:xfrm>
        </p:spPr>
        <p:txBody>
          <a:bodyPr/>
          <a:lstStyle/>
          <a:p>
            <a:r>
              <a:rPr lang="en-GB" dirty="0" smtClean="0"/>
              <a:t>By default containers are named after the service name provided in the Docker Compose file (</a:t>
            </a:r>
            <a:r>
              <a:rPr lang="en-GB" i="1" u="sng" dirty="0" smtClean="0"/>
              <a:t>which is often the same as the image name if you are pulling a public image</a:t>
            </a:r>
            <a:r>
              <a:rPr lang="en-GB" dirty="0" smtClean="0"/>
              <a:t>)</a:t>
            </a:r>
          </a:p>
          <a:p>
            <a:r>
              <a:rPr lang="en-GB" dirty="0" smtClean="0"/>
              <a:t>These names </a:t>
            </a:r>
            <a:r>
              <a:rPr lang="en-GB" b="1" dirty="0" smtClean="0"/>
              <a:t>must be unique</a:t>
            </a:r>
          </a:p>
          <a:p>
            <a:r>
              <a:rPr lang="en-GB" dirty="0" smtClean="0"/>
              <a:t>You can provide a custom name using the option in the Docker Compose file</a:t>
            </a:r>
            <a:br>
              <a:rPr lang="en-GB" dirty="0" smtClean="0"/>
            </a:br>
            <a:r>
              <a:rPr lang="en-GB" b="1" dirty="0" err="1" smtClean="0"/>
              <a:t>container_name</a:t>
            </a:r>
            <a:r>
              <a:rPr lang="en-GB" dirty="0" smtClean="0"/>
              <a:t> :  </a:t>
            </a:r>
            <a:r>
              <a:rPr lang="en-GB" dirty="0" err="1" smtClean="0"/>
              <a:t>my_containername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205355" y="3566563"/>
            <a:ext cx="503695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version: "3"</a:t>
            </a:r>
          </a:p>
          <a:p>
            <a:endParaRPr lang="en-GB" dirty="0"/>
          </a:p>
          <a:p>
            <a:r>
              <a:rPr lang="en-GB" dirty="0"/>
              <a:t>services:</a:t>
            </a:r>
          </a:p>
          <a:p>
            <a:r>
              <a:rPr lang="en-GB" dirty="0"/>
              <a:t>  </a:t>
            </a:r>
            <a:r>
              <a:rPr lang="en-GB" dirty="0" smtClean="0"/>
              <a:t>   </a:t>
            </a:r>
            <a:r>
              <a:rPr lang="en-GB" dirty="0" err="1" smtClean="0"/>
              <a:t>my_servicename</a:t>
            </a:r>
            <a:r>
              <a:rPr lang="en-GB" dirty="0" smtClean="0"/>
              <a:t>:</a:t>
            </a:r>
          </a:p>
          <a:p>
            <a:r>
              <a:rPr lang="en-GB" b="1" dirty="0" smtClean="0"/>
              <a:t>              </a:t>
            </a:r>
            <a:r>
              <a:rPr lang="en-GB" b="1" dirty="0" err="1" smtClean="0">
                <a:solidFill>
                  <a:srgbClr val="FF0000"/>
                </a:solidFill>
              </a:rPr>
              <a:t>container_name</a:t>
            </a:r>
            <a:r>
              <a:rPr lang="en-GB" dirty="0">
                <a:solidFill>
                  <a:srgbClr val="FF0000"/>
                </a:solidFill>
              </a:rPr>
              <a:t>: ‘</a:t>
            </a:r>
            <a:r>
              <a:rPr lang="en-GB" dirty="0" err="1">
                <a:solidFill>
                  <a:srgbClr val="FF0000"/>
                </a:solidFill>
              </a:rPr>
              <a:t>my_containername</a:t>
            </a:r>
            <a:r>
              <a:rPr lang="en-GB" dirty="0" smtClean="0">
                <a:solidFill>
                  <a:srgbClr val="FF0000"/>
                </a:solidFill>
              </a:rPr>
              <a:t>'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    </a:t>
            </a:r>
            <a:r>
              <a:rPr lang="en-GB" dirty="0" smtClean="0"/>
              <a:t>          build</a:t>
            </a:r>
            <a:r>
              <a:rPr lang="en-GB" dirty="0"/>
              <a:t>: </a:t>
            </a:r>
          </a:p>
          <a:p>
            <a:r>
              <a:rPr lang="en-GB" dirty="0"/>
              <a:t>     </a:t>
            </a:r>
            <a:r>
              <a:rPr lang="en-GB" dirty="0" smtClean="0"/>
              <a:t>                  context</a:t>
            </a:r>
            <a:r>
              <a:rPr lang="en-GB" dirty="0"/>
              <a:t>: ./bin/webserver</a:t>
            </a:r>
          </a:p>
          <a:p>
            <a:r>
              <a:rPr lang="en-GB" dirty="0"/>
              <a:t>    </a:t>
            </a:r>
            <a:r>
              <a:rPr lang="en-GB" dirty="0" smtClean="0"/>
              <a:t>      etc., etc.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202180" y="633747"/>
            <a:ext cx="49808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>
                <a:solidFill>
                  <a:srgbClr val="FF0000"/>
                </a:solidFill>
              </a:rPr>
              <a:t>This is not compatible with Docker Swarm</a:t>
            </a:r>
            <a:endParaRPr lang="en-GB" b="1" u="sng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415031" y="5928880"/>
            <a:ext cx="66176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Note: we can also specify a specific container name using the option </a:t>
            </a:r>
            <a:r>
              <a:rPr lang="en-GB" b="1" dirty="0" smtClean="0">
                <a:solidFill>
                  <a:srgbClr val="00B0F0"/>
                </a:solidFill>
              </a:rPr>
              <a:t>--name </a:t>
            </a:r>
            <a:r>
              <a:rPr lang="en-GB" b="1" dirty="0" smtClean="0">
                <a:solidFill>
                  <a:srgbClr val="FF0000"/>
                </a:solidFill>
              </a:rPr>
              <a:t>e.g. when running a public image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077054"/>
      </p:ext>
    </p:extLst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Default Network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20140"/>
            <a:ext cx="7174230" cy="4718685"/>
          </a:xfrm>
        </p:spPr>
        <p:txBody>
          <a:bodyPr/>
          <a:lstStyle/>
          <a:p>
            <a:r>
              <a:rPr lang="en-GB" dirty="0" smtClean="0"/>
              <a:t>If we do not specify a network, a default network is created</a:t>
            </a:r>
          </a:p>
          <a:p>
            <a:r>
              <a:rPr lang="en-GB" dirty="0"/>
              <a:t>Containers connected to the default bridge network can communicate with each other by IP address. </a:t>
            </a:r>
            <a:endParaRPr lang="en-GB" dirty="0" smtClean="0"/>
          </a:p>
          <a:p>
            <a:r>
              <a:rPr lang="en-GB" dirty="0" smtClean="0"/>
              <a:t>Docker </a:t>
            </a:r>
            <a:r>
              <a:rPr lang="en-GB" dirty="0"/>
              <a:t>does not support automatic service discovery on the default bridge network. </a:t>
            </a:r>
            <a:endParaRPr lang="en-GB" dirty="0" smtClean="0"/>
          </a:p>
          <a:p>
            <a:r>
              <a:rPr lang="en-GB" dirty="0" smtClean="0"/>
              <a:t>If </a:t>
            </a:r>
            <a:r>
              <a:rPr lang="en-GB" dirty="0"/>
              <a:t>you want containers to be able to resolve IP addresses by container name, you should use user-defined networks instead.</a:t>
            </a:r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C:/&gt; </a:t>
            </a:r>
            <a:r>
              <a:rPr lang="en-GB" i="1" dirty="0" err="1" smtClean="0"/>
              <a:t>docker</a:t>
            </a:r>
            <a:r>
              <a:rPr lang="en-GB" i="1" dirty="0" smtClean="0"/>
              <a:t> network ls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NETWORK ID		NAME			DRIVER</a:t>
            </a:r>
            <a:br>
              <a:rPr lang="en-GB" dirty="0" smtClean="0"/>
            </a:br>
            <a:r>
              <a:rPr lang="en-GB" dirty="0" smtClean="0"/>
              <a:t>d83839999		</a:t>
            </a:r>
            <a:r>
              <a:rPr lang="en-GB" dirty="0" err="1" smtClean="0"/>
              <a:t>my_imagename</a:t>
            </a:r>
            <a:r>
              <a:rPr lang="en-GB" dirty="0" smtClean="0"/>
              <a:t>		bridge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C:/&gt; </a:t>
            </a:r>
            <a:r>
              <a:rPr lang="en-GB" i="1" dirty="0" err="1"/>
              <a:t>docker</a:t>
            </a:r>
            <a:r>
              <a:rPr lang="en-GB" i="1" dirty="0"/>
              <a:t> network </a:t>
            </a:r>
            <a:r>
              <a:rPr lang="en-GB" i="1" dirty="0" smtClean="0"/>
              <a:t>inspect </a:t>
            </a:r>
            <a:r>
              <a:rPr lang="en-GB" i="1" dirty="0" err="1" smtClean="0"/>
              <a:t>my_imagename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The containers are connected to the “default” network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83307190"/>
      </p:ext>
    </p:extLst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User-defined Network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Containers connected to </a:t>
            </a:r>
            <a:r>
              <a:rPr lang="en-GB" dirty="0" smtClean="0"/>
              <a:t>a user-defined </a:t>
            </a:r>
            <a:r>
              <a:rPr lang="en-GB" dirty="0"/>
              <a:t>network can refer to each other by their names</a:t>
            </a:r>
          </a:p>
          <a:p>
            <a:pPr lvl="1"/>
            <a:r>
              <a:rPr lang="en-GB" dirty="0"/>
              <a:t>This name may be “service name” specified in the Docker Compose file i.e. to talk to each other the containers can just refer to these names</a:t>
            </a:r>
          </a:p>
          <a:p>
            <a:r>
              <a:rPr lang="en-GB" dirty="0" smtClean="0"/>
              <a:t>Specify networks in Docker compose file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43827" y="4610502"/>
            <a:ext cx="82125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https://docs.docker.com/v17.09/engine/userguide/networking/#bridge-networks</a:t>
            </a:r>
          </a:p>
        </p:txBody>
      </p:sp>
    </p:spTree>
    <p:extLst>
      <p:ext uri="{BB962C8B-B14F-4D97-AF65-F5344CB8AC3E}">
        <p14:creationId xmlns:p14="http://schemas.microsoft.com/office/powerpoint/2010/main" val="1621931364"/>
      </p:ext>
    </p:extLst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Networks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70860" y="1036320"/>
            <a:ext cx="5692140" cy="3345180"/>
          </a:xfrm>
        </p:spPr>
        <p:txBody>
          <a:bodyPr/>
          <a:lstStyle/>
          <a:p>
            <a:r>
              <a:rPr lang="en-GB" dirty="0" smtClean="0"/>
              <a:t>Create networks to connect services</a:t>
            </a:r>
          </a:p>
          <a:p>
            <a:r>
              <a:rPr lang="en-GB" dirty="0" smtClean="0"/>
              <a:t>You can specify IPV4 and IPV6 addresses if you wish</a:t>
            </a:r>
          </a:p>
          <a:p>
            <a:r>
              <a:rPr lang="en-GB" dirty="0" smtClean="0"/>
              <a:t>Containers on each network are identified by their service names. However, you can </a:t>
            </a:r>
            <a:r>
              <a:rPr lang="en-GB" u="sng" dirty="0" smtClean="0"/>
              <a:t>optionally</a:t>
            </a:r>
            <a:r>
              <a:rPr lang="en-GB" dirty="0" smtClean="0"/>
              <a:t> use aliases (alternative hostnames) for a service </a:t>
            </a:r>
            <a:r>
              <a:rPr lang="en-GB" u="sng" dirty="0" smtClean="0"/>
              <a:t>per</a:t>
            </a:r>
            <a:r>
              <a:rPr lang="en-GB" dirty="0" smtClean="0"/>
              <a:t> network the service is on </a:t>
            </a:r>
          </a:p>
          <a:p>
            <a:r>
              <a:rPr lang="en-GB" dirty="0" smtClean="0"/>
              <a:t>You can optionally specify the </a:t>
            </a:r>
            <a:r>
              <a:rPr lang="en-GB" u="sng" dirty="0" smtClean="0"/>
              <a:t>driver</a:t>
            </a:r>
            <a:r>
              <a:rPr lang="en-GB" dirty="0" smtClean="0"/>
              <a:t> as </a:t>
            </a:r>
            <a:r>
              <a:rPr lang="en-GB" i="1" dirty="0" smtClean="0"/>
              <a:t>bridge</a:t>
            </a:r>
            <a:r>
              <a:rPr lang="en-GB" dirty="0" smtClean="0"/>
              <a:t> for a network on a single host or as </a:t>
            </a:r>
            <a:r>
              <a:rPr lang="en-GB" i="1" dirty="0" smtClean="0"/>
              <a:t>overlay</a:t>
            </a:r>
            <a:r>
              <a:rPr lang="en-GB" dirty="0" smtClean="0"/>
              <a:t> for a named network across multiple hosts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7175" y="43785"/>
            <a:ext cx="287274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version: '2</a:t>
            </a:r>
            <a:r>
              <a:rPr lang="en-GB" dirty="0" smtClean="0"/>
              <a:t>'</a:t>
            </a:r>
            <a:endParaRPr lang="en-GB" dirty="0"/>
          </a:p>
          <a:p>
            <a:r>
              <a:rPr lang="en-GB" dirty="0"/>
              <a:t>services:</a:t>
            </a:r>
          </a:p>
          <a:p>
            <a:r>
              <a:rPr lang="en-GB" dirty="0"/>
              <a:t>  </a:t>
            </a:r>
            <a:r>
              <a:rPr lang="en-GB" dirty="0">
                <a:solidFill>
                  <a:srgbClr val="0070C0"/>
                </a:solidFill>
              </a:rPr>
              <a:t>web</a:t>
            </a:r>
            <a:r>
              <a:rPr lang="en-GB" dirty="0"/>
              <a:t>:</a:t>
            </a:r>
          </a:p>
          <a:p>
            <a:r>
              <a:rPr lang="en-GB" dirty="0"/>
              <a:t>    build: ./web</a:t>
            </a:r>
          </a:p>
          <a:p>
            <a:r>
              <a:rPr lang="en-GB" dirty="0"/>
              <a:t>    networks:</a:t>
            </a:r>
          </a:p>
          <a:p>
            <a:r>
              <a:rPr lang="en-GB" dirty="0"/>
              <a:t>      - </a:t>
            </a:r>
            <a:r>
              <a:rPr lang="en-GB" dirty="0" smtClean="0">
                <a:solidFill>
                  <a:srgbClr val="FF0000"/>
                </a:solidFill>
              </a:rPr>
              <a:t>new</a:t>
            </a:r>
            <a:endParaRPr lang="en-GB" dirty="0"/>
          </a:p>
          <a:p>
            <a:r>
              <a:rPr lang="en-GB" dirty="0"/>
              <a:t>  </a:t>
            </a:r>
            <a:r>
              <a:rPr lang="en-GB" dirty="0">
                <a:solidFill>
                  <a:srgbClr val="0070C0"/>
                </a:solidFill>
              </a:rPr>
              <a:t>worker</a:t>
            </a:r>
            <a:r>
              <a:rPr lang="en-GB" dirty="0"/>
              <a:t>:</a:t>
            </a:r>
          </a:p>
          <a:p>
            <a:r>
              <a:rPr lang="en-GB" dirty="0"/>
              <a:t>    build: ./worker</a:t>
            </a:r>
          </a:p>
          <a:p>
            <a:r>
              <a:rPr lang="en-GB" dirty="0"/>
              <a:t>    networks:</a:t>
            </a:r>
          </a:p>
          <a:p>
            <a:r>
              <a:rPr lang="en-GB" dirty="0"/>
              <a:t>      - </a:t>
            </a:r>
            <a:r>
              <a:rPr lang="en-GB" dirty="0" smtClean="0">
                <a:solidFill>
                  <a:srgbClr val="FF0000"/>
                </a:solidFill>
              </a:rPr>
              <a:t>legacy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  </a:t>
            </a:r>
            <a:r>
              <a:rPr lang="en-GB" dirty="0" err="1">
                <a:solidFill>
                  <a:srgbClr val="0070C0"/>
                </a:solidFill>
              </a:rPr>
              <a:t>db</a:t>
            </a:r>
            <a:r>
              <a:rPr lang="en-GB" dirty="0"/>
              <a:t>:</a:t>
            </a:r>
          </a:p>
          <a:p>
            <a:r>
              <a:rPr lang="en-GB" dirty="0"/>
              <a:t>    image: </a:t>
            </a:r>
            <a:r>
              <a:rPr lang="en-GB" dirty="0" err="1"/>
              <a:t>mysql</a:t>
            </a:r>
            <a:endParaRPr lang="en-GB" dirty="0"/>
          </a:p>
          <a:p>
            <a:r>
              <a:rPr lang="en-GB" dirty="0"/>
              <a:t>    networks:</a:t>
            </a:r>
          </a:p>
          <a:p>
            <a:r>
              <a:rPr lang="en-GB" dirty="0"/>
              <a:t>      </a:t>
            </a:r>
            <a:r>
              <a:rPr lang="en-GB" dirty="0">
                <a:solidFill>
                  <a:srgbClr val="FF0000"/>
                </a:solidFill>
              </a:rPr>
              <a:t>new</a:t>
            </a:r>
            <a:r>
              <a:rPr lang="en-GB" dirty="0"/>
              <a:t>:</a:t>
            </a:r>
          </a:p>
          <a:p>
            <a:r>
              <a:rPr lang="en-GB" dirty="0"/>
              <a:t>        aliases:</a:t>
            </a:r>
          </a:p>
          <a:p>
            <a:r>
              <a:rPr lang="en-GB" dirty="0"/>
              <a:t>          -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database</a:t>
            </a:r>
          </a:p>
          <a:p>
            <a:r>
              <a:rPr lang="en-GB" dirty="0"/>
              <a:t>      </a:t>
            </a:r>
            <a:r>
              <a:rPr lang="en-GB" dirty="0">
                <a:solidFill>
                  <a:srgbClr val="FF0000"/>
                </a:solidFill>
              </a:rPr>
              <a:t>legacy</a:t>
            </a:r>
            <a:r>
              <a:rPr lang="en-GB" dirty="0"/>
              <a:t>:</a:t>
            </a:r>
          </a:p>
          <a:p>
            <a:r>
              <a:rPr lang="en-GB" dirty="0"/>
              <a:t>        aliases:</a:t>
            </a:r>
          </a:p>
          <a:p>
            <a:r>
              <a:rPr lang="en-GB" dirty="0"/>
              <a:t>          - </a:t>
            </a:r>
            <a:r>
              <a:rPr lang="en-GB" dirty="0" err="1" smtClean="0">
                <a:solidFill>
                  <a:schemeClr val="accent1">
                    <a:lumMod val="25000"/>
                  </a:schemeClr>
                </a:solidFill>
              </a:rPr>
              <a:t>mysql</a:t>
            </a:r>
            <a:endParaRPr lang="en-GB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networks:</a:t>
            </a:r>
          </a:p>
          <a:p>
            <a:r>
              <a:rPr lang="en-GB" dirty="0">
                <a:solidFill>
                  <a:srgbClr val="FF0000"/>
                </a:solidFill>
              </a:rPr>
              <a:t>  new:</a:t>
            </a:r>
          </a:p>
          <a:p>
            <a:r>
              <a:rPr lang="en-GB" dirty="0">
                <a:solidFill>
                  <a:srgbClr val="FF0000"/>
                </a:solidFill>
              </a:rPr>
              <a:t>  legacy: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598545" y="4640580"/>
            <a:ext cx="48768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Three services “</a:t>
            </a:r>
            <a:r>
              <a:rPr lang="en-GB" dirty="0" smtClean="0">
                <a:solidFill>
                  <a:srgbClr val="0070C0"/>
                </a:solidFill>
              </a:rPr>
              <a:t>web</a:t>
            </a:r>
            <a:r>
              <a:rPr lang="en-GB" dirty="0" smtClean="0"/>
              <a:t>”, “</a:t>
            </a:r>
            <a:r>
              <a:rPr lang="en-GB" dirty="0" smtClean="0">
                <a:solidFill>
                  <a:srgbClr val="0070C0"/>
                </a:solidFill>
              </a:rPr>
              <a:t>worker</a:t>
            </a:r>
            <a:r>
              <a:rPr lang="en-GB" dirty="0" smtClean="0"/>
              <a:t>”, “</a:t>
            </a:r>
            <a:r>
              <a:rPr lang="en-GB" dirty="0" err="1" smtClean="0">
                <a:solidFill>
                  <a:srgbClr val="0070C0"/>
                </a:solidFill>
              </a:rPr>
              <a:t>db</a:t>
            </a:r>
            <a:r>
              <a:rPr lang="en-GB" dirty="0" smtClean="0"/>
              <a:t>” connected by two networks “</a:t>
            </a:r>
            <a:r>
              <a:rPr lang="en-GB" dirty="0" smtClean="0">
                <a:solidFill>
                  <a:srgbClr val="FF0000"/>
                </a:solidFill>
              </a:rPr>
              <a:t>new</a:t>
            </a:r>
            <a:r>
              <a:rPr lang="en-GB" dirty="0" smtClean="0"/>
              <a:t>” and “</a:t>
            </a:r>
            <a:r>
              <a:rPr lang="en-GB" dirty="0" smtClean="0">
                <a:solidFill>
                  <a:srgbClr val="FF0000"/>
                </a:solidFill>
              </a:rPr>
              <a:t>legacy</a:t>
            </a:r>
            <a:r>
              <a:rPr lang="en-GB" dirty="0" smtClean="0"/>
              <a:t>”.</a:t>
            </a:r>
          </a:p>
          <a:p>
            <a:r>
              <a:rPr lang="en-GB" dirty="0"/>
              <a:t>The </a:t>
            </a:r>
            <a:r>
              <a:rPr lang="en-GB" dirty="0" err="1">
                <a:solidFill>
                  <a:srgbClr val="0070C0"/>
                </a:solidFill>
              </a:rPr>
              <a:t>db</a:t>
            </a:r>
            <a:r>
              <a:rPr lang="en-GB" dirty="0"/>
              <a:t> service is reachable at the hostname </a:t>
            </a:r>
            <a:r>
              <a:rPr lang="en-GB" b="1" dirty="0" err="1">
                <a:solidFill>
                  <a:srgbClr val="0070C0"/>
                </a:solidFill>
              </a:rPr>
              <a:t>db</a:t>
            </a:r>
            <a:r>
              <a:rPr lang="en-GB" dirty="0"/>
              <a:t> or </a:t>
            </a:r>
            <a:r>
              <a:rPr lang="en-GB" b="1" dirty="0">
                <a:solidFill>
                  <a:schemeClr val="accent1">
                    <a:lumMod val="25000"/>
                  </a:schemeClr>
                </a:solidFill>
              </a:rPr>
              <a:t>database</a:t>
            </a:r>
            <a:r>
              <a:rPr lang="en-GB" dirty="0"/>
              <a:t> on the </a:t>
            </a:r>
            <a:r>
              <a:rPr lang="en-GB" dirty="0">
                <a:solidFill>
                  <a:srgbClr val="FF0000"/>
                </a:solidFill>
              </a:rPr>
              <a:t>new</a:t>
            </a:r>
            <a:r>
              <a:rPr lang="en-GB" dirty="0"/>
              <a:t> network, and at </a:t>
            </a:r>
            <a:r>
              <a:rPr lang="en-GB" b="1" dirty="0" err="1">
                <a:solidFill>
                  <a:srgbClr val="0070C0"/>
                </a:solidFill>
              </a:rPr>
              <a:t>db</a:t>
            </a:r>
            <a:r>
              <a:rPr lang="en-GB" dirty="0"/>
              <a:t> or </a:t>
            </a:r>
            <a:r>
              <a:rPr lang="en-GB" b="1" dirty="0" err="1">
                <a:solidFill>
                  <a:schemeClr val="accent1">
                    <a:lumMod val="25000"/>
                  </a:schemeClr>
                </a:solidFill>
              </a:rPr>
              <a:t>mysql</a:t>
            </a:r>
            <a:r>
              <a:rPr lang="en-GB" dirty="0"/>
              <a:t> on the </a:t>
            </a:r>
            <a:r>
              <a:rPr lang="en-GB" dirty="0">
                <a:solidFill>
                  <a:srgbClr val="FF0000"/>
                </a:solidFill>
              </a:rPr>
              <a:t>legacy</a:t>
            </a:r>
            <a:r>
              <a:rPr lang="en-GB" dirty="0"/>
              <a:t> </a:t>
            </a:r>
            <a:r>
              <a:rPr lang="en-GB" dirty="0" smtClean="0"/>
              <a:t>network.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 bwMode="auto">
          <a:xfrm flipH="1">
            <a:off x="1668780" y="3048000"/>
            <a:ext cx="1706880" cy="96012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/>
          <p:nvPr/>
        </p:nvCxnSpPr>
        <p:spPr bwMode="auto">
          <a:xfrm flipH="1">
            <a:off x="1607820" y="3048000"/>
            <a:ext cx="1760220" cy="172212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427768089"/>
      </p:ext>
    </p:extLst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Networks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ounded Rectangle 4"/>
          <p:cNvSpPr/>
          <p:nvPr/>
        </p:nvSpPr>
        <p:spPr bwMode="auto">
          <a:xfrm>
            <a:off x="1684418" y="1543678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web</a:t>
            </a:r>
          </a:p>
        </p:txBody>
      </p:sp>
      <p:sp>
        <p:nvSpPr>
          <p:cNvPr id="6" name="Rounded Rectangle 5"/>
          <p:cNvSpPr/>
          <p:nvPr/>
        </p:nvSpPr>
        <p:spPr bwMode="auto">
          <a:xfrm>
            <a:off x="3958088" y="1543678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db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7" name="Elbow Connector 6"/>
          <p:cNvCxnSpPr/>
          <p:nvPr/>
        </p:nvCxnSpPr>
        <p:spPr bwMode="auto">
          <a:xfrm rot="16200000" flipH="1">
            <a:off x="3369890" y="1227398"/>
            <a:ext cx="12700" cy="2095599"/>
          </a:xfrm>
          <a:prstGeom prst="bentConnector3">
            <a:avLst>
              <a:gd name="adj1" fmla="val 4680000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2934595" y="2939341"/>
            <a:ext cx="6078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new</a:t>
            </a:r>
            <a:endParaRPr lang="en-GB" dirty="0"/>
          </a:p>
        </p:txBody>
      </p:sp>
      <p:sp>
        <p:nvSpPr>
          <p:cNvPr id="9" name="Rounded Rectangle 8"/>
          <p:cNvSpPr/>
          <p:nvPr/>
        </p:nvSpPr>
        <p:spPr bwMode="auto">
          <a:xfrm>
            <a:off x="6247296" y="1537327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worker</a:t>
            </a:r>
          </a:p>
        </p:txBody>
      </p:sp>
      <p:cxnSp>
        <p:nvCxnSpPr>
          <p:cNvPr id="10" name="Elbow Connector 9"/>
          <p:cNvCxnSpPr/>
          <p:nvPr/>
        </p:nvCxnSpPr>
        <p:spPr bwMode="auto">
          <a:xfrm rot="16200000" flipH="1">
            <a:off x="5851610" y="1227398"/>
            <a:ext cx="12700" cy="2095599"/>
          </a:xfrm>
          <a:prstGeom prst="bentConnector3">
            <a:avLst>
              <a:gd name="adj1" fmla="val 4680000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5233430" y="2939341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legacy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3613413" y="2246564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mysql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4810160" y="2246564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database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3198074" y="3879540"/>
            <a:ext cx="280499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List all networks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network ls</a:t>
            </a:r>
          </a:p>
          <a:p>
            <a:endParaRPr lang="en-GB" dirty="0"/>
          </a:p>
          <a:p>
            <a:r>
              <a:rPr lang="en-GB" dirty="0" smtClean="0"/>
              <a:t>Tidy up unused networks:</a:t>
            </a:r>
            <a:endParaRPr lang="en-GB" dirty="0"/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network prune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077620394"/>
      </p:ext>
    </p:extLst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23010" y="844550"/>
            <a:ext cx="7029450" cy="4114800"/>
          </a:xfrm>
        </p:spPr>
        <p:txBody>
          <a:bodyPr/>
          <a:lstStyle/>
          <a:p>
            <a:r>
              <a:rPr lang="en-GB" dirty="0" smtClean="0"/>
              <a:t>You may come across </a:t>
            </a:r>
            <a:r>
              <a:rPr lang="en-GB" dirty="0" err="1" smtClean="0"/>
              <a:t>docker-compose.yml</a:t>
            </a:r>
            <a:r>
              <a:rPr lang="en-GB" dirty="0" smtClean="0"/>
              <a:t> files using the keyword “links“</a:t>
            </a:r>
            <a:endParaRPr lang="en-GB" dirty="0"/>
          </a:p>
          <a:p>
            <a:r>
              <a:rPr lang="en-GB" dirty="0" smtClean="0"/>
              <a:t>However, this is now obsoleted and we should use networks instead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50520" y="2846705"/>
            <a:ext cx="343662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OBSOLETE APPROACH</a:t>
            </a:r>
          </a:p>
          <a:p>
            <a:r>
              <a:rPr lang="en-GB" dirty="0" smtClean="0"/>
              <a:t>services:</a:t>
            </a:r>
          </a:p>
          <a:p>
            <a:r>
              <a:rPr lang="en-GB" dirty="0"/>
              <a:t> </a:t>
            </a:r>
            <a:r>
              <a:rPr lang="en-GB" dirty="0" smtClean="0"/>
              <a:t>    web:</a:t>
            </a:r>
            <a:br>
              <a:rPr lang="en-GB" dirty="0" smtClean="0"/>
            </a:br>
            <a:r>
              <a:rPr lang="en-GB" dirty="0" smtClean="0"/>
              <a:t>             image: </a:t>
            </a:r>
            <a:r>
              <a:rPr lang="en-GB" dirty="0" err="1" smtClean="0"/>
              <a:t>someimage</a:t>
            </a:r>
            <a:endParaRPr lang="en-GB" dirty="0" smtClean="0"/>
          </a:p>
          <a:p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            links:</a:t>
            </a:r>
          </a:p>
          <a:p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                  - database</a:t>
            </a:r>
          </a:p>
          <a:p>
            <a:endParaRPr lang="en-GB" dirty="0"/>
          </a:p>
          <a:p>
            <a:r>
              <a:rPr lang="en-GB" dirty="0" smtClean="0"/>
              <a:t>     database:</a:t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>             image</a:t>
            </a:r>
            <a:r>
              <a:rPr lang="en-GB" dirty="0"/>
              <a:t>: </a:t>
            </a:r>
            <a:r>
              <a:rPr lang="en-GB" dirty="0" err="1"/>
              <a:t>someimage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600575" y="2374265"/>
            <a:ext cx="343662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NEW APPROACH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services:</a:t>
            </a:r>
          </a:p>
          <a:p>
            <a:r>
              <a:rPr lang="en-GB" dirty="0"/>
              <a:t> </a:t>
            </a:r>
            <a:r>
              <a:rPr lang="en-GB" dirty="0" smtClean="0"/>
              <a:t>    web:</a:t>
            </a:r>
            <a:br>
              <a:rPr lang="en-GB" dirty="0" smtClean="0"/>
            </a:br>
            <a:r>
              <a:rPr lang="en-GB" dirty="0" smtClean="0"/>
              <a:t>             image: </a:t>
            </a:r>
            <a:r>
              <a:rPr lang="en-GB" dirty="0" err="1" smtClean="0"/>
              <a:t>someimage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       networks:</a:t>
            </a:r>
          </a:p>
          <a:p>
            <a:r>
              <a:rPr lang="en-GB" dirty="0"/>
              <a:t> </a:t>
            </a:r>
            <a:r>
              <a:rPr lang="en-GB" dirty="0" smtClean="0"/>
              <a:t>                  - </a:t>
            </a:r>
            <a:r>
              <a:rPr lang="en-GB" dirty="0" err="1">
                <a:solidFill>
                  <a:srgbClr val="FF0000"/>
                </a:solidFill>
              </a:rPr>
              <a:t>my_network</a:t>
            </a:r>
            <a:endParaRPr lang="en-GB" dirty="0" smtClean="0">
              <a:solidFill>
                <a:srgbClr val="FF0000"/>
              </a:solidFill>
            </a:endParaRPr>
          </a:p>
          <a:p>
            <a:endParaRPr lang="en-GB" dirty="0"/>
          </a:p>
          <a:p>
            <a:r>
              <a:rPr lang="en-GB" dirty="0" smtClean="0"/>
              <a:t>     database:</a:t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>             image</a:t>
            </a:r>
            <a:r>
              <a:rPr lang="en-GB" dirty="0"/>
              <a:t>: </a:t>
            </a:r>
            <a:r>
              <a:rPr lang="en-GB" dirty="0" err="1" smtClean="0"/>
              <a:t>someimage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>             networks</a:t>
            </a:r>
            <a:r>
              <a:rPr lang="en-GB" dirty="0"/>
              <a:t>:</a:t>
            </a:r>
          </a:p>
          <a:p>
            <a:r>
              <a:rPr lang="en-GB" dirty="0"/>
              <a:t>                   - </a:t>
            </a:r>
            <a:r>
              <a:rPr lang="en-GB" dirty="0" err="1">
                <a:solidFill>
                  <a:srgbClr val="FF0000"/>
                </a:solidFill>
              </a:rPr>
              <a:t>my_network</a:t>
            </a:r>
            <a:endParaRPr lang="en-GB" dirty="0" smtClean="0">
              <a:solidFill>
                <a:srgbClr val="FF0000"/>
              </a:solidFill>
            </a:endParaRPr>
          </a:p>
          <a:p>
            <a:endParaRPr lang="en-GB" dirty="0"/>
          </a:p>
          <a:p>
            <a:r>
              <a:rPr lang="en-GB" dirty="0" smtClean="0"/>
              <a:t>networks:</a:t>
            </a:r>
            <a:br>
              <a:rPr lang="en-GB" dirty="0" smtClean="0"/>
            </a:br>
            <a:r>
              <a:rPr lang="en-GB" dirty="0" smtClean="0"/>
              <a:t>           </a:t>
            </a:r>
            <a:r>
              <a:rPr lang="en-GB" dirty="0" err="1" smtClean="0">
                <a:solidFill>
                  <a:srgbClr val="FF0000"/>
                </a:solidFill>
              </a:rPr>
              <a:t>my_network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1809487"/>
      </p:ext>
    </p:extLst>
  </p:cSld>
  <p:clrMapOvr>
    <a:masterClrMapping/>
  </p:clrMapOvr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2216" y="855343"/>
            <a:ext cx="3120390" cy="4114800"/>
          </a:xfrm>
        </p:spPr>
        <p:txBody>
          <a:bodyPr/>
          <a:lstStyle/>
          <a:p>
            <a:r>
              <a:rPr lang="en-GB" dirty="0" smtClean="0"/>
              <a:t>LONG FORMAT</a:t>
            </a:r>
          </a:p>
          <a:p>
            <a:pPr marL="0" indent="0">
              <a:buNone/>
            </a:pPr>
            <a:r>
              <a:rPr lang="en-GB" dirty="0"/>
              <a:t>ports:</a:t>
            </a:r>
          </a:p>
          <a:p>
            <a:pPr marL="0" indent="0">
              <a:buNone/>
            </a:pPr>
            <a:r>
              <a:rPr lang="en-GB" dirty="0"/>
              <a:t>  - target: 80</a:t>
            </a:r>
          </a:p>
          <a:p>
            <a:pPr marL="0" indent="0">
              <a:buNone/>
            </a:pPr>
            <a:r>
              <a:rPr lang="en-GB" dirty="0"/>
              <a:t>    published: 8080</a:t>
            </a:r>
          </a:p>
          <a:p>
            <a:pPr marL="0" indent="0">
              <a:buNone/>
            </a:pPr>
            <a:r>
              <a:rPr lang="en-GB" dirty="0"/>
              <a:t>    protocol: </a:t>
            </a:r>
            <a:r>
              <a:rPr lang="en-GB" dirty="0" err="1"/>
              <a:t>tcp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   mode: host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4543124" y="855343"/>
            <a:ext cx="4400851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SHORT FORMAT</a:t>
            </a:r>
          </a:p>
          <a:p>
            <a:r>
              <a:rPr lang="en-GB" dirty="0" err="1" smtClean="0"/>
              <a:t>ContainerPort</a:t>
            </a:r>
            <a:r>
              <a:rPr lang="en-GB" dirty="0" smtClean="0"/>
              <a:t> e.g. “3000”</a:t>
            </a:r>
          </a:p>
          <a:p>
            <a:r>
              <a:rPr lang="en-GB" dirty="0" err="1" smtClean="0"/>
              <a:t>HostPort:ContainerPort</a:t>
            </a:r>
            <a:r>
              <a:rPr lang="en-GB" dirty="0" smtClean="0"/>
              <a:t> e.g.</a:t>
            </a:r>
            <a:br>
              <a:rPr lang="en-GB" dirty="0" smtClean="0"/>
            </a:br>
            <a:r>
              <a:rPr lang="en-GB" dirty="0" smtClean="0"/>
              <a:t>“8080:80”</a:t>
            </a:r>
            <a:br>
              <a:rPr lang="en-GB" dirty="0" smtClean="0"/>
            </a:br>
            <a:r>
              <a:rPr lang="en-GB" dirty="0" smtClean="0"/>
              <a:t>web server port 80 is exposed to host as 8080 i.e. use 8080 in your browser</a:t>
            </a:r>
          </a:p>
          <a:p>
            <a:pPr marL="0" indent="0">
              <a:buNone/>
            </a:pPr>
            <a:r>
              <a:rPr lang="da-DK" dirty="0"/>
              <a:t>ports:</a:t>
            </a:r>
          </a:p>
          <a:p>
            <a:pPr marL="0" indent="0">
              <a:buNone/>
            </a:pPr>
            <a:r>
              <a:rPr lang="da-DK" dirty="0"/>
              <a:t> - "3000"</a:t>
            </a:r>
          </a:p>
          <a:p>
            <a:pPr marL="0" indent="0">
              <a:buNone/>
            </a:pPr>
            <a:r>
              <a:rPr lang="da-DK" dirty="0"/>
              <a:t> - "3000-3005"</a:t>
            </a:r>
          </a:p>
          <a:p>
            <a:pPr marL="0" indent="0">
              <a:buNone/>
            </a:pPr>
            <a:r>
              <a:rPr lang="da-DK" dirty="0"/>
              <a:t> - "8000:8000"</a:t>
            </a:r>
          </a:p>
          <a:p>
            <a:pPr marL="0" indent="0">
              <a:buNone/>
            </a:pPr>
            <a:r>
              <a:rPr lang="da-DK" dirty="0"/>
              <a:t> - "9090-9091:8080-8081"</a:t>
            </a:r>
          </a:p>
          <a:p>
            <a:pPr marL="0" indent="0">
              <a:buNone/>
            </a:pPr>
            <a:r>
              <a:rPr lang="da-DK" dirty="0"/>
              <a:t> - "49100:22"</a:t>
            </a:r>
          </a:p>
          <a:p>
            <a:pPr marL="0" indent="0">
              <a:buNone/>
            </a:pPr>
            <a:r>
              <a:rPr lang="da-DK" dirty="0"/>
              <a:t> - "127.0.0.1:8001:8001"</a:t>
            </a:r>
          </a:p>
          <a:p>
            <a:pPr marL="0" indent="0">
              <a:buNone/>
            </a:pPr>
            <a:r>
              <a:rPr lang="da-DK" dirty="0"/>
              <a:t> - "127.0.0.1:5000-5010:5000-5010"</a:t>
            </a:r>
          </a:p>
          <a:p>
            <a:pPr marL="0" indent="0">
              <a:buNone/>
            </a:pPr>
            <a:r>
              <a:rPr lang="da-DK" dirty="0"/>
              <a:t> - "6060:6060/udp"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5124534"/>
      </p:ext>
    </p:extLst>
  </p:cSld>
  <p:clrMapOvr>
    <a:masterClrMapping/>
  </p:clrMapOvr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the Services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5141793"/>
          </a:xfrm>
        </p:spPr>
        <p:txBody>
          <a:bodyPr/>
          <a:lstStyle/>
          <a:p>
            <a:r>
              <a:rPr lang="en-GB" dirty="0" smtClean="0"/>
              <a:t>Build the Docker containers, volumes and networks</a:t>
            </a:r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-compose build</a:t>
            </a:r>
            <a:endParaRPr lang="en-GB" i="1" dirty="0"/>
          </a:p>
          <a:p>
            <a:pPr lvl="1"/>
            <a:r>
              <a:rPr lang="en-GB" dirty="0" smtClean="0"/>
              <a:t>By default it looks for the file </a:t>
            </a:r>
            <a:r>
              <a:rPr lang="en-GB" b="1" dirty="0" err="1" smtClean="0"/>
              <a:t>docker-compose.yml</a:t>
            </a:r>
            <a:endParaRPr lang="en-GB" b="1" dirty="0" smtClean="0"/>
          </a:p>
          <a:p>
            <a:r>
              <a:rPr lang="en-GB" dirty="0" smtClean="0"/>
              <a:t>Built images are cached so they do not rebuild if they have not been changed</a:t>
            </a:r>
          </a:p>
          <a:p>
            <a:pPr lvl="1"/>
            <a:r>
              <a:rPr lang="en-GB" dirty="0" smtClean="0"/>
              <a:t>To turn off the caching use</a:t>
            </a:r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-compose build –no-cache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u="sng" dirty="0" smtClean="0"/>
              <a:t>Build and Run</a:t>
            </a:r>
          </a:p>
          <a:p>
            <a:r>
              <a:rPr lang="en-GB" i="1" dirty="0" err="1" smtClean="0"/>
              <a:t>docker</a:t>
            </a:r>
            <a:r>
              <a:rPr lang="en-GB" i="1" dirty="0" smtClean="0"/>
              <a:t>-compose up </a:t>
            </a:r>
            <a:r>
              <a:rPr lang="en-GB" dirty="0" smtClean="0"/>
              <a:t>will build the images if they do not already exist. </a:t>
            </a:r>
          </a:p>
          <a:p>
            <a:pPr lvl="1"/>
            <a:r>
              <a:rPr lang="en-GB" dirty="0" smtClean="0"/>
              <a:t>However, if you make changes to a </a:t>
            </a:r>
            <a:r>
              <a:rPr lang="en-GB" dirty="0" err="1" smtClean="0"/>
              <a:t>Dockerfile</a:t>
            </a:r>
            <a:r>
              <a:rPr lang="en-GB" dirty="0" smtClean="0"/>
              <a:t> the image is based on, then this command will not rebuild the image.</a:t>
            </a:r>
            <a:br>
              <a:rPr lang="en-GB" dirty="0" smtClean="0"/>
            </a:br>
            <a:r>
              <a:rPr lang="en-GB" dirty="0" smtClean="0"/>
              <a:t>Therefore, it might be safer to force a rebuild by specifying the --build option e.g.</a:t>
            </a: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-compose  up -d  </a:t>
            </a:r>
            <a:r>
              <a:rPr lang="en-GB" i="1" dirty="0" smtClean="0">
                <a:solidFill>
                  <a:srgbClr val="FF0000"/>
                </a:solidFill>
              </a:rPr>
              <a:t>--build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800648" y="3321605"/>
            <a:ext cx="52694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https://www.youtube.com/watch?v=4EqysCR3mjo</a:t>
            </a:r>
          </a:p>
        </p:txBody>
      </p:sp>
    </p:spTree>
    <p:extLst>
      <p:ext uri="{BB962C8B-B14F-4D97-AF65-F5344CB8AC3E}">
        <p14:creationId xmlns:p14="http://schemas.microsoft.com/office/powerpoint/2010/main" val="1221894870"/>
      </p:ext>
    </p:extLst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Compose Commands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65860"/>
            <a:ext cx="7692390" cy="5257800"/>
          </a:xfrm>
        </p:spPr>
        <p:txBody>
          <a:bodyPr/>
          <a:lstStyle/>
          <a:p>
            <a:pPr marL="0" indent="0">
              <a:buNone/>
            </a:pPr>
            <a:r>
              <a:rPr lang="en-GB" u="sng" dirty="0" smtClean="0"/>
              <a:t>Similar to Docker container commands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help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</a:t>
            </a:r>
            <a:r>
              <a:rPr lang="en-GB" dirty="0" err="1" smtClean="0"/>
              <a:t>ps</a:t>
            </a:r>
            <a:r>
              <a:rPr lang="en-GB" dirty="0" smtClean="0"/>
              <a:t>: look at running services (i.e. containers)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top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logs --follow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logs  </a:t>
            </a:r>
            <a:r>
              <a:rPr lang="en-GB" dirty="0" err="1" smtClean="0"/>
              <a:t>my_service</a:t>
            </a:r>
            <a:r>
              <a:rPr lang="en-GB" dirty="0" smtClean="0"/>
              <a:t>  --follow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start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stop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restart</a:t>
            </a:r>
          </a:p>
          <a:p>
            <a:r>
              <a:rPr lang="en-GB" dirty="0" err="1" smtClean="0"/>
              <a:t>docker</a:t>
            </a:r>
            <a:r>
              <a:rPr lang="en-GB" dirty="0"/>
              <a:t>-compose </a:t>
            </a:r>
            <a:r>
              <a:rPr lang="en-GB" dirty="0" smtClean="0"/>
              <a:t>up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down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kill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</a:t>
            </a:r>
            <a:r>
              <a:rPr lang="en-GB" dirty="0" err="1" smtClean="0"/>
              <a:t>rm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43953315"/>
      </p:ext>
    </p:extLst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5850" y="754688"/>
            <a:ext cx="7029450" cy="5061585"/>
          </a:xfrm>
        </p:spPr>
        <p:txBody>
          <a:bodyPr/>
          <a:lstStyle/>
          <a:p>
            <a:r>
              <a:rPr lang="en-GB" dirty="0"/>
              <a:t>Builds, (re)creates, starts, and attaches to containers for a </a:t>
            </a:r>
            <a:r>
              <a:rPr lang="en-GB" dirty="0" smtClean="0"/>
              <a:t>service….only builds services that need rebuilding</a:t>
            </a:r>
          </a:p>
          <a:p>
            <a:pPr lvl="1"/>
            <a:r>
              <a:rPr lang="en-GB" dirty="0"/>
              <a:t>Unless they are already running, this command also starts any linked </a:t>
            </a:r>
            <a:r>
              <a:rPr lang="en-GB" dirty="0" smtClean="0"/>
              <a:t>services</a:t>
            </a:r>
          </a:p>
          <a:p>
            <a:pPr lvl="1"/>
            <a:r>
              <a:rPr lang="en-GB" dirty="0" smtClean="0">
                <a:solidFill>
                  <a:srgbClr val="FF0000"/>
                </a:solidFill>
              </a:rPr>
              <a:t>Applies port mapping specified in compose file</a:t>
            </a:r>
          </a:p>
          <a:p>
            <a:r>
              <a:rPr lang="en-GB" dirty="0" smtClean="0"/>
              <a:t>Aggregates </a:t>
            </a:r>
            <a:r>
              <a:rPr lang="en-GB" dirty="0"/>
              <a:t>the output of each container (essentially running </a:t>
            </a:r>
            <a:r>
              <a:rPr lang="en-GB" dirty="0" err="1"/>
              <a:t>docker</a:t>
            </a:r>
            <a:r>
              <a:rPr lang="en-GB" dirty="0"/>
              <a:t>-compose logs -f). </a:t>
            </a:r>
            <a:endParaRPr lang="en-GB" dirty="0" smtClean="0"/>
          </a:p>
          <a:p>
            <a:r>
              <a:rPr lang="en-GB" dirty="0" smtClean="0"/>
              <a:t>When </a:t>
            </a:r>
            <a:r>
              <a:rPr lang="en-GB" dirty="0"/>
              <a:t>the command exits, all containers are </a:t>
            </a:r>
            <a:r>
              <a:rPr lang="en-GB" dirty="0" smtClean="0"/>
              <a:t>stopped</a:t>
            </a:r>
          </a:p>
          <a:p>
            <a:r>
              <a:rPr lang="en-GB" dirty="0" smtClean="0"/>
              <a:t>-d or --detach starts the containers in the background and leaves them running</a:t>
            </a:r>
          </a:p>
          <a:p>
            <a:r>
              <a:rPr lang="en-GB" dirty="0" smtClean="0"/>
              <a:t>Example: MySQL </a:t>
            </a:r>
            <a:r>
              <a:rPr lang="en-GB" dirty="0"/>
              <a:t>S</a:t>
            </a:r>
            <a:r>
              <a:rPr lang="en-GB" dirty="0" smtClean="0"/>
              <a:t>erver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118360" y="4843244"/>
            <a:ext cx="40790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docker</a:t>
            </a:r>
            <a:r>
              <a:rPr lang="en-GB" i="1" dirty="0" smtClean="0"/>
              <a:t>-compose –f  </a:t>
            </a:r>
            <a:r>
              <a:rPr lang="en-GB" i="1" dirty="0" err="1" smtClean="0"/>
              <a:t>mysql.yml</a:t>
            </a:r>
            <a:r>
              <a:rPr lang="en-GB" i="1" dirty="0" smtClean="0"/>
              <a:t>  up   -d</a:t>
            </a:r>
            <a:endParaRPr lang="en-GB" i="1" dirty="0"/>
          </a:p>
        </p:txBody>
      </p:sp>
      <p:sp>
        <p:nvSpPr>
          <p:cNvPr id="7" name="TextBox 6"/>
          <p:cNvSpPr txBox="1"/>
          <p:nvPr/>
        </p:nvSpPr>
        <p:spPr>
          <a:xfrm>
            <a:off x="4562475" y="5726410"/>
            <a:ext cx="40024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Specify name of </a:t>
            </a:r>
            <a:r>
              <a:rPr lang="en-GB" dirty="0" err="1" smtClean="0"/>
              <a:t>docker</a:t>
            </a:r>
            <a:r>
              <a:rPr lang="en-GB" dirty="0" smtClean="0"/>
              <a:t> compose file, the default is </a:t>
            </a:r>
            <a:r>
              <a:rPr lang="en-GB" dirty="0" err="1" smtClean="0"/>
              <a:t>docker-compose.yml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4853940" y="5212576"/>
            <a:ext cx="281940" cy="47956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>
            <a:off x="350520" y="5428456"/>
            <a:ext cx="29418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--file</a:t>
            </a:r>
            <a:br>
              <a:rPr lang="en-GB" dirty="0" smtClean="0"/>
            </a:br>
            <a:r>
              <a:rPr lang="en-GB" dirty="0" smtClean="0"/>
              <a:t>-f</a:t>
            </a:r>
            <a:br>
              <a:rPr lang="en-GB" dirty="0" smtClean="0"/>
            </a:br>
            <a:r>
              <a:rPr lang="en-GB" dirty="0" smtClean="0"/>
              <a:t>Specify compose file name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355969" y="4142735"/>
            <a:ext cx="13644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(Optionally)</a:t>
            </a:r>
            <a:br>
              <a:rPr lang="en-GB" dirty="0" smtClean="0"/>
            </a:br>
            <a:r>
              <a:rPr lang="en-GB" dirty="0" smtClean="0"/>
              <a:t>Force build</a:t>
            </a:r>
            <a:endParaRPr lang="en-GB" dirty="0"/>
          </a:p>
        </p:txBody>
      </p:sp>
      <p:cxnSp>
        <p:nvCxnSpPr>
          <p:cNvPr id="11" name="Elbow Connector 10"/>
          <p:cNvCxnSpPr>
            <a:stCxn id="6" idx="1"/>
            <a:endCxn id="23" idx="0"/>
          </p:cNvCxnSpPr>
          <p:nvPr/>
        </p:nvCxnSpPr>
        <p:spPr bwMode="auto">
          <a:xfrm rot="10800000" flipV="1">
            <a:off x="6697469" y="4465901"/>
            <a:ext cx="658500" cy="375150"/>
          </a:xfrm>
          <a:prstGeom prst="bentConnector2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3" name="TextBox 22"/>
          <p:cNvSpPr txBox="1"/>
          <p:nvPr/>
        </p:nvSpPr>
        <p:spPr>
          <a:xfrm>
            <a:off x="6284535" y="4841051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--build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9046921"/>
      </p:ext>
    </p:extLst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Down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Stops containers and removes containers, networks, volumes, and </a:t>
            </a:r>
            <a:r>
              <a:rPr lang="en-GB" dirty="0" smtClean="0"/>
              <a:t>images (as defined in the Compose file) </a:t>
            </a:r>
            <a:r>
              <a:rPr lang="en-GB" dirty="0"/>
              <a:t>created </a:t>
            </a:r>
            <a:r>
              <a:rPr lang="en-GB" dirty="0" smtClean="0"/>
              <a:t>by a call to the “up” command 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Remove the images when we finish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426369" y="2663122"/>
            <a:ext cx="2501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docker</a:t>
            </a:r>
            <a:r>
              <a:rPr lang="en-GB" i="1" dirty="0" smtClean="0"/>
              <a:t>-compose down</a:t>
            </a:r>
            <a:endParaRPr lang="en-GB" i="1" dirty="0"/>
          </a:p>
        </p:txBody>
      </p:sp>
      <p:sp>
        <p:nvSpPr>
          <p:cNvPr id="6" name="TextBox 5"/>
          <p:cNvSpPr txBox="1"/>
          <p:nvPr/>
        </p:nvSpPr>
        <p:spPr>
          <a:xfrm>
            <a:off x="2506580" y="3881641"/>
            <a:ext cx="3104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docker</a:t>
            </a:r>
            <a:r>
              <a:rPr lang="en-GB" i="1" dirty="0" smtClean="0"/>
              <a:t>-compose down  --</a:t>
            </a:r>
            <a:r>
              <a:rPr lang="en-GB" i="1" dirty="0" err="1" smtClean="0"/>
              <a:t>rmi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733649439"/>
      </p:ext>
    </p:extLst>
  </p:cSld>
  <p:clrMapOvr>
    <a:masterClrMapping/>
  </p:clrMapOvr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Execute Command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0565" y="1633537"/>
            <a:ext cx="7566660" cy="3281363"/>
          </a:xfrm>
        </p:spPr>
        <p:txBody>
          <a:bodyPr/>
          <a:lstStyle/>
          <a:p>
            <a:r>
              <a:rPr lang="en-GB" dirty="0" smtClean="0"/>
              <a:t>Execute commands on </a:t>
            </a:r>
            <a:r>
              <a:rPr lang="en-GB" b="1" dirty="0" smtClean="0"/>
              <a:t>already running </a:t>
            </a:r>
            <a:r>
              <a:rPr lang="en-GB" dirty="0" smtClean="0"/>
              <a:t>container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-compose </a:t>
            </a:r>
            <a:r>
              <a:rPr lang="en-GB" i="1" dirty="0"/>
              <a:t>exec   </a:t>
            </a:r>
            <a:r>
              <a:rPr lang="en-GB" i="1" dirty="0" err="1"/>
              <a:t>my_service</a:t>
            </a:r>
            <a:r>
              <a:rPr lang="en-GB" i="1" dirty="0"/>
              <a:t>   </a:t>
            </a:r>
            <a:r>
              <a:rPr lang="en-GB" i="1" dirty="0" err="1"/>
              <a:t>somecommand</a:t>
            </a:r>
            <a:endParaRPr lang="en-GB" i="1" dirty="0"/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Example 1: running a single command line on a container</a:t>
            </a:r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-compose  exec  </a:t>
            </a:r>
            <a:r>
              <a:rPr lang="en-GB" i="1" dirty="0" err="1" smtClean="0"/>
              <a:t>unix_service</a:t>
            </a:r>
            <a:r>
              <a:rPr lang="en-GB" i="1" dirty="0" smtClean="0"/>
              <a:t>   ls /</a:t>
            </a:r>
            <a:r>
              <a:rPr lang="en-GB" i="1" dirty="0" err="1" smtClean="0"/>
              <a:t>usr</a:t>
            </a:r>
            <a:r>
              <a:rPr lang="en-GB" i="1" dirty="0" smtClean="0"/>
              <a:t>/dev</a:t>
            </a:r>
          </a:p>
          <a:p>
            <a:endParaRPr lang="en-GB" dirty="0" smtClean="0"/>
          </a:p>
          <a:p>
            <a:r>
              <a:rPr lang="en-GB" dirty="0" smtClean="0"/>
              <a:t>Example 2: enter a bash shell on a container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-compose exec   </a:t>
            </a:r>
            <a:r>
              <a:rPr lang="en-GB" i="1" dirty="0" err="1" smtClean="0"/>
              <a:t>unix_service</a:t>
            </a:r>
            <a:r>
              <a:rPr lang="en-GB" i="1" dirty="0" smtClean="0"/>
              <a:t>   /bin/bash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933795408"/>
      </p:ext>
    </p:extLst>
  </p:cSld>
  <p:clrMapOvr>
    <a:masterClrMapping/>
  </p:clrMapOvr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Compose Run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02752"/>
            <a:ext cx="7029450" cy="4936073"/>
          </a:xfrm>
        </p:spPr>
        <p:txBody>
          <a:bodyPr/>
          <a:lstStyle/>
          <a:p>
            <a:r>
              <a:rPr lang="en-GB" b="1" dirty="0" smtClean="0"/>
              <a:t>Starts</a:t>
            </a:r>
            <a:r>
              <a:rPr lang="en-GB" dirty="0" smtClean="0"/>
              <a:t> container and </a:t>
            </a:r>
            <a:r>
              <a:rPr lang="en-GB" dirty="0"/>
              <a:t>r</a:t>
            </a:r>
            <a:r>
              <a:rPr lang="en-GB" dirty="0" smtClean="0"/>
              <a:t>uns one command against the service</a:t>
            </a:r>
          </a:p>
          <a:p>
            <a:r>
              <a:rPr lang="en-GB" dirty="0" smtClean="0"/>
              <a:t>Example1: Run the command “bash” against the service named “web”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-compose </a:t>
            </a:r>
            <a:r>
              <a:rPr lang="en-GB" i="1" dirty="0"/>
              <a:t>run web </a:t>
            </a:r>
            <a:r>
              <a:rPr lang="en-GB" i="1" dirty="0" smtClean="0"/>
              <a:t>bash</a:t>
            </a:r>
          </a:p>
          <a:p>
            <a:r>
              <a:rPr lang="en-GB" dirty="0" smtClean="0"/>
              <a:t>Example2: Run the “python” command on file “app.py” against the service named “web”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-compose </a:t>
            </a:r>
            <a:r>
              <a:rPr lang="en-GB" i="1" dirty="0"/>
              <a:t>run web python </a:t>
            </a:r>
            <a:r>
              <a:rPr lang="en-GB" i="1" dirty="0" smtClean="0"/>
              <a:t>app.py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smtClean="0"/>
              <a:t>Note: in “running” a container port mapping is not applied from the compose file, if required you have </a:t>
            </a:r>
            <a:r>
              <a:rPr lang="en-GB" i="1" dirty="0" err="1" smtClean="0"/>
              <a:t>specifiy</a:t>
            </a:r>
            <a:r>
              <a:rPr lang="en-GB" i="1" dirty="0" smtClean="0"/>
              <a:t> ports on the command line</a:t>
            </a:r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-compose </a:t>
            </a:r>
            <a:r>
              <a:rPr lang="en-GB" i="1" dirty="0"/>
              <a:t>run </a:t>
            </a:r>
            <a:r>
              <a:rPr lang="en-GB" i="1" dirty="0" smtClean="0"/>
              <a:t>-p </a:t>
            </a:r>
            <a:r>
              <a:rPr lang="en-GB" i="1" dirty="0"/>
              <a:t>8080:80 -p 2022:22 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	-</a:t>
            </a:r>
            <a:r>
              <a:rPr lang="en-GB" i="1" dirty="0"/>
              <a:t>p </a:t>
            </a:r>
            <a:r>
              <a:rPr lang="en-GB" i="1" dirty="0" smtClean="0"/>
              <a:t>127.0.0.1:2021:21 </a:t>
            </a:r>
            <a:r>
              <a:rPr lang="en-GB" i="1" dirty="0"/>
              <a:t>web python manage.py </a:t>
            </a:r>
            <a:r>
              <a:rPr lang="en-GB" i="1" dirty="0" smtClean="0"/>
              <a:t>shell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dirty="0" smtClean="0"/>
              <a:t>Run and remove containers when command completes by adding --</a:t>
            </a:r>
            <a:r>
              <a:rPr lang="en-GB" dirty="0" err="1" smtClean="0"/>
              <a:t>rm</a:t>
            </a:r>
            <a:r>
              <a:rPr lang="en-GB" dirty="0" smtClean="0"/>
              <a:t> option (ignored if --detach specified)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-compose run --</a:t>
            </a:r>
            <a:r>
              <a:rPr lang="en-GB" i="1" dirty="0" err="1" smtClean="0"/>
              <a:t>rm</a:t>
            </a:r>
            <a:r>
              <a:rPr lang="en-GB" i="1" dirty="0" smtClean="0"/>
              <a:t>    web     bash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14844026"/>
      </p:ext>
    </p:extLst>
  </p:cSld>
  <p:clrMapOvr>
    <a:masterClrMapping/>
  </p:clrMapOvr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70119" y="0"/>
            <a:ext cx="4173855" cy="844550"/>
          </a:xfrm>
        </p:spPr>
        <p:txBody>
          <a:bodyPr/>
          <a:lstStyle/>
          <a:p>
            <a:r>
              <a:rPr lang="en-GB" dirty="0" smtClean="0"/>
              <a:t>Example LAMP</a:t>
            </a:r>
            <a:br>
              <a:rPr lang="en-GB" dirty="0" smtClean="0"/>
            </a:br>
            <a:r>
              <a:rPr lang="en-GB" dirty="0" smtClean="0"/>
              <a:t>Part A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358140" y="61095"/>
            <a:ext cx="7477240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COMPOSE FILE STARTS WITH….</a:t>
            </a:r>
          </a:p>
          <a:p>
            <a:r>
              <a:rPr lang="en-GB" dirty="0" smtClean="0"/>
              <a:t>version</a:t>
            </a:r>
            <a:r>
              <a:rPr lang="en-GB" dirty="0"/>
              <a:t>: "3.6"</a:t>
            </a:r>
          </a:p>
          <a:p>
            <a:r>
              <a:rPr lang="en-GB" dirty="0"/>
              <a:t>services:</a:t>
            </a:r>
          </a:p>
          <a:p>
            <a:r>
              <a:rPr lang="en-GB" dirty="0"/>
              <a:t>  webserver:</a:t>
            </a:r>
          </a:p>
          <a:p>
            <a:r>
              <a:rPr lang="en-GB" dirty="0"/>
              <a:t>    image: </a:t>
            </a:r>
            <a:r>
              <a:rPr lang="en-GB" dirty="0" err="1"/>
              <a:t>davidecesarano</a:t>
            </a:r>
            <a:r>
              <a:rPr lang="en-GB" dirty="0"/>
              <a:t>/</a:t>
            </a:r>
            <a:r>
              <a:rPr lang="en-GB" dirty="0" err="1"/>
              <a:t>docker</a:t>
            </a:r>
            <a:r>
              <a:rPr lang="en-GB" dirty="0"/>
              <a:t>-compose-lamp</a:t>
            </a:r>
          </a:p>
          <a:p>
            <a:r>
              <a:rPr lang="en-GB" dirty="0"/>
              <a:t>    restart: always</a:t>
            </a:r>
          </a:p>
          <a:p>
            <a:r>
              <a:rPr lang="en-GB" dirty="0"/>
              <a:t>    ports: </a:t>
            </a:r>
          </a:p>
          <a:p>
            <a:r>
              <a:rPr lang="en-GB" dirty="0"/>
              <a:t>      - target: 80</a:t>
            </a:r>
          </a:p>
          <a:p>
            <a:r>
              <a:rPr lang="en-GB" dirty="0"/>
              <a:t>        published: 80</a:t>
            </a:r>
          </a:p>
          <a:p>
            <a:r>
              <a:rPr lang="en-GB" dirty="0"/>
              <a:t>        protocol: </a:t>
            </a:r>
            <a:r>
              <a:rPr lang="en-GB" dirty="0" err="1"/>
              <a:t>tcp</a:t>
            </a:r>
            <a:endParaRPr lang="en-GB" dirty="0"/>
          </a:p>
          <a:p>
            <a:r>
              <a:rPr lang="en-GB" dirty="0"/>
              <a:t>        mode: host</a:t>
            </a:r>
          </a:p>
          <a:p>
            <a:r>
              <a:rPr lang="en-GB" dirty="0"/>
              <a:t>      - target: 443</a:t>
            </a:r>
          </a:p>
          <a:p>
            <a:r>
              <a:rPr lang="en-GB" dirty="0"/>
              <a:t>        published: 443</a:t>
            </a:r>
          </a:p>
          <a:p>
            <a:r>
              <a:rPr lang="en-GB" dirty="0"/>
              <a:t>        protocol: </a:t>
            </a:r>
            <a:r>
              <a:rPr lang="en-GB" dirty="0" err="1"/>
              <a:t>tcp</a:t>
            </a:r>
            <a:endParaRPr lang="en-GB" dirty="0"/>
          </a:p>
          <a:p>
            <a:r>
              <a:rPr lang="en-GB" dirty="0"/>
              <a:t>        mode: host</a:t>
            </a:r>
          </a:p>
          <a:p>
            <a:r>
              <a:rPr lang="en-GB" dirty="0" smtClean="0"/>
              <a:t>    networks: </a:t>
            </a:r>
          </a:p>
          <a:p>
            <a:r>
              <a:rPr lang="en-GB" dirty="0" smtClean="0"/>
              <a:t>      - </a:t>
            </a:r>
            <a:r>
              <a:rPr lang="en-GB" dirty="0" err="1" smtClean="0"/>
              <a:t>dbnetwork</a:t>
            </a:r>
            <a:endParaRPr lang="en-GB" dirty="0" smtClean="0"/>
          </a:p>
          <a:p>
            <a:r>
              <a:rPr lang="en-GB" dirty="0" smtClean="0"/>
              <a:t>    </a:t>
            </a:r>
            <a:r>
              <a:rPr lang="en-GB" dirty="0"/>
              <a:t>volumes:</a:t>
            </a:r>
          </a:p>
          <a:p>
            <a:r>
              <a:rPr lang="en-GB" dirty="0"/>
              <a:t>      - ./node:/opt/node</a:t>
            </a:r>
          </a:p>
          <a:p>
            <a:r>
              <a:rPr lang="en-GB" dirty="0"/>
              <a:t>      - ./www:/</a:t>
            </a:r>
            <a:r>
              <a:rPr lang="en-GB" dirty="0" err="1"/>
              <a:t>var</a:t>
            </a:r>
            <a:r>
              <a:rPr lang="en-GB" dirty="0"/>
              <a:t>/www/html</a:t>
            </a:r>
          </a:p>
          <a:p>
            <a:r>
              <a:rPr lang="en-GB" dirty="0"/>
              <a:t>      - ./</a:t>
            </a:r>
            <a:r>
              <a:rPr lang="en-GB" dirty="0" err="1"/>
              <a:t>config</a:t>
            </a:r>
            <a:r>
              <a:rPr lang="en-GB" dirty="0"/>
              <a:t>/apache2/</a:t>
            </a:r>
            <a:r>
              <a:rPr lang="en-GB" dirty="0" err="1"/>
              <a:t>custom.conf</a:t>
            </a:r>
            <a:r>
              <a:rPr lang="en-GB" dirty="0"/>
              <a:t>:/</a:t>
            </a:r>
            <a:r>
              <a:rPr lang="en-GB" dirty="0" err="1"/>
              <a:t>etc</a:t>
            </a:r>
            <a:r>
              <a:rPr lang="en-GB" dirty="0"/>
              <a:t>/apache2/mods-enabled/</a:t>
            </a:r>
            <a:r>
              <a:rPr lang="en-GB" dirty="0" err="1"/>
              <a:t>my.conf</a:t>
            </a:r>
            <a:endParaRPr lang="en-GB" dirty="0"/>
          </a:p>
          <a:p>
            <a:r>
              <a:rPr lang="en-GB" dirty="0"/>
              <a:t>      - ./</a:t>
            </a:r>
            <a:r>
              <a:rPr lang="en-GB" dirty="0" err="1"/>
              <a:t>config</a:t>
            </a:r>
            <a:r>
              <a:rPr lang="en-GB" dirty="0"/>
              <a:t>/</a:t>
            </a:r>
            <a:r>
              <a:rPr lang="en-GB" dirty="0" err="1"/>
              <a:t>php</a:t>
            </a:r>
            <a:r>
              <a:rPr lang="en-GB" dirty="0"/>
              <a:t>/php.ini:/</a:t>
            </a:r>
            <a:r>
              <a:rPr lang="en-GB" dirty="0" err="1"/>
              <a:t>etc</a:t>
            </a:r>
            <a:r>
              <a:rPr lang="en-GB" dirty="0"/>
              <a:t>/</a:t>
            </a:r>
            <a:r>
              <a:rPr lang="en-GB" dirty="0" err="1"/>
              <a:t>php</a:t>
            </a:r>
            <a:r>
              <a:rPr lang="en-GB" dirty="0"/>
              <a:t>/7.2/apache2/</a:t>
            </a:r>
            <a:r>
              <a:rPr lang="en-GB" dirty="0" err="1"/>
              <a:t>conf.d</a:t>
            </a:r>
            <a:r>
              <a:rPr lang="en-GB" dirty="0"/>
              <a:t>/custom.ini </a:t>
            </a:r>
          </a:p>
          <a:p>
            <a:r>
              <a:rPr lang="en-GB" dirty="0"/>
              <a:t>      - ./</a:t>
            </a:r>
            <a:r>
              <a:rPr lang="en-GB" dirty="0" err="1"/>
              <a:t>config</a:t>
            </a:r>
            <a:r>
              <a:rPr lang="en-GB" dirty="0"/>
              <a:t>/</a:t>
            </a:r>
            <a:r>
              <a:rPr lang="en-GB" dirty="0" err="1"/>
              <a:t>vhosts</a:t>
            </a:r>
            <a:r>
              <a:rPr lang="en-GB" dirty="0"/>
              <a:t>:/</a:t>
            </a:r>
            <a:r>
              <a:rPr lang="en-GB" dirty="0" err="1"/>
              <a:t>etc</a:t>
            </a:r>
            <a:r>
              <a:rPr lang="en-GB" dirty="0"/>
              <a:t>/apache2/sites-enabled</a:t>
            </a:r>
          </a:p>
          <a:p>
            <a:r>
              <a:rPr lang="en-GB" dirty="0"/>
              <a:t>      - ./</a:t>
            </a:r>
            <a:r>
              <a:rPr lang="en-GB" dirty="0" err="1"/>
              <a:t>ssl</a:t>
            </a:r>
            <a:r>
              <a:rPr lang="en-GB" dirty="0"/>
              <a:t>:/</a:t>
            </a:r>
            <a:r>
              <a:rPr lang="en-GB" dirty="0" err="1" smtClean="0"/>
              <a:t>etc</a:t>
            </a:r>
            <a:r>
              <a:rPr lang="en-GB" dirty="0" smtClean="0"/>
              <a:t>/</a:t>
            </a:r>
            <a:r>
              <a:rPr lang="en-GB" dirty="0" err="1" smtClean="0"/>
              <a:t>letsencrypt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6248400" y="1410658"/>
            <a:ext cx="17620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Baseline image</a:t>
            </a:r>
            <a:endParaRPr lang="en-GB" dirty="0"/>
          </a:p>
        </p:txBody>
      </p:sp>
      <p:cxnSp>
        <p:nvCxnSpPr>
          <p:cNvPr id="11" name="Straight Arrow Connector 10"/>
          <p:cNvCxnSpPr/>
          <p:nvPr/>
        </p:nvCxnSpPr>
        <p:spPr bwMode="auto">
          <a:xfrm flipH="1" flipV="1">
            <a:off x="5433461" y="1448602"/>
            <a:ext cx="747369" cy="14672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TextBox 12"/>
          <p:cNvSpPr txBox="1"/>
          <p:nvPr/>
        </p:nvSpPr>
        <p:spPr>
          <a:xfrm>
            <a:off x="3070916" y="2108034"/>
            <a:ext cx="531876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/>
              <a:t>LONG FORMAT PORT DEFINITION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target</a:t>
            </a:r>
            <a:r>
              <a:rPr lang="en-GB" dirty="0" smtClean="0"/>
              <a:t>: port inside container</a:t>
            </a:r>
          </a:p>
          <a:p>
            <a:r>
              <a:rPr lang="en-GB" b="1" dirty="0" smtClean="0"/>
              <a:t>published</a:t>
            </a:r>
            <a:r>
              <a:rPr lang="en-GB" dirty="0" smtClean="0"/>
              <a:t>: publicly exposed port</a:t>
            </a:r>
          </a:p>
          <a:p>
            <a:r>
              <a:rPr lang="en-GB" b="1" dirty="0" smtClean="0"/>
              <a:t>protocol</a:t>
            </a:r>
            <a:r>
              <a:rPr lang="en-GB" dirty="0" smtClean="0"/>
              <a:t>: the port protocol (</a:t>
            </a:r>
            <a:r>
              <a:rPr lang="en-GB" dirty="0" err="1" smtClean="0"/>
              <a:t>tcp</a:t>
            </a:r>
            <a:r>
              <a:rPr lang="en-GB" dirty="0" smtClean="0"/>
              <a:t>/</a:t>
            </a:r>
            <a:r>
              <a:rPr lang="en-GB" dirty="0" err="1" smtClean="0"/>
              <a:t>udp</a:t>
            </a:r>
            <a:r>
              <a:rPr lang="en-GB" dirty="0" smtClean="0"/>
              <a:t>)</a:t>
            </a:r>
          </a:p>
          <a:p>
            <a:r>
              <a:rPr lang="en-GB" b="1" dirty="0" smtClean="0"/>
              <a:t>mode</a:t>
            </a:r>
            <a:r>
              <a:rPr lang="en-GB" dirty="0" smtClean="0"/>
              <a:t>: host publish host port, ingress for swarm mode port to be load </a:t>
            </a:r>
            <a:r>
              <a:rPr lang="en-GB" dirty="0" err="1" smtClean="0"/>
              <a:t>balanaced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Short hand </a:t>
            </a:r>
            <a:endParaRPr lang="en-GB" dirty="0"/>
          </a:p>
        </p:txBody>
      </p:sp>
      <p:sp>
        <p:nvSpPr>
          <p:cNvPr id="14" name="Right Brace 13"/>
          <p:cNvSpPr/>
          <p:nvPr/>
        </p:nvSpPr>
        <p:spPr bwMode="auto">
          <a:xfrm>
            <a:off x="2636520" y="1905000"/>
            <a:ext cx="205740" cy="1127442"/>
          </a:xfrm>
          <a:prstGeom prst="rightBrace">
            <a:avLst/>
          </a:prstGeom>
          <a:noFill/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5" name="Right Brace 14"/>
          <p:cNvSpPr/>
          <p:nvPr/>
        </p:nvSpPr>
        <p:spPr bwMode="auto">
          <a:xfrm>
            <a:off x="2636520" y="3093720"/>
            <a:ext cx="205740" cy="1127442"/>
          </a:xfrm>
          <a:prstGeom prst="rightBrace">
            <a:avLst/>
          </a:prstGeom>
          <a:noFill/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921500" y="4268708"/>
            <a:ext cx="4518660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 smtClean="0"/>
              <a:t>volumes: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Mounting local directories so the container can see them e.g. ./www is mounted as /</a:t>
            </a:r>
            <a:r>
              <a:rPr lang="en-GB" dirty="0" err="1" smtClean="0"/>
              <a:t>var</a:t>
            </a:r>
            <a:r>
              <a:rPr lang="en-GB" dirty="0" smtClean="0"/>
              <a:t>/www/html in the container</a:t>
            </a:r>
            <a:endParaRPr lang="en-GB" dirty="0"/>
          </a:p>
        </p:txBody>
      </p:sp>
      <p:cxnSp>
        <p:nvCxnSpPr>
          <p:cNvPr id="19" name="Straight Arrow Connector 18"/>
          <p:cNvCxnSpPr/>
          <p:nvPr/>
        </p:nvCxnSpPr>
        <p:spPr bwMode="auto">
          <a:xfrm flipH="1">
            <a:off x="3307080" y="4960620"/>
            <a:ext cx="502920" cy="12192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015875767"/>
      </p:ext>
    </p:extLst>
  </p:cSld>
  <p:clrMapOvr>
    <a:masterClrMapping/>
  </p:clrMapOvr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Host Folders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1042" y="914399"/>
            <a:ext cx="7416961" cy="260032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40127" y="3514724"/>
            <a:ext cx="7720896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volumes:</a:t>
            </a:r>
          </a:p>
          <a:p>
            <a:r>
              <a:rPr lang="en-GB" dirty="0"/>
              <a:t>      - </a:t>
            </a:r>
            <a:r>
              <a:rPr lang="en-GB" b="1" dirty="0"/>
              <a:t>./node</a:t>
            </a:r>
            <a:r>
              <a:rPr lang="en-GB" dirty="0"/>
              <a:t>:/opt/node</a:t>
            </a:r>
          </a:p>
          <a:p>
            <a:r>
              <a:rPr lang="en-GB" dirty="0"/>
              <a:t>      - </a:t>
            </a:r>
            <a:r>
              <a:rPr lang="en-GB" b="1" dirty="0"/>
              <a:t>./www</a:t>
            </a:r>
            <a:r>
              <a:rPr lang="en-GB" dirty="0"/>
              <a:t>:/</a:t>
            </a:r>
            <a:r>
              <a:rPr lang="en-GB" dirty="0" err="1"/>
              <a:t>var</a:t>
            </a:r>
            <a:r>
              <a:rPr lang="en-GB" dirty="0"/>
              <a:t>/www/html</a:t>
            </a:r>
          </a:p>
          <a:p>
            <a:r>
              <a:rPr lang="en-GB" dirty="0"/>
              <a:t>      - </a:t>
            </a:r>
            <a:r>
              <a:rPr lang="en-GB" b="1" dirty="0"/>
              <a:t>./</a:t>
            </a:r>
            <a:r>
              <a:rPr lang="en-GB" b="1" dirty="0" err="1"/>
              <a:t>config</a:t>
            </a:r>
            <a:r>
              <a:rPr lang="en-GB" b="1" dirty="0"/>
              <a:t>/apache2/</a:t>
            </a:r>
            <a:r>
              <a:rPr lang="en-GB" b="1" dirty="0" err="1"/>
              <a:t>custom.conf</a:t>
            </a:r>
            <a:r>
              <a:rPr lang="en-GB" dirty="0"/>
              <a:t>:/</a:t>
            </a:r>
            <a:r>
              <a:rPr lang="en-GB" dirty="0" err="1"/>
              <a:t>etc</a:t>
            </a:r>
            <a:r>
              <a:rPr lang="en-GB" dirty="0"/>
              <a:t>/apache2/mods-enabled/</a:t>
            </a:r>
            <a:r>
              <a:rPr lang="en-GB" dirty="0" err="1"/>
              <a:t>my.conf</a:t>
            </a:r>
            <a:endParaRPr lang="en-GB" dirty="0"/>
          </a:p>
          <a:p>
            <a:r>
              <a:rPr lang="en-GB" dirty="0"/>
              <a:t>      - </a:t>
            </a:r>
            <a:r>
              <a:rPr lang="en-GB" b="1" dirty="0"/>
              <a:t>./</a:t>
            </a:r>
            <a:r>
              <a:rPr lang="en-GB" b="1" dirty="0" err="1"/>
              <a:t>config</a:t>
            </a:r>
            <a:r>
              <a:rPr lang="en-GB" b="1" dirty="0"/>
              <a:t>/</a:t>
            </a:r>
            <a:r>
              <a:rPr lang="en-GB" b="1" dirty="0" err="1"/>
              <a:t>php</a:t>
            </a:r>
            <a:r>
              <a:rPr lang="en-GB" b="1" dirty="0"/>
              <a:t>/php.ini</a:t>
            </a:r>
            <a:r>
              <a:rPr lang="en-GB" dirty="0"/>
              <a:t>:/</a:t>
            </a:r>
            <a:r>
              <a:rPr lang="en-GB" dirty="0" err="1"/>
              <a:t>etc</a:t>
            </a:r>
            <a:r>
              <a:rPr lang="en-GB" dirty="0"/>
              <a:t>/</a:t>
            </a:r>
            <a:r>
              <a:rPr lang="en-GB" dirty="0" err="1"/>
              <a:t>php</a:t>
            </a:r>
            <a:r>
              <a:rPr lang="en-GB" dirty="0"/>
              <a:t>/7.2/apache2/</a:t>
            </a:r>
            <a:r>
              <a:rPr lang="en-GB" dirty="0" err="1"/>
              <a:t>conf.d</a:t>
            </a:r>
            <a:r>
              <a:rPr lang="en-GB" dirty="0"/>
              <a:t>/custom.ini </a:t>
            </a:r>
          </a:p>
          <a:p>
            <a:r>
              <a:rPr lang="en-GB" dirty="0"/>
              <a:t>      - </a:t>
            </a:r>
            <a:r>
              <a:rPr lang="en-GB" b="1" dirty="0"/>
              <a:t>./</a:t>
            </a:r>
            <a:r>
              <a:rPr lang="en-GB" b="1" dirty="0" err="1"/>
              <a:t>config</a:t>
            </a:r>
            <a:r>
              <a:rPr lang="en-GB" b="1" dirty="0"/>
              <a:t>/</a:t>
            </a:r>
            <a:r>
              <a:rPr lang="en-GB" b="1" dirty="0" err="1"/>
              <a:t>vhosts</a:t>
            </a:r>
            <a:r>
              <a:rPr lang="en-GB" dirty="0"/>
              <a:t>:/</a:t>
            </a:r>
            <a:r>
              <a:rPr lang="en-GB" dirty="0" err="1"/>
              <a:t>etc</a:t>
            </a:r>
            <a:r>
              <a:rPr lang="en-GB" dirty="0"/>
              <a:t>/apache2/sites-enabled</a:t>
            </a:r>
          </a:p>
          <a:p>
            <a:r>
              <a:rPr lang="en-GB" dirty="0"/>
              <a:t>      - </a:t>
            </a:r>
            <a:r>
              <a:rPr lang="en-GB" b="1" dirty="0"/>
              <a:t>./</a:t>
            </a:r>
            <a:r>
              <a:rPr lang="en-GB" b="1" dirty="0" err="1"/>
              <a:t>ssl</a:t>
            </a:r>
            <a:r>
              <a:rPr lang="en-GB" dirty="0"/>
              <a:t>:/</a:t>
            </a:r>
            <a:r>
              <a:rPr lang="en-GB" dirty="0" err="1"/>
              <a:t>etc</a:t>
            </a:r>
            <a:r>
              <a:rPr lang="en-GB" dirty="0"/>
              <a:t>/</a:t>
            </a:r>
            <a:r>
              <a:rPr lang="en-GB" dirty="0" err="1"/>
              <a:t>letsencrypt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4263992" y="5546049"/>
            <a:ext cx="4764505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NOTE: </a:t>
            </a:r>
          </a:p>
          <a:p>
            <a:r>
              <a:rPr lang="en-GB" dirty="0" smtClean="0"/>
              <a:t>To show PHP errors, in ./</a:t>
            </a:r>
            <a:r>
              <a:rPr lang="en-GB" dirty="0" err="1" smtClean="0"/>
              <a:t>config</a:t>
            </a:r>
            <a:r>
              <a:rPr lang="en-GB" dirty="0" smtClean="0"/>
              <a:t>/</a:t>
            </a:r>
            <a:r>
              <a:rPr lang="en-GB" dirty="0" err="1" smtClean="0"/>
              <a:t>php</a:t>
            </a:r>
            <a:r>
              <a:rPr lang="en-GB" dirty="0" smtClean="0"/>
              <a:t>/php.ini file you need to add the line </a:t>
            </a:r>
            <a:br>
              <a:rPr lang="en-GB" dirty="0" smtClean="0"/>
            </a:br>
            <a:r>
              <a:rPr lang="en-GB" b="1" dirty="0" err="1" smtClean="0"/>
              <a:t>display_errors</a:t>
            </a:r>
            <a:r>
              <a:rPr lang="en-GB" b="1" dirty="0" smtClean="0"/>
              <a:t>=1</a:t>
            </a:r>
            <a:endParaRPr lang="en-GB" b="1" dirty="0"/>
          </a:p>
        </p:txBody>
      </p:sp>
      <p:sp>
        <p:nvSpPr>
          <p:cNvPr id="5" name="TextBox 4"/>
          <p:cNvSpPr txBox="1"/>
          <p:nvPr/>
        </p:nvSpPr>
        <p:spPr>
          <a:xfrm>
            <a:off x="847023" y="5933975"/>
            <a:ext cx="29453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These directories are created for you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2311085"/>
      </p:ext>
    </p:extLst>
  </p:cSld>
  <p:clrMapOvr>
    <a:masterClrMapping/>
  </p:clrMapOvr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639" y="0"/>
            <a:ext cx="4204335" cy="844550"/>
          </a:xfrm>
        </p:spPr>
        <p:txBody>
          <a:bodyPr/>
          <a:lstStyle/>
          <a:p>
            <a:r>
              <a:rPr lang="en-GB" dirty="0" smtClean="0"/>
              <a:t>Example LAMP</a:t>
            </a:r>
            <a:br>
              <a:rPr lang="en-GB" dirty="0" smtClean="0"/>
            </a:br>
            <a:r>
              <a:rPr lang="en-GB" dirty="0" smtClean="0"/>
              <a:t>Part B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432560" y="5795764"/>
            <a:ext cx="60452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https://github.com/davidecesarano/docker-compose-lamp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1779" y="1309838"/>
            <a:ext cx="4450770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COMPOSE FILE CONTINUES….</a:t>
            </a:r>
          </a:p>
          <a:p>
            <a:r>
              <a:rPr lang="en-GB" dirty="0" smtClean="0"/>
              <a:t>  </a:t>
            </a:r>
          </a:p>
          <a:p>
            <a:r>
              <a:rPr lang="en-GB" dirty="0" err="1" smtClean="0"/>
              <a:t>mysql</a:t>
            </a:r>
            <a:r>
              <a:rPr lang="en-GB" dirty="0"/>
              <a:t>:</a:t>
            </a:r>
          </a:p>
          <a:p>
            <a:r>
              <a:rPr lang="en-GB" dirty="0"/>
              <a:t>    image: </a:t>
            </a:r>
            <a:r>
              <a:rPr lang="en-GB" dirty="0" err="1"/>
              <a:t>mariadb:latest</a:t>
            </a:r>
            <a:endParaRPr lang="en-GB" dirty="0"/>
          </a:p>
          <a:p>
            <a:r>
              <a:rPr lang="en-GB" dirty="0"/>
              <a:t>    ports:</a:t>
            </a:r>
          </a:p>
          <a:p>
            <a:r>
              <a:rPr lang="en-GB" dirty="0"/>
              <a:t>      - "3306:3306"</a:t>
            </a:r>
          </a:p>
          <a:p>
            <a:r>
              <a:rPr lang="en-GB" dirty="0"/>
              <a:t>    environment:</a:t>
            </a:r>
          </a:p>
          <a:p>
            <a:r>
              <a:rPr lang="en-GB" dirty="0"/>
              <a:t>      MYSQL_ROOT_PASSWORD: </a:t>
            </a:r>
            <a:r>
              <a:rPr lang="en-GB" dirty="0" err="1" smtClean="0"/>
              <a:t>docker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>  networks</a:t>
            </a:r>
            <a:r>
              <a:rPr lang="en-GB" dirty="0"/>
              <a:t>: </a:t>
            </a:r>
          </a:p>
          <a:p>
            <a:r>
              <a:rPr lang="en-GB" dirty="0"/>
              <a:t>      - </a:t>
            </a:r>
            <a:r>
              <a:rPr lang="en-GB" dirty="0" err="1"/>
              <a:t>dbnetwork</a:t>
            </a:r>
            <a:endParaRPr lang="en-GB" dirty="0"/>
          </a:p>
          <a:p>
            <a:r>
              <a:rPr lang="en-GB" dirty="0"/>
              <a:t>    volumes:</a:t>
            </a:r>
          </a:p>
          <a:p>
            <a:r>
              <a:rPr lang="en-GB" dirty="0"/>
              <a:t>      - ./</a:t>
            </a:r>
            <a:r>
              <a:rPr lang="en-GB" dirty="0" err="1"/>
              <a:t>mysql</a:t>
            </a:r>
            <a:r>
              <a:rPr lang="en-GB" dirty="0"/>
              <a:t>:/</a:t>
            </a:r>
            <a:r>
              <a:rPr lang="en-GB" dirty="0" err="1"/>
              <a:t>var</a:t>
            </a:r>
            <a:r>
              <a:rPr lang="en-GB" dirty="0"/>
              <a:t>/lib/</a:t>
            </a:r>
            <a:r>
              <a:rPr lang="en-GB" dirty="0" err="1"/>
              <a:t>mysql</a:t>
            </a:r>
            <a:endParaRPr lang="en-GB" dirty="0"/>
          </a:p>
          <a:p>
            <a:r>
              <a:rPr lang="en-GB" dirty="0"/>
              <a:t>      - ./</a:t>
            </a:r>
            <a:r>
              <a:rPr lang="en-GB" dirty="0" err="1"/>
              <a:t>config</a:t>
            </a:r>
            <a:r>
              <a:rPr lang="en-GB" dirty="0"/>
              <a:t>/</a:t>
            </a:r>
            <a:r>
              <a:rPr lang="en-GB" dirty="0" err="1"/>
              <a:t>mysql</a:t>
            </a:r>
            <a:r>
              <a:rPr lang="en-GB" dirty="0"/>
              <a:t>:/</a:t>
            </a:r>
            <a:r>
              <a:rPr lang="en-GB" dirty="0" err="1" smtClean="0"/>
              <a:t>etc</a:t>
            </a:r>
            <a:r>
              <a:rPr lang="en-GB" dirty="0" smtClean="0"/>
              <a:t>/</a:t>
            </a:r>
            <a:r>
              <a:rPr lang="en-GB" dirty="0" err="1" smtClean="0"/>
              <a:t>mysql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networks:    </a:t>
            </a:r>
            <a:endParaRPr lang="en-GB" dirty="0" smtClean="0"/>
          </a:p>
          <a:p>
            <a:r>
              <a:rPr lang="en-GB" dirty="0" smtClean="0"/>
              <a:t>     </a:t>
            </a:r>
            <a:r>
              <a:rPr lang="en-GB" dirty="0" err="1" smtClean="0"/>
              <a:t>dbnetwork</a:t>
            </a:r>
            <a:r>
              <a:rPr lang="en-GB" dirty="0"/>
              <a:t>:</a:t>
            </a:r>
          </a:p>
        </p:txBody>
      </p:sp>
      <p:sp>
        <p:nvSpPr>
          <p:cNvPr id="3" name="Rounded Rectangle 2"/>
          <p:cNvSpPr/>
          <p:nvPr/>
        </p:nvSpPr>
        <p:spPr bwMode="auto">
          <a:xfrm>
            <a:off x="5563402" y="1925053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webserver</a:t>
            </a:r>
          </a:p>
        </p:txBody>
      </p:sp>
      <p:sp>
        <p:nvSpPr>
          <p:cNvPr id="8" name="Rounded Rectangle 7"/>
          <p:cNvSpPr/>
          <p:nvPr/>
        </p:nvSpPr>
        <p:spPr bwMode="auto">
          <a:xfrm>
            <a:off x="7659001" y="1925053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mysql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9" name="Elbow Connector 8"/>
          <p:cNvCxnSpPr>
            <a:stCxn id="3" idx="2"/>
            <a:endCxn id="8" idx="2"/>
          </p:cNvCxnSpPr>
          <p:nvPr/>
        </p:nvCxnSpPr>
        <p:spPr bwMode="auto">
          <a:xfrm rot="16200000" flipH="1">
            <a:off x="7253688" y="1608773"/>
            <a:ext cx="12700" cy="2095599"/>
          </a:xfrm>
          <a:prstGeom prst="bentConnector3">
            <a:avLst>
              <a:gd name="adj1" fmla="val 4680000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6635508" y="3320716"/>
            <a:ext cx="12490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dbnetwork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4900409" y="4373574"/>
            <a:ext cx="38827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Set “root” user password to “</a:t>
            </a:r>
            <a:r>
              <a:rPr lang="en-GB" dirty="0" err="1" smtClean="0"/>
              <a:t>docker</a:t>
            </a:r>
            <a:r>
              <a:rPr lang="en-GB" dirty="0" smtClean="0"/>
              <a:t>”</a:t>
            </a:r>
            <a:endParaRPr lang="en-GB" dirty="0"/>
          </a:p>
        </p:txBody>
      </p:sp>
      <p:cxnSp>
        <p:nvCxnSpPr>
          <p:cNvPr id="14" name="Straight Arrow Connector 13"/>
          <p:cNvCxnSpPr/>
          <p:nvPr/>
        </p:nvCxnSpPr>
        <p:spPr bwMode="auto">
          <a:xfrm flipH="1" flipV="1">
            <a:off x="4739639" y="3624687"/>
            <a:ext cx="975361" cy="72315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157991603"/>
      </p:ext>
    </p:extLst>
  </p:cSld>
  <p:clrMapOvr>
    <a:masterClrMapping/>
  </p:clrMapOvr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712269"/>
          </a:xfrm>
        </p:spPr>
        <p:txBody>
          <a:bodyPr/>
          <a:lstStyle/>
          <a:p>
            <a:r>
              <a:rPr lang="en-GB" dirty="0" smtClean="0"/>
              <a:t>Note: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536713"/>
            <a:ext cx="7029450" cy="688976"/>
          </a:xfrm>
        </p:spPr>
        <p:txBody>
          <a:bodyPr/>
          <a:lstStyle/>
          <a:p>
            <a:r>
              <a:rPr lang="en-GB" dirty="0" smtClean="0"/>
              <a:t>We can use </a:t>
            </a:r>
            <a:r>
              <a:rPr lang="en-GB" dirty="0" err="1" smtClean="0"/>
              <a:t>phpadmin</a:t>
            </a:r>
            <a:r>
              <a:rPr lang="en-GB" dirty="0" smtClean="0"/>
              <a:t> by running a separate </a:t>
            </a:r>
            <a:r>
              <a:rPr lang="en-GB" dirty="0" err="1" smtClean="0"/>
              <a:t>docker</a:t>
            </a:r>
            <a:r>
              <a:rPr lang="en-GB" dirty="0" smtClean="0"/>
              <a:t> image and connecting it to the database server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047750" y="1225689"/>
            <a:ext cx="4386650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COMPOSE FILE EXTENDED….  </a:t>
            </a:r>
          </a:p>
          <a:p>
            <a:r>
              <a:rPr lang="en-GB" dirty="0" err="1" smtClean="0">
                <a:solidFill>
                  <a:schemeClr val="bg1">
                    <a:lumMod val="50000"/>
                  </a:schemeClr>
                </a:solidFill>
              </a:rPr>
              <a:t>mysql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: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</a:t>
            </a: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…… </a:t>
            </a:r>
            <a:r>
              <a:rPr lang="en-GB" dirty="0" err="1" smtClean="0">
                <a:solidFill>
                  <a:schemeClr val="bg1">
                    <a:lumMod val="50000"/>
                  </a:schemeClr>
                </a:solidFill>
              </a:rPr>
              <a:t>etc</a:t>
            </a: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/>
            </a:r>
            <a:br>
              <a:rPr lang="en-GB" dirty="0" smtClean="0">
                <a:solidFill>
                  <a:schemeClr val="bg1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    MYSQL_ROOT_PASSWORD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: </a:t>
            </a:r>
            <a:r>
              <a:rPr lang="en-GB" dirty="0" err="1">
                <a:solidFill>
                  <a:schemeClr val="bg1">
                    <a:lumMod val="50000"/>
                  </a:schemeClr>
                </a:solidFill>
              </a:rPr>
              <a:t>docker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  - ./</a:t>
            </a:r>
            <a:r>
              <a:rPr lang="en-GB" dirty="0" err="1">
                <a:solidFill>
                  <a:schemeClr val="bg1">
                    <a:lumMod val="50000"/>
                  </a:schemeClr>
                </a:solidFill>
              </a:rPr>
              <a:t>mysql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:/</a:t>
            </a:r>
            <a:r>
              <a:rPr lang="en-GB" dirty="0" err="1">
                <a:solidFill>
                  <a:schemeClr val="bg1">
                    <a:lumMod val="50000"/>
                  </a:schemeClr>
                </a:solidFill>
              </a:rPr>
              <a:t>var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/lib/</a:t>
            </a:r>
            <a:r>
              <a:rPr lang="en-GB" dirty="0" err="1">
                <a:solidFill>
                  <a:schemeClr val="bg1">
                    <a:lumMod val="50000"/>
                  </a:schemeClr>
                </a:solidFill>
              </a:rPr>
              <a:t>mysql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  - ./</a:t>
            </a:r>
            <a:r>
              <a:rPr lang="en-GB" dirty="0" err="1">
                <a:solidFill>
                  <a:schemeClr val="bg1">
                    <a:lumMod val="50000"/>
                  </a:schemeClr>
                </a:solidFill>
              </a:rPr>
              <a:t>config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/</a:t>
            </a:r>
            <a:r>
              <a:rPr lang="en-GB" dirty="0" err="1">
                <a:solidFill>
                  <a:schemeClr val="bg1">
                    <a:lumMod val="50000"/>
                  </a:schemeClr>
                </a:solidFill>
              </a:rPr>
              <a:t>mysql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:/</a:t>
            </a:r>
            <a:r>
              <a:rPr lang="en-GB" dirty="0" err="1" smtClean="0">
                <a:solidFill>
                  <a:schemeClr val="bg1">
                    <a:lumMod val="50000"/>
                  </a:schemeClr>
                </a:solidFill>
              </a:rPr>
              <a:t>etc</a:t>
            </a: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/</a:t>
            </a:r>
            <a:r>
              <a:rPr lang="en-GB" dirty="0" err="1" smtClean="0">
                <a:solidFill>
                  <a:schemeClr val="bg1">
                    <a:lumMod val="50000"/>
                  </a:schemeClr>
                </a:solidFill>
              </a:rPr>
              <a:t>mysql</a:t>
            </a:r>
            <a:endParaRPr lang="en-GB" dirty="0" smtClean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GB" dirty="0"/>
              <a:t> </a:t>
            </a:r>
            <a:r>
              <a:rPr lang="en-GB" dirty="0" err="1"/>
              <a:t>phpmyadmin</a:t>
            </a:r>
            <a:r>
              <a:rPr lang="en-GB" dirty="0"/>
              <a:t>:    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image</a:t>
            </a:r>
            <a:r>
              <a:rPr lang="en-GB" dirty="0"/>
              <a:t>: </a:t>
            </a:r>
            <a:r>
              <a:rPr lang="en-GB" dirty="0" err="1"/>
              <a:t>phpmyadmin</a:t>
            </a:r>
            <a:r>
              <a:rPr lang="en-GB" dirty="0"/>
              <a:t>/</a:t>
            </a:r>
            <a:r>
              <a:rPr lang="en-GB" dirty="0" err="1"/>
              <a:t>phpmyadmin</a:t>
            </a:r>
            <a:r>
              <a:rPr lang="en-GB" dirty="0"/>
              <a:t>    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ports</a:t>
            </a:r>
            <a:r>
              <a:rPr lang="en-GB" dirty="0"/>
              <a:t>:      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- </a:t>
            </a:r>
            <a:r>
              <a:rPr lang="en-GB" dirty="0"/>
              <a:t>target: 80        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published</a:t>
            </a:r>
            <a:r>
              <a:rPr lang="en-GB" dirty="0"/>
              <a:t>: 8080        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protocol</a:t>
            </a:r>
            <a:r>
              <a:rPr lang="en-GB" dirty="0"/>
              <a:t>: </a:t>
            </a:r>
            <a:r>
              <a:rPr lang="en-GB" dirty="0" err="1"/>
              <a:t>tcp</a:t>
            </a:r>
            <a:r>
              <a:rPr lang="en-GB" dirty="0"/>
              <a:t>        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mode</a:t>
            </a:r>
            <a:r>
              <a:rPr lang="en-GB" dirty="0"/>
              <a:t>: host    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environment</a:t>
            </a:r>
            <a:r>
              <a:rPr lang="en-GB" dirty="0"/>
              <a:t>:      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- </a:t>
            </a:r>
            <a:r>
              <a:rPr lang="en-GB" dirty="0"/>
              <a:t>PMA_HOST=</a:t>
            </a:r>
            <a:r>
              <a:rPr lang="en-GB" dirty="0" err="1"/>
              <a:t>mysql</a:t>
            </a:r>
            <a:r>
              <a:rPr lang="en-GB" dirty="0"/>
              <a:t>      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- </a:t>
            </a:r>
            <a:r>
              <a:rPr lang="en-GB" dirty="0"/>
              <a:t>PMA_PORT=3306    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networks</a:t>
            </a:r>
            <a:r>
              <a:rPr lang="en-GB" dirty="0"/>
              <a:t>:      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- </a:t>
            </a:r>
            <a:r>
              <a:rPr lang="en-GB" dirty="0" err="1"/>
              <a:t>dbnetwork</a:t>
            </a:r>
            <a:r>
              <a:rPr lang="en-GB" dirty="0"/>
              <a:t/>
            </a:r>
            <a:br>
              <a:rPr lang="en-GB" dirty="0"/>
            </a:b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networks:    </a:t>
            </a:r>
            <a:endParaRPr lang="en-GB" dirty="0" smtClean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     </a:t>
            </a:r>
            <a:r>
              <a:rPr lang="en-GB" dirty="0" err="1" smtClean="0">
                <a:solidFill>
                  <a:schemeClr val="bg1">
                    <a:lumMod val="50000"/>
                  </a:schemeClr>
                </a:solidFill>
              </a:rPr>
              <a:t>dbnetwork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: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829881" y="2980648"/>
            <a:ext cx="286943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Use browser to connect to </a:t>
            </a:r>
            <a:r>
              <a:rPr lang="en-GB" b="1" dirty="0" smtClean="0"/>
              <a:t>http://localhost:8080</a:t>
            </a:r>
          </a:p>
          <a:p>
            <a:r>
              <a:rPr lang="en-GB" dirty="0" smtClean="0"/>
              <a:t>Note: the </a:t>
            </a:r>
            <a:r>
              <a:rPr lang="en-GB" i="1" dirty="0" smtClean="0"/>
              <a:t>root</a:t>
            </a:r>
            <a:r>
              <a:rPr lang="en-GB" dirty="0" smtClean="0"/>
              <a:t> password is “</a:t>
            </a:r>
            <a:r>
              <a:rPr lang="en-GB" i="1" dirty="0" err="1" smtClean="0"/>
              <a:t>docker</a:t>
            </a:r>
            <a:r>
              <a:rPr lang="en-GB" dirty="0" smtClean="0"/>
              <a:t>” as defined by us previously</a:t>
            </a:r>
            <a:endParaRPr lang="en-GB" dirty="0"/>
          </a:p>
        </p:txBody>
      </p:sp>
      <p:sp>
        <p:nvSpPr>
          <p:cNvPr id="7" name="Rounded Rectangle 6"/>
          <p:cNvSpPr/>
          <p:nvPr/>
        </p:nvSpPr>
        <p:spPr bwMode="auto">
          <a:xfrm>
            <a:off x="4791913" y="4971396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webserver</a:t>
            </a:r>
          </a:p>
        </p:txBody>
      </p:sp>
      <p:sp>
        <p:nvSpPr>
          <p:cNvPr id="8" name="Rounded Rectangle 7"/>
          <p:cNvSpPr/>
          <p:nvPr/>
        </p:nvSpPr>
        <p:spPr bwMode="auto">
          <a:xfrm>
            <a:off x="6188010" y="4971396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mysql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9" name="Elbow Connector 8"/>
          <p:cNvCxnSpPr>
            <a:stCxn id="7" idx="2"/>
            <a:endCxn id="8" idx="2"/>
          </p:cNvCxnSpPr>
          <p:nvPr/>
        </p:nvCxnSpPr>
        <p:spPr bwMode="auto">
          <a:xfrm rot="16200000" flipH="1">
            <a:off x="6132448" y="5004867"/>
            <a:ext cx="12700" cy="1396097"/>
          </a:xfrm>
          <a:prstGeom prst="bentConnector3">
            <a:avLst>
              <a:gd name="adj1" fmla="val 1839134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>
            <a:off x="6292608" y="5954117"/>
            <a:ext cx="12490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dbnetwork</a:t>
            </a:r>
            <a:endParaRPr lang="en-GB" dirty="0"/>
          </a:p>
        </p:txBody>
      </p:sp>
      <p:sp>
        <p:nvSpPr>
          <p:cNvPr id="11" name="Rounded Rectangle 10"/>
          <p:cNvSpPr/>
          <p:nvPr/>
        </p:nvSpPr>
        <p:spPr bwMode="auto">
          <a:xfrm>
            <a:off x="7641948" y="4965045"/>
            <a:ext cx="145946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phpmyadmin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14" name="Elbow Connector 13"/>
          <p:cNvCxnSpPr>
            <a:stCxn id="8" idx="2"/>
          </p:cNvCxnSpPr>
          <p:nvPr/>
        </p:nvCxnSpPr>
        <p:spPr bwMode="auto">
          <a:xfrm rot="5400000" flipH="1" flipV="1">
            <a:off x="7650162" y="4880076"/>
            <a:ext cx="3174" cy="1642505"/>
          </a:xfrm>
          <a:prstGeom prst="bentConnector4">
            <a:avLst>
              <a:gd name="adj1" fmla="val -7045684"/>
              <a:gd name="adj2" fmla="val 99511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9" name="TextBox 18"/>
          <p:cNvSpPr txBox="1"/>
          <p:nvPr/>
        </p:nvSpPr>
        <p:spPr>
          <a:xfrm>
            <a:off x="5931660" y="1638327"/>
            <a:ext cx="280880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</a:t>
            </a:r>
            <a:r>
              <a:rPr lang="en-GB" dirty="0" smtClean="0"/>
              <a:t>docs.phpmyadmin.net/en/latest/setup.html#linux-distributions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See Docker </a:t>
            </a:r>
            <a:r>
              <a:rPr lang="en-GB" dirty="0"/>
              <a:t>Examples</a:t>
            </a:r>
          </a:p>
        </p:txBody>
      </p:sp>
    </p:spTree>
    <p:extLst>
      <p:ext uri="{BB962C8B-B14F-4D97-AF65-F5344CB8AC3E}">
        <p14:creationId xmlns:p14="http://schemas.microsoft.com/office/powerpoint/2010/main" val="1114543861"/>
      </p:ext>
    </p:extLst>
  </p:cSld>
  <p:clrMapOvr>
    <a:masterClrMapping/>
  </p:clrMapOvr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 Web Page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488950"/>
          </a:xfrm>
        </p:spPr>
        <p:txBody>
          <a:bodyPr/>
          <a:lstStyle/>
          <a:p>
            <a:r>
              <a:rPr lang="en-GB" dirty="0" smtClean="0"/>
              <a:t>In the ./www folder add an </a:t>
            </a:r>
            <a:r>
              <a:rPr lang="en-GB" dirty="0" err="1" smtClean="0"/>
              <a:t>index.php</a:t>
            </a:r>
            <a:r>
              <a:rPr lang="en-GB" dirty="0" smtClean="0"/>
              <a:t> file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880538" y="1463099"/>
            <a:ext cx="7409593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&lt;?</a:t>
            </a:r>
            <a:r>
              <a:rPr lang="en-GB" dirty="0" err="1"/>
              <a:t>php</a:t>
            </a:r>
            <a:r>
              <a:rPr lang="en-GB" dirty="0"/>
              <a:t> </a:t>
            </a:r>
          </a:p>
          <a:p>
            <a:r>
              <a:rPr lang="en-GB" dirty="0"/>
              <a:t>//</a:t>
            </a:r>
            <a:r>
              <a:rPr lang="en-GB" dirty="0" err="1"/>
              <a:t>phpinfo</a:t>
            </a:r>
            <a:r>
              <a:rPr lang="en-GB" dirty="0"/>
              <a:t>();</a:t>
            </a:r>
          </a:p>
          <a:p>
            <a:r>
              <a:rPr lang="en-GB" dirty="0"/>
              <a:t>$link = </a:t>
            </a:r>
            <a:r>
              <a:rPr lang="en-GB" dirty="0" err="1"/>
              <a:t>mysqli_connect</a:t>
            </a:r>
            <a:r>
              <a:rPr lang="en-GB" dirty="0"/>
              <a:t>(</a:t>
            </a:r>
            <a:r>
              <a:rPr lang="en-GB" b="1" dirty="0">
                <a:solidFill>
                  <a:srgbClr val="FF0000"/>
                </a:solidFill>
              </a:rPr>
              <a:t>"mysql:3306", "root", "</a:t>
            </a:r>
            <a:r>
              <a:rPr lang="en-GB" b="1" dirty="0" err="1">
                <a:solidFill>
                  <a:srgbClr val="FF0000"/>
                </a:solidFill>
              </a:rPr>
              <a:t>docker</a:t>
            </a:r>
            <a:r>
              <a:rPr lang="en-GB" b="1" dirty="0" smtClean="0">
                <a:solidFill>
                  <a:srgbClr val="FF0000"/>
                </a:solidFill>
              </a:rPr>
              <a:t>"</a:t>
            </a:r>
            <a:r>
              <a:rPr lang="en-GB" dirty="0" smtClean="0"/>
              <a:t>);</a:t>
            </a:r>
            <a:endParaRPr lang="en-GB" dirty="0"/>
          </a:p>
          <a:p>
            <a:endParaRPr lang="en-GB" dirty="0"/>
          </a:p>
          <a:p>
            <a:r>
              <a:rPr lang="en-GB" dirty="0"/>
              <a:t>if (!$link) {</a:t>
            </a:r>
          </a:p>
          <a:p>
            <a:r>
              <a:rPr lang="en-GB" dirty="0"/>
              <a:t>    echo "Error: Unable to connect to MySQL." . PHP_EOL;</a:t>
            </a:r>
          </a:p>
          <a:p>
            <a:r>
              <a:rPr lang="en-GB" dirty="0"/>
              <a:t>    echo "Debugging </a:t>
            </a:r>
            <a:r>
              <a:rPr lang="en-GB" dirty="0" err="1"/>
              <a:t>errno</a:t>
            </a:r>
            <a:r>
              <a:rPr lang="en-GB" dirty="0"/>
              <a:t>: " . </a:t>
            </a:r>
            <a:r>
              <a:rPr lang="en-GB" dirty="0" err="1"/>
              <a:t>mysqli_connect_errno</a:t>
            </a:r>
            <a:r>
              <a:rPr lang="en-GB" dirty="0"/>
              <a:t>() . PHP_EOL;</a:t>
            </a:r>
          </a:p>
          <a:p>
            <a:r>
              <a:rPr lang="en-GB" dirty="0"/>
              <a:t>    echo "Debugging error: " . </a:t>
            </a:r>
            <a:r>
              <a:rPr lang="en-GB" dirty="0" err="1"/>
              <a:t>mysqli_connect_error</a:t>
            </a:r>
            <a:r>
              <a:rPr lang="en-GB" dirty="0"/>
              <a:t>() . PHP_EOL;</a:t>
            </a:r>
          </a:p>
          <a:p>
            <a:r>
              <a:rPr lang="en-GB" dirty="0"/>
              <a:t>    exit;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echo "Success: A proper connection to MySQL was made! The </a:t>
            </a:r>
            <a:r>
              <a:rPr lang="en-GB" dirty="0" err="1"/>
              <a:t>my_db</a:t>
            </a:r>
            <a:r>
              <a:rPr lang="en-GB" dirty="0"/>
              <a:t>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        database </a:t>
            </a:r>
            <a:r>
              <a:rPr lang="en-GB" dirty="0"/>
              <a:t>is great." . PHP_EOL;</a:t>
            </a:r>
          </a:p>
          <a:p>
            <a:r>
              <a:rPr lang="en-GB" dirty="0"/>
              <a:t>echo "Host information: " . </a:t>
            </a:r>
            <a:r>
              <a:rPr lang="en-GB" dirty="0" err="1"/>
              <a:t>mysqli_get_host_info</a:t>
            </a:r>
            <a:r>
              <a:rPr lang="en-GB" dirty="0"/>
              <a:t>($link) . PHP_EOL;</a:t>
            </a:r>
          </a:p>
          <a:p>
            <a:endParaRPr lang="en-GB" dirty="0"/>
          </a:p>
          <a:p>
            <a:r>
              <a:rPr lang="en-GB" dirty="0" err="1"/>
              <a:t>mysqli_close</a:t>
            </a:r>
            <a:r>
              <a:rPr lang="en-GB" dirty="0"/>
              <a:t>($link);</a:t>
            </a:r>
          </a:p>
          <a:p>
            <a:r>
              <a:rPr lang="en-GB" dirty="0"/>
              <a:t>?&gt;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794760" y="1463099"/>
            <a:ext cx="50834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Container running database is named is “</a:t>
            </a:r>
            <a:r>
              <a:rPr lang="en-GB" dirty="0" err="1" smtClean="0"/>
              <a:t>mysql</a:t>
            </a:r>
            <a:r>
              <a:rPr lang="en-GB" dirty="0" smtClean="0"/>
              <a:t>”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>
            <a:off x="4015740" y="1832431"/>
            <a:ext cx="434340" cy="22496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5" name="TextBox 4"/>
          <p:cNvSpPr txBox="1"/>
          <p:nvPr/>
        </p:nvSpPr>
        <p:spPr>
          <a:xfrm>
            <a:off x="4896293" y="5497333"/>
            <a:ext cx="3681457" cy="1200329"/>
          </a:xfrm>
          <a:prstGeom prst="rect">
            <a:avLst/>
          </a:prstGeom>
          <a:solidFill>
            <a:schemeClr val="accent3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Start the service</a:t>
            </a:r>
          </a:p>
          <a:p>
            <a:r>
              <a:rPr lang="en-GB" dirty="0" smtClean="0"/>
              <a:t>in Windows </a:t>
            </a:r>
            <a:r>
              <a:rPr lang="en-GB" i="1" dirty="0" err="1" smtClean="0"/>
              <a:t>docker</a:t>
            </a:r>
            <a:r>
              <a:rPr lang="en-GB" i="1" dirty="0" smtClean="0"/>
              <a:t>-compose up</a:t>
            </a:r>
          </a:p>
          <a:p>
            <a:r>
              <a:rPr lang="en-GB" i="1" dirty="0" smtClean="0"/>
              <a:t>OR</a:t>
            </a:r>
          </a:p>
          <a:p>
            <a:r>
              <a:rPr lang="en-GB" dirty="0" smtClean="0"/>
              <a:t>in Linux </a:t>
            </a:r>
            <a:r>
              <a:rPr lang="en-GB" b="1" i="1" dirty="0" err="1" smtClean="0"/>
              <a:t>sudo</a:t>
            </a:r>
            <a:r>
              <a:rPr lang="en-GB" i="1" dirty="0" smtClean="0"/>
              <a:t> </a:t>
            </a:r>
            <a:r>
              <a:rPr lang="en-GB" i="1" dirty="0" err="1" smtClean="0"/>
              <a:t>docker</a:t>
            </a:r>
            <a:r>
              <a:rPr lang="en-GB" i="1" dirty="0" smtClean="0"/>
              <a:t>-compose up</a:t>
            </a:r>
            <a:endParaRPr lang="en-GB" i="1" dirty="0"/>
          </a:p>
        </p:txBody>
      </p:sp>
      <p:sp>
        <p:nvSpPr>
          <p:cNvPr id="8" name="TextBox 7"/>
          <p:cNvSpPr txBox="1"/>
          <p:nvPr/>
        </p:nvSpPr>
        <p:spPr>
          <a:xfrm>
            <a:off x="1655546" y="6118519"/>
            <a:ext cx="2351991" cy="646331"/>
          </a:xfrm>
          <a:prstGeom prst="rect">
            <a:avLst/>
          </a:prstGeom>
          <a:solidFill>
            <a:schemeClr val="accent3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To </a:t>
            </a:r>
            <a:r>
              <a:rPr lang="en-GB" smtClean="0"/>
              <a:t>view the page </a:t>
            </a:r>
            <a:r>
              <a:rPr lang="en-GB" dirty="0" smtClean="0"/>
              <a:t>use</a:t>
            </a:r>
            <a:br>
              <a:rPr lang="en-GB" dirty="0" smtClean="0"/>
            </a:br>
            <a:r>
              <a:rPr lang="en-GB" dirty="0" smtClean="0"/>
              <a:t>http://localhost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6277158"/>
      </p:ext>
    </p:extLst>
  </p:cSld>
  <p:clrMapOvr>
    <a:masterClrMapping/>
  </p:clrMapOvr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 PDO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Content Placeholder 4"/>
          <p:cNvSpPr txBox="1">
            <a:spLocks noGrp="1"/>
          </p:cNvSpPr>
          <p:nvPr>
            <p:ph idx="1"/>
          </p:nvPr>
        </p:nvSpPr>
        <p:spPr>
          <a:xfrm>
            <a:off x="1047750" y="1724025"/>
            <a:ext cx="7536487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The connection string of PHP Data Objects is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$</a:t>
            </a:r>
            <a:r>
              <a:rPr lang="en-GB" dirty="0" err="1" smtClean="0"/>
              <a:t>dsn</a:t>
            </a:r>
            <a:r>
              <a:rPr lang="en-GB" dirty="0" smtClean="0"/>
              <a:t> </a:t>
            </a:r>
            <a:r>
              <a:rPr lang="en-GB" dirty="0"/>
              <a:t>= '</a:t>
            </a:r>
            <a:r>
              <a:rPr lang="en-GB" dirty="0" err="1"/>
              <a:t>mysql:host</a:t>
            </a:r>
            <a:r>
              <a:rPr lang="en-GB" dirty="0"/>
              <a:t>=</a:t>
            </a:r>
            <a:r>
              <a:rPr lang="en-GB" dirty="0" err="1"/>
              <a:t>mysql;port</a:t>
            </a:r>
            <a:r>
              <a:rPr lang="en-GB" dirty="0"/>
              <a:t>=3306;dbname=</a:t>
            </a:r>
            <a:r>
              <a:rPr lang="en-GB" dirty="0" err="1"/>
              <a:t>TestDatabase</a:t>
            </a:r>
            <a:r>
              <a:rPr lang="en-GB" dirty="0" smtClean="0"/>
              <a:t>';</a:t>
            </a:r>
            <a:br>
              <a:rPr lang="en-GB" dirty="0" smtClean="0"/>
            </a:br>
            <a:r>
              <a:rPr lang="en-GB" dirty="0" smtClean="0"/>
              <a:t>$</a:t>
            </a:r>
            <a:r>
              <a:rPr lang="en-GB" dirty="0" err="1"/>
              <a:t>dbUName</a:t>
            </a:r>
            <a:r>
              <a:rPr lang="en-GB" dirty="0"/>
              <a:t> = "root</a:t>
            </a:r>
            <a:r>
              <a:rPr lang="en-GB" dirty="0" smtClean="0"/>
              <a:t>";</a:t>
            </a:r>
            <a:br>
              <a:rPr lang="en-GB" dirty="0" smtClean="0"/>
            </a:br>
            <a:r>
              <a:rPr lang="en-GB" dirty="0" smtClean="0"/>
              <a:t>$</a:t>
            </a:r>
            <a:r>
              <a:rPr lang="en-GB" dirty="0" err="1"/>
              <a:t>dbPassword</a:t>
            </a:r>
            <a:r>
              <a:rPr lang="en-GB" dirty="0"/>
              <a:t> = "</a:t>
            </a:r>
            <a:r>
              <a:rPr lang="en-GB" dirty="0" err="1"/>
              <a:t>docker</a:t>
            </a:r>
            <a:r>
              <a:rPr lang="en-GB" dirty="0"/>
              <a:t>";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705062" y="3773051"/>
            <a:ext cx="27726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Assuming “</a:t>
            </a:r>
            <a:r>
              <a:rPr lang="en-GB" dirty="0" err="1" smtClean="0"/>
              <a:t>TestDatabase</a:t>
            </a:r>
            <a:r>
              <a:rPr lang="en-GB" dirty="0" smtClean="0"/>
              <a:t>” is the database name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 bwMode="auto">
          <a:xfrm flipV="1">
            <a:off x="6882848" y="2703443"/>
            <a:ext cx="357809" cy="90446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864190315"/>
      </p:ext>
    </p:extLst>
  </p:cSld>
  <p:clrMapOvr>
    <a:masterClrMapping/>
  </p:clrMapOvr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Push/Pull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Push the services(i.e. containers) to a Docker registry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-compose push</a:t>
            </a:r>
            <a:endParaRPr lang="en-GB" i="1" dirty="0"/>
          </a:p>
          <a:p>
            <a:endParaRPr lang="en-GB" dirty="0" smtClean="0"/>
          </a:p>
          <a:p>
            <a:r>
              <a:rPr lang="en-GB" dirty="0" smtClean="0"/>
              <a:t>Note: You have to manage the </a:t>
            </a:r>
            <a:r>
              <a:rPr lang="en-GB" dirty="0" err="1" smtClean="0"/>
              <a:t>docker-compose.yml</a:t>
            </a:r>
            <a:r>
              <a:rPr lang="en-GB" dirty="0" smtClean="0"/>
              <a:t> file separately i.e. you will need to keep a copy of it where ever you need to pull the services</a:t>
            </a:r>
          </a:p>
          <a:p>
            <a:r>
              <a:rPr lang="en-GB" dirty="0" smtClean="0"/>
              <a:t>This means you will need to transfer the file into the cloud after a “push”…hopefully you are using Git anyway!!</a:t>
            </a:r>
          </a:p>
          <a:p>
            <a:endParaRPr lang="en-GB" dirty="0" smtClean="0"/>
          </a:p>
          <a:p>
            <a:r>
              <a:rPr lang="en-GB" dirty="0" smtClean="0"/>
              <a:t>Pull all the images required to run services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-compose pull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73074766"/>
      </p:ext>
    </p:extLst>
  </p:cSld>
  <p:clrMapOvr>
    <a:masterClrMapping/>
  </p:clrMapOvr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you use Google you will probably find the </a:t>
            </a:r>
            <a:r>
              <a:rPr lang="en-GB" dirty="0" err="1" smtClean="0"/>
              <a:t>docker</a:t>
            </a:r>
            <a:r>
              <a:rPr lang="en-GB" dirty="0" smtClean="0"/>
              <a:t> compose file you need and the initial setup</a:t>
            </a:r>
          </a:p>
          <a:p>
            <a:r>
              <a:rPr lang="en-GB" dirty="0" smtClean="0"/>
              <a:t>It is probably easier to use an existing solution and modify it to meet your needs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10252028"/>
      </p:ext>
    </p:extLst>
  </p:cSld>
  <p:clrMapOvr>
    <a:masterClrMapping/>
  </p:clrMapOvr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Start Multiple Services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Composer can scale by starting multiple instances of a service</a:t>
            </a: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dirty="0" err="1" smtClean="0"/>
              <a:t>docker</a:t>
            </a:r>
            <a:r>
              <a:rPr lang="en-GB" dirty="0" smtClean="0"/>
              <a:t>-compose up  </a:t>
            </a:r>
            <a:r>
              <a:rPr lang="en-GB" b="1" dirty="0" smtClean="0"/>
              <a:t>--scale  </a:t>
            </a:r>
            <a:r>
              <a:rPr lang="en-GB" b="1" dirty="0" err="1" smtClean="0"/>
              <a:t>my_app</a:t>
            </a:r>
            <a:r>
              <a:rPr lang="en-GB" b="1" dirty="0" smtClean="0"/>
              <a:t>=3</a:t>
            </a:r>
            <a:endParaRPr lang="en-GB" b="1" dirty="0"/>
          </a:p>
          <a:p>
            <a:endParaRPr lang="en-GB" dirty="0" smtClean="0"/>
          </a:p>
          <a:p>
            <a:r>
              <a:rPr lang="en-GB" dirty="0" smtClean="0"/>
              <a:t>This only works if the services are not using fixed port numbers i.e. if you specify ports for the service then it will not scale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35173950"/>
      </p:ext>
    </p:extLst>
  </p:cSld>
  <p:clrMapOvr>
    <a:masterClrMapping/>
  </p:clrMapOvr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Keeping Containers Running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339567"/>
            <a:ext cx="7029450" cy="4499258"/>
          </a:xfrm>
        </p:spPr>
        <p:txBody>
          <a:bodyPr/>
          <a:lstStyle/>
          <a:p>
            <a:r>
              <a:rPr lang="en-GB" dirty="0" smtClean="0"/>
              <a:t>What happens if a service/application running in a container crashes?</a:t>
            </a:r>
          </a:p>
          <a:p>
            <a:r>
              <a:rPr lang="en-GB" dirty="0" smtClean="0"/>
              <a:t>What happens if a machine goes down?</a:t>
            </a:r>
          </a:p>
          <a:p>
            <a:r>
              <a:rPr lang="en-GB" dirty="0" smtClean="0"/>
              <a:t>What if we want multiple containers running 24/7?</a:t>
            </a:r>
          </a:p>
          <a:p>
            <a:endParaRPr lang="en-GB" dirty="0" smtClean="0"/>
          </a:p>
          <a:p>
            <a:r>
              <a:rPr lang="en-GB" dirty="0" smtClean="0"/>
              <a:t>Currently we are manually starting up and shutting down containers</a:t>
            </a:r>
          </a:p>
          <a:p>
            <a:r>
              <a:rPr lang="en-GB" dirty="0" smtClean="0"/>
              <a:t>What we need is software that monitors the containers and restarts them</a:t>
            </a:r>
          </a:p>
          <a:p>
            <a:r>
              <a:rPr lang="en-GB" dirty="0" smtClean="0"/>
              <a:t>We need </a:t>
            </a:r>
            <a:r>
              <a:rPr lang="en-GB" b="1" u="sng" dirty="0" smtClean="0"/>
              <a:t>Container Orchestration Software</a:t>
            </a:r>
            <a:r>
              <a:rPr lang="en-GB" dirty="0"/>
              <a:t> </a:t>
            </a:r>
            <a:r>
              <a:rPr lang="en-GB" dirty="0" smtClean="0"/>
              <a:t>for managing a swarm/cluster e.g.</a:t>
            </a:r>
          </a:p>
          <a:p>
            <a:pPr lvl="1"/>
            <a:r>
              <a:rPr lang="en-GB" dirty="0" smtClean="0"/>
              <a:t>Docker Swarm</a:t>
            </a:r>
          </a:p>
          <a:p>
            <a:pPr lvl="1"/>
            <a:r>
              <a:rPr lang="en-GB" dirty="0" smtClean="0"/>
              <a:t>Kubernetes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49932309"/>
      </p:ext>
    </p:extLst>
  </p:cSld>
  <p:clrMapOvr>
    <a:masterClrMapping/>
  </p:clrMapOvr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14501"/>
            <a:ext cx="7029450" cy="4124324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DOCKER</a:t>
            </a:r>
          </a:p>
          <a:p>
            <a:pPr marL="0" indent="0" algn="ctr">
              <a:buNone/>
            </a:pPr>
            <a:r>
              <a:rPr lang="en-GB" sz="9600" dirty="0" smtClean="0"/>
              <a:t>SWARM</a:t>
            </a:r>
          </a:p>
          <a:p>
            <a:pPr marL="0" indent="0" algn="ctr">
              <a:buNone/>
            </a:pPr>
            <a:r>
              <a:rPr lang="en-GB" sz="3200" dirty="0" smtClean="0"/>
              <a:t>(Container Orchestration Software)</a:t>
            </a:r>
            <a:endParaRPr lang="en-GB" sz="32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95969957"/>
      </p:ext>
    </p:extLst>
  </p:cSld>
  <p:clrMapOvr>
    <a:masterClrMapping/>
  </p:clrMapOvr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Swarm (Clusters)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119286" cy="4114800"/>
          </a:xfrm>
        </p:spPr>
        <p:txBody>
          <a:bodyPr/>
          <a:lstStyle/>
          <a:p>
            <a:r>
              <a:rPr lang="en-GB" dirty="0"/>
              <a:t>Docker Swarm </a:t>
            </a:r>
            <a:r>
              <a:rPr lang="en-GB" dirty="0" smtClean="0"/>
              <a:t>is a cluster created by </a:t>
            </a:r>
            <a:r>
              <a:rPr lang="en-GB" dirty="0"/>
              <a:t>connecting many Docker </a:t>
            </a:r>
            <a:r>
              <a:rPr lang="en-GB" dirty="0" smtClean="0"/>
              <a:t>hosts running </a:t>
            </a:r>
            <a:r>
              <a:rPr lang="en-GB" b="1" dirty="0" smtClean="0"/>
              <a:t>the same image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Docker host </a:t>
            </a:r>
            <a:r>
              <a:rPr lang="en-GB" dirty="0"/>
              <a:t>is a physical or virtual machine with the Docker Engine </a:t>
            </a:r>
            <a:r>
              <a:rPr lang="en-GB" dirty="0" smtClean="0"/>
              <a:t>installed….aka </a:t>
            </a:r>
            <a:r>
              <a:rPr lang="en-GB" b="1" dirty="0" smtClean="0"/>
              <a:t>Docker node</a:t>
            </a:r>
          </a:p>
          <a:p>
            <a:r>
              <a:rPr lang="en-GB" dirty="0" smtClean="0"/>
              <a:t>Docker Swarm </a:t>
            </a:r>
            <a:r>
              <a:rPr lang="en-GB" dirty="0"/>
              <a:t>mode is </a:t>
            </a:r>
            <a:r>
              <a:rPr lang="en-GB" dirty="0" smtClean="0"/>
              <a:t>built </a:t>
            </a:r>
            <a:r>
              <a:rPr lang="en-GB" dirty="0"/>
              <a:t>on top of </a:t>
            </a:r>
            <a:r>
              <a:rPr lang="en-GB" dirty="0" smtClean="0"/>
              <a:t>the embedded</a:t>
            </a:r>
            <a:r>
              <a:rPr lang="en-GB" dirty="0"/>
              <a:t> </a:t>
            </a:r>
            <a:r>
              <a:rPr lang="en-GB" b="1" dirty="0" err="1"/>
              <a:t>etcd</a:t>
            </a:r>
            <a:r>
              <a:rPr lang="en-GB" dirty="0"/>
              <a:t> library. </a:t>
            </a:r>
            <a:endParaRPr lang="en-GB" dirty="0" smtClean="0"/>
          </a:p>
          <a:p>
            <a:pPr lvl="1"/>
            <a:r>
              <a:rPr lang="en-GB" dirty="0" smtClean="0"/>
              <a:t>This </a:t>
            </a:r>
            <a:r>
              <a:rPr lang="en-GB" dirty="0"/>
              <a:t>embedded </a:t>
            </a:r>
            <a:r>
              <a:rPr lang="en-GB" dirty="0" smtClean="0"/>
              <a:t>library stores the </a:t>
            </a:r>
            <a:r>
              <a:rPr lang="en-GB" dirty="0"/>
              <a:t>state of a cluster in a distributed fashion. </a:t>
            </a:r>
            <a:endParaRPr lang="en-GB" dirty="0" smtClean="0"/>
          </a:p>
          <a:p>
            <a:r>
              <a:rPr lang="en-GB" dirty="0" smtClean="0"/>
              <a:t>State </a:t>
            </a:r>
            <a:r>
              <a:rPr lang="en-GB" dirty="0"/>
              <a:t>information is </a:t>
            </a:r>
            <a:r>
              <a:rPr lang="en-GB" dirty="0" smtClean="0"/>
              <a:t>stored in </a:t>
            </a:r>
            <a:r>
              <a:rPr lang="en-GB" dirty="0"/>
              <a:t>the </a:t>
            </a:r>
            <a:r>
              <a:rPr lang="en-GB" b="1" dirty="0"/>
              <a:t>Raft logs database </a:t>
            </a:r>
            <a:endParaRPr lang="en-GB" b="1" dirty="0" smtClean="0"/>
          </a:p>
          <a:p>
            <a:pPr lvl="1"/>
            <a:r>
              <a:rPr lang="en-GB" dirty="0" smtClean="0"/>
              <a:t>using the Raft </a:t>
            </a:r>
            <a:r>
              <a:rPr lang="en-GB" dirty="0"/>
              <a:t>consensus algorithm. </a:t>
            </a:r>
            <a:endParaRPr lang="en-GB" dirty="0" smtClean="0"/>
          </a:p>
          <a:p>
            <a:endParaRPr lang="en-GB" dirty="0"/>
          </a:p>
          <a:p>
            <a:r>
              <a:rPr lang="en-GB" b="1" dirty="0" smtClean="0">
                <a:solidFill>
                  <a:srgbClr val="FF0000"/>
                </a:solidFill>
              </a:rPr>
              <a:t>The alternative orchestration software is Kubernetes which is much more popular than Docker Swarm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869296787"/>
      </p:ext>
    </p:extLst>
  </p:cSld>
  <p:clrMapOvr>
    <a:masterClrMapping/>
  </p:clrMapOvr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Master Nodes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Cluster should have an odd number of masters </a:t>
            </a:r>
          </a:p>
          <a:p>
            <a:r>
              <a:rPr lang="en-GB" dirty="0" smtClean="0"/>
              <a:t>Minimum of 3</a:t>
            </a:r>
          </a:p>
          <a:p>
            <a:r>
              <a:rPr lang="en-GB" dirty="0" smtClean="0"/>
              <a:t>Responsible for controlling the cluster</a:t>
            </a:r>
          </a:p>
          <a:p>
            <a:r>
              <a:rPr lang="en-GB" dirty="0" smtClean="0"/>
              <a:t>Do </a:t>
            </a:r>
            <a:r>
              <a:rPr lang="en-GB" dirty="0"/>
              <a:t>not schedule running </a:t>
            </a:r>
            <a:r>
              <a:rPr lang="en-GB" b="1" dirty="0"/>
              <a:t>tasks</a:t>
            </a:r>
            <a:r>
              <a:rPr lang="en-GB" dirty="0"/>
              <a:t> on master nodes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967832598"/>
      </p:ext>
    </p:extLst>
  </p:cSld>
  <p:clrMapOvr>
    <a:masterClrMapping/>
  </p:clrMapOvr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Node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dirty="0" smtClean="0"/>
              <a:t>Swarm </a:t>
            </a:r>
            <a:r>
              <a:rPr lang="en-GB" dirty="0"/>
              <a:t>cluster </a:t>
            </a:r>
            <a:r>
              <a:rPr lang="en-GB" dirty="0" smtClean="0"/>
              <a:t>initialisation….cluster states are stored in the directory </a:t>
            </a:r>
            <a:r>
              <a:rPr lang="en-GB" dirty="0"/>
              <a:t>/</a:t>
            </a:r>
            <a:r>
              <a:rPr lang="en-GB" dirty="0" err="1" smtClean="0"/>
              <a:t>var</a:t>
            </a:r>
            <a:r>
              <a:rPr lang="en-GB" dirty="0" smtClean="0"/>
              <a:t>/lib/</a:t>
            </a:r>
            <a:r>
              <a:rPr lang="en-GB" dirty="0" err="1" smtClean="0"/>
              <a:t>docker</a:t>
            </a:r>
            <a:r>
              <a:rPr lang="en-GB" dirty="0" smtClean="0"/>
              <a:t>/swarm</a:t>
            </a:r>
          </a:p>
          <a:p>
            <a:r>
              <a:rPr lang="en-GB" b="1" u="sng" dirty="0" smtClean="0">
                <a:solidFill>
                  <a:srgbClr val="FF0000"/>
                </a:solidFill>
              </a:rPr>
              <a:t>Start by creating a single-node cluster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swarm </a:t>
            </a:r>
            <a:r>
              <a:rPr lang="en-GB" i="1" dirty="0" err="1"/>
              <a:t>init</a:t>
            </a:r>
            <a:r>
              <a:rPr lang="en-GB" i="1" dirty="0"/>
              <a:t> --</a:t>
            </a:r>
            <a:r>
              <a:rPr lang="en-GB" i="1" dirty="0" smtClean="0"/>
              <a:t>advertise-</a:t>
            </a:r>
            <a:r>
              <a:rPr lang="en-GB" i="1" dirty="0" err="1" smtClean="0"/>
              <a:t>addr</a:t>
            </a:r>
            <a:r>
              <a:rPr lang="en-GB" i="1" dirty="0" smtClean="0"/>
              <a:t> = eth0</a:t>
            </a:r>
            <a:endParaRPr lang="en-GB" i="1" dirty="0"/>
          </a:p>
          <a:p>
            <a:endParaRPr lang="en-GB" dirty="0" smtClean="0"/>
          </a:p>
          <a:p>
            <a:r>
              <a:rPr lang="en-GB" dirty="0" smtClean="0"/>
              <a:t>Add a Master node to the cluster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Add a Worker node to the cluster (do </a:t>
            </a:r>
            <a:r>
              <a:rPr lang="en-GB" b="1" u="sng" dirty="0" smtClean="0">
                <a:solidFill>
                  <a:srgbClr val="FF0000"/>
                </a:solidFill>
              </a:rPr>
              <a:t>not</a:t>
            </a:r>
            <a:r>
              <a:rPr lang="en-GB" dirty="0" smtClean="0"/>
              <a:t> do this on the master)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To remove the node you are currently from a cluster, use  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swarm leave --force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684857" y="3060573"/>
            <a:ext cx="7558479" cy="923330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C:\&gt; </a:t>
            </a:r>
            <a:r>
              <a:rPr lang="en-GB" dirty="0" err="1">
                <a:solidFill>
                  <a:srgbClr val="FF0000"/>
                </a:solidFill>
              </a:rPr>
              <a:t>docker</a:t>
            </a:r>
            <a:r>
              <a:rPr lang="en-GB" dirty="0">
                <a:solidFill>
                  <a:srgbClr val="FF0000"/>
                </a:solidFill>
              </a:rPr>
              <a:t> swarm join-token </a:t>
            </a:r>
            <a:r>
              <a:rPr lang="en-GB" b="1" dirty="0" smtClean="0">
                <a:solidFill>
                  <a:srgbClr val="FF0000"/>
                </a:solidFill>
              </a:rPr>
              <a:t>manager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To add a manager to this swarm, run the following command</a:t>
            </a:r>
            <a:r>
              <a:rPr lang="en-GB" dirty="0" smtClean="0">
                <a:solidFill>
                  <a:schemeClr val="bg1"/>
                </a:solidFill>
              </a:rPr>
              <a:t>: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   </a:t>
            </a:r>
            <a:r>
              <a:rPr lang="en-GB" dirty="0" err="1">
                <a:solidFill>
                  <a:schemeClr val="bg1"/>
                </a:solidFill>
              </a:rPr>
              <a:t>docker</a:t>
            </a:r>
            <a:r>
              <a:rPr lang="en-GB" dirty="0">
                <a:solidFill>
                  <a:schemeClr val="bg1"/>
                </a:solidFill>
              </a:rPr>
              <a:t> swarm join --token </a:t>
            </a:r>
            <a:r>
              <a:rPr lang="en-GB" dirty="0" smtClean="0">
                <a:solidFill>
                  <a:schemeClr val="bg1"/>
                </a:solidFill>
              </a:rPr>
              <a:t>SWMTKN-1-2c6finlm9d6 192.168.1.4:2377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84857" y="4844978"/>
            <a:ext cx="7635424" cy="923330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C:\&gt; </a:t>
            </a:r>
            <a:r>
              <a:rPr lang="en-GB" dirty="0" err="1">
                <a:solidFill>
                  <a:srgbClr val="FF0000"/>
                </a:solidFill>
              </a:rPr>
              <a:t>docker</a:t>
            </a:r>
            <a:r>
              <a:rPr lang="en-GB" dirty="0">
                <a:solidFill>
                  <a:srgbClr val="FF0000"/>
                </a:solidFill>
              </a:rPr>
              <a:t> swarm join-token </a:t>
            </a:r>
            <a:r>
              <a:rPr lang="en-GB" b="1" dirty="0" smtClean="0">
                <a:solidFill>
                  <a:srgbClr val="FF0000"/>
                </a:solidFill>
              </a:rPr>
              <a:t>worker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To add a </a:t>
            </a:r>
            <a:r>
              <a:rPr lang="en-GB" dirty="0" smtClean="0">
                <a:solidFill>
                  <a:schemeClr val="bg1"/>
                </a:solidFill>
              </a:rPr>
              <a:t>worker </a:t>
            </a:r>
            <a:r>
              <a:rPr lang="en-GB" dirty="0">
                <a:solidFill>
                  <a:schemeClr val="bg1"/>
                </a:solidFill>
              </a:rPr>
              <a:t>to this swarm, run the following command: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    </a:t>
            </a:r>
            <a:r>
              <a:rPr lang="en-GB" dirty="0" err="1" smtClean="0">
                <a:solidFill>
                  <a:schemeClr val="bg1"/>
                </a:solidFill>
              </a:rPr>
              <a:t>docker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swarm join --token </a:t>
            </a:r>
            <a:r>
              <a:rPr lang="en-GB" dirty="0" smtClean="0">
                <a:solidFill>
                  <a:schemeClr val="bg1"/>
                </a:solidFill>
              </a:rPr>
              <a:t>SWMTKN-1-2744uhz2aj9 </a:t>
            </a:r>
            <a:r>
              <a:rPr lang="en-GB" dirty="0">
                <a:solidFill>
                  <a:schemeClr val="bg1"/>
                </a:solidFill>
              </a:rPr>
              <a:t>192.168.1.4:2377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300165" y="1589726"/>
            <a:ext cx="2792897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On the master node, to list all the nodes in the cluster use:</a:t>
            </a:r>
          </a:p>
          <a:p>
            <a:r>
              <a:rPr lang="en-GB" i="1" dirty="0" err="1"/>
              <a:t>docker</a:t>
            </a:r>
            <a:r>
              <a:rPr lang="en-GB" i="1" dirty="0"/>
              <a:t> node ls</a:t>
            </a:r>
          </a:p>
        </p:txBody>
      </p:sp>
      <p:sp>
        <p:nvSpPr>
          <p:cNvPr id="10" name="TextBox 9"/>
          <p:cNvSpPr txBox="1"/>
          <p:nvPr/>
        </p:nvSpPr>
        <p:spPr>
          <a:xfrm rot="16200000">
            <a:off x="8147065" y="3990561"/>
            <a:ext cx="1441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Execute this</a:t>
            </a:r>
            <a:endParaRPr lang="en-GB" dirty="0"/>
          </a:p>
        </p:txBody>
      </p:sp>
      <p:cxnSp>
        <p:nvCxnSpPr>
          <p:cNvPr id="12" name="Straight Arrow Connector 11"/>
          <p:cNvCxnSpPr>
            <a:stCxn id="10" idx="0"/>
          </p:cNvCxnSpPr>
          <p:nvPr/>
        </p:nvCxnSpPr>
        <p:spPr bwMode="auto">
          <a:xfrm flipH="1" flipV="1">
            <a:off x="8180211" y="3871291"/>
            <a:ext cx="502898" cy="303936"/>
          </a:xfrm>
          <a:prstGeom prst="straightConnector1">
            <a:avLst/>
          </a:prstGeom>
          <a:ln w="57150">
            <a:solidFill>
              <a:srgbClr val="FF0000"/>
            </a:solidFill>
            <a:headEnd type="none" w="med" len="med"/>
            <a:tailEnd type="triangle"/>
          </a:ln>
          <a:extLst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>
            <a:stCxn id="10" idx="0"/>
          </p:cNvCxnSpPr>
          <p:nvPr/>
        </p:nvCxnSpPr>
        <p:spPr bwMode="auto">
          <a:xfrm flipH="1">
            <a:off x="7421880" y="4175227"/>
            <a:ext cx="1261229" cy="1212113"/>
          </a:xfrm>
          <a:prstGeom prst="straightConnector1">
            <a:avLst/>
          </a:prstGeom>
          <a:ln w="57150">
            <a:solidFill>
              <a:srgbClr val="FF0000"/>
            </a:solidFill>
            <a:headEnd type="none" w="med" len="med"/>
            <a:tailEnd type="triangle"/>
          </a:ln>
          <a:extLst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9297870"/>
      </p:ext>
    </p:extLst>
  </p:cSld>
  <p:clrMapOvr>
    <a:masterClrMapping/>
  </p:clrMapOvr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02346" y="2890573"/>
            <a:ext cx="8285217" cy="1477328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C:\&gt; </a:t>
            </a:r>
            <a:r>
              <a:rPr lang="en-GB" dirty="0" err="1" smtClean="0">
                <a:solidFill>
                  <a:schemeClr val="bg1"/>
                </a:solidFill>
              </a:rPr>
              <a:t>docker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node ls</a:t>
            </a:r>
          </a:p>
          <a:p>
            <a:r>
              <a:rPr lang="en-GB" dirty="0">
                <a:solidFill>
                  <a:schemeClr val="bg1"/>
                </a:solidFill>
              </a:rPr>
              <a:t>ID                           HOSTNAME  STATUS  AVAILABILITY  MANAGER STATUS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7ln70fl2ft53mq5            worker2   </a:t>
            </a:r>
            <a:r>
              <a:rPr lang="en-GB" dirty="0">
                <a:solidFill>
                  <a:schemeClr val="bg1"/>
                </a:solidFill>
              </a:rPr>
              <a:t>Ready   </a:t>
            </a:r>
            <a:r>
              <a:rPr lang="en-GB" dirty="0" smtClean="0">
                <a:solidFill>
                  <a:schemeClr val="bg1"/>
                </a:solidFill>
              </a:rPr>
              <a:t>  Active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dkleu9g4u78tlag           worker1   </a:t>
            </a:r>
            <a:r>
              <a:rPr lang="en-GB" dirty="0">
                <a:solidFill>
                  <a:schemeClr val="bg1"/>
                </a:solidFill>
              </a:rPr>
              <a:t>Ready   </a:t>
            </a:r>
            <a:r>
              <a:rPr lang="en-GB" dirty="0" smtClean="0">
                <a:solidFill>
                  <a:schemeClr val="bg1"/>
                </a:solidFill>
              </a:rPr>
              <a:t>   Active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dvfxp4zrih1selh0d20 </a:t>
            </a:r>
            <a:r>
              <a:rPr lang="en-GB" dirty="0">
                <a:solidFill>
                  <a:schemeClr val="bg1"/>
                </a:solidFill>
              </a:rPr>
              <a:t>*  manager1  Ready   Active        </a:t>
            </a:r>
            <a:r>
              <a:rPr lang="en-GB" dirty="0" smtClean="0">
                <a:solidFill>
                  <a:schemeClr val="bg1"/>
                </a:solidFill>
              </a:rPr>
              <a:t>       Leader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02346" y="5033417"/>
            <a:ext cx="4572000" cy="646331"/>
          </a:xfrm>
          <a:prstGeom prst="rect">
            <a:avLst/>
          </a:prstGeom>
          <a:solidFill>
            <a:srgbClr val="000000"/>
          </a:solidFill>
        </p:spPr>
        <p:txBody>
          <a:bodyPr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C:\&gt; </a:t>
            </a:r>
            <a:r>
              <a:rPr lang="en-GB" dirty="0" err="1" smtClean="0">
                <a:solidFill>
                  <a:schemeClr val="bg1"/>
                </a:solidFill>
              </a:rPr>
              <a:t>docker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swarm leave</a:t>
            </a:r>
          </a:p>
          <a:p>
            <a:r>
              <a:rPr lang="en-GB" dirty="0">
                <a:solidFill>
                  <a:schemeClr val="bg1"/>
                </a:solidFill>
              </a:rPr>
              <a:t>Node left the default swarm.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02346" y="4613031"/>
            <a:ext cx="2210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On the worker node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602346" y="928698"/>
            <a:ext cx="8255001" cy="1754326"/>
          </a:xfrm>
          <a:prstGeom prst="rect">
            <a:avLst/>
          </a:prstGeom>
          <a:solidFill>
            <a:srgbClr val="000000"/>
          </a:solidFill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C:\&gt; </a:t>
            </a:r>
            <a:r>
              <a:rPr lang="en-GB" dirty="0" err="1">
                <a:solidFill>
                  <a:schemeClr val="bg1"/>
                </a:solidFill>
              </a:rPr>
              <a:t>docker</a:t>
            </a:r>
            <a:r>
              <a:rPr lang="en-GB" dirty="0">
                <a:solidFill>
                  <a:schemeClr val="bg1"/>
                </a:solidFill>
              </a:rPr>
              <a:t> swarm join-token </a:t>
            </a:r>
            <a:r>
              <a:rPr lang="en-GB" b="1" dirty="0" smtClean="0">
                <a:solidFill>
                  <a:schemeClr val="bg1"/>
                </a:solidFill>
              </a:rPr>
              <a:t>worker</a:t>
            </a:r>
            <a:br>
              <a:rPr lang="en-GB" b="1" dirty="0" smtClean="0">
                <a:solidFill>
                  <a:schemeClr val="bg1"/>
                </a:solidFill>
              </a:rPr>
            </a:br>
            <a:r>
              <a:rPr lang="en-GB" b="1" dirty="0" smtClean="0">
                <a:solidFill>
                  <a:schemeClr val="bg1"/>
                </a:solidFill>
              </a:rPr>
              <a:t>    </a:t>
            </a:r>
            <a:r>
              <a:rPr lang="en-GB" dirty="0" smtClean="0">
                <a:solidFill>
                  <a:schemeClr val="bg1"/>
                </a:solidFill>
              </a:rPr>
              <a:t>To </a:t>
            </a:r>
            <a:r>
              <a:rPr lang="en-GB" dirty="0">
                <a:solidFill>
                  <a:schemeClr val="bg1"/>
                </a:solidFill>
              </a:rPr>
              <a:t>add a worker to this swarm, run the following command:</a:t>
            </a:r>
          </a:p>
          <a:p>
            <a:r>
              <a:rPr lang="en-GB" dirty="0">
                <a:solidFill>
                  <a:schemeClr val="bg1"/>
                </a:solidFill>
              </a:rPr>
              <a:t>    </a:t>
            </a:r>
            <a:r>
              <a:rPr lang="en-GB" dirty="0" err="1">
                <a:solidFill>
                  <a:schemeClr val="bg1"/>
                </a:solidFill>
              </a:rPr>
              <a:t>docker</a:t>
            </a:r>
            <a:r>
              <a:rPr lang="en-GB" dirty="0">
                <a:solidFill>
                  <a:schemeClr val="bg1"/>
                </a:solidFill>
              </a:rPr>
              <a:t> swarm join --token SWMTKN-1-3pu6hs </a:t>
            </a:r>
            <a:r>
              <a:rPr lang="en-GB" dirty="0" smtClean="0">
                <a:solidFill>
                  <a:schemeClr val="bg1"/>
                </a:solidFill>
              </a:rPr>
              <a:t>192.168.99.121:2377</a:t>
            </a:r>
          </a:p>
          <a:p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C</a:t>
            </a:r>
            <a:r>
              <a:rPr lang="en-GB" dirty="0">
                <a:solidFill>
                  <a:schemeClr val="bg1"/>
                </a:solidFill>
              </a:rPr>
              <a:t>:\&gt;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docker</a:t>
            </a:r>
            <a:r>
              <a:rPr lang="en-GB" dirty="0">
                <a:solidFill>
                  <a:schemeClr val="bg1"/>
                </a:solidFill>
              </a:rPr>
              <a:t> swarm join --token </a:t>
            </a:r>
            <a:r>
              <a:rPr lang="en-GB" dirty="0" smtClean="0">
                <a:solidFill>
                  <a:schemeClr val="bg1"/>
                </a:solidFill>
              </a:rPr>
              <a:t>SWMTKN-1-3pu6hs </a:t>
            </a:r>
            <a:r>
              <a:rPr lang="en-GB" dirty="0">
                <a:solidFill>
                  <a:schemeClr val="bg1"/>
                </a:solidFill>
              </a:rPr>
              <a:t>192.168.99.121:2377</a:t>
            </a:r>
          </a:p>
          <a:p>
            <a:r>
              <a:rPr lang="en-GB" dirty="0">
                <a:solidFill>
                  <a:schemeClr val="bg1"/>
                </a:solidFill>
              </a:rPr>
              <a:t>This node joined a swarm as a worker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581754"/>
      </p:ext>
    </p:extLst>
  </p:cSld>
  <p:clrMapOvr>
    <a:masterClrMapping/>
  </p:clrMapOvr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Service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31520"/>
            <a:ext cx="7029450" cy="5107305"/>
          </a:xfrm>
        </p:spPr>
        <p:txBody>
          <a:bodyPr/>
          <a:lstStyle/>
          <a:p>
            <a:r>
              <a:rPr lang="en-GB" dirty="0"/>
              <a:t>To deploy an application image when Docker Engine is in swarm mode, you </a:t>
            </a:r>
            <a:r>
              <a:rPr lang="en-GB" b="1" dirty="0"/>
              <a:t>create a service</a:t>
            </a:r>
            <a:r>
              <a:rPr lang="en-GB" dirty="0"/>
              <a:t>. </a:t>
            </a:r>
            <a:endParaRPr lang="en-GB" dirty="0" smtClean="0"/>
          </a:p>
          <a:p>
            <a:r>
              <a:rPr lang="en-GB" dirty="0" smtClean="0"/>
              <a:t>Frequently </a:t>
            </a:r>
            <a:r>
              <a:rPr lang="en-GB" dirty="0"/>
              <a:t>a service is the image for a </a:t>
            </a:r>
            <a:r>
              <a:rPr lang="en-GB" dirty="0" err="1"/>
              <a:t>microservice</a:t>
            </a:r>
            <a:r>
              <a:rPr lang="en-GB" dirty="0"/>
              <a:t> within the context of some larger application</a:t>
            </a:r>
            <a:r>
              <a:rPr lang="en-GB" dirty="0" smtClean="0"/>
              <a:t>.</a:t>
            </a:r>
          </a:p>
          <a:p>
            <a:r>
              <a:rPr lang="en-GB" dirty="0" smtClean="0"/>
              <a:t> </a:t>
            </a:r>
            <a:r>
              <a:rPr lang="en-GB" dirty="0"/>
              <a:t>Examples of services might include an HTTP server, a database, or any other type of executable program that you wish to run in a distributed environment</a:t>
            </a:r>
            <a:r>
              <a:rPr lang="en-GB" dirty="0" smtClean="0"/>
              <a:t>.</a:t>
            </a:r>
          </a:p>
          <a:p>
            <a:r>
              <a:rPr lang="en-GB" dirty="0"/>
              <a:t>For example, imagine you want to load balance between three instances of an HTTP </a:t>
            </a:r>
            <a:r>
              <a:rPr lang="en-GB" dirty="0" smtClean="0"/>
              <a:t>listener. </a:t>
            </a:r>
            <a:r>
              <a:rPr lang="en-GB" dirty="0"/>
              <a:t>Each of the three instances of the listener is a task in the swarm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9680" y="4134868"/>
            <a:ext cx="3603057" cy="2486109"/>
          </a:xfrm>
          <a:prstGeom prst="rect">
            <a:avLst/>
          </a:prstGeom>
        </p:spPr>
      </p:pic>
      <p:sp>
        <p:nvSpPr>
          <p:cNvPr id="8" name="Content Placeholder 2"/>
          <p:cNvSpPr txBox="1">
            <a:spLocks/>
          </p:cNvSpPr>
          <p:nvPr/>
        </p:nvSpPr>
        <p:spPr bwMode="auto">
          <a:xfrm>
            <a:off x="1071447" y="4384307"/>
            <a:ext cx="3592946" cy="1845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A container is an isolated process. </a:t>
            </a:r>
          </a:p>
          <a:p>
            <a:r>
              <a:rPr lang="en-GB" dirty="0"/>
              <a:t>In the swarm </a:t>
            </a:r>
            <a:r>
              <a:rPr lang="en-GB" dirty="0" smtClean="0"/>
              <a:t>mode: </a:t>
            </a:r>
            <a:r>
              <a:rPr lang="en-GB" dirty="0"/>
              <a:t>model, each task invokes exactly one container.</a:t>
            </a:r>
          </a:p>
        </p:txBody>
      </p:sp>
    </p:spTree>
    <p:extLst>
      <p:ext uri="{BB962C8B-B14F-4D97-AF65-F5344CB8AC3E}">
        <p14:creationId xmlns:p14="http://schemas.microsoft.com/office/powerpoint/2010/main" val="3597391952"/>
      </p:ext>
    </p:extLst>
  </p:cSld>
  <p:clrMapOvr>
    <a:masterClrMapping/>
  </p:clrMapOvr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96215"/>
            <a:ext cx="7029450" cy="4842610"/>
          </a:xfrm>
        </p:spPr>
        <p:txBody>
          <a:bodyPr/>
          <a:lstStyle/>
          <a:p>
            <a:r>
              <a:rPr lang="en-GB" dirty="0" smtClean="0"/>
              <a:t>Create a service called “</a:t>
            </a:r>
            <a:r>
              <a:rPr lang="en-GB" dirty="0" err="1" smtClean="0"/>
              <a:t>my_service</a:t>
            </a:r>
            <a:r>
              <a:rPr lang="en-GB" dirty="0" smtClean="0"/>
              <a:t>” consisting of </a:t>
            </a:r>
            <a:r>
              <a:rPr lang="en-GB" dirty="0" smtClean="0">
                <a:solidFill>
                  <a:srgbClr val="FF0000"/>
                </a:solidFill>
              </a:rPr>
              <a:t>3</a:t>
            </a:r>
            <a:r>
              <a:rPr lang="en-GB" dirty="0" smtClean="0"/>
              <a:t> instances (i.e. replicas) of the </a:t>
            </a:r>
            <a:r>
              <a:rPr lang="en-GB" dirty="0" err="1" smtClean="0">
                <a:solidFill>
                  <a:srgbClr val="FFFF00"/>
                </a:solidFill>
              </a:rPr>
              <a:t>nginx</a:t>
            </a:r>
            <a:r>
              <a:rPr lang="en-GB" dirty="0" smtClean="0"/>
              <a:t> web server</a:t>
            </a:r>
          </a:p>
          <a:p>
            <a:pPr marL="0" indent="0">
              <a:buNone/>
            </a:pPr>
            <a:r>
              <a:rPr lang="en-GB" dirty="0" smtClean="0"/>
              <a:t>C:\&gt; </a:t>
            </a:r>
            <a:r>
              <a:rPr lang="en-GB" dirty="0" err="1"/>
              <a:t>docker</a:t>
            </a:r>
            <a:r>
              <a:rPr lang="en-GB" dirty="0"/>
              <a:t> service create </a:t>
            </a:r>
          </a:p>
          <a:p>
            <a:pPr marL="0" indent="0">
              <a:buNone/>
            </a:pPr>
            <a:r>
              <a:rPr lang="en-GB" dirty="0"/>
              <a:t>   --replicas </a:t>
            </a:r>
            <a:r>
              <a:rPr lang="en-GB" b="1" dirty="0">
                <a:solidFill>
                  <a:srgbClr val="FF0000"/>
                </a:solidFill>
              </a:rPr>
              <a:t>3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   --name </a:t>
            </a:r>
            <a:r>
              <a:rPr lang="en-GB" b="1" dirty="0" err="1" smtClean="0"/>
              <a:t>my_service</a:t>
            </a:r>
            <a:r>
              <a:rPr lang="en-GB" dirty="0" smtClean="0"/>
              <a:t>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  -p </a:t>
            </a:r>
            <a:r>
              <a:rPr lang="en-GB" b="1" dirty="0" smtClean="0"/>
              <a:t>8080:80</a:t>
            </a:r>
            <a:r>
              <a:rPr lang="en-GB" dirty="0" smtClean="0"/>
              <a:t>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  --constraint </a:t>
            </a:r>
            <a:r>
              <a:rPr lang="en-GB" dirty="0" err="1"/>
              <a:t>node.role</a:t>
            </a:r>
            <a:r>
              <a:rPr lang="en-GB" dirty="0"/>
              <a:t>==</a:t>
            </a:r>
            <a:r>
              <a:rPr lang="en-GB" b="1" dirty="0"/>
              <a:t>worker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   </a:t>
            </a:r>
            <a:r>
              <a:rPr lang="en-GB" dirty="0" err="1">
                <a:solidFill>
                  <a:srgbClr val="FFFF00"/>
                </a:solidFill>
              </a:rPr>
              <a:t>nginx</a:t>
            </a:r>
            <a:endParaRPr lang="en-GB" dirty="0">
              <a:solidFill>
                <a:srgbClr val="FFFF00"/>
              </a:solidFill>
            </a:endParaRP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15060" y="4224130"/>
            <a:ext cx="730199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-p</a:t>
            </a:r>
          </a:p>
          <a:p>
            <a:r>
              <a:rPr lang="en-GB" dirty="0" smtClean="0"/>
              <a:t>--publish</a:t>
            </a:r>
          </a:p>
          <a:p>
            <a:r>
              <a:rPr lang="en-GB" dirty="0" smtClean="0"/>
              <a:t>published port : target port</a:t>
            </a:r>
          </a:p>
          <a:p>
            <a:r>
              <a:rPr lang="en-GB" dirty="0"/>
              <a:t>This service will be published to port </a:t>
            </a:r>
            <a:r>
              <a:rPr lang="en-GB" dirty="0" smtClean="0"/>
              <a:t>8080 </a:t>
            </a:r>
            <a:r>
              <a:rPr lang="en-GB" dirty="0"/>
              <a:t>on the routing </a:t>
            </a:r>
            <a:r>
              <a:rPr lang="en-GB" dirty="0" smtClean="0"/>
              <a:t>mesh</a:t>
            </a:r>
          </a:p>
          <a:p>
            <a:r>
              <a:rPr lang="en-GB" dirty="0" smtClean="0"/>
              <a:t>The webserver in the container uses port 80 which is mapped to 8080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3856382"/>
      </p:ext>
    </p:extLst>
  </p:cSld>
  <p:clrMapOvr>
    <a:masterClrMapping/>
  </p:clrMapOvr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(</a:t>
            </a:r>
            <a:r>
              <a:rPr lang="en-GB" dirty="0" err="1" smtClean="0"/>
              <a:t>Cont</a:t>
            </a:r>
            <a:r>
              <a:rPr lang="en-GB" dirty="0" smtClean="0"/>
              <a:t>): Container Orchestration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5850" y="5724260"/>
            <a:ext cx="7029450" cy="636370"/>
          </a:xfrm>
        </p:spPr>
        <p:txBody>
          <a:bodyPr/>
          <a:lstStyle/>
          <a:p>
            <a:r>
              <a:rPr lang="en-GB" dirty="0" smtClean="0"/>
              <a:t>One manager and five worker nodes</a:t>
            </a:r>
          </a:p>
          <a:p>
            <a:r>
              <a:rPr lang="en-GB" dirty="0" smtClean="0"/>
              <a:t>“Drain” the manager to prevent it accepting tasks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 </a:t>
            </a:r>
            <a:r>
              <a:rPr lang="en-GB" i="1" dirty="0" err="1"/>
              <a:t>docker</a:t>
            </a:r>
            <a:r>
              <a:rPr lang="en-GB" i="1" dirty="0"/>
              <a:t> node update --availability drain </a:t>
            </a:r>
            <a:r>
              <a:rPr lang="en-GB" i="1" dirty="0" err="1" smtClean="0"/>
              <a:t>masternodename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509" y="775847"/>
            <a:ext cx="6157231" cy="494841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444070" y="1023250"/>
            <a:ext cx="257039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An incoming client request is automatically routed by the </a:t>
            </a:r>
            <a:r>
              <a:rPr lang="en-GB" b="1" dirty="0" smtClean="0"/>
              <a:t>orchestration engine</a:t>
            </a:r>
            <a:r>
              <a:rPr lang="en-GB" dirty="0" smtClean="0"/>
              <a:t> via the </a:t>
            </a:r>
            <a:r>
              <a:rPr lang="en-GB" dirty="0"/>
              <a:t>routing </a:t>
            </a:r>
            <a:r>
              <a:rPr lang="en-GB" dirty="0" smtClean="0"/>
              <a:t>mesh to </a:t>
            </a:r>
            <a:r>
              <a:rPr lang="en-GB" dirty="0"/>
              <a:t>a </a:t>
            </a:r>
            <a:r>
              <a:rPr lang="en-GB" dirty="0" smtClean="0"/>
              <a:t>container </a:t>
            </a:r>
            <a:r>
              <a:rPr lang="en-GB" dirty="0"/>
              <a:t>(a task) </a:t>
            </a:r>
            <a:r>
              <a:rPr lang="en-GB" dirty="0" smtClean="0"/>
              <a:t>running on </a:t>
            </a:r>
            <a:r>
              <a:rPr lang="en-GB" dirty="0"/>
              <a:t>a </a:t>
            </a:r>
            <a:r>
              <a:rPr lang="en-GB" dirty="0" smtClean="0"/>
              <a:t>worker node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“Overlay” networks use the gossip protocol</a:t>
            </a:r>
            <a:br>
              <a:rPr lang="en-GB" dirty="0" smtClean="0"/>
            </a:br>
            <a:r>
              <a:rPr lang="en-GB" dirty="0" smtClean="0"/>
              <a:t>TCP &amp; UDP Port 7946</a:t>
            </a:r>
            <a:br>
              <a:rPr lang="en-GB" dirty="0" smtClean="0"/>
            </a:br>
            <a:r>
              <a:rPr lang="en-GB" dirty="0" smtClean="0"/>
              <a:t>VXLAN UDP Port 4789</a:t>
            </a:r>
          </a:p>
          <a:p>
            <a:r>
              <a:rPr lang="en-GB" dirty="0" smtClean="0"/>
              <a:t>Scales automatically when new nodes are added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2835771"/>
      </p:ext>
    </p:extLst>
  </p:cSld>
  <p:clrMapOvr>
    <a:masterClrMapping/>
  </p:clrMapOvr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List Network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89785"/>
            <a:ext cx="7029450" cy="1001028"/>
          </a:xfrm>
        </p:spPr>
        <p:txBody>
          <a:bodyPr/>
          <a:lstStyle/>
          <a:p>
            <a:r>
              <a:rPr lang="en-GB" dirty="0"/>
              <a:t>Lists all the networks the Engine daemon knows about. This includes the networks that span across multiple hosts in a cluster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45406" y="2743201"/>
            <a:ext cx="6058069" cy="1754326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C:/&gt; </a:t>
            </a:r>
            <a:r>
              <a:rPr lang="en-GB" dirty="0" err="1" smtClean="0">
                <a:solidFill>
                  <a:schemeClr val="bg1"/>
                </a:solidFill>
              </a:rPr>
              <a:t>docker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network ls</a:t>
            </a:r>
          </a:p>
          <a:p>
            <a:r>
              <a:rPr lang="en-GB" dirty="0">
                <a:solidFill>
                  <a:schemeClr val="bg1"/>
                </a:solidFill>
              </a:rPr>
              <a:t>NETWORK ID          NAME                DRIVER     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SCOPE</a:t>
            </a:r>
          </a:p>
          <a:p>
            <a:r>
              <a:rPr lang="en-GB" dirty="0">
                <a:solidFill>
                  <a:schemeClr val="bg1"/>
                </a:solidFill>
              </a:rPr>
              <a:t>7fca4eb8c647        </a:t>
            </a:r>
            <a:r>
              <a:rPr lang="en-GB" dirty="0" smtClean="0">
                <a:solidFill>
                  <a:schemeClr val="bg1"/>
                </a:solidFill>
              </a:rPr>
              <a:t>  bridge                </a:t>
            </a:r>
            <a:r>
              <a:rPr lang="en-GB" dirty="0" err="1" smtClean="0">
                <a:solidFill>
                  <a:schemeClr val="bg1"/>
                </a:solidFill>
              </a:rPr>
              <a:t>bridge</a:t>
            </a:r>
            <a:r>
              <a:rPr lang="en-GB" dirty="0" smtClean="0">
                <a:solidFill>
                  <a:schemeClr val="bg1"/>
                </a:solidFill>
              </a:rPr>
              <a:t>           </a:t>
            </a:r>
            <a:r>
              <a:rPr lang="en-GB" dirty="0">
                <a:solidFill>
                  <a:schemeClr val="bg1"/>
                </a:solidFill>
              </a:rPr>
              <a:t>local</a:t>
            </a:r>
          </a:p>
          <a:p>
            <a:r>
              <a:rPr lang="en-GB" dirty="0">
                <a:solidFill>
                  <a:schemeClr val="bg1"/>
                </a:solidFill>
              </a:rPr>
              <a:t>9f904ee27bf5        </a:t>
            </a:r>
            <a:r>
              <a:rPr lang="en-GB" dirty="0" smtClean="0">
                <a:solidFill>
                  <a:schemeClr val="bg1"/>
                </a:solidFill>
              </a:rPr>
              <a:t>   none                  null               local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cf03ee007fb4        </a:t>
            </a:r>
            <a:r>
              <a:rPr lang="en-GB" dirty="0" smtClean="0">
                <a:solidFill>
                  <a:schemeClr val="bg1"/>
                </a:solidFill>
              </a:rPr>
              <a:t>   host                   </a:t>
            </a:r>
            <a:r>
              <a:rPr lang="en-GB" dirty="0" err="1" smtClean="0">
                <a:solidFill>
                  <a:schemeClr val="bg1"/>
                </a:solidFill>
              </a:rPr>
              <a:t>host</a:t>
            </a:r>
            <a:r>
              <a:rPr lang="en-GB" dirty="0" smtClean="0">
                <a:solidFill>
                  <a:schemeClr val="bg1"/>
                </a:solidFill>
              </a:rPr>
              <a:t>              local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78b03ee04fc4        </a:t>
            </a:r>
            <a:r>
              <a:rPr lang="en-GB" dirty="0" smtClean="0">
                <a:solidFill>
                  <a:schemeClr val="bg1"/>
                </a:solidFill>
              </a:rPr>
              <a:t>  multi-host          </a:t>
            </a:r>
            <a:r>
              <a:rPr lang="en-GB" dirty="0">
                <a:solidFill>
                  <a:srgbClr val="FFFF00"/>
                </a:solidFill>
              </a:rPr>
              <a:t>overlay</a:t>
            </a:r>
            <a:r>
              <a:rPr lang="en-GB" dirty="0">
                <a:solidFill>
                  <a:schemeClr val="bg1"/>
                </a:solidFill>
              </a:rPr>
              <a:t>         </a:t>
            </a:r>
            <a:r>
              <a:rPr lang="en-GB" dirty="0">
                <a:solidFill>
                  <a:srgbClr val="FFFF00"/>
                </a:solidFill>
              </a:rPr>
              <a:t>swarm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28101" y="4789895"/>
            <a:ext cx="76687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“overlay network” + “swarm” is a kind of “virtual network” within Docker Swarm</a:t>
            </a:r>
          </a:p>
          <a:p>
            <a:endParaRPr lang="en-GB" dirty="0" smtClean="0"/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network inspect multi-host</a:t>
            </a:r>
          </a:p>
        </p:txBody>
      </p:sp>
    </p:spTree>
    <p:extLst>
      <p:ext uri="{BB962C8B-B14F-4D97-AF65-F5344CB8AC3E}">
        <p14:creationId xmlns:p14="http://schemas.microsoft.com/office/powerpoint/2010/main" val="3252132398"/>
      </p:ext>
    </p:extLst>
  </p:cSld>
  <p:clrMapOvr>
    <a:masterClrMapping/>
  </p:clrMapOvr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Create a Service in a Specific Network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6740" y="1066800"/>
            <a:ext cx="7810500" cy="4772025"/>
          </a:xfrm>
        </p:spPr>
        <p:txBody>
          <a:bodyPr/>
          <a:lstStyle/>
          <a:p>
            <a:r>
              <a:rPr lang="en-GB" u="sng" dirty="0" smtClean="0"/>
              <a:t>Assume</a:t>
            </a:r>
            <a:r>
              <a:rPr lang="en-GB" dirty="0" smtClean="0"/>
              <a:t> we previously created a network “</a:t>
            </a:r>
            <a:r>
              <a:rPr lang="en-GB" dirty="0" err="1" smtClean="0"/>
              <a:t>my_net</a:t>
            </a:r>
            <a:r>
              <a:rPr lang="en-GB" dirty="0" smtClean="0"/>
              <a:t>”</a:t>
            </a:r>
            <a:endParaRPr lang="en-GB" dirty="0"/>
          </a:p>
          <a:p>
            <a:pPr marL="0" indent="0">
              <a:buNone/>
            </a:pPr>
            <a:r>
              <a:rPr lang="en-GB" i="1" dirty="0" smtClean="0"/>
              <a:t>C:/.&gt; 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create  --driver overlay </a:t>
            </a:r>
            <a:r>
              <a:rPr lang="en-GB" i="1" dirty="0" err="1" smtClean="0"/>
              <a:t>my_net</a:t>
            </a:r>
            <a:endParaRPr lang="en-GB" i="1" dirty="0"/>
          </a:p>
          <a:p>
            <a:endParaRPr lang="en-GB" dirty="0" smtClean="0"/>
          </a:p>
          <a:p>
            <a:r>
              <a:rPr lang="en-GB" dirty="0" smtClean="0"/>
              <a:t>Create and add </a:t>
            </a:r>
            <a:r>
              <a:rPr lang="en-GB" dirty="0"/>
              <a:t>service </a:t>
            </a:r>
            <a:r>
              <a:rPr lang="en-GB" dirty="0" smtClean="0"/>
              <a:t>to this network like </a:t>
            </a:r>
            <a:r>
              <a:rPr lang="en-GB" dirty="0"/>
              <a:t>this</a:t>
            </a:r>
          </a:p>
          <a:p>
            <a:pPr marL="0" indent="0">
              <a:buNone/>
            </a:pPr>
            <a:r>
              <a:rPr lang="en-GB" i="1" dirty="0" smtClean="0"/>
              <a:t>C:/&gt; 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service create --name </a:t>
            </a:r>
            <a:r>
              <a:rPr lang="en-GB" i="1" dirty="0" err="1" smtClean="0"/>
              <a:t>my_service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         </a:t>
            </a:r>
            <a:r>
              <a:rPr lang="en-GB" i="1" dirty="0"/>
              <a:t>--network </a:t>
            </a:r>
            <a:r>
              <a:rPr lang="en-GB" i="1" dirty="0" err="1" smtClean="0"/>
              <a:t>my_net</a:t>
            </a:r>
            <a:r>
              <a:rPr lang="en-GB" i="1" dirty="0" smtClean="0"/>
              <a:t> -</a:t>
            </a:r>
            <a:r>
              <a:rPr lang="en-GB" i="1" dirty="0"/>
              <a:t>p </a:t>
            </a:r>
            <a:r>
              <a:rPr lang="en-GB" i="1" dirty="0" smtClean="0"/>
              <a:t>8080:80 </a:t>
            </a:r>
            <a:r>
              <a:rPr lang="en-GB" i="1" dirty="0" err="1"/>
              <a:t>nginx</a:t>
            </a:r>
            <a:endParaRPr lang="en-GB" i="1" dirty="0" smtClean="0"/>
          </a:p>
          <a:p>
            <a:endParaRPr lang="en-GB" dirty="0" smtClean="0"/>
          </a:p>
          <a:p>
            <a:r>
              <a:rPr lang="en-GB" dirty="0" smtClean="0"/>
              <a:t>Add existing service to this network like this</a:t>
            </a:r>
          </a:p>
          <a:p>
            <a:pPr marL="0" indent="0">
              <a:buNone/>
            </a:pPr>
            <a:r>
              <a:rPr lang="en-GB" i="1" dirty="0"/>
              <a:t>C:/.&gt; 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service update --</a:t>
            </a:r>
            <a:r>
              <a:rPr lang="en-GB" b="1" i="1" dirty="0"/>
              <a:t>network-add</a:t>
            </a:r>
            <a:r>
              <a:rPr lang="en-GB" i="1" dirty="0"/>
              <a:t> </a:t>
            </a:r>
            <a:r>
              <a:rPr lang="en-GB" i="1" dirty="0" smtClean="0"/>
              <a:t> </a:t>
            </a:r>
            <a:r>
              <a:rPr lang="en-GB" i="1" dirty="0" err="1" smtClean="0"/>
              <a:t>my_net</a:t>
            </a:r>
            <a:r>
              <a:rPr lang="en-GB" i="1" dirty="0" smtClean="0"/>
              <a:t>  </a:t>
            </a:r>
            <a:r>
              <a:rPr lang="en-GB" i="1" dirty="0" err="1" smtClean="0"/>
              <a:t>my_service</a:t>
            </a:r>
            <a:endParaRPr lang="en-GB" i="1" dirty="0"/>
          </a:p>
          <a:p>
            <a:endParaRPr lang="en-GB" dirty="0" smtClean="0"/>
          </a:p>
          <a:p>
            <a:r>
              <a:rPr lang="en-GB" dirty="0"/>
              <a:t>Remove a service from a network like this</a:t>
            </a:r>
            <a:endParaRPr lang="en-GB" i="1" dirty="0"/>
          </a:p>
          <a:p>
            <a:pPr marL="0" indent="0">
              <a:buNone/>
            </a:pPr>
            <a:r>
              <a:rPr lang="en-GB" i="1" dirty="0"/>
              <a:t>C:/.&gt; </a:t>
            </a:r>
            <a:r>
              <a:rPr lang="en-GB" i="1" dirty="0" err="1"/>
              <a:t>docker</a:t>
            </a:r>
            <a:r>
              <a:rPr lang="en-GB" i="1" dirty="0"/>
              <a:t> service update --</a:t>
            </a:r>
            <a:r>
              <a:rPr lang="en-GB" b="1" i="1" dirty="0"/>
              <a:t>network-</a:t>
            </a:r>
            <a:r>
              <a:rPr lang="en-GB" b="1" i="1" dirty="0" err="1"/>
              <a:t>rm</a:t>
            </a:r>
            <a:r>
              <a:rPr lang="en-GB" b="1" i="1" dirty="0"/>
              <a:t> </a:t>
            </a:r>
            <a:r>
              <a:rPr lang="en-GB" i="1" dirty="0"/>
              <a:t> </a:t>
            </a:r>
            <a:r>
              <a:rPr lang="en-GB" i="1" dirty="0" err="1"/>
              <a:t>my_net</a:t>
            </a:r>
            <a:r>
              <a:rPr lang="en-GB" i="1" dirty="0"/>
              <a:t>  </a:t>
            </a:r>
            <a:r>
              <a:rPr lang="en-GB" i="1" dirty="0" err="1"/>
              <a:t>my_service</a:t>
            </a:r>
            <a:endParaRPr lang="en-GB" i="1" dirty="0"/>
          </a:p>
          <a:p>
            <a:endParaRPr lang="en-GB" dirty="0" smtClean="0"/>
          </a:p>
          <a:p>
            <a:r>
              <a:rPr lang="en-GB" dirty="0" smtClean="0"/>
              <a:t>View results</a:t>
            </a:r>
          </a:p>
          <a:p>
            <a:pPr marL="0" indent="0">
              <a:buNone/>
            </a:pPr>
            <a:r>
              <a:rPr lang="en-GB" i="1" dirty="0" smtClean="0"/>
              <a:t>C:/&gt; </a:t>
            </a:r>
            <a:r>
              <a:rPr lang="en-GB" i="1" dirty="0" err="1" smtClean="0"/>
              <a:t>docker</a:t>
            </a:r>
            <a:r>
              <a:rPr lang="en-GB" i="1" dirty="0" smtClean="0"/>
              <a:t> inspect </a:t>
            </a:r>
            <a:r>
              <a:rPr lang="en-GB" i="1" dirty="0" err="1" smtClean="0"/>
              <a:t>my_service</a:t>
            </a:r>
            <a:endParaRPr lang="en-GB" i="1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00921979"/>
      </p:ext>
    </p:extLst>
  </p:cSld>
  <p:clrMapOvr>
    <a:masterClrMapping/>
  </p:clrMapOvr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22960"/>
            <a:ext cx="7029450" cy="5015865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Kubernetes</a:t>
            </a:r>
          </a:p>
          <a:p>
            <a:pPr marL="0" indent="0" algn="ctr">
              <a:buNone/>
            </a:pPr>
            <a:r>
              <a:rPr lang="en-GB" sz="4000" dirty="0" smtClean="0"/>
              <a:t>(k8s)</a:t>
            </a:r>
          </a:p>
          <a:p>
            <a:pPr marL="0" indent="0" algn="ctr">
              <a:buNone/>
            </a:pPr>
            <a:endParaRPr lang="en-GB" sz="2800" dirty="0"/>
          </a:p>
          <a:p>
            <a:pPr marL="0" indent="0" algn="ctr">
              <a:buNone/>
            </a:pPr>
            <a:r>
              <a:rPr lang="en-GB" sz="2800" dirty="0" smtClean="0"/>
              <a:t>Container Orchestration Software</a:t>
            </a:r>
          </a:p>
          <a:p>
            <a:pPr marL="0" indent="0" algn="ctr">
              <a:buNone/>
            </a:pPr>
            <a:r>
              <a:rPr lang="en-GB" sz="2800" dirty="0" smtClean="0"/>
              <a:t>(More popular than Docker Swarm)</a:t>
            </a:r>
            <a:endParaRPr lang="en-GB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1099955" y="4835474"/>
            <a:ext cx="759695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</a:t>
            </a:r>
            <a:r>
              <a:rPr lang="en-GB" b="1" u="sng" dirty="0" smtClean="0"/>
              <a:t>NSTALLING DOCKER AND KUBERNETES ON WINDOWS</a:t>
            </a:r>
          </a:p>
          <a:p>
            <a:r>
              <a:rPr lang="en-GB" dirty="0" smtClean="0"/>
              <a:t>https</a:t>
            </a:r>
            <a:r>
              <a:rPr lang="en-GB" dirty="0"/>
              <a:t>://</a:t>
            </a:r>
            <a:r>
              <a:rPr lang="en-GB" dirty="0" smtClean="0"/>
              <a:t>learnk8s.io/blog/installing-docker-and-kubernetes-on-windows/</a:t>
            </a:r>
          </a:p>
          <a:p>
            <a:r>
              <a:rPr lang="en-GB" dirty="0" smtClean="0"/>
              <a:t>I</a:t>
            </a:r>
            <a:r>
              <a:rPr lang="en-GB" b="1" u="sng" dirty="0" smtClean="0"/>
              <a:t>NSTALLING DOCKER KUBERNETES </a:t>
            </a:r>
            <a:r>
              <a:rPr lang="en-GB" b="1" u="sng" dirty="0"/>
              <a:t>ON </a:t>
            </a:r>
            <a:r>
              <a:rPr lang="en-GB" b="1" u="sng" dirty="0" smtClean="0"/>
              <a:t>UBUNTU LINUX</a:t>
            </a:r>
            <a:br>
              <a:rPr lang="en-GB" b="1" u="sng" dirty="0" smtClean="0"/>
            </a:br>
            <a:r>
              <a:rPr lang="en-GB" dirty="0"/>
              <a:t>https://docs.docker.com/install/linux/docker-ce/ubuntu</a:t>
            </a:r>
            <a:r>
              <a:rPr lang="en-GB" dirty="0" smtClean="0"/>
              <a:t>/</a:t>
            </a:r>
            <a:endParaRPr lang="en-GB" dirty="0"/>
          </a:p>
          <a:p>
            <a:r>
              <a:rPr lang="en-GB" dirty="0"/>
              <a:t>https://computingforgeeks.com/how-to-install-minikube-on-ubuntu-18-04</a:t>
            </a:r>
            <a:r>
              <a:rPr lang="en-GB" dirty="0" smtClean="0"/>
              <a:t>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6675296"/>
      </p:ext>
    </p:extLst>
  </p:cSld>
  <p:clrMapOvr>
    <a:masterClrMapping/>
  </p:clrMapOvr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Kubernetes is open source </a:t>
            </a:r>
            <a:r>
              <a:rPr lang="en-GB" dirty="0"/>
              <a:t>and </a:t>
            </a:r>
            <a:r>
              <a:rPr lang="en-GB" dirty="0" smtClean="0"/>
              <a:t>was originally </a:t>
            </a:r>
            <a:r>
              <a:rPr lang="en-GB" dirty="0"/>
              <a:t>developed by Google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Docker for Windows installs Kubernetes</a:t>
            </a:r>
          </a:p>
          <a:p>
            <a:r>
              <a:rPr lang="en-GB" dirty="0" smtClean="0"/>
              <a:t>However, </a:t>
            </a:r>
            <a:r>
              <a:rPr lang="en-GB" dirty="0" err="1" smtClean="0"/>
              <a:t>Minikube</a:t>
            </a:r>
            <a:r>
              <a:rPr lang="en-GB" dirty="0" smtClean="0"/>
              <a:t> is bit nicer</a:t>
            </a:r>
          </a:p>
          <a:p>
            <a:r>
              <a:rPr lang="en-GB" dirty="0" smtClean="0"/>
              <a:t>USE MINIKUBE FOR LEARNING THE ROPES!!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76988952"/>
      </p:ext>
    </p:extLst>
  </p:cSld>
  <p:clrMapOvr>
    <a:masterClrMapping/>
  </p:clrMapOvr>
</p:sld>
</file>

<file path=ppt/slides/slide1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Kubernetes Terminology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57146"/>
            <a:ext cx="7682732" cy="5081679"/>
          </a:xfrm>
        </p:spPr>
        <p:txBody>
          <a:bodyPr/>
          <a:lstStyle/>
          <a:p>
            <a:r>
              <a:rPr lang="en-GB" dirty="0" smtClean="0"/>
              <a:t>Cluster</a:t>
            </a:r>
          </a:p>
          <a:p>
            <a:pPr lvl="1"/>
            <a:r>
              <a:rPr lang="en-GB" dirty="0" smtClean="0"/>
              <a:t>A set of nodes</a:t>
            </a:r>
          </a:p>
          <a:p>
            <a:pPr lvl="1"/>
            <a:r>
              <a:rPr lang="en-GB" dirty="0" smtClean="0"/>
              <a:t>A master node watches over many worker nodes</a:t>
            </a:r>
          </a:p>
          <a:p>
            <a:r>
              <a:rPr lang="en-GB" dirty="0" smtClean="0"/>
              <a:t>Nodes aka Minions (physical computers or virtual machines)</a:t>
            </a:r>
          </a:p>
          <a:p>
            <a:pPr lvl="1"/>
            <a:r>
              <a:rPr lang="en-GB" dirty="0" err="1" smtClean="0"/>
              <a:t>Kubelet</a:t>
            </a:r>
            <a:r>
              <a:rPr lang="en-GB" dirty="0" smtClean="0"/>
              <a:t> is the agent running on each node </a:t>
            </a:r>
            <a:r>
              <a:rPr lang="en-GB" dirty="0" smtClean="0">
                <a:sym typeface="Wingdings" panose="05000000000000000000" pitchFamily="2" charset="2"/>
              </a:rPr>
              <a:t> communicates with master node</a:t>
            </a:r>
            <a:endParaRPr lang="en-GB" dirty="0"/>
          </a:p>
          <a:p>
            <a:pPr lvl="1"/>
            <a:r>
              <a:rPr lang="en-GB" dirty="0" smtClean="0"/>
              <a:t>A node runs pods</a:t>
            </a:r>
          </a:p>
          <a:p>
            <a:r>
              <a:rPr lang="en-GB" dirty="0" smtClean="0"/>
              <a:t>Pod</a:t>
            </a:r>
          </a:p>
          <a:p>
            <a:pPr lvl="1"/>
            <a:r>
              <a:rPr lang="en-GB" dirty="0" smtClean="0"/>
              <a:t>Smallest object you can create in Kubernetes</a:t>
            </a:r>
          </a:p>
          <a:p>
            <a:pPr lvl="1"/>
            <a:r>
              <a:rPr lang="en-GB" b="1" dirty="0" smtClean="0"/>
              <a:t>Usually a single container per pod</a:t>
            </a:r>
          </a:p>
          <a:p>
            <a:pPr lvl="1"/>
            <a:r>
              <a:rPr lang="en-GB" b="1" dirty="0" smtClean="0"/>
              <a:t>Scale out by adding more pods running your application </a:t>
            </a:r>
          </a:p>
          <a:p>
            <a:r>
              <a:rPr lang="en-GB" dirty="0" smtClean="0"/>
              <a:t>Service</a:t>
            </a:r>
          </a:p>
          <a:p>
            <a:pPr lvl="1"/>
            <a:r>
              <a:rPr lang="en-GB" dirty="0" smtClean="0"/>
              <a:t>Handles requests </a:t>
            </a:r>
            <a:r>
              <a:rPr lang="en-GB" dirty="0" smtClean="0">
                <a:sym typeface="Wingdings" panose="05000000000000000000" pitchFamily="2" charset="2"/>
              </a:rPr>
              <a:t> inside Kubernetes cluster from nodes within cluster or externally to the master node (ingress network)</a:t>
            </a:r>
            <a:endParaRPr lang="en-GB" dirty="0" smtClean="0"/>
          </a:p>
          <a:p>
            <a:pPr lvl="1"/>
            <a:r>
              <a:rPr lang="en-GB" dirty="0" smtClean="0"/>
              <a:t>Usually a load balancer</a:t>
            </a:r>
          </a:p>
          <a:p>
            <a:r>
              <a:rPr lang="en-GB" dirty="0" smtClean="0"/>
              <a:t>Deployment</a:t>
            </a:r>
          </a:p>
          <a:p>
            <a:pPr lvl="1"/>
            <a:r>
              <a:rPr lang="en-GB" dirty="0" smtClean="0"/>
              <a:t>Defines desired state </a:t>
            </a:r>
            <a:r>
              <a:rPr lang="en-GB" dirty="0" smtClean="0">
                <a:sym typeface="Wingdings" panose="05000000000000000000" pitchFamily="2" charset="2"/>
              </a:rPr>
              <a:t> Kubernetes ensures this state is met e.g. the number of required nodes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3205" y="238878"/>
            <a:ext cx="1211344" cy="1211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275389"/>
      </p:ext>
    </p:extLst>
  </p:cSld>
  <p:clrMapOvr>
    <a:masterClrMapping/>
  </p:clrMapOvr>
</p:sld>
</file>

<file path=ppt/slides/slide1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Multiple Containers in a Pod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Usually we use one container per pod</a:t>
            </a:r>
          </a:p>
          <a:p>
            <a:pPr marL="0" indent="0">
              <a:buNone/>
            </a:pPr>
            <a:r>
              <a:rPr lang="en-GB" dirty="0" smtClean="0"/>
              <a:t>BUT</a:t>
            </a:r>
          </a:p>
          <a:p>
            <a:r>
              <a:rPr lang="en-GB" dirty="0" smtClean="0"/>
              <a:t>When an application in a container requires other containers to perform, place these “helper” containers in the same pod</a:t>
            </a:r>
          </a:p>
          <a:p>
            <a:pPr lvl="1"/>
            <a:r>
              <a:rPr lang="en-GB" dirty="0" smtClean="0"/>
              <a:t>Then they share the same namespace and refer to each other as “localhost” and can easily share the same storage</a:t>
            </a:r>
          </a:p>
          <a:p>
            <a:pPr lvl="1"/>
            <a:r>
              <a:rPr lang="en-GB" dirty="0" smtClean="0"/>
              <a:t>When we want a new instance of the application we create a new pod and the “helper” containers are also created</a:t>
            </a:r>
          </a:p>
          <a:p>
            <a:pPr lvl="1"/>
            <a:r>
              <a:rPr lang="en-GB" dirty="0" smtClean="0"/>
              <a:t>When the application dies so do the “helpers”</a:t>
            </a:r>
          </a:p>
          <a:p>
            <a:pPr lvl="1"/>
            <a:endParaRPr lang="en-GB" dirty="0" smtClean="0"/>
          </a:p>
          <a:p>
            <a:r>
              <a:rPr lang="en-GB" b="1" dirty="0" smtClean="0">
                <a:solidFill>
                  <a:srgbClr val="FF0000"/>
                </a:solidFill>
              </a:rPr>
              <a:t>This approach should be required fairly rarely in practice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72292902"/>
      </p:ext>
    </p:extLst>
  </p:cSld>
  <p:clrMapOvr>
    <a:masterClrMapping/>
  </p:clrMapOvr>
</p:sld>
</file>

<file path=ppt/slides/slide1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7170" name="Picture 2" descr="Image result for kubernet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695" y="1151050"/>
            <a:ext cx="8193199" cy="5188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5898139"/>
      </p:ext>
    </p:extLst>
  </p:cSld>
  <p:clrMapOvr>
    <a:masterClrMapping/>
  </p:clrMapOvr>
</p:sld>
</file>

<file path=ppt/slides/slide1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Minikube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Install </a:t>
            </a:r>
            <a:r>
              <a:rPr lang="en-GB" dirty="0" err="1" smtClean="0"/>
              <a:t>minikube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Local host development version of Kubernetes</a:t>
            </a:r>
            <a:br>
              <a:rPr lang="en-GB" dirty="0" smtClean="0"/>
            </a:br>
            <a:r>
              <a:rPr lang="en-GB" dirty="0" smtClean="0"/>
              <a:t>It runs in a Virtual Machine on Hyper-V</a:t>
            </a:r>
          </a:p>
          <a:p>
            <a:endParaRPr lang="en-GB" dirty="0" smtClean="0"/>
          </a:p>
          <a:p>
            <a:r>
              <a:rPr lang="en-GB" dirty="0" err="1" smtClean="0"/>
              <a:t>kubectl</a:t>
            </a:r>
            <a:r>
              <a:rPr lang="en-GB" dirty="0" smtClean="0"/>
              <a:t> (</a:t>
            </a:r>
            <a:r>
              <a:rPr lang="en-GB" dirty="0" err="1" smtClean="0"/>
              <a:t>kube</a:t>
            </a:r>
            <a:r>
              <a:rPr lang="en-GB" dirty="0" smtClean="0"/>
              <a:t> control) should also have been installed</a:t>
            </a:r>
            <a:br>
              <a:rPr lang="en-GB" dirty="0" smtClean="0"/>
            </a:br>
            <a:r>
              <a:rPr lang="en-GB" dirty="0" smtClean="0"/>
              <a:t>Command line tool for interacting with Kubernetes cluster</a:t>
            </a:r>
          </a:p>
          <a:p>
            <a:endParaRPr lang="en-GB" dirty="0"/>
          </a:p>
          <a:p>
            <a:r>
              <a:rPr lang="en-GB" dirty="0" smtClean="0"/>
              <a:t>Start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 smtClean="0"/>
              <a:t>minikube</a:t>
            </a:r>
            <a:r>
              <a:rPr lang="en-GB" i="1" dirty="0" smtClean="0"/>
              <a:t> start</a:t>
            </a:r>
          </a:p>
          <a:p>
            <a:r>
              <a:rPr lang="en-GB" i="1" dirty="0" smtClean="0"/>
              <a:t>OR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smtClean="0"/>
              <a:t>	</a:t>
            </a:r>
            <a:r>
              <a:rPr lang="en-GB" i="1" dirty="0" err="1" smtClean="0"/>
              <a:t>minikube</a:t>
            </a:r>
            <a:r>
              <a:rPr lang="en-GB" i="1" dirty="0" smtClean="0"/>
              <a:t> </a:t>
            </a:r>
            <a:r>
              <a:rPr lang="en-GB" i="1" dirty="0"/>
              <a:t>start --</a:t>
            </a:r>
            <a:r>
              <a:rPr lang="en-GB" i="1" dirty="0" err="1"/>
              <a:t>vm</a:t>
            </a:r>
            <a:r>
              <a:rPr lang="en-GB" i="1" dirty="0"/>
              <a:t>-driver=</a:t>
            </a:r>
            <a:r>
              <a:rPr lang="en-GB" i="1" dirty="0" err="1"/>
              <a:t>hyperv</a:t>
            </a:r>
            <a:r>
              <a:rPr lang="en-GB" i="1" dirty="0"/>
              <a:t> 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	--</a:t>
            </a:r>
            <a:r>
              <a:rPr lang="en-GB" i="1" dirty="0" err="1" smtClean="0"/>
              <a:t>hyperv</a:t>
            </a:r>
            <a:r>
              <a:rPr lang="en-GB" i="1" dirty="0" smtClean="0"/>
              <a:t>-virtual-switch=</a:t>
            </a:r>
            <a:r>
              <a:rPr lang="en-GB" i="1" dirty="0" err="1" smtClean="0"/>
              <a:t>minikube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827479" y="6065520"/>
            <a:ext cx="52566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/>
              </a:rPr>
              <a:t>https://www.youtube.com/watch?v=1xo-0gCVhTU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021580" y="4297680"/>
            <a:ext cx="37224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rgbClr val="FF0000"/>
                </a:solidFill>
              </a:rPr>
              <a:t>May need admin rights!!</a:t>
            </a:r>
            <a:endParaRPr lang="en-GB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9616919"/>
      </p:ext>
    </p:extLst>
  </p:cSld>
  <p:clrMapOvr>
    <a:masterClrMapping/>
  </p:clrMapOvr>
</p:sld>
</file>

<file path=ppt/slides/slide1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Kubectl</a:t>
            </a:r>
            <a:r>
              <a:rPr lang="en-GB" dirty="0" smtClean="0"/>
              <a:t>: Command </a:t>
            </a:r>
            <a:r>
              <a:rPr lang="en-GB" dirty="0"/>
              <a:t>line </a:t>
            </a:r>
            <a:r>
              <a:rPr lang="en-GB" dirty="0" smtClean="0"/>
              <a:t>tool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175" y="1724025"/>
            <a:ext cx="8627745" cy="4114800"/>
          </a:xfrm>
        </p:spPr>
        <p:txBody>
          <a:bodyPr/>
          <a:lstStyle/>
          <a:p>
            <a:r>
              <a:rPr lang="en-GB" i="1" dirty="0" err="1" smtClean="0"/>
              <a:t>kubectl</a:t>
            </a:r>
            <a:r>
              <a:rPr lang="en-GB" i="1" dirty="0" smtClean="0"/>
              <a:t> help</a:t>
            </a:r>
            <a:r>
              <a:rPr lang="en-GB" dirty="0" smtClean="0"/>
              <a:t>	OR JUST </a:t>
            </a:r>
            <a:r>
              <a:rPr lang="en-GB" dirty="0" err="1" smtClean="0"/>
              <a:t>kubectl</a:t>
            </a:r>
            <a:r>
              <a:rPr lang="en-GB" dirty="0" smtClean="0"/>
              <a:t>			displays help</a:t>
            </a:r>
          </a:p>
          <a:p>
            <a:r>
              <a:rPr lang="en-GB" i="1" dirty="0" err="1" smtClean="0"/>
              <a:t>kubectl</a:t>
            </a:r>
            <a:r>
              <a:rPr lang="en-GB" i="1" dirty="0" smtClean="0"/>
              <a:t> get pods</a:t>
            </a:r>
          </a:p>
          <a:p>
            <a:r>
              <a:rPr lang="en-GB" i="1" dirty="0" err="1" smtClean="0"/>
              <a:t>kubectl</a:t>
            </a:r>
            <a:r>
              <a:rPr lang="en-GB" i="1" dirty="0" smtClean="0"/>
              <a:t> get deployments</a:t>
            </a:r>
          </a:p>
          <a:p>
            <a:endParaRPr lang="en-GB" i="1" dirty="0" smtClean="0"/>
          </a:p>
          <a:p>
            <a:r>
              <a:rPr lang="en-GB" i="1" dirty="0" err="1"/>
              <a:t>m</a:t>
            </a:r>
            <a:r>
              <a:rPr lang="en-GB" i="1" dirty="0" err="1" smtClean="0"/>
              <a:t>inikube</a:t>
            </a:r>
            <a:r>
              <a:rPr lang="en-GB" i="1" dirty="0" smtClean="0"/>
              <a:t> dashboard</a:t>
            </a:r>
          </a:p>
          <a:p>
            <a:endParaRPr lang="en-GB" i="1" dirty="0"/>
          </a:p>
          <a:p>
            <a:endParaRPr lang="en-GB" i="1" dirty="0" smtClean="0"/>
          </a:p>
          <a:p>
            <a:r>
              <a:rPr lang="en-GB" b="1" u="sng" dirty="0" err="1" smtClean="0"/>
              <a:t>Kubectl</a:t>
            </a:r>
            <a:r>
              <a:rPr lang="en-GB" b="1" u="sng" dirty="0" smtClean="0"/>
              <a:t> Cheat Sheet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/>
              <a:t>https://kubernetes.io/docs/reference/kubectl/cheatsheet/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11446220"/>
      </p:ext>
    </p:extLst>
  </p:cSld>
  <p:clrMapOvr>
    <a:masterClrMapping/>
  </p:clrMapOvr>
</p:sld>
</file>

<file path=ppt/slides/slide1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Deployment YAML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22020"/>
            <a:ext cx="7029450" cy="4916805"/>
          </a:xfrm>
        </p:spPr>
        <p:txBody>
          <a:bodyPr/>
          <a:lstStyle/>
          <a:p>
            <a:r>
              <a:rPr lang="en-GB" dirty="0" smtClean="0"/>
              <a:t>The Kubernetes YAML file always starts with 4 top level REQUIRED fields: </a:t>
            </a:r>
            <a:r>
              <a:rPr lang="en-GB" dirty="0" err="1" smtClean="0"/>
              <a:t>apiVersion</a:t>
            </a:r>
            <a:r>
              <a:rPr lang="en-GB" dirty="0" smtClean="0"/>
              <a:t>, kind, metadata and spec</a:t>
            </a:r>
          </a:p>
          <a:p>
            <a:r>
              <a:rPr lang="en-GB" b="1" dirty="0" err="1" smtClean="0"/>
              <a:t>apiVersion</a:t>
            </a:r>
            <a:r>
              <a:rPr lang="en-GB" dirty="0" smtClean="0"/>
              <a:t>: choose the correct version</a:t>
            </a:r>
            <a:endParaRPr lang="en-GB" dirty="0"/>
          </a:p>
          <a:p>
            <a:r>
              <a:rPr lang="en-GB" b="1" dirty="0" smtClean="0"/>
              <a:t>kind</a:t>
            </a:r>
            <a:r>
              <a:rPr lang="en-GB" dirty="0" smtClean="0"/>
              <a:t>: the type of objects we are trying to create</a:t>
            </a:r>
          </a:p>
          <a:p>
            <a:pPr lvl="1"/>
            <a:r>
              <a:rPr lang="en-GB" dirty="0" smtClean="0"/>
              <a:t>POD</a:t>
            </a:r>
          </a:p>
          <a:p>
            <a:pPr lvl="1"/>
            <a:r>
              <a:rPr lang="en-GB" dirty="0" err="1" smtClean="0"/>
              <a:t>ReplicaSet</a:t>
            </a:r>
            <a:endParaRPr lang="en-GB" dirty="0" smtClean="0"/>
          </a:p>
          <a:p>
            <a:pPr lvl="1"/>
            <a:r>
              <a:rPr lang="en-GB" dirty="0" smtClean="0"/>
              <a:t>Deployment</a:t>
            </a:r>
          </a:p>
          <a:p>
            <a:pPr lvl="1"/>
            <a:r>
              <a:rPr lang="en-GB" dirty="0" smtClean="0"/>
              <a:t>Service</a:t>
            </a:r>
          </a:p>
          <a:p>
            <a:r>
              <a:rPr lang="en-GB" b="1" dirty="0" smtClean="0"/>
              <a:t>metadata</a:t>
            </a:r>
            <a:r>
              <a:rPr lang="en-GB" dirty="0" smtClean="0"/>
              <a:t>: two types of value </a:t>
            </a:r>
          </a:p>
          <a:p>
            <a:pPr lvl="1"/>
            <a:r>
              <a:rPr lang="en-GB" dirty="0" smtClean="0"/>
              <a:t>name: as simple string to name the object</a:t>
            </a:r>
          </a:p>
          <a:p>
            <a:pPr lvl="1"/>
            <a:r>
              <a:rPr lang="en-GB" dirty="0" smtClean="0"/>
              <a:t>label: the same label can be given to multiple objects allowing them to be filtered by this label</a:t>
            </a:r>
            <a:br>
              <a:rPr lang="en-GB" dirty="0" smtClean="0"/>
            </a:br>
            <a:r>
              <a:rPr lang="en-GB" dirty="0" smtClean="0">
                <a:sym typeface="Wingdings" panose="05000000000000000000" pitchFamily="2" charset="2"/>
              </a:rPr>
              <a:t> </a:t>
            </a:r>
            <a:r>
              <a:rPr lang="en-GB" dirty="0" smtClean="0"/>
              <a:t>multiple labels can be specified </a:t>
            </a:r>
          </a:p>
          <a:p>
            <a:r>
              <a:rPr lang="en-GB" b="1" dirty="0" smtClean="0"/>
              <a:t>spec</a:t>
            </a:r>
            <a:r>
              <a:rPr lang="en-GB" dirty="0" smtClean="0"/>
              <a:t>: depends on the kind specified e.g. for kind=POD this would contain a field called “containers” to specify the name and the image to be used in the container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390361828"/>
      </p:ext>
    </p:extLst>
  </p:cSld>
  <p:clrMapOvr>
    <a:masterClrMapping/>
  </p:clrMapOvr>
</p:sld>
</file>

<file path=ppt/slides/slide1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Deployment vs Service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02644"/>
            <a:ext cx="7029450" cy="5136181"/>
          </a:xfrm>
        </p:spPr>
        <p:txBody>
          <a:bodyPr/>
          <a:lstStyle/>
          <a:p>
            <a:r>
              <a:rPr lang="en-GB" dirty="0"/>
              <a:t>A deployment is used to keep a set of pods running by creating pods from a template.</a:t>
            </a:r>
          </a:p>
          <a:p>
            <a:r>
              <a:rPr lang="en-GB" dirty="0"/>
              <a:t>A service is used to allow network access to a set of </a:t>
            </a:r>
            <a:r>
              <a:rPr lang="en-GB" dirty="0" smtClean="0"/>
              <a:t>pods</a:t>
            </a:r>
          </a:p>
          <a:p>
            <a:r>
              <a:rPr lang="en-GB" dirty="0"/>
              <a:t>Both services and deployments choose which pods they operate on using labels and label selectors. This is where the overlap is.</a:t>
            </a:r>
          </a:p>
          <a:p>
            <a:r>
              <a:rPr lang="en-GB" dirty="0"/>
              <a:t>You can use deployments independent of services. You can use services independent of deployments. They just go together really nicely!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8409" y="3776118"/>
            <a:ext cx="6768131" cy="2761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201828"/>
      </p:ext>
    </p:extLst>
  </p:cSld>
  <p:clrMapOvr>
    <a:masterClrMapping/>
  </p:clrMapOvr>
</p:sld>
</file>

<file path=ppt/slides/slide1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Create a Deployment 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71094" y="663960"/>
            <a:ext cx="4819566" cy="5174866"/>
          </a:xfrm>
        </p:spPr>
        <p:txBody>
          <a:bodyPr/>
          <a:lstStyle/>
          <a:p>
            <a:r>
              <a:rPr lang="en-GB" dirty="0" smtClean="0"/>
              <a:t>PART A</a:t>
            </a:r>
            <a:br>
              <a:rPr lang="en-GB" dirty="0" smtClean="0"/>
            </a:br>
            <a:r>
              <a:rPr lang="en-GB" b="1" dirty="0" smtClean="0"/>
              <a:t>kind</a:t>
            </a:r>
            <a:r>
              <a:rPr lang="en-GB" dirty="0" smtClean="0"/>
              <a:t>:  We are creating a </a:t>
            </a:r>
            <a:r>
              <a:rPr lang="en-GB" u="sng" dirty="0" smtClean="0"/>
              <a:t>service</a:t>
            </a:r>
            <a:r>
              <a:rPr lang="en-GB" dirty="0" smtClean="0"/>
              <a:t> so that the pods can be accessed outside of the cluster</a:t>
            </a:r>
            <a:br>
              <a:rPr lang="en-GB" dirty="0" smtClean="0"/>
            </a:br>
            <a:r>
              <a:rPr lang="en-GB" b="1" dirty="0" smtClean="0"/>
              <a:t>name</a:t>
            </a:r>
            <a:r>
              <a:rPr lang="en-GB" dirty="0" smtClean="0"/>
              <a:t>: the name of this service</a:t>
            </a:r>
            <a:br>
              <a:rPr lang="en-GB" dirty="0" smtClean="0"/>
            </a:br>
            <a:r>
              <a:rPr lang="en-GB" b="1" dirty="0" smtClean="0"/>
              <a:t>spec</a:t>
            </a:r>
            <a:r>
              <a:rPr lang="en-GB" dirty="0" smtClean="0"/>
              <a:t>: desired state</a:t>
            </a:r>
            <a:br>
              <a:rPr lang="en-GB" dirty="0" smtClean="0"/>
            </a:br>
            <a:r>
              <a:rPr lang="en-GB" b="1" dirty="0" smtClean="0"/>
              <a:t>selector</a:t>
            </a:r>
            <a:r>
              <a:rPr lang="en-GB" dirty="0" smtClean="0"/>
              <a:t>: Which pods should this service be applied to, in this case </a:t>
            </a:r>
            <a:r>
              <a:rPr lang="en-GB" dirty="0" smtClean="0">
                <a:solidFill>
                  <a:srgbClr val="FF0000"/>
                </a:solidFill>
              </a:rPr>
              <a:t>any pod with a label named “app” with a value “</a:t>
            </a:r>
            <a:r>
              <a:rPr lang="en-GB" dirty="0" err="1" smtClean="0">
                <a:solidFill>
                  <a:srgbClr val="FF0000"/>
                </a:solidFill>
              </a:rPr>
              <a:t>myapp</a:t>
            </a:r>
            <a:r>
              <a:rPr lang="en-GB" dirty="0" smtClean="0">
                <a:solidFill>
                  <a:srgbClr val="FF0000"/>
                </a:solidFill>
              </a:rPr>
              <a:t>” </a:t>
            </a:r>
            <a:r>
              <a:rPr lang="en-GB" dirty="0" smtClean="0"/>
              <a:t>applied to the pod (see Part B)</a:t>
            </a:r>
            <a:br>
              <a:rPr lang="en-GB" dirty="0" smtClean="0"/>
            </a:br>
            <a:r>
              <a:rPr lang="en-GB" b="1" dirty="0" smtClean="0"/>
              <a:t>type</a:t>
            </a:r>
            <a:r>
              <a:rPr lang="en-GB" dirty="0" smtClean="0"/>
              <a:t>: load balance across the replicated application nodes (see Part B where 5 nodes are chosen)</a:t>
            </a:r>
            <a:br>
              <a:rPr lang="en-GB" dirty="0" smtClean="0"/>
            </a:br>
            <a:r>
              <a:rPr lang="en-GB" b="1" dirty="0" smtClean="0"/>
              <a:t>port</a:t>
            </a:r>
            <a:r>
              <a:rPr lang="en-GB" dirty="0" smtClean="0"/>
              <a:t>: </a:t>
            </a:r>
            <a:r>
              <a:rPr lang="en-GB" dirty="0"/>
              <a:t>Port accessible inside cluster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err="1" smtClean="0"/>
              <a:t>targetPort</a:t>
            </a:r>
            <a:r>
              <a:rPr lang="en-GB" dirty="0" smtClean="0"/>
              <a:t>: </a:t>
            </a:r>
            <a:r>
              <a:rPr lang="en-GB" dirty="0"/>
              <a:t>Port to forward to inside the pod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err="1" smtClean="0"/>
              <a:t>nodePort</a:t>
            </a:r>
            <a:r>
              <a:rPr lang="en-GB" dirty="0" smtClean="0"/>
              <a:t>: </a:t>
            </a:r>
            <a:r>
              <a:rPr lang="en-GB" dirty="0"/>
              <a:t>Port accessible outside </a:t>
            </a:r>
            <a:r>
              <a:rPr lang="en-GB" dirty="0" smtClean="0"/>
              <a:t>cluster (i.e. to the world)</a:t>
            </a:r>
            <a:br>
              <a:rPr lang="en-GB" dirty="0" smtClean="0"/>
            </a:br>
            <a:r>
              <a:rPr lang="en-GB" dirty="0" smtClean="0"/>
              <a:t>SEE DIAGRAM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39221" y="844550"/>
            <a:ext cx="4111799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err="1" smtClean="0"/>
              <a:t>deployment.yml</a:t>
            </a:r>
            <a:endParaRPr lang="en-GB" b="1" u="sng" dirty="0" smtClean="0"/>
          </a:p>
          <a:p>
            <a:r>
              <a:rPr lang="en-GB" dirty="0" smtClean="0"/>
              <a:t>---</a:t>
            </a:r>
            <a:endParaRPr lang="en-GB" dirty="0"/>
          </a:p>
          <a:p>
            <a:r>
              <a:rPr lang="en-GB" dirty="0"/>
              <a:t>kind: </a:t>
            </a:r>
            <a:r>
              <a:rPr lang="en-GB" b="1" dirty="0"/>
              <a:t>Service</a:t>
            </a:r>
          </a:p>
          <a:p>
            <a:r>
              <a:rPr lang="en-GB" dirty="0" err="1"/>
              <a:t>apiVersion</a:t>
            </a:r>
            <a:r>
              <a:rPr lang="en-GB" dirty="0"/>
              <a:t>: v1</a:t>
            </a:r>
          </a:p>
          <a:p>
            <a:r>
              <a:rPr lang="en-GB" dirty="0"/>
              <a:t>metadata:</a:t>
            </a:r>
          </a:p>
          <a:p>
            <a:r>
              <a:rPr lang="en-GB" dirty="0"/>
              <a:t>  name: </a:t>
            </a:r>
            <a:r>
              <a:rPr lang="en-GB" dirty="0" err="1"/>
              <a:t>exampleservice</a:t>
            </a:r>
            <a:endParaRPr lang="en-GB" dirty="0"/>
          </a:p>
          <a:p>
            <a:r>
              <a:rPr lang="en-GB" dirty="0"/>
              <a:t>spec:</a:t>
            </a:r>
          </a:p>
          <a:p>
            <a:r>
              <a:rPr lang="en-GB" dirty="0"/>
              <a:t>  selector:</a:t>
            </a:r>
          </a:p>
          <a:p>
            <a:r>
              <a:rPr lang="en-GB" dirty="0"/>
              <a:t>    app: </a:t>
            </a:r>
            <a:r>
              <a:rPr lang="en-GB" dirty="0" err="1"/>
              <a:t>myapp</a:t>
            </a:r>
            <a:endParaRPr lang="en-GB" dirty="0"/>
          </a:p>
          <a:p>
            <a:r>
              <a:rPr lang="en-GB" dirty="0"/>
              <a:t>  ports:</a:t>
            </a:r>
          </a:p>
          <a:p>
            <a:r>
              <a:rPr lang="en-GB" dirty="0"/>
              <a:t>    - protocol: "</a:t>
            </a:r>
            <a:r>
              <a:rPr lang="en-GB" dirty="0" smtClean="0"/>
              <a:t>TCP"</a:t>
            </a:r>
          </a:p>
          <a:p>
            <a:r>
              <a:rPr lang="en-GB" dirty="0" smtClean="0"/>
              <a:t>      </a:t>
            </a:r>
            <a:r>
              <a:rPr lang="en-GB" dirty="0"/>
              <a:t>port: </a:t>
            </a:r>
            <a:r>
              <a:rPr lang="en-GB" dirty="0" smtClean="0"/>
              <a:t>8080</a:t>
            </a:r>
          </a:p>
          <a:p>
            <a:r>
              <a:rPr lang="en-GB" dirty="0" smtClean="0"/>
              <a:t>      </a:t>
            </a:r>
            <a:r>
              <a:rPr lang="en-GB" dirty="0" err="1" smtClean="0"/>
              <a:t>targetPort</a:t>
            </a:r>
            <a:r>
              <a:rPr lang="en-GB" dirty="0" smtClean="0"/>
              <a:t>: 80  </a:t>
            </a:r>
          </a:p>
          <a:p>
            <a:r>
              <a:rPr lang="en-GB" dirty="0" smtClean="0"/>
              <a:t>      </a:t>
            </a:r>
            <a:r>
              <a:rPr lang="en-GB" dirty="0" err="1"/>
              <a:t>nodePort</a:t>
            </a:r>
            <a:r>
              <a:rPr lang="en-GB" dirty="0"/>
              <a:t>: </a:t>
            </a:r>
            <a:r>
              <a:rPr lang="en-GB" dirty="0" smtClean="0"/>
              <a:t>30001</a:t>
            </a:r>
            <a:endParaRPr lang="en-GB" dirty="0"/>
          </a:p>
          <a:p>
            <a:r>
              <a:rPr lang="en-GB" dirty="0"/>
              <a:t>  type: </a:t>
            </a:r>
            <a:r>
              <a:rPr lang="en-GB" dirty="0" err="1"/>
              <a:t>LoadBalancer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CONTINUED NEXT SLIDE</a:t>
            </a:r>
            <a:endParaRPr lang="en-GB" dirty="0"/>
          </a:p>
          <a:p>
            <a:r>
              <a:rPr lang="en-GB" dirty="0" smtClean="0"/>
              <a:t>Next part of file handles deployment, so service above will start first</a:t>
            </a:r>
          </a:p>
        </p:txBody>
      </p:sp>
      <p:sp>
        <p:nvSpPr>
          <p:cNvPr id="6" name="Right Brace 5"/>
          <p:cNvSpPr/>
          <p:nvPr/>
        </p:nvSpPr>
        <p:spPr bwMode="auto">
          <a:xfrm>
            <a:off x="2377440" y="3647975"/>
            <a:ext cx="597535" cy="1132172"/>
          </a:xfrm>
          <a:prstGeom prst="righ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 rot="16200000">
            <a:off x="2321523" y="3898250"/>
            <a:ext cx="17620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Repeat as </a:t>
            </a:r>
            <a:r>
              <a:rPr lang="en-GB" dirty="0" err="1" smtClean="0"/>
              <a:t>reqd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377440" y="762606"/>
            <a:ext cx="18211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Check online for Kubernetes versions</a:t>
            </a:r>
            <a:endParaRPr lang="en-GB" dirty="0"/>
          </a:p>
        </p:txBody>
      </p:sp>
      <p:cxnSp>
        <p:nvCxnSpPr>
          <p:cNvPr id="10" name="Straight Arrow Connector 9"/>
          <p:cNvCxnSpPr/>
          <p:nvPr/>
        </p:nvCxnSpPr>
        <p:spPr bwMode="auto">
          <a:xfrm flipH="1">
            <a:off x="1897380" y="1537499"/>
            <a:ext cx="579120" cy="33221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921125456"/>
      </p:ext>
    </p:extLst>
  </p:cSld>
  <p:clrMapOvr>
    <a:masterClrMapping/>
  </p:clrMapOvr>
</p:sld>
</file>

<file path=ppt/slides/slide1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 bwMode="auto">
          <a:xfrm>
            <a:off x="2112744" y="160020"/>
            <a:ext cx="6871235" cy="6377305"/>
          </a:xfrm>
          <a:prstGeom prst="rect">
            <a:avLst/>
          </a:prstGeom>
          <a:noFill/>
          <a:ln w="3810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6598920" y="449580"/>
            <a:ext cx="2209800" cy="2217420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Node</a:t>
            </a:r>
          </a:p>
        </p:txBody>
      </p:sp>
      <p:sp>
        <p:nvSpPr>
          <p:cNvPr id="6" name="Rectangle 5"/>
          <p:cNvSpPr/>
          <p:nvPr/>
        </p:nvSpPr>
        <p:spPr bwMode="auto">
          <a:xfrm>
            <a:off x="6614160" y="2807970"/>
            <a:ext cx="2194560" cy="3432810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Node</a:t>
            </a:r>
          </a:p>
        </p:txBody>
      </p:sp>
      <p:grpSp>
        <p:nvGrpSpPr>
          <p:cNvPr id="10" name="Group 9"/>
          <p:cNvGrpSpPr/>
          <p:nvPr/>
        </p:nvGrpSpPr>
        <p:grpSpPr>
          <a:xfrm>
            <a:off x="6922135" y="3200400"/>
            <a:ext cx="1783080" cy="1028700"/>
            <a:chOff x="2083435" y="1927860"/>
            <a:chExt cx="1783080" cy="1524000"/>
          </a:xfrm>
        </p:grpSpPr>
        <p:sp>
          <p:nvSpPr>
            <p:cNvPr id="7" name="Rounded Rectangle 6"/>
            <p:cNvSpPr/>
            <p:nvPr/>
          </p:nvSpPr>
          <p:spPr bwMode="auto">
            <a:xfrm>
              <a:off x="2083435" y="1927860"/>
              <a:ext cx="1783080" cy="1524000"/>
            </a:xfrm>
            <a:prstGeom prst="roundRect">
              <a:avLst/>
            </a:prstGeom>
            <a:solidFill>
              <a:schemeClr val="bg1">
                <a:lumMod val="95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Pod</a:t>
              </a:r>
            </a:p>
          </p:txBody>
        </p:sp>
        <p:sp>
          <p:nvSpPr>
            <p:cNvPr id="8" name="Oval 7"/>
            <p:cNvSpPr/>
            <p:nvPr/>
          </p:nvSpPr>
          <p:spPr bwMode="auto">
            <a:xfrm>
              <a:off x="2217420" y="2686484"/>
              <a:ext cx="1196340" cy="342901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Container</a:t>
              </a:r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6922135" y="1062990"/>
            <a:ext cx="1783080" cy="1524000"/>
            <a:chOff x="2083435" y="1927860"/>
            <a:chExt cx="1783080" cy="1524000"/>
          </a:xfrm>
        </p:grpSpPr>
        <p:sp>
          <p:nvSpPr>
            <p:cNvPr id="13" name="Rounded Rectangle 12"/>
            <p:cNvSpPr/>
            <p:nvPr/>
          </p:nvSpPr>
          <p:spPr bwMode="auto">
            <a:xfrm>
              <a:off x="2083435" y="1927860"/>
              <a:ext cx="1783080" cy="1524000"/>
            </a:xfrm>
            <a:prstGeom prst="roundRect">
              <a:avLst/>
            </a:prstGeom>
            <a:solidFill>
              <a:schemeClr val="bg1">
                <a:lumMod val="95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Pod</a:t>
              </a:r>
            </a:p>
          </p:txBody>
        </p:sp>
        <p:sp>
          <p:nvSpPr>
            <p:cNvPr id="14" name="Oval 13"/>
            <p:cNvSpPr/>
            <p:nvPr/>
          </p:nvSpPr>
          <p:spPr bwMode="auto">
            <a:xfrm>
              <a:off x="2514600" y="2430780"/>
              <a:ext cx="1196340" cy="3429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Container</a:t>
              </a:r>
            </a:p>
          </p:txBody>
        </p:sp>
      </p:grpSp>
      <p:grpSp>
        <p:nvGrpSpPr>
          <p:cNvPr id="16" name="Group 15"/>
          <p:cNvGrpSpPr/>
          <p:nvPr/>
        </p:nvGrpSpPr>
        <p:grpSpPr>
          <a:xfrm>
            <a:off x="6922135" y="4456000"/>
            <a:ext cx="1783080" cy="1524000"/>
            <a:chOff x="2083435" y="1927860"/>
            <a:chExt cx="1783080" cy="1524000"/>
          </a:xfrm>
        </p:grpSpPr>
        <p:sp>
          <p:nvSpPr>
            <p:cNvPr id="17" name="Rounded Rectangle 16"/>
            <p:cNvSpPr/>
            <p:nvPr/>
          </p:nvSpPr>
          <p:spPr bwMode="auto">
            <a:xfrm>
              <a:off x="2083435" y="1927860"/>
              <a:ext cx="1783080" cy="1524000"/>
            </a:xfrm>
            <a:prstGeom prst="roundRect">
              <a:avLst/>
            </a:prstGeom>
            <a:solidFill>
              <a:schemeClr val="bg1">
                <a:lumMod val="95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Pod</a:t>
              </a:r>
            </a:p>
          </p:txBody>
        </p:sp>
        <p:sp>
          <p:nvSpPr>
            <p:cNvPr id="18" name="Oval 17"/>
            <p:cNvSpPr/>
            <p:nvPr/>
          </p:nvSpPr>
          <p:spPr bwMode="auto">
            <a:xfrm>
              <a:off x="2217420" y="2430780"/>
              <a:ext cx="1196340" cy="3429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Container</a:t>
              </a:r>
            </a:p>
          </p:txBody>
        </p:sp>
        <p:sp>
          <p:nvSpPr>
            <p:cNvPr id="19" name="Oval 18"/>
            <p:cNvSpPr/>
            <p:nvPr/>
          </p:nvSpPr>
          <p:spPr bwMode="auto">
            <a:xfrm>
              <a:off x="2217420" y="2914650"/>
              <a:ext cx="1196340" cy="3429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Container</a:t>
              </a:r>
            </a:p>
          </p:txBody>
        </p:sp>
      </p:grpSp>
      <p:sp>
        <p:nvSpPr>
          <p:cNvPr id="20" name="Cloud 19"/>
          <p:cNvSpPr/>
          <p:nvPr/>
        </p:nvSpPr>
        <p:spPr bwMode="auto">
          <a:xfrm>
            <a:off x="3323908" y="4086430"/>
            <a:ext cx="2148840" cy="1744980"/>
          </a:xfrm>
          <a:prstGeom prst="cloud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Service B</a:t>
            </a:r>
          </a:p>
        </p:txBody>
      </p:sp>
      <p:sp>
        <p:nvSpPr>
          <p:cNvPr id="21" name="Cloud 20"/>
          <p:cNvSpPr/>
          <p:nvPr/>
        </p:nvSpPr>
        <p:spPr bwMode="auto">
          <a:xfrm>
            <a:off x="3230880" y="2061210"/>
            <a:ext cx="2148840" cy="1744980"/>
          </a:xfrm>
          <a:prstGeom prst="cloud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Service A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731402" y="104527"/>
            <a:ext cx="1454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Kubernetes</a:t>
            </a:r>
            <a:endParaRPr lang="en-GB" b="1" dirty="0"/>
          </a:p>
        </p:txBody>
      </p:sp>
      <p:sp>
        <p:nvSpPr>
          <p:cNvPr id="24" name="Oval 23"/>
          <p:cNvSpPr/>
          <p:nvPr/>
        </p:nvSpPr>
        <p:spPr bwMode="auto">
          <a:xfrm>
            <a:off x="1684020" y="3467100"/>
            <a:ext cx="990600" cy="708660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Ingress</a:t>
            </a:r>
          </a:p>
        </p:txBody>
      </p:sp>
      <p:cxnSp>
        <p:nvCxnSpPr>
          <p:cNvPr id="26" name="Straight Arrow Connector 25"/>
          <p:cNvCxnSpPr>
            <a:stCxn id="24" idx="6"/>
          </p:cNvCxnSpPr>
          <p:nvPr/>
        </p:nvCxnSpPr>
        <p:spPr bwMode="auto">
          <a:xfrm flipV="1">
            <a:off x="2674620" y="3369945"/>
            <a:ext cx="635553" cy="451485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8" name="Straight Arrow Connector 27"/>
          <p:cNvCxnSpPr>
            <a:endCxn id="14" idx="2"/>
          </p:cNvCxnSpPr>
          <p:nvPr/>
        </p:nvCxnSpPr>
        <p:spPr bwMode="auto">
          <a:xfrm flipV="1">
            <a:off x="5271294" y="1737360"/>
            <a:ext cx="2082006" cy="781583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0" name="Straight Arrow Connector 29"/>
          <p:cNvCxnSpPr>
            <a:stCxn id="21" idx="0"/>
          </p:cNvCxnSpPr>
          <p:nvPr/>
        </p:nvCxnSpPr>
        <p:spPr bwMode="auto">
          <a:xfrm>
            <a:off x="5377929" y="2933700"/>
            <a:ext cx="1678191" cy="872490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1" name="TextBox 30"/>
          <p:cNvSpPr txBox="1"/>
          <p:nvPr/>
        </p:nvSpPr>
        <p:spPr>
          <a:xfrm>
            <a:off x="213360" y="4671060"/>
            <a:ext cx="15696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External Host</a:t>
            </a:r>
          </a:p>
          <a:p>
            <a:r>
              <a:rPr lang="en-GB" dirty="0" smtClean="0"/>
              <a:t>Application</a:t>
            </a:r>
          </a:p>
          <a:p>
            <a:r>
              <a:rPr lang="en-GB" dirty="0" smtClean="0"/>
              <a:t>e.g. Http</a:t>
            </a:r>
            <a:endParaRPr lang="en-GB" dirty="0"/>
          </a:p>
        </p:txBody>
      </p:sp>
      <p:cxnSp>
        <p:nvCxnSpPr>
          <p:cNvPr id="33" name="Straight Arrow Connector 32"/>
          <p:cNvCxnSpPr>
            <a:stCxn id="31" idx="0"/>
            <a:endCxn id="24" idx="3"/>
          </p:cNvCxnSpPr>
          <p:nvPr/>
        </p:nvCxnSpPr>
        <p:spPr bwMode="auto">
          <a:xfrm flipV="1">
            <a:off x="998190" y="4071979"/>
            <a:ext cx="830900" cy="599081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4" name="Straight Arrow Connector 33"/>
          <p:cNvCxnSpPr/>
          <p:nvPr/>
        </p:nvCxnSpPr>
        <p:spPr bwMode="auto">
          <a:xfrm>
            <a:off x="5377929" y="5124450"/>
            <a:ext cx="1678191" cy="469940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0070C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6" name="Straight Arrow Connector 35"/>
          <p:cNvCxnSpPr>
            <a:stCxn id="20" idx="0"/>
            <a:endCxn id="18" idx="2"/>
          </p:cNvCxnSpPr>
          <p:nvPr/>
        </p:nvCxnSpPr>
        <p:spPr bwMode="auto">
          <a:xfrm>
            <a:off x="5470957" y="4958920"/>
            <a:ext cx="1585163" cy="171450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0070C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9" name="Straight Arrow Connector 38"/>
          <p:cNvCxnSpPr>
            <a:endCxn id="51" idx="7"/>
          </p:cNvCxnSpPr>
          <p:nvPr/>
        </p:nvCxnSpPr>
        <p:spPr bwMode="auto">
          <a:xfrm flipH="1">
            <a:off x="5241472" y="1908810"/>
            <a:ext cx="2523308" cy="2273059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0070C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45" name="TextBox 44"/>
          <p:cNvSpPr txBox="1"/>
          <p:nvPr/>
        </p:nvSpPr>
        <p:spPr>
          <a:xfrm>
            <a:off x="2400269" y="272513"/>
            <a:ext cx="342262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Containers can talk internally (within the cluster) to services, and the service then talks to the pods. Thus, containers can talk to each other via services using the “</a:t>
            </a:r>
            <a:r>
              <a:rPr lang="en-GB" dirty="0" smtClean="0">
                <a:solidFill>
                  <a:srgbClr val="FF0000"/>
                </a:solidFill>
              </a:rPr>
              <a:t>port</a:t>
            </a:r>
            <a:r>
              <a:rPr lang="en-GB" dirty="0" smtClean="0"/>
              <a:t>” number</a:t>
            </a:r>
            <a:endParaRPr lang="en-GB" dirty="0"/>
          </a:p>
        </p:txBody>
      </p:sp>
      <p:sp>
        <p:nvSpPr>
          <p:cNvPr id="46" name="TextBox 45"/>
          <p:cNvSpPr txBox="1"/>
          <p:nvPr/>
        </p:nvSpPr>
        <p:spPr>
          <a:xfrm>
            <a:off x="0" y="2155458"/>
            <a:ext cx="175639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Can externally connect to services using</a:t>
            </a:r>
          </a:p>
          <a:p>
            <a:r>
              <a:rPr lang="en-GB" dirty="0" smtClean="0"/>
              <a:t>“</a:t>
            </a:r>
            <a:r>
              <a:rPr lang="en-GB" dirty="0" err="1" smtClean="0"/>
              <a:t>nodePort</a:t>
            </a:r>
            <a:r>
              <a:rPr lang="en-GB" dirty="0" smtClean="0"/>
              <a:t>” number </a:t>
            </a:r>
            <a:endParaRPr lang="en-GB" dirty="0"/>
          </a:p>
        </p:txBody>
      </p:sp>
      <p:sp>
        <p:nvSpPr>
          <p:cNvPr id="47" name="TextBox 46"/>
          <p:cNvSpPr txBox="1"/>
          <p:nvPr/>
        </p:nvSpPr>
        <p:spPr>
          <a:xfrm>
            <a:off x="474318" y="3717098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 smtClean="0">
                <a:solidFill>
                  <a:srgbClr val="FF0000"/>
                </a:solidFill>
              </a:rPr>
              <a:t>nodePort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48" name="Oval 47"/>
          <p:cNvSpPr/>
          <p:nvPr/>
        </p:nvSpPr>
        <p:spPr bwMode="auto">
          <a:xfrm>
            <a:off x="1746576" y="3927709"/>
            <a:ext cx="203636" cy="203636"/>
          </a:xfrm>
          <a:prstGeom prst="ellipse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50" name="TextBox 49"/>
          <p:cNvSpPr txBox="1"/>
          <p:nvPr/>
        </p:nvSpPr>
        <p:spPr>
          <a:xfrm>
            <a:off x="4797965" y="3645140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port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51" name="Oval 50"/>
          <p:cNvSpPr/>
          <p:nvPr/>
        </p:nvSpPr>
        <p:spPr bwMode="auto">
          <a:xfrm>
            <a:off x="5067658" y="4152047"/>
            <a:ext cx="203636" cy="203636"/>
          </a:xfrm>
          <a:prstGeom prst="ellipse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52" name="Oval 51"/>
          <p:cNvSpPr/>
          <p:nvPr/>
        </p:nvSpPr>
        <p:spPr bwMode="auto">
          <a:xfrm>
            <a:off x="7303235" y="1648647"/>
            <a:ext cx="203636" cy="203636"/>
          </a:xfrm>
          <a:prstGeom prst="ellipse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53" name="TextBox 52"/>
          <p:cNvSpPr txBox="1"/>
          <p:nvPr/>
        </p:nvSpPr>
        <p:spPr>
          <a:xfrm>
            <a:off x="5984502" y="1404637"/>
            <a:ext cx="12875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 smtClean="0">
                <a:solidFill>
                  <a:srgbClr val="FF0000"/>
                </a:solidFill>
              </a:rPr>
              <a:t>targetPort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2" name="Freeform 1"/>
          <p:cNvSpPr/>
          <p:nvPr/>
        </p:nvSpPr>
        <p:spPr bwMode="auto">
          <a:xfrm>
            <a:off x="2578515" y="2026839"/>
            <a:ext cx="2219679" cy="1986591"/>
          </a:xfrm>
          <a:custGeom>
            <a:avLst/>
            <a:gdLst>
              <a:gd name="connsiteX0" fmla="*/ 150247 w 2219679"/>
              <a:gd name="connsiteY0" fmla="*/ 0 h 1717805"/>
              <a:gd name="connsiteX1" fmla="*/ 1056 w 2219679"/>
              <a:gd name="connsiteY1" fmla="*/ 471638 h 1717805"/>
              <a:gd name="connsiteX2" fmla="*/ 217624 w 2219679"/>
              <a:gd name="connsiteY2" fmla="*/ 1092468 h 1717805"/>
              <a:gd name="connsiteX3" fmla="*/ 607447 w 2219679"/>
              <a:gd name="connsiteY3" fmla="*/ 1641108 h 1717805"/>
              <a:gd name="connsiteX4" fmla="*/ 1454470 w 2219679"/>
              <a:gd name="connsiteY4" fmla="*/ 1708484 h 1717805"/>
              <a:gd name="connsiteX5" fmla="*/ 2219679 w 2219679"/>
              <a:gd name="connsiteY5" fmla="*/ 1592981 h 1717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219679" h="1717805">
                <a:moveTo>
                  <a:pt x="150247" y="0"/>
                </a:moveTo>
                <a:cubicBezTo>
                  <a:pt x="70036" y="144780"/>
                  <a:pt x="-10174" y="289560"/>
                  <a:pt x="1056" y="471638"/>
                </a:cubicBezTo>
                <a:cubicBezTo>
                  <a:pt x="12285" y="653716"/>
                  <a:pt x="116559" y="897556"/>
                  <a:pt x="217624" y="1092468"/>
                </a:cubicBezTo>
                <a:cubicBezTo>
                  <a:pt x="318689" y="1287380"/>
                  <a:pt x="401306" y="1538439"/>
                  <a:pt x="607447" y="1641108"/>
                </a:cubicBezTo>
                <a:cubicBezTo>
                  <a:pt x="813588" y="1743777"/>
                  <a:pt x="1185765" y="1716505"/>
                  <a:pt x="1454470" y="1708484"/>
                </a:cubicBezTo>
                <a:cubicBezTo>
                  <a:pt x="1723175" y="1700463"/>
                  <a:pt x="2107384" y="1621857"/>
                  <a:pt x="2219679" y="1592981"/>
                </a:cubicBezTo>
              </a:path>
            </a:pathLst>
          </a:custGeom>
          <a:noFill/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4988943"/>
      </p:ext>
    </p:extLst>
  </p:cSld>
  <p:clrMapOvr>
    <a:masterClrMapping/>
  </p:clrMapOvr>
</p:sld>
</file>

<file path=ppt/slides/slide1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0"/>
            <a:ext cx="5416510" cy="844550"/>
          </a:xfrm>
        </p:spPr>
        <p:txBody>
          <a:bodyPr/>
          <a:lstStyle/>
          <a:p>
            <a:r>
              <a:rPr lang="en-GB" dirty="0" smtClean="0"/>
              <a:t>Create a Deployment 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8297" y="58242"/>
            <a:ext cx="4280847" cy="6799758"/>
          </a:xfrm>
        </p:spPr>
        <p:txBody>
          <a:bodyPr/>
          <a:lstStyle/>
          <a:p>
            <a:r>
              <a:rPr lang="en-GB" dirty="0" smtClean="0"/>
              <a:t>PART B</a:t>
            </a:r>
            <a:br>
              <a:rPr lang="en-GB" dirty="0" smtClean="0"/>
            </a:br>
            <a:r>
              <a:rPr lang="en-GB" b="1" dirty="0" smtClean="0"/>
              <a:t>kind</a:t>
            </a:r>
            <a:r>
              <a:rPr lang="en-GB" dirty="0" smtClean="0"/>
              <a:t>: Deployment</a:t>
            </a:r>
            <a:br>
              <a:rPr lang="en-GB" dirty="0" smtClean="0"/>
            </a:br>
            <a:r>
              <a:rPr lang="en-GB" b="1" dirty="0" smtClean="0"/>
              <a:t>name</a:t>
            </a:r>
            <a:r>
              <a:rPr lang="en-GB" dirty="0" smtClean="0"/>
              <a:t>: name selected by us for this deployment “</a:t>
            </a:r>
            <a:r>
              <a:rPr lang="en-GB" dirty="0" err="1" smtClean="0"/>
              <a:t>myappdeployment</a:t>
            </a:r>
            <a:r>
              <a:rPr lang="en-GB" dirty="0" smtClean="0"/>
              <a:t>”</a:t>
            </a:r>
            <a:br>
              <a:rPr lang="en-GB" dirty="0" smtClean="0"/>
            </a:br>
            <a:r>
              <a:rPr lang="en-GB" b="1" dirty="0" smtClean="0"/>
              <a:t>spec</a:t>
            </a:r>
            <a:r>
              <a:rPr lang="en-GB" dirty="0" smtClean="0"/>
              <a:t>: Defines the desired state of our application</a:t>
            </a:r>
            <a:br>
              <a:rPr lang="en-GB" dirty="0" smtClean="0"/>
            </a:br>
            <a:r>
              <a:rPr lang="en-GB" b="1" dirty="0"/>
              <a:t>selector: </a:t>
            </a:r>
            <a:r>
              <a:rPr lang="en-GB" dirty="0"/>
              <a:t>Which </a:t>
            </a:r>
            <a:r>
              <a:rPr lang="en-GB" dirty="0" smtClean="0"/>
              <a:t>pods this deployment should manage</a:t>
            </a:r>
            <a:br>
              <a:rPr lang="en-GB" dirty="0" smtClean="0"/>
            </a:br>
            <a:r>
              <a:rPr lang="en-GB" b="1" dirty="0" smtClean="0"/>
              <a:t>replicas</a:t>
            </a:r>
            <a:r>
              <a:rPr lang="en-GB" dirty="0" smtClean="0"/>
              <a:t>: number of pods (nodes) required (5 in this case)</a:t>
            </a:r>
            <a:br>
              <a:rPr lang="en-GB" dirty="0" smtClean="0"/>
            </a:br>
            <a:r>
              <a:rPr lang="en-GB" u="sng" dirty="0" smtClean="0"/>
              <a:t>Pod Template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/>
              <a:t>labels</a:t>
            </a:r>
            <a:r>
              <a:rPr lang="en-GB" dirty="0" smtClean="0"/>
              <a:t>: create a label named “app” with a value </a:t>
            </a:r>
            <a:r>
              <a:rPr lang="en-GB" dirty="0" smtClean="0">
                <a:solidFill>
                  <a:srgbClr val="FF0000"/>
                </a:solidFill>
              </a:rPr>
              <a:t>“</a:t>
            </a:r>
            <a:r>
              <a:rPr lang="en-GB" dirty="0" err="1" smtClean="0">
                <a:solidFill>
                  <a:srgbClr val="FF0000"/>
                </a:solidFill>
              </a:rPr>
              <a:t>myapp</a:t>
            </a:r>
            <a:r>
              <a:rPr lang="en-GB" dirty="0" smtClean="0">
                <a:solidFill>
                  <a:srgbClr val="FF0000"/>
                </a:solidFill>
              </a:rPr>
              <a:t>” which is associated with the pods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/>
              <a:t>containers</a:t>
            </a:r>
            <a:r>
              <a:rPr lang="en-GB" dirty="0" smtClean="0"/>
              <a:t>: details for the container(s) required</a:t>
            </a:r>
            <a:br>
              <a:rPr lang="en-GB" dirty="0" smtClean="0"/>
            </a:br>
            <a:r>
              <a:rPr lang="en-GB" dirty="0" smtClean="0"/>
              <a:t>   </a:t>
            </a:r>
            <a:r>
              <a:rPr lang="en-GB" b="1" dirty="0" smtClean="0"/>
              <a:t>name</a:t>
            </a:r>
            <a:r>
              <a:rPr lang="en-GB" dirty="0" smtClean="0"/>
              <a:t>: the container name</a:t>
            </a:r>
            <a:br>
              <a:rPr lang="en-GB" dirty="0" smtClean="0"/>
            </a:br>
            <a:r>
              <a:rPr lang="en-GB" dirty="0" smtClean="0"/>
              <a:t>   </a:t>
            </a:r>
            <a:r>
              <a:rPr lang="en-GB" b="1" dirty="0" smtClean="0"/>
              <a:t>image:</a:t>
            </a:r>
            <a:r>
              <a:rPr lang="en-GB" dirty="0" smtClean="0"/>
              <a:t> image to be pulled and 	        then run</a:t>
            </a:r>
            <a:br>
              <a:rPr lang="en-GB" dirty="0" smtClean="0"/>
            </a:br>
            <a:r>
              <a:rPr lang="en-GB" dirty="0" smtClean="0"/>
              <a:t>   </a:t>
            </a:r>
            <a:r>
              <a:rPr lang="en-GB" b="1" dirty="0" err="1" smtClean="0"/>
              <a:t>containerPort</a:t>
            </a:r>
            <a:r>
              <a:rPr lang="en-GB" dirty="0" smtClean="0"/>
              <a:t>: port exposed 	       inside the container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53178" y="623228"/>
            <a:ext cx="5803439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err="1" smtClean="0"/>
              <a:t>deployment.yml</a:t>
            </a:r>
            <a:endParaRPr lang="en-GB" b="1" u="sng" dirty="0" smtClean="0"/>
          </a:p>
          <a:p>
            <a:r>
              <a:rPr lang="en-GB" dirty="0" smtClean="0"/>
              <a:t>CONTINUED FROM PREVIOUS SLIDE</a:t>
            </a:r>
            <a:endParaRPr lang="en-GB" dirty="0"/>
          </a:p>
          <a:p>
            <a:r>
              <a:rPr lang="en-GB" dirty="0" smtClean="0"/>
              <a:t>---</a:t>
            </a:r>
            <a:endParaRPr lang="en-GB" dirty="0"/>
          </a:p>
          <a:p>
            <a:r>
              <a:rPr lang="en-GB" dirty="0" err="1"/>
              <a:t>apiVersion</a:t>
            </a:r>
            <a:r>
              <a:rPr lang="en-GB" dirty="0"/>
              <a:t>: extensions/v1beta1</a:t>
            </a:r>
          </a:p>
          <a:p>
            <a:r>
              <a:rPr lang="en-GB" dirty="0"/>
              <a:t>kind: </a:t>
            </a:r>
            <a:r>
              <a:rPr lang="en-GB" b="1" dirty="0"/>
              <a:t>Deployment</a:t>
            </a:r>
          </a:p>
          <a:p>
            <a:r>
              <a:rPr lang="en-GB" dirty="0"/>
              <a:t>metadata:</a:t>
            </a:r>
          </a:p>
          <a:p>
            <a:r>
              <a:rPr lang="en-GB" dirty="0"/>
              <a:t>  name: </a:t>
            </a:r>
            <a:r>
              <a:rPr lang="en-GB" dirty="0" err="1" smtClean="0"/>
              <a:t>myapp</a:t>
            </a:r>
            <a:r>
              <a:rPr lang="en-GB" dirty="0" smtClean="0"/>
              <a:t>-deployment</a:t>
            </a:r>
            <a:endParaRPr lang="en-GB" dirty="0"/>
          </a:p>
          <a:p>
            <a:r>
              <a:rPr lang="en-GB" dirty="0"/>
              <a:t>spec:</a:t>
            </a:r>
            <a:br>
              <a:rPr lang="en-GB" dirty="0"/>
            </a:br>
            <a:r>
              <a:rPr lang="en-GB" dirty="0"/>
              <a:t> selector:</a:t>
            </a:r>
          </a:p>
          <a:p>
            <a:r>
              <a:rPr lang="en-GB" dirty="0"/>
              <a:t>    </a:t>
            </a:r>
            <a:r>
              <a:rPr lang="en-GB" dirty="0" err="1"/>
              <a:t>matchLabels</a:t>
            </a:r>
            <a:r>
              <a:rPr lang="en-GB" dirty="0"/>
              <a:t>:</a:t>
            </a:r>
          </a:p>
          <a:p>
            <a:r>
              <a:rPr lang="en-GB" dirty="0"/>
              <a:t>      </a:t>
            </a:r>
            <a:r>
              <a:rPr lang="en-GB" dirty="0" smtClean="0"/>
              <a:t>app: </a:t>
            </a:r>
            <a:r>
              <a:rPr lang="en-GB" dirty="0" err="1" smtClean="0"/>
              <a:t>myapp</a:t>
            </a:r>
            <a:endParaRPr lang="en-GB" dirty="0"/>
          </a:p>
          <a:p>
            <a:r>
              <a:rPr lang="en-GB" dirty="0"/>
              <a:t>  replicas: 5</a:t>
            </a:r>
          </a:p>
          <a:p>
            <a:r>
              <a:rPr lang="en-GB" dirty="0"/>
              <a:t>  template:</a:t>
            </a:r>
          </a:p>
          <a:p>
            <a:r>
              <a:rPr lang="en-GB" dirty="0"/>
              <a:t>    metadata:</a:t>
            </a:r>
          </a:p>
          <a:p>
            <a:r>
              <a:rPr lang="en-GB" dirty="0"/>
              <a:t>      labels:</a:t>
            </a:r>
          </a:p>
          <a:p>
            <a:r>
              <a:rPr lang="en-GB" dirty="0"/>
              <a:t>        app: </a:t>
            </a:r>
            <a:r>
              <a:rPr lang="en-GB" dirty="0" err="1"/>
              <a:t>myapp</a:t>
            </a:r>
            <a:endParaRPr lang="en-GB" dirty="0"/>
          </a:p>
          <a:p>
            <a:r>
              <a:rPr lang="en-GB" dirty="0"/>
              <a:t>    spec:</a:t>
            </a:r>
          </a:p>
          <a:p>
            <a:r>
              <a:rPr lang="en-GB" dirty="0"/>
              <a:t>      containers:</a:t>
            </a:r>
          </a:p>
          <a:p>
            <a:r>
              <a:rPr lang="en-GB" dirty="0"/>
              <a:t>        - name: </a:t>
            </a:r>
            <a:r>
              <a:rPr lang="en-GB" dirty="0" err="1" smtClean="0"/>
              <a:t>myapp</a:t>
            </a:r>
            <a:r>
              <a:rPr lang="en-GB" dirty="0" smtClean="0"/>
              <a:t>-container</a:t>
            </a:r>
            <a:endParaRPr lang="en-GB" dirty="0"/>
          </a:p>
          <a:p>
            <a:r>
              <a:rPr lang="en-GB" dirty="0"/>
              <a:t>          image: </a:t>
            </a:r>
            <a:r>
              <a:rPr lang="en-GB" dirty="0" smtClean="0"/>
              <a:t>YOUR_DOCKER_ID/exampleapp:v1.0.0</a:t>
            </a:r>
            <a:endParaRPr lang="en-GB" dirty="0"/>
          </a:p>
          <a:p>
            <a:r>
              <a:rPr lang="en-GB" dirty="0"/>
              <a:t>          ports:</a:t>
            </a:r>
          </a:p>
          <a:p>
            <a:r>
              <a:rPr lang="en-GB" dirty="0"/>
              <a:t>            - </a:t>
            </a:r>
            <a:r>
              <a:rPr lang="en-GB" dirty="0" err="1"/>
              <a:t>containerPort</a:t>
            </a:r>
            <a:r>
              <a:rPr lang="en-GB" dirty="0"/>
              <a:t>: </a:t>
            </a:r>
            <a:r>
              <a:rPr lang="en-GB" dirty="0" smtClean="0"/>
              <a:t>80</a:t>
            </a:r>
            <a:endParaRPr lang="en-GB" dirty="0"/>
          </a:p>
        </p:txBody>
      </p:sp>
      <p:sp>
        <p:nvSpPr>
          <p:cNvPr id="6" name="Right Brace 5"/>
          <p:cNvSpPr/>
          <p:nvPr/>
        </p:nvSpPr>
        <p:spPr bwMode="auto">
          <a:xfrm>
            <a:off x="3406402" y="5279760"/>
            <a:ext cx="597535" cy="1394460"/>
          </a:xfrm>
          <a:prstGeom prst="righ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205705" y="4910428"/>
            <a:ext cx="17620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Repeat as </a:t>
            </a:r>
            <a:r>
              <a:rPr lang="en-GB" dirty="0" err="1" smtClean="0"/>
              <a:t>reqd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747781" y="3018522"/>
            <a:ext cx="23357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Check online for Kubernetes versions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2894629" y="1829949"/>
            <a:ext cx="926049" cy="114622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Left Brace 9"/>
          <p:cNvSpPr/>
          <p:nvPr/>
        </p:nvSpPr>
        <p:spPr bwMode="auto">
          <a:xfrm>
            <a:off x="153178" y="3995404"/>
            <a:ext cx="172977" cy="2541921"/>
          </a:xfrm>
          <a:prstGeom prst="lef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 rot="16200000">
            <a:off x="-684635" y="5105662"/>
            <a:ext cx="1591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Pod Template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9488992"/>
      </p:ext>
    </p:extLst>
  </p:cSld>
  <p:clrMapOvr>
    <a:masterClrMapping/>
  </p:clrMapOvr>
</p:sld>
</file>

<file path=ppt/slides/slide1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Your Apps in </a:t>
            </a:r>
            <a:r>
              <a:rPr lang="en-GB" dirty="0" err="1" smtClean="0"/>
              <a:t>Kerbenetes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5850" y="1082040"/>
            <a:ext cx="7029450" cy="4741545"/>
          </a:xfrm>
        </p:spPr>
        <p:txBody>
          <a:bodyPr/>
          <a:lstStyle/>
          <a:p>
            <a:r>
              <a:rPr lang="en-GB" dirty="0" smtClean="0"/>
              <a:t>Don’t forget when you build your applications for Docker you push them to a repository and this is the “image”</a:t>
            </a:r>
          </a:p>
          <a:p>
            <a:r>
              <a:rPr lang="en-GB" dirty="0" smtClean="0"/>
              <a:t>Hence, to run an </a:t>
            </a:r>
            <a:r>
              <a:rPr lang="en-GB" dirty="0" err="1" smtClean="0"/>
              <a:t>nginx</a:t>
            </a:r>
            <a:r>
              <a:rPr lang="en-GB" dirty="0" smtClean="0"/>
              <a:t> application image that you built, tagged and pushed to the private and public repositories the files changes might look like this: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7175" y="2844006"/>
            <a:ext cx="4275529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spec: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replicas: 5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template: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metadata: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  labels: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    app: </a:t>
            </a:r>
            <a:r>
              <a:rPr lang="en-GB" dirty="0" err="1" smtClean="0">
                <a:solidFill>
                  <a:schemeClr val="bg1">
                    <a:lumMod val="75000"/>
                  </a:schemeClr>
                </a:solidFill>
              </a:rPr>
              <a:t>nginx</a:t>
            </a:r>
            <a:r>
              <a:rPr lang="en-GB" dirty="0" smtClean="0">
                <a:solidFill>
                  <a:schemeClr val="bg1">
                    <a:lumMod val="75000"/>
                  </a:schemeClr>
                </a:solidFill>
              </a:rPr>
              <a:t>-app</a:t>
            </a:r>
            <a:endParaRPr lang="en-GB" dirty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spec: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  containers: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    - name: </a:t>
            </a:r>
            <a:r>
              <a:rPr lang="en-GB" dirty="0" err="1" smtClean="0">
                <a:solidFill>
                  <a:schemeClr val="bg1">
                    <a:lumMod val="75000"/>
                  </a:schemeClr>
                </a:solidFill>
              </a:rPr>
              <a:t>nginx</a:t>
            </a:r>
            <a:r>
              <a:rPr lang="en-GB" dirty="0" smtClean="0">
                <a:solidFill>
                  <a:schemeClr val="bg1">
                    <a:lumMod val="75000"/>
                  </a:schemeClr>
                </a:solidFill>
              </a:rPr>
              <a:t>-app-container</a:t>
            </a:r>
            <a:endParaRPr lang="en-GB" dirty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en-GB" b="1" dirty="0"/>
              <a:t>          </a:t>
            </a:r>
            <a:r>
              <a:rPr lang="en-GB" b="1" dirty="0">
                <a:solidFill>
                  <a:srgbClr val="FF0000"/>
                </a:solidFill>
              </a:rPr>
              <a:t>image: </a:t>
            </a:r>
            <a:r>
              <a:rPr lang="en-GB" b="1" i="1" dirty="0"/>
              <a:t>127.0.0.1:5000/</a:t>
            </a:r>
            <a:r>
              <a:rPr lang="en-GB" b="1" i="1" dirty="0">
                <a:solidFill>
                  <a:srgbClr val="0070C0"/>
                </a:solidFill>
              </a:rPr>
              <a:t>my-</a:t>
            </a:r>
            <a:r>
              <a:rPr lang="en-GB" b="1" i="1" dirty="0" err="1">
                <a:solidFill>
                  <a:srgbClr val="0070C0"/>
                </a:solidFill>
              </a:rPr>
              <a:t>nginx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      ports: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        - </a:t>
            </a:r>
            <a:r>
              <a:rPr lang="en-GB" dirty="0" err="1">
                <a:solidFill>
                  <a:schemeClr val="bg1">
                    <a:lumMod val="75000"/>
                  </a:schemeClr>
                </a:solidFill>
              </a:rPr>
              <a:t>containerPort</a:t>
            </a:r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: 80</a:t>
            </a:r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114800" y="2926080"/>
            <a:ext cx="4339650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spec: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replicas: 5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template: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metadata: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  labels: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    app: </a:t>
            </a:r>
            <a:r>
              <a:rPr lang="en-GB" dirty="0" err="1" smtClean="0">
                <a:solidFill>
                  <a:schemeClr val="bg1">
                    <a:lumMod val="75000"/>
                  </a:schemeClr>
                </a:solidFill>
              </a:rPr>
              <a:t>nginx</a:t>
            </a:r>
            <a:r>
              <a:rPr lang="en-GB" dirty="0" smtClean="0">
                <a:solidFill>
                  <a:schemeClr val="bg1">
                    <a:lumMod val="75000"/>
                  </a:schemeClr>
                </a:solidFill>
              </a:rPr>
              <a:t>-app</a:t>
            </a:r>
            <a:endParaRPr lang="en-GB" dirty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spec: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  containers: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    - name: </a:t>
            </a:r>
            <a:r>
              <a:rPr lang="en-GB" dirty="0" err="1" smtClean="0">
                <a:solidFill>
                  <a:schemeClr val="bg1">
                    <a:lumMod val="75000"/>
                  </a:schemeClr>
                </a:solidFill>
              </a:rPr>
              <a:t>nginx</a:t>
            </a:r>
            <a:r>
              <a:rPr lang="en-GB" dirty="0" smtClean="0">
                <a:solidFill>
                  <a:schemeClr val="bg1">
                    <a:lumMod val="75000"/>
                  </a:schemeClr>
                </a:solidFill>
              </a:rPr>
              <a:t>-app-container</a:t>
            </a:r>
            <a:endParaRPr lang="en-GB" dirty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en-GB" b="1" dirty="0"/>
              <a:t>          </a:t>
            </a:r>
            <a:r>
              <a:rPr lang="en-GB" b="1" dirty="0">
                <a:solidFill>
                  <a:srgbClr val="FF0000"/>
                </a:solidFill>
              </a:rPr>
              <a:t>image: </a:t>
            </a:r>
            <a:r>
              <a:rPr lang="en-GB" b="1" i="1" dirty="0" err="1" smtClean="0"/>
              <a:t>mikesdockerid</a:t>
            </a:r>
            <a:r>
              <a:rPr lang="en-GB" b="1" i="1" dirty="0" smtClean="0"/>
              <a:t>/</a:t>
            </a:r>
            <a:r>
              <a:rPr lang="en-GB" b="1" i="1" dirty="0" smtClean="0">
                <a:solidFill>
                  <a:srgbClr val="0070C0"/>
                </a:solidFill>
              </a:rPr>
              <a:t>my-</a:t>
            </a:r>
            <a:r>
              <a:rPr lang="en-GB" b="1" i="1" dirty="0" err="1" smtClean="0">
                <a:solidFill>
                  <a:srgbClr val="0070C0"/>
                </a:solidFill>
              </a:rPr>
              <a:t>nginx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dirty="0"/>
              <a:t>          </a:t>
            </a:r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ports: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            - </a:t>
            </a:r>
            <a:r>
              <a:rPr lang="en-GB" dirty="0" err="1">
                <a:solidFill>
                  <a:schemeClr val="bg1">
                    <a:lumMod val="75000"/>
                  </a:schemeClr>
                </a:solidFill>
              </a:rPr>
              <a:t>containerPort</a:t>
            </a:r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: 80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969131" y="3333550"/>
            <a:ext cx="133882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Public</a:t>
            </a:r>
            <a:br>
              <a:rPr lang="en-GB" dirty="0" smtClean="0"/>
            </a:br>
            <a:r>
              <a:rPr lang="en-GB" dirty="0" err="1" smtClean="0"/>
              <a:t>DockerHub</a:t>
            </a:r>
            <a:endParaRPr lang="en-GB" dirty="0" smtClean="0"/>
          </a:p>
          <a:p>
            <a:r>
              <a:rPr lang="en-GB" dirty="0" smtClean="0"/>
              <a:t>repository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687020" y="3333550"/>
            <a:ext cx="12946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Private local repository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640080" y="6313129"/>
            <a:ext cx="43140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Note: you will only need one or the other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5275797"/>
      </p:ext>
    </p:extLst>
  </p:cSld>
  <p:clrMapOvr>
    <a:masterClrMapping/>
  </p:clrMapOvr>
</p:sld>
</file>

<file path=ppt/slides/slide1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64841"/>
            <a:ext cx="7029450" cy="4673984"/>
          </a:xfrm>
        </p:spPr>
        <p:txBody>
          <a:bodyPr/>
          <a:lstStyle/>
          <a:p>
            <a:r>
              <a:rPr lang="en-GB" dirty="0" smtClean="0"/>
              <a:t>You may see these </a:t>
            </a:r>
            <a:r>
              <a:rPr lang="en-GB" dirty="0" err="1" smtClean="0"/>
              <a:t>config</a:t>
            </a:r>
            <a:r>
              <a:rPr lang="en-GB" dirty="0" smtClean="0"/>
              <a:t> options written something like this: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service.spec.ports</a:t>
            </a:r>
            <a:r>
              <a:rPr lang="en-GB" dirty="0" smtClean="0"/>
              <a:t>[*].</a:t>
            </a:r>
            <a:r>
              <a:rPr lang="en-GB" dirty="0" smtClean="0">
                <a:solidFill>
                  <a:srgbClr val="FF0000"/>
                </a:solidFill>
              </a:rPr>
              <a:t>port</a:t>
            </a:r>
            <a:r>
              <a:rPr lang="en-GB" dirty="0" smtClean="0"/>
              <a:t> = 8080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04015" y="3138477"/>
            <a:ext cx="232446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kind: </a:t>
            </a:r>
            <a:r>
              <a:rPr lang="en-GB" dirty="0">
                <a:solidFill>
                  <a:srgbClr val="FF0000"/>
                </a:solidFill>
              </a:rPr>
              <a:t>Service</a:t>
            </a:r>
          </a:p>
          <a:p>
            <a:r>
              <a:rPr lang="en-GB" dirty="0" err="1"/>
              <a:t>apiVersion</a:t>
            </a:r>
            <a:r>
              <a:rPr lang="en-GB" dirty="0"/>
              <a:t>: v1</a:t>
            </a:r>
          </a:p>
          <a:p>
            <a:r>
              <a:rPr lang="en-GB" dirty="0"/>
              <a:t>metadata:</a:t>
            </a:r>
          </a:p>
          <a:p>
            <a:r>
              <a:rPr lang="en-GB" dirty="0"/>
              <a:t>  name: </a:t>
            </a:r>
            <a:r>
              <a:rPr lang="en-GB" dirty="0" err="1"/>
              <a:t>exampleservice</a:t>
            </a:r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spec</a:t>
            </a:r>
            <a:r>
              <a:rPr lang="en-GB" dirty="0"/>
              <a:t>:</a:t>
            </a:r>
          </a:p>
          <a:p>
            <a:r>
              <a:rPr lang="en-GB" dirty="0"/>
              <a:t>  selector:</a:t>
            </a:r>
          </a:p>
          <a:p>
            <a:r>
              <a:rPr lang="en-GB" dirty="0"/>
              <a:t>    app: </a:t>
            </a:r>
            <a:r>
              <a:rPr lang="en-GB" dirty="0" err="1"/>
              <a:t>myapp</a:t>
            </a:r>
            <a:endParaRPr lang="en-GB" dirty="0"/>
          </a:p>
          <a:p>
            <a:r>
              <a:rPr lang="en-GB" dirty="0"/>
              <a:t>  </a:t>
            </a:r>
            <a:r>
              <a:rPr lang="en-GB" dirty="0">
                <a:solidFill>
                  <a:srgbClr val="FF0000"/>
                </a:solidFill>
              </a:rPr>
              <a:t>ports</a:t>
            </a:r>
            <a:r>
              <a:rPr lang="en-GB" dirty="0"/>
              <a:t>:</a:t>
            </a:r>
          </a:p>
          <a:p>
            <a:r>
              <a:rPr lang="en-GB" dirty="0"/>
              <a:t>    - protocol: "TCP"</a:t>
            </a:r>
          </a:p>
          <a:p>
            <a:r>
              <a:rPr lang="en-GB" dirty="0"/>
              <a:t>      </a:t>
            </a:r>
            <a:r>
              <a:rPr lang="en-GB" b="1" dirty="0">
                <a:solidFill>
                  <a:srgbClr val="FF0000"/>
                </a:solidFill>
              </a:rPr>
              <a:t>port</a:t>
            </a:r>
            <a:r>
              <a:rPr lang="en-GB" dirty="0"/>
              <a:t>: 8080</a:t>
            </a:r>
          </a:p>
        </p:txBody>
      </p:sp>
    </p:spTree>
    <p:extLst>
      <p:ext uri="{BB962C8B-B14F-4D97-AF65-F5344CB8AC3E}">
        <p14:creationId xmlns:p14="http://schemas.microsoft.com/office/powerpoint/2010/main" val="2036292134"/>
      </p:ext>
    </p:extLst>
  </p:cSld>
  <p:clrMapOvr>
    <a:masterClrMapping/>
  </p:clrMapOvr>
</p:sld>
</file>

<file path=ppt/slides/slide1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Labels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046" y="1129896"/>
            <a:ext cx="5661126" cy="5649477"/>
          </a:xfrm>
        </p:spPr>
        <p:txBody>
          <a:bodyPr/>
          <a:lstStyle/>
          <a:p>
            <a:r>
              <a:rPr lang="en-GB" dirty="0" smtClean="0"/>
              <a:t>The name of the label is user defined (use a meaningful name) e.g. app, environment, run, </a:t>
            </a:r>
            <a:r>
              <a:rPr lang="en-GB" dirty="0" err="1" smtClean="0"/>
              <a:t>appkind</a:t>
            </a:r>
            <a:r>
              <a:rPr lang="en-GB" dirty="0" smtClean="0"/>
              <a:t>, etc., etc</a:t>
            </a:r>
            <a:r>
              <a:rPr lang="en-GB" dirty="0"/>
              <a:t>.</a:t>
            </a:r>
            <a:endParaRPr lang="en-GB" dirty="0" smtClean="0"/>
          </a:p>
          <a:p>
            <a:r>
              <a:rPr lang="en-GB" dirty="0" smtClean="0"/>
              <a:t>You can use multiple labels</a:t>
            </a:r>
          </a:p>
          <a:p>
            <a:r>
              <a:rPr lang="en-GB" dirty="0"/>
              <a:t>Labels enable users to map their own organizational structures onto system objects in a loosely coupled </a:t>
            </a:r>
            <a:r>
              <a:rPr lang="en-GB" dirty="0" smtClean="0"/>
              <a:t>fashion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Label Selectors enable the user to select a set of objects</a:t>
            </a:r>
            <a:br>
              <a:rPr lang="en-GB" dirty="0" smtClean="0"/>
            </a:br>
            <a:r>
              <a:rPr lang="en-GB" dirty="0" smtClean="0"/>
              <a:t>e.g. all objects with a label “environment” that is set to “production”. Any extra labels an object may possess are irrelevant</a:t>
            </a:r>
            <a:br>
              <a:rPr lang="en-GB" dirty="0" smtClean="0"/>
            </a:br>
            <a:r>
              <a:rPr lang="en-GB" dirty="0" smtClean="0"/>
              <a:t>e.g. </a:t>
            </a:r>
            <a:r>
              <a:rPr lang="en-GB" dirty="0"/>
              <a:t>all objects </a:t>
            </a:r>
            <a:r>
              <a:rPr lang="en-GB" dirty="0" smtClean="0"/>
              <a:t>with the both labels </a:t>
            </a:r>
            <a:r>
              <a:rPr lang="en-GB" dirty="0"/>
              <a:t>“environment” </a:t>
            </a:r>
            <a:r>
              <a:rPr lang="en-GB" dirty="0" smtClean="0"/>
              <a:t>and “app” set to “production” and “</a:t>
            </a:r>
            <a:r>
              <a:rPr lang="en-GB" dirty="0" err="1" smtClean="0"/>
              <a:t>nginix</a:t>
            </a:r>
            <a:r>
              <a:rPr lang="en-GB" dirty="0" smtClean="0"/>
              <a:t>”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157926" y="422275"/>
            <a:ext cx="2916183" cy="3693319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err="1"/>
              <a:t>apiVersion</a:t>
            </a:r>
            <a:r>
              <a:rPr lang="en-GB" dirty="0"/>
              <a:t>: v1</a:t>
            </a:r>
          </a:p>
          <a:p>
            <a:r>
              <a:rPr lang="en-GB" dirty="0"/>
              <a:t>kind: Pod</a:t>
            </a:r>
          </a:p>
          <a:p>
            <a:r>
              <a:rPr lang="en-GB" dirty="0"/>
              <a:t>metadata:</a:t>
            </a:r>
          </a:p>
          <a:p>
            <a:r>
              <a:rPr lang="en-GB" dirty="0"/>
              <a:t>  name: label-demo</a:t>
            </a:r>
          </a:p>
          <a:p>
            <a:r>
              <a:rPr lang="en-GB" dirty="0"/>
              <a:t>  </a:t>
            </a:r>
            <a:r>
              <a:rPr lang="en-GB" b="1" dirty="0"/>
              <a:t>labels:</a:t>
            </a:r>
          </a:p>
          <a:p>
            <a:r>
              <a:rPr lang="en-GB" dirty="0">
                <a:solidFill>
                  <a:srgbClr val="FF0000"/>
                </a:solidFill>
              </a:rPr>
              <a:t>    environment: production</a:t>
            </a:r>
          </a:p>
          <a:p>
            <a:r>
              <a:rPr lang="en-GB" dirty="0">
                <a:solidFill>
                  <a:srgbClr val="FF0000"/>
                </a:solidFill>
              </a:rPr>
              <a:t>    app: </a:t>
            </a:r>
            <a:r>
              <a:rPr lang="en-GB" dirty="0" err="1">
                <a:solidFill>
                  <a:srgbClr val="FF0000"/>
                </a:solidFill>
              </a:rPr>
              <a:t>nginx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spec:</a:t>
            </a:r>
          </a:p>
          <a:p>
            <a:r>
              <a:rPr lang="en-GB" dirty="0"/>
              <a:t>  containers:</a:t>
            </a:r>
          </a:p>
          <a:p>
            <a:r>
              <a:rPr lang="en-GB" dirty="0"/>
              <a:t>  - name: </a:t>
            </a:r>
            <a:r>
              <a:rPr lang="en-GB" dirty="0" err="1"/>
              <a:t>nginx</a:t>
            </a:r>
            <a:endParaRPr lang="en-GB" dirty="0"/>
          </a:p>
          <a:p>
            <a:r>
              <a:rPr lang="en-GB" dirty="0"/>
              <a:t>    image: nginx:1.7.9</a:t>
            </a:r>
          </a:p>
          <a:p>
            <a:r>
              <a:rPr lang="en-GB" dirty="0"/>
              <a:t>    ports:</a:t>
            </a:r>
          </a:p>
          <a:p>
            <a:r>
              <a:rPr lang="en-GB" dirty="0"/>
              <a:t>    - </a:t>
            </a:r>
            <a:r>
              <a:rPr lang="en-GB" dirty="0" err="1"/>
              <a:t>containerPort</a:t>
            </a:r>
            <a:r>
              <a:rPr lang="en-GB" dirty="0"/>
              <a:t>: 80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157926" y="4615377"/>
            <a:ext cx="2916183" cy="646331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/>
              <a:t>selector:</a:t>
            </a:r>
          </a:p>
          <a:p>
            <a:r>
              <a:rPr lang="en-GB" dirty="0"/>
              <a:t>    </a:t>
            </a:r>
            <a:r>
              <a:rPr lang="en-GB" dirty="0" smtClean="0">
                <a:solidFill>
                  <a:srgbClr val="FF0000"/>
                </a:solidFill>
              </a:rPr>
              <a:t>environment: production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157926" y="5438325"/>
            <a:ext cx="2916183" cy="923330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/>
              <a:t>selector:</a:t>
            </a:r>
          </a:p>
          <a:p>
            <a:r>
              <a:rPr lang="en-GB" dirty="0"/>
              <a:t>    </a:t>
            </a:r>
            <a:r>
              <a:rPr lang="en-GB" dirty="0" smtClean="0">
                <a:solidFill>
                  <a:srgbClr val="FF0000"/>
                </a:solidFill>
              </a:rPr>
              <a:t>environment: production</a:t>
            </a:r>
          </a:p>
          <a:p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   app: </a:t>
            </a:r>
            <a:r>
              <a:rPr lang="en-GB" dirty="0" err="1" smtClean="0">
                <a:solidFill>
                  <a:srgbClr val="FF0000"/>
                </a:solidFill>
              </a:rPr>
              <a:t>nginx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7350495"/>
      </p:ext>
    </p:extLst>
  </p:cSld>
  <p:clrMapOvr>
    <a:masterClrMapping/>
  </p:clrMapOvr>
</p:sld>
</file>

<file path=ppt/slides/slide1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 bwMode="auto">
          <a:xfrm>
            <a:off x="257175" y="3046059"/>
            <a:ext cx="8589791" cy="2335506"/>
          </a:xfrm>
          <a:prstGeom prst="roundRect">
            <a:avLst/>
          </a:prstGeom>
          <a:noFill/>
          <a:ln w="3175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Deployment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Service and Pods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ounded Rectangle 4"/>
          <p:cNvSpPr/>
          <p:nvPr/>
        </p:nvSpPr>
        <p:spPr bwMode="auto">
          <a:xfrm>
            <a:off x="500882" y="3680898"/>
            <a:ext cx="2620892" cy="1292973"/>
          </a:xfrm>
          <a:prstGeom prst="roundRect">
            <a:avLst/>
          </a:prstGeom>
          <a:solidFill>
            <a:schemeClr val="bg1"/>
          </a:solidFill>
          <a:ln w="222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Pod 1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Label “app”=“</a:t>
            </a:r>
            <a:r>
              <a:rPr lang="en-GB" dirty="0" err="1" smtClean="0"/>
              <a:t>myapp</a:t>
            </a:r>
            <a:r>
              <a:rPr lang="en-GB" dirty="0" smtClean="0"/>
              <a:t>”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6" name="Rounded Rectangle 5"/>
          <p:cNvSpPr/>
          <p:nvPr/>
        </p:nvSpPr>
        <p:spPr bwMode="auto">
          <a:xfrm>
            <a:off x="3180987" y="3680898"/>
            <a:ext cx="2620892" cy="1292973"/>
          </a:xfrm>
          <a:prstGeom prst="roundRect">
            <a:avLst/>
          </a:prstGeom>
          <a:solidFill>
            <a:schemeClr val="bg1"/>
          </a:solidFill>
          <a:ln w="222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Pod …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Label “app”=“</a:t>
            </a:r>
            <a:r>
              <a:rPr lang="en-GB" dirty="0" err="1" smtClean="0"/>
              <a:t>myapp</a:t>
            </a:r>
            <a:r>
              <a:rPr lang="en-GB" dirty="0" smtClean="0"/>
              <a:t>”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Rounded Rectangle 6"/>
          <p:cNvSpPr/>
          <p:nvPr/>
        </p:nvSpPr>
        <p:spPr bwMode="auto">
          <a:xfrm>
            <a:off x="5861092" y="3680897"/>
            <a:ext cx="2620892" cy="1292973"/>
          </a:xfrm>
          <a:prstGeom prst="roundRect">
            <a:avLst/>
          </a:prstGeom>
          <a:solidFill>
            <a:schemeClr val="bg1"/>
          </a:solidFill>
          <a:ln w="222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Pod 5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Label “app”=“</a:t>
            </a:r>
            <a:r>
              <a:rPr lang="en-GB" dirty="0" err="1" smtClean="0"/>
              <a:t>myapp</a:t>
            </a:r>
            <a:r>
              <a:rPr lang="en-GB" dirty="0" smtClean="0"/>
              <a:t>”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Rounded Rectangle 7"/>
          <p:cNvSpPr/>
          <p:nvPr/>
        </p:nvSpPr>
        <p:spPr bwMode="auto">
          <a:xfrm>
            <a:off x="3180014" y="924445"/>
            <a:ext cx="2620892" cy="1292973"/>
          </a:xfrm>
          <a:prstGeom prst="roundRect">
            <a:avLst/>
          </a:prstGeom>
          <a:solidFill>
            <a:schemeClr val="bg1"/>
          </a:solidFill>
          <a:ln w="222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Service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Load Balance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11" name="Elbow Connector 10"/>
          <p:cNvCxnSpPr>
            <a:stCxn id="8" idx="2"/>
            <a:endCxn id="5" idx="0"/>
          </p:cNvCxnSpPr>
          <p:nvPr/>
        </p:nvCxnSpPr>
        <p:spPr bwMode="auto">
          <a:xfrm rot="5400000">
            <a:off x="2419154" y="1609592"/>
            <a:ext cx="1463480" cy="2679132"/>
          </a:xfrm>
          <a:prstGeom prst="bentConnector3">
            <a:avLst>
              <a:gd name="adj1" fmla="val 32489"/>
            </a:avLst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3" name="Elbow Connector 12"/>
          <p:cNvCxnSpPr>
            <a:stCxn id="8" idx="2"/>
            <a:endCxn id="6" idx="0"/>
          </p:cNvCxnSpPr>
          <p:nvPr/>
        </p:nvCxnSpPr>
        <p:spPr bwMode="auto">
          <a:xfrm rot="16200000" flipH="1">
            <a:off x="3759206" y="2948671"/>
            <a:ext cx="1463480" cy="973"/>
          </a:xfrm>
          <a:prstGeom prst="bentConnector3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5" name="Elbow Connector 14"/>
          <p:cNvCxnSpPr>
            <a:stCxn id="8" idx="2"/>
            <a:endCxn id="7" idx="0"/>
          </p:cNvCxnSpPr>
          <p:nvPr/>
        </p:nvCxnSpPr>
        <p:spPr bwMode="auto">
          <a:xfrm rot="16200000" flipH="1">
            <a:off x="5099260" y="1608618"/>
            <a:ext cx="1463479" cy="2681078"/>
          </a:xfrm>
          <a:prstGeom prst="bentConnector3">
            <a:avLst>
              <a:gd name="adj1" fmla="val 32489"/>
            </a:avLst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0" name="TextBox 19"/>
          <p:cNvSpPr txBox="1"/>
          <p:nvPr/>
        </p:nvSpPr>
        <p:spPr>
          <a:xfrm>
            <a:off x="6388242" y="107803"/>
            <a:ext cx="262853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service can communicate with the selected applications running in </a:t>
            </a:r>
            <a:r>
              <a:rPr lang="en-GB" dirty="0" smtClean="0"/>
              <a:t>all the pods with </a:t>
            </a:r>
            <a:r>
              <a:rPr lang="en-GB" dirty="0"/>
              <a:t>a label </a:t>
            </a:r>
            <a:br>
              <a:rPr lang="en-GB" dirty="0"/>
            </a:br>
            <a:r>
              <a:rPr lang="en-GB" dirty="0"/>
              <a:t>“app” = “</a:t>
            </a:r>
            <a:r>
              <a:rPr lang="en-GB" dirty="0" err="1"/>
              <a:t>myapp</a:t>
            </a:r>
            <a:r>
              <a:rPr lang="en-GB" dirty="0"/>
              <a:t>”</a:t>
            </a:r>
          </a:p>
          <a:p>
            <a:r>
              <a:rPr lang="en-GB" dirty="0" smtClean="0"/>
              <a:t>In this case, we also apply load balancing</a:t>
            </a:r>
            <a:endParaRPr lang="en-GB" dirty="0"/>
          </a:p>
        </p:txBody>
      </p:sp>
      <p:sp>
        <p:nvSpPr>
          <p:cNvPr id="21" name="TextBox 20"/>
          <p:cNvSpPr txBox="1"/>
          <p:nvPr/>
        </p:nvSpPr>
        <p:spPr>
          <a:xfrm>
            <a:off x="1797478" y="2327555"/>
            <a:ext cx="27068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SELECT “</a:t>
            </a:r>
            <a:r>
              <a:rPr lang="en-GB" dirty="0" err="1" smtClean="0"/>
              <a:t>myapp</a:t>
            </a:r>
            <a:r>
              <a:rPr lang="en-GB" dirty="0" smtClean="0"/>
              <a:t>” PODS</a:t>
            </a:r>
            <a:endParaRPr lang="en-GB" dirty="0"/>
          </a:p>
        </p:txBody>
      </p:sp>
      <p:sp>
        <p:nvSpPr>
          <p:cNvPr id="22" name="TextBox 21"/>
          <p:cNvSpPr txBox="1"/>
          <p:nvPr/>
        </p:nvSpPr>
        <p:spPr>
          <a:xfrm>
            <a:off x="2041986" y="5723997"/>
            <a:ext cx="5660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The deployment ensures 5 pods are always available</a:t>
            </a:r>
            <a:endParaRPr lang="en-GB" dirty="0"/>
          </a:p>
        </p:txBody>
      </p:sp>
      <p:sp>
        <p:nvSpPr>
          <p:cNvPr id="23" name="Left Brace 22"/>
          <p:cNvSpPr/>
          <p:nvPr/>
        </p:nvSpPr>
        <p:spPr bwMode="auto">
          <a:xfrm rot="16200000">
            <a:off x="4187191" y="1354539"/>
            <a:ext cx="698760" cy="7890827"/>
          </a:xfrm>
          <a:prstGeom prst="leftBrace">
            <a:avLst>
              <a:gd name="adj1" fmla="val 8333"/>
              <a:gd name="adj2" fmla="val 50443"/>
            </a:avLst>
          </a:prstGeom>
          <a:noFill/>
          <a:ln w="222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4" name="Cloud 23"/>
          <p:cNvSpPr/>
          <p:nvPr/>
        </p:nvSpPr>
        <p:spPr bwMode="auto">
          <a:xfrm>
            <a:off x="257175" y="698904"/>
            <a:ext cx="2717800" cy="1518512"/>
          </a:xfrm>
          <a:prstGeom prst="cloud">
            <a:avLst/>
          </a:prstGeom>
          <a:noFill/>
          <a:ln w="22225" cap="flat" cmpd="sng" algn="ctr">
            <a:solidFill>
              <a:schemeClr val="accent3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5" name="Right Arrow 24"/>
          <p:cNvSpPr/>
          <p:nvPr/>
        </p:nvSpPr>
        <p:spPr bwMode="auto">
          <a:xfrm>
            <a:off x="2705342" y="1220192"/>
            <a:ext cx="401870" cy="483408"/>
          </a:xfrm>
          <a:prstGeom prst="rightArrow">
            <a:avLst/>
          </a:prstGeom>
          <a:solidFill>
            <a:schemeClr val="tx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256202" y="843917"/>
            <a:ext cx="251029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/>
              <a:t>WORLD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Communicates </a:t>
            </a:r>
            <a:r>
              <a:rPr lang="en-GB" dirty="0" smtClean="0"/>
              <a:t>with pods </a:t>
            </a:r>
            <a:r>
              <a:rPr lang="en-GB" dirty="0"/>
              <a:t>through the </a:t>
            </a:r>
            <a:r>
              <a:rPr lang="en-GB" dirty="0" smtClean="0"/>
              <a:t>service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4479854"/>
      </p:ext>
    </p:extLst>
  </p:cSld>
  <p:clrMapOvr>
    <a:masterClrMapping/>
  </p:clrMapOvr>
</p:sld>
</file>

<file path=ppt/slides/slide1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Create and Deploy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43940"/>
            <a:ext cx="7029450" cy="4794885"/>
          </a:xfrm>
        </p:spPr>
        <p:txBody>
          <a:bodyPr/>
          <a:lstStyle/>
          <a:p>
            <a:r>
              <a:rPr lang="en-GB" dirty="0" smtClean="0"/>
              <a:t>Creates and deploys the containers and services in the Kubernetes cluster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kubectl</a:t>
            </a:r>
            <a:r>
              <a:rPr lang="en-GB" i="1" dirty="0" smtClean="0"/>
              <a:t> </a:t>
            </a:r>
            <a:r>
              <a:rPr lang="en-GB" i="1" dirty="0"/>
              <a:t>create -f </a:t>
            </a:r>
            <a:r>
              <a:rPr lang="en-GB" i="1" dirty="0" err="1"/>
              <a:t>deployment.yml</a:t>
            </a:r>
            <a:endParaRPr lang="en-GB" i="1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812702" y="1484043"/>
            <a:ext cx="26683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Test your YAML file here</a:t>
            </a:r>
            <a:br>
              <a:rPr lang="en-GB" dirty="0" smtClean="0"/>
            </a:br>
            <a:r>
              <a:rPr lang="en-GB" dirty="0"/>
              <a:t>https://kubeyaml.com/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23875" y="2781300"/>
            <a:ext cx="7957186" cy="230832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If you get an error like this: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 err="1">
                <a:solidFill>
                  <a:srgbClr val="FF0000"/>
                </a:solidFill>
              </a:rPr>
              <a:t>SchemaError</a:t>
            </a:r>
            <a:r>
              <a:rPr lang="en-GB" i="1" dirty="0">
                <a:solidFill>
                  <a:srgbClr val="FF0000"/>
                </a:solidFill>
              </a:rPr>
              <a:t>(io.k8s.api.autoscaling.v2beta2.MetricTarget): </a:t>
            </a:r>
            <a:r>
              <a:rPr lang="en-GB" b="1" i="1" dirty="0">
                <a:solidFill>
                  <a:srgbClr val="FF0000"/>
                </a:solidFill>
              </a:rPr>
              <a:t>invalid object doesn't have additional </a:t>
            </a:r>
            <a:r>
              <a:rPr lang="en-GB" b="1" i="1" dirty="0" smtClean="0">
                <a:solidFill>
                  <a:srgbClr val="FF0000"/>
                </a:solidFill>
              </a:rPr>
              <a:t>properties</a:t>
            </a:r>
          </a:p>
          <a:p>
            <a:r>
              <a:rPr lang="en-GB" dirty="0" smtClean="0"/>
              <a:t>Then check that the versions of </a:t>
            </a:r>
            <a:r>
              <a:rPr lang="en-GB" dirty="0" err="1" smtClean="0"/>
              <a:t>kubectl</a:t>
            </a:r>
            <a:r>
              <a:rPr lang="en-GB" dirty="0" smtClean="0"/>
              <a:t> Client and Server are within one version of each other using the command </a:t>
            </a:r>
            <a:r>
              <a:rPr lang="en-GB" i="1" dirty="0" err="1"/>
              <a:t>k</a:t>
            </a:r>
            <a:r>
              <a:rPr lang="en-GB" i="1" dirty="0" err="1" smtClean="0"/>
              <a:t>ubectl</a:t>
            </a:r>
            <a:r>
              <a:rPr lang="en-GB" i="1" dirty="0" smtClean="0"/>
              <a:t> version</a:t>
            </a:r>
            <a:br>
              <a:rPr lang="en-GB" i="1" dirty="0" smtClean="0"/>
            </a:br>
            <a:r>
              <a:rPr lang="en-GB" dirty="0" smtClean="0"/>
              <a:t>If not copy and replace kubectl.exe from </a:t>
            </a:r>
            <a:br>
              <a:rPr lang="en-GB" dirty="0" smtClean="0"/>
            </a:br>
            <a:r>
              <a:rPr lang="en-GB" dirty="0"/>
              <a:t>https://kubernetes.io/docs/setup/release/notes/#</a:t>
            </a:r>
            <a:r>
              <a:rPr lang="en-GB" dirty="0" smtClean="0"/>
              <a:t>downloads-for-v1-14-0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to C:\Program Files\Docker\Docker\resources\bin</a:t>
            </a:r>
            <a:endParaRPr lang="en-GB" i="1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057" y="5411044"/>
            <a:ext cx="6922097" cy="1302176"/>
          </a:xfrm>
          <a:prstGeom prst="rect">
            <a:avLst/>
          </a:prstGeom>
        </p:spPr>
      </p:pic>
      <p:sp>
        <p:nvSpPr>
          <p:cNvPr id="8" name="Oval 7"/>
          <p:cNvSpPr/>
          <p:nvPr/>
        </p:nvSpPr>
        <p:spPr bwMode="auto">
          <a:xfrm>
            <a:off x="3040380" y="5532120"/>
            <a:ext cx="2225040" cy="381000"/>
          </a:xfrm>
          <a:prstGeom prst="ellipse">
            <a:avLst/>
          </a:prstGeom>
          <a:noFill/>
          <a:ln w="127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Oval 8"/>
          <p:cNvSpPr/>
          <p:nvPr/>
        </p:nvSpPr>
        <p:spPr bwMode="auto">
          <a:xfrm>
            <a:off x="3040380" y="6100287"/>
            <a:ext cx="2225040" cy="381000"/>
          </a:xfrm>
          <a:prstGeom prst="ellipse">
            <a:avLst/>
          </a:prstGeom>
          <a:noFill/>
          <a:ln w="127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9589396"/>
      </p:ext>
    </p:extLst>
  </p:cSld>
  <p:clrMapOvr>
    <a:masterClrMapping/>
  </p:clrMapOvr>
</p:sld>
</file>

<file path=ppt/slides/slide1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Checking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59526"/>
            <a:ext cx="7029450" cy="4679299"/>
          </a:xfrm>
        </p:spPr>
        <p:txBody>
          <a:bodyPr/>
          <a:lstStyle/>
          <a:p>
            <a:r>
              <a:rPr lang="en-GB" i="1" dirty="0" err="1" smtClean="0"/>
              <a:t>kubectl</a:t>
            </a:r>
            <a:r>
              <a:rPr lang="en-GB" i="1" dirty="0" smtClean="0"/>
              <a:t> get pods</a:t>
            </a:r>
          </a:p>
          <a:p>
            <a:r>
              <a:rPr lang="en-GB" i="1" dirty="0" err="1" smtClean="0"/>
              <a:t>kubectl</a:t>
            </a:r>
            <a:r>
              <a:rPr lang="en-GB" i="1" dirty="0" smtClean="0"/>
              <a:t> get deployments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632" y="2651187"/>
            <a:ext cx="8985885" cy="238563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79" y="5351796"/>
            <a:ext cx="7579995" cy="1268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3258056"/>
      </p:ext>
    </p:extLst>
  </p:cSld>
  <p:clrMapOvr>
    <a:masterClrMapping/>
  </p:clrMapOvr>
</p:sld>
</file>

<file path=ppt/slides/slide1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Minikube</a:t>
            </a:r>
            <a:r>
              <a:rPr lang="en-GB" dirty="0" smtClean="0"/>
              <a:t> Dashboard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5850" y="762000"/>
            <a:ext cx="7029450" cy="731521"/>
          </a:xfrm>
        </p:spPr>
        <p:txBody>
          <a:bodyPr/>
          <a:lstStyle/>
          <a:p>
            <a:r>
              <a:rPr lang="en-GB" b="1" dirty="0" smtClean="0"/>
              <a:t>Type the command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minikube</a:t>
            </a:r>
            <a:r>
              <a:rPr lang="en-GB" i="1" dirty="0" smtClean="0"/>
              <a:t> dashboard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1779" y="1641793"/>
            <a:ext cx="7417592" cy="4747259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 bwMode="auto">
          <a:xfrm>
            <a:off x="678180" y="4991100"/>
            <a:ext cx="1051560" cy="388620"/>
          </a:xfrm>
          <a:prstGeom prst="ellipse">
            <a:avLst/>
          </a:prstGeom>
          <a:noFill/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325885" y="4937760"/>
            <a:ext cx="4183380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Try viewing the running Pods.</a:t>
            </a:r>
          </a:p>
          <a:p>
            <a:r>
              <a:rPr lang="en-GB" dirty="0" smtClean="0"/>
              <a:t>Then delete one, Kubernetes will start a new one to reach the desired state i.e. 5 replicas</a:t>
            </a:r>
            <a:endParaRPr lang="en-GB" dirty="0"/>
          </a:p>
        </p:txBody>
      </p:sp>
      <p:cxnSp>
        <p:nvCxnSpPr>
          <p:cNvPr id="9" name="Straight Arrow Connector 8"/>
          <p:cNvCxnSpPr>
            <a:stCxn id="7" idx="1"/>
          </p:cNvCxnSpPr>
          <p:nvPr/>
        </p:nvCxnSpPr>
        <p:spPr bwMode="auto">
          <a:xfrm flipH="1" flipV="1">
            <a:off x="1729740" y="5288280"/>
            <a:ext cx="596145" cy="249645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027715360"/>
      </p:ext>
    </p:extLst>
  </p:cSld>
  <p:clrMapOvr>
    <a:masterClrMapping/>
  </p:clrMapOvr>
</p:sld>
</file>

<file path=ppt/slides/slide1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Example1 </a:t>
            </a:r>
            <a:r>
              <a:rPr lang="en-GB" dirty="0"/>
              <a:t>: Deployment file</a:t>
            </a:r>
            <a:br>
              <a:rPr lang="en-GB" dirty="0"/>
            </a:br>
            <a:r>
              <a:rPr lang="en-GB" dirty="0"/>
              <a:t>(</a:t>
            </a:r>
            <a:r>
              <a:rPr lang="en-GB" dirty="0" err="1"/>
              <a:t>deployment.yml</a:t>
            </a:r>
            <a:r>
              <a:rPr lang="en-GB" dirty="0"/>
              <a:t>)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55320" y="1242060"/>
            <a:ext cx="4031873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kind: </a:t>
            </a:r>
            <a:r>
              <a:rPr lang="en-GB" b="1" dirty="0"/>
              <a:t>Service</a:t>
            </a:r>
          </a:p>
          <a:p>
            <a:r>
              <a:rPr lang="en-GB" dirty="0" err="1"/>
              <a:t>apiVersion</a:t>
            </a:r>
            <a:r>
              <a:rPr lang="en-GB" dirty="0"/>
              <a:t>: v1</a:t>
            </a:r>
          </a:p>
          <a:p>
            <a:r>
              <a:rPr lang="en-GB" dirty="0"/>
              <a:t>metadata:</a:t>
            </a:r>
          </a:p>
          <a:p>
            <a:r>
              <a:rPr lang="en-GB" dirty="0"/>
              <a:t>  name: hello-world-service</a:t>
            </a:r>
          </a:p>
          <a:p>
            <a:r>
              <a:rPr lang="en-GB" dirty="0"/>
              <a:t>spec:</a:t>
            </a:r>
          </a:p>
          <a:p>
            <a:r>
              <a:rPr lang="en-GB" dirty="0"/>
              <a:t>  selector: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rgbClr val="0070C0"/>
                </a:solidFill>
              </a:rPr>
              <a:t>app: hello-world</a:t>
            </a:r>
          </a:p>
          <a:p>
            <a:r>
              <a:rPr lang="en-GB" dirty="0"/>
              <a:t>  ports:</a:t>
            </a:r>
          </a:p>
          <a:p>
            <a:r>
              <a:rPr lang="en-GB" dirty="0"/>
              <a:t>    - protocol: "TCP"</a:t>
            </a:r>
          </a:p>
          <a:p>
            <a:r>
              <a:rPr lang="en-GB" dirty="0"/>
              <a:t>      # Port accessible inside cluster</a:t>
            </a:r>
          </a:p>
          <a:p>
            <a:r>
              <a:rPr lang="en-GB" dirty="0"/>
              <a:t>      port: 8080</a:t>
            </a:r>
          </a:p>
          <a:p>
            <a:r>
              <a:rPr lang="en-GB" dirty="0"/>
              <a:t>      # Port to forward to inside the pod</a:t>
            </a:r>
          </a:p>
          <a:p>
            <a:r>
              <a:rPr lang="en-GB" dirty="0"/>
              <a:t>      </a:t>
            </a:r>
            <a:r>
              <a:rPr lang="en-GB" dirty="0" err="1"/>
              <a:t>targetPort</a:t>
            </a:r>
            <a:r>
              <a:rPr lang="en-GB" dirty="0"/>
              <a:t>: 80</a:t>
            </a:r>
          </a:p>
          <a:p>
            <a:r>
              <a:rPr lang="en-GB" dirty="0"/>
              <a:t>      # Port accessible outside cluster</a:t>
            </a:r>
          </a:p>
          <a:p>
            <a:r>
              <a:rPr lang="en-GB" dirty="0"/>
              <a:t>      </a:t>
            </a:r>
            <a:r>
              <a:rPr lang="en-GB" dirty="0" err="1"/>
              <a:t>nodePort</a:t>
            </a:r>
            <a:r>
              <a:rPr lang="en-GB" dirty="0"/>
              <a:t>: 30001</a:t>
            </a:r>
          </a:p>
          <a:p>
            <a:r>
              <a:rPr lang="en-GB" dirty="0"/>
              <a:t>  type: </a:t>
            </a:r>
            <a:r>
              <a:rPr lang="en-GB" dirty="0" err="1"/>
              <a:t>LoadBalancer</a:t>
            </a:r>
            <a:endParaRPr lang="en-GB" dirty="0"/>
          </a:p>
          <a:p>
            <a:r>
              <a:rPr lang="en-GB" dirty="0" smtClean="0"/>
              <a:t>---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158840" y="1288248"/>
            <a:ext cx="3685624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apiVersion</a:t>
            </a:r>
            <a:r>
              <a:rPr lang="en-GB" dirty="0"/>
              <a:t>: extensions/v1beta1</a:t>
            </a:r>
          </a:p>
          <a:p>
            <a:r>
              <a:rPr lang="en-GB" dirty="0"/>
              <a:t>kind: </a:t>
            </a:r>
            <a:r>
              <a:rPr lang="en-GB" b="1" dirty="0"/>
              <a:t>Deployment</a:t>
            </a:r>
          </a:p>
          <a:p>
            <a:r>
              <a:rPr lang="en-GB" dirty="0"/>
              <a:t>metadata:</a:t>
            </a:r>
          </a:p>
          <a:p>
            <a:r>
              <a:rPr lang="en-GB" dirty="0"/>
              <a:t>  name: hello-world-deployment</a:t>
            </a:r>
          </a:p>
          <a:p>
            <a:r>
              <a:rPr lang="en-GB" dirty="0"/>
              <a:t>spec:</a:t>
            </a:r>
            <a:br>
              <a:rPr lang="en-GB" dirty="0"/>
            </a:br>
            <a:r>
              <a:rPr lang="en-GB" dirty="0"/>
              <a:t> selector:</a:t>
            </a:r>
          </a:p>
          <a:p>
            <a:r>
              <a:rPr lang="en-GB" dirty="0"/>
              <a:t>    </a:t>
            </a:r>
            <a:r>
              <a:rPr lang="en-GB" dirty="0" err="1"/>
              <a:t>matchLabels</a:t>
            </a:r>
            <a:r>
              <a:rPr lang="en-GB" dirty="0"/>
              <a:t>:</a:t>
            </a:r>
          </a:p>
          <a:p>
            <a:r>
              <a:rPr lang="en-GB" dirty="0"/>
              <a:t> </a:t>
            </a:r>
            <a:r>
              <a:rPr lang="en-GB" dirty="0" smtClean="0"/>
              <a:t>      </a:t>
            </a:r>
            <a:r>
              <a:rPr lang="en-GB" dirty="0" smtClean="0">
                <a:solidFill>
                  <a:srgbClr val="0070C0"/>
                </a:solidFill>
              </a:rPr>
              <a:t>app</a:t>
            </a:r>
            <a:r>
              <a:rPr lang="en-GB" dirty="0">
                <a:solidFill>
                  <a:srgbClr val="0070C0"/>
                </a:solidFill>
              </a:rPr>
              <a:t>: hello-world</a:t>
            </a:r>
            <a:endParaRPr lang="en-GB" dirty="0"/>
          </a:p>
          <a:p>
            <a:r>
              <a:rPr lang="en-GB" dirty="0"/>
              <a:t>  replicas: 5</a:t>
            </a:r>
          </a:p>
          <a:p>
            <a:r>
              <a:rPr lang="en-GB" dirty="0"/>
              <a:t>  template:</a:t>
            </a:r>
          </a:p>
          <a:p>
            <a:r>
              <a:rPr lang="en-GB" dirty="0"/>
              <a:t>    metadata:</a:t>
            </a:r>
          </a:p>
          <a:p>
            <a:r>
              <a:rPr lang="en-GB" dirty="0"/>
              <a:t>      labels:</a:t>
            </a:r>
          </a:p>
          <a:p>
            <a:r>
              <a:rPr lang="en-GB" dirty="0"/>
              <a:t>        </a:t>
            </a:r>
            <a:r>
              <a:rPr lang="en-GB" dirty="0">
                <a:solidFill>
                  <a:srgbClr val="0070C0"/>
                </a:solidFill>
              </a:rPr>
              <a:t>app: hello-world</a:t>
            </a:r>
          </a:p>
          <a:p>
            <a:r>
              <a:rPr lang="en-GB" dirty="0"/>
              <a:t>    spec:</a:t>
            </a:r>
          </a:p>
          <a:p>
            <a:r>
              <a:rPr lang="en-GB" dirty="0"/>
              <a:t>      containers:</a:t>
            </a:r>
          </a:p>
          <a:p>
            <a:r>
              <a:rPr lang="en-GB" dirty="0"/>
              <a:t>        - name: hello-world-container</a:t>
            </a:r>
          </a:p>
          <a:p>
            <a:r>
              <a:rPr lang="en-GB" dirty="0"/>
              <a:t>          image: </a:t>
            </a:r>
            <a:r>
              <a:rPr lang="en-GB" b="1" dirty="0" err="1">
                <a:solidFill>
                  <a:srgbClr val="FF0000"/>
                </a:solidFill>
              </a:rPr>
              <a:t>tutum</a:t>
            </a:r>
            <a:r>
              <a:rPr lang="en-GB" b="1" dirty="0">
                <a:solidFill>
                  <a:srgbClr val="FF0000"/>
                </a:solidFill>
              </a:rPr>
              <a:t>/hello-world</a:t>
            </a:r>
          </a:p>
          <a:p>
            <a:r>
              <a:rPr lang="en-GB" dirty="0"/>
              <a:t>          ports:</a:t>
            </a:r>
          </a:p>
          <a:p>
            <a:r>
              <a:rPr lang="en-GB" dirty="0"/>
              <a:t>            - </a:t>
            </a:r>
            <a:r>
              <a:rPr lang="en-GB" dirty="0" err="1"/>
              <a:t>containerPort</a:t>
            </a:r>
            <a:r>
              <a:rPr lang="en-GB" dirty="0"/>
              <a:t>: 80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656195" y="2198785"/>
            <a:ext cx="15026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Select all “hello-world” pods </a:t>
            </a:r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6907867" y="3656048"/>
            <a:ext cx="2191456" cy="92333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Select pods that should be managed by this deployment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718102" y="6117718"/>
            <a:ext cx="2191456" cy="64633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Select pods that are part of service</a:t>
            </a:r>
            <a:endParaRPr lang="en-GB" dirty="0">
              <a:solidFill>
                <a:srgbClr val="FF0000"/>
              </a:solidFill>
            </a:endParaRPr>
          </a:p>
        </p:txBody>
      </p:sp>
      <p:cxnSp>
        <p:nvCxnSpPr>
          <p:cNvPr id="23" name="Straight Arrow Connector 22"/>
          <p:cNvCxnSpPr>
            <a:stCxn id="20" idx="0"/>
          </p:cNvCxnSpPr>
          <p:nvPr/>
        </p:nvCxnSpPr>
        <p:spPr bwMode="auto">
          <a:xfrm flipH="1" flipV="1">
            <a:off x="7460805" y="3482874"/>
            <a:ext cx="542790" cy="17317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5" name="Straight Arrow Connector 24"/>
          <p:cNvCxnSpPr>
            <a:stCxn id="21" idx="0"/>
          </p:cNvCxnSpPr>
          <p:nvPr/>
        </p:nvCxnSpPr>
        <p:spPr bwMode="auto">
          <a:xfrm flipV="1">
            <a:off x="1813830" y="3214961"/>
            <a:ext cx="91020" cy="290275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7" name="TextBox 26"/>
          <p:cNvSpPr txBox="1"/>
          <p:nvPr/>
        </p:nvSpPr>
        <p:spPr>
          <a:xfrm>
            <a:off x="3381205" y="5594510"/>
            <a:ext cx="2191456" cy="92333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Give each pod in the cluster this label</a:t>
            </a:r>
            <a:endParaRPr lang="en-GB" dirty="0">
              <a:solidFill>
                <a:srgbClr val="FF0000"/>
              </a:solidFill>
            </a:endParaRPr>
          </a:p>
        </p:txBody>
      </p:sp>
      <p:cxnSp>
        <p:nvCxnSpPr>
          <p:cNvPr id="28" name="Straight Arrow Connector 27"/>
          <p:cNvCxnSpPr/>
          <p:nvPr/>
        </p:nvCxnSpPr>
        <p:spPr bwMode="auto">
          <a:xfrm flipV="1">
            <a:off x="4476933" y="4828265"/>
            <a:ext cx="1163493" cy="76624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248474608"/>
      </p:ext>
    </p:extLst>
  </p:cSld>
  <p:clrMapOvr>
    <a:masterClrMapping/>
  </p:clrMapOvr>
</p:sld>
</file>

<file path=ppt/slides/slide1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Example2 : Deployment file</a:t>
            </a:r>
            <a:br>
              <a:rPr lang="en-GB" dirty="0" smtClean="0"/>
            </a:br>
            <a:r>
              <a:rPr lang="en-GB" dirty="0" smtClean="0"/>
              <a:t>(</a:t>
            </a:r>
            <a:r>
              <a:rPr lang="en-GB" dirty="0" err="1" smtClean="0"/>
              <a:t>deployment.yml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52462" y="945026"/>
            <a:ext cx="2672526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apiVersion</a:t>
            </a:r>
            <a:r>
              <a:rPr lang="en-GB" dirty="0"/>
              <a:t>: v1</a:t>
            </a:r>
          </a:p>
          <a:p>
            <a:r>
              <a:rPr lang="en-GB" dirty="0"/>
              <a:t>kind: </a:t>
            </a:r>
            <a:r>
              <a:rPr lang="en-GB" b="1" dirty="0"/>
              <a:t>Service</a:t>
            </a:r>
          </a:p>
          <a:p>
            <a:r>
              <a:rPr lang="en-GB" dirty="0"/>
              <a:t>metadata:</a:t>
            </a:r>
          </a:p>
          <a:p>
            <a:r>
              <a:rPr lang="en-GB" dirty="0"/>
              <a:t>  name: </a:t>
            </a:r>
            <a:r>
              <a:rPr lang="en-GB" dirty="0" smtClean="0"/>
              <a:t>my-</a:t>
            </a:r>
            <a:r>
              <a:rPr lang="en-GB" dirty="0" err="1" smtClean="0"/>
              <a:t>nginx</a:t>
            </a:r>
            <a:r>
              <a:rPr lang="en-GB" dirty="0" smtClean="0"/>
              <a:t>-server</a:t>
            </a:r>
            <a:endParaRPr lang="en-GB" dirty="0"/>
          </a:p>
          <a:p>
            <a:r>
              <a:rPr lang="en-GB" dirty="0" smtClean="0"/>
              <a:t>spec</a:t>
            </a:r>
            <a:r>
              <a:rPr lang="en-GB" dirty="0"/>
              <a:t>:</a:t>
            </a:r>
          </a:p>
          <a:p>
            <a:r>
              <a:rPr lang="en-GB" dirty="0"/>
              <a:t>  type: </a:t>
            </a:r>
            <a:r>
              <a:rPr lang="en-GB" dirty="0" err="1"/>
              <a:t>NodePort</a:t>
            </a:r>
            <a:endParaRPr lang="en-GB" dirty="0"/>
          </a:p>
          <a:p>
            <a:r>
              <a:rPr lang="en-GB" dirty="0"/>
              <a:t>  ports:</a:t>
            </a:r>
          </a:p>
          <a:p>
            <a:r>
              <a:rPr lang="en-GB" dirty="0"/>
              <a:t>  - port: 8080</a:t>
            </a:r>
          </a:p>
          <a:p>
            <a:r>
              <a:rPr lang="en-GB" dirty="0"/>
              <a:t>    </a:t>
            </a:r>
            <a:r>
              <a:rPr lang="en-GB" dirty="0" err="1"/>
              <a:t>targetPort</a:t>
            </a:r>
            <a:r>
              <a:rPr lang="en-GB" dirty="0"/>
              <a:t>: 80</a:t>
            </a:r>
          </a:p>
          <a:p>
            <a:r>
              <a:rPr lang="en-GB" dirty="0"/>
              <a:t>    protocol: TCP</a:t>
            </a:r>
          </a:p>
          <a:p>
            <a:r>
              <a:rPr lang="en-GB" dirty="0"/>
              <a:t>    name: http</a:t>
            </a:r>
          </a:p>
          <a:p>
            <a:r>
              <a:rPr lang="en-GB" dirty="0"/>
              <a:t>  - port: 443</a:t>
            </a:r>
          </a:p>
          <a:p>
            <a:r>
              <a:rPr lang="en-GB" dirty="0"/>
              <a:t>    protocol: TCP</a:t>
            </a:r>
          </a:p>
          <a:p>
            <a:r>
              <a:rPr lang="en-GB" dirty="0"/>
              <a:t>    name: https</a:t>
            </a:r>
          </a:p>
          <a:p>
            <a:r>
              <a:rPr lang="en-GB" dirty="0"/>
              <a:t>  selector:</a:t>
            </a:r>
          </a:p>
          <a:p>
            <a:r>
              <a:rPr lang="en-GB" dirty="0"/>
              <a:t>    </a:t>
            </a:r>
            <a:r>
              <a:rPr lang="en-GB" dirty="0" smtClean="0"/>
              <a:t>app: </a:t>
            </a:r>
            <a:r>
              <a:rPr lang="en-GB" dirty="0">
                <a:solidFill>
                  <a:srgbClr val="0070C0"/>
                </a:solidFill>
              </a:rPr>
              <a:t>my-</a:t>
            </a:r>
            <a:r>
              <a:rPr lang="en-GB" dirty="0" err="1">
                <a:solidFill>
                  <a:srgbClr val="0070C0"/>
                </a:solidFill>
              </a:rPr>
              <a:t>nginx</a:t>
            </a:r>
            <a:endParaRPr lang="en-GB" dirty="0">
              <a:solidFill>
                <a:srgbClr val="0070C0"/>
              </a:solidFill>
            </a:endParaRPr>
          </a:p>
          <a:p>
            <a:r>
              <a:rPr lang="en-GB" dirty="0" smtClean="0"/>
              <a:t>---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3080117" y="945026"/>
            <a:ext cx="3377848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apiVersion</a:t>
            </a:r>
            <a:r>
              <a:rPr lang="en-GB" dirty="0"/>
              <a:t>: apps/v1</a:t>
            </a:r>
          </a:p>
          <a:p>
            <a:r>
              <a:rPr lang="en-GB" dirty="0"/>
              <a:t>kind: </a:t>
            </a:r>
            <a:r>
              <a:rPr lang="en-GB" b="1" dirty="0"/>
              <a:t>Deployment</a:t>
            </a:r>
          </a:p>
          <a:p>
            <a:r>
              <a:rPr lang="en-GB" dirty="0"/>
              <a:t>metadata:</a:t>
            </a:r>
          </a:p>
          <a:p>
            <a:r>
              <a:rPr lang="en-GB" dirty="0"/>
              <a:t>  name: my-</a:t>
            </a:r>
            <a:r>
              <a:rPr lang="en-GB" dirty="0" err="1"/>
              <a:t>nginx</a:t>
            </a:r>
            <a:endParaRPr lang="en-GB" dirty="0"/>
          </a:p>
          <a:p>
            <a:r>
              <a:rPr lang="en-GB" dirty="0"/>
              <a:t>spec:</a:t>
            </a:r>
          </a:p>
          <a:p>
            <a:r>
              <a:rPr lang="en-GB" dirty="0"/>
              <a:t>  selector:</a:t>
            </a:r>
          </a:p>
          <a:p>
            <a:r>
              <a:rPr lang="en-GB" dirty="0"/>
              <a:t>    </a:t>
            </a:r>
            <a:r>
              <a:rPr lang="en-GB" dirty="0" err="1"/>
              <a:t>matchLabels</a:t>
            </a:r>
            <a:r>
              <a:rPr lang="en-GB" dirty="0"/>
              <a:t>:</a:t>
            </a:r>
          </a:p>
          <a:p>
            <a:r>
              <a:rPr lang="en-GB" dirty="0"/>
              <a:t>      </a:t>
            </a:r>
            <a:r>
              <a:rPr lang="en-GB" dirty="0" smtClean="0"/>
              <a:t>app: </a:t>
            </a:r>
            <a:r>
              <a:rPr lang="en-GB" dirty="0" smtClean="0">
                <a:solidFill>
                  <a:srgbClr val="0070C0"/>
                </a:solidFill>
              </a:rPr>
              <a:t>my-</a:t>
            </a:r>
            <a:r>
              <a:rPr lang="en-GB" dirty="0" err="1" smtClean="0">
                <a:solidFill>
                  <a:srgbClr val="0070C0"/>
                </a:solidFill>
              </a:rPr>
              <a:t>nginx</a:t>
            </a:r>
            <a:r>
              <a:rPr lang="en-GB" dirty="0" smtClean="0">
                <a:solidFill>
                  <a:srgbClr val="0070C0"/>
                </a:solidFill>
              </a:rPr>
              <a:t/>
            </a:r>
            <a:br>
              <a:rPr lang="en-GB" dirty="0" smtClean="0">
                <a:solidFill>
                  <a:srgbClr val="0070C0"/>
                </a:solidFill>
              </a:rPr>
            </a:br>
            <a:r>
              <a:rPr lang="en-GB" dirty="0" smtClean="0"/>
              <a:t>  </a:t>
            </a:r>
            <a:r>
              <a:rPr lang="en-GB" b="1" dirty="0"/>
              <a:t>replicas: 1</a:t>
            </a:r>
          </a:p>
          <a:p>
            <a:r>
              <a:rPr lang="en-GB" dirty="0"/>
              <a:t>  template:</a:t>
            </a:r>
          </a:p>
          <a:p>
            <a:r>
              <a:rPr lang="en-GB" dirty="0"/>
              <a:t>    metadata:</a:t>
            </a:r>
          </a:p>
          <a:p>
            <a:r>
              <a:rPr lang="en-GB" dirty="0"/>
              <a:t>      labels:</a:t>
            </a:r>
          </a:p>
          <a:p>
            <a:r>
              <a:rPr lang="en-GB" dirty="0"/>
              <a:t>        </a:t>
            </a:r>
            <a:r>
              <a:rPr lang="en-GB" dirty="0" smtClean="0"/>
              <a:t>app: </a:t>
            </a:r>
            <a:r>
              <a:rPr lang="en-GB" dirty="0">
                <a:solidFill>
                  <a:srgbClr val="0070C0"/>
                </a:solidFill>
              </a:rPr>
              <a:t>my-</a:t>
            </a:r>
            <a:r>
              <a:rPr lang="en-GB" dirty="0" err="1">
                <a:solidFill>
                  <a:srgbClr val="0070C0"/>
                </a:solidFill>
              </a:rPr>
              <a:t>nginx</a:t>
            </a:r>
            <a:endParaRPr lang="en-GB" dirty="0">
              <a:solidFill>
                <a:srgbClr val="0070C0"/>
              </a:solidFill>
            </a:endParaRPr>
          </a:p>
          <a:p>
            <a:r>
              <a:rPr lang="en-GB" dirty="0"/>
              <a:t>    spec:</a:t>
            </a:r>
          </a:p>
          <a:p>
            <a:r>
              <a:rPr lang="en-GB" dirty="0"/>
              <a:t>      volumes:</a:t>
            </a:r>
          </a:p>
          <a:p>
            <a:r>
              <a:rPr lang="en-GB" dirty="0"/>
              <a:t>      - name: secret-volume</a:t>
            </a:r>
          </a:p>
          <a:p>
            <a:r>
              <a:rPr lang="en-GB" dirty="0"/>
              <a:t>        secret:</a:t>
            </a:r>
          </a:p>
          <a:p>
            <a:r>
              <a:rPr lang="en-GB" dirty="0"/>
              <a:t>          </a:t>
            </a:r>
            <a:r>
              <a:rPr lang="en-GB" dirty="0" err="1"/>
              <a:t>secretName</a:t>
            </a:r>
            <a:r>
              <a:rPr lang="en-GB" dirty="0"/>
              <a:t>: </a:t>
            </a:r>
            <a:r>
              <a:rPr lang="en-GB" dirty="0" err="1" smtClean="0"/>
              <a:t>nginxsecret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5404217" y="945026"/>
            <a:ext cx="4352474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containers</a:t>
            </a:r>
            <a:r>
              <a:rPr lang="en-GB" dirty="0"/>
              <a:t>:</a:t>
            </a:r>
          </a:p>
          <a:p>
            <a:r>
              <a:rPr lang="en-GB" dirty="0"/>
              <a:t>      - name: </a:t>
            </a:r>
            <a:r>
              <a:rPr lang="en-GB" dirty="0" err="1"/>
              <a:t>nginxhttps</a:t>
            </a:r>
            <a:endParaRPr lang="en-GB" dirty="0"/>
          </a:p>
          <a:p>
            <a:r>
              <a:rPr lang="en-GB" dirty="0"/>
              <a:t>        image: </a:t>
            </a:r>
            <a:r>
              <a:rPr lang="en-GB" b="1" dirty="0" err="1">
                <a:solidFill>
                  <a:srgbClr val="FF0000"/>
                </a:solidFill>
              </a:rPr>
              <a:t>bprashanth</a:t>
            </a:r>
            <a:r>
              <a:rPr lang="en-GB" b="1" dirty="0">
                <a:solidFill>
                  <a:srgbClr val="FF0000"/>
                </a:solidFill>
              </a:rPr>
              <a:t>/nginxhttps:1.0</a:t>
            </a:r>
          </a:p>
          <a:p>
            <a:r>
              <a:rPr lang="en-GB" dirty="0"/>
              <a:t>        ports:</a:t>
            </a:r>
          </a:p>
          <a:p>
            <a:r>
              <a:rPr lang="en-GB" dirty="0"/>
              <a:t>        - </a:t>
            </a:r>
            <a:r>
              <a:rPr lang="en-GB" dirty="0" err="1"/>
              <a:t>containerPort</a:t>
            </a:r>
            <a:r>
              <a:rPr lang="en-GB" dirty="0"/>
              <a:t>: 443</a:t>
            </a:r>
          </a:p>
          <a:p>
            <a:r>
              <a:rPr lang="en-GB" dirty="0"/>
              <a:t>        - </a:t>
            </a:r>
            <a:r>
              <a:rPr lang="en-GB" dirty="0" err="1"/>
              <a:t>containerPort</a:t>
            </a:r>
            <a:r>
              <a:rPr lang="en-GB" dirty="0"/>
              <a:t>: 80</a:t>
            </a:r>
          </a:p>
          <a:p>
            <a:r>
              <a:rPr lang="en-GB" dirty="0"/>
              <a:t>        </a:t>
            </a:r>
            <a:r>
              <a:rPr lang="en-GB" dirty="0" err="1"/>
              <a:t>volumeMounts</a:t>
            </a:r>
            <a:r>
              <a:rPr lang="en-GB" dirty="0"/>
              <a:t>:</a:t>
            </a:r>
          </a:p>
          <a:p>
            <a:r>
              <a:rPr lang="en-GB" dirty="0"/>
              <a:t>        - </a:t>
            </a:r>
            <a:r>
              <a:rPr lang="en-GB" dirty="0" err="1"/>
              <a:t>mountPath</a:t>
            </a:r>
            <a:r>
              <a:rPr lang="en-GB" dirty="0"/>
              <a:t>: /</a:t>
            </a:r>
            <a:r>
              <a:rPr lang="en-GB" dirty="0" err="1"/>
              <a:t>etc</a:t>
            </a:r>
            <a:r>
              <a:rPr lang="en-GB" dirty="0"/>
              <a:t>/</a:t>
            </a:r>
            <a:r>
              <a:rPr lang="en-GB" dirty="0" err="1"/>
              <a:t>nginx</a:t>
            </a:r>
            <a:r>
              <a:rPr lang="en-GB" dirty="0"/>
              <a:t>/</a:t>
            </a:r>
            <a:r>
              <a:rPr lang="en-GB" dirty="0" err="1"/>
              <a:t>ssl</a:t>
            </a:r>
            <a:endParaRPr lang="en-GB" dirty="0"/>
          </a:p>
          <a:p>
            <a:r>
              <a:rPr lang="en-GB" dirty="0"/>
              <a:t>          name: secret-volume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081663" y="6276009"/>
            <a:ext cx="35189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>
                <a:solidFill>
                  <a:srgbClr val="FF0000"/>
                </a:solidFill>
              </a:rPr>
              <a:t>nodePort</a:t>
            </a:r>
            <a:r>
              <a:rPr lang="en-GB" dirty="0" smtClean="0">
                <a:solidFill>
                  <a:srgbClr val="FF0000"/>
                </a:solidFill>
              </a:rPr>
              <a:t> value is </a:t>
            </a:r>
            <a:r>
              <a:rPr lang="en-GB" dirty="0" err="1" smtClean="0">
                <a:solidFill>
                  <a:srgbClr val="FF0000"/>
                </a:solidFill>
              </a:rPr>
              <a:t>autogenerated</a:t>
            </a:r>
            <a:endParaRPr lang="en-GB" dirty="0">
              <a:solidFill>
                <a:srgbClr val="FF0000"/>
              </a:solidFill>
            </a:endParaRPr>
          </a:p>
        </p:txBody>
      </p:sp>
      <p:cxnSp>
        <p:nvCxnSpPr>
          <p:cNvPr id="9" name="Elbow Connector 8"/>
          <p:cNvCxnSpPr>
            <a:stCxn id="3" idx="0"/>
          </p:cNvCxnSpPr>
          <p:nvPr/>
        </p:nvCxnSpPr>
        <p:spPr bwMode="auto">
          <a:xfrm rot="16200000" flipV="1">
            <a:off x="1407241" y="4842130"/>
            <a:ext cx="1453568" cy="1414189"/>
          </a:xfrm>
          <a:prstGeom prst="bentConnector3">
            <a:avLst>
              <a:gd name="adj1" fmla="val 100085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912576764"/>
      </p:ext>
    </p:extLst>
  </p:cSld>
  <p:clrMapOvr>
    <a:masterClrMapping/>
  </p:clrMapOvr>
</p:sld>
</file>

<file path=ppt/slides/slide1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 bwMode="auto">
          <a:xfrm>
            <a:off x="2574758" y="4304084"/>
            <a:ext cx="3578544" cy="2038474"/>
          </a:xfrm>
          <a:prstGeom prst="roundRect">
            <a:avLst/>
          </a:prstGeom>
          <a:noFill/>
          <a:ln w="3175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Deployment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Service and Pods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Rounded Rectangle 5"/>
          <p:cNvSpPr/>
          <p:nvPr/>
        </p:nvSpPr>
        <p:spPr bwMode="auto">
          <a:xfrm>
            <a:off x="3180987" y="4938923"/>
            <a:ext cx="2620892" cy="1292973"/>
          </a:xfrm>
          <a:prstGeom prst="roundRect">
            <a:avLst/>
          </a:prstGeom>
          <a:solidFill>
            <a:schemeClr val="bg1"/>
          </a:solidFill>
          <a:ln w="222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Pod</a:t>
            </a:r>
          </a:p>
          <a:p>
            <a:pPr algn="ctr"/>
            <a:r>
              <a:rPr lang="en-GB" dirty="0" smtClean="0"/>
              <a:t>Label “</a:t>
            </a:r>
            <a:r>
              <a:rPr lang="en-GB" dirty="0"/>
              <a:t>app”=“my-</a:t>
            </a:r>
            <a:r>
              <a:rPr lang="en-GB" dirty="0" err="1"/>
              <a:t>nginx</a:t>
            </a:r>
            <a:r>
              <a:rPr lang="en-GB" dirty="0" smtClean="0"/>
              <a:t>”</a:t>
            </a:r>
            <a:br>
              <a:rPr lang="en-GB" dirty="0" smtClean="0"/>
            </a:br>
            <a:r>
              <a:rPr lang="en-GB" dirty="0" smtClean="0"/>
              <a:t>IP is 10.0.0.40:30050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6386852" y="760730"/>
            <a:ext cx="271499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Even though the client provides a specific IP address for a node in the cluster, the </a:t>
            </a:r>
            <a:r>
              <a:rPr lang="en-GB" dirty="0" err="1" smtClean="0"/>
              <a:t>NodePort</a:t>
            </a:r>
            <a:r>
              <a:rPr lang="en-GB" dirty="0" smtClean="0"/>
              <a:t> Service intercepts this request and selects a Pod to handle it. But in our case, there is only one to select since replicas = 1.</a:t>
            </a:r>
            <a:endParaRPr lang="en-GB" b="1" dirty="0"/>
          </a:p>
        </p:txBody>
      </p:sp>
      <p:sp>
        <p:nvSpPr>
          <p:cNvPr id="24" name="Cloud 23"/>
          <p:cNvSpPr/>
          <p:nvPr/>
        </p:nvSpPr>
        <p:spPr bwMode="auto">
          <a:xfrm>
            <a:off x="2847860" y="978915"/>
            <a:ext cx="3275497" cy="1518512"/>
          </a:xfrm>
          <a:prstGeom prst="cloud">
            <a:avLst/>
          </a:prstGeom>
          <a:noFill/>
          <a:ln w="22225" cap="flat" cmpd="sng" algn="ctr">
            <a:solidFill>
              <a:schemeClr val="accent3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5" name="Right Arrow 24"/>
          <p:cNvSpPr/>
          <p:nvPr/>
        </p:nvSpPr>
        <p:spPr bwMode="auto">
          <a:xfrm rot="5400000">
            <a:off x="4197814" y="2579623"/>
            <a:ext cx="575590" cy="483408"/>
          </a:xfrm>
          <a:prstGeom prst="rightArrow">
            <a:avLst/>
          </a:prstGeom>
          <a:solidFill>
            <a:schemeClr val="tx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2850915" y="1233219"/>
            <a:ext cx="33023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/>
              <a:t>WORLD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Communicates </a:t>
            </a:r>
            <a:r>
              <a:rPr lang="en-GB" dirty="0" smtClean="0"/>
              <a:t>with pods </a:t>
            </a:r>
            <a:r>
              <a:rPr lang="en-GB" dirty="0"/>
              <a:t>through the </a:t>
            </a:r>
            <a:r>
              <a:rPr lang="en-GB" dirty="0" smtClean="0"/>
              <a:t>service</a:t>
            </a:r>
            <a:endParaRPr lang="en-GB" dirty="0"/>
          </a:p>
        </p:txBody>
      </p:sp>
      <p:sp>
        <p:nvSpPr>
          <p:cNvPr id="29" name="Rounded Rectangle 28"/>
          <p:cNvSpPr/>
          <p:nvPr/>
        </p:nvSpPr>
        <p:spPr bwMode="auto">
          <a:xfrm>
            <a:off x="2646947" y="3158627"/>
            <a:ext cx="3681663" cy="850336"/>
          </a:xfrm>
          <a:prstGeom prst="roundRect">
            <a:avLst/>
          </a:prstGeom>
          <a:solidFill>
            <a:schemeClr val="bg1"/>
          </a:solidFill>
          <a:ln w="222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Service (kind=</a:t>
            </a:r>
            <a:r>
              <a:rPr kumimoji="0" lang="en-GB" sz="1800" b="1" i="0" u="sng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NodePort</a:t>
            </a:r>
            <a:r>
              <a:rPr kumimoji="0" lang="en-GB" sz="1800" b="1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)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selector: “app”=“my-</a:t>
            </a:r>
            <a:r>
              <a:rPr lang="en-GB" dirty="0" err="1" smtClean="0"/>
              <a:t>nginx</a:t>
            </a:r>
            <a:r>
              <a:rPr lang="en-GB" dirty="0" smtClean="0"/>
              <a:t>”</a:t>
            </a:r>
            <a:br>
              <a:rPr lang="en-GB" dirty="0" smtClean="0"/>
            </a:br>
            <a:r>
              <a:rPr lang="en-GB" dirty="0" err="1" smtClean="0"/>
              <a:t>nodePort</a:t>
            </a:r>
            <a:r>
              <a:rPr lang="en-GB" dirty="0" smtClean="0"/>
              <a:t> = 30050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31" name="Elbow Connector 30"/>
          <p:cNvCxnSpPr>
            <a:stCxn id="29" idx="2"/>
            <a:endCxn id="6" idx="0"/>
          </p:cNvCxnSpPr>
          <p:nvPr/>
        </p:nvCxnSpPr>
        <p:spPr bwMode="auto">
          <a:xfrm rot="16200000" flipH="1">
            <a:off x="4024626" y="4472116"/>
            <a:ext cx="929960" cy="3654"/>
          </a:xfrm>
          <a:prstGeom prst="bentConnector3">
            <a:avLst>
              <a:gd name="adj1" fmla="val 50000"/>
            </a:avLst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>
            <a:off x="517849" y="3888836"/>
            <a:ext cx="191016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Select all </a:t>
            </a:r>
            <a:br>
              <a:rPr lang="en-GB" dirty="0" smtClean="0"/>
            </a:br>
            <a:r>
              <a:rPr lang="en-GB" dirty="0" smtClean="0"/>
              <a:t>“my-</a:t>
            </a:r>
            <a:r>
              <a:rPr lang="en-GB" dirty="0" err="1" smtClean="0"/>
              <a:t>nginx</a:t>
            </a:r>
            <a:r>
              <a:rPr lang="en-GB" dirty="0" smtClean="0"/>
              <a:t>” pods</a:t>
            </a:r>
          </a:p>
          <a:p>
            <a:r>
              <a:rPr lang="en-GB" dirty="0" smtClean="0"/>
              <a:t>(there is only one in this case)</a:t>
            </a:r>
            <a:endParaRPr lang="en-GB" dirty="0"/>
          </a:p>
        </p:txBody>
      </p:sp>
      <p:cxnSp>
        <p:nvCxnSpPr>
          <p:cNvPr id="12" name="Straight Connector 11"/>
          <p:cNvCxnSpPr/>
          <p:nvPr/>
        </p:nvCxnSpPr>
        <p:spPr bwMode="auto">
          <a:xfrm flipH="1" flipV="1">
            <a:off x="2067592" y="4100239"/>
            <a:ext cx="2296438" cy="11649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5" name="TextBox 14"/>
          <p:cNvSpPr txBox="1"/>
          <p:nvPr/>
        </p:nvSpPr>
        <p:spPr>
          <a:xfrm>
            <a:off x="6719130" y="4670469"/>
            <a:ext cx="2224845" cy="120032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Note: “app” is a label name we made up as is the values we gave it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70809" y="2287186"/>
            <a:ext cx="38730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Request from client</a:t>
            </a:r>
            <a:br>
              <a:rPr lang="en-GB" dirty="0" smtClean="0"/>
            </a:br>
            <a:r>
              <a:rPr lang="en-GB" dirty="0" smtClean="0"/>
              <a:t> to &lt;</a:t>
            </a:r>
            <a:r>
              <a:rPr lang="en-GB" dirty="0" err="1" smtClean="0"/>
              <a:t>NodeIP</a:t>
            </a:r>
            <a:r>
              <a:rPr lang="en-GB" dirty="0" smtClean="0"/>
              <a:t>&gt;:&lt;</a:t>
            </a:r>
            <a:r>
              <a:rPr lang="en-GB" dirty="0" err="1" smtClean="0"/>
              <a:t>nodePort</a:t>
            </a:r>
            <a:r>
              <a:rPr lang="en-GB" dirty="0" smtClean="0"/>
              <a:t>&gt;</a:t>
            </a:r>
            <a:br>
              <a:rPr lang="en-GB" dirty="0" smtClean="0"/>
            </a:br>
            <a:r>
              <a:rPr lang="en-GB" dirty="0" smtClean="0"/>
              <a:t>10.0.0.40 : 30050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249702" y="5468928"/>
            <a:ext cx="21708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/>
              <a:t>Node IP </a:t>
            </a:r>
          </a:p>
          <a:p>
            <a:r>
              <a:rPr lang="en-GB" dirty="0" smtClean="0"/>
              <a:t>IP address of any node in the cluster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1846125"/>
      </p:ext>
    </p:extLst>
  </p:cSld>
  <p:clrMapOvr>
    <a:masterClrMapping/>
  </p:clrMapOvr>
</p:sld>
</file>

<file path=ppt/slides/slide1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Write the application as small independent services in our </a:t>
            </a:r>
            <a:r>
              <a:rPr lang="en-GB" dirty="0" err="1"/>
              <a:t>favorite</a:t>
            </a:r>
            <a:r>
              <a:rPr lang="en-GB" dirty="0"/>
              <a:t> </a:t>
            </a:r>
            <a:r>
              <a:rPr lang="en-GB" dirty="0" smtClean="0"/>
              <a:t>languages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Package </a:t>
            </a:r>
            <a:r>
              <a:rPr lang="en-GB" dirty="0"/>
              <a:t>each service in its own </a:t>
            </a:r>
            <a:r>
              <a:rPr lang="en-GB" dirty="0" smtClean="0"/>
              <a:t>container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Wrap </a:t>
            </a:r>
            <a:r>
              <a:rPr lang="en-GB" dirty="0"/>
              <a:t>each container in its own </a:t>
            </a:r>
            <a:r>
              <a:rPr lang="en-GB" dirty="0" smtClean="0"/>
              <a:t>Pod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Deploy </a:t>
            </a:r>
            <a:r>
              <a:rPr lang="en-GB" dirty="0"/>
              <a:t>Pods to the cluster via higher-level controllers </a:t>
            </a:r>
            <a:r>
              <a:rPr lang="en-GB" dirty="0" smtClean="0"/>
              <a:t>such as:</a:t>
            </a:r>
          </a:p>
          <a:p>
            <a:pPr marL="857250" lvl="1" indent="-457200">
              <a:buFont typeface="Wingdings" panose="05000000000000000000" pitchFamily="2" charset="2"/>
              <a:buChar char="Ø"/>
            </a:pPr>
            <a:r>
              <a:rPr lang="en-GB" b="1" dirty="0" smtClean="0"/>
              <a:t>Deployments:</a:t>
            </a:r>
            <a:r>
              <a:rPr lang="en-GB" dirty="0"/>
              <a:t> offer scalability and rolling </a:t>
            </a:r>
            <a:r>
              <a:rPr lang="en-GB" dirty="0" smtClean="0"/>
              <a:t>updates</a:t>
            </a:r>
          </a:p>
          <a:p>
            <a:pPr marL="857250" lvl="1" indent="-457200">
              <a:buFont typeface="Wingdings" panose="05000000000000000000" pitchFamily="2" charset="2"/>
              <a:buChar char="Ø"/>
            </a:pPr>
            <a:r>
              <a:rPr lang="en-GB" b="1" dirty="0" err="1" smtClean="0"/>
              <a:t>DaemonSets</a:t>
            </a:r>
            <a:r>
              <a:rPr lang="en-GB" dirty="0"/>
              <a:t> run one instance of a Pod on every node in the </a:t>
            </a:r>
            <a:r>
              <a:rPr lang="en-GB" dirty="0" smtClean="0"/>
              <a:t>cluster</a:t>
            </a:r>
          </a:p>
          <a:p>
            <a:pPr marL="857250" lvl="1" indent="-457200">
              <a:buFont typeface="Wingdings" panose="05000000000000000000" pitchFamily="2" charset="2"/>
              <a:buChar char="Ø"/>
            </a:pPr>
            <a:r>
              <a:rPr lang="en-GB" b="1" dirty="0" err="1" smtClean="0"/>
              <a:t>StatefulSets</a:t>
            </a:r>
            <a:r>
              <a:rPr lang="en-GB" dirty="0"/>
              <a:t> are for </a:t>
            </a:r>
            <a:r>
              <a:rPr lang="en-GB" dirty="0" err="1"/>
              <a:t>stateful</a:t>
            </a:r>
            <a:r>
              <a:rPr lang="en-GB" dirty="0"/>
              <a:t> application </a:t>
            </a:r>
            <a:r>
              <a:rPr lang="en-GB" dirty="0" smtClean="0"/>
              <a:t>components</a:t>
            </a:r>
            <a:endParaRPr lang="en-GB" dirty="0"/>
          </a:p>
          <a:p>
            <a:pPr marL="857250" lvl="1" indent="-457200">
              <a:buFont typeface="Wingdings" panose="05000000000000000000" pitchFamily="2" charset="2"/>
              <a:buChar char="Ø"/>
            </a:pPr>
            <a:r>
              <a:rPr lang="en-GB" b="1" dirty="0" err="1" smtClean="0"/>
              <a:t>CronJobs</a:t>
            </a:r>
            <a:r>
              <a:rPr lang="en-GB" dirty="0"/>
              <a:t> are for work that needs to run at set times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3322" y="5147990"/>
            <a:ext cx="1035801" cy="1276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3401923"/>
      </p:ext>
    </p:extLst>
  </p:cSld>
  <p:clrMapOvr>
    <a:masterClrMapping/>
  </p:clrMapOvr>
</p:sld>
</file>

<file path=ppt/slides/slide1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Deployments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82313"/>
            <a:ext cx="7029450" cy="4656512"/>
          </a:xfrm>
        </p:spPr>
        <p:txBody>
          <a:bodyPr/>
          <a:lstStyle/>
          <a:p>
            <a:r>
              <a:rPr lang="en-GB" dirty="0" smtClean="0"/>
              <a:t>A Pod is the smallest object you can create in Kubernetes (it contains containers)</a:t>
            </a:r>
          </a:p>
          <a:p>
            <a:r>
              <a:rPr lang="en-GB" dirty="0" smtClean="0"/>
              <a:t>Pods do not automatically restart, scale up and they do not allow for easy </a:t>
            </a:r>
            <a:r>
              <a:rPr lang="en-GB" dirty="0"/>
              <a:t>updates or rollbacks. </a:t>
            </a:r>
            <a:r>
              <a:rPr lang="en-GB" dirty="0" smtClean="0"/>
              <a:t>Deployment objects provide this functionality</a:t>
            </a:r>
          </a:p>
          <a:p>
            <a:r>
              <a:rPr lang="en-GB" dirty="0" smtClean="0"/>
              <a:t>A </a:t>
            </a:r>
            <a:r>
              <a:rPr lang="en-GB" dirty="0"/>
              <a:t>single Deployment </a:t>
            </a:r>
            <a:r>
              <a:rPr lang="en-GB" u="sng" dirty="0">
                <a:solidFill>
                  <a:srgbClr val="FF0000"/>
                </a:solidFill>
              </a:rPr>
              <a:t>can only manage a single type of </a:t>
            </a:r>
            <a:r>
              <a:rPr lang="en-GB" u="sng" dirty="0" smtClean="0">
                <a:solidFill>
                  <a:srgbClr val="FF0000"/>
                </a:solidFill>
              </a:rPr>
              <a:t>Pod</a:t>
            </a:r>
            <a:r>
              <a:rPr lang="en-GB" dirty="0" smtClean="0"/>
              <a:t> </a:t>
            </a:r>
            <a:r>
              <a:rPr lang="en-GB" dirty="0"/>
              <a:t>e</a:t>
            </a:r>
            <a:r>
              <a:rPr lang="en-GB" dirty="0" smtClean="0"/>
              <a:t>.g. </a:t>
            </a:r>
            <a:r>
              <a:rPr lang="en-GB" dirty="0"/>
              <a:t>if you have an application with a Pod for the web frontend and another Pod for the </a:t>
            </a:r>
            <a:r>
              <a:rPr lang="en-GB" dirty="0" smtClean="0"/>
              <a:t>catalogue </a:t>
            </a:r>
            <a:r>
              <a:rPr lang="en-GB" dirty="0"/>
              <a:t>service, you'll need two Deployments. </a:t>
            </a:r>
            <a:endParaRPr lang="en-GB" dirty="0" smtClean="0"/>
          </a:p>
          <a:p>
            <a:r>
              <a:rPr lang="en-GB" dirty="0" smtClean="0"/>
              <a:t>A </a:t>
            </a:r>
            <a:r>
              <a:rPr lang="en-GB" dirty="0"/>
              <a:t>Deployment can manage multiple replicas </a:t>
            </a:r>
            <a:r>
              <a:rPr lang="en-GB" u="sng" dirty="0">
                <a:solidFill>
                  <a:srgbClr val="FF0000"/>
                </a:solidFill>
              </a:rPr>
              <a:t>of the same </a:t>
            </a:r>
            <a:r>
              <a:rPr lang="en-GB" u="sng" dirty="0" smtClean="0">
                <a:solidFill>
                  <a:srgbClr val="FF0000"/>
                </a:solidFill>
              </a:rPr>
              <a:t>Pod</a:t>
            </a:r>
          </a:p>
          <a:p>
            <a:r>
              <a:rPr lang="en-GB" dirty="0" smtClean="0"/>
              <a:t>You specify the number of replicas required</a:t>
            </a:r>
          </a:p>
          <a:p>
            <a:r>
              <a:rPr lang="en-GB" dirty="0" smtClean="0"/>
              <a:t>Deployments </a:t>
            </a:r>
            <a:r>
              <a:rPr lang="en-GB" dirty="0"/>
              <a:t>leverage another object called a </a:t>
            </a:r>
            <a:r>
              <a:rPr lang="en-GB" dirty="0" err="1" smtClean="0"/>
              <a:t>ReplicaSet</a:t>
            </a:r>
            <a:r>
              <a:rPr lang="en-GB" dirty="0"/>
              <a:t> </a:t>
            </a:r>
            <a:r>
              <a:rPr lang="en-GB" dirty="0" smtClean="0"/>
              <a:t>to provide self-healing and scalability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547422972"/>
      </p:ext>
    </p:extLst>
  </p:cSld>
  <p:clrMapOvr>
    <a:masterClrMapping/>
  </p:clrMapOvr>
</p:sld>
</file>

<file path=ppt/slides/slide1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Usage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5369915"/>
            <a:ext cx="7029450" cy="926047"/>
          </a:xfrm>
        </p:spPr>
        <p:txBody>
          <a:bodyPr/>
          <a:lstStyle/>
          <a:p>
            <a:r>
              <a:rPr lang="en-GB" dirty="0" smtClean="0"/>
              <a:t>Switching between application versions during development using label selectors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14" y="1299191"/>
            <a:ext cx="7763179" cy="3722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7888550"/>
      </p:ext>
    </p:extLst>
  </p:cSld>
  <p:clrMapOvr>
    <a:masterClrMapping/>
  </p:clrMapOvr>
</p:sld>
</file>

<file path=ppt/slides/slide1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DaemonSets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582420"/>
            <a:ext cx="7029450" cy="2993641"/>
          </a:xfrm>
        </p:spPr>
        <p:txBody>
          <a:bodyPr/>
          <a:lstStyle/>
          <a:p>
            <a:r>
              <a:rPr lang="en-GB" dirty="0" smtClean="0"/>
              <a:t>Useful </a:t>
            </a:r>
            <a:r>
              <a:rPr lang="en-GB" dirty="0"/>
              <a:t>when you need a replica of a particular Pod running on every node in the </a:t>
            </a:r>
            <a:r>
              <a:rPr lang="en-GB" dirty="0" smtClean="0"/>
              <a:t>cluster e.g. a monitoring or logging application to be run on every node</a:t>
            </a:r>
          </a:p>
          <a:p>
            <a:pPr lvl="1"/>
            <a:r>
              <a:rPr lang="en-GB" dirty="0" smtClean="0"/>
              <a:t>You do not need to specify the number of replicas because a Pod will automatically be created on each node added to the cluster</a:t>
            </a:r>
          </a:p>
          <a:p>
            <a:r>
              <a:rPr lang="en-GB" dirty="0"/>
              <a:t>I</a:t>
            </a:r>
            <a:r>
              <a:rPr lang="en-GB" dirty="0" smtClean="0"/>
              <a:t>mplements </a:t>
            </a:r>
            <a:r>
              <a:rPr lang="en-GB" dirty="0"/>
              <a:t>a controller and a watch loop. </a:t>
            </a:r>
            <a:endParaRPr lang="en-GB" dirty="0" smtClean="0"/>
          </a:p>
          <a:p>
            <a:pPr lvl="1"/>
            <a:r>
              <a:rPr lang="en-GB" dirty="0" smtClean="0"/>
              <a:t>This </a:t>
            </a:r>
            <a:r>
              <a:rPr lang="en-GB" dirty="0"/>
              <a:t>means that you can dynamically add and remove nodes from the cluster, and the </a:t>
            </a:r>
            <a:r>
              <a:rPr lang="en-GB" dirty="0" err="1"/>
              <a:t>DaemonSet</a:t>
            </a:r>
            <a:r>
              <a:rPr lang="en-GB" dirty="0"/>
              <a:t> will ensure you always have one Pod replica on </a:t>
            </a:r>
            <a:r>
              <a:rPr lang="en-GB" dirty="0" smtClean="0"/>
              <a:t>each </a:t>
            </a:r>
            <a:r>
              <a:rPr lang="en-GB" dirty="0"/>
              <a:t>of </a:t>
            </a:r>
            <a:r>
              <a:rPr lang="en-GB" dirty="0" smtClean="0"/>
              <a:t>them</a:t>
            </a:r>
          </a:p>
          <a:p>
            <a:r>
              <a:rPr lang="en-GB" dirty="0" smtClean="0"/>
              <a:t>You can </a:t>
            </a:r>
            <a:r>
              <a:rPr lang="en-GB" dirty="0"/>
              <a:t>also run </a:t>
            </a:r>
            <a:r>
              <a:rPr lang="en-GB" dirty="0" err="1"/>
              <a:t>DaemonSets</a:t>
            </a:r>
            <a:r>
              <a:rPr lang="en-GB" dirty="0"/>
              <a:t> against </a:t>
            </a:r>
            <a:r>
              <a:rPr lang="en-GB" dirty="0" smtClean="0"/>
              <a:t>a subset </a:t>
            </a:r>
            <a:r>
              <a:rPr lang="en-GB" dirty="0"/>
              <a:t>of nodes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ounded Rectangle 4"/>
          <p:cNvSpPr/>
          <p:nvPr/>
        </p:nvSpPr>
        <p:spPr bwMode="auto">
          <a:xfrm>
            <a:off x="1409457" y="4903980"/>
            <a:ext cx="1927812" cy="1592576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Node 1</a:t>
            </a:r>
          </a:p>
        </p:txBody>
      </p:sp>
      <p:sp>
        <p:nvSpPr>
          <p:cNvPr id="6" name="Rounded Rectangle 5"/>
          <p:cNvSpPr/>
          <p:nvPr/>
        </p:nvSpPr>
        <p:spPr bwMode="auto">
          <a:xfrm>
            <a:off x="1549237" y="5358268"/>
            <a:ext cx="1619130" cy="1060976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Pod Clone</a:t>
            </a:r>
            <a:r>
              <a:rPr kumimoji="0" lang="en-GB" sz="1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 </a:t>
            </a: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1</a:t>
            </a:r>
          </a:p>
        </p:txBody>
      </p:sp>
      <p:sp>
        <p:nvSpPr>
          <p:cNvPr id="7" name="Rounded Rectangle 6"/>
          <p:cNvSpPr/>
          <p:nvPr/>
        </p:nvSpPr>
        <p:spPr bwMode="auto">
          <a:xfrm>
            <a:off x="1754055" y="5806732"/>
            <a:ext cx="1269677" cy="543592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</a:t>
            </a:r>
          </a:p>
        </p:txBody>
      </p:sp>
      <p:sp>
        <p:nvSpPr>
          <p:cNvPr id="8" name="Rounded Rectangle 7"/>
          <p:cNvSpPr/>
          <p:nvPr/>
        </p:nvSpPr>
        <p:spPr bwMode="auto">
          <a:xfrm>
            <a:off x="3542087" y="4903980"/>
            <a:ext cx="1927812" cy="1592576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Node 2</a:t>
            </a:r>
          </a:p>
        </p:txBody>
      </p:sp>
      <p:sp>
        <p:nvSpPr>
          <p:cNvPr id="9" name="Rounded Rectangle 8"/>
          <p:cNvSpPr/>
          <p:nvPr/>
        </p:nvSpPr>
        <p:spPr bwMode="auto">
          <a:xfrm>
            <a:off x="3681867" y="5358268"/>
            <a:ext cx="1619130" cy="1060976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Pod Clone 2</a:t>
            </a:r>
          </a:p>
        </p:txBody>
      </p:sp>
      <p:sp>
        <p:nvSpPr>
          <p:cNvPr id="10" name="Rounded Rectangle 9"/>
          <p:cNvSpPr/>
          <p:nvPr/>
        </p:nvSpPr>
        <p:spPr bwMode="auto">
          <a:xfrm>
            <a:off x="3886685" y="5806732"/>
            <a:ext cx="1269677" cy="543592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</a:t>
            </a:r>
          </a:p>
        </p:txBody>
      </p:sp>
      <p:sp>
        <p:nvSpPr>
          <p:cNvPr id="11" name="Rounded Rectangle 10"/>
          <p:cNvSpPr/>
          <p:nvPr/>
        </p:nvSpPr>
        <p:spPr bwMode="auto">
          <a:xfrm>
            <a:off x="5674717" y="4903980"/>
            <a:ext cx="1927812" cy="1592576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Node 3</a:t>
            </a:r>
          </a:p>
        </p:txBody>
      </p:sp>
      <p:sp>
        <p:nvSpPr>
          <p:cNvPr id="12" name="Rounded Rectangle 11"/>
          <p:cNvSpPr/>
          <p:nvPr/>
        </p:nvSpPr>
        <p:spPr bwMode="auto">
          <a:xfrm>
            <a:off x="5814497" y="5358268"/>
            <a:ext cx="1619130" cy="1060976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Pod Clone 3</a:t>
            </a:r>
          </a:p>
        </p:txBody>
      </p:sp>
      <p:sp>
        <p:nvSpPr>
          <p:cNvPr id="13" name="Rounded Rectangle 12"/>
          <p:cNvSpPr/>
          <p:nvPr/>
        </p:nvSpPr>
        <p:spPr bwMode="auto">
          <a:xfrm>
            <a:off x="6019315" y="5806732"/>
            <a:ext cx="1269677" cy="543592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</a:t>
            </a:r>
          </a:p>
        </p:txBody>
      </p:sp>
      <p:sp>
        <p:nvSpPr>
          <p:cNvPr id="18" name="Rounded Rectangle 17"/>
          <p:cNvSpPr/>
          <p:nvPr/>
        </p:nvSpPr>
        <p:spPr bwMode="auto">
          <a:xfrm>
            <a:off x="1294957" y="4269141"/>
            <a:ext cx="6439586" cy="2434518"/>
          </a:xfrm>
          <a:prstGeom prst="roundRect">
            <a:avLst/>
          </a:prstGeom>
          <a:noFill/>
          <a:ln w="3175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sng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DaemonSet</a:t>
            </a:r>
            <a:endParaRPr kumimoji="0" lang="en-GB" sz="1800" b="1" i="0" u="sng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7777974"/>
      </p:ext>
    </p:extLst>
  </p:cSld>
  <p:clrMapOvr>
    <a:masterClrMapping/>
  </p:clrMapOvr>
</p:sld>
</file>

<file path=ppt/slides/slide1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Deployments Across Nodes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ounded Rectangle 4"/>
          <p:cNvSpPr/>
          <p:nvPr/>
        </p:nvSpPr>
        <p:spPr bwMode="auto">
          <a:xfrm>
            <a:off x="1071652" y="2813094"/>
            <a:ext cx="1927812" cy="3110084"/>
          </a:xfrm>
          <a:prstGeom prst="roundRect">
            <a:avLst/>
          </a:prstGeom>
          <a:solidFill>
            <a:schemeClr val="bg1"/>
          </a:solidFill>
          <a:ln w="603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Node 1</a:t>
            </a:r>
          </a:p>
        </p:txBody>
      </p:sp>
      <p:sp>
        <p:nvSpPr>
          <p:cNvPr id="6" name="Rounded Rectangle 5"/>
          <p:cNvSpPr/>
          <p:nvPr/>
        </p:nvSpPr>
        <p:spPr bwMode="auto">
          <a:xfrm>
            <a:off x="1211432" y="4717606"/>
            <a:ext cx="1619130" cy="1060976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Monitor Pod</a:t>
            </a:r>
          </a:p>
        </p:txBody>
      </p:sp>
      <p:sp>
        <p:nvSpPr>
          <p:cNvPr id="7" name="Rounded Rectangle 6"/>
          <p:cNvSpPr/>
          <p:nvPr/>
        </p:nvSpPr>
        <p:spPr bwMode="auto">
          <a:xfrm>
            <a:off x="1416250" y="5166070"/>
            <a:ext cx="1269677" cy="543592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</a:t>
            </a:r>
          </a:p>
        </p:txBody>
      </p:sp>
      <p:sp>
        <p:nvSpPr>
          <p:cNvPr id="16" name="Rounded Rectangle 15"/>
          <p:cNvSpPr/>
          <p:nvPr/>
        </p:nvSpPr>
        <p:spPr bwMode="auto">
          <a:xfrm>
            <a:off x="1211432" y="3299761"/>
            <a:ext cx="1619130" cy="1060976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App X Pod</a:t>
            </a:r>
          </a:p>
        </p:txBody>
      </p:sp>
      <p:sp>
        <p:nvSpPr>
          <p:cNvPr id="17" name="Rounded Rectangle 16"/>
          <p:cNvSpPr/>
          <p:nvPr/>
        </p:nvSpPr>
        <p:spPr bwMode="auto">
          <a:xfrm>
            <a:off x="1416250" y="3748225"/>
            <a:ext cx="1269677" cy="543592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</a:t>
            </a:r>
          </a:p>
        </p:txBody>
      </p:sp>
      <p:sp>
        <p:nvSpPr>
          <p:cNvPr id="18" name="Rounded Rectangle 17"/>
          <p:cNvSpPr/>
          <p:nvPr/>
        </p:nvSpPr>
        <p:spPr bwMode="auto">
          <a:xfrm>
            <a:off x="3198458" y="2818311"/>
            <a:ext cx="1927812" cy="3110084"/>
          </a:xfrm>
          <a:prstGeom prst="roundRect">
            <a:avLst/>
          </a:prstGeom>
          <a:solidFill>
            <a:schemeClr val="bg1"/>
          </a:solidFill>
          <a:ln w="603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Node 2</a:t>
            </a:r>
          </a:p>
        </p:txBody>
      </p:sp>
      <p:sp>
        <p:nvSpPr>
          <p:cNvPr id="19" name="Rounded Rectangle 18"/>
          <p:cNvSpPr/>
          <p:nvPr/>
        </p:nvSpPr>
        <p:spPr bwMode="auto">
          <a:xfrm>
            <a:off x="3344062" y="4722823"/>
            <a:ext cx="1619130" cy="1060976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Monitor Pod</a:t>
            </a:r>
          </a:p>
        </p:txBody>
      </p:sp>
      <p:sp>
        <p:nvSpPr>
          <p:cNvPr id="20" name="Rounded Rectangle 19"/>
          <p:cNvSpPr/>
          <p:nvPr/>
        </p:nvSpPr>
        <p:spPr bwMode="auto">
          <a:xfrm>
            <a:off x="3548880" y="5171287"/>
            <a:ext cx="1269677" cy="543592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</a:t>
            </a:r>
          </a:p>
        </p:txBody>
      </p:sp>
      <p:sp>
        <p:nvSpPr>
          <p:cNvPr id="21" name="Rounded Rectangle 20"/>
          <p:cNvSpPr/>
          <p:nvPr/>
        </p:nvSpPr>
        <p:spPr bwMode="auto">
          <a:xfrm>
            <a:off x="3344062" y="3304978"/>
            <a:ext cx="1619130" cy="1060976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App X Pod</a:t>
            </a:r>
          </a:p>
        </p:txBody>
      </p:sp>
      <p:sp>
        <p:nvSpPr>
          <p:cNvPr id="22" name="Rounded Rectangle 21"/>
          <p:cNvSpPr/>
          <p:nvPr/>
        </p:nvSpPr>
        <p:spPr bwMode="auto">
          <a:xfrm>
            <a:off x="3548880" y="3753442"/>
            <a:ext cx="1269677" cy="543592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</a:t>
            </a:r>
          </a:p>
        </p:txBody>
      </p:sp>
      <p:sp>
        <p:nvSpPr>
          <p:cNvPr id="23" name="Rounded Rectangle 22"/>
          <p:cNvSpPr/>
          <p:nvPr/>
        </p:nvSpPr>
        <p:spPr bwMode="auto">
          <a:xfrm>
            <a:off x="5878064" y="2813094"/>
            <a:ext cx="1927812" cy="3110084"/>
          </a:xfrm>
          <a:prstGeom prst="roundRect">
            <a:avLst/>
          </a:prstGeom>
          <a:solidFill>
            <a:schemeClr val="bg1"/>
          </a:solidFill>
          <a:ln w="603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Node 3</a:t>
            </a:r>
          </a:p>
        </p:txBody>
      </p:sp>
      <p:sp>
        <p:nvSpPr>
          <p:cNvPr id="24" name="Rounded Rectangle 23"/>
          <p:cNvSpPr/>
          <p:nvPr/>
        </p:nvSpPr>
        <p:spPr bwMode="auto">
          <a:xfrm>
            <a:off x="6017844" y="4717606"/>
            <a:ext cx="1619130" cy="1060976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Monitor Pod</a:t>
            </a:r>
          </a:p>
        </p:txBody>
      </p:sp>
      <p:sp>
        <p:nvSpPr>
          <p:cNvPr id="25" name="Rounded Rectangle 24"/>
          <p:cNvSpPr/>
          <p:nvPr/>
        </p:nvSpPr>
        <p:spPr bwMode="auto">
          <a:xfrm>
            <a:off x="6222662" y="5166070"/>
            <a:ext cx="1269677" cy="543592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</a:t>
            </a:r>
          </a:p>
        </p:txBody>
      </p:sp>
      <p:sp>
        <p:nvSpPr>
          <p:cNvPr id="26" name="Rounded Rectangle 25"/>
          <p:cNvSpPr/>
          <p:nvPr/>
        </p:nvSpPr>
        <p:spPr bwMode="auto">
          <a:xfrm>
            <a:off x="6017844" y="3299761"/>
            <a:ext cx="1619130" cy="1060976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App Y Pod</a:t>
            </a:r>
          </a:p>
        </p:txBody>
      </p:sp>
      <p:sp>
        <p:nvSpPr>
          <p:cNvPr id="27" name="Rounded Rectangle 26"/>
          <p:cNvSpPr/>
          <p:nvPr/>
        </p:nvSpPr>
        <p:spPr bwMode="auto">
          <a:xfrm>
            <a:off x="6222662" y="3748225"/>
            <a:ext cx="1269677" cy="543592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</a:t>
            </a:r>
          </a:p>
        </p:txBody>
      </p:sp>
      <p:sp>
        <p:nvSpPr>
          <p:cNvPr id="15" name="Rounded Rectangle 14"/>
          <p:cNvSpPr/>
          <p:nvPr/>
        </p:nvSpPr>
        <p:spPr bwMode="auto">
          <a:xfrm>
            <a:off x="933834" y="2224846"/>
            <a:ext cx="4389487" cy="2265579"/>
          </a:xfrm>
          <a:prstGeom prst="roundRect">
            <a:avLst/>
          </a:prstGeom>
          <a:solidFill>
            <a:schemeClr val="tx2">
              <a:lumMod val="40000"/>
              <a:lumOff val="60000"/>
              <a:alpha val="15000"/>
            </a:schemeClr>
          </a:solidFill>
          <a:ln w="3175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Deployment A</a:t>
            </a:r>
          </a:p>
        </p:txBody>
      </p:sp>
      <p:sp>
        <p:nvSpPr>
          <p:cNvPr id="14" name="Rounded Rectangle 13"/>
          <p:cNvSpPr/>
          <p:nvPr/>
        </p:nvSpPr>
        <p:spPr bwMode="auto">
          <a:xfrm>
            <a:off x="957152" y="4573010"/>
            <a:ext cx="6975412" cy="1938415"/>
          </a:xfrm>
          <a:prstGeom prst="roundRect">
            <a:avLst/>
          </a:prstGeom>
          <a:solidFill>
            <a:srgbClr val="FF0000">
              <a:alpha val="15000"/>
            </a:srgbClr>
          </a:solidFill>
          <a:ln w="3175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b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sng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DaemonSet</a:t>
            </a:r>
            <a:r>
              <a:rPr kumimoji="0" lang="en-GB" sz="1800" b="1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 </a:t>
            </a:r>
            <a:r>
              <a:rPr kumimoji="0" lang="en-GB" sz="1800" b="1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  <a:sym typeface="Wingdings" panose="05000000000000000000" pitchFamily="2" charset="2"/>
              </a:rPr>
              <a:t> managing monitoring on all nodes</a:t>
            </a:r>
            <a:endParaRPr kumimoji="0" lang="en-GB" sz="1800" b="1" i="0" u="sng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8" name="Rounded Rectangle 27"/>
          <p:cNvSpPr/>
          <p:nvPr/>
        </p:nvSpPr>
        <p:spPr bwMode="auto">
          <a:xfrm>
            <a:off x="5731015" y="2224846"/>
            <a:ext cx="2224867" cy="2265579"/>
          </a:xfrm>
          <a:prstGeom prst="roundRect">
            <a:avLst/>
          </a:prstGeom>
          <a:solidFill>
            <a:schemeClr val="tx2">
              <a:lumMod val="40000"/>
              <a:lumOff val="60000"/>
              <a:alpha val="15000"/>
            </a:schemeClr>
          </a:solidFill>
          <a:ln w="3175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Deployment B</a:t>
            </a:r>
          </a:p>
        </p:txBody>
      </p:sp>
      <p:sp>
        <p:nvSpPr>
          <p:cNvPr id="29" name="Content Placeholder 2"/>
          <p:cNvSpPr>
            <a:spLocks noGrp="1"/>
          </p:cNvSpPr>
          <p:nvPr>
            <p:ph idx="1"/>
          </p:nvPr>
        </p:nvSpPr>
        <p:spPr>
          <a:xfrm>
            <a:off x="1047750" y="768796"/>
            <a:ext cx="7029450" cy="1019236"/>
          </a:xfrm>
        </p:spPr>
        <p:txBody>
          <a:bodyPr/>
          <a:lstStyle/>
          <a:p>
            <a:r>
              <a:rPr lang="en-GB" dirty="0" smtClean="0"/>
              <a:t>Running App X, App Y and a Monitoring application on a cluster with 3 nodes</a:t>
            </a:r>
          </a:p>
          <a:p>
            <a:r>
              <a:rPr lang="en-GB" dirty="0" smtClean="0"/>
              <a:t>A </a:t>
            </a:r>
            <a:r>
              <a:rPr lang="en-GB" dirty="0" err="1" smtClean="0"/>
              <a:t>DaemonSet</a:t>
            </a:r>
            <a:r>
              <a:rPr lang="en-GB" dirty="0" smtClean="0"/>
              <a:t> is used to place monitoring on each node in the cluster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7656244"/>
      </p:ext>
    </p:extLst>
  </p:cSld>
  <p:clrMapOvr>
    <a:masterClrMapping/>
  </p:clrMapOvr>
</p:sld>
</file>

<file path=ppt/slides/slide1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StatefulSets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28907"/>
            <a:ext cx="7029450" cy="4609918"/>
          </a:xfrm>
        </p:spPr>
        <p:txBody>
          <a:bodyPr/>
          <a:lstStyle/>
          <a:p>
            <a:r>
              <a:rPr lang="en-GB" dirty="0" smtClean="0"/>
              <a:t>Used when your application requires </a:t>
            </a:r>
            <a:r>
              <a:rPr lang="en-GB" dirty="0" err="1" smtClean="0"/>
              <a:t>stateful</a:t>
            </a:r>
            <a:r>
              <a:rPr lang="en-GB" dirty="0" smtClean="0"/>
              <a:t> components, </a:t>
            </a:r>
            <a:r>
              <a:rPr lang="en-GB" dirty="0"/>
              <a:t>such as Pods that are not intended to be </a:t>
            </a:r>
            <a:r>
              <a:rPr lang="en-GB" dirty="0" smtClean="0"/>
              <a:t>ephemeral</a:t>
            </a:r>
          </a:p>
          <a:p>
            <a:r>
              <a:rPr lang="en-GB" dirty="0" smtClean="0"/>
              <a:t>For example, when:</a:t>
            </a:r>
          </a:p>
          <a:p>
            <a:pPr lvl="1"/>
            <a:r>
              <a:rPr lang="en-GB" dirty="0"/>
              <a:t>Pods </a:t>
            </a:r>
            <a:r>
              <a:rPr lang="en-GB" dirty="0" smtClean="0"/>
              <a:t>require </a:t>
            </a:r>
            <a:r>
              <a:rPr lang="en-GB" dirty="0"/>
              <a:t>access to specific named volumes</a:t>
            </a:r>
          </a:p>
          <a:p>
            <a:pPr lvl="1"/>
            <a:r>
              <a:rPr lang="en-GB" dirty="0"/>
              <a:t>Pods </a:t>
            </a:r>
            <a:r>
              <a:rPr lang="en-GB" dirty="0" smtClean="0"/>
              <a:t>require </a:t>
            </a:r>
            <a:r>
              <a:rPr lang="en-GB" dirty="0"/>
              <a:t>a persistent network identity</a:t>
            </a:r>
          </a:p>
          <a:p>
            <a:pPr lvl="1"/>
            <a:r>
              <a:rPr lang="en-GB" dirty="0"/>
              <a:t>Pods </a:t>
            </a:r>
            <a:r>
              <a:rPr lang="en-GB" dirty="0" smtClean="0"/>
              <a:t>must </a:t>
            </a:r>
            <a:r>
              <a:rPr lang="en-GB" dirty="0"/>
              <a:t>come online in a particular order</a:t>
            </a:r>
          </a:p>
          <a:p>
            <a:r>
              <a:rPr lang="en-GB" dirty="0" smtClean="0"/>
              <a:t>Therefore, in </a:t>
            </a:r>
            <a:r>
              <a:rPr lang="en-GB" dirty="0" err="1" smtClean="0"/>
              <a:t>Stateful</a:t>
            </a:r>
            <a:r>
              <a:rPr lang="en-GB" dirty="0" smtClean="0"/>
              <a:t> sets the pods are:</a:t>
            </a:r>
          </a:p>
          <a:p>
            <a:pPr lvl="1"/>
            <a:r>
              <a:rPr lang="en-GB" dirty="0" smtClean="0"/>
              <a:t>given deterministic </a:t>
            </a:r>
            <a:r>
              <a:rPr lang="en-GB" dirty="0"/>
              <a:t>and meaningful names</a:t>
            </a:r>
            <a:r>
              <a:rPr lang="en-GB" dirty="0" smtClean="0"/>
              <a:t>.</a:t>
            </a:r>
            <a:br>
              <a:rPr lang="en-GB" dirty="0" smtClean="0"/>
            </a:br>
            <a:r>
              <a:rPr lang="en-GB" dirty="0" smtClean="0"/>
              <a:t>i.e. they are named after the </a:t>
            </a:r>
            <a:r>
              <a:rPr lang="en-GB" dirty="0" err="1" smtClean="0"/>
              <a:t>stateful</a:t>
            </a:r>
            <a:r>
              <a:rPr lang="en-GB" dirty="0" smtClean="0"/>
              <a:t> set followed by 1, 2, 3, etc. When a pod fails it is replaced with </a:t>
            </a:r>
            <a:r>
              <a:rPr lang="en-GB" dirty="0"/>
              <a:t>another Pod </a:t>
            </a:r>
            <a:r>
              <a:rPr lang="en-GB" dirty="0" smtClean="0"/>
              <a:t>using </a:t>
            </a:r>
            <a:r>
              <a:rPr lang="en-GB" dirty="0"/>
              <a:t>the same name, ID, and IP address</a:t>
            </a:r>
            <a:endParaRPr lang="en-GB" dirty="0" smtClean="0"/>
          </a:p>
          <a:p>
            <a:pPr lvl="1"/>
            <a:r>
              <a:rPr lang="en-GB" dirty="0" smtClean="0"/>
              <a:t>always started </a:t>
            </a:r>
            <a:r>
              <a:rPr lang="en-GB" dirty="0"/>
              <a:t>and </a:t>
            </a:r>
            <a:r>
              <a:rPr lang="en-GB" dirty="0" smtClean="0"/>
              <a:t>deleted a </a:t>
            </a:r>
            <a:r>
              <a:rPr lang="en-GB" dirty="0"/>
              <a:t>specific order. </a:t>
            </a:r>
            <a:endParaRPr lang="en-GB" dirty="0" smtClean="0"/>
          </a:p>
          <a:p>
            <a:pPr lvl="1"/>
            <a:r>
              <a:rPr lang="en-GB" dirty="0" smtClean="0"/>
              <a:t>not interchangeable once deployed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42097804"/>
      </p:ext>
    </p:extLst>
  </p:cSld>
  <p:clrMapOvr>
    <a:masterClrMapping/>
  </p:clrMapOvr>
</p:sld>
</file>

<file path=ppt/slides/slide1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Jobs and </a:t>
            </a:r>
            <a:r>
              <a:rPr lang="en-GB" dirty="0" err="1" smtClean="0"/>
              <a:t>CronJobs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running a set of batch jobs which run to completion</a:t>
            </a:r>
          </a:p>
          <a:p>
            <a:pPr lvl="1"/>
            <a:r>
              <a:rPr lang="en-GB" dirty="0" smtClean="0"/>
              <a:t>Jobs </a:t>
            </a:r>
            <a:r>
              <a:rPr lang="en-GB" dirty="0"/>
              <a:t>don't have the concept of desired state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Pods </a:t>
            </a:r>
            <a:r>
              <a:rPr lang="en-GB" dirty="0"/>
              <a:t>that are part of a job are short-lived</a:t>
            </a:r>
          </a:p>
          <a:p>
            <a:r>
              <a:rPr lang="en-GB" b="1" dirty="0"/>
              <a:t>Jobs</a:t>
            </a:r>
            <a:r>
              <a:rPr lang="en-GB" dirty="0"/>
              <a:t> manage a specified number of a certain Pod and make sure they complete and exit </a:t>
            </a:r>
            <a:r>
              <a:rPr lang="en-GB" dirty="0" smtClean="0"/>
              <a:t>successful</a:t>
            </a:r>
          </a:p>
          <a:p>
            <a:r>
              <a:rPr lang="en-GB" b="1" dirty="0" err="1"/>
              <a:t>CronJobs</a:t>
            </a:r>
            <a:r>
              <a:rPr lang="en-GB" dirty="0"/>
              <a:t> are just </a:t>
            </a:r>
            <a:r>
              <a:rPr lang="en-GB" b="1" dirty="0"/>
              <a:t>Jobs</a:t>
            </a:r>
            <a:r>
              <a:rPr lang="en-GB" dirty="0"/>
              <a:t> that run against a time-based schedule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02382279"/>
      </p:ext>
    </p:extLst>
  </p:cSld>
  <p:clrMapOvr>
    <a:masterClrMapping/>
  </p:clrMapOvr>
</p:sld>
</file>

<file path=ppt/slides/slide1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Service: </a:t>
            </a:r>
            <a:r>
              <a:rPr lang="en-GB" dirty="0" err="1" smtClean="0"/>
              <a:t>ClusterIP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2492699"/>
          </a:xfrm>
        </p:spPr>
        <p:txBody>
          <a:bodyPr/>
          <a:lstStyle/>
          <a:p>
            <a:r>
              <a:rPr lang="en-GB" dirty="0" err="1" smtClean="0"/>
              <a:t>ClusterIP</a:t>
            </a:r>
            <a:r>
              <a:rPr lang="en-GB" dirty="0" smtClean="0"/>
              <a:t> </a:t>
            </a:r>
            <a:r>
              <a:rPr lang="en-GB" dirty="0"/>
              <a:t>(default</a:t>
            </a:r>
            <a:r>
              <a:rPr lang="en-GB" dirty="0" smtClean="0"/>
              <a:t>):</a:t>
            </a:r>
          </a:p>
          <a:p>
            <a:pPr lvl="1"/>
            <a:r>
              <a:rPr lang="en-GB" dirty="0" smtClean="0"/>
              <a:t>Provides </a:t>
            </a:r>
            <a:r>
              <a:rPr lang="en-GB" dirty="0"/>
              <a:t>a stable IP address and port that is only accessible from inside the </a:t>
            </a:r>
            <a:r>
              <a:rPr lang="en-GB" dirty="0" smtClean="0"/>
              <a:t>cluster</a:t>
            </a:r>
          </a:p>
          <a:p>
            <a:pPr lvl="1"/>
            <a:r>
              <a:rPr lang="en-GB" dirty="0" smtClean="0"/>
              <a:t>The cluster IP address and port are </a:t>
            </a:r>
            <a:r>
              <a:rPr lang="en-GB" dirty="0"/>
              <a:t>registered against the name of the Service on the cluster's </a:t>
            </a:r>
            <a:r>
              <a:rPr lang="en-GB" dirty="0" smtClean="0"/>
              <a:t>native </a:t>
            </a:r>
            <a:r>
              <a:rPr lang="en-GB" dirty="0"/>
              <a:t>DNS </a:t>
            </a:r>
            <a:r>
              <a:rPr lang="en-GB" dirty="0" smtClean="0"/>
              <a:t>service</a:t>
            </a:r>
          </a:p>
          <a:p>
            <a:pPr lvl="1"/>
            <a:r>
              <a:rPr lang="en-GB" dirty="0" smtClean="0"/>
              <a:t>All</a:t>
            </a:r>
            <a:r>
              <a:rPr lang="en-GB" dirty="0"/>
              <a:t> Pods are able to resolve Service </a:t>
            </a:r>
            <a:r>
              <a:rPr lang="en-GB" dirty="0" smtClean="0"/>
              <a:t>names</a:t>
            </a:r>
          </a:p>
          <a:p>
            <a:pPr lvl="1"/>
            <a:r>
              <a:rPr lang="en-GB" dirty="0" smtClean="0"/>
              <a:t>This is an internal service to be used by other containers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ounded Rectangle 4"/>
          <p:cNvSpPr/>
          <p:nvPr/>
        </p:nvSpPr>
        <p:spPr bwMode="auto">
          <a:xfrm>
            <a:off x="5180475" y="4526688"/>
            <a:ext cx="3681663" cy="850336"/>
          </a:xfrm>
          <a:prstGeom prst="roundRect">
            <a:avLst/>
          </a:prstGeom>
          <a:solidFill>
            <a:schemeClr val="bg1"/>
          </a:solidFill>
          <a:ln w="222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Service (kind=</a:t>
            </a:r>
            <a:r>
              <a:rPr kumimoji="0" lang="en-GB" sz="1800" b="1" i="0" u="sng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ClusterIP</a:t>
            </a:r>
            <a:r>
              <a:rPr kumimoji="0" lang="en-GB" sz="1800" b="1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)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name: “some-</a:t>
            </a:r>
            <a:r>
              <a:rPr lang="en-GB" dirty="0" err="1" smtClean="0"/>
              <a:t>srv</a:t>
            </a:r>
            <a:r>
              <a:rPr lang="en-GB" dirty="0" smtClean="0"/>
              <a:t>”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6" name="Rounded Rectangle 5"/>
          <p:cNvSpPr/>
          <p:nvPr/>
        </p:nvSpPr>
        <p:spPr bwMode="auto">
          <a:xfrm>
            <a:off x="600353" y="5128491"/>
            <a:ext cx="2946587" cy="1184945"/>
          </a:xfrm>
          <a:prstGeom prst="roundRect">
            <a:avLst/>
          </a:prstGeom>
          <a:noFill/>
          <a:ln w="3175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Deployment</a:t>
            </a:r>
          </a:p>
        </p:txBody>
      </p:sp>
      <p:sp>
        <p:nvSpPr>
          <p:cNvPr id="7" name="Rounded Rectangle 6"/>
          <p:cNvSpPr/>
          <p:nvPr/>
        </p:nvSpPr>
        <p:spPr bwMode="auto">
          <a:xfrm>
            <a:off x="769767" y="5628747"/>
            <a:ext cx="2620892" cy="487950"/>
          </a:xfrm>
          <a:prstGeom prst="roundRect">
            <a:avLst/>
          </a:prstGeom>
          <a:solidFill>
            <a:schemeClr val="bg1"/>
          </a:solidFill>
          <a:ln w="222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Pod</a:t>
            </a:r>
          </a:p>
        </p:txBody>
      </p:sp>
      <p:cxnSp>
        <p:nvCxnSpPr>
          <p:cNvPr id="9" name="Elbow Connector 8"/>
          <p:cNvCxnSpPr>
            <a:stCxn id="7" idx="3"/>
            <a:endCxn id="5" idx="1"/>
          </p:cNvCxnSpPr>
          <p:nvPr/>
        </p:nvCxnSpPr>
        <p:spPr bwMode="auto">
          <a:xfrm flipV="1">
            <a:off x="3390659" y="4951856"/>
            <a:ext cx="1789816" cy="920866"/>
          </a:xfrm>
          <a:prstGeom prst="bentConnector3">
            <a:avLst/>
          </a:prstGeom>
          <a:solidFill>
            <a:schemeClr val="accent1"/>
          </a:solidFill>
          <a:ln w="158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>
            <a:off x="3791557" y="4261124"/>
            <a:ext cx="12755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Send to “some-</a:t>
            </a:r>
            <a:r>
              <a:rPr lang="en-GB" dirty="0" err="1" smtClean="0"/>
              <a:t>srv</a:t>
            </a:r>
            <a:r>
              <a:rPr lang="en-GB" dirty="0" smtClean="0"/>
              <a:t>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6530118"/>
      </p:ext>
    </p:extLst>
  </p:cSld>
  <p:clrMapOvr>
    <a:masterClrMapping/>
  </p:clrMapOvr>
</p:sld>
</file>

<file path=ppt/slides/slide1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698904"/>
          </a:xfrm>
        </p:spPr>
        <p:txBody>
          <a:bodyPr/>
          <a:lstStyle/>
          <a:p>
            <a:r>
              <a:rPr lang="en-GB" dirty="0" smtClean="0"/>
              <a:t>Service: </a:t>
            </a:r>
            <a:r>
              <a:rPr lang="en-GB" dirty="0" err="1" smtClean="0"/>
              <a:t>NodePort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175" y="698903"/>
            <a:ext cx="8752868" cy="2553837"/>
          </a:xfrm>
        </p:spPr>
        <p:txBody>
          <a:bodyPr/>
          <a:lstStyle/>
          <a:p>
            <a:r>
              <a:rPr lang="en-GB" dirty="0" smtClean="0"/>
              <a:t>Similar to the </a:t>
            </a:r>
            <a:r>
              <a:rPr lang="en-GB" dirty="0" err="1" smtClean="0"/>
              <a:t>ClusterIP</a:t>
            </a:r>
            <a:r>
              <a:rPr lang="en-GB" dirty="0" smtClean="0"/>
              <a:t> service but adds </a:t>
            </a:r>
            <a:r>
              <a:rPr lang="en-GB" dirty="0"/>
              <a:t>another </a:t>
            </a:r>
            <a:r>
              <a:rPr lang="en-GB" dirty="0" smtClean="0"/>
              <a:t>port (the </a:t>
            </a:r>
            <a:r>
              <a:rPr lang="en-GB" dirty="0" err="1" smtClean="0"/>
              <a:t>nodePort</a:t>
            </a:r>
            <a:r>
              <a:rPr lang="en-GB" dirty="0" smtClean="0"/>
              <a:t> field) </a:t>
            </a:r>
            <a:r>
              <a:rPr lang="en-GB" dirty="0"/>
              <a:t>that can be used to reach the Service from outside the cluster</a:t>
            </a:r>
            <a:r>
              <a:rPr lang="en-GB" dirty="0" smtClean="0"/>
              <a:t>. By default this port must be within </a:t>
            </a:r>
            <a:r>
              <a:rPr lang="en-GB" dirty="0"/>
              <a:t>the range 30,000 and 32,767</a:t>
            </a:r>
            <a:endParaRPr lang="en-GB" dirty="0" smtClean="0"/>
          </a:p>
          <a:p>
            <a:pPr lvl="1"/>
            <a:r>
              <a:rPr lang="en-GB" dirty="0"/>
              <a:t>This Service can be accessed directly from inside the cluster via </a:t>
            </a:r>
            <a:r>
              <a:rPr lang="en-GB" dirty="0" smtClean="0"/>
              <a:t>either the service name</a:t>
            </a:r>
            <a:r>
              <a:rPr lang="en-GB" dirty="0"/>
              <a:t>, </a:t>
            </a:r>
            <a:r>
              <a:rPr lang="en-GB" dirty="0" smtClean="0"/>
              <a:t>cluster IP address, or the node </a:t>
            </a:r>
            <a:r>
              <a:rPr lang="en-GB" dirty="0"/>
              <a:t>port). </a:t>
            </a:r>
            <a:endParaRPr lang="en-GB" dirty="0" smtClean="0"/>
          </a:p>
          <a:p>
            <a:pPr lvl="1"/>
            <a:r>
              <a:rPr lang="en-GB" dirty="0" smtClean="0"/>
              <a:t>It </a:t>
            </a:r>
            <a:r>
              <a:rPr lang="en-GB" dirty="0"/>
              <a:t>can also be accessed from outside of the cluster by hitting </a:t>
            </a:r>
            <a:r>
              <a:rPr lang="en-GB" u="sng" dirty="0"/>
              <a:t>any cluster node </a:t>
            </a:r>
            <a:r>
              <a:rPr lang="en-GB" dirty="0" smtClean="0"/>
              <a:t>using the </a:t>
            </a:r>
            <a:r>
              <a:rPr lang="en-GB" dirty="0" err="1" smtClean="0"/>
              <a:t>nodePort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If not specified the </a:t>
            </a:r>
            <a:r>
              <a:rPr lang="en-GB" dirty="0" err="1" smtClean="0"/>
              <a:t>nodePort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is </a:t>
            </a:r>
            <a:r>
              <a:rPr lang="en-GB" dirty="0" err="1" smtClean="0"/>
              <a:t>autogenerated</a:t>
            </a:r>
            <a:r>
              <a:rPr lang="en-GB" dirty="0" smtClean="0"/>
              <a:t> for you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ounded Rectangle 4"/>
          <p:cNvSpPr/>
          <p:nvPr/>
        </p:nvSpPr>
        <p:spPr bwMode="auto">
          <a:xfrm>
            <a:off x="5401795" y="4701903"/>
            <a:ext cx="3681663" cy="1764247"/>
          </a:xfrm>
          <a:prstGeom prst="roundRect">
            <a:avLst/>
          </a:prstGeom>
          <a:solidFill>
            <a:schemeClr val="bg1"/>
          </a:solidFill>
          <a:ln w="222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Service (kind=</a:t>
            </a:r>
            <a:r>
              <a:rPr kumimoji="0" lang="en-GB" sz="1800" b="1" i="0" u="sng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NodePort</a:t>
            </a:r>
            <a:r>
              <a:rPr kumimoji="0" lang="en-GB" sz="1800" b="1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)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name: “some-</a:t>
            </a:r>
            <a:r>
              <a:rPr lang="en-GB" dirty="0" err="1" smtClean="0"/>
              <a:t>srv</a:t>
            </a:r>
            <a:r>
              <a:rPr lang="en-GB" dirty="0" smtClean="0"/>
              <a:t>”</a:t>
            </a:r>
            <a:br>
              <a:rPr lang="en-GB" dirty="0" smtClean="0"/>
            </a:br>
            <a:r>
              <a:rPr lang="en-GB" dirty="0" smtClean="0"/>
              <a:t>label:  “</a:t>
            </a:r>
            <a:r>
              <a:rPr lang="en-GB" dirty="0" err="1" smtClean="0"/>
              <a:t>srv</a:t>
            </a:r>
            <a:r>
              <a:rPr lang="en-GB" dirty="0" smtClean="0"/>
              <a:t>”=“my-internal-service”</a:t>
            </a:r>
            <a:br>
              <a:rPr lang="en-GB" dirty="0" smtClean="0"/>
            </a:br>
            <a:r>
              <a:rPr lang="en-GB" dirty="0" err="1" smtClean="0"/>
              <a:t>nodePort</a:t>
            </a:r>
            <a:r>
              <a:rPr lang="en-GB" dirty="0" smtClean="0"/>
              <a:t>=30044</a:t>
            </a:r>
            <a:br>
              <a:rPr lang="en-GB" dirty="0" smtClean="0"/>
            </a:br>
            <a:r>
              <a:rPr lang="en-GB" dirty="0" smtClean="0"/>
              <a:t>selector: “my-app”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6" name="Rounded Rectangle 5"/>
          <p:cNvSpPr/>
          <p:nvPr/>
        </p:nvSpPr>
        <p:spPr bwMode="auto">
          <a:xfrm>
            <a:off x="1737579" y="3611006"/>
            <a:ext cx="2946587" cy="3075181"/>
          </a:xfrm>
          <a:prstGeom prst="roundRect">
            <a:avLst/>
          </a:prstGeom>
          <a:noFill/>
          <a:ln w="3175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1" i="0" u="sng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Rounded Rectangle 6"/>
          <p:cNvSpPr/>
          <p:nvPr/>
        </p:nvSpPr>
        <p:spPr bwMode="auto">
          <a:xfrm>
            <a:off x="1906993" y="5624053"/>
            <a:ext cx="2620892" cy="865394"/>
          </a:xfrm>
          <a:prstGeom prst="roundRect">
            <a:avLst/>
          </a:prstGeom>
          <a:solidFill>
            <a:schemeClr val="bg1"/>
          </a:solidFill>
          <a:ln w="222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Pod 3</a:t>
            </a:r>
            <a:br>
              <a:rPr kumimoji="0" lang="en-GB" sz="1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</a:br>
            <a:r>
              <a:rPr kumimoji="0" lang="en-GB" sz="1800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label:</a:t>
            </a:r>
            <a:r>
              <a:rPr kumimoji="0" lang="en-GB" sz="1800" b="0" i="0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 my-app</a:t>
            </a:r>
            <a:r>
              <a:rPr kumimoji="0" lang="en-GB" sz="1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/>
            </a:r>
            <a:br>
              <a:rPr kumimoji="0" lang="en-GB" sz="1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</a:br>
            <a:r>
              <a:rPr kumimoji="0" lang="en-GB" sz="1800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IP 10.0.0.16 :30044</a:t>
            </a:r>
            <a:endParaRPr kumimoji="0" lang="en-GB" sz="1800" b="0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8" name="Elbow Connector 7"/>
          <p:cNvCxnSpPr>
            <a:stCxn id="7" idx="3"/>
            <a:endCxn id="5" idx="1"/>
          </p:cNvCxnSpPr>
          <p:nvPr/>
        </p:nvCxnSpPr>
        <p:spPr bwMode="auto">
          <a:xfrm flipV="1">
            <a:off x="4527885" y="5584027"/>
            <a:ext cx="873910" cy="472723"/>
          </a:xfrm>
          <a:prstGeom prst="bentConnector3">
            <a:avLst/>
          </a:prstGeom>
          <a:solidFill>
            <a:schemeClr val="accent1"/>
          </a:solidFill>
          <a:ln w="222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4457523" y="6083406"/>
            <a:ext cx="12755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>
                    <a:lumMod val="65000"/>
                  </a:schemeClr>
                </a:solidFill>
              </a:rPr>
              <a:t>Send to “some-</a:t>
            </a:r>
            <a:r>
              <a:rPr lang="en-GB" dirty="0" err="1" smtClean="0">
                <a:solidFill>
                  <a:schemeClr val="bg1">
                    <a:lumMod val="65000"/>
                  </a:schemeClr>
                </a:solidFill>
              </a:rPr>
              <a:t>srv</a:t>
            </a:r>
            <a:r>
              <a:rPr lang="en-GB" dirty="0" smtClean="0">
                <a:solidFill>
                  <a:schemeClr val="bg1">
                    <a:lumMod val="65000"/>
                  </a:schemeClr>
                </a:solidFill>
              </a:rPr>
              <a:t>”</a:t>
            </a:r>
            <a:endParaRPr lang="en-GB" dirty="0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11" name="Cloud 10"/>
          <p:cNvSpPr/>
          <p:nvPr/>
        </p:nvSpPr>
        <p:spPr bwMode="auto">
          <a:xfrm>
            <a:off x="90036" y="3791561"/>
            <a:ext cx="1278652" cy="838685"/>
          </a:xfrm>
          <a:prstGeom prst="cloud">
            <a:avLst/>
          </a:prstGeom>
          <a:solidFill>
            <a:schemeClr val="bg1"/>
          </a:solidFill>
          <a:ln w="158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WORLD</a:t>
            </a:r>
          </a:p>
        </p:txBody>
      </p:sp>
      <p:sp>
        <p:nvSpPr>
          <p:cNvPr id="15" name="Rounded Rectangle 14"/>
          <p:cNvSpPr/>
          <p:nvPr/>
        </p:nvSpPr>
        <p:spPr bwMode="auto">
          <a:xfrm>
            <a:off x="1900426" y="4725200"/>
            <a:ext cx="2620892" cy="827678"/>
          </a:xfrm>
          <a:prstGeom prst="roundRect">
            <a:avLst/>
          </a:prstGeom>
          <a:solidFill>
            <a:schemeClr val="bg1"/>
          </a:solidFill>
          <a:ln w="222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algn="ctr"/>
            <a:r>
              <a:rPr kumimoji="0" lang="en-GB" sz="1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Pod 2</a:t>
            </a:r>
            <a:br>
              <a:rPr kumimoji="0" lang="en-GB" sz="1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</a:br>
            <a:r>
              <a:rPr lang="en-GB" dirty="0"/>
              <a:t>label: my-app</a:t>
            </a:r>
            <a:r>
              <a:rPr kumimoji="0" lang="en-GB" sz="1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/>
            </a:r>
            <a:br>
              <a:rPr kumimoji="0" lang="en-GB" sz="1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</a:br>
            <a:r>
              <a:rPr kumimoji="0" lang="en-GB" sz="1800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IP 10.0.0.15 :30044</a:t>
            </a:r>
            <a:endParaRPr kumimoji="0" lang="en-GB" sz="1800" b="0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6" name="Rounded Rectangle 15"/>
          <p:cNvSpPr/>
          <p:nvPr/>
        </p:nvSpPr>
        <p:spPr bwMode="auto">
          <a:xfrm>
            <a:off x="1871034" y="3809029"/>
            <a:ext cx="2620892" cy="854329"/>
          </a:xfrm>
          <a:prstGeom prst="roundRect">
            <a:avLst/>
          </a:prstGeom>
          <a:solidFill>
            <a:schemeClr val="bg1"/>
          </a:solidFill>
          <a:ln w="222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algn="ctr"/>
            <a:r>
              <a:rPr kumimoji="0" lang="en-GB" sz="1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Pod 1</a:t>
            </a:r>
            <a:br>
              <a:rPr kumimoji="0" lang="en-GB" sz="1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</a:br>
            <a:r>
              <a:rPr lang="en-GB" dirty="0"/>
              <a:t>label: my-app</a:t>
            </a:r>
            <a:r>
              <a:rPr kumimoji="0" lang="en-GB" sz="1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/>
            </a:r>
            <a:br>
              <a:rPr kumimoji="0" lang="en-GB" sz="1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</a:br>
            <a:r>
              <a:rPr kumimoji="0" lang="en-GB" sz="1800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IP 10.0.0.14 :30044</a:t>
            </a:r>
            <a:endParaRPr kumimoji="0" lang="en-GB" sz="1800" b="0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18" name="Straight Arrow Connector 17"/>
          <p:cNvCxnSpPr>
            <a:stCxn id="11" idx="0"/>
          </p:cNvCxnSpPr>
          <p:nvPr/>
        </p:nvCxnSpPr>
        <p:spPr bwMode="auto">
          <a:xfrm>
            <a:off x="1367622" y="4210904"/>
            <a:ext cx="369957" cy="210053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9" name="TextBox 18"/>
          <p:cNvSpPr txBox="1"/>
          <p:nvPr/>
        </p:nvSpPr>
        <p:spPr>
          <a:xfrm>
            <a:off x="1453621" y="3750540"/>
            <a:ext cx="312906" cy="369332"/>
          </a:xfrm>
          <a:prstGeom prst="rect">
            <a:avLst/>
          </a:prstGeom>
          <a:solidFill>
            <a:schemeClr val="bg1">
              <a:alpha val="49000"/>
            </a:schemeClr>
          </a:solidFill>
          <a:ln w="254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1</a:t>
            </a:r>
            <a:endParaRPr lang="en-GB" b="1" dirty="0">
              <a:solidFill>
                <a:srgbClr val="FF0000"/>
              </a:solidFill>
            </a:endParaRPr>
          </a:p>
        </p:txBody>
      </p:sp>
      <p:cxnSp>
        <p:nvCxnSpPr>
          <p:cNvPr id="21" name="Straight Arrow Connector 20"/>
          <p:cNvCxnSpPr/>
          <p:nvPr/>
        </p:nvCxnSpPr>
        <p:spPr bwMode="auto">
          <a:xfrm>
            <a:off x="4684165" y="4556602"/>
            <a:ext cx="729237" cy="368785"/>
          </a:xfrm>
          <a:prstGeom prst="straightConnector1">
            <a:avLst/>
          </a:prstGeom>
          <a:solidFill>
            <a:schemeClr val="accent1"/>
          </a:solidFill>
          <a:ln w="2222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6" name="Straight Arrow Connector 25"/>
          <p:cNvCxnSpPr>
            <a:endCxn id="15" idx="3"/>
          </p:cNvCxnSpPr>
          <p:nvPr/>
        </p:nvCxnSpPr>
        <p:spPr bwMode="auto">
          <a:xfrm flipH="1" flipV="1">
            <a:off x="4521318" y="5139039"/>
            <a:ext cx="1040026" cy="159003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8" name="TextBox 27"/>
          <p:cNvSpPr txBox="1"/>
          <p:nvPr/>
        </p:nvSpPr>
        <p:spPr>
          <a:xfrm rot="564626">
            <a:off x="4813071" y="4779335"/>
            <a:ext cx="312906" cy="369332"/>
          </a:xfrm>
          <a:prstGeom prst="rect">
            <a:avLst/>
          </a:prstGeom>
          <a:solidFill>
            <a:schemeClr val="bg1">
              <a:alpha val="49000"/>
            </a:schemeClr>
          </a:solidFill>
          <a:ln w="254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3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29" name="TextBox 28"/>
          <p:cNvSpPr txBox="1"/>
          <p:nvPr/>
        </p:nvSpPr>
        <p:spPr>
          <a:xfrm rot="1583013">
            <a:off x="4982143" y="4293943"/>
            <a:ext cx="343847" cy="369332"/>
          </a:xfrm>
          <a:prstGeom prst="rect">
            <a:avLst/>
          </a:prstGeom>
          <a:solidFill>
            <a:schemeClr val="bg1">
              <a:alpha val="49000"/>
            </a:schemeClr>
          </a:solidFill>
          <a:ln w="254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2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5428305" y="2729009"/>
            <a:ext cx="3648465" cy="175432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 smtClean="0"/>
              <a:t>Request from client to </a:t>
            </a:r>
            <a:br>
              <a:rPr lang="en-GB" dirty="0" smtClean="0"/>
            </a:br>
            <a:r>
              <a:rPr lang="en-GB" dirty="0" smtClean="0"/>
              <a:t>10.0.0.14 </a:t>
            </a:r>
            <a:r>
              <a:rPr lang="en-GB" dirty="0"/>
              <a:t>: 30044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 smtClean="0"/>
              <a:t>Redirect </a:t>
            </a:r>
            <a:r>
              <a:rPr lang="en-GB" dirty="0"/>
              <a:t>to service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 smtClean="0"/>
              <a:t>Forward request to a pod e.g.</a:t>
            </a:r>
            <a:br>
              <a:rPr lang="en-GB" dirty="0" smtClean="0"/>
            </a:br>
            <a:r>
              <a:rPr lang="en-GB" dirty="0" smtClean="0"/>
              <a:t>10.0.0.15 </a:t>
            </a:r>
            <a:r>
              <a:rPr lang="en-GB" dirty="0"/>
              <a:t>: 30044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 smtClean="0"/>
              <a:t>Return response to client </a:t>
            </a:r>
            <a:endParaRPr lang="en-GB" dirty="0"/>
          </a:p>
        </p:txBody>
      </p:sp>
      <p:cxnSp>
        <p:nvCxnSpPr>
          <p:cNvPr id="42" name="Straight Arrow Connector 41"/>
          <p:cNvCxnSpPr>
            <a:stCxn id="15" idx="1"/>
          </p:cNvCxnSpPr>
          <p:nvPr/>
        </p:nvCxnSpPr>
        <p:spPr bwMode="auto">
          <a:xfrm flipH="1" flipV="1">
            <a:off x="1250927" y="4457541"/>
            <a:ext cx="649499" cy="681498"/>
          </a:xfrm>
          <a:prstGeom prst="straightConnector1">
            <a:avLst/>
          </a:prstGeom>
          <a:solidFill>
            <a:schemeClr val="accent1"/>
          </a:solidFill>
          <a:ln w="2222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43" name="TextBox 42"/>
          <p:cNvSpPr txBox="1"/>
          <p:nvPr/>
        </p:nvSpPr>
        <p:spPr>
          <a:xfrm rot="2732413">
            <a:off x="1212235" y="4776782"/>
            <a:ext cx="312906" cy="369332"/>
          </a:xfrm>
          <a:prstGeom prst="rect">
            <a:avLst/>
          </a:prstGeom>
          <a:solidFill>
            <a:schemeClr val="bg1">
              <a:alpha val="49000"/>
            </a:schemeClr>
          </a:solidFill>
          <a:ln w="254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4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52" name="TextBox 51"/>
          <p:cNvSpPr txBox="1"/>
          <p:nvPr/>
        </p:nvSpPr>
        <p:spPr>
          <a:xfrm>
            <a:off x="390405" y="6177933"/>
            <a:ext cx="14157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 dirty="0" smtClean="0">
                <a:solidFill>
                  <a:srgbClr val="FF0000"/>
                </a:solidFill>
              </a:rPr>
              <a:t>Deployment</a:t>
            </a:r>
            <a:endParaRPr lang="en-GB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4897710"/>
      </p:ext>
    </p:extLst>
  </p:cSld>
  <p:clrMapOvr>
    <a:masterClrMapping/>
  </p:clrMapOvr>
</p:sld>
</file>

<file path=ppt/slides/slide1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Service: </a:t>
            </a:r>
            <a:r>
              <a:rPr lang="en-GB" dirty="0" err="1" smtClean="0"/>
              <a:t>LoadBalancer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builds on top of </a:t>
            </a:r>
            <a:r>
              <a:rPr lang="en-GB" b="1" dirty="0" err="1"/>
              <a:t>NodePort</a:t>
            </a:r>
            <a:r>
              <a:rPr lang="en-GB" dirty="0"/>
              <a:t> and integrates with cloud-based load balancers</a:t>
            </a:r>
            <a:r>
              <a:rPr lang="en-GB" dirty="0" smtClean="0"/>
              <a:t>.</a:t>
            </a:r>
          </a:p>
          <a:p>
            <a:r>
              <a:rPr lang="en-GB" dirty="0" smtClean="0"/>
              <a:t>Pod is selected to respond to the request based on the current load of each node.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29411017"/>
      </p:ext>
    </p:extLst>
  </p:cSld>
  <p:clrMapOvr>
    <a:masterClrMapping/>
  </p:clrMapOvr>
</p:sld>
</file>

<file path=ppt/slides/slide1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Circuit Breaker P</a:t>
            </a:r>
            <a:r>
              <a:rPr lang="en-GB" dirty="0" smtClean="0"/>
              <a:t>attern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dirty="0" smtClean="0"/>
              <a:t>Handle </a:t>
            </a:r>
            <a:r>
              <a:rPr lang="en-GB" dirty="0"/>
              <a:t>faults that might take a variable amount of time to recover </a:t>
            </a:r>
            <a:r>
              <a:rPr lang="en-GB" dirty="0" smtClean="0"/>
              <a:t>from</a:t>
            </a:r>
          </a:p>
          <a:p>
            <a:pPr lvl="1"/>
            <a:r>
              <a:rPr lang="en-GB" dirty="0" smtClean="0"/>
              <a:t>Example: when trying </a:t>
            </a:r>
            <a:r>
              <a:rPr lang="en-GB" dirty="0"/>
              <a:t>to connect to a remote service or </a:t>
            </a:r>
            <a:r>
              <a:rPr lang="en-GB" dirty="0" smtClean="0"/>
              <a:t>resource</a:t>
            </a:r>
          </a:p>
          <a:p>
            <a:pPr lvl="1"/>
            <a:r>
              <a:rPr lang="en-GB" dirty="0"/>
              <a:t>faults are due to unanticipated events that might take much longer to fix. </a:t>
            </a:r>
            <a:r>
              <a:rPr lang="en-GB" dirty="0" smtClean="0">
                <a:sym typeface="Wingdings" panose="05000000000000000000" pitchFamily="2" charset="2"/>
              </a:rPr>
              <a:t> </a:t>
            </a:r>
            <a:r>
              <a:rPr lang="en-GB" dirty="0" smtClean="0"/>
              <a:t>can </a:t>
            </a:r>
            <a:r>
              <a:rPr lang="en-GB" dirty="0"/>
              <a:t>range in severity from a partial loss of connectivity to the complete failure of a </a:t>
            </a:r>
            <a:r>
              <a:rPr lang="en-GB" dirty="0" smtClean="0"/>
              <a:t>service</a:t>
            </a:r>
          </a:p>
          <a:p>
            <a:pPr lvl="2"/>
            <a:r>
              <a:rPr lang="en-GB" dirty="0" smtClean="0"/>
              <a:t>pointless to retry….retrying may actually cause a Denial of Service (DOS) issue in your own application</a:t>
            </a:r>
          </a:p>
          <a:p>
            <a:r>
              <a:rPr lang="en-GB" dirty="0" smtClean="0"/>
              <a:t>The </a:t>
            </a:r>
            <a:r>
              <a:rPr lang="en-GB" dirty="0"/>
              <a:t>"Retry pattern" enables an application to retry an operation in the expectation that the operation will eventually succeed.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Circuit Breaker pattern prevents an application from performing an operation that's likely to fail. </a:t>
            </a:r>
            <a:endParaRPr lang="en-GB" dirty="0" smtClean="0"/>
          </a:p>
          <a:p>
            <a:r>
              <a:rPr lang="en-GB" dirty="0" smtClean="0"/>
              <a:t>Example: An </a:t>
            </a:r>
            <a:r>
              <a:rPr lang="en-GB" dirty="0"/>
              <a:t>application can combine these two </a:t>
            </a:r>
            <a:r>
              <a:rPr lang="en-GB" dirty="0" smtClean="0"/>
              <a:t>patterns e.g. it </a:t>
            </a:r>
            <a:r>
              <a:rPr lang="en-GB" dirty="0"/>
              <a:t>breaks or opens the circuit when there have been five consecutive faults when retrying the Http requests. </a:t>
            </a:r>
            <a:r>
              <a:rPr lang="en-GB" dirty="0" smtClean="0"/>
              <a:t>Requests </a:t>
            </a:r>
            <a:r>
              <a:rPr lang="en-GB" dirty="0"/>
              <a:t>will be failed immediately by the circuit-breaker rather than actually be placed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60494672"/>
      </p:ext>
    </p:extLst>
  </p:cSld>
  <p:clrMapOvr>
    <a:masterClrMapping/>
  </p:clrMapOvr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44922</TotalTime>
  <Words>8929</Words>
  <Application>Microsoft Office PowerPoint</Application>
  <PresentationFormat>On-screen Show (4:3)</PresentationFormat>
  <Paragraphs>2138</Paragraphs>
  <Slides>178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178</vt:i4>
      </vt:variant>
    </vt:vector>
  </HeadingPairs>
  <TitlesOfParts>
    <vt:vector size="187" baseType="lpstr">
      <vt:lpstr>Arial</vt:lpstr>
      <vt:lpstr>Arial Narrow</vt:lpstr>
      <vt:lpstr>Helvetica</vt:lpstr>
      <vt:lpstr>Helvetica-Narrow</vt:lpstr>
      <vt:lpstr>Impact</vt:lpstr>
      <vt:lpstr>Monotype Sorts</vt:lpstr>
      <vt:lpstr>Times New Roman</vt:lpstr>
      <vt:lpstr>Wingdings</vt:lpstr>
      <vt:lpstr>os-slides</vt:lpstr>
      <vt:lpstr>DOCKER</vt:lpstr>
      <vt:lpstr>Virtual Box and Docker</vt:lpstr>
      <vt:lpstr>Installing Docker for Windows</vt:lpstr>
      <vt:lpstr>Docker for Windows</vt:lpstr>
      <vt:lpstr>Install Docker on Unix</vt:lpstr>
      <vt:lpstr>PowerPoint Presentation</vt:lpstr>
      <vt:lpstr>Docker Info</vt:lpstr>
      <vt:lpstr>Start Local (Private) Docker Registry</vt:lpstr>
      <vt:lpstr>Check Registry is Running</vt:lpstr>
      <vt:lpstr>PowerPoint Presentation</vt:lpstr>
      <vt:lpstr>Virtual Machines</vt:lpstr>
      <vt:lpstr>Why Docker?</vt:lpstr>
      <vt:lpstr>Docker Usage</vt:lpstr>
      <vt:lpstr>Stateful vs Stateless Containers</vt:lpstr>
      <vt:lpstr>OS Protection Rings</vt:lpstr>
      <vt:lpstr>Hypervisors Ring -1</vt:lpstr>
      <vt:lpstr>What is a “container” ?</vt:lpstr>
      <vt:lpstr>FYI: How does Docker work?</vt:lpstr>
      <vt:lpstr>PowerPoint Presentation</vt:lpstr>
      <vt:lpstr>PowerPoint Presentation</vt:lpstr>
      <vt:lpstr>Terminology</vt:lpstr>
      <vt:lpstr>Overview of the Docker Command Line Interface (CLI)</vt:lpstr>
      <vt:lpstr>Docker CLI (Short Cuts)</vt:lpstr>
      <vt:lpstr>Docker CLI (Short Cuts)</vt:lpstr>
      <vt:lpstr>Linux</vt:lpstr>
      <vt:lpstr>Run your First Container</vt:lpstr>
      <vt:lpstr>Note: Pulling Images from a Docker registry</vt:lpstr>
      <vt:lpstr>Finding Existing Images (Ready to run)</vt:lpstr>
      <vt:lpstr>List Containers </vt:lpstr>
      <vt:lpstr>config.json</vt:lpstr>
      <vt:lpstr>Example</vt:lpstr>
      <vt:lpstr>Docker Help</vt:lpstr>
      <vt:lpstr>Logs</vt:lpstr>
      <vt:lpstr>Inspect</vt:lpstr>
      <vt:lpstr>Build and Run</vt:lpstr>
      <vt:lpstr>Example DockerFile</vt:lpstr>
      <vt:lpstr>PowerPoint Presentation</vt:lpstr>
      <vt:lpstr>DockerFile</vt:lpstr>
      <vt:lpstr>DockerFile (Cont)</vt:lpstr>
      <vt:lpstr>DockerFile (Cont)</vt:lpstr>
      <vt:lpstr>Note</vt:lpstr>
      <vt:lpstr>DockerFile (Cont)</vt:lpstr>
      <vt:lpstr>Example 1</vt:lpstr>
      <vt:lpstr>Example 2</vt:lpstr>
      <vt:lpstr>Example 3</vt:lpstr>
      <vt:lpstr>.dockerignore</vt:lpstr>
      <vt:lpstr>Images Revisited</vt:lpstr>
      <vt:lpstr>NOTE</vt:lpstr>
      <vt:lpstr>PowerPoint Presentation</vt:lpstr>
      <vt:lpstr>Building a Container Image</vt:lpstr>
      <vt:lpstr>Warning: Docker for Windows</vt:lpstr>
      <vt:lpstr>View Docker Images</vt:lpstr>
      <vt:lpstr>Remove Images</vt:lpstr>
      <vt:lpstr>PowerPoint Presentation</vt:lpstr>
      <vt:lpstr>Image vs Container</vt:lpstr>
      <vt:lpstr>Run image in a container</vt:lpstr>
      <vt:lpstr>Example 1: Run image in container</vt:lpstr>
      <vt:lpstr>PowerPoint Presentation</vt:lpstr>
      <vt:lpstr>Build Ship Run</vt:lpstr>
      <vt:lpstr>Overview Example</vt:lpstr>
      <vt:lpstr>Docker Registries</vt:lpstr>
      <vt:lpstr>Example</vt:lpstr>
      <vt:lpstr>Image Repositories</vt:lpstr>
      <vt:lpstr>Image Naming</vt:lpstr>
      <vt:lpstr>Tagging</vt:lpstr>
      <vt:lpstr>Note: The “latest” tag name</vt:lpstr>
      <vt:lpstr>Using Private Registry</vt:lpstr>
      <vt:lpstr>Pushing Image to Private Registry</vt:lpstr>
      <vt:lpstr>Pushing Image to Public Docker Registry</vt:lpstr>
      <vt:lpstr>Note: Build and Tag</vt:lpstr>
      <vt:lpstr>PowerPoint Presentation</vt:lpstr>
      <vt:lpstr>Run image in a container</vt:lpstr>
      <vt:lpstr>Note 1</vt:lpstr>
      <vt:lpstr>Note 2 Execute in Interactive Mode</vt:lpstr>
      <vt:lpstr>PowerPoint Presentation</vt:lpstr>
      <vt:lpstr>Note 3</vt:lpstr>
      <vt:lpstr>Note 4</vt:lpstr>
      <vt:lpstr>Example 1</vt:lpstr>
      <vt:lpstr>Example 2 Running a command</vt:lpstr>
      <vt:lpstr>Example 3: Running Multiple Copies of Same App</vt:lpstr>
      <vt:lpstr>PowerPoint Presentation</vt:lpstr>
      <vt:lpstr>Managing the Containers</vt:lpstr>
      <vt:lpstr>Container Life Cycle</vt:lpstr>
      <vt:lpstr>PowerPoint Presentation</vt:lpstr>
      <vt:lpstr>Docker Volumes</vt:lpstr>
      <vt:lpstr>Named Volumes</vt:lpstr>
      <vt:lpstr>Attaching Docker Volume to Container</vt:lpstr>
      <vt:lpstr>Alternative Approach to Attach a Volume to Container</vt:lpstr>
      <vt:lpstr>Sharing Data Between Host and Container</vt:lpstr>
      <vt:lpstr>Named Volumes vs Bind Mounts</vt:lpstr>
      <vt:lpstr>PowerPoint Presentation</vt:lpstr>
      <vt:lpstr>Docker Networks</vt:lpstr>
      <vt:lpstr>Different Drivers</vt:lpstr>
      <vt:lpstr>Example</vt:lpstr>
      <vt:lpstr>Useful Instructions</vt:lpstr>
      <vt:lpstr>Example</vt:lpstr>
      <vt:lpstr>Overlay Network</vt:lpstr>
      <vt:lpstr>Summary</vt:lpstr>
      <vt:lpstr>PowerPoint Presentation</vt:lpstr>
      <vt:lpstr>Building Multistage Image</vt:lpstr>
      <vt:lpstr>PowerPoint Presentation</vt:lpstr>
      <vt:lpstr>Why?</vt:lpstr>
      <vt:lpstr>Restriction</vt:lpstr>
      <vt:lpstr>Docker Compose File</vt:lpstr>
      <vt:lpstr>General Layout</vt:lpstr>
      <vt:lpstr>Link YAML Files</vt:lpstr>
      <vt:lpstr>Docker Compose File (docker-compose.yml)</vt:lpstr>
      <vt:lpstr>Checking the Config File</vt:lpstr>
      <vt:lpstr>Example</vt:lpstr>
      <vt:lpstr>Passing Args to DockerFile</vt:lpstr>
      <vt:lpstr>env_file</vt:lpstr>
      <vt:lpstr>Centralise Build Decisions  Using env_file</vt:lpstr>
      <vt:lpstr>Container Naming</vt:lpstr>
      <vt:lpstr>Default Network</vt:lpstr>
      <vt:lpstr>User-defined Network</vt:lpstr>
      <vt:lpstr>Networks</vt:lpstr>
      <vt:lpstr>The Networks</vt:lpstr>
      <vt:lpstr>links</vt:lpstr>
      <vt:lpstr>Ports</vt:lpstr>
      <vt:lpstr>Building the Services</vt:lpstr>
      <vt:lpstr>Docker Compose Commands</vt:lpstr>
      <vt:lpstr>Up</vt:lpstr>
      <vt:lpstr>Down</vt:lpstr>
      <vt:lpstr>Execute Command</vt:lpstr>
      <vt:lpstr>Docker Compose Run</vt:lpstr>
      <vt:lpstr>Example LAMP Part A</vt:lpstr>
      <vt:lpstr>Host Folders</vt:lpstr>
      <vt:lpstr>Example LAMP Part B</vt:lpstr>
      <vt:lpstr>Note:</vt:lpstr>
      <vt:lpstr>Add Web Page</vt:lpstr>
      <vt:lpstr>For PDO</vt:lpstr>
      <vt:lpstr>Push/Pull</vt:lpstr>
      <vt:lpstr>NOTE</vt:lpstr>
      <vt:lpstr>Start Multiple Services</vt:lpstr>
      <vt:lpstr>Keeping Containers Running</vt:lpstr>
      <vt:lpstr>PowerPoint Presentation</vt:lpstr>
      <vt:lpstr>Docker Swarm (Clusters)</vt:lpstr>
      <vt:lpstr>Master Nodes</vt:lpstr>
      <vt:lpstr>Docker Node Management</vt:lpstr>
      <vt:lpstr>Examples</vt:lpstr>
      <vt:lpstr>Docker Service</vt:lpstr>
      <vt:lpstr>Example</vt:lpstr>
      <vt:lpstr>Example (Cont): Container Orchestration</vt:lpstr>
      <vt:lpstr>List Network</vt:lpstr>
      <vt:lpstr>Create a Service in a Specific Network</vt:lpstr>
      <vt:lpstr>PowerPoint Presentation</vt:lpstr>
      <vt:lpstr>NOTE</vt:lpstr>
      <vt:lpstr>Kubernetes Terminology</vt:lpstr>
      <vt:lpstr>Multiple Containers in a Pod</vt:lpstr>
      <vt:lpstr>Overview</vt:lpstr>
      <vt:lpstr>Minikube</vt:lpstr>
      <vt:lpstr>Kubectl: Command line tool</vt:lpstr>
      <vt:lpstr>Deployment YAML</vt:lpstr>
      <vt:lpstr>Deployment vs Service</vt:lpstr>
      <vt:lpstr>Create a Deployment File</vt:lpstr>
      <vt:lpstr>PowerPoint Presentation</vt:lpstr>
      <vt:lpstr>Create a Deployment File</vt:lpstr>
      <vt:lpstr>Your Apps in Kerbenetes</vt:lpstr>
      <vt:lpstr>Note</vt:lpstr>
      <vt:lpstr>Labels</vt:lpstr>
      <vt:lpstr>Service and Pods</vt:lpstr>
      <vt:lpstr>Create and Deploy</vt:lpstr>
      <vt:lpstr>Checking</vt:lpstr>
      <vt:lpstr>Minikube Dashboard</vt:lpstr>
      <vt:lpstr>Example1 : Deployment file (deployment.yml)</vt:lpstr>
      <vt:lpstr>Example2 : Deployment file (deployment.yml)</vt:lpstr>
      <vt:lpstr>Service and Pods</vt:lpstr>
      <vt:lpstr>Usage</vt:lpstr>
      <vt:lpstr>Deployments</vt:lpstr>
      <vt:lpstr>Example Usage</vt:lpstr>
      <vt:lpstr>DaemonSets</vt:lpstr>
      <vt:lpstr>Deployments Across Nodes</vt:lpstr>
      <vt:lpstr>StatefulSets</vt:lpstr>
      <vt:lpstr>Jobs and CronJobs</vt:lpstr>
      <vt:lpstr>Service: ClusterIP</vt:lpstr>
      <vt:lpstr>Service: NodePort</vt:lpstr>
      <vt:lpstr>Service: LoadBalancer</vt:lpstr>
      <vt:lpstr>Circuit Breaker Pattern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770</cp:revision>
  <cp:lastPrinted>2001-06-14T13:58:17Z</cp:lastPrinted>
  <dcterms:created xsi:type="dcterms:W3CDTF">1999-06-25T18:38:26Z</dcterms:created>
  <dcterms:modified xsi:type="dcterms:W3CDTF">2019-10-02T12:55:38Z</dcterms:modified>
</cp:coreProperties>
</file>