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
  </p:notesMasterIdLst>
  <p:sldIdLst>
    <p:sldId id="256" r:id="rId5"/>
    <p:sldId id="257" r:id="rId6"/>
    <p:sldId id="258" r:id="rId7"/>
  </p:sldIdLst>
  <p:sldSz cx="12192000" cy="6858000"/>
  <p:notesSz cx="6742113"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FF99"/>
    <a:srgbClr val="66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1" d="100"/>
          <a:sy n="81" d="100"/>
        </p:scale>
        <p:origin x="75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1582" cy="49534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18971" y="0"/>
            <a:ext cx="2921582" cy="495348"/>
          </a:xfrm>
          <a:prstGeom prst="rect">
            <a:avLst/>
          </a:prstGeom>
        </p:spPr>
        <p:txBody>
          <a:bodyPr vert="horz" lIns="91440" tIns="45720" rIns="91440" bIns="45720" rtlCol="0"/>
          <a:lstStyle>
            <a:lvl1pPr algn="r">
              <a:defRPr sz="1200"/>
            </a:lvl1pPr>
          </a:lstStyle>
          <a:p>
            <a:fld id="{910CF59A-72FC-4AAA-A69B-9AFC75FBC619}" type="datetimeFigureOut">
              <a:rPr lang="en-GB" smtClean="0"/>
              <a:t>26/09/2023</a:t>
            </a:fld>
            <a:endParaRPr lang="en-GB"/>
          </a:p>
        </p:txBody>
      </p:sp>
      <p:sp>
        <p:nvSpPr>
          <p:cNvPr id="4" name="Slide Image Placeholder 3"/>
          <p:cNvSpPr>
            <a:spLocks noGrp="1" noRot="1" noChangeAspect="1"/>
          </p:cNvSpPr>
          <p:nvPr>
            <p:ph type="sldImg" idx="2"/>
          </p:nvPr>
        </p:nvSpPr>
        <p:spPr>
          <a:xfrm>
            <a:off x="409575" y="1233488"/>
            <a:ext cx="5922963" cy="33321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4212" y="4751219"/>
            <a:ext cx="5393690" cy="388736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77317"/>
            <a:ext cx="2921582" cy="49534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18971" y="9377317"/>
            <a:ext cx="2921582" cy="495347"/>
          </a:xfrm>
          <a:prstGeom prst="rect">
            <a:avLst/>
          </a:prstGeom>
        </p:spPr>
        <p:txBody>
          <a:bodyPr vert="horz" lIns="91440" tIns="45720" rIns="91440" bIns="45720" rtlCol="0" anchor="b"/>
          <a:lstStyle>
            <a:lvl1pPr algn="r">
              <a:defRPr sz="1200"/>
            </a:lvl1pPr>
          </a:lstStyle>
          <a:p>
            <a:fld id="{F2D1DE36-1AD4-42A7-8EC6-6A2A847F8E9B}" type="slidenum">
              <a:rPr lang="en-GB" smtClean="0"/>
              <a:t>‹#›</a:t>
            </a:fld>
            <a:endParaRPr lang="en-GB"/>
          </a:p>
        </p:txBody>
      </p:sp>
    </p:spTree>
    <p:extLst>
      <p:ext uri="{BB962C8B-B14F-4D97-AF65-F5344CB8AC3E}">
        <p14:creationId xmlns:p14="http://schemas.microsoft.com/office/powerpoint/2010/main" val="1031640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2D1DE36-1AD4-42A7-8EC6-6A2A847F8E9B}" type="slidenum">
              <a:rPr lang="en-GB" smtClean="0"/>
              <a:t>1</a:t>
            </a:fld>
            <a:endParaRPr lang="en-GB"/>
          </a:p>
        </p:txBody>
      </p:sp>
    </p:spTree>
    <p:extLst>
      <p:ext uri="{BB962C8B-B14F-4D97-AF65-F5344CB8AC3E}">
        <p14:creationId xmlns:p14="http://schemas.microsoft.com/office/powerpoint/2010/main" val="27251199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55962-05ED-B152-17BE-5D1E7CEBB1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FF8C3B-DD30-BBB4-41A3-4B5428F709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2F4F2A-0F9B-0D70-5951-5E3BE3A959E2}"/>
              </a:ext>
            </a:extLst>
          </p:cNvPr>
          <p:cNvSpPr>
            <a:spLocks noGrp="1"/>
          </p:cNvSpPr>
          <p:nvPr>
            <p:ph type="dt" sz="half" idx="10"/>
          </p:nvPr>
        </p:nvSpPr>
        <p:spPr/>
        <p:txBody>
          <a:bodyPr/>
          <a:lstStyle/>
          <a:p>
            <a:fld id="{D66D7E60-52F4-45C8-AFCB-A48E50FC01BA}" type="datetimeFigureOut">
              <a:rPr lang="en-GB" smtClean="0"/>
              <a:t>26/09/2023</a:t>
            </a:fld>
            <a:endParaRPr lang="en-GB"/>
          </a:p>
        </p:txBody>
      </p:sp>
      <p:sp>
        <p:nvSpPr>
          <p:cNvPr id="5" name="Footer Placeholder 4">
            <a:extLst>
              <a:ext uri="{FF2B5EF4-FFF2-40B4-BE49-F238E27FC236}">
                <a16:creationId xmlns:a16="http://schemas.microsoft.com/office/drawing/2014/main" id="{2D1233E3-EDFB-38DF-FD43-3C7343A7D9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3E8101-BF76-45EB-C94F-91D3069FFD20}"/>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3450681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C86B6-C51D-B919-E644-0B04D9C2E2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80D1F-BEE2-9ADA-7C6B-02243B7F61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9BFCCE-3859-1E4A-5644-3236B2A31FFD}"/>
              </a:ext>
            </a:extLst>
          </p:cNvPr>
          <p:cNvSpPr>
            <a:spLocks noGrp="1"/>
          </p:cNvSpPr>
          <p:nvPr>
            <p:ph type="dt" sz="half" idx="10"/>
          </p:nvPr>
        </p:nvSpPr>
        <p:spPr/>
        <p:txBody>
          <a:bodyPr/>
          <a:lstStyle/>
          <a:p>
            <a:fld id="{D66D7E60-52F4-45C8-AFCB-A48E50FC01BA}" type="datetimeFigureOut">
              <a:rPr lang="en-GB" smtClean="0"/>
              <a:t>26/09/2023</a:t>
            </a:fld>
            <a:endParaRPr lang="en-GB"/>
          </a:p>
        </p:txBody>
      </p:sp>
      <p:sp>
        <p:nvSpPr>
          <p:cNvPr id="5" name="Footer Placeholder 4">
            <a:extLst>
              <a:ext uri="{FF2B5EF4-FFF2-40B4-BE49-F238E27FC236}">
                <a16:creationId xmlns:a16="http://schemas.microsoft.com/office/drawing/2014/main" id="{BA3ED846-B446-6CB2-1BFF-B5A71DC284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12BFFB-9991-0CD8-97F4-6DACDC376EF2}"/>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3661679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2F609-7410-FF35-1CCC-3354031D0B1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1C3864-AFEB-25E9-82C4-7F90624F94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3BE7EE-385E-4678-4E3B-A4B55525015E}"/>
              </a:ext>
            </a:extLst>
          </p:cNvPr>
          <p:cNvSpPr>
            <a:spLocks noGrp="1"/>
          </p:cNvSpPr>
          <p:nvPr>
            <p:ph type="dt" sz="half" idx="10"/>
          </p:nvPr>
        </p:nvSpPr>
        <p:spPr/>
        <p:txBody>
          <a:bodyPr/>
          <a:lstStyle/>
          <a:p>
            <a:fld id="{D66D7E60-52F4-45C8-AFCB-A48E50FC01BA}" type="datetimeFigureOut">
              <a:rPr lang="en-GB" smtClean="0"/>
              <a:t>26/09/2023</a:t>
            </a:fld>
            <a:endParaRPr lang="en-GB"/>
          </a:p>
        </p:txBody>
      </p:sp>
      <p:sp>
        <p:nvSpPr>
          <p:cNvPr id="5" name="Footer Placeholder 4">
            <a:extLst>
              <a:ext uri="{FF2B5EF4-FFF2-40B4-BE49-F238E27FC236}">
                <a16:creationId xmlns:a16="http://schemas.microsoft.com/office/drawing/2014/main" id="{0FF5DB16-BB96-ACCD-0374-F946FF39C3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5FFA98-334D-4CA2-8C49-FAB03F9059DA}"/>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1845257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779E-FC98-8B8C-F239-7F4A4AFB9B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C03DAF-49ED-1A09-7A92-2F728D0529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6AF22C-6B3A-DD9F-6801-DFBC712F41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6F9F2-CE11-5C92-FD6D-1ED92E9A3D53}"/>
              </a:ext>
            </a:extLst>
          </p:cNvPr>
          <p:cNvSpPr>
            <a:spLocks noGrp="1"/>
          </p:cNvSpPr>
          <p:nvPr>
            <p:ph type="dt" sz="half" idx="10"/>
          </p:nvPr>
        </p:nvSpPr>
        <p:spPr/>
        <p:txBody>
          <a:bodyPr/>
          <a:lstStyle/>
          <a:p>
            <a:fld id="{D66D7E60-52F4-45C8-AFCB-A48E50FC01BA}" type="datetimeFigureOut">
              <a:rPr lang="en-GB" smtClean="0"/>
              <a:t>26/09/2023</a:t>
            </a:fld>
            <a:endParaRPr lang="en-GB"/>
          </a:p>
        </p:txBody>
      </p:sp>
      <p:sp>
        <p:nvSpPr>
          <p:cNvPr id="6" name="Footer Placeholder 5">
            <a:extLst>
              <a:ext uri="{FF2B5EF4-FFF2-40B4-BE49-F238E27FC236}">
                <a16:creationId xmlns:a16="http://schemas.microsoft.com/office/drawing/2014/main" id="{30842847-86E9-7DC0-269C-BE9CA183F4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A90E2C-41B9-8869-0C07-B9CD5A8BE588}"/>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908821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EA245-421D-7249-1CE9-D8301B6DED0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760AC2-011C-FA18-CFAC-7F9615A7E0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51D56CE-8F2D-C0B6-1C1C-8DDFF56046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7A41A6-EB0C-EAE6-3BF5-EC3C22CFE3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A2B20F-CC1C-935B-65EC-8B81F8F76E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5CC3CC-DD61-954F-4929-E40E1C06303C}"/>
              </a:ext>
            </a:extLst>
          </p:cNvPr>
          <p:cNvSpPr>
            <a:spLocks noGrp="1"/>
          </p:cNvSpPr>
          <p:nvPr>
            <p:ph type="dt" sz="half" idx="10"/>
          </p:nvPr>
        </p:nvSpPr>
        <p:spPr/>
        <p:txBody>
          <a:bodyPr/>
          <a:lstStyle/>
          <a:p>
            <a:fld id="{D66D7E60-52F4-45C8-AFCB-A48E50FC01BA}" type="datetimeFigureOut">
              <a:rPr lang="en-GB" smtClean="0"/>
              <a:t>26/09/2023</a:t>
            </a:fld>
            <a:endParaRPr lang="en-GB"/>
          </a:p>
        </p:txBody>
      </p:sp>
      <p:sp>
        <p:nvSpPr>
          <p:cNvPr id="8" name="Footer Placeholder 7">
            <a:extLst>
              <a:ext uri="{FF2B5EF4-FFF2-40B4-BE49-F238E27FC236}">
                <a16:creationId xmlns:a16="http://schemas.microsoft.com/office/drawing/2014/main" id="{FD454E4D-5E39-01FC-F8A4-CB2AD5E740D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42AF377-3F0B-61CB-ACE3-689FC3F9B432}"/>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2019107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B913C-8F52-C33D-6B3C-64CC0C7858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390CA1-7F0E-9857-0822-64C784C11FB8}"/>
              </a:ext>
            </a:extLst>
          </p:cNvPr>
          <p:cNvSpPr>
            <a:spLocks noGrp="1"/>
          </p:cNvSpPr>
          <p:nvPr>
            <p:ph type="dt" sz="half" idx="10"/>
          </p:nvPr>
        </p:nvSpPr>
        <p:spPr/>
        <p:txBody>
          <a:bodyPr/>
          <a:lstStyle/>
          <a:p>
            <a:fld id="{D66D7E60-52F4-45C8-AFCB-A48E50FC01BA}" type="datetimeFigureOut">
              <a:rPr lang="en-GB" smtClean="0"/>
              <a:t>26/09/2023</a:t>
            </a:fld>
            <a:endParaRPr lang="en-GB"/>
          </a:p>
        </p:txBody>
      </p:sp>
      <p:sp>
        <p:nvSpPr>
          <p:cNvPr id="4" name="Footer Placeholder 3">
            <a:extLst>
              <a:ext uri="{FF2B5EF4-FFF2-40B4-BE49-F238E27FC236}">
                <a16:creationId xmlns:a16="http://schemas.microsoft.com/office/drawing/2014/main" id="{C6093571-EEBF-571F-0B13-1C3E7FC83B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DFE797-B62A-08AF-B6C0-BEFE976EF5A5}"/>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950492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1CDDEA-2CA8-CC57-C5C7-943D13E06800}"/>
              </a:ext>
            </a:extLst>
          </p:cNvPr>
          <p:cNvSpPr>
            <a:spLocks noGrp="1"/>
          </p:cNvSpPr>
          <p:nvPr>
            <p:ph type="dt" sz="half" idx="10"/>
          </p:nvPr>
        </p:nvSpPr>
        <p:spPr/>
        <p:txBody>
          <a:bodyPr/>
          <a:lstStyle/>
          <a:p>
            <a:fld id="{D66D7E60-52F4-45C8-AFCB-A48E50FC01BA}" type="datetimeFigureOut">
              <a:rPr lang="en-GB" smtClean="0"/>
              <a:t>26/09/2023</a:t>
            </a:fld>
            <a:endParaRPr lang="en-GB"/>
          </a:p>
        </p:txBody>
      </p:sp>
      <p:sp>
        <p:nvSpPr>
          <p:cNvPr id="3" name="Footer Placeholder 2">
            <a:extLst>
              <a:ext uri="{FF2B5EF4-FFF2-40B4-BE49-F238E27FC236}">
                <a16:creationId xmlns:a16="http://schemas.microsoft.com/office/drawing/2014/main" id="{33CD5E2D-AA1E-0B6E-4D55-45D0881135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3F78F9-D85C-24F5-5D5F-187CE777E8B2}"/>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3507382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3A970-3E0B-37B4-F3FF-6C2E3A50CB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625E05-C39A-CEA6-608D-3721E77A23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DC2DD0-2015-9ED5-A144-D834122F99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7A93F-27CA-771A-0361-DAC75C2690F1}"/>
              </a:ext>
            </a:extLst>
          </p:cNvPr>
          <p:cNvSpPr>
            <a:spLocks noGrp="1"/>
          </p:cNvSpPr>
          <p:nvPr>
            <p:ph type="dt" sz="half" idx="10"/>
          </p:nvPr>
        </p:nvSpPr>
        <p:spPr/>
        <p:txBody>
          <a:bodyPr/>
          <a:lstStyle/>
          <a:p>
            <a:fld id="{D66D7E60-52F4-45C8-AFCB-A48E50FC01BA}" type="datetimeFigureOut">
              <a:rPr lang="en-GB" smtClean="0"/>
              <a:t>26/09/2023</a:t>
            </a:fld>
            <a:endParaRPr lang="en-GB"/>
          </a:p>
        </p:txBody>
      </p:sp>
      <p:sp>
        <p:nvSpPr>
          <p:cNvPr id="6" name="Footer Placeholder 5">
            <a:extLst>
              <a:ext uri="{FF2B5EF4-FFF2-40B4-BE49-F238E27FC236}">
                <a16:creationId xmlns:a16="http://schemas.microsoft.com/office/drawing/2014/main" id="{BC6B93BE-5609-CDD5-2CC9-5D64AC2BDB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0ED9E1-00FE-4BEB-30AF-5FCFAA769040}"/>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2024921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C69D0-7D2E-3577-2710-8DEC00C99A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97F9F3-E375-3383-1772-623E014FDC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BA5A640-E537-A9E2-4A6B-EB8AD717EA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AD7FD-B4BF-F3D1-5656-1101626224BD}"/>
              </a:ext>
            </a:extLst>
          </p:cNvPr>
          <p:cNvSpPr>
            <a:spLocks noGrp="1"/>
          </p:cNvSpPr>
          <p:nvPr>
            <p:ph type="dt" sz="half" idx="10"/>
          </p:nvPr>
        </p:nvSpPr>
        <p:spPr/>
        <p:txBody>
          <a:bodyPr/>
          <a:lstStyle/>
          <a:p>
            <a:fld id="{D66D7E60-52F4-45C8-AFCB-A48E50FC01BA}" type="datetimeFigureOut">
              <a:rPr lang="en-GB" smtClean="0"/>
              <a:t>26/09/2023</a:t>
            </a:fld>
            <a:endParaRPr lang="en-GB"/>
          </a:p>
        </p:txBody>
      </p:sp>
      <p:sp>
        <p:nvSpPr>
          <p:cNvPr id="6" name="Footer Placeholder 5">
            <a:extLst>
              <a:ext uri="{FF2B5EF4-FFF2-40B4-BE49-F238E27FC236}">
                <a16:creationId xmlns:a16="http://schemas.microsoft.com/office/drawing/2014/main" id="{3E663295-35F1-8866-F349-C94FA02A73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6A6987-2E1F-BD69-9121-BB45EA063659}"/>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1401131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EAE22-A09D-E058-04E5-5D67595E0C9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576D5-A21E-C432-D215-C6359A8F0E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F9EE9A-20FE-8773-E8D8-B01176017293}"/>
              </a:ext>
            </a:extLst>
          </p:cNvPr>
          <p:cNvSpPr>
            <a:spLocks noGrp="1"/>
          </p:cNvSpPr>
          <p:nvPr>
            <p:ph type="dt" sz="half" idx="10"/>
          </p:nvPr>
        </p:nvSpPr>
        <p:spPr/>
        <p:txBody>
          <a:bodyPr/>
          <a:lstStyle/>
          <a:p>
            <a:fld id="{D66D7E60-52F4-45C8-AFCB-A48E50FC01BA}" type="datetimeFigureOut">
              <a:rPr lang="en-GB" smtClean="0"/>
              <a:t>26/09/2023</a:t>
            </a:fld>
            <a:endParaRPr lang="en-GB"/>
          </a:p>
        </p:txBody>
      </p:sp>
      <p:sp>
        <p:nvSpPr>
          <p:cNvPr id="5" name="Footer Placeholder 4">
            <a:extLst>
              <a:ext uri="{FF2B5EF4-FFF2-40B4-BE49-F238E27FC236}">
                <a16:creationId xmlns:a16="http://schemas.microsoft.com/office/drawing/2014/main" id="{A69F44C8-8986-6B52-8ACA-C770F28E85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B2C095-E30C-BBD5-5B63-83963578A2AD}"/>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1328300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A4FF50-E46B-10FC-16BE-C9F2E96077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9D35FA-D1A3-E308-3BEB-DB3C2ED652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3C75DD-3445-CDFA-49C6-36137F318229}"/>
              </a:ext>
            </a:extLst>
          </p:cNvPr>
          <p:cNvSpPr>
            <a:spLocks noGrp="1"/>
          </p:cNvSpPr>
          <p:nvPr>
            <p:ph type="dt" sz="half" idx="10"/>
          </p:nvPr>
        </p:nvSpPr>
        <p:spPr/>
        <p:txBody>
          <a:bodyPr/>
          <a:lstStyle/>
          <a:p>
            <a:fld id="{D66D7E60-52F4-45C8-AFCB-A48E50FC01BA}" type="datetimeFigureOut">
              <a:rPr lang="en-GB" smtClean="0"/>
              <a:t>26/09/2023</a:t>
            </a:fld>
            <a:endParaRPr lang="en-GB"/>
          </a:p>
        </p:txBody>
      </p:sp>
      <p:sp>
        <p:nvSpPr>
          <p:cNvPr id="5" name="Footer Placeholder 4">
            <a:extLst>
              <a:ext uri="{FF2B5EF4-FFF2-40B4-BE49-F238E27FC236}">
                <a16:creationId xmlns:a16="http://schemas.microsoft.com/office/drawing/2014/main" id="{038C031A-1475-7A48-E2A6-2B349D4572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991D3B-C789-8A54-D503-39DE72C836A1}"/>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1253507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5F05A3-1181-F5E8-6B2D-36DAAE07F1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55DDD6-30E3-01DB-0A3E-C28596F057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ABB30E-9518-1763-9696-AB73FBE3EF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6D7E60-52F4-45C8-AFCB-A48E50FC01BA}" type="datetimeFigureOut">
              <a:rPr lang="en-GB" smtClean="0"/>
              <a:t>26/09/2023</a:t>
            </a:fld>
            <a:endParaRPr lang="en-GB"/>
          </a:p>
        </p:txBody>
      </p:sp>
      <p:sp>
        <p:nvSpPr>
          <p:cNvPr id="5" name="Footer Placeholder 4">
            <a:extLst>
              <a:ext uri="{FF2B5EF4-FFF2-40B4-BE49-F238E27FC236}">
                <a16:creationId xmlns:a16="http://schemas.microsoft.com/office/drawing/2014/main" id="{6DA8BD1C-B6E8-CB15-D342-936F2A2A92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B13BF99-ABE8-499E-6BAD-088E85BB53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D00013-B56E-4873-85CA-55EDBC35178F}" type="slidenum">
              <a:rPr lang="en-GB" smtClean="0"/>
              <a:t>‹#›</a:t>
            </a:fld>
            <a:endParaRPr lang="en-GB"/>
          </a:p>
        </p:txBody>
      </p:sp>
    </p:spTree>
    <p:extLst>
      <p:ext uri="{BB962C8B-B14F-4D97-AF65-F5344CB8AC3E}">
        <p14:creationId xmlns:p14="http://schemas.microsoft.com/office/powerpoint/2010/main" val="17531539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AC11339-D4E3-072A-5BE1-710038B57465}"/>
              </a:ext>
            </a:extLst>
          </p:cNvPr>
          <p:cNvSpPr txBox="1"/>
          <p:nvPr/>
        </p:nvSpPr>
        <p:spPr>
          <a:xfrm>
            <a:off x="0" y="-3445"/>
            <a:ext cx="12191999" cy="646331"/>
          </a:xfrm>
          <a:prstGeom prst="rect">
            <a:avLst/>
          </a:prstGeom>
          <a:solidFill>
            <a:schemeClr val="accent1">
              <a:lumMod val="60000"/>
              <a:lumOff val="4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3600" dirty="0">
                <a:solidFill>
                  <a:schemeClr val="bg1"/>
                </a:solidFill>
                <a:latin typeface="Arial" panose="020B0604020202020204" pitchFamily="34" charset="0"/>
                <a:cs typeface="Arial" panose="020B0604020202020204" pitchFamily="34" charset="0"/>
              </a:rPr>
              <a:t>Skills That Support Academic Study </a:t>
            </a:r>
          </a:p>
        </p:txBody>
      </p:sp>
      <p:sp>
        <p:nvSpPr>
          <p:cNvPr id="4" name="TextBox 3">
            <a:extLst>
              <a:ext uri="{FF2B5EF4-FFF2-40B4-BE49-F238E27FC236}">
                <a16:creationId xmlns:a16="http://schemas.microsoft.com/office/drawing/2014/main" id="{BF04D62E-DB14-2BFA-6CFE-6053B08DE9E1}"/>
              </a:ext>
            </a:extLst>
          </p:cNvPr>
          <p:cNvSpPr txBox="1"/>
          <p:nvPr/>
        </p:nvSpPr>
        <p:spPr>
          <a:xfrm>
            <a:off x="11165659" y="-39770"/>
            <a:ext cx="990600"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ECEY4008</a:t>
            </a:r>
          </a:p>
          <a:p>
            <a:r>
              <a:rPr lang="en-GB" sz="1200" dirty="0">
                <a:latin typeface="Arial" panose="020B0604020202020204" pitchFamily="34" charset="0"/>
                <a:cs typeface="Arial" panose="020B0604020202020204" pitchFamily="34" charset="0"/>
              </a:rPr>
              <a:t>1302143</a:t>
            </a:r>
          </a:p>
          <a:p>
            <a:r>
              <a:rPr lang="en-GB" sz="1200" dirty="0">
                <a:latin typeface="Arial" panose="020B0604020202020204" pitchFamily="34" charset="0"/>
                <a:cs typeface="Arial" panose="020B0604020202020204" pitchFamily="34" charset="0"/>
              </a:rPr>
              <a:t>898 Words</a:t>
            </a:r>
          </a:p>
        </p:txBody>
      </p:sp>
      <p:sp>
        <p:nvSpPr>
          <p:cNvPr id="7" name="TextBox 6">
            <a:extLst>
              <a:ext uri="{FF2B5EF4-FFF2-40B4-BE49-F238E27FC236}">
                <a16:creationId xmlns:a16="http://schemas.microsoft.com/office/drawing/2014/main" id="{6EE977CB-82AF-CA26-4716-30052486B601}"/>
              </a:ext>
            </a:extLst>
          </p:cNvPr>
          <p:cNvSpPr txBox="1"/>
          <p:nvPr/>
        </p:nvSpPr>
        <p:spPr>
          <a:xfrm>
            <a:off x="7057748" y="807868"/>
            <a:ext cx="97654" cy="369332"/>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AF58A9AA-4AD4-A628-21ED-B904893011E0}"/>
              </a:ext>
            </a:extLst>
          </p:cNvPr>
          <p:cNvSpPr txBox="1">
            <a:spLocks/>
          </p:cNvSpPr>
          <p:nvPr/>
        </p:nvSpPr>
        <p:spPr>
          <a:xfrm>
            <a:off x="0" y="621054"/>
            <a:ext cx="12191999" cy="400110"/>
          </a:xfrm>
          <a:prstGeom prst="rect">
            <a:avLst/>
          </a:prstGeom>
          <a:solidFill>
            <a:schemeClr val="bg2"/>
          </a:solidFill>
          <a:ln>
            <a:solidFill>
              <a:schemeClr val="bg2">
                <a:lumMod val="50000"/>
              </a:schemeClr>
            </a:solidFill>
          </a:ln>
        </p:spPr>
        <p:txBody>
          <a:bodyPr wrap="square" rtlCol="0">
            <a:spAutoFit/>
          </a:bodyPr>
          <a:lstStyle/>
          <a:p>
            <a:r>
              <a:rPr lang="en-GB" sz="1000" b="1" dirty="0">
                <a:latin typeface="Arial" panose="020B0604020202020204" pitchFamily="34" charset="0"/>
                <a:cs typeface="Arial" panose="020B0604020202020204" pitchFamily="34" charset="0"/>
              </a:rPr>
              <a:t>Introduction</a:t>
            </a:r>
            <a:r>
              <a:rPr lang="en-GB" sz="1000" dirty="0">
                <a:latin typeface="Arial" panose="020B0604020202020204" pitchFamily="34" charset="0"/>
                <a:cs typeface="Arial" panose="020B0604020202020204" pitchFamily="34" charset="0"/>
              </a:rPr>
              <a:t> – This poster shows three different study skills, to assist with your learning. They are considered essential for acquiring good grades and useful for learning throughout one’s life, towards successful education. In simple terms, study skills are vital as they help all students to learn.</a:t>
            </a:r>
            <a:endParaRPr lang="en-GB" sz="1000" dirty="0">
              <a:effectLst/>
              <a:latin typeface="Arial" panose="020B0604020202020204" pitchFamily="34" charset="0"/>
              <a:ea typeface="Calibri" panose="020F0502020204030204" pitchFamily="34" charset="0"/>
              <a:cs typeface="Arial" panose="020B0604020202020204" pitchFamily="34" charset="0"/>
            </a:endParaRPr>
          </a:p>
        </p:txBody>
      </p:sp>
      <p:sp>
        <p:nvSpPr>
          <p:cNvPr id="9" name="TextBox 8">
            <a:extLst>
              <a:ext uri="{FF2B5EF4-FFF2-40B4-BE49-F238E27FC236}">
                <a16:creationId xmlns:a16="http://schemas.microsoft.com/office/drawing/2014/main" id="{E0C4DD0F-32AF-4A81-B331-A08B32189C0D}"/>
              </a:ext>
            </a:extLst>
          </p:cNvPr>
          <p:cNvSpPr txBox="1">
            <a:spLocks/>
          </p:cNvSpPr>
          <p:nvPr/>
        </p:nvSpPr>
        <p:spPr>
          <a:xfrm>
            <a:off x="518885" y="1051478"/>
            <a:ext cx="2888479" cy="307777"/>
          </a:xfrm>
          <a:prstGeom prst="rect">
            <a:avLst/>
          </a:prstGeom>
          <a:solidFill>
            <a:schemeClr val="accent1">
              <a:lumMod val="60000"/>
              <a:lumOff val="40000"/>
            </a:schemeClr>
          </a:solidFill>
        </p:spPr>
        <p:txBody>
          <a:bodyPr wrap="square" rtlCol="0">
            <a:spAutoFit/>
          </a:bodyPr>
          <a:lstStyle/>
          <a:p>
            <a:pPr algn="ctr"/>
            <a:r>
              <a:rPr lang="en-GB" sz="1400" b="1" dirty="0">
                <a:solidFill>
                  <a:schemeClr val="bg1"/>
                </a:solidFill>
              </a:rPr>
              <a:t>Time Management</a:t>
            </a:r>
          </a:p>
        </p:txBody>
      </p:sp>
      <p:sp>
        <p:nvSpPr>
          <p:cNvPr id="14" name="TextBox 13">
            <a:extLst>
              <a:ext uri="{FF2B5EF4-FFF2-40B4-BE49-F238E27FC236}">
                <a16:creationId xmlns:a16="http://schemas.microsoft.com/office/drawing/2014/main" id="{0A4F9E15-CBBE-D6C5-4F86-26243B27BA8B}"/>
              </a:ext>
            </a:extLst>
          </p:cNvPr>
          <p:cNvSpPr txBox="1">
            <a:spLocks/>
          </p:cNvSpPr>
          <p:nvPr/>
        </p:nvSpPr>
        <p:spPr>
          <a:xfrm>
            <a:off x="4530911" y="1051478"/>
            <a:ext cx="2888479" cy="307777"/>
          </a:xfrm>
          <a:prstGeom prst="rect">
            <a:avLst/>
          </a:prstGeom>
          <a:solidFill>
            <a:schemeClr val="accent1">
              <a:lumMod val="60000"/>
              <a:lumOff val="40000"/>
            </a:schemeClr>
          </a:solidFill>
        </p:spPr>
        <p:txBody>
          <a:bodyPr wrap="square" rtlCol="0">
            <a:spAutoFit/>
          </a:bodyPr>
          <a:lstStyle/>
          <a:p>
            <a:pPr algn="ctr"/>
            <a:r>
              <a:rPr lang="en-GB" sz="1400" b="1" dirty="0">
                <a:solidFill>
                  <a:schemeClr val="bg1"/>
                </a:solidFill>
              </a:rPr>
              <a:t>Notetaking</a:t>
            </a:r>
            <a:endParaRPr lang="en-GB" b="1" dirty="0">
              <a:solidFill>
                <a:schemeClr val="bg1"/>
              </a:solidFill>
            </a:endParaRPr>
          </a:p>
        </p:txBody>
      </p:sp>
      <p:sp>
        <p:nvSpPr>
          <p:cNvPr id="15" name="TextBox 14">
            <a:extLst>
              <a:ext uri="{FF2B5EF4-FFF2-40B4-BE49-F238E27FC236}">
                <a16:creationId xmlns:a16="http://schemas.microsoft.com/office/drawing/2014/main" id="{9232EF28-AAE4-D974-0051-EF9EEB79B5F2}"/>
              </a:ext>
            </a:extLst>
          </p:cNvPr>
          <p:cNvSpPr txBox="1">
            <a:spLocks/>
          </p:cNvSpPr>
          <p:nvPr/>
        </p:nvSpPr>
        <p:spPr>
          <a:xfrm>
            <a:off x="3913112" y="1361888"/>
            <a:ext cx="4061963" cy="5759847"/>
          </a:xfrm>
          <a:prstGeom prst="rect">
            <a:avLst/>
          </a:prstGeom>
          <a:solidFill>
            <a:schemeClr val="bg2"/>
          </a:solidFill>
          <a:ln>
            <a:solidFill>
              <a:schemeClr val="bg2">
                <a:lumMod val="50000"/>
              </a:schemeClr>
            </a:solidFill>
          </a:ln>
        </p:spPr>
        <p:txBody>
          <a:bodyPr wrap="square" lIns="91440" tIns="45720" rIns="91440" bIns="45720" rtlCol="0" anchor="t">
            <a:spAutoFit/>
          </a:bodyPr>
          <a:lstStyle/>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As stated by the </a:t>
            </a:r>
            <a:r>
              <a:rPr lang="en-GB" sz="1000" dirty="0">
                <a:latin typeface="Arial" panose="020B0604020202020204" pitchFamily="34" charset="0"/>
                <a:ea typeface="Calibri" panose="020F0502020204030204" pitchFamily="34" charset="0"/>
                <a:cs typeface="Arial" panose="020B0604020202020204" pitchFamily="34" charset="0"/>
              </a:rPr>
              <a:t>Austin Community College (no date) t</a:t>
            </a:r>
            <a:r>
              <a:rPr lang="en-GB" sz="1000" dirty="0">
                <a:effectLst/>
                <a:latin typeface="Arial" panose="020B0604020202020204" pitchFamily="34" charset="0"/>
                <a:ea typeface="Calibri" panose="020F0502020204030204" pitchFamily="34" charset="0"/>
                <a:cs typeface="Arial" panose="020B0604020202020204" pitchFamily="34" charset="0"/>
              </a:rPr>
              <a:t>aking notes develops a sense of listening, allowing the reader to recognize main ideas, and giving the understanding of </a:t>
            </a:r>
            <a:r>
              <a:rPr lang="en-GB" sz="1000" dirty="0">
                <a:latin typeface="Arial" panose="020B0604020202020204" pitchFamily="34" charset="0"/>
                <a:ea typeface="Calibri" panose="020F0502020204030204" pitchFamily="34" charset="0"/>
                <a:cs typeface="Arial" panose="020B0604020202020204" pitchFamily="34" charset="0"/>
              </a:rPr>
              <a:t>organising </a:t>
            </a:r>
            <a:r>
              <a:rPr lang="en-GB" sz="1000" dirty="0">
                <a:effectLst/>
                <a:latin typeface="Arial" panose="020B0604020202020204" pitchFamily="34" charset="0"/>
                <a:ea typeface="Calibri" panose="020F0502020204030204" pitchFamily="34" charset="0"/>
                <a:cs typeface="Arial" panose="020B0604020202020204" pitchFamily="34" charset="0"/>
              </a:rPr>
              <a:t>material.</a:t>
            </a:r>
            <a:r>
              <a:rPr lang="en-GB" sz="1000" dirty="0">
                <a:latin typeface="Arial" panose="020B0604020202020204" pitchFamily="34" charset="0"/>
                <a:ea typeface="Calibri" panose="020F0502020204030204" pitchFamily="34" charset="0"/>
                <a:cs typeface="Arial" panose="020B0604020202020204" pitchFamily="34" charset="0"/>
              </a:rPr>
              <a:t>                             </a:t>
            </a:r>
            <a:r>
              <a:rPr lang="en-GB" sz="1000" dirty="0">
                <a:effectLst/>
                <a:latin typeface="Arial" panose="020B0604020202020204" pitchFamily="34" charset="0"/>
                <a:ea typeface="Calibri" panose="020F0502020204030204" pitchFamily="34" charset="0"/>
                <a:cs typeface="Arial" panose="020B0604020202020204" pitchFamily="34" charset="0"/>
              </a:rPr>
              <a:t>This is a key life skill, however this is very rarely taught and mostly acquired.</a:t>
            </a:r>
            <a:r>
              <a:rPr lang="en-GB" sz="1000" dirty="0">
                <a:latin typeface="Arial" panose="020B0604020202020204" pitchFamily="34" charset="0"/>
                <a:ea typeface="Calibri" panose="020F0502020204030204" pitchFamily="34" charset="0"/>
                <a:cs typeface="Arial" panose="020B0604020202020204" pitchFamily="34" charset="0"/>
              </a:rPr>
              <a:t> </a:t>
            </a:r>
            <a:r>
              <a:rPr lang="en-GB" sz="1000" dirty="0">
                <a:effectLst/>
                <a:latin typeface="Arial" panose="020B0604020202020204" pitchFamily="34" charset="0"/>
                <a:ea typeface="Calibri" panose="020F0502020204030204" pitchFamily="34" charset="0"/>
                <a:cs typeface="Arial" panose="020B0604020202020204" pitchFamily="34" charset="0"/>
              </a:rPr>
              <a:t> Notetaking allows you to capture key information that you hear or see, and by using this skill effectively it can be used to aid your understanding, save time and retain more information.</a:t>
            </a:r>
            <a:r>
              <a:rPr lang="en-GB" sz="1000" dirty="0">
                <a:latin typeface="Arial" panose="020B0604020202020204" pitchFamily="34" charset="0"/>
                <a:ea typeface="Calibri" panose="020F0502020204030204" pitchFamily="34" charset="0"/>
                <a:cs typeface="Arial" panose="020B0604020202020204" pitchFamily="34" charset="0"/>
              </a:rPr>
              <a:t> </a:t>
            </a:r>
            <a:r>
              <a:rPr lang="en-GB" sz="1000" dirty="0">
                <a:effectLst/>
                <a:latin typeface="Arial" panose="020B0604020202020204" pitchFamily="34" charset="0"/>
                <a:ea typeface="Calibri" panose="020F0502020204030204" pitchFamily="34" charset="0"/>
                <a:cs typeface="Arial" panose="020B0604020202020204" pitchFamily="34" charset="0"/>
              </a:rPr>
              <a:t>Here are reasons of the importance of notetaking as said by th</a:t>
            </a:r>
            <a:r>
              <a:rPr lang="en-GB" sz="1000" dirty="0">
                <a:latin typeface="Arial" panose="020B0604020202020204" pitchFamily="34" charset="0"/>
                <a:ea typeface="Calibri" panose="020F0502020204030204" pitchFamily="34" charset="0"/>
                <a:cs typeface="Arial" panose="020B0604020202020204" pitchFamily="34" charset="0"/>
              </a:rPr>
              <a:t>e Imperial College of London (no date):</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342900" indent="-342900">
              <a:lnSpc>
                <a:spcPct val="107000"/>
              </a:lnSpc>
              <a:buFont typeface="+mj-lt"/>
              <a:buAutoNum type="arabicPeriod"/>
            </a:pPr>
            <a:r>
              <a:rPr lang="en-GB" sz="1000" dirty="0">
                <a:effectLst/>
                <a:latin typeface="Arial" panose="020B0604020202020204" pitchFamily="34" charset="0"/>
                <a:ea typeface="Calibri"/>
                <a:cs typeface="Arial" panose="020B0604020202020204" pitchFamily="34" charset="0"/>
              </a:rPr>
              <a:t>Helps you to capture all points - usually </a:t>
            </a:r>
            <a:r>
              <a:rPr lang="en-GB" sz="1000" dirty="0">
                <a:latin typeface="Arial" panose="020B0604020202020204" pitchFamily="34" charset="0"/>
                <a:ea typeface="Calibri"/>
                <a:cs typeface="Arial" panose="020B0604020202020204" pitchFamily="34" charset="0"/>
              </a:rPr>
              <a:t>it is </a:t>
            </a:r>
            <a:r>
              <a:rPr lang="en-GB" sz="1000" dirty="0">
                <a:effectLst/>
                <a:latin typeface="Arial" panose="020B0604020202020204" pitchFamily="34" charset="0"/>
                <a:ea typeface="Calibri"/>
                <a:cs typeface="Arial" panose="020B0604020202020204" pitchFamily="34" charset="0"/>
              </a:rPr>
              <a:t>not the words that are the most important part, but the meaning that is behind them.</a:t>
            </a:r>
            <a:r>
              <a:rPr lang="en-GB" sz="1000" dirty="0">
                <a:latin typeface="Arial" panose="020B0604020202020204" pitchFamily="34" charset="0"/>
                <a:ea typeface="Calibri"/>
                <a:cs typeface="Arial" panose="020B0604020202020204" pitchFamily="34" charset="0"/>
              </a:rPr>
              <a:t>  </a:t>
            </a:r>
            <a:endParaRPr lang="en-GB" sz="1000" dirty="0">
              <a:effectLst/>
              <a:latin typeface="Arial" panose="020B0604020202020204" pitchFamily="34" charset="0"/>
              <a:ea typeface="Calibri"/>
              <a:cs typeface="Arial" panose="020B0604020202020204" pitchFamily="34" charset="0"/>
            </a:endParaRP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Aids Recall and learning – </a:t>
            </a:r>
            <a:r>
              <a:rPr lang="en-GB" sz="1000" dirty="0">
                <a:latin typeface="Arial" panose="020B0604020202020204" pitchFamily="34" charset="0"/>
                <a:ea typeface="Calibri" panose="020F0502020204030204" pitchFamily="34" charset="0"/>
                <a:cs typeface="Arial" panose="020B0604020202020204" pitchFamily="34" charset="0"/>
              </a:rPr>
              <a:t>notetaking</a:t>
            </a:r>
            <a:r>
              <a:rPr lang="en-GB" sz="1000" dirty="0">
                <a:effectLst/>
                <a:latin typeface="Arial" panose="020B0604020202020204" pitchFamily="34" charset="0"/>
                <a:ea typeface="Calibri" panose="020F0502020204030204" pitchFamily="34" charset="0"/>
                <a:cs typeface="Arial" panose="020B0604020202020204" pitchFamily="34" charset="0"/>
              </a:rPr>
              <a:t> can focus your attention much better on the content of discussion and helps you absorb the information more easily, generating something from your own mind rather than something you read.</a:t>
            </a:r>
          </a:p>
          <a:p>
            <a:pPr marL="342900" indent="-342900">
              <a:lnSpc>
                <a:spcPct val="107000"/>
              </a:lnSpc>
              <a:spcAft>
                <a:spcPts val="800"/>
              </a:spcAft>
              <a:buFont typeface="+mj-lt"/>
              <a:buAutoNum type="arabicPeriod"/>
            </a:pPr>
            <a:r>
              <a:rPr lang="en-GB" sz="1000" dirty="0">
                <a:effectLst/>
                <a:latin typeface="Arial" panose="020B0604020202020204" pitchFamily="34" charset="0"/>
                <a:ea typeface="Calibri"/>
                <a:cs typeface="Arial" panose="020B0604020202020204" pitchFamily="34" charset="0"/>
              </a:rPr>
              <a:t>Support reflection – referring to your notes is a great way to help you reflect on what you have learnt.</a:t>
            </a:r>
            <a:r>
              <a:rPr lang="en-GB" sz="1000" dirty="0">
                <a:latin typeface="Arial" panose="020B0604020202020204" pitchFamily="34" charset="0"/>
                <a:ea typeface="Calibri"/>
                <a:cs typeface="Arial" panose="020B0604020202020204" pitchFamily="34" charset="0"/>
              </a:rPr>
              <a:t>  </a:t>
            </a:r>
            <a:endParaRPr lang="en-GB" sz="1000" dirty="0">
              <a:effectLst/>
              <a:latin typeface="Arial" panose="020B0604020202020204" pitchFamily="34" charset="0"/>
              <a:ea typeface="Calibri"/>
              <a:cs typeface="Arial" panose="020B0604020202020204" pitchFamily="34" charset="0"/>
            </a:endParaRPr>
          </a:p>
          <a:p>
            <a:pPr>
              <a:lnSpc>
                <a:spcPct val="107000"/>
              </a:lnSpc>
              <a:spcAft>
                <a:spcPts val="800"/>
              </a:spcAft>
            </a:pPr>
            <a:r>
              <a:rPr lang="en-GB" sz="1000" dirty="0">
                <a:effectLst/>
                <a:latin typeface="Arial" panose="020B0604020202020204" pitchFamily="34" charset="0"/>
                <a:ea typeface="Calibri"/>
                <a:cs typeface="Arial" panose="020B0604020202020204" pitchFamily="34" charset="0"/>
              </a:rPr>
              <a:t>The University of New South Wales (2023) asserts that notes are a useful way to record key information and where they were sourced.</a:t>
            </a:r>
            <a:r>
              <a:rPr lang="en-GB" sz="1000" dirty="0">
                <a:latin typeface="Arial" panose="020B0604020202020204" pitchFamily="34" charset="0"/>
                <a:ea typeface="Calibri"/>
                <a:cs typeface="Arial" panose="020B0604020202020204" pitchFamily="34" charset="0"/>
              </a:rPr>
              <a:t> </a:t>
            </a:r>
            <a:r>
              <a:rPr lang="en-GB" sz="1000" dirty="0">
                <a:effectLst/>
                <a:latin typeface="Arial" panose="020B0604020202020204" pitchFamily="34" charset="0"/>
                <a:ea typeface="Calibri"/>
                <a:cs typeface="Arial" panose="020B0604020202020204" pitchFamily="34" charset="0"/>
              </a:rPr>
              <a:t> Notetaking can help you remember relevant information you have heard and aids your concentration for more effective listening. Cottrell (2019) p232 recommends you, “</a:t>
            </a:r>
            <a:r>
              <a:rPr lang="en-GB" sz="1000" i="0" dirty="0">
                <a:effectLst/>
                <a:latin typeface="Arial" panose="020B0604020202020204" pitchFamily="34" charset="0"/>
                <a:cs typeface="Arial" panose="020B0604020202020204" pitchFamily="34" charset="0"/>
              </a:rPr>
              <a:t>Don’t waste time on notes that you don’t need and won’t use. Sometimes less is more.” </a:t>
            </a:r>
            <a:r>
              <a:rPr lang="en-GB" sz="1000" i="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The University of Nebraska-Lincoln (2023) argues that s</a:t>
            </a:r>
            <a:r>
              <a:rPr lang="en-GB" sz="1000" dirty="0">
                <a:effectLst/>
                <a:latin typeface="Arial" panose="020B0604020202020204" pitchFamily="34" charset="0"/>
                <a:ea typeface="Calibri" panose="020F0502020204030204" pitchFamily="34" charset="0"/>
                <a:cs typeface="Arial" panose="020B0604020202020204" pitchFamily="34" charset="0"/>
              </a:rPr>
              <a:t>tudies have found that notetaking helps students to focus their attention better, it can promote more detailed elaboration of ideas, and motivates efforts to relate ideas and organise materials.</a:t>
            </a:r>
            <a:r>
              <a:rPr lang="en-GB" sz="1000" dirty="0">
                <a:latin typeface="Arial" panose="020B0604020202020204" pitchFamily="34" charset="0"/>
                <a:ea typeface="Calibri" panose="020F0502020204030204" pitchFamily="34" charset="0"/>
                <a:cs typeface="Arial" panose="020B0604020202020204" pitchFamily="34" charset="0"/>
              </a:rPr>
              <a:t>  </a:t>
            </a:r>
            <a:r>
              <a:rPr lang="en-GB" sz="1000" dirty="0">
                <a:effectLst/>
                <a:latin typeface="Arial" panose="020B0604020202020204" pitchFamily="34" charset="0"/>
                <a:ea typeface="Calibri" panose="020F0502020204030204" pitchFamily="34" charset="0"/>
                <a:cs typeface="Arial" panose="020B0604020202020204" pitchFamily="34" charset="0"/>
              </a:rPr>
              <a:t>In short</a:t>
            </a:r>
            <a:r>
              <a:rPr lang="en-GB" sz="1000" dirty="0">
                <a:latin typeface="Arial" panose="020B0604020202020204" pitchFamily="34" charset="0"/>
                <a:ea typeface="Calibri" panose="020F0502020204030204" pitchFamily="34" charset="0"/>
                <a:cs typeface="Arial" panose="020B0604020202020204" pitchFamily="34" charset="0"/>
              </a:rPr>
              <a:t>,</a:t>
            </a:r>
            <a:r>
              <a:rPr lang="en-GB" sz="1000" dirty="0">
                <a:effectLst/>
                <a:latin typeface="Arial" panose="020B0604020202020204" pitchFamily="34" charset="0"/>
                <a:ea typeface="Calibri" panose="020F0502020204030204" pitchFamily="34" charset="0"/>
                <a:cs typeface="Arial" panose="020B0604020202020204" pitchFamily="34" charset="0"/>
              </a:rPr>
              <a:t> notetaking helps students to promote information more deeply.</a:t>
            </a: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EAF6DEEA-76EA-8604-7DA3-8BC64ED24FED}"/>
              </a:ext>
            </a:extLst>
          </p:cNvPr>
          <p:cNvSpPr txBox="1">
            <a:spLocks/>
          </p:cNvSpPr>
          <p:nvPr/>
        </p:nvSpPr>
        <p:spPr>
          <a:xfrm>
            <a:off x="8991035" y="1050640"/>
            <a:ext cx="2494650" cy="307777"/>
          </a:xfrm>
          <a:prstGeom prst="rect">
            <a:avLst/>
          </a:prstGeom>
          <a:solidFill>
            <a:schemeClr val="accent1">
              <a:lumMod val="60000"/>
              <a:lumOff val="40000"/>
            </a:schemeClr>
          </a:solidFill>
          <a:ln>
            <a:solidFill>
              <a:schemeClr val="accent1">
                <a:lumMod val="60000"/>
                <a:lumOff val="40000"/>
              </a:schemeClr>
            </a:solidFill>
          </a:ln>
        </p:spPr>
        <p:txBody>
          <a:bodyPr wrap="square" rtlCol="0">
            <a:spAutoFit/>
          </a:bodyPr>
          <a:lstStyle/>
          <a:p>
            <a:pPr algn="ctr"/>
            <a:r>
              <a:rPr lang="en-GB" sz="1400" b="1" dirty="0">
                <a:solidFill>
                  <a:schemeClr val="bg1"/>
                </a:solidFill>
              </a:rPr>
              <a:t>Research</a:t>
            </a:r>
            <a:r>
              <a:rPr lang="en-GB" sz="1400" b="1" dirty="0"/>
              <a:t> </a:t>
            </a:r>
          </a:p>
        </p:txBody>
      </p:sp>
      <p:sp>
        <p:nvSpPr>
          <p:cNvPr id="17" name="TextBox 16">
            <a:extLst>
              <a:ext uri="{FF2B5EF4-FFF2-40B4-BE49-F238E27FC236}">
                <a16:creationId xmlns:a16="http://schemas.microsoft.com/office/drawing/2014/main" id="{FC7DFCCB-3B28-F0DC-A78A-56EC88F0D6FE}"/>
              </a:ext>
            </a:extLst>
          </p:cNvPr>
          <p:cNvSpPr txBox="1">
            <a:spLocks/>
          </p:cNvSpPr>
          <p:nvPr/>
        </p:nvSpPr>
        <p:spPr>
          <a:xfrm>
            <a:off x="7895387" y="1358417"/>
            <a:ext cx="4293716" cy="5471050"/>
          </a:xfrm>
          <a:prstGeom prst="rect">
            <a:avLst/>
          </a:prstGeom>
          <a:solidFill>
            <a:schemeClr val="bg2"/>
          </a:solidFill>
          <a:ln>
            <a:solidFill>
              <a:schemeClr val="bg2">
                <a:lumMod val="50000"/>
              </a:schemeClr>
            </a:solidFill>
          </a:ln>
        </p:spPr>
        <p:txBody>
          <a:bodyPr wrap="square" lIns="91440" tIns="45720" rIns="91440" bIns="45720" rtlCol="0" anchor="t">
            <a:spAutoFit/>
          </a:bodyPr>
          <a:lstStyle/>
          <a:p>
            <a:pPr>
              <a:lnSpc>
                <a:spcPct val="107000"/>
              </a:lnSpc>
              <a:spcAft>
                <a:spcPts val="800"/>
              </a:spcAft>
            </a:pPr>
            <a:r>
              <a:rPr lang="en-GB" sz="1000" dirty="0">
                <a:effectLst/>
                <a:latin typeface="Arial" panose="020B0604020202020204" pitchFamily="34" charset="0"/>
                <a:ea typeface="Calibri"/>
                <a:cs typeface="Arial" panose="020B0604020202020204" pitchFamily="34" charset="0"/>
              </a:rPr>
              <a:t>Researching</a:t>
            </a:r>
            <a:r>
              <a:rPr lang="en-GB" sz="1000" dirty="0">
                <a:latin typeface="Arial" panose="020B0604020202020204" pitchFamily="34" charset="0"/>
                <a:ea typeface="Calibri"/>
                <a:cs typeface="Arial" panose="020B0604020202020204" pitchFamily="34" charset="0"/>
              </a:rPr>
              <a:t> </a:t>
            </a:r>
            <a:r>
              <a:rPr lang="en-GB" sz="1000" dirty="0">
                <a:effectLst/>
                <a:latin typeface="Arial" panose="020B0604020202020204" pitchFamily="34" charset="0"/>
                <a:ea typeface="Calibri"/>
                <a:cs typeface="Arial" panose="020B0604020202020204" pitchFamily="34" charset="0"/>
              </a:rPr>
              <a:t>is the ability to find an answer to a question or help you solve a problem.</a:t>
            </a:r>
            <a:r>
              <a:rPr lang="en-GB" sz="1000" dirty="0">
                <a:latin typeface="Arial" panose="020B0604020202020204" pitchFamily="34" charset="0"/>
                <a:ea typeface="Calibri"/>
                <a:cs typeface="Arial" panose="020B0604020202020204" pitchFamily="34" charset="0"/>
              </a:rPr>
              <a:t> </a:t>
            </a:r>
            <a:r>
              <a:rPr lang="en-GB" sz="1000" dirty="0">
                <a:effectLst/>
                <a:latin typeface="Arial" panose="020B0604020202020204" pitchFamily="34" charset="0"/>
                <a:ea typeface="Calibri"/>
                <a:cs typeface="Arial" panose="020B0604020202020204" pitchFamily="34" charset="0"/>
              </a:rPr>
              <a:t> This includes the ability to gather information about a topic, review it and analyse it to support you with the solution or answer.</a:t>
            </a:r>
            <a:r>
              <a:rPr lang="en-GB" sz="1000" dirty="0">
                <a:latin typeface="Arial" panose="020B0604020202020204" pitchFamily="34" charset="0"/>
                <a:ea typeface="Calibri"/>
                <a:cs typeface="Arial" panose="020B0604020202020204" pitchFamily="34" charset="0"/>
              </a:rPr>
              <a:t> </a:t>
            </a:r>
            <a:r>
              <a:rPr lang="en-GB" sz="1000" dirty="0">
                <a:effectLst/>
                <a:latin typeface="Arial" panose="020B0604020202020204" pitchFamily="34" charset="0"/>
                <a:ea typeface="Calibri"/>
                <a:cs typeface="Arial" panose="020B0604020202020204" pitchFamily="34" charset="0"/>
              </a:rPr>
              <a:t>Gaining proficiency in the field of research will enable you to acquire the necessary data to effectively utilize it </a:t>
            </a:r>
            <a:r>
              <a:rPr lang="en-GB" sz="1000" dirty="0">
                <a:latin typeface="Arial" panose="020B0604020202020204" pitchFamily="34" charset="0"/>
                <a:ea typeface="Calibri"/>
                <a:cs typeface="Arial" panose="020B0604020202020204" pitchFamily="34" charset="0"/>
              </a:rPr>
              <a:t>(University of Galway, 2023).</a:t>
            </a:r>
            <a:endParaRPr lang="en-GB" sz="1000" dirty="0">
              <a:effectLst/>
              <a:latin typeface="Arial" panose="020B0604020202020204" pitchFamily="34" charset="0"/>
              <a:ea typeface="Calibri"/>
              <a:cs typeface="Arial" panose="020B0604020202020204" pitchFamily="34"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Cottrell (2019) p234 shows ways to develop the skill:</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Define the task</a:t>
            </a:r>
            <a:r>
              <a:rPr lang="en-GB" sz="1000" dirty="0">
                <a:latin typeface="Arial" panose="020B0604020202020204" pitchFamily="34" charset="0"/>
                <a:ea typeface="Calibri" panose="020F0502020204030204" pitchFamily="34" charset="0"/>
                <a:cs typeface="Arial" panose="020B0604020202020204" pitchFamily="34" charset="0"/>
              </a:rPr>
              <a:t> - </a:t>
            </a:r>
            <a:r>
              <a:rPr lang="en-GB" sz="1000" dirty="0">
                <a:effectLst/>
                <a:latin typeface="Arial" panose="020B0604020202020204" pitchFamily="34" charset="0"/>
                <a:ea typeface="Calibri" panose="020F0502020204030204" pitchFamily="34" charset="0"/>
                <a:cs typeface="Arial" panose="020B0604020202020204" pitchFamily="34" charset="0"/>
              </a:rPr>
              <a:t>identifying </a:t>
            </a:r>
            <a:r>
              <a:rPr lang="en-GB" sz="1000" dirty="0">
                <a:latin typeface="Arial" panose="020B0604020202020204" pitchFamily="34" charset="0"/>
                <a:ea typeface="Calibri" panose="020F0502020204030204" pitchFamily="34" charset="0"/>
                <a:cs typeface="Arial" panose="020B0604020202020204" pitchFamily="34" charset="0"/>
              </a:rPr>
              <a:t>exactly</a:t>
            </a:r>
            <a:r>
              <a:rPr lang="en-GB" sz="1000" dirty="0">
                <a:effectLst/>
                <a:latin typeface="Arial" panose="020B0604020202020204" pitchFamily="34" charset="0"/>
                <a:ea typeface="Calibri" panose="020F0502020204030204" pitchFamily="34" charset="0"/>
                <a:cs typeface="Arial" panose="020B0604020202020204" pitchFamily="34" charset="0"/>
              </a:rPr>
              <a:t> what you need.</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Use material of appropriate quality and content – </a:t>
            </a:r>
            <a:r>
              <a:rPr lang="en-GB" sz="1000" dirty="0">
                <a:latin typeface="Arial" panose="020B0604020202020204" pitchFamily="34" charset="0"/>
                <a:ea typeface="Calibri" panose="020F0502020204030204" pitchFamily="34" charset="0"/>
                <a:cs typeface="Arial" panose="020B0604020202020204" pitchFamily="34" charset="0"/>
              </a:rPr>
              <a:t>know</a:t>
            </a:r>
            <a:r>
              <a:rPr lang="en-GB" sz="1000" dirty="0">
                <a:effectLst/>
                <a:latin typeface="Arial" panose="020B0604020202020204" pitchFamily="34" charset="0"/>
                <a:ea typeface="Calibri" panose="020F0502020204030204" pitchFamily="34" charset="0"/>
                <a:cs typeface="Arial" panose="020B0604020202020204" pitchFamily="34" charset="0"/>
              </a:rPr>
              <a:t> what you need when you see it. </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Know where to look – know where to start </a:t>
            </a:r>
            <a:r>
              <a:rPr lang="en-GB" sz="1000" dirty="0">
                <a:latin typeface="Arial" panose="020B0604020202020204" pitchFamily="34" charset="0"/>
                <a:ea typeface="Calibri" panose="020F0502020204030204" pitchFamily="34" charset="0"/>
                <a:cs typeface="Arial" panose="020B0604020202020204" pitchFamily="34" charset="0"/>
              </a:rPr>
              <a:t>looking</a:t>
            </a:r>
            <a:r>
              <a:rPr lang="en-GB" sz="1000" dirty="0">
                <a:effectLst/>
                <a:latin typeface="Arial" panose="020B0604020202020204" pitchFamily="34" charset="0"/>
                <a:ea typeface="Calibri" panose="020F0502020204030204" pitchFamily="34" charset="0"/>
                <a:cs typeface="Arial" panose="020B0604020202020204" pitchFamily="34" charset="0"/>
              </a:rPr>
              <a:t> for </a:t>
            </a:r>
            <a:r>
              <a:rPr lang="en-GB" sz="1000" dirty="0">
                <a:latin typeface="Arial" panose="020B0604020202020204" pitchFamily="34" charset="0"/>
                <a:ea typeface="Calibri" panose="020F0502020204030204" pitchFamily="34" charset="0"/>
                <a:cs typeface="Arial" panose="020B0604020202020204" pitchFamily="34" charset="0"/>
              </a:rPr>
              <a:t>certain types</a:t>
            </a:r>
            <a:r>
              <a:rPr lang="en-GB" sz="1000" dirty="0">
                <a:effectLst/>
                <a:latin typeface="Arial" panose="020B0604020202020204" pitchFamily="34" charset="0"/>
                <a:ea typeface="Calibri" panose="020F0502020204030204" pitchFamily="34" charset="0"/>
                <a:cs typeface="Arial" panose="020B0604020202020204" pitchFamily="34" charset="0"/>
              </a:rPr>
              <a:t> of information.</a:t>
            </a:r>
          </a:p>
          <a:p>
            <a:pPr marL="342900" lvl="0" indent="-342900">
              <a:lnSpc>
                <a:spcPct val="107000"/>
              </a:lnSpc>
              <a:spcAft>
                <a:spcPts val="800"/>
              </a:spcAft>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Use the right tools – know what tools are available to you, </a:t>
            </a:r>
            <a:r>
              <a:rPr lang="en-GB" sz="1000" dirty="0">
                <a:latin typeface="Arial" panose="020B0604020202020204" pitchFamily="34" charset="0"/>
                <a:ea typeface="Calibri" panose="020F0502020204030204" pitchFamily="34" charset="0"/>
                <a:cs typeface="Arial" panose="020B0604020202020204" pitchFamily="34" charset="0"/>
              </a:rPr>
              <a:t>to perform</a:t>
            </a:r>
            <a:r>
              <a:rPr lang="en-GB" sz="1000" dirty="0">
                <a:effectLst/>
                <a:latin typeface="Arial" panose="020B0604020202020204" pitchFamily="34" charset="0"/>
                <a:ea typeface="Calibri" panose="020F0502020204030204" pitchFamily="34" charset="0"/>
                <a:cs typeface="Arial" panose="020B0604020202020204" pitchFamily="34" charset="0"/>
              </a:rPr>
              <a:t> your search.</a:t>
            </a: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Before doing any kind of research, Day (2013) recommends you should  take the necessary time to determine precisely what information is required and to formulate a plan of action. It is a good idea to analyse the assignment brief, </a:t>
            </a:r>
            <a:r>
              <a:rPr lang="en-GB" sz="1000" dirty="0">
                <a:latin typeface="Arial" panose="020B0604020202020204" pitchFamily="34" charset="0"/>
                <a:ea typeface="Calibri" panose="020F0502020204030204" pitchFamily="34" charset="0"/>
                <a:cs typeface="Arial" panose="020B0604020202020204" pitchFamily="34" charset="0"/>
              </a:rPr>
              <a:t>such as</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dirty="0">
                <a:latin typeface="Arial" panose="020B0604020202020204" pitchFamily="34" charset="0"/>
                <a:ea typeface="Calibri" panose="020F0502020204030204" pitchFamily="34" charset="0"/>
                <a:cs typeface="Arial" panose="020B0604020202020204" pitchFamily="34" charset="0"/>
              </a:rPr>
              <a:t>h</a:t>
            </a:r>
            <a:r>
              <a:rPr lang="en-GB" sz="1000" dirty="0">
                <a:effectLst/>
                <a:latin typeface="Arial" panose="020B0604020202020204" pitchFamily="34" charset="0"/>
                <a:ea typeface="Calibri" panose="020F0502020204030204" pitchFamily="34" charset="0"/>
                <a:cs typeface="Arial" panose="020B0604020202020204" pitchFamily="34" charset="0"/>
              </a:rPr>
              <a:t>ow many parts are there to the question? What is actually being asked?</a:t>
            </a:r>
            <a:r>
              <a:rPr lang="en-GB" sz="1000" dirty="0">
                <a:latin typeface="Arial" panose="020B0604020202020204" pitchFamily="34" charset="0"/>
                <a:ea typeface="Calibri" panose="020F0502020204030204" pitchFamily="34" charset="0"/>
                <a:cs typeface="Arial" panose="020B0604020202020204" pitchFamily="34" charset="0"/>
              </a:rPr>
              <a:t> </a:t>
            </a:r>
            <a:r>
              <a:rPr lang="en-GB" sz="1000" dirty="0">
                <a:effectLst/>
                <a:latin typeface="Arial" panose="020B0604020202020204" pitchFamily="34" charset="0"/>
                <a:ea typeface="Calibri" panose="020F0502020204030204" pitchFamily="34" charset="0"/>
                <a:cs typeface="Arial" panose="020B0604020202020204" pitchFamily="34" charset="0"/>
              </a:rPr>
              <a:t> Think about the purpose of the assignment. Consider the ending, make use of the marking criteria and always plan and scale the research to fit the word count.</a:t>
            </a:r>
            <a:r>
              <a:rPr lang="en-GB" sz="1000" dirty="0">
                <a:latin typeface="Arial" panose="020B0604020202020204" pitchFamily="34" charset="0"/>
                <a:ea typeface="Calibri" panose="020F0502020204030204" pitchFamily="34" charset="0"/>
                <a:cs typeface="Arial" panose="020B0604020202020204" pitchFamily="34" charset="0"/>
              </a:rPr>
              <a:t>                                                                                                 Although it may not seem like it at first glance, this is one of the most important skills in academic writing, especially in the 21st century, with the abundance of information available online, it can be challenging to identify a reliable, pertinent, and trustworthy source. Consequently, research proficiency is a key component of academic writing (</a:t>
            </a:r>
            <a:r>
              <a:rPr lang="en-GB" sz="1000" dirty="0" err="1">
                <a:latin typeface="Arial" panose="020B0604020202020204" pitchFamily="34" charset="0"/>
                <a:ea typeface="Calibri" panose="020F0502020204030204" pitchFamily="34" charset="0"/>
                <a:cs typeface="Arial" panose="020B0604020202020204" pitchFamily="34" charset="0"/>
              </a:rPr>
              <a:t>Topalov</a:t>
            </a:r>
            <a:r>
              <a:rPr lang="en-GB" sz="1000" dirty="0">
                <a:latin typeface="Arial" panose="020B0604020202020204" pitchFamily="34" charset="0"/>
                <a:ea typeface="Calibri" panose="020F0502020204030204" pitchFamily="34" charset="0"/>
                <a:cs typeface="Arial" panose="020B0604020202020204" pitchFamily="34" charset="0"/>
              </a:rPr>
              <a:t> and </a:t>
            </a:r>
            <a:r>
              <a:rPr lang="en-GB" sz="1000" dirty="0" err="1">
                <a:latin typeface="Arial" panose="020B0604020202020204" pitchFamily="34" charset="0"/>
                <a:ea typeface="Calibri" panose="020F0502020204030204" pitchFamily="34" charset="0"/>
                <a:cs typeface="Arial" panose="020B0604020202020204" pitchFamily="34" charset="0"/>
              </a:rPr>
              <a:t>Bojanic</a:t>
            </a:r>
            <a:r>
              <a:rPr lang="en-GB" sz="1000" dirty="0">
                <a:latin typeface="Arial" panose="020B0604020202020204" pitchFamily="34" charset="0"/>
                <a:ea typeface="Calibri" panose="020F0502020204030204" pitchFamily="34" charset="0"/>
                <a:cs typeface="Arial" panose="020B0604020202020204" pitchFamily="34" charset="0"/>
              </a:rPr>
              <a:t>, 2013).                                                                                                                                                                                                                                </a:t>
            </a:r>
          </a:p>
          <a:p>
            <a:pPr>
              <a:lnSpc>
                <a:spcPct val="107000"/>
              </a:lnSpc>
              <a:spcAft>
                <a:spcPts val="800"/>
              </a:spcAft>
            </a:pP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F6DF1008-B4F4-1581-1F0A-A30EA2699C06}"/>
              </a:ext>
            </a:extLst>
          </p:cNvPr>
          <p:cNvSpPr txBox="1">
            <a:spLocks/>
          </p:cNvSpPr>
          <p:nvPr/>
        </p:nvSpPr>
        <p:spPr>
          <a:xfrm>
            <a:off x="-1" y="1365822"/>
            <a:ext cx="3914575" cy="6578019"/>
          </a:xfrm>
          <a:prstGeom prst="rect">
            <a:avLst/>
          </a:prstGeom>
          <a:solidFill>
            <a:schemeClr val="bg2"/>
          </a:solidFill>
          <a:ln>
            <a:solidFill>
              <a:schemeClr val="bg2">
                <a:lumMod val="50000"/>
              </a:schemeClr>
            </a:solidFill>
          </a:ln>
        </p:spPr>
        <p:txBody>
          <a:bodyPr wrap="square" lIns="91440" tIns="45720" rIns="91440" bIns="45720" rtlCol="0" anchor="t">
            <a:spAutoFit/>
          </a:bodyPr>
          <a:lstStyle/>
          <a:p>
            <a:pPr algn="l"/>
            <a:r>
              <a:rPr lang="en-GB" sz="1000" i="0" dirty="0">
                <a:effectLst/>
                <a:latin typeface="Arial" panose="020B0604020202020204" pitchFamily="34" charset="0"/>
                <a:cs typeface="Arial" panose="020B0604020202020204" pitchFamily="34" charset="0"/>
              </a:rPr>
              <a:t>Time management is planning and managing the time you spend on different activities, to make the most of your day.</a:t>
            </a:r>
          </a:p>
          <a:p>
            <a:pPr algn="l"/>
            <a:r>
              <a:rPr lang="en-GB" sz="1000" i="0" dirty="0">
                <a:effectLst/>
                <a:latin typeface="Arial" panose="020B0604020202020204" pitchFamily="34" charset="0"/>
                <a:cs typeface="Arial" panose="020B0604020202020204" pitchFamily="34" charset="0"/>
              </a:rPr>
              <a:t>This is an important skill, because time is a finite resource for students and must be managed effectively. This skill will help you make the most of your day, even when you are pressed for time (</a:t>
            </a:r>
            <a:r>
              <a:rPr lang="en-GB" sz="1000" i="0" dirty="0" err="1">
                <a:effectLst/>
                <a:latin typeface="Arial" panose="020B0604020202020204" pitchFamily="34" charset="0"/>
                <a:cs typeface="Arial" panose="020B0604020202020204" pitchFamily="34" charset="0"/>
              </a:rPr>
              <a:t>Tagliaferro</a:t>
            </a:r>
            <a:r>
              <a:rPr lang="en-GB" sz="1000" i="0" dirty="0">
                <a:effectLst/>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 2023).</a:t>
            </a:r>
            <a:endParaRPr lang="en-GB" sz="1000" i="0" dirty="0">
              <a:effectLst/>
              <a:latin typeface="Arial" panose="020B0604020202020204" pitchFamily="34" charset="0"/>
              <a:cs typeface="Arial" panose="020B0604020202020204" pitchFamily="34"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Having good time management will help you have a better work-life balance which will reduce stress, help you achieve goals in an easier and faster way, this in turn will increase your state of happiness as indicated by the Australian Christian College (2019).   </a:t>
            </a: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Cottrell (2019) p125 states that your success as a student is strongly influenced by the combination of two interrelated factors:</a:t>
            </a:r>
            <a:endParaRPr lang="en-GB" sz="1000" dirty="0">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b="1" dirty="0">
                <a:effectLst/>
                <a:latin typeface="Arial" panose="020B0604020202020204" pitchFamily="34" charset="0"/>
                <a:ea typeface="Calibri" panose="020F0502020204030204" pitchFamily="34" charset="0"/>
                <a:cs typeface="Arial" panose="020B0604020202020204" pitchFamily="34" charset="0"/>
              </a:rPr>
              <a:t>How much </a:t>
            </a:r>
            <a:r>
              <a:rPr lang="en-GB" sz="1000" dirty="0">
                <a:effectLst/>
                <a:latin typeface="Arial" panose="020B0604020202020204" pitchFamily="34" charset="0"/>
                <a:ea typeface="Calibri" panose="020F0502020204030204" pitchFamily="34" charset="0"/>
                <a:cs typeface="Arial" panose="020B0604020202020204" pitchFamily="34" charset="0"/>
              </a:rPr>
              <a:t>time you spend </a:t>
            </a:r>
            <a:r>
              <a:rPr lang="en-GB" sz="1000" dirty="0">
                <a:latin typeface="Arial" panose="020B0604020202020204" pitchFamily="34" charset="0"/>
                <a:ea typeface="Calibri" panose="020F0502020204030204" pitchFamily="34" charset="0"/>
                <a:cs typeface="Arial" panose="020B0604020202020204" pitchFamily="34" charset="0"/>
              </a:rPr>
              <a:t>on your</a:t>
            </a:r>
            <a:r>
              <a:rPr lang="en-GB" sz="1000" dirty="0">
                <a:effectLst/>
                <a:latin typeface="Arial" panose="020B0604020202020204" pitchFamily="34" charset="0"/>
                <a:ea typeface="Calibri" panose="020F0502020204030204" pitchFamily="34" charset="0"/>
                <a:cs typeface="Arial" panose="020B0604020202020204" pitchFamily="34" charset="0"/>
              </a:rPr>
              <a:t> study.</a:t>
            </a:r>
          </a:p>
          <a:p>
            <a:pPr marL="171450" indent="-171450">
              <a:lnSpc>
                <a:spcPct val="107000"/>
              </a:lnSpc>
              <a:spcAft>
                <a:spcPts val="800"/>
              </a:spcAft>
              <a:buFont typeface="Arial" panose="020B0604020202020204" pitchFamily="34" charset="0"/>
              <a:buChar char="•"/>
            </a:pPr>
            <a:r>
              <a:rPr lang="en-GB" sz="1000" b="1" dirty="0">
                <a:effectLst/>
                <a:latin typeface="Arial" panose="020B0604020202020204" pitchFamily="34" charset="0"/>
                <a:ea typeface="Calibri" panose="020F0502020204030204" pitchFamily="34" charset="0"/>
                <a:cs typeface="Arial" panose="020B0604020202020204" pitchFamily="34" charset="0"/>
              </a:rPr>
              <a:t>How well </a:t>
            </a:r>
            <a:r>
              <a:rPr lang="en-GB" sz="1000" dirty="0">
                <a:effectLst/>
                <a:latin typeface="Arial" panose="020B0604020202020204" pitchFamily="34" charset="0"/>
                <a:ea typeface="Calibri" panose="020F0502020204030204" pitchFamily="34" charset="0"/>
                <a:cs typeface="Arial" panose="020B0604020202020204" pitchFamily="34" charset="0"/>
              </a:rPr>
              <a:t>you use that time.</a:t>
            </a: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According to the University of Bristol (2021), it is more likely that you will do well, if you put more time into tasks like, thinking about your subject, reading and preparing well for any assignments and exams.                                                                                          The first thing to do, is to develop the right attitude and awareness.  It may be difficult at first, but you can develop good habits. This makes it  easier and more effective (Forsyth, 2013).</a:t>
            </a:r>
            <a:r>
              <a:rPr lang="en-GB" sz="1000" dirty="0">
                <a:latin typeface="Arial" panose="020B0604020202020204" pitchFamily="34" charset="0"/>
                <a:ea typeface="Calibri" panose="020F0502020204030204" pitchFamily="34" charset="0"/>
                <a:cs typeface="Arial" panose="020B0604020202020204" pitchFamily="34" charset="0"/>
              </a:rPr>
              <a:t>                             Bedford and Wilson (2013) advise that planning your time wisely and then adhering to your plan will help you avoid the panic of falling behind or the stress associated with leaving everything to the last moment. </a:t>
            </a:r>
          </a:p>
          <a:p>
            <a:pPr>
              <a:lnSpc>
                <a:spcPct val="107000"/>
              </a:lnSpc>
              <a:spcAft>
                <a:spcPts val="800"/>
              </a:spcAft>
            </a:pP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latin typeface="Arial" panose="020B0604020202020204" pitchFamily="34" charset="0"/>
              <a:ea typeface="Calibri" panose="020F050202020403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4C406156-7C19-4ABC-8BED-EE09048FBDFB}"/>
              </a:ext>
            </a:extLst>
          </p:cNvPr>
          <p:cNvSpPr/>
          <p:nvPr/>
        </p:nvSpPr>
        <p:spPr>
          <a:xfrm>
            <a:off x="0" y="6400801"/>
            <a:ext cx="12192000" cy="457200"/>
          </a:xfrm>
          <a:prstGeom prst="rect">
            <a:avLst/>
          </a:prstGeom>
          <a:solidFill>
            <a:schemeClr val="bg2"/>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00" b="1" dirty="0">
                <a:solidFill>
                  <a:schemeClr val="tx1"/>
                </a:solidFill>
                <a:latin typeface="Arial" panose="020B0604020202020204" pitchFamily="34" charset="0"/>
                <a:cs typeface="Arial" panose="020B0604020202020204" pitchFamily="34" charset="0"/>
              </a:rPr>
              <a:t>Conclusion </a:t>
            </a:r>
            <a:r>
              <a:rPr lang="en-GB" sz="1000" dirty="0">
                <a:solidFill>
                  <a:schemeClr val="tx1"/>
                </a:solidFill>
                <a:latin typeface="Arial" panose="020B0604020202020204" pitchFamily="34" charset="0"/>
                <a:cs typeface="Arial" panose="020B0604020202020204" pitchFamily="34" charset="0"/>
              </a:rPr>
              <a:t>– In brief developing your study abilities will provide you with a greater sense of control over your studies. The above-mentioned study skills are healthy study habits that any student can adopt to enhance their study performance and ultimately boost their self-esteem.</a:t>
            </a:r>
          </a:p>
        </p:txBody>
      </p:sp>
    </p:spTree>
    <p:extLst>
      <p:ext uri="{BB962C8B-B14F-4D97-AF65-F5344CB8AC3E}">
        <p14:creationId xmlns:p14="http://schemas.microsoft.com/office/powerpoint/2010/main" val="2011728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3A530-B2B8-FAE7-AB67-433939FB5CBB}"/>
              </a:ext>
            </a:extLst>
          </p:cNvPr>
          <p:cNvSpPr txBox="1"/>
          <p:nvPr/>
        </p:nvSpPr>
        <p:spPr>
          <a:xfrm>
            <a:off x="302993" y="759486"/>
            <a:ext cx="9860280" cy="6647974"/>
          </a:xfrm>
          <a:prstGeom prst="rect">
            <a:avLst/>
          </a:prstGeom>
          <a:noFill/>
        </p:spPr>
        <p:txBody>
          <a:bodyPr wrap="square" rtlCol="0">
            <a:spAutoFit/>
          </a:bodyPr>
          <a:lstStyle/>
          <a:p>
            <a:r>
              <a:rPr lang="en-GB" sz="1600" b="1" u="sng" dirty="0">
                <a:latin typeface="Arial" panose="020B0604020202020204" pitchFamily="34" charset="0"/>
                <a:cs typeface="Arial" panose="020B0604020202020204" pitchFamily="34" charset="0"/>
              </a:rPr>
              <a:t>Reference List </a:t>
            </a:r>
          </a:p>
          <a:p>
            <a:endParaRPr lang="en-GB" sz="1400" b="1"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r>
              <a:rPr lang="en-GB" sz="1200" b="0" i="0" dirty="0">
                <a:solidFill>
                  <a:srgbClr val="333333"/>
                </a:solidFill>
                <a:effectLst/>
                <a:latin typeface="Arial" panose="020B0604020202020204" pitchFamily="34" charset="0"/>
                <a:cs typeface="Arial" panose="020B0604020202020204" pitchFamily="34" charset="0"/>
              </a:rPr>
              <a:t>Austin Community College (no date) </a:t>
            </a:r>
            <a:r>
              <a:rPr lang="en-GB" sz="1200" b="0" i="1" dirty="0">
                <a:solidFill>
                  <a:srgbClr val="333333"/>
                </a:solidFill>
                <a:effectLst/>
                <a:latin typeface="Arial" panose="020B0604020202020204" pitchFamily="34" charset="0"/>
                <a:cs typeface="Arial" panose="020B0604020202020204" pitchFamily="34" charset="0"/>
              </a:rPr>
              <a:t>Benefits of Notetaking.</a:t>
            </a:r>
            <a:r>
              <a:rPr lang="en-GB" sz="1200" b="0" i="0" dirty="0">
                <a:solidFill>
                  <a:srgbClr val="333333"/>
                </a:solidFill>
                <a:effectLst/>
                <a:latin typeface="Arial" panose="020B0604020202020204" pitchFamily="34" charset="0"/>
                <a:cs typeface="Arial" panose="020B0604020202020204" pitchFamily="34" charset="0"/>
              </a:rPr>
              <a:t> Available at: https://sites.austincc.edu/student-skills-workshops/taking-effective-notes/benefits-of-notetaking/ (Accessed: 11 September 2023).</a:t>
            </a:r>
          </a:p>
          <a:p>
            <a:endParaRPr lang="en-GB" sz="1200" dirty="0">
              <a:latin typeface="Arial" panose="020B0604020202020204" pitchFamily="34" charset="0"/>
              <a:cs typeface="Arial" panose="020B0604020202020204" pitchFamily="34" charset="0"/>
            </a:endParaRPr>
          </a:p>
          <a:p>
            <a:r>
              <a:rPr lang="en-GB" sz="1200" b="0" i="0" dirty="0">
                <a:solidFill>
                  <a:srgbClr val="333333"/>
                </a:solidFill>
                <a:effectLst/>
                <a:latin typeface="Arial" panose="020B0604020202020204" pitchFamily="34" charset="0"/>
                <a:cs typeface="Arial" panose="020B0604020202020204" pitchFamily="34" charset="0"/>
              </a:rPr>
              <a:t>Australian Christian College (2019) </a:t>
            </a:r>
            <a:r>
              <a:rPr lang="en-GB" sz="1200" b="0" i="1" dirty="0">
                <a:solidFill>
                  <a:srgbClr val="333333"/>
                </a:solidFill>
                <a:effectLst/>
                <a:latin typeface="Arial" panose="020B0604020202020204" pitchFamily="34" charset="0"/>
                <a:cs typeface="Arial" panose="020B0604020202020204" pitchFamily="34" charset="0"/>
              </a:rPr>
              <a:t>Time management skills that improve student learning.</a:t>
            </a:r>
            <a:r>
              <a:rPr lang="en-GB" sz="1200" b="0" i="0" dirty="0">
                <a:solidFill>
                  <a:srgbClr val="333333"/>
                </a:solidFill>
                <a:effectLst/>
                <a:latin typeface="Arial" panose="020B0604020202020204" pitchFamily="34" charset="0"/>
                <a:cs typeface="Arial" panose="020B0604020202020204" pitchFamily="34" charset="0"/>
              </a:rPr>
              <a:t> Available at: https://www.acc.edu.au/blog/time-management-skills-student-learning/ (Accessed: 10 September 2023).</a:t>
            </a:r>
          </a:p>
          <a:p>
            <a:endParaRPr lang="en-GB" sz="1200" b="0" i="0" dirty="0">
              <a:solidFill>
                <a:srgbClr val="333333"/>
              </a:solidFill>
              <a:effectLst/>
              <a:latin typeface="Arial" panose="020B0604020202020204" pitchFamily="34" charset="0"/>
              <a:cs typeface="Arial" panose="020B0604020202020204" pitchFamily="34" charset="0"/>
            </a:endParaRPr>
          </a:p>
          <a:p>
            <a:r>
              <a:rPr lang="en-GB" sz="1200" b="0" i="0" dirty="0">
                <a:solidFill>
                  <a:srgbClr val="333333"/>
                </a:solidFill>
                <a:effectLst/>
                <a:latin typeface="Arial" panose="020B0604020202020204" pitchFamily="34" charset="0"/>
                <a:cs typeface="Arial" panose="020B0604020202020204" pitchFamily="34" charset="0"/>
              </a:rPr>
              <a:t>Bedford, D. and Wilson, E. (2013) </a:t>
            </a:r>
            <a:r>
              <a:rPr lang="en-GB" sz="1200" b="0" i="1" dirty="0">
                <a:solidFill>
                  <a:srgbClr val="333333"/>
                </a:solidFill>
                <a:effectLst/>
                <a:latin typeface="Arial" panose="020B0604020202020204" pitchFamily="34" charset="0"/>
                <a:cs typeface="Arial" panose="020B0604020202020204" pitchFamily="34" charset="0"/>
              </a:rPr>
              <a:t>Study skills for foundation degrees.. </a:t>
            </a:r>
            <a:r>
              <a:rPr lang="en-GB" sz="1200" dirty="0">
                <a:solidFill>
                  <a:srgbClr val="333333"/>
                </a:solidFill>
                <a:latin typeface="Arial" panose="020B0604020202020204" pitchFamily="34" charset="0"/>
                <a:cs typeface="Arial" panose="020B0604020202020204" pitchFamily="34" charset="0"/>
              </a:rPr>
              <a:t>2</a:t>
            </a:r>
            <a:r>
              <a:rPr lang="en-GB" sz="1200" baseline="30000" dirty="0">
                <a:solidFill>
                  <a:srgbClr val="333333"/>
                </a:solidFill>
                <a:latin typeface="Arial" panose="020B0604020202020204" pitchFamily="34" charset="0"/>
                <a:cs typeface="Arial" panose="020B0604020202020204" pitchFamily="34" charset="0"/>
              </a:rPr>
              <a:t>nd</a:t>
            </a:r>
            <a:r>
              <a:rPr lang="en-GB" sz="1200" dirty="0">
                <a:solidFill>
                  <a:srgbClr val="333333"/>
                </a:solidFill>
                <a:latin typeface="Arial" panose="020B0604020202020204" pitchFamily="34" charset="0"/>
                <a:cs typeface="Arial" panose="020B0604020202020204" pitchFamily="34" charset="0"/>
              </a:rPr>
              <a:t> </a:t>
            </a:r>
            <a:r>
              <a:rPr lang="en-GB" sz="1200" b="0" i="0" dirty="0">
                <a:solidFill>
                  <a:srgbClr val="333333"/>
                </a:solidFill>
                <a:effectLst/>
                <a:latin typeface="Arial" panose="020B0604020202020204" pitchFamily="34" charset="0"/>
                <a:cs typeface="Arial" panose="020B0604020202020204" pitchFamily="34" charset="0"/>
              </a:rPr>
              <a:t>edition. Oxon: Routledge. Available at: https://doi.org/10.4324/9780203119686 (Accessed on: 19 September 2023).</a:t>
            </a:r>
          </a:p>
          <a:p>
            <a:endParaRPr lang="en-GB" sz="1200" b="0" i="0" dirty="0">
              <a:solidFill>
                <a:srgbClr val="333333"/>
              </a:solidFill>
              <a:effectLst/>
              <a:latin typeface="Arial" panose="020B0604020202020204" pitchFamily="34" charset="0"/>
              <a:cs typeface="Arial" panose="020B0604020202020204" pitchFamily="34" charset="0"/>
            </a:endParaRPr>
          </a:p>
          <a:p>
            <a:r>
              <a:rPr lang="en-GB" sz="1200" dirty="0">
                <a:solidFill>
                  <a:srgbClr val="4D5156"/>
                </a:solidFill>
                <a:effectLst/>
                <a:latin typeface="Arial" panose="020B0604020202020204" pitchFamily="34" charset="0"/>
                <a:ea typeface="Calibri" panose="020F0502020204030204" pitchFamily="34" charset="0"/>
                <a:cs typeface="Arial" panose="020B0604020202020204" pitchFamily="34" charset="0"/>
              </a:rPr>
              <a:t>Bedford, D. and Wilson, E. (2020), </a:t>
            </a:r>
            <a:r>
              <a:rPr lang="en-GB" sz="1200" i="1" dirty="0">
                <a:solidFill>
                  <a:srgbClr val="4D5156"/>
                </a:solidFill>
                <a:effectLst/>
                <a:latin typeface="Arial" panose="020B0604020202020204" pitchFamily="34" charset="0"/>
                <a:ea typeface="Calibri" panose="020F0502020204030204" pitchFamily="34" charset="0"/>
                <a:cs typeface="Arial" panose="020B0604020202020204" pitchFamily="34" charset="0"/>
              </a:rPr>
              <a:t>Study Skills for Foundation Degrees. </a:t>
            </a:r>
            <a:r>
              <a:rPr lang="en-GB" sz="1200" dirty="0">
                <a:solidFill>
                  <a:srgbClr val="4D5156"/>
                </a:solidFill>
                <a:effectLst/>
                <a:latin typeface="Arial" panose="020B0604020202020204" pitchFamily="34" charset="0"/>
                <a:ea typeface="Calibri" panose="020F0502020204030204" pitchFamily="34" charset="0"/>
                <a:cs typeface="Arial" panose="020B0604020202020204" pitchFamily="34" charset="0"/>
              </a:rPr>
              <a:t>3</a:t>
            </a:r>
            <a:r>
              <a:rPr lang="en-GB" sz="1200" baseline="30000" dirty="0">
                <a:solidFill>
                  <a:srgbClr val="4D5156"/>
                </a:solidFill>
                <a:effectLst/>
                <a:latin typeface="Arial" panose="020B0604020202020204" pitchFamily="34" charset="0"/>
                <a:ea typeface="Calibri" panose="020F0502020204030204" pitchFamily="34" charset="0"/>
                <a:cs typeface="Arial" panose="020B0604020202020204" pitchFamily="34" charset="0"/>
              </a:rPr>
              <a:t>rd</a:t>
            </a:r>
            <a:r>
              <a:rPr lang="en-GB" sz="1200" dirty="0">
                <a:solidFill>
                  <a:srgbClr val="4D5156"/>
                </a:solidFill>
                <a:effectLst/>
                <a:latin typeface="Arial" panose="020B0604020202020204" pitchFamily="34" charset="0"/>
                <a:ea typeface="Calibri" panose="020F0502020204030204" pitchFamily="34" charset="0"/>
                <a:cs typeface="Arial" panose="020B0604020202020204" pitchFamily="34" charset="0"/>
              </a:rPr>
              <a:t> edition, Oxon: Routled</a:t>
            </a:r>
            <a:r>
              <a:rPr lang="en-GB" sz="1200" dirty="0">
                <a:solidFill>
                  <a:srgbClr val="4D5156"/>
                </a:solidFill>
                <a:latin typeface="Arial" panose="020B0604020202020204" pitchFamily="34" charset="0"/>
                <a:ea typeface="Calibri" panose="020F0502020204030204" pitchFamily="34" charset="0"/>
                <a:cs typeface="Arial" panose="020B0604020202020204" pitchFamily="34" charset="0"/>
              </a:rPr>
              <a:t>ge.</a:t>
            </a:r>
          </a:p>
          <a:p>
            <a:br>
              <a:rPr lang="en-GB" sz="1200" dirty="0">
                <a:latin typeface="Arial" panose="020B0604020202020204" pitchFamily="34" charset="0"/>
                <a:cs typeface="Arial" panose="020B0604020202020204" pitchFamily="34" charset="0"/>
              </a:rPr>
            </a:br>
            <a:r>
              <a:rPr lang="en-GB" sz="1200" b="0" i="0" dirty="0">
                <a:solidFill>
                  <a:srgbClr val="555555"/>
                </a:solidFill>
                <a:effectLst/>
                <a:latin typeface="Arial" panose="020B0604020202020204" pitchFamily="34" charset="0"/>
                <a:cs typeface="Arial" panose="020B0604020202020204" pitchFamily="34" charset="0"/>
              </a:rPr>
              <a:t>Cottrell, S. (2019). </a:t>
            </a:r>
            <a:r>
              <a:rPr lang="en-GB" sz="1200" b="0" i="1" dirty="0">
                <a:solidFill>
                  <a:srgbClr val="555555"/>
                </a:solidFill>
                <a:effectLst/>
                <a:latin typeface="Arial" panose="020B0604020202020204" pitchFamily="34" charset="0"/>
                <a:cs typeface="Arial" panose="020B0604020202020204" pitchFamily="34" charset="0"/>
              </a:rPr>
              <a:t>The Study Skills Handbook</a:t>
            </a:r>
            <a:r>
              <a:rPr lang="en-GB" sz="1200" dirty="0">
                <a:solidFill>
                  <a:srgbClr val="555555"/>
                </a:solidFill>
                <a:latin typeface="Arial" panose="020B0604020202020204" pitchFamily="34" charset="0"/>
                <a:cs typeface="Arial" panose="020B0604020202020204" pitchFamily="34" charset="0"/>
              </a:rPr>
              <a:t>.</a:t>
            </a:r>
            <a:r>
              <a:rPr lang="en-GB" sz="1200" b="0" i="0" dirty="0">
                <a:solidFill>
                  <a:srgbClr val="555555"/>
                </a:solidFill>
                <a:effectLst/>
                <a:latin typeface="Arial" panose="020B0604020202020204" pitchFamily="34" charset="0"/>
                <a:cs typeface="Arial" panose="020B0604020202020204" pitchFamily="34" charset="0"/>
              </a:rPr>
              <a:t> 5</a:t>
            </a:r>
            <a:r>
              <a:rPr lang="en-GB" sz="1200" b="0" i="0" baseline="30000" dirty="0">
                <a:solidFill>
                  <a:srgbClr val="555555"/>
                </a:solidFill>
                <a:effectLst/>
                <a:latin typeface="Arial" panose="020B0604020202020204" pitchFamily="34" charset="0"/>
                <a:cs typeface="Arial" panose="020B0604020202020204" pitchFamily="34" charset="0"/>
              </a:rPr>
              <a:t>th</a:t>
            </a:r>
            <a:r>
              <a:rPr lang="en-GB" sz="1200" b="0" i="0" dirty="0">
                <a:solidFill>
                  <a:srgbClr val="555555"/>
                </a:solidFill>
                <a:effectLst/>
                <a:latin typeface="Arial" panose="020B0604020202020204" pitchFamily="34" charset="0"/>
                <a:cs typeface="Arial" panose="020B0604020202020204" pitchFamily="34" charset="0"/>
              </a:rPr>
              <a:t> edition, London: Bloomsbury Academic.</a:t>
            </a:r>
          </a:p>
          <a:p>
            <a:endParaRPr lang="en-GB" sz="1200" b="0" i="0" dirty="0">
              <a:solidFill>
                <a:srgbClr val="555555"/>
              </a:solidFill>
              <a:effectLst/>
              <a:latin typeface="Arial" panose="020B0604020202020204" pitchFamily="34" charset="0"/>
              <a:cs typeface="Arial" panose="020B0604020202020204" pitchFamily="34" charset="0"/>
            </a:endParaRPr>
          </a:p>
          <a:p>
            <a:r>
              <a:rPr lang="en-GB" sz="1200" dirty="0">
                <a:solidFill>
                  <a:srgbClr val="555555"/>
                </a:solidFill>
                <a:latin typeface="Arial" panose="020B0604020202020204" pitchFamily="34" charset="0"/>
                <a:cs typeface="Arial" panose="020B0604020202020204" pitchFamily="34" charset="0"/>
              </a:rPr>
              <a:t>Day, T.(2013) </a:t>
            </a:r>
            <a:r>
              <a:rPr lang="en-GB" sz="1200" i="1" dirty="0">
                <a:solidFill>
                  <a:srgbClr val="555555"/>
                </a:solidFill>
                <a:latin typeface="Arial" panose="020B0604020202020204" pitchFamily="34" charset="0"/>
                <a:cs typeface="Arial" panose="020B0604020202020204" pitchFamily="34" charset="0"/>
              </a:rPr>
              <a:t>Success In Academic Writing. </a:t>
            </a:r>
            <a:r>
              <a:rPr lang="en-GB" sz="1200" dirty="0">
                <a:solidFill>
                  <a:srgbClr val="555555"/>
                </a:solidFill>
                <a:latin typeface="Arial" panose="020B0604020202020204" pitchFamily="34" charset="0"/>
                <a:cs typeface="Arial" panose="020B0604020202020204" pitchFamily="34" charset="0"/>
              </a:rPr>
              <a:t>England: Palgrave Macmillan.</a:t>
            </a:r>
          </a:p>
          <a:p>
            <a:endParaRPr lang="en-GB" sz="1200" dirty="0">
              <a:solidFill>
                <a:srgbClr val="555555"/>
              </a:solidFill>
              <a:latin typeface="Arial" panose="020B0604020202020204" pitchFamily="34" charset="0"/>
              <a:cs typeface="Arial" panose="020B0604020202020204" pitchFamily="34" charset="0"/>
            </a:endParaRPr>
          </a:p>
          <a:p>
            <a:r>
              <a:rPr lang="en-GB" sz="1200" dirty="0">
                <a:solidFill>
                  <a:srgbClr val="555555"/>
                </a:solidFill>
                <a:latin typeface="Arial" panose="020B0604020202020204" pitchFamily="34" charset="0"/>
                <a:cs typeface="Arial" panose="020B0604020202020204" pitchFamily="34" charset="0"/>
              </a:rPr>
              <a:t>Forsyth, P. (2013) </a:t>
            </a:r>
            <a:r>
              <a:rPr lang="en-GB" sz="1200" i="1" dirty="0">
                <a:solidFill>
                  <a:srgbClr val="555555"/>
                </a:solidFill>
                <a:latin typeface="Arial" panose="020B0604020202020204" pitchFamily="34" charset="0"/>
                <a:cs typeface="Arial" panose="020B0604020202020204" pitchFamily="34" charset="0"/>
              </a:rPr>
              <a:t>Successful time management</a:t>
            </a:r>
            <a:r>
              <a:rPr lang="en-GB" sz="1200" dirty="0">
                <a:solidFill>
                  <a:srgbClr val="555555"/>
                </a:solidFill>
                <a:latin typeface="Arial" panose="020B0604020202020204" pitchFamily="34" charset="0"/>
                <a:cs typeface="Arial" panose="020B0604020202020204" pitchFamily="34" charset="0"/>
              </a:rPr>
              <a:t>. 3rd edition, London: Kogan Page Ltd.</a:t>
            </a:r>
          </a:p>
          <a:p>
            <a:endParaRPr lang="en-GB" sz="1200" dirty="0">
              <a:solidFill>
                <a:srgbClr val="555555"/>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Future Learn (2022) </a:t>
            </a:r>
            <a:r>
              <a:rPr lang="en-GB" sz="1200" i="1" dirty="0">
                <a:latin typeface="Arial" panose="020B0604020202020204" pitchFamily="34" charset="0"/>
                <a:cs typeface="Arial" panose="020B0604020202020204" pitchFamily="34" charset="0"/>
              </a:rPr>
              <a:t>Time Management Skills: How to manage your time. </a:t>
            </a:r>
            <a:r>
              <a:rPr lang="en-GB" sz="1200" dirty="0">
                <a:latin typeface="Arial" panose="020B0604020202020204" pitchFamily="34" charset="0"/>
                <a:cs typeface="Arial" panose="020B0604020202020204" pitchFamily="34" charset="0"/>
              </a:rPr>
              <a:t>Available at: https://www.futurelearn.com/info/blog/time-management-skills/(Accessed: 11 September 2023).</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Future Fit (2023) </a:t>
            </a:r>
            <a:r>
              <a:rPr lang="en-GB" sz="1200" i="1" dirty="0">
                <a:latin typeface="Arial" panose="020B0604020202020204" pitchFamily="34" charset="0"/>
                <a:cs typeface="Arial" panose="020B0604020202020204" pitchFamily="34" charset="0"/>
              </a:rPr>
              <a:t>Time management skills for students for effective learning. </a:t>
            </a:r>
            <a:r>
              <a:rPr lang="en-GB" sz="1200" dirty="0">
                <a:latin typeface="Arial" panose="020B0604020202020204" pitchFamily="34" charset="0"/>
                <a:cs typeface="Arial" panose="020B0604020202020204" pitchFamily="34" charset="0"/>
              </a:rPr>
              <a:t>Available at: https://www.futurefit.co.uk/blog/time-management-skills-for-students/(Accessed: 19 September 2023).</a:t>
            </a:r>
          </a:p>
          <a:p>
            <a:endParaRPr lang="en-GB" sz="1200" dirty="0">
              <a:latin typeface="Arial" panose="020B0604020202020204" pitchFamily="34" charset="0"/>
              <a:cs typeface="Arial" panose="020B0604020202020204" pitchFamily="34" charset="0"/>
            </a:endParaRPr>
          </a:p>
          <a:p>
            <a:r>
              <a:rPr lang="en-GB" sz="1200" b="0" i="0" dirty="0">
                <a:solidFill>
                  <a:srgbClr val="333333"/>
                </a:solidFill>
                <a:effectLst/>
                <a:latin typeface="Arial" panose="020B0604020202020204" pitchFamily="34" charset="0"/>
                <a:cs typeface="Arial" panose="020B0604020202020204" pitchFamily="34" charset="0"/>
              </a:rPr>
              <a:t>Imperial College of London (no date) </a:t>
            </a:r>
            <a:r>
              <a:rPr lang="en-GB" sz="1200" b="0" i="1" dirty="0">
                <a:solidFill>
                  <a:srgbClr val="333333"/>
                </a:solidFill>
                <a:effectLst/>
                <a:latin typeface="Arial" panose="020B0604020202020204" pitchFamily="34" charset="0"/>
                <a:cs typeface="Arial" panose="020B0604020202020204" pitchFamily="34" charset="0"/>
              </a:rPr>
              <a:t>Effective</a:t>
            </a:r>
            <a:r>
              <a:rPr lang="en-GB" sz="1200" b="0" i="0" dirty="0">
                <a:solidFill>
                  <a:srgbClr val="333333"/>
                </a:solidFill>
                <a:effectLst/>
                <a:latin typeface="Arial" panose="020B0604020202020204" pitchFamily="34" charset="0"/>
                <a:cs typeface="Arial" panose="020B0604020202020204" pitchFamily="34" charset="0"/>
              </a:rPr>
              <a:t> </a:t>
            </a:r>
            <a:r>
              <a:rPr lang="en-GB" sz="1200" b="0" i="1" dirty="0">
                <a:solidFill>
                  <a:srgbClr val="333333"/>
                </a:solidFill>
                <a:effectLst/>
                <a:latin typeface="Arial" panose="020B0604020202020204" pitchFamily="34" charset="0"/>
                <a:cs typeface="Arial" panose="020B0604020202020204" pitchFamily="34" charset="0"/>
              </a:rPr>
              <a:t>note-taking.</a:t>
            </a:r>
            <a:r>
              <a:rPr lang="en-GB" sz="1200" b="0" i="0" dirty="0">
                <a:solidFill>
                  <a:srgbClr val="333333"/>
                </a:solidFill>
                <a:effectLst/>
                <a:latin typeface="Arial" panose="020B0604020202020204" pitchFamily="34" charset="0"/>
                <a:cs typeface="Arial" panose="020B0604020202020204" pitchFamily="34" charset="0"/>
              </a:rPr>
              <a:t> Available at: https://www.imperial.ac.uk/students/success-guide/ug/effective-study/in-class-and-in-lectures/effective-note-taking/(Accessed: 10 September 2023).</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b="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i="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27901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DFB2832-574A-DC1E-C0C3-50C43C143F4A}"/>
              </a:ext>
            </a:extLst>
          </p:cNvPr>
          <p:cNvSpPr txBox="1"/>
          <p:nvPr/>
        </p:nvSpPr>
        <p:spPr>
          <a:xfrm>
            <a:off x="216816" y="414780"/>
            <a:ext cx="11679811" cy="3970318"/>
          </a:xfrm>
          <a:prstGeom prst="rect">
            <a:avLst/>
          </a:prstGeom>
          <a:noFill/>
        </p:spPr>
        <p:txBody>
          <a:bodyPr wrap="square">
            <a:spAutoFit/>
          </a:bodyPr>
          <a:lstStyle/>
          <a:p>
            <a:r>
              <a:rPr lang="en-GB" sz="1200" b="0" dirty="0" err="1">
                <a:solidFill>
                  <a:srgbClr val="404040"/>
                </a:solidFill>
                <a:effectLst/>
                <a:latin typeface="Arial" panose="020B0604020202020204" pitchFamily="34" charset="0"/>
                <a:cs typeface="Arial" panose="020B0604020202020204" pitchFamily="34" charset="0"/>
              </a:rPr>
              <a:t>Pauk,W</a:t>
            </a:r>
            <a:r>
              <a:rPr lang="en-GB" sz="1200" dirty="0">
                <a:solidFill>
                  <a:srgbClr val="404040"/>
                </a:solidFill>
                <a:latin typeface="Arial" panose="020B0604020202020204" pitchFamily="34" charset="0"/>
                <a:cs typeface="Arial" panose="020B0604020202020204" pitchFamily="34" charset="0"/>
              </a:rPr>
              <a:t>. and </a:t>
            </a:r>
            <a:r>
              <a:rPr lang="en-GB" sz="1200" b="0" dirty="0">
                <a:solidFill>
                  <a:srgbClr val="404040"/>
                </a:solidFill>
                <a:effectLst/>
                <a:latin typeface="Arial" panose="020B0604020202020204" pitchFamily="34" charset="0"/>
                <a:cs typeface="Arial" panose="020B0604020202020204" pitchFamily="34" charset="0"/>
              </a:rPr>
              <a:t>Owens, R. J. Q. (2013) </a:t>
            </a:r>
            <a:r>
              <a:rPr lang="en-GB" sz="1200" b="0" i="1" dirty="0">
                <a:solidFill>
                  <a:srgbClr val="404040"/>
                </a:solidFill>
                <a:effectLst/>
                <a:latin typeface="Arial" panose="020B0604020202020204" pitchFamily="34" charset="0"/>
                <a:cs typeface="Arial" panose="020B0604020202020204" pitchFamily="34" charset="0"/>
              </a:rPr>
              <a:t>How to Study in College. </a:t>
            </a:r>
            <a:r>
              <a:rPr lang="en-GB" sz="1200" dirty="0">
                <a:solidFill>
                  <a:srgbClr val="404040"/>
                </a:solidFill>
                <a:latin typeface="Arial" panose="020B0604020202020204" pitchFamily="34" charset="0"/>
                <a:cs typeface="Arial" panose="020B0604020202020204" pitchFamily="34" charset="0"/>
              </a:rPr>
              <a:t>10</a:t>
            </a:r>
            <a:r>
              <a:rPr lang="en-GB" sz="1200" baseline="30000" dirty="0">
                <a:solidFill>
                  <a:srgbClr val="404040"/>
                </a:solidFill>
                <a:latin typeface="Arial" panose="020B0604020202020204" pitchFamily="34" charset="0"/>
                <a:cs typeface="Arial" panose="020B0604020202020204" pitchFamily="34" charset="0"/>
              </a:rPr>
              <a:t>th</a:t>
            </a:r>
            <a:r>
              <a:rPr lang="en-GB" sz="1200" dirty="0">
                <a:solidFill>
                  <a:srgbClr val="404040"/>
                </a:solidFill>
                <a:latin typeface="Arial" panose="020B0604020202020204" pitchFamily="34" charset="0"/>
                <a:cs typeface="Arial" panose="020B0604020202020204" pitchFamily="34" charset="0"/>
              </a:rPr>
              <a:t> edition</a:t>
            </a:r>
            <a:r>
              <a:rPr lang="en-GB" sz="1200" b="0" dirty="0">
                <a:solidFill>
                  <a:srgbClr val="404040"/>
                </a:solidFill>
                <a:effectLst/>
                <a:latin typeface="Arial" panose="020B0604020202020204" pitchFamily="34" charset="0"/>
                <a:cs typeface="Arial" panose="020B0604020202020204" pitchFamily="34" charset="0"/>
              </a:rPr>
              <a:t>. Boston</a:t>
            </a:r>
            <a:r>
              <a:rPr lang="en-GB" sz="1200" dirty="0">
                <a:solidFill>
                  <a:srgbClr val="404040"/>
                </a:solidFill>
                <a:latin typeface="Arial" panose="020B0604020202020204" pitchFamily="34" charset="0"/>
                <a:cs typeface="Arial" panose="020B0604020202020204" pitchFamily="34" charset="0"/>
              </a:rPr>
              <a:t>:</a:t>
            </a:r>
            <a:r>
              <a:rPr lang="en-GB" sz="1200" b="0" dirty="0">
                <a:solidFill>
                  <a:srgbClr val="404040"/>
                </a:solidFill>
                <a:effectLst/>
                <a:latin typeface="Arial" panose="020B0604020202020204" pitchFamily="34" charset="0"/>
                <a:cs typeface="Arial" panose="020B0604020202020204" pitchFamily="34" charset="0"/>
              </a:rPr>
              <a:t> </a:t>
            </a:r>
            <a:r>
              <a:rPr lang="en-GB" sz="1200" b="0" i="0" dirty="0">
                <a:solidFill>
                  <a:srgbClr val="0F1111"/>
                </a:solidFill>
                <a:effectLst/>
                <a:latin typeface="Arial" panose="020B0604020202020204" pitchFamily="34" charset="0"/>
                <a:cs typeface="Arial" panose="020B0604020202020204" pitchFamily="34" charset="0"/>
              </a:rPr>
              <a:t>Wadsworth Publishing.</a:t>
            </a:r>
          </a:p>
          <a:p>
            <a:endParaRPr lang="en-GB" sz="1200" b="0" i="0" dirty="0">
              <a:solidFill>
                <a:srgbClr val="0F1111"/>
              </a:solidFill>
              <a:effectLst/>
              <a:latin typeface="Arial" panose="020B0604020202020204" pitchFamily="34" charset="0"/>
              <a:cs typeface="Arial" panose="020B0604020202020204" pitchFamily="34" charset="0"/>
            </a:endParaRPr>
          </a:p>
          <a:p>
            <a:r>
              <a:rPr lang="en-GB" sz="1200" dirty="0">
                <a:solidFill>
                  <a:srgbClr val="0F1111"/>
                </a:solidFill>
                <a:latin typeface="Arial" panose="020B0604020202020204" pitchFamily="34" charset="0"/>
                <a:cs typeface="Arial" panose="020B0604020202020204" pitchFamily="34" charset="0"/>
              </a:rPr>
              <a:t>Randolph-Macon College (2021) </a:t>
            </a:r>
            <a:r>
              <a:rPr lang="en-GB" sz="1200" i="1" dirty="0">
                <a:solidFill>
                  <a:srgbClr val="0F1111"/>
                </a:solidFill>
                <a:latin typeface="Arial" panose="020B0604020202020204" pitchFamily="34" charset="0"/>
                <a:cs typeface="Arial" panose="020B0604020202020204" pitchFamily="34" charset="0"/>
              </a:rPr>
              <a:t>How to take effective notes. </a:t>
            </a:r>
            <a:r>
              <a:rPr lang="en-GB" sz="1200" dirty="0">
                <a:solidFill>
                  <a:srgbClr val="0F1111"/>
                </a:solidFill>
                <a:latin typeface="Arial" panose="020B0604020202020204" pitchFamily="34" charset="0"/>
                <a:cs typeface="Arial" panose="020B0604020202020204" pitchFamily="34" charset="0"/>
              </a:rPr>
              <a:t>Available at: https://www.rmc.edu/academic-support/resources-for-students/how-to-guide/how-to-take-effective-notes/(Accessed: 9 September 2023).</a:t>
            </a:r>
          </a:p>
          <a:p>
            <a:endParaRPr lang="en-GB" sz="1200" dirty="0">
              <a:latin typeface="Arial" panose="020B0604020202020204" pitchFamily="34" charset="0"/>
              <a:cs typeface="Arial" panose="020B0604020202020204" pitchFamily="34" charset="0"/>
            </a:endParaRPr>
          </a:p>
          <a:p>
            <a:r>
              <a:rPr lang="en-GB" sz="1200" b="0" i="0" dirty="0" err="1">
                <a:solidFill>
                  <a:srgbClr val="333333"/>
                </a:solidFill>
                <a:effectLst/>
                <a:latin typeface="Arial" panose="020B0604020202020204" pitchFamily="34" charset="0"/>
                <a:cs typeface="Arial" panose="020B0604020202020204" pitchFamily="34" charset="0"/>
              </a:rPr>
              <a:t>Topalov,J</a:t>
            </a:r>
            <a:r>
              <a:rPr lang="en-GB" sz="1200" b="0" i="0" dirty="0">
                <a:solidFill>
                  <a:srgbClr val="333333"/>
                </a:solidFill>
                <a:effectLst/>
                <a:latin typeface="Arial" panose="020B0604020202020204" pitchFamily="34" charset="0"/>
                <a:cs typeface="Arial" panose="020B0604020202020204" pitchFamily="34" charset="0"/>
              </a:rPr>
              <a:t>. and </a:t>
            </a:r>
            <a:r>
              <a:rPr lang="en-GB" sz="1200" b="0" i="0" dirty="0" err="1">
                <a:solidFill>
                  <a:srgbClr val="333333"/>
                </a:solidFill>
                <a:effectLst/>
                <a:latin typeface="Arial" panose="020B0604020202020204" pitchFamily="34" charset="0"/>
                <a:cs typeface="Arial" panose="020B0604020202020204" pitchFamily="34" charset="0"/>
              </a:rPr>
              <a:t>Bojanic</a:t>
            </a:r>
            <a:r>
              <a:rPr lang="en-GB" sz="1200" b="0" i="0" dirty="0">
                <a:solidFill>
                  <a:srgbClr val="333333"/>
                </a:solidFill>
                <a:effectLst/>
                <a:latin typeface="Arial" panose="020B0604020202020204" pitchFamily="34" charset="0"/>
                <a:cs typeface="Arial" panose="020B0604020202020204" pitchFamily="34" charset="0"/>
              </a:rPr>
              <a:t>, B.R. (2013) ‘Romanian Journal of English Studies’, </a:t>
            </a:r>
            <a:r>
              <a:rPr lang="en-GB" sz="1200" b="0" i="1" dirty="0">
                <a:solidFill>
                  <a:srgbClr val="333333"/>
                </a:solidFill>
                <a:effectLst/>
                <a:latin typeface="Arial" panose="020B0604020202020204" pitchFamily="34" charset="0"/>
                <a:cs typeface="Arial" panose="020B0604020202020204" pitchFamily="34" charset="0"/>
              </a:rPr>
              <a:t>Academic Research skills of university students, </a:t>
            </a:r>
            <a:r>
              <a:rPr lang="en-GB" sz="1200" b="0" dirty="0">
                <a:solidFill>
                  <a:srgbClr val="333333"/>
                </a:solidFill>
                <a:effectLst/>
                <a:latin typeface="Arial" panose="020B0604020202020204" pitchFamily="34" charset="0"/>
                <a:cs typeface="Arial" panose="020B0604020202020204" pitchFamily="34" charset="0"/>
              </a:rPr>
              <a:t>pp</a:t>
            </a:r>
            <a:r>
              <a:rPr lang="en-GB" sz="1200" b="0" i="1" dirty="0">
                <a:solidFill>
                  <a:srgbClr val="333333"/>
                </a:solidFill>
                <a:effectLst/>
                <a:latin typeface="Arial" panose="020B0604020202020204" pitchFamily="34" charset="0"/>
                <a:cs typeface="Arial" panose="020B0604020202020204" pitchFamily="34" charset="0"/>
              </a:rPr>
              <a:t>145-152.  </a:t>
            </a:r>
            <a:r>
              <a:rPr lang="en-GB" sz="1200" b="0" dirty="0">
                <a:solidFill>
                  <a:srgbClr val="333333"/>
                </a:solidFill>
                <a:effectLst/>
                <a:latin typeface="Arial" panose="020B0604020202020204" pitchFamily="34" charset="0"/>
                <a:cs typeface="Arial" panose="020B0604020202020204" pitchFamily="34" charset="0"/>
              </a:rPr>
              <a:t>Available at: D</a:t>
            </a:r>
            <a:r>
              <a:rPr lang="en-GB" sz="1200" dirty="0">
                <a:latin typeface="Arial" panose="020B0604020202020204" pitchFamily="34" charset="0"/>
                <a:cs typeface="Arial" panose="020B0604020202020204" pitchFamily="34" charset="0"/>
              </a:rPr>
              <a:t>OI: 10.2478/rjes-2013-0012, (Accessed on: 19 September 2023).</a:t>
            </a:r>
          </a:p>
          <a:p>
            <a:endParaRPr lang="en-GB" sz="1200" b="0" i="0" dirty="0">
              <a:solidFill>
                <a:srgbClr val="333333"/>
              </a:solidFill>
              <a:effectLst/>
              <a:latin typeface="Arial" panose="020B0604020202020204" pitchFamily="34" charset="0"/>
              <a:cs typeface="Arial" panose="020B0604020202020204" pitchFamily="34" charset="0"/>
            </a:endParaRPr>
          </a:p>
          <a:p>
            <a:r>
              <a:rPr lang="en-GB" sz="1200" b="0" i="0" dirty="0">
                <a:solidFill>
                  <a:srgbClr val="333333"/>
                </a:solidFill>
                <a:effectLst/>
                <a:latin typeface="Arial" panose="020B0604020202020204" pitchFamily="34" charset="0"/>
                <a:cs typeface="Arial" panose="020B0604020202020204" pitchFamily="34" charset="0"/>
              </a:rPr>
              <a:t>University of Bristol (2023) </a:t>
            </a:r>
            <a:r>
              <a:rPr lang="en-GB" sz="1200" b="0" i="1" dirty="0">
                <a:solidFill>
                  <a:srgbClr val="333333"/>
                </a:solidFill>
                <a:effectLst/>
                <a:latin typeface="Arial" panose="020B0604020202020204" pitchFamily="34" charset="0"/>
                <a:cs typeface="Arial" panose="020B0604020202020204" pitchFamily="34" charset="0"/>
              </a:rPr>
              <a:t>Time Management, Student perspective: How I engineer my time.</a:t>
            </a:r>
            <a:r>
              <a:rPr lang="en-GB" sz="1200" b="0" i="0" dirty="0">
                <a:solidFill>
                  <a:srgbClr val="333333"/>
                </a:solidFill>
                <a:effectLst/>
                <a:latin typeface="Arial" panose="020B0604020202020204" pitchFamily="34" charset="0"/>
                <a:cs typeface="Arial" panose="020B0604020202020204" pitchFamily="34" charset="0"/>
              </a:rPr>
              <a:t> Available at: https://studyskills.blogs.bristol.ac.uk/tag/time-management/ (Accessed: 12 September 2023).</a:t>
            </a:r>
          </a:p>
          <a:p>
            <a:endParaRPr lang="en-GB" sz="1200" b="0" i="0" dirty="0">
              <a:solidFill>
                <a:srgbClr val="333333"/>
              </a:solidFill>
              <a:effectLst/>
              <a:latin typeface="Arial" panose="020B0604020202020204" pitchFamily="34" charset="0"/>
              <a:cs typeface="Arial" panose="020B0604020202020204" pitchFamily="34" charset="0"/>
            </a:endParaRPr>
          </a:p>
          <a:p>
            <a:r>
              <a:rPr lang="en-GB" sz="1200" dirty="0">
                <a:effectLst/>
                <a:latin typeface="Arial" panose="020B0604020202020204" pitchFamily="34" charset="0"/>
                <a:ea typeface="Calibri" panose="020F0502020204030204" pitchFamily="34" charset="0"/>
                <a:cs typeface="Arial" panose="020B0604020202020204" pitchFamily="34" charset="0"/>
              </a:rPr>
              <a:t>University of Galway (no date) </a:t>
            </a:r>
            <a:r>
              <a:rPr lang="en-GB" sz="1200" i="1" dirty="0">
                <a:effectLst/>
                <a:latin typeface="Arial" panose="020B0604020202020204" pitchFamily="34" charset="0"/>
                <a:ea typeface="Calibri" panose="020F0502020204030204" pitchFamily="34" charset="0"/>
                <a:cs typeface="Arial" panose="020B0604020202020204" pitchFamily="34" charset="0"/>
              </a:rPr>
              <a:t>Research strategies. </a:t>
            </a:r>
            <a:r>
              <a:rPr lang="en-GB" sz="1200" dirty="0">
                <a:effectLst/>
                <a:latin typeface="Arial" panose="020B0604020202020204" pitchFamily="34" charset="0"/>
                <a:ea typeface="Calibri" panose="020F0502020204030204" pitchFamily="34" charset="0"/>
                <a:cs typeface="Arial" panose="020B0604020202020204" pitchFamily="34" charset="0"/>
              </a:rPr>
              <a:t>Available at: https://www.universityofgalway.ie/academic-skills/readingandresearch/strategies/(Accessed: 11 September 2023).</a:t>
            </a:r>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r>
              <a:rPr lang="en-GB" sz="1200" dirty="0">
                <a:latin typeface="Arial" panose="020B0604020202020204" pitchFamily="34" charset="0"/>
                <a:ea typeface="Calibri" panose="020F0502020204030204" pitchFamily="34" charset="0"/>
                <a:cs typeface="Arial" panose="020B0604020202020204" pitchFamily="34" charset="0"/>
              </a:rPr>
              <a:t>University of Galway (2023) </a:t>
            </a:r>
            <a:r>
              <a:rPr lang="en-GB" sz="1200" i="1" dirty="0">
                <a:latin typeface="Arial" panose="020B0604020202020204" pitchFamily="34" charset="0"/>
                <a:ea typeface="Calibri" panose="020F0502020204030204" pitchFamily="34" charset="0"/>
                <a:cs typeface="Arial" panose="020B0604020202020204" pitchFamily="34" charset="0"/>
              </a:rPr>
              <a:t>Reading and Research Skills. </a:t>
            </a:r>
            <a:r>
              <a:rPr lang="en-GB" sz="1200" dirty="0">
                <a:latin typeface="Arial" panose="020B0604020202020204" pitchFamily="34" charset="0"/>
                <a:ea typeface="Calibri" panose="020F0502020204030204" pitchFamily="34" charset="0"/>
                <a:cs typeface="Arial" panose="020B0604020202020204" pitchFamily="34" charset="0"/>
              </a:rPr>
              <a:t>Available at: https://www.universityofgalway.ie/academic-skills/readingandresearch/ (Accessed on: 19 September 2023).</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University of Nebraska-Lincoln (2023) </a:t>
            </a:r>
            <a:r>
              <a:rPr lang="en-GB" sz="1200" i="1" dirty="0">
                <a:latin typeface="Arial" panose="020B0604020202020204" pitchFamily="34" charset="0"/>
                <a:cs typeface="Arial" panose="020B0604020202020204" pitchFamily="34" charset="0"/>
              </a:rPr>
              <a:t>Teaching students to take better notes: notes on notetaking. </a:t>
            </a:r>
            <a:r>
              <a:rPr lang="en-GB" sz="1200" dirty="0">
                <a:latin typeface="Arial" panose="020B0604020202020204" pitchFamily="34" charset="0"/>
                <a:cs typeface="Arial" panose="020B0604020202020204" pitchFamily="34" charset="0"/>
              </a:rPr>
              <a:t>Available at: https://graduate.unl.edu/professional-development/teaching-development/teaching-resources/notetaking/ (Accessed: 19 September 2023).</a:t>
            </a:r>
            <a:r>
              <a:rPr lang="en-GB" sz="1200" i="1"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University of New South Wales (2023) </a:t>
            </a:r>
            <a:r>
              <a:rPr lang="en-GB" sz="1200" i="1" dirty="0">
                <a:latin typeface="Arial" panose="020B0604020202020204" pitchFamily="34" charset="0"/>
                <a:cs typeface="Arial" panose="020B0604020202020204" pitchFamily="34" charset="0"/>
              </a:rPr>
              <a:t>Listening note taking strategies. </a:t>
            </a:r>
            <a:r>
              <a:rPr lang="en-GB" sz="1200" dirty="0">
                <a:latin typeface="Arial" panose="020B0604020202020204" pitchFamily="34" charset="0"/>
                <a:cs typeface="Arial" panose="020B0604020202020204" pitchFamily="34" charset="0"/>
              </a:rPr>
              <a:t>Available at</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https://www.student.unsw.edu.au/note-taking-skills/</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19 September 2023).</a:t>
            </a:r>
          </a:p>
        </p:txBody>
      </p:sp>
    </p:spTree>
    <p:extLst>
      <p:ext uri="{BB962C8B-B14F-4D97-AF65-F5344CB8AC3E}">
        <p14:creationId xmlns:p14="http://schemas.microsoft.com/office/powerpoint/2010/main" val="34333344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4" ma:contentTypeDescription="Create a new document." ma:contentTypeScope="" ma:versionID="b503d18c999f6d2d51cbb2cd8382a1d3">
  <xsd:schema xmlns:xsd="http://www.w3.org/2001/XMLSchema" xmlns:xs="http://www.w3.org/2001/XMLSchema" xmlns:p="http://schemas.microsoft.com/office/2006/metadata/properties" xmlns:ns3="60ab93c2-c2e2-4a82-ab36-09e8ba3f753e" targetNamespace="http://schemas.microsoft.com/office/2006/metadata/properties" ma:root="true" ma:fieldsID="249b2bf67c65d8e1344247613141e91c" ns3:_="">
    <xsd:import namespace="60ab93c2-c2e2-4a82-ab36-09e8ba3f753e"/>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13B9384-F958-460B-B0FA-7986593480A2}">
  <ds:schemaRefs>
    <ds:schemaRef ds:uri="http://schemas.microsoft.com/sharepoint/v3/contenttype/forms"/>
  </ds:schemaRefs>
</ds:datastoreItem>
</file>

<file path=customXml/itemProps2.xml><?xml version="1.0" encoding="utf-8"?>
<ds:datastoreItem xmlns:ds="http://schemas.openxmlformats.org/officeDocument/2006/customXml" ds:itemID="{B2E74437-1C83-4FBD-B348-CE74E28999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5352743-C929-45BC-98FD-6E780EBF60A4}">
  <ds:schemaRefs>
    <ds:schemaRef ds:uri="http://purl.org/dc/dcmitype/"/>
    <ds:schemaRef ds:uri="http://purl.org/dc/elements/1.1/"/>
    <ds:schemaRef ds:uri="http://schemas.microsoft.com/office/2006/documentManagement/types"/>
    <ds:schemaRef ds:uri="60ab93c2-c2e2-4a82-ab36-09e8ba3f753e"/>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10764</TotalTime>
  <Words>1632</Words>
  <Application>Microsoft Office PowerPoint</Application>
  <PresentationFormat>Widescreen</PresentationFormat>
  <Paragraphs>78</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Tracy Hall (1302143)</dc:creator>
  <cp:lastModifiedBy>Tracy Hall (1302143)</cp:lastModifiedBy>
  <cp:revision>51</cp:revision>
  <cp:lastPrinted>2023-09-20T10:28:44Z</cp:lastPrinted>
  <dcterms:created xsi:type="dcterms:W3CDTF">2023-09-08T20:03:40Z</dcterms:created>
  <dcterms:modified xsi:type="dcterms:W3CDTF">2023-09-26T20:10:53Z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