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21383625" cy="15119350"/>
  <p:notesSz cx="20616863" cy="14352588"/>
  <p:defaultTextStyle>
    <a:defPPr>
      <a:defRPr lang="en-US"/>
    </a:defPPr>
    <a:lvl1pPr marL="0" algn="l" defTabSz="1752070" rtl="0" eaLnBrk="1" latinLnBrk="0" hangingPunct="1">
      <a:defRPr sz="3449" kern="1200">
        <a:solidFill>
          <a:schemeClr val="tx1"/>
        </a:solidFill>
        <a:latin typeface="+mn-lt"/>
        <a:ea typeface="+mn-ea"/>
        <a:cs typeface="+mn-cs"/>
      </a:defRPr>
    </a:lvl1pPr>
    <a:lvl2pPr marL="876035" algn="l" defTabSz="1752070" rtl="0" eaLnBrk="1" latinLnBrk="0" hangingPunct="1">
      <a:defRPr sz="3449" kern="1200">
        <a:solidFill>
          <a:schemeClr val="tx1"/>
        </a:solidFill>
        <a:latin typeface="+mn-lt"/>
        <a:ea typeface="+mn-ea"/>
        <a:cs typeface="+mn-cs"/>
      </a:defRPr>
    </a:lvl2pPr>
    <a:lvl3pPr marL="1752070" algn="l" defTabSz="1752070" rtl="0" eaLnBrk="1" latinLnBrk="0" hangingPunct="1">
      <a:defRPr sz="3449" kern="1200">
        <a:solidFill>
          <a:schemeClr val="tx1"/>
        </a:solidFill>
        <a:latin typeface="+mn-lt"/>
        <a:ea typeface="+mn-ea"/>
        <a:cs typeface="+mn-cs"/>
      </a:defRPr>
    </a:lvl3pPr>
    <a:lvl4pPr marL="2628105" algn="l" defTabSz="1752070" rtl="0" eaLnBrk="1" latinLnBrk="0" hangingPunct="1">
      <a:defRPr sz="3449" kern="1200">
        <a:solidFill>
          <a:schemeClr val="tx1"/>
        </a:solidFill>
        <a:latin typeface="+mn-lt"/>
        <a:ea typeface="+mn-ea"/>
        <a:cs typeface="+mn-cs"/>
      </a:defRPr>
    </a:lvl4pPr>
    <a:lvl5pPr marL="3504140" algn="l" defTabSz="1752070" rtl="0" eaLnBrk="1" latinLnBrk="0" hangingPunct="1">
      <a:defRPr sz="3449" kern="1200">
        <a:solidFill>
          <a:schemeClr val="tx1"/>
        </a:solidFill>
        <a:latin typeface="+mn-lt"/>
        <a:ea typeface="+mn-ea"/>
        <a:cs typeface="+mn-cs"/>
      </a:defRPr>
    </a:lvl5pPr>
    <a:lvl6pPr marL="4380175" algn="l" defTabSz="1752070" rtl="0" eaLnBrk="1" latinLnBrk="0" hangingPunct="1">
      <a:defRPr sz="3449" kern="1200">
        <a:solidFill>
          <a:schemeClr val="tx1"/>
        </a:solidFill>
        <a:latin typeface="+mn-lt"/>
        <a:ea typeface="+mn-ea"/>
        <a:cs typeface="+mn-cs"/>
      </a:defRPr>
    </a:lvl6pPr>
    <a:lvl7pPr marL="5256210" algn="l" defTabSz="1752070" rtl="0" eaLnBrk="1" latinLnBrk="0" hangingPunct="1">
      <a:defRPr sz="3449" kern="1200">
        <a:solidFill>
          <a:schemeClr val="tx1"/>
        </a:solidFill>
        <a:latin typeface="+mn-lt"/>
        <a:ea typeface="+mn-ea"/>
        <a:cs typeface="+mn-cs"/>
      </a:defRPr>
    </a:lvl7pPr>
    <a:lvl8pPr marL="6132246" algn="l" defTabSz="1752070" rtl="0" eaLnBrk="1" latinLnBrk="0" hangingPunct="1">
      <a:defRPr sz="3449" kern="1200">
        <a:solidFill>
          <a:schemeClr val="tx1"/>
        </a:solidFill>
        <a:latin typeface="+mn-lt"/>
        <a:ea typeface="+mn-ea"/>
        <a:cs typeface="+mn-cs"/>
      </a:defRPr>
    </a:lvl8pPr>
    <a:lvl9pPr marL="7008281" algn="l" defTabSz="1752070" rtl="0" eaLnBrk="1" latinLnBrk="0" hangingPunct="1">
      <a:defRPr sz="344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34" d="100"/>
          <a:sy n="34" d="100"/>
        </p:scale>
        <p:origin x="1176" y="8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74395"/>
            <a:ext cx="18176081" cy="5263774"/>
          </a:xfrm>
        </p:spPr>
        <p:txBody>
          <a:bodyPr anchor="b"/>
          <a:lstStyle>
            <a:lvl1pPr algn="ctr">
              <a:defRPr sz="13228"/>
            </a:lvl1pPr>
          </a:lstStyle>
          <a:p>
            <a:r>
              <a:rPr lang="en-US" smtClean="0"/>
              <a:t>Click to edit Master title style</a:t>
            </a:r>
            <a:endParaRPr lang="en-US" dirty="0"/>
          </a:p>
        </p:txBody>
      </p:sp>
      <p:sp>
        <p:nvSpPr>
          <p:cNvPr id="3" name="Subtitle 2"/>
          <p:cNvSpPr>
            <a:spLocks noGrp="1"/>
          </p:cNvSpPr>
          <p:nvPr>
            <p:ph type="subTitle" idx="1"/>
          </p:nvPr>
        </p:nvSpPr>
        <p:spPr>
          <a:xfrm>
            <a:off x="2672953" y="7941160"/>
            <a:ext cx="16037719"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EF68F63-08E6-4A26-B264-C8C7EE33175D}"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2313828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EF68F63-08E6-4A26-B264-C8C7EE33175D}"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1079831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69342"/>
            <a:ext cx="18443377" cy="6289229"/>
          </a:xfrm>
        </p:spPr>
        <p:txBody>
          <a:bodyPr anchor="b"/>
          <a:lstStyle>
            <a:lvl1pPr>
              <a:defRPr sz="13228"/>
            </a:lvl1pPr>
          </a:lstStyle>
          <a:p>
            <a:r>
              <a:rPr lang="en-US" smtClean="0"/>
              <a:t>Click to edit Master title style</a:t>
            </a:r>
            <a:endParaRPr lang="en-US" dirty="0"/>
          </a:p>
        </p:txBody>
      </p:sp>
      <p:sp>
        <p:nvSpPr>
          <p:cNvPr id="3" name="Text Placeholder 2"/>
          <p:cNvSpPr>
            <a:spLocks noGrp="1"/>
          </p:cNvSpPr>
          <p:nvPr>
            <p:ph type="body" idx="1"/>
          </p:nvPr>
        </p:nvSpPr>
        <p:spPr>
          <a:xfrm>
            <a:off x="1458988" y="10118069"/>
            <a:ext cx="18443377" cy="3307357"/>
          </a:xfrm>
        </p:spPr>
        <p:txBody>
          <a:bodyPr/>
          <a:lstStyle>
            <a:lvl1pPr marL="0" indent="0">
              <a:buNone/>
              <a:defRPr sz="5291">
                <a:solidFill>
                  <a:schemeClr val="tx1"/>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F68F63-08E6-4A26-B264-C8C7EE33175D}"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997337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70124" y="4024827"/>
            <a:ext cx="9088041" cy="95930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0825460" y="4024827"/>
            <a:ext cx="9088041" cy="95930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EF68F63-08E6-4A26-B264-C8C7EE33175D}"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1683866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4969"/>
            <a:ext cx="18443377" cy="2922375"/>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72912" y="3706342"/>
            <a:ext cx="9046274"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smtClean="0"/>
              <a:t>Click to edit Master text styles</a:t>
            </a:r>
          </a:p>
        </p:txBody>
      </p:sp>
      <p:sp>
        <p:nvSpPr>
          <p:cNvPr id="4" name="Content Placeholder 3"/>
          <p:cNvSpPr>
            <a:spLocks noGrp="1"/>
          </p:cNvSpPr>
          <p:nvPr>
            <p:ph sz="half" idx="2"/>
          </p:nvPr>
        </p:nvSpPr>
        <p:spPr>
          <a:xfrm>
            <a:off x="1472912" y="5522763"/>
            <a:ext cx="9046274" cy="812315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0825461" y="3706342"/>
            <a:ext cx="9090826"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smtClean="0"/>
              <a:t>Click to edit Master text styles</a:t>
            </a:r>
          </a:p>
        </p:txBody>
      </p:sp>
      <p:sp>
        <p:nvSpPr>
          <p:cNvPr id="6" name="Content Placeholder 5"/>
          <p:cNvSpPr>
            <a:spLocks noGrp="1"/>
          </p:cNvSpPr>
          <p:nvPr>
            <p:ph sz="quarter" idx="4"/>
          </p:nvPr>
        </p:nvSpPr>
        <p:spPr>
          <a:xfrm>
            <a:off x="10825461" y="5522763"/>
            <a:ext cx="9090826" cy="812315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EF68F63-08E6-4A26-B264-C8C7EE33175D}"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578623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EF68F63-08E6-4A26-B264-C8C7EE33175D}"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234339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F68F63-08E6-4A26-B264-C8C7EE33175D}"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3900232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smtClean="0"/>
              <a:t>Click to edit Master title style</a:t>
            </a:r>
            <a:endParaRPr lang="en-US" dirty="0"/>
          </a:p>
        </p:txBody>
      </p:sp>
      <p:sp>
        <p:nvSpPr>
          <p:cNvPr id="3" name="Content Placeholder 2"/>
          <p:cNvSpPr>
            <a:spLocks noGrp="1"/>
          </p:cNvSpPr>
          <p:nvPr>
            <p:ph idx="1"/>
          </p:nvPr>
        </p:nvSpPr>
        <p:spPr>
          <a:xfrm>
            <a:off x="9090826" y="2176910"/>
            <a:ext cx="10825460"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F68F63-08E6-4A26-B264-C8C7EE33175D}"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2867572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090826" y="2176910"/>
            <a:ext cx="10825460"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smtClean="0"/>
              <a:t>Click icon to add picture</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F68F63-08E6-4A26-B264-C8C7EE33175D}"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2611705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EF68F63-08E6-4A26-B264-C8C7EE33175D}"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2849494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4966"/>
            <a:ext cx="4610844" cy="1281295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70125" y="804966"/>
            <a:ext cx="13565237" cy="128129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EF68F63-08E6-4A26-B264-C8C7EE33175D}"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9B1C-1014-4D7D-BCAE-B939A9182178}" type="slidenum">
              <a:rPr lang="en-GB" smtClean="0"/>
              <a:t>‹#›</a:t>
            </a:fld>
            <a:endParaRPr lang="en-GB"/>
          </a:p>
        </p:txBody>
      </p:sp>
    </p:spTree>
    <p:extLst>
      <p:ext uri="{BB962C8B-B14F-4D97-AF65-F5344CB8AC3E}">
        <p14:creationId xmlns:p14="http://schemas.microsoft.com/office/powerpoint/2010/main" val="2058194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4969"/>
            <a:ext cx="18443377" cy="292237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470124" y="14013401"/>
            <a:ext cx="4811316"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5EF68F63-08E6-4A26-B264-C8C7EE33175D}" type="datetimeFigureOut">
              <a:rPr lang="en-GB" smtClean="0"/>
              <a:t>13/02/2020</a:t>
            </a:fld>
            <a:endParaRPr lang="en-GB"/>
          </a:p>
        </p:txBody>
      </p:sp>
      <p:sp>
        <p:nvSpPr>
          <p:cNvPr id="5" name="Footer Placeholder 4"/>
          <p:cNvSpPr>
            <a:spLocks noGrp="1"/>
          </p:cNvSpPr>
          <p:nvPr>
            <p:ph type="ftr" sz="quarter" idx="3"/>
          </p:nvPr>
        </p:nvSpPr>
        <p:spPr>
          <a:xfrm>
            <a:off x="7083326" y="14013401"/>
            <a:ext cx="7216973"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14013401"/>
            <a:ext cx="4811316"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7DEB9B1C-1014-4D7D-BCAE-B939A9182178}" type="slidenum">
              <a:rPr lang="en-GB" smtClean="0"/>
              <a:t>‹#›</a:t>
            </a:fld>
            <a:endParaRPr lang="en-GB"/>
          </a:p>
        </p:txBody>
      </p:sp>
    </p:spTree>
    <p:extLst>
      <p:ext uri="{BB962C8B-B14F-4D97-AF65-F5344CB8AC3E}">
        <p14:creationId xmlns:p14="http://schemas.microsoft.com/office/powerpoint/2010/main" val="7419959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355331" y="527387"/>
            <a:ext cx="8599534" cy="769441"/>
          </a:xfrm>
          <a:prstGeom prst="rect">
            <a:avLst/>
          </a:prstGeom>
          <a:noFill/>
        </p:spPr>
        <p:txBody>
          <a:bodyPr wrap="square" rtlCol="0">
            <a:spAutoFit/>
          </a:bodyPr>
          <a:lstStyle/>
          <a:p>
            <a:r>
              <a:rPr lang="en-GB" sz="4400" b="1" u="sng" dirty="0"/>
              <a:t>Life Cycle Assessment on Concrete </a:t>
            </a:r>
          </a:p>
        </p:txBody>
      </p:sp>
      <p:sp>
        <p:nvSpPr>
          <p:cNvPr id="7" name="TextBox 6"/>
          <p:cNvSpPr txBox="1"/>
          <p:nvPr/>
        </p:nvSpPr>
        <p:spPr>
          <a:xfrm>
            <a:off x="497037" y="3021050"/>
            <a:ext cx="5784552" cy="6678751"/>
          </a:xfrm>
          <a:prstGeom prst="rect">
            <a:avLst/>
          </a:prstGeom>
          <a:noFill/>
        </p:spPr>
        <p:txBody>
          <a:bodyPr wrap="square" rtlCol="0">
            <a:spAutoFit/>
          </a:bodyPr>
          <a:lstStyle/>
          <a:p>
            <a:r>
              <a:rPr lang="en-GB" sz="1600" u="sng" dirty="0"/>
              <a:t>What is a lifecycle assessment</a:t>
            </a:r>
            <a:r>
              <a:rPr lang="en-GB" sz="1600" u="sng" dirty="0" smtClean="0"/>
              <a:t>?</a:t>
            </a:r>
          </a:p>
          <a:p>
            <a:r>
              <a:rPr lang="en-GB" sz="1600" dirty="0" smtClean="0"/>
              <a:t>A Life-cycle </a:t>
            </a:r>
            <a:r>
              <a:rPr lang="en-GB" sz="1600" dirty="0"/>
              <a:t>assessment </a:t>
            </a:r>
            <a:r>
              <a:rPr lang="en-GB" sz="1600" dirty="0" smtClean="0"/>
              <a:t>is </a:t>
            </a:r>
            <a:r>
              <a:rPr lang="en-GB" sz="1600" dirty="0"/>
              <a:t>a </a:t>
            </a:r>
            <a:r>
              <a:rPr lang="en-GB" sz="1600" dirty="0" smtClean="0"/>
              <a:t>technique which is used </a:t>
            </a:r>
            <a:r>
              <a:rPr lang="en-GB" sz="1600" dirty="0"/>
              <a:t>to </a:t>
            </a:r>
            <a:r>
              <a:rPr lang="en-GB" sz="1600" dirty="0" smtClean="0"/>
              <a:t>assess the </a:t>
            </a:r>
            <a:r>
              <a:rPr lang="en-GB" sz="1600" dirty="0"/>
              <a:t>environmental impacts associated with all the stages of the life-cycle of a </a:t>
            </a:r>
            <a:r>
              <a:rPr lang="en-GB" sz="1600" dirty="0" smtClean="0"/>
              <a:t>construction product. This poster will be looking into the manufacture of the </a:t>
            </a:r>
            <a:r>
              <a:rPr lang="en-GB" sz="1600" dirty="0"/>
              <a:t>product, from raw material extraction and </a:t>
            </a:r>
            <a:r>
              <a:rPr lang="en-GB" sz="1600" dirty="0" smtClean="0"/>
              <a:t>processing, its use and  distribution and finally </a:t>
            </a:r>
            <a:r>
              <a:rPr lang="en-GB" sz="1600" dirty="0"/>
              <a:t>to the recycling or final disposal of the </a:t>
            </a:r>
            <a:r>
              <a:rPr lang="en-GB" sz="1600" dirty="0" smtClean="0"/>
              <a:t>product. In this case we will be looking at Concrete. </a:t>
            </a:r>
            <a:endParaRPr lang="en-GB" sz="1600" dirty="0"/>
          </a:p>
          <a:p>
            <a:r>
              <a:rPr lang="en-GB" sz="1600" dirty="0" smtClean="0"/>
              <a:t>The life cycle assessment is </a:t>
            </a:r>
            <a:r>
              <a:rPr lang="en-GB" sz="1600" dirty="0"/>
              <a:t>applied to the techniques and methods by which the overall environmental impact of the </a:t>
            </a:r>
            <a:r>
              <a:rPr lang="en-GB" sz="1600" dirty="0" smtClean="0"/>
              <a:t>product is determined. This is done by a thorough investigation into </a:t>
            </a:r>
            <a:r>
              <a:rPr lang="en-GB" sz="1600" dirty="0"/>
              <a:t>the energy and materials that are brought into </a:t>
            </a:r>
            <a:r>
              <a:rPr lang="en-GB" sz="1600" dirty="0" smtClean="0"/>
              <a:t>each stage of the products use </a:t>
            </a:r>
            <a:r>
              <a:rPr lang="en-GB" sz="1600" dirty="0"/>
              <a:t>and the energy and materials related to each that are released into the environment</a:t>
            </a:r>
            <a:r>
              <a:rPr lang="en-GB" sz="1600" dirty="0" smtClean="0"/>
              <a:t>. The process can be summarised as;</a:t>
            </a:r>
          </a:p>
          <a:p>
            <a:pPr marL="342900" indent="-342900">
              <a:buAutoNum type="arabicPeriod"/>
            </a:pPr>
            <a:r>
              <a:rPr lang="en-GB" sz="1600" dirty="0" smtClean="0"/>
              <a:t>Material extraction </a:t>
            </a:r>
          </a:p>
          <a:p>
            <a:pPr marL="342900" indent="-342900">
              <a:buFont typeface="+mj-lt"/>
              <a:buAutoNum type="arabicPeriod"/>
            </a:pPr>
            <a:r>
              <a:rPr lang="en-GB" sz="1600" dirty="0" smtClean="0"/>
              <a:t>Manufacturing</a:t>
            </a:r>
          </a:p>
          <a:p>
            <a:pPr marL="342900" indent="-342900">
              <a:buFont typeface="+mj-lt"/>
              <a:buAutoNum type="arabicPeriod"/>
            </a:pPr>
            <a:r>
              <a:rPr lang="en-GB" sz="1600" dirty="0" smtClean="0"/>
              <a:t>Distribution</a:t>
            </a:r>
          </a:p>
          <a:p>
            <a:pPr marL="342900" indent="-342900">
              <a:buFont typeface="+mj-lt"/>
              <a:buAutoNum type="arabicPeriod"/>
            </a:pPr>
            <a:r>
              <a:rPr lang="en-GB" sz="1600" dirty="0" smtClean="0"/>
              <a:t>Usage </a:t>
            </a:r>
          </a:p>
          <a:p>
            <a:pPr marL="342900" indent="-342900">
              <a:buFont typeface="+mj-lt"/>
              <a:buAutoNum type="arabicPeriod"/>
            </a:pPr>
            <a:r>
              <a:rPr lang="en-GB" sz="1600" dirty="0" smtClean="0"/>
              <a:t>End of life management </a:t>
            </a:r>
          </a:p>
          <a:p>
            <a:endParaRPr lang="en-GB" sz="1600" dirty="0" smtClean="0"/>
          </a:p>
          <a:p>
            <a:r>
              <a:rPr lang="en-GB" sz="1600" dirty="0" smtClean="0"/>
              <a:t>The life Cycle assessment evaluates the environmental aspects and potential impacts by;</a:t>
            </a:r>
          </a:p>
          <a:p>
            <a:pPr marL="457200" indent="-457200">
              <a:buFont typeface="Arial" panose="020B0604020202020204" pitchFamily="34" charset="0"/>
              <a:buChar char="•"/>
            </a:pPr>
            <a:r>
              <a:rPr lang="en-GB" sz="1600" dirty="0" smtClean="0"/>
              <a:t>Relevant material inputs and environmental releases </a:t>
            </a:r>
          </a:p>
          <a:p>
            <a:pPr marL="457200" indent="-457200">
              <a:buFont typeface="Arial" panose="020B0604020202020204" pitchFamily="34" charset="0"/>
              <a:buChar char="•"/>
            </a:pPr>
            <a:r>
              <a:rPr lang="en-GB" sz="1600" dirty="0" smtClean="0"/>
              <a:t>Potential environmental impacts associated with inputs </a:t>
            </a:r>
          </a:p>
          <a:p>
            <a:pPr marL="457200" indent="-457200">
              <a:buFont typeface="Arial" panose="020B0604020202020204" pitchFamily="34" charset="0"/>
              <a:buChar char="•"/>
            </a:pPr>
            <a:r>
              <a:rPr lang="en-GB" sz="1600" dirty="0" smtClean="0"/>
              <a:t>Estimating the end use of the product </a:t>
            </a:r>
            <a:r>
              <a:rPr lang="en-GB" sz="2800" dirty="0" smtClean="0"/>
              <a:t/>
            </a:r>
            <a:br>
              <a:rPr lang="en-GB" sz="2800" dirty="0" smtClean="0"/>
            </a:br>
            <a:r>
              <a:rPr lang="en-GB" sz="2800" dirty="0" smtClean="0"/>
              <a:t> </a:t>
            </a:r>
            <a:endParaRPr lang="en-GB" sz="2800" dirty="0"/>
          </a:p>
        </p:txBody>
      </p:sp>
      <p:pic>
        <p:nvPicPr>
          <p:cNvPr id="8" name="Picture 7"/>
          <p:cNvPicPr>
            <a:picLocks noChangeAspect="1"/>
          </p:cNvPicPr>
          <p:nvPr/>
        </p:nvPicPr>
        <p:blipFill>
          <a:blip r:embed="rId2"/>
          <a:stretch>
            <a:fillRect/>
          </a:stretch>
        </p:blipFill>
        <p:spPr>
          <a:xfrm>
            <a:off x="2184400" y="181202"/>
            <a:ext cx="3609976" cy="2839848"/>
          </a:xfrm>
          <a:prstGeom prst="rect">
            <a:avLst/>
          </a:prstGeom>
        </p:spPr>
      </p:pic>
      <p:sp>
        <p:nvSpPr>
          <p:cNvPr id="9" name="TextBox 8"/>
          <p:cNvSpPr txBox="1"/>
          <p:nvPr/>
        </p:nvSpPr>
        <p:spPr>
          <a:xfrm>
            <a:off x="423296" y="9303559"/>
            <a:ext cx="5932034" cy="6001643"/>
          </a:xfrm>
          <a:prstGeom prst="rect">
            <a:avLst/>
          </a:prstGeom>
          <a:noFill/>
        </p:spPr>
        <p:txBody>
          <a:bodyPr wrap="square" rtlCol="0">
            <a:spAutoFit/>
          </a:bodyPr>
          <a:lstStyle/>
          <a:p>
            <a:r>
              <a:rPr lang="en-GB" sz="1600" u="sng" dirty="0" smtClean="0"/>
              <a:t>Material extraction</a:t>
            </a:r>
          </a:p>
          <a:p>
            <a:endParaRPr lang="en-GB" sz="1600" u="sng" dirty="0"/>
          </a:p>
          <a:p>
            <a:r>
              <a:rPr lang="en-GB" sz="1600" dirty="0"/>
              <a:t>C</a:t>
            </a:r>
            <a:r>
              <a:rPr lang="en-GB" sz="1600" dirty="0" smtClean="0"/>
              <a:t>oncrete </a:t>
            </a:r>
            <a:r>
              <a:rPr lang="en-GB" sz="1600" dirty="0"/>
              <a:t>is a mixture of paste and aggregates, or rocks. The paste, composed of </a:t>
            </a:r>
            <a:r>
              <a:rPr lang="en-GB" sz="1600" dirty="0" smtClean="0"/>
              <a:t>cement </a:t>
            </a:r>
            <a:r>
              <a:rPr lang="en-GB" sz="1600" dirty="0"/>
              <a:t>and water, coats the surface of the </a:t>
            </a:r>
            <a:r>
              <a:rPr lang="en-GB" sz="1600" dirty="0" smtClean="0"/>
              <a:t>fine </a:t>
            </a:r>
            <a:r>
              <a:rPr lang="en-GB" sz="1600" dirty="0"/>
              <a:t>and </a:t>
            </a:r>
            <a:r>
              <a:rPr lang="en-GB" sz="1600" dirty="0" smtClean="0"/>
              <a:t>coarse </a:t>
            </a:r>
            <a:r>
              <a:rPr lang="en-GB" sz="1600" dirty="0"/>
              <a:t>aggregates. Through a chemical reaction called hydration, the paste hardens and gains strength to form the rock-like mass known as concrete.</a:t>
            </a:r>
            <a:r>
              <a:rPr lang="en-GB" sz="1600" u="sng" dirty="0" smtClean="0"/>
              <a:t> </a:t>
            </a:r>
            <a:r>
              <a:rPr lang="en-GB" sz="1600" dirty="0" smtClean="0"/>
              <a:t> All of these materials can be sourced locally in the UK and therefore do not require transportation costs from foreign countries. </a:t>
            </a:r>
            <a:r>
              <a:rPr lang="en-GB" sz="1600" dirty="0"/>
              <a:t>Raw materials employed in the manufacture of cement are extracted by quarrying in the case of hard rocks such as limestones, slates, and some shales, with the aid of blasting when </a:t>
            </a:r>
            <a:r>
              <a:rPr lang="en-GB" sz="1600" dirty="0" smtClean="0"/>
              <a:t>necessary.</a:t>
            </a:r>
          </a:p>
          <a:p>
            <a:r>
              <a:rPr lang="en-GB" sz="1600" dirty="0" smtClean="0"/>
              <a:t>Although we benefit from not having to pay for materials from other countries and worry about the carbon footprint transporting it there are environmental factors which must be considered when using concrete locally. These are;</a:t>
            </a:r>
          </a:p>
          <a:p>
            <a:r>
              <a:rPr lang="en-GB" sz="1600" dirty="0" smtClean="0"/>
              <a:t>Visual effects </a:t>
            </a:r>
            <a:r>
              <a:rPr lang="en-GB" sz="1600" b="1" dirty="0" smtClean="0"/>
              <a:t>- </a:t>
            </a:r>
            <a:r>
              <a:rPr lang="en-GB" sz="1600" dirty="0"/>
              <a:t> </a:t>
            </a:r>
            <a:r>
              <a:rPr lang="en-GB" sz="1600" dirty="0" smtClean="0"/>
              <a:t>Quarries can be eye swore to people living within the area of the quarries and will often see large machinery passing by </a:t>
            </a:r>
            <a:endParaRPr lang="en-GB" sz="1600" dirty="0"/>
          </a:p>
          <a:p>
            <a:r>
              <a:rPr lang="en-GB" sz="1600" dirty="0" smtClean="0"/>
              <a:t>Pollution – the extraction of these resources from the ground will create high levels of noise and dust in the area and therefore creating a nuisance to local people</a:t>
            </a:r>
            <a:endParaRPr lang="en-GB" sz="1600" dirty="0"/>
          </a:p>
          <a:p>
            <a:r>
              <a:rPr lang="en-GB" sz="1600" dirty="0" smtClean="0"/>
              <a:t>Machinery – large machinery in constant use will pollute the local area and have a high CO2 output. It may not be as much as it would be to import the materials but it would still have an  impact. </a:t>
            </a:r>
          </a:p>
          <a:p>
            <a:endParaRPr lang="en-GB" sz="1600" dirty="0"/>
          </a:p>
        </p:txBody>
      </p:sp>
      <p:pic>
        <p:nvPicPr>
          <p:cNvPr id="11" name="Picture 10"/>
          <p:cNvPicPr>
            <a:picLocks noChangeAspect="1"/>
          </p:cNvPicPr>
          <p:nvPr/>
        </p:nvPicPr>
        <p:blipFill>
          <a:blip r:embed="rId3"/>
          <a:stretch>
            <a:fillRect/>
          </a:stretch>
        </p:blipFill>
        <p:spPr>
          <a:xfrm>
            <a:off x="16487774" y="613370"/>
            <a:ext cx="3262417" cy="1975512"/>
          </a:xfrm>
          <a:prstGeom prst="rect">
            <a:avLst/>
          </a:prstGeom>
        </p:spPr>
      </p:pic>
      <p:sp>
        <p:nvSpPr>
          <p:cNvPr id="12" name="TextBox 11"/>
          <p:cNvSpPr txBox="1"/>
          <p:nvPr/>
        </p:nvSpPr>
        <p:spPr>
          <a:xfrm>
            <a:off x="6767865" y="3021050"/>
            <a:ext cx="6795735" cy="2585323"/>
          </a:xfrm>
          <a:prstGeom prst="rect">
            <a:avLst/>
          </a:prstGeom>
          <a:noFill/>
        </p:spPr>
        <p:txBody>
          <a:bodyPr wrap="square" rtlCol="0">
            <a:spAutoFit/>
          </a:bodyPr>
          <a:lstStyle/>
          <a:p>
            <a:r>
              <a:rPr lang="en-GB" sz="1800" u="sng" dirty="0" smtClean="0"/>
              <a:t>Manufacturing</a:t>
            </a:r>
          </a:p>
          <a:p>
            <a:r>
              <a:rPr lang="en-GB" sz="1600" dirty="0" smtClean="0"/>
              <a:t>The </a:t>
            </a:r>
            <a:r>
              <a:rPr lang="en-GB" sz="1600" dirty="0"/>
              <a:t>cement industry is one of </a:t>
            </a:r>
            <a:r>
              <a:rPr lang="en-GB" sz="1600" dirty="0" smtClean="0"/>
              <a:t>the </a:t>
            </a:r>
            <a:r>
              <a:rPr lang="en-GB" sz="1600" dirty="0"/>
              <a:t>largest producers of carbon </a:t>
            </a:r>
            <a:r>
              <a:rPr lang="en-GB" sz="1600" dirty="0" smtClean="0"/>
              <a:t>dioxide of </a:t>
            </a:r>
            <a:r>
              <a:rPr lang="en-GB" sz="1600" dirty="0"/>
              <a:t>which 50% is from the chemical process and 40% from burning </a:t>
            </a:r>
            <a:r>
              <a:rPr lang="en-GB" sz="1600" dirty="0" smtClean="0"/>
              <a:t>fuel. The</a:t>
            </a:r>
            <a:r>
              <a:rPr lang="en-GB" sz="1600" dirty="0"/>
              <a:t> </a:t>
            </a:r>
            <a:r>
              <a:rPr lang="en-GB" sz="1600" dirty="0" smtClean="0"/>
              <a:t>CO2</a:t>
            </a:r>
            <a:r>
              <a:rPr lang="en-GB" sz="1600" dirty="0"/>
              <a:t> produced for the manufacture of structural </a:t>
            </a:r>
            <a:r>
              <a:rPr lang="en-GB" sz="1600" dirty="0" smtClean="0"/>
              <a:t>concrete </a:t>
            </a:r>
            <a:r>
              <a:rPr lang="en-GB" sz="1600" dirty="0"/>
              <a:t>is estimated at 410 </a:t>
            </a:r>
            <a:r>
              <a:rPr lang="en-GB" sz="1600" dirty="0" smtClean="0"/>
              <a:t>kg/m</a:t>
            </a:r>
            <a:r>
              <a:rPr lang="en-GB" sz="1600" baseline="30000" dirty="0" smtClean="0"/>
              <a:t>3</a:t>
            </a:r>
            <a:r>
              <a:rPr lang="en-GB" sz="1600" dirty="0" smtClean="0"/>
              <a:t>. ‘900</a:t>
            </a:r>
            <a:r>
              <a:rPr lang="en-GB" sz="1600" dirty="0"/>
              <a:t> kg of CO</a:t>
            </a:r>
            <a:r>
              <a:rPr lang="en-GB" sz="1600" baseline="-25000" dirty="0"/>
              <a:t>2</a:t>
            </a:r>
            <a:r>
              <a:rPr lang="en-GB" sz="1600" dirty="0"/>
              <a:t> are emitted for the fabrication of every ton of cement, accounting for 88% of the emissions associated with the average concrete </a:t>
            </a:r>
            <a:r>
              <a:rPr lang="en-GB" sz="1600" dirty="0" smtClean="0"/>
              <a:t>mix’.</a:t>
            </a:r>
            <a:r>
              <a:rPr lang="en-GB" sz="1600" dirty="0"/>
              <a:t> Cement manufacture contributes greenhouse gases both directly through the production of carbon dioxide when calcium carbonate is thermally decomposed, producing lime and carbon dioxide</a:t>
            </a:r>
            <a:r>
              <a:rPr lang="en-GB" sz="1600" dirty="0" smtClean="0"/>
              <a:t>,</a:t>
            </a:r>
            <a:r>
              <a:rPr lang="en-GB" sz="1600" dirty="0"/>
              <a:t> and also through the use of energy, particularly from the combustion of fossil fuels.</a:t>
            </a:r>
            <a:r>
              <a:rPr lang="en-GB" sz="1600" dirty="0" smtClean="0"/>
              <a:t> </a:t>
            </a:r>
            <a:endParaRPr lang="en-GB" sz="1600" dirty="0"/>
          </a:p>
        </p:txBody>
      </p:sp>
      <p:sp>
        <p:nvSpPr>
          <p:cNvPr id="13" name="TextBox 12"/>
          <p:cNvSpPr txBox="1"/>
          <p:nvPr/>
        </p:nvSpPr>
        <p:spPr>
          <a:xfrm>
            <a:off x="6767865" y="10900130"/>
            <a:ext cx="6795735" cy="3970318"/>
          </a:xfrm>
          <a:prstGeom prst="rect">
            <a:avLst/>
          </a:prstGeom>
          <a:noFill/>
        </p:spPr>
        <p:txBody>
          <a:bodyPr wrap="square" rtlCol="0">
            <a:spAutoFit/>
          </a:bodyPr>
          <a:lstStyle/>
          <a:p>
            <a:r>
              <a:rPr lang="en-GB" sz="1800" u="sng" dirty="0" smtClean="0"/>
              <a:t>Distribution</a:t>
            </a:r>
          </a:p>
          <a:p>
            <a:endParaRPr lang="en-GB" sz="1800" u="sng" dirty="0" smtClean="0"/>
          </a:p>
          <a:p>
            <a:r>
              <a:rPr lang="en-GB" sz="1800" dirty="0" smtClean="0"/>
              <a:t>Energy  - once the concrete has been produced it then has to be transported to site before it cures. This requires the use of concrete trucks which keep the mixture moving. These trucks only carry around 6 cubic metres and therefore for large construction products there will be many of these required to complete the job.</a:t>
            </a:r>
          </a:p>
          <a:p>
            <a:endParaRPr lang="en-GB" sz="1800" dirty="0"/>
          </a:p>
          <a:p>
            <a:r>
              <a:rPr lang="en-GB" sz="1800" dirty="0" smtClean="0"/>
              <a:t>Pollution – Many vehicles going to site constantly throughout the day will create high levels of pollution  in the area.</a:t>
            </a:r>
          </a:p>
          <a:p>
            <a:endParaRPr lang="en-GB" sz="1800" dirty="0"/>
          </a:p>
          <a:p>
            <a:r>
              <a:rPr lang="en-GB" sz="1800" dirty="0" smtClean="0"/>
              <a:t>Noise – Local area will experience high noise volumes from the movement of these trucks to and from site </a:t>
            </a:r>
            <a:endParaRPr lang="en-GB" sz="1800" dirty="0"/>
          </a:p>
          <a:p>
            <a:endParaRPr lang="en-GB" sz="1800" u="sng" dirty="0"/>
          </a:p>
        </p:txBody>
      </p:sp>
      <p:sp>
        <p:nvSpPr>
          <p:cNvPr id="14" name="TextBox 13"/>
          <p:cNvSpPr txBox="1"/>
          <p:nvPr/>
        </p:nvSpPr>
        <p:spPr>
          <a:xfrm>
            <a:off x="13563600" y="3021051"/>
            <a:ext cx="7162801" cy="2862322"/>
          </a:xfrm>
          <a:prstGeom prst="rect">
            <a:avLst/>
          </a:prstGeom>
          <a:noFill/>
        </p:spPr>
        <p:txBody>
          <a:bodyPr wrap="square" rtlCol="0">
            <a:spAutoFit/>
          </a:bodyPr>
          <a:lstStyle/>
          <a:p>
            <a:r>
              <a:rPr lang="en-GB" sz="1800" u="sng" dirty="0" smtClean="0"/>
              <a:t>Usage</a:t>
            </a:r>
          </a:p>
          <a:p>
            <a:endParaRPr lang="en-GB" sz="1800" u="sng" dirty="0"/>
          </a:p>
          <a:p>
            <a:r>
              <a:rPr lang="en-GB" sz="1800" dirty="0" smtClean="0"/>
              <a:t>Concrete has a high energy usage when it is first being extracted and when it is being manufactured and transported to site. Once it arrives on site the material will be pumped in order to reach the area in is intended to be in. </a:t>
            </a:r>
          </a:p>
          <a:p>
            <a:endParaRPr lang="en-GB" sz="1800" dirty="0"/>
          </a:p>
          <a:p>
            <a:r>
              <a:rPr lang="en-GB" sz="1800" dirty="0" smtClean="0"/>
              <a:t>Once the concrete has set its energy consumption and impact on the environment is no longer as high as the other stages. Once set there is no maintenance and it shouldn’t need replacing for a long time as it is a durable product which has a long life span between 30 – 100 years. </a:t>
            </a:r>
          </a:p>
        </p:txBody>
      </p:sp>
      <p:sp>
        <p:nvSpPr>
          <p:cNvPr id="15" name="TextBox 14"/>
          <p:cNvSpPr txBox="1"/>
          <p:nvPr/>
        </p:nvSpPr>
        <p:spPr>
          <a:xfrm>
            <a:off x="13563601" y="6144982"/>
            <a:ext cx="7162800" cy="5909310"/>
          </a:xfrm>
          <a:prstGeom prst="rect">
            <a:avLst/>
          </a:prstGeom>
          <a:noFill/>
        </p:spPr>
        <p:txBody>
          <a:bodyPr wrap="square" rtlCol="0">
            <a:spAutoFit/>
          </a:bodyPr>
          <a:lstStyle/>
          <a:p>
            <a:r>
              <a:rPr lang="en-GB" sz="1800" u="sng" dirty="0" smtClean="0"/>
              <a:t>End of life</a:t>
            </a:r>
          </a:p>
          <a:p>
            <a:endParaRPr lang="en-GB" sz="1800" u="sng" dirty="0"/>
          </a:p>
          <a:p>
            <a:r>
              <a:rPr lang="en-GB" sz="1800" dirty="0" smtClean="0"/>
              <a:t>It is more likely that a modern day building constructed using concrete will be demolished as there can be no more use for it from a human perspective than the concrete becoming so poor that it is in </a:t>
            </a:r>
            <a:r>
              <a:rPr lang="en-GB" sz="1800" dirty="0" err="1" smtClean="0"/>
              <a:t>habital</a:t>
            </a:r>
            <a:r>
              <a:rPr lang="en-GB" sz="1800" dirty="0" smtClean="0"/>
              <a:t>. Therefore when the buildings time has come to an end it is important that the concrete which comes away from the building is reused. </a:t>
            </a:r>
          </a:p>
          <a:p>
            <a:r>
              <a:rPr lang="en-GB" sz="1800" dirty="0"/>
              <a:t>Recycled concrete is a viable source of aggregate and has been satisfactorily used in granular subbases, soil-cement, and in new </a:t>
            </a:r>
            <a:r>
              <a:rPr lang="en-GB" sz="1800" dirty="0" smtClean="0"/>
              <a:t>concrete. Reusing concrete will have many benefits these are; </a:t>
            </a:r>
          </a:p>
          <a:p>
            <a:pPr marL="285750" indent="-285750">
              <a:buFont typeface="Arial" panose="020B0604020202020204" pitchFamily="34" charset="0"/>
              <a:buChar char="•"/>
            </a:pPr>
            <a:r>
              <a:rPr lang="en-GB" sz="1800" dirty="0" smtClean="0"/>
              <a:t>Saving space in landfill</a:t>
            </a:r>
          </a:p>
          <a:p>
            <a:pPr marL="285750" indent="-285750">
              <a:buFont typeface="Arial" panose="020B0604020202020204" pitchFamily="34" charset="0"/>
              <a:buChar char="•"/>
            </a:pPr>
            <a:r>
              <a:rPr lang="en-GB" sz="1800" dirty="0" smtClean="0"/>
              <a:t>Reserve and reduce the </a:t>
            </a:r>
            <a:r>
              <a:rPr lang="en-GB" sz="1800" dirty="0"/>
              <a:t>natural resources by reducing the need </a:t>
            </a:r>
            <a:r>
              <a:rPr lang="en-GB" sz="1800" dirty="0" smtClean="0"/>
              <a:t>for </a:t>
            </a:r>
            <a:r>
              <a:rPr lang="en-GB" sz="1800" dirty="0"/>
              <a:t>mining, water, coal, oil and </a:t>
            </a:r>
            <a:r>
              <a:rPr lang="en-GB" sz="1800" dirty="0" smtClean="0"/>
              <a:t>gas</a:t>
            </a:r>
            <a:r>
              <a:rPr lang="en-GB" sz="1800" dirty="0"/>
              <a:t> </a:t>
            </a:r>
          </a:p>
          <a:p>
            <a:pPr marL="285750" indent="-285750">
              <a:buFont typeface="Arial" panose="020B0604020202020204" pitchFamily="34" charset="0"/>
              <a:buChar char="•"/>
            </a:pPr>
            <a:r>
              <a:rPr lang="en-GB" sz="1800" dirty="0"/>
              <a:t>When used as the base material for roadways, reduces pollution from waste transport to landfills and dumps</a:t>
            </a:r>
            <a:r>
              <a:rPr lang="en-GB" sz="1800" dirty="0" smtClean="0"/>
              <a:t>.</a:t>
            </a:r>
            <a:endParaRPr lang="en-GB" sz="1800" dirty="0"/>
          </a:p>
          <a:p>
            <a:pPr marL="285750" indent="-285750">
              <a:buFont typeface="Arial" panose="020B0604020202020204" pitchFamily="34" charset="0"/>
              <a:buChar char="•"/>
            </a:pPr>
            <a:r>
              <a:rPr lang="en-GB" sz="1800" dirty="0"/>
              <a:t>Drags down material and waste transport </a:t>
            </a:r>
            <a:r>
              <a:rPr lang="en-GB" sz="1800" dirty="0" smtClean="0"/>
              <a:t>expenses</a:t>
            </a:r>
            <a:endParaRPr lang="en-GB" sz="1800" dirty="0"/>
          </a:p>
          <a:p>
            <a:pPr marL="285750" indent="-285750">
              <a:buFont typeface="Arial" panose="020B0604020202020204" pitchFamily="34" charset="0"/>
              <a:buChar char="•"/>
            </a:pPr>
            <a:r>
              <a:rPr lang="en-GB" sz="1800" dirty="0"/>
              <a:t>Recycling one ton of cement could save 1,360 gallons water, 900 kg of </a:t>
            </a:r>
            <a:r>
              <a:rPr lang="en-GB" sz="1800" dirty="0" smtClean="0"/>
              <a:t>CO2</a:t>
            </a:r>
            <a:endParaRPr lang="en-GB" sz="1800" dirty="0"/>
          </a:p>
          <a:p>
            <a:endParaRPr lang="en-GB" sz="1800" dirty="0" smtClean="0"/>
          </a:p>
          <a:p>
            <a:endParaRPr lang="en-GB" sz="1800" dirty="0" smtClean="0"/>
          </a:p>
          <a:p>
            <a:endParaRPr lang="en-GB" sz="1800" dirty="0"/>
          </a:p>
        </p:txBody>
      </p:sp>
      <p:pic>
        <p:nvPicPr>
          <p:cNvPr id="16" name="Picture 15"/>
          <p:cNvPicPr>
            <a:picLocks noChangeAspect="1"/>
          </p:cNvPicPr>
          <p:nvPr/>
        </p:nvPicPr>
        <p:blipFill>
          <a:blip r:embed="rId4"/>
          <a:stretch>
            <a:fillRect/>
          </a:stretch>
        </p:blipFill>
        <p:spPr>
          <a:xfrm>
            <a:off x="8172181" y="6467475"/>
            <a:ext cx="3987102" cy="4026422"/>
          </a:xfrm>
          <a:prstGeom prst="rect">
            <a:avLst/>
          </a:prstGeom>
        </p:spPr>
      </p:pic>
      <p:pic>
        <p:nvPicPr>
          <p:cNvPr id="17" name="Picture 16"/>
          <p:cNvPicPr>
            <a:picLocks noChangeAspect="1"/>
          </p:cNvPicPr>
          <p:nvPr/>
        </p:nvPicPr>
        <p:blipFill>
          <a:blip r:embed="rId5"/>
          <a:stretch>
            <a:fillRect/>
          </a:stretch>
        </p:blipFill>
        <p:spPr>
          <a:xfrm>
            <a:off x="13944753" y="11352935"/>
            <a:ext cx="6400493" cy="3064707"/>
          </a:xfrm>
          <a:prstGeom prst="rect">
            <a:avLst/>
          </a:prstGeom>
        </p:spPr>
      </p:pic>
    </p:spTree>
    <p:extLst>
      <p:ext uri="{BB962C8B-B14F-4D97-AF65-F5344CB8AC3E}">
        <p14:creationId xmlns:p14="http://schemas.microsoft.com/office/powerpoint/2010/main" val="26002230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ChangeArrowheads="1"/>
          </p:cNvSpPr>
          <p:nvPr/>
        </p:nvSpPr>
        <p:spPr bwMode="auto">
          <a:xfrm>
            <a:off x="1085850" y="3244348"/>
            <a:ext cx="26161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1057275" algn="l"/>
              </a:tabLst>
              <a:defRPr>
                <a:solidFill>
                  <a:schemeClr val="tx1"/>
                </a:solidFill>
                <a:latin typeface="Arial" panose="020B0604020202020204" pitchFamily="34" charset="0"/>
              </a:defRPr>
            </a:lvl1pPr>
            <a:lvl2pPr marL="457200" eaLnBrk="0" fontAlgn="base" hangingPunct="0">
              <a:spcBef>
                <a:spcPct val="0"/>
              </a:spcBef>
              <a:spcAft>
                <a:spcPct val="0"/>
              </a:spcAft>
              <a:tabLst>
                <a:tab pos="1057275" algn="l"/>
              </a:tabLst>
              <a:defRPr>
                <a:solidFill>
                  <a:schemeClr val="tx1"/>
                </a:solidFill>
                <a:latin typeface="Arial" panose="020B0604020202020204" pitchFamily="34" charset="0"/>
              </a:defRPr>
            </a:lvl2pPr>
            <a:lvl3pPr marL="914400" eaLnBrk="0" fontAlgn="base" hangingPunct="0">
              <a:spcBef>
                <a:spcPct val="0"/>
              </a:spcBef>
              <a:spcAft>
                <a:spcPct val="0"/>
              </a:spcAft>
              <a:tabLst>
                <a:tab pos="1057275" algn="l"/>
              </a:tabLst>
              <a:defRPr>
                <a:solidFill>
                  <a:schemeClr val="tx1"/>
                </a:solidFill>
                <a:latin typeface="Arial" panose="020B0604020202020204" pitchFamily="34" charset="0"/>
              </a:defRPr>
            </a:lvl3pPr>
            <a:lvl4pPr marL="1371600" eaLnBrk="0" fontAlgn="base" hangingPunct="0">
              <a:spcBef>
                <a:spcPct val="0"/>
              </a:spcBef>
              <a:spcAft>
                <a:spcPct val="0"/>
              </a:spcAft>
              <a:tabLst>
                <a:tab pos="1057275" algn="l"/>
              </a:tabLst>
              <a:defRPr>
                <a:solidFill>
                  <a:schemeClr val="tx1"/>
                </a:solidFill>
                <a:latin typeface="Arial" panose="020B0604020202020204" pitchFamily="34" charset="0"/>
              </a:defRPr>
            </a:lvl4pPr>
            <a:lvl5pPr marL="1828800" eaLnBrk="0" fontAlgn="base" hangingPunct="0">
              <a:spcBef>
                <a:spcPct val="0"/>
              </a:spcBef>
              <a:spcAft>
                <a:spcPct val="0"/>
              </a:spcAft>
              <a:tabLst>
                <a:tab pos="1057275" algn="l"/>
              </a:tabLst>
              <a:defRPr>
                <a:solidFill>
                  <a:schemeClr val="tx1"/>
                </a:solidFill>
                <a:latin typeface="Arial" panose="020B0604020202020204" pitchFamily="34" charset="0"/>
              </a:defRPr>
            </a:lvl5pPr>
            <a:lvl6pPr marL="2286000" eaLnBrk="0" fontAlgn="base" hangingPunct="0">
              <a:spcBef>
                <a:spcPct val="0"/>
              </a:spcBef>
              <a:spcAft>
                <a:spcPct val="0"/>
              </a:spcAft>
              <a:tabLst>
                <a:tab pos="1057275" algn="l"/>
              </a:tabLst>
              <a:defRPr>
                <a:solidFill>
                  <a:schemeClr val="tx1"/>
                </a:solidFill>
                <a:latin typeface="Arial" panose="020B0604020202020204" pitchFamily="34" charset="0"/>
              </a:defRPr>
            </a:lvl6pPr>
            <a:lvl7pPr marL="2743200" eaLnBrk="0" fontAlgn="base" hangingPunct="0">
              <a:spcBef>
                <a:spcPct val="0"/>
              </a:spcBef>
              <a:spcAft>
                <a:spcPct val="0"/>
              </a:spcAft>
              <a:tabLst>
                <a:tab pos="1057275" algn="l"/>
              </a:tabLst>
              <a:defRPr>
                <a:solidFill>
                  <a:schemeClr val="tx1"/>
                </a:solidFill>
                <a:latin typeface="Arial" panose="020B0604020202020204" pitchFamily="34" charset="0"/>
              </a:defRPr>
            </a:lvl7pPr>
            <a:lvl8pPr marL="3200400" eaLnBrk="0" fontAlgn="base" hangingPunct="0">
              <a:spcBef>
                <a:spcPct val="0"/>
              </a:spcBef>
              <a:spcAft>
                <a:spcPct val="0"/>
              </a:spcAft>
              <a:tabLst>
                <a:tab pos="1057275" algn="l"/>
              </a:tabLst>
              <a:defRPr>
                <a:solidFill>
                  <a:schemeClr val="tx1"/>
                </a:solidFill>
                <a:latin typeface="Arial" panose="020B0604020202020204" pitchFamily="34" charset="0"/>
              </a:defRPr>
            </a:lvl8pPr>
            <a:lvl9pPr marL="3657600" eaLnBrk="0" fontAlgn="base" hangingPunct="0">
              <a:spcBef>
                <a:spcPct val="0"/>
              </a:spcBef>
              <a:spcAft>
                <a:spcPct val="0"/>
              </a:spcAft>
              <a:tabLst>
                <a:tab pos="105727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1057275" algn="l"/>
              </a:tabLst>
            </a:pPr>
            <a:r>
              <a:rPr kumimoji="0" lang="en-GB" altLang="en-US" sz="1800" b="0" i="0" u="none" strike="noStrike" cap="none" normalizeH="0" baseline="0" dirty="0" smtClean="0">
                <a:ln>
                  <a:noFill/>
                </a:ln>
                <a:solidFill>
                  <a:schemeClr val="tx1"/>
                </a:solidFill>
                <a:effectLst/>
                <a:latin typeface="Arial" panose="020B0604020202020204" pitchFamily="34" charset="0"/>
              </a:rPr>
              <a:t>`</a:t>
            </a:r>
          </a:p>
        </p:txBody>
      </p:sp>
      <p:pic>
        <p:nvPicPr>
          <p:cNvPr id="9" name="Picture 8"/>
          <p:cNvPicPr>
            <a:picLocks noChangeAspect="1"/>
          </p:cNvPicPr>
          <p:nvPr/>
        </p:nvPicPr>
        <p:blipFill rotWithShape="1">
          <a:blip r:embed="rId2"/>
          <a:srcRect l="22730" t="31424" r="22804" b="15842"/>
          <a:stretch/>
        </p:blipFill>
        <p:spPr>
          <a:xfrm>
            <a:off x="0" y="828675"/>
            <a:ext cx="19894973" cy="10829925"/>
          </a:xfrm>
          <a:prstGeom prst="rect">
            <a:avLst/>
          </a:prstGeom>
        </p:spPr>
      </p:pic>
    </p:spTree>
    <p:extLst>
      <p:ext uri="{BB962C8B-B14F-4D97-AF65-F5344CB8AC3E}">
        <p14:creationId xmlns:p14="http://schemas.microsoft.com/office/powerpoint/2010/main" val="30620355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172</TotalTime>
  <Words>499</Words>
  <Application>Microsoft Office PowerPoint</Application>
  <PresentationFormat>Custom</PresentationFormat>
  <Paragraphs>46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Cycle Assessment  Concrete</dc:title>
  <dc:creator>Oliver Hearne</dc:creator>
  <cp:lastModifiedBy>Oliver Hearne</cp:lastModifiedBy>
  <cp:revision>18</cp:revision>
  <dcterms:created xsi:type="dcterms:W3CDTF">2020-02-13T15:22:47Z</dcterms:created>
  <dcterms:modified xsi:type="dcterms:W3CDTF">2020-02-13T18:34:56Z</dcterms:modified>
</cp:coreProperties>
</file>