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182881"/>
            <a:ext cx="8001000" cy="1584960"/>
          </a:xfrm>
        </p:spPr>
        <p:txBody>
          <a:bodyPr>
            <a:normAutofit/>
          </a:bodyPr>
          <a:lstStyle/>
          <a:p>
            <a:r>
              <a:rPr lang="en-GB" sz="6000" dirty="0" smtClean="0"/>
              <a:t>Harmony / Reset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4171" y="2734491"/>
            <a:ext cx="7977051" cy="3056709"/>
          </a:xfrm>
        </p:spPr>
        <p:txBody>
          <a:bodyPr>
            <a:normAutofit/>
          </a:bodyPr>
          <a:lstStyle/>
          <a:p>
            <a:r>
              <a:rPr lang="en-GB" sz="4400" dirty="0" smtClean="0"/>
              <a:t>Strategic Management</a:t>
            </a:r>
          </a:p>
          <a:p>
            <a:r>
              <a:rPr lang="en-GB" sz="4400" dirty="0" smtClean="0"/>
              <a:t>for Tourism, Events &amp; Leisure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078946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301067"/>
            <a:ext cx="8534400" cy="216940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Reset HRH Prince Charles</a:t>
            </a:r>
            <a:br>
              <a:rPr lang="en-GB" dirty="0" smtClean="0"/>
            </a:br>
            <a:r>
              <a:rPr lang="en-GB" dirty="0" smtClean="0"/>
              <a:t>Patron &amp; Chancellor of University of Wales, Trinity St David </a:t>
            </a:r>
            <a:br>
              <a:rPr lang="en-GB" dirty="0" smtClean="0"/>
            </a:br>
            <a:r>
              <a:rPr lang="en-GB" dirty="0" smtClean="0"/>
              <a:t>Founder of The Harmony </a:t>
            </a:r>
            <a:r>
              <a:rPr lang="en-GB" dirty="0" err="1" smtClean="0"/>
              <a:t>InsTitute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337" y="235132"/>
            <a:ext cx="11564983" cy="4065936"/>
          </a:xfrm>
        </p:spPr>
        <p:txBody>
          <a:bodyPr>
            <a:normAutofit/>
          </a:bodyPr>
          <a:lstStyle/>
          <a:p>
            <a:r>
              <a:rPr lang="en-GB" dirty="0" smtClean="0"/>
              <a:t>TIME TO ACT IS NOW</a:t>
            </a:r>
          </a:p>
          <a:p>
            <a:r>
              <a:rPr lang="en-GB" dirty="0" smtClean="0"/>
              <a:t>CORONA VIRUS PANDEMIC = GOLDEN OPPORTUNITY</a:t>
            </a:r>
          </a:p>
          <a:p>
            <a:r>
              <a:rPr lang="en-GB" dirty="0" smtClean="0"/>
              <a:t>REBUILD IN A SUSTAINABLE WAY</a:t>
            </a:r>
          </a:p>
          <a:p>
            <a:r>
              <a:rPr lang="en-GB" dirty="0" smtClean="0"/>
              <a:t>THINK BIG ACT NOW</a:t>
            </a:r>
          </a:p>
          <a:p>
            <a:r>
              <a:rPr lang="en-GB" dirty="0" smtClean="0"/>
              <a:t>VISION FOR CHANGE – GREEN RECOVERY</a:t>
            </a:r>
            <a:endParaRPr lang="en-GB" dirty="0"/>
          </a:p>
          <a:p>
            <a:r>
              <a:rPr lang="en-GB" dirty="0" smtClean="0"/>
              <a:t>UNIQUE OPPORTUNITY TO LEARN LESSONS &amp; RESET</a:t>
            </a:r>
          </a:p>
          <a:p>
            <a:r>
              <a:rPr lang="en-GB" dirty="0" smtClean="0"/>
              <a:t>1970 HRH Prince Charles Speech to Countryside steering committee for Wales – Climate Change, Over Fishing, Plastics, Rain Forests, </a:t>
            </a:r>
          </a:p>
          <a:p>
            <a:r>
              <a:rPr lang="en-GB" dirty="0" smtClean="0"/>
              <a:t>2020 Davos World Economic Forum – Sustainable Markets Initiative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537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091" y="4487332"/>
            <a:ext cx="8922521" cy="1507067"/>
          </a:xfrm>
        </p:spPr>
        <p:txBody>
          <a:bodyPr>
            <a:normAutofit/>
          </a:bodyPr>
          <a:lstStyle/>
          <a:p>
            <a:r>
              <a:rPr lang="en-GB" dirty="0" smtClean="0"/>
              <a:t>   wellness tourism quality mark</a:t>
            </a:r>
            <a:br>
              <a:rPr lang="en-GB" dirty="0" smtClean="0"/>
            </a:br>
            <a:r>
              <a:rPr lang="en-GB" dirty="0" err="1" smtClean="0"/>
              <a:t>tlc</a:t>
            </a:r>
            <a:r>
              <a:rPr lang="en-GB" dirty="0" smtClean="0"/>
              <a:t> &amp; The Harmony Institute @UWTSD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091" y="365760"/>
            <a:ext cx="10937965" cy="3935307"/>
          </a:xfrm>
        </p:spPr>
        <p:txBody>
          <a:bodyPr>
            <a:normAutofit/>
          </a:bodyPr>
          <a:lstStyle/>
          <a:p>
            <a:r>
              <a:rPr lang="en-GB" dirty="0" smtClean="0"/>
              <a:t>World – All things Interconnected</a:t>
            </a:r>
          </a:p>
          <a:p>
            <a:r>
              <a:rPr lang="en-GB" dirty="0" smtClean="0"/>
              <a:t>State of Balance </a:t>
            </a:r>
          </a:p>
          <a:p>
            <a:r>
              <a:rPr lang="en-GB" dirty="0" smtClean="0"/>
              <a:t>Theories of Modern Science as well as Traditional &amp; Indigenous Views</a:t>
            </a:r>
          </a:p>
          <a:p>
            <a:r>
              <a:rPr lang="en-GB" dirty="0" smtClean="0"/>
              <a:t>Peaceful Co-existence</a:t>
            </a:r>
          </a:p>
          <a:p>
            <a:r>
              <a:rPr lang="en-GB" dirty="0" smtClean="0"/>
              <a:t>Health &amp; Well Being Choices</a:t>
            </a:r>
          </a:p>
          <a:p>
            <a:r>
              <a:rPr lang="en-GB" dirty="0" smtClean="0"/>
              <a:t>Quality Mark – Nation, Organisation or Service </a:t>
            </a:r>
          </a:p>
          <a:p>
            <a:r>
              <a:rPr lang="en-GB" dirty="0" smtClean="0"/>
              <a:t>Taking Measures to ensure services and delivery are                                         </a:t>
            </a:r>
          </a:p>
          <a:p>
            <a:pPr marL="0" indent="0">
              <a:buNone/>
            </a:pPr>
            <a:r>
              <a:rPr lang="en-GB" dirty="0" smtClean="0"/>
              <a:t> “In Harmony with Nature&amp; Active in the repair Restoration and </a:t>
            </a:r>
            <a:r>
              <a:rPr lang="en-GB" dirty="0" err="1" smtClean="0"/>
              <a:t>ReBalance</a:t>
            </a:r>
            <a:r>
              <a:rPr lang="en-GB" dirty="0" smtClean="0"/>
              <a:t> of it’s Clients 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and Wider Environment “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618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Harmony concept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171" y="1384663"/>
            <a:ext cx="10972800" cy="3683726"/>
          </a:xfrm>
        </p:spPr>
        <p:txBody>
          <a:bodyPr>
            <a:normAutofit fontScale="92500"/>
          </a:bodyPr>
          <a:lstStyle/>
          <a:p>
            <a:r>
              <a:rPr lang="en-GB" sz="3600" dirty="0" smtClean="0"/>
              <a:t>LAUNCHED AT AHIC CONFERENCE DUBAI 1/10/202</a:t>
            </a:r>
          </a:p>
          <a:p>
            <a:r>
              <a:rPr lang="en-GB" sz="3600" dirty="0" smtClean="0"/>
              <a:t>HARMONY &amp; SUSTAINABILITY </a:t>
            </a:r>
          </a:p>
          <a:p>
            <a:r>
              <a:rPr lang="en-GB" sz="3600" dirty="0" smtClean="0"/>
              <a:t> Natural Environment &amp; Communities</a:t>
            </a:r>
          </a:p>
          <a:p>
            <a:r>
              <a:rPr lang="en-GB" sz="3600" dirty="0" smtClean="0"/>
              <a:t>HARMONY &amp; HAPPINESS </a:t>
            </a:r>
          </a:p>
          <a:p>
            <a:r>
              <a:rPr lang="en-GB" sz="3600" dirty="0" smtClean="0"/>
              <a:t>UN Happiness Agenda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314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Harmony quality Mark in wellness tourism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1" y="685800"/>
            <a:ext cx="10724017" cy="392974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TOURISM – LED TO ENVIRONMENTAL HARM LOCALLY &amp; GLOBALLY</a:t>
            </a:r>
          </a:p>
          <a:p>
            <a:r>
              <a:rPr lang="en-GB" dirty="0" smtClean="0"/>
              <a:t>IMPROVING PERSONAL WELLNESS IS UNDERMINED WHEN IT HARMS OTHERS</a:t>
            </a:r>
          </a:p>
          <a:p>
            <a:r>
              <a:rPr lang="en-GB" dirty="0" smtClean="0"/>
              <a:t>PEOPLE, DESTINATIONS, COMMUNITIES &amp; WIDER ENVIRONMENTAL IMPACTS</a:t>
            </a:r>
          </a:p>
          <a:p>
            <a:r>
              <a:rPr lang="en-GB" dirty="0" smtClean="0"/>
              <a:t>TRAVEL IMPACTS</a:t>
            </a:r>
          </a:p>
          <a:p>
            <a:r>
              <a:rPr lang="en-GB" dirty="0" smtClean="0"/>
              <a:t>CARBON NEUTRAL SUSTAINABILITY GOALS</a:t>
            </a:r>
          </a:p>
          <a:p>
            <a:r>
              <a:rPr lang="en-GB" dirty="0" smtClean="0"/>
              <a:t>HARM NEGATIVE = MAXIMISE PERSONAL, SYSTEM &amp; PLACE WELLNESS &amp; WELLBEING</a:t>
            </a:r>
          </a:p>
          <a:p>
            <a:r>
              <a:rPr lang="en-GB" dirty="0" smtClean="0"/>
              <a:t>ROUNDED ENVIRONMENTAL &amp; COMMUNITY IMPACT</a:t>
            </a:r>
          </a:p>
          <a:p>
            <a:r>
              <a:rPr lang="en-GB" dirty="0" smtClean="0"/>
              <a:t>OFFSET HARM BT CREATIVE LOCAL &amp; GLOBAL APPROACHES</a:t>
            </a:r>
          </a:p>
          <a:p>
            <a:r>
              <a:rPr lang="en-GB" dirty="0" smtClean="0"/>
              <a:t>REDRESS, REPAIR &amp; RESTORE</a:t>
            </a:r>
          </a:p>
          <a:p>
            <a:r>
              <a:rPr lang="en-GB" dirty="0" smtClean="0"/>
              <a:t>POSITIVE TOWARDS PEOPLE, PLANET &amp; PLACE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29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HARMONY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ENVIRONMENTAL PRIORITISATION</a:t>
            </a:r>
          </a:p>
          <a:p>
            <a:r>
              <a:rPr lang="en-GB" dirty="0" smtClean="0"/>
              <a:t>PERSONAL SUSTAINBLE HAPPINESS, WELL BEING&amp; SAFETY</a:t>
            </a:r>
          </a:p>
          <a:p>
            <a:r>
              <a:rPr lang="en-GB" dirty="0" smtClean="0"/>
              <a:t>PROBLEM SOLVING APPROACH</a:t>
            </a:r>
          </a:p>
          <a:p>
            <a:r>
              <a:rPr lang="en-GB" dirty="0" smtClean="0"/>
              <a:t>CONSEQUENCES OF ACTIONS</a:t>
            </a:r>
          </a:p>
          <a:p>
            <a:r>
              <a:rPr lang="en-GB" dirty="0" smtClean="0"/>
              <a:t>TRANSARENCY IN DECISION MAKING</a:t>
            </a:r>
          </a:p>
          <a:p>
            <a:r>
              <a:rPr lang="en-GB" dirty="0" smtClean="0"/>
              <a:t>PERSONAL, GENERATIONAL, ECONOMIC, POLITICAL &amp; ENVIRONMENTAL </a:t>
            </a:r>
          </a:p>
          <a:p>
            <a:r>
              <a:rPr lang="en-GB" dirty="0" smtClean="0"/>
              <a:t>WEB OF INTERACTIONS, INFLUENCES, CONSEQUENCES, SUSTAINABILITY &amp; SOLUTIONS TO ELIMNATE HARM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376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HARMONY BUSINESS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1" y="313509"/>
            <a:ext cx="10027331" cy="4624251"/>
          </a:xfrm>
        </p:spPr>
        <p:txBody>
          <a:bodyPr/>
          <a:lstStyle/>
          <a:p>
            <a:r>
              <a:rPr lang="en-GB" dirty="0" smtClean="0"/>
              <a:t>BUSINESS STRATEGY</a:t>
            </a:r>
          </a:p>
          <a:p>
            <a:r>
              <a:rPr lang="en-GB" dirty="0" smtClean="0"/>
              <a:t>BUSINESS PLANNING</a:t>
            </a:r>
          </a:p>
          <a:p>
            <a:r>
              <a:rPr lang="en-GB" dirty="0" smtClean="0"/>
              <a:t>BUSINESS OPERATIONS</a:t>
            </a:r>
          </a:p>
          <a:p>
            <a:endParaRPr lang="en-GB" dirty="0" smtClean="0"/>
          </a:p>
          <a:p>
            <a:r>
              <a:rPr lang="en-GB" dirty="0" smtClean="0"/>
              <a:t>SAUDI ARABIAN RED SEA DEVELOPMENT PROJECT</a:t>
            </a:r>
          </a:p>
          <a:p>
            <a:r>
              <a:rPr lang="en-GB" dirty="0" smtClean="0"/>
              <a:t>PROMOTES DARK SKIES &amp; PRISTINE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529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SUSTAINABLE TOURISM STANDARDS &amp; ACCREDITATION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ISO 21401 :2018 – ENVIRONMENTAL, SOCIAL &amp; ECONOMIC REQUIREMENTS TO IMPLEMENT SUSTAINABILITY MANAGEMENT SYSTEMS IN TOURISM (&amp; EVENTS) SECTOR</a:t>
            </a:r>
          </a:p>
          <a:p>
            <a:r>
              <a:rPr lang="en-GB" dirty="0" smtClean="0"/>
              <a:t>GLOBAL SUSTAINABLE COUNCIL </a:t>
            </a:r>
          </a:p>
          <a:p>
            <a:r>
              <a:rPr lang="en-GB" dirty="0" smtClean="0"/>
              <a:t>ECOSTAR – SUSTAINABLE TOURISM </a:t>
            </a:r>
          </a:p>
          <a:p>
            <a:r>
              <a:rPr lang="en-GB" dirty="0" smtClean="0"/>
              <a:t>GREEN GLOBE SOLUTIONS</a:t>
            </a:r>
          </a:p>
          <a:p>
            <a:r>
              <a:rPr lang="en-GB" dirty="0" smtClean="0"/>
              <a:t>HOW IS HARMONY DIFFERENT?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536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625736"/>
            <a:ext cx="8534400" cy="1232263"/>
          </a:xfrm>
        </p:spPr>
        <p:txBody>
          <a:bodyPr/>
          <a:lstStyle/>
          <a:p>
            <a:r>
              <a:rPr lang="en-GB" dirty="0" smtClean="0"/>
              <a:t>HARMONY - SUSTAINABLE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21920"/>
            <a:ext cx="8534400" cy="5826034"/>
          </a:xfrm>
        </p:spPr>
        <p:txBody>
          <a:bodyPr>
            <a:normAutofit/>
          </a:bodyPr>
          <a:lstStyle/>
          <a:p>
            <a:r>
              <a:rPr lang="en-GB" dirty="0" smtClean="0"/>
              <a:t>ASSESSES RANGE OF NEGATIVES </a:t>
            </a:r>
          </a:p>
          <a:p>
            <a:r>
              <a:rPr lang="en-GB" dirty="0" smtClean="0"/>
              <a:t>BEYOND CARBON NEUTRAL</a:t>
            </a:r>
          </a:p>
          <a:p>
            <a:r>
              <a:rPr lang="en-GB" dirty="0" smtClean="0"/>
              <a:t>INFECTION CONTROL – ABSENT IN OTHERS (COVID)</a:t>
            </a:r>
          </a:p>
          <a:p>
            <a:r>
              <a:rPr lang="en-GB" dirty="0" smtClean="0"/>
              <a:t>SUSTAINABLE MGT SYSTEM</a:t>
            </a:r>
          </a:p>
          <a:p>
            <a:r>
              <a:rPr lang="en-GB" dirty="0" smtClean="0"/>
              <a:t>LEGAL COMPLIANCE</a:t>
            </a:r>
          </a:p>
          <a:p>
            <a:r>
              <a:rPr lang="en-GB" dirty="0" smtClean="0"/>
              <a:t>EMPLOYEE TRAINING</a:t>
            </a:r>
          </a:p>
          <a:p>
            <a:r>
              <a:rPr lang="en-GB" dirty="0" smtClean="0"/>
              <a:t>CUSTOMER SATISFACTION</a:t>
            </a:r>
          </a:p>
          <a:p>
            <a:r>
              <a:rPr lang="en-GB" dirty="0" smtClean="0"/>
              <a:t>ACCURACY OF PROMOTIONAL MATERIALS</a:t>
            </a:r>
          </a:p>
          <a:p>
            <a:r>
              <a:rPr lang="en-GB" dirty="0" smtClean="0"/>
              <a:t>DESIGN &amp; CONSTRUCTION</a:t>
            </a:r>
          </a:p>
          <a:p>
            <a:r>
              <a:rPr lang="en-GB" dirty="0" smtClean="0"/>
              <a:t>SUSTAINABLE MATERIALS</a:t>
            </a:r>
          </a:p>
          <a:p>
            <a:r>
              <a:rPr lang="en-GB" dirty="0" smtClean="0"/>
              <a:t>INTEPRETATION</a:t>
            </a:r>
          </a:p>
          <a:p>
            <a:r>
              <a:rPr lang="en-GB" dirty="0" smtClean="0"/>
              <a:t>COMMUNICATION STRATEGY</a:t>
            </a:r>
          </a:p>
          <a:p>
            <a:r>
              <a:rPr lang="en-GB" dirty="0" smtClean="0"/>
              <a:t>HEALTH &amp; SAFETY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980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190308"/>
            <a:ext cx="8534400" cy="1393371"/>
          </a:xfrm>
        </p:spPr>
        <p:txBody>
          <a:bodyPr/>
          <a:lstStyle/>
          <a:p>
            <a:r>
              <a:rPr lang="en-GB" dirty="0" smtClean="0"/>
              <a:t>HARMONY – SOCIO ECONOMIC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470263"/>
            <a:ext cx="8534400" cy="4815839"/>
          </a:xfrm>
        </p:spPr>
        <p:txBody>
          <a:bodyPr>
            <a:normAutofit/>
          </a:bodyPr>
          <a:lstStyle/>
          <a:p>
            <a:r>
              <a:rPr lang="en-GB" dirty="0" smtClean="0"/>
              <a:t>COMMUNITY DEVELOPMENT</a:t>
            </a:r>
          </a:p>
          <a:p>
            <a:r>
              <a:rPr lang="en-GB" dirty="0" smtClean="0"/>
              <a:t>LOCAL EMPLOYMENT</a:t>
            </a:r>
          </a:p>
          <a:p>
            <a:r>
              <a:rPr lang="en-GB" dirty="0" smtClean="0"/>
              <a:t>FAIR TRADE</a:t>
            </a:r>
          </a:p>
          <a:p>
            <a:r>
              <a:rPr lang="en-GB" dirty="0" smtClean="0"/>
              <a:t>SUPPORT LOCAL ENTREPRENEURS</a:t>
            </a:r>
          </a:p>
          <a:p>
            <a:r>
              <a:rPr lang="en-GB" dirty="0" smtClean="0"/>
              <a:t>RESPECT LOCAL COMMUNITIES</a:t>
            </a:r>
          </a:p>
          <a:p>
            <a:r>
              <a:rPr lang="en-GB" dirty="0" smtClean="0"/>
              <a:t>ANTI EXPLOITATION</a:t>
            </a:r>
          </a:p>
          <a:p>
            <a:r>
              <a:rPr lang="en-GB" dirty="0" smtClean="0"/>
              <a:t>EQUITABLE HIRING</a:t>
            </a:r>
          </a:p>
          <a:p>
            <a:r>
              <a:rPr lang="en-GB" dirty="0" smtClean="0"/>
              <a:t>EMPLOYEE PROTECTION</a:t>
            </a:r>
          </a:p>
          <a:p>
            <a:r>
              <a:rPr lang="en-GB" dirty="0" smtClean="0"/>
              <a:t>PROTECT BASIC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423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Harmony -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415616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PURCHASING POLICY</a:t>
            </a:r>
          </a:p>
          <a:p>
            <a:r>
              <a:rPr lang="en-GB" dirty="0" smtClean="0"/>
              <a:t>CONSUMABLE GOODS</a:t>
            </a:r>
          </a:p>
          <a:p>
            <a:r>
              <a:rPr lang="en-GB" dirty="0" smtClean="0"/>
              <a:t>ENERGY CONSUMPTION</a:t>
            </a:r>
          </a:p>
          <a:p>
            <a:r>
              <a:rPr lang="en-GB" dirty="0" smtClean="0"/>
              <a:t>WATER CONSUMPTION</a:t>
            </a:r>
          </a:p>
          <a:p>
            <a:r>
              <a:rPr lang="en-GB" dirty="0" smtClean="0"/>
              <a:t>GREENHOUSE GASES</a:t>
            </a:r>
          </a:p>
          <a:p>
            <a:r>
              <a:rPr lang="en-GB" dirty="0" smtClean="0"/>
              <a:t>WASTE WATER</a:t>
            </a:r>
          </a:p>
          <a:p>
            <a:r>
              <a:rPr lang="en-GB" dirty="0" smtClean="0"/>
              <a:t>WASTE PLAN &amp; REDUCTION</a:t>
            </a:r>
          </a:p>
          <a:p>
            <a:r>
              <a:rPr lang="en-GB" dirty="0" smtClean="0"/>
              <a:t>REUSE</a:t>
            </a:r>
          </a:p>
          <a:p>
            <a:r>
              <a:rPr lang="en-GB" dirty="0" smtClean="0"/>
              <a:t>RECYCLE</a:t>
            </a:r>
          </a:p>
          <a:p>
            <a:r>
              <a:rPr lang="en-GB" dirty="0" smtClean="0"/>
              <a:t>HARMFUL SUBSTANCES</a:t>
            </a:r>
          </a:p>
          <a:p>
            <a:r>
              <a:rPr lang="en-GB" dirty="0" smtClean="0"/>
              <a:t>OTHER POLLUTANTS</a:t>
            </a:r>
          </a:p>
        </p:txBody>
      </p:sp>
    </p:spTree>
    <p:extLst>
      <p:ext uri="{BB962C8B-B14F-4D97-AF65-F5344CB8AC3E}">
        <p14:creationId xmlns:p14="http://schemas.microsoft.com/office/powerpoint/2010/main" val="1657278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549" y="4487332"/>
            <a:ext cx="8966063" cy="150706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             HARMONY</a:t>
            </a:r>
            <a:br>
              <a:rPr lang="en-GB" dirty="0" smtClean="0"/>
            </a:br>
            <a:r>
              <a:rPr lang="en-GB" dirty="0" smtClean="0"/>
              <a:t>BIO DIVERSITY, ECO SYSTEMS &amp; LANDSCAPES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WILDLIFE SPECIES</a:t>
            </a:r>
          </a:p>
          <a:p>
            <a:r>
              <a:rPr lang="en-GB" dirty="0" smtClean="0"/>
              <a:t>WILDLIFE IN CAPTIVITY</a:t>
            </a:r>
          </a:p>
          <a:p>
            <a:r>
              <a:rPr lang="en-GB" dirty="0" smtClean="0"/>
              <a:t>LANDSCAPING</a:t>
            </a:r>
          </a:p>
          <a:p>
            <a:r>
              <a:rPr lang="en-GB" dirty="0" smtClean="0"/>
              <a:t>BIODOVERSITY CONSERVATION</a:t>
            </a:r>
          </a:p>
          <a:p>
            <a:r>
              <a:rPr lang="en-GB" dirty="0" smtClean="0"/>
              <a:t>INTERACTION WITH WILDLIFE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988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190308"/>
            <a:ext cx="8534400" cy="1236617"/>
          </a:xfrm>
        </p:spPr>
        <p:txBody>
          <a:bodyPr/>
          <a:lstStyle/>
          <a:p>
            <a:r>
              <a:rPr lang="en-GB" dirty="0" smtClean="0"/>
              <a:t>HARMONIOUS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0630"/>
            <a:ext cx="11800114" cy="5155474"/>
          </a:xfrm>
        </p:spPr>
        <p:txBody>
          <a:bodyPr/>
          <a:lstStyle/>
          <a:p>
            <a:r>
              <a:rPr lang="en-GB" dirty="0" smtClean="0"/>
              <a:t>EVIDENCED BASED</a:t>
            </a:r>
          </a:p>
          <a:p>
            <a:r>
              <a:rPr lang="en-GB" dirty="0" smtClean="0"/>
              <a:t>PHILOSOPHIES</a:t>
            </a:r>
          </a:p>
          <a:p>
            <a:r>
              <a:rPr lang="en-GB" dirty="0" smtClean="0"/>
              <a:t>MIND, BODY, SPIRIT &amp; PLACE</a:t>
            </a:r>
          </a:p>
          <a:p>
            <a:r>
              <a:rPr lang="en-GB" dirty="0" smtClean="0"/>
              <a:t>MORE ABOUT THE PSYCHOLOGICAL SET OF THE PROVIDER THAN PRESCRIPTIVE BEHAVIOURS</a:t>
            </a:r>
          </a:p>
          <a:p>
            <a:r>
              <a:rPr lang="en-GB" dirty="0" smtClean="0"/>
              <a:t>STAKEHOLDER DIVERSITY &amp; INTEGRATION</a:t>
            </a:r>
          </a:p>
          <a:p>
            <a:r>
              <a:rPr lang="en-GB" dirty="0" smtClean="0"/>
              <a:t>WELLNESS APPROACH</a:t>
            </a:r>
          </a:p>
          <a:p>
            <a:r>
              <a:rPr lang="en-GB" dirty="0" smtClean="0"/>
              <a:t>INTERGENERATIONAL HARMONY</a:t>
            </a:r>
          </a:p>
          <a:p>
            <a:r>
              <a:rPr lang="en-GB" dirty="0" smtClean="0"/>
              <a:t>WELL BEING OF FUTURE GENERATIONS ACT 2015 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3830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ENGAGEMENT &amp;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463" y="685800"/>
            <a:ext cx="11042467" cy="3615267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HARMONY QUALITY MARK = DEVELOPMENT PROCESS</a:t>
            </a:r>
          </a:p>
          <a:p>
            <a:r>
              <a:rPr lang="en-GB" dirty="0" smtClean="0"/>
              <a:t>WELLNESS TOURISM</a:t>
            </a:r>
          </a:p>
          <a:p>
            <a:r>
              <a:rPr lang="en-GB" dirty="0" smtClean="0"/>
              <a:t>ECOLOGY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ARCHITECTURE &amp; BUILT ENVRIONMENT</a:t>
            </a:r>
          </a:p>
          <a:p>
            <a:r>
              <a:rPr lang="en-GB" dirty="0" smtClean="0"/>
              <a:t>GOVERNANCE, ACADEMIA, TOURISM, RESEARCH, CONSTRUCTION &amp; DEVELOPMENT</a:t>
            </a:r>
          </a:p>
          <a:p>
            <a:endParaRPr lang="en-GB" dirty="0" smtClean="0"/>
          </a:p>
          <a:p>
            <a:r>
              <a:rPr lang="en-GB" dirty="0" smtClean="0"/>
              <a:t>EVENTS NOT INCLUDED?????? </a:t>
            </a:r>
          </a:p>
          <a:p>
            <a:r>
              <a:rPr lang="en-GB" dirty="0" smtClean="0"/>
              <a:t>CULTURE NOT INCLUDED??????</a:t>
            </a:r>
          </a:p>
          <a:p>
            <a:r>
              <a:rPr lang="en-GB" dirty="0" smtClean="0"/>
              <a:t>HERITAGE NOT INCLUDED??????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89765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138056"/>
            <a:ext cx="8534400" cy="1719943"/>
          </a:xfrm>
        </p:spPr>
        <p:txBody>
          <a:bodyPr/>
          <a:lstStyle/>
          <a:p>
            <a:r>
              <a:rPr lang="en-GB" dirty="0" smtClean="0"/>
              <a:t>POTENTIAL PROJECTS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1" y="252549"/>
            <a:ext cx="11173096" cy="5364480"/>
          </a:xfrm>
        </p:spPr>
        <p:txBody>
          <a:bodyPr>
            <a:normAutofit/>
          </a:bodyPr>
          <a:lstStyle/>
          <a:p>
            <a:r>
              <a:rPr lang="en-GB" dirty="0" smtClean="0"/>
              <a:t>CREATING NATURE RESERVE FOR LOCAL WILDLIFE</a:t>
            </a:r>
          </a:p>
          <a:p>
            <a:r>
              <a:rPr lang="en-GB" dirty="0" smtClean="0"/>
              <a:t>MARINE ENVIRONMENT CONSERVATION OR RESTORATION</a:t>
            </a:r>
          </a:p>
          <a:p>
            <a:r>
              <a:rPr lang="en-GB" dirty="0" smtClean="0"/>
              <a:t>EDUCATION TO YOUNG PEOPLE ON ECOLOGY &amp; LIVING IN HARMONY WITH NATURE</a:t>
            </a:r>
          </a:p>
          <a:p>
            <a:r>
              <a:rPr lang="en-GB" dirty="0" smtClean="0"/>
              <a:t>DEVELOPING ECO IMPROVEMENT INDUSTRIES</a:t>
            </a:r>
          </a:p>
          <a:p>
            <a:r>
              <a:rPr lang="en-GB" dirty="0" smtClean="0"/>
              <a:t>FUNDING COMMUNITY PROJECTS TO ENHANCE PROSPECTS</a:t>
            </a:r>
          </a:p>
          <a:p>
            <a:r>
              <a:rPr lang="en-GB" dirty="0" smtClean="0"/>
              <a:t>MAKING THE DESTINATION LOCALITY THE PRINCIPLE BENEFICIARY OF THE OFFSET FUND</a:t>
            </a:r>
          </a:p>
          <a:p>
            <a:endParaRPr lang="en-GB" dirty="0"/>
          </a:p>
          <a:p>
            <a:r>
              <a:rPr lang="en-GB" dirty="0" smtClean="0"/>
              <a:t>“Destinations are at Harmony with nature when they achieve a peaceful balance between the harms done in the development and delivery of services and protecting restoring and improving the environment and prospects of future generations” Harmony Institute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342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– Luxury without guilt?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10262462" cy="4147457"/>
          </a:xfrm>
        </p:spPr>
        <p:txBody>
          <a:bodyPr/>
          <a:lstStyle/>
          <a:p>
            <a:r>
              <a:rPr lang="en-GB" dirty="0" smtClean="0"/>
              <a:t>How do you assess Harm and it’s costs?</a:t>
            </a:r>
          </a:p>
          <a:p>
            <a:endParaRPr lang="en-GB" dirty="0" smtClean="0"/>
          </a:p>
          <a:p>
            <a:r>
              <a:rPr lang="en-GB" dirty="0" smtClean="0"/>
              <a:t>Discuss and consider how you can assess potential harm in Wellness Tourism?</a:t>
            </a:r>
          </a:p>
          <a:p>
            <a:endParaRPr lang="en-GB" dirty="0" smtClean="0"/>
          </a:p>
          <a:p>
            <a:r>
              <a:rPr lang="en-GB" dirty="0" smtClean="0"/>
              <a:t>What about Events &amp; Festivals or other forms of Tourism?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685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Performance indicators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Beyond Carbon neutral &amp; Carbon Offsetting</a:t>
            </a:r>
          </a:p>
          <a:p>
            <a:r>
              <a:rPr lang="en-GB" dirty="0" smtClean="0"/>
              <a:t>Carbon Footprint</a:t>
            </a:r>
          </a:p>
          <a:p>
            <a:r>
              <a:rPr lang="en-GB" dirty="0" smtClean="0"/>
              <a:t>Bio Diversity</a:t>
            </a:r>
          </a:p>
          <a:p>
            <a:r>
              <a:rPr lang="en-GB" dirty="0" smtClean="0"/>
              <a:t>Cost to Health</a:t>
            </a:r>
          </a:p>
          <a:p>
            <a:r>
              <a:rPr lang="en-GB" dirty="0" smtClean="0"/>
              <a:t>Cost of Clean Up – Plastics from land</a:t>
            </a:r>
          </a:p>
          <a:p>
            <a:r>
              <a:rPr lang="en-GB" dirty="0" smtClean="0"/>
              <a:t>8m tons of plastics in the Oceans – Ocean Mimic Events</a:t>
            </a:r>
          </a:p>
          <a:p>
            <a:r>
              <a:rPr lang="en-GB" dirty="0" smtClean="0"/>
              <a:t>Cost of having Meat on the Menu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4950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Wellness resorts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BRONZE HARMONY MARK – CARBON NEUTRAL</a:t>
            </a:r>
          </a:p>
          <a:p>
            <a:r>
              <a:rPr lang="en-GB" dirty="0" smtClean="0"/>
              <a:t>SILVER HARMONY MARK – CARBON NEGATIVE</a:t>
            </a:r>
          </a:p>
          <a:p>
            <a:r>
              <a:rPr lang="en-GB" dirty="0" smtClean="0"/>
              <a:t>GOLD HARMONY MARK – HARM NEUTRAL</a:t>
            </a:r>
          </a:p>
          <a:p>
            <a:r>
              <a:rPr lang="en-GB" dirty="0" smtClean="0"/>
              <a:t>DIAMOND HARMONY MARK – HARM NEGATIVE</a:t>
            </a:r>
          </a:p>
          <a:p>
            <a:r>
              <a:rPr lang="en-GB" dirty="0" smtClean="0"/>
              <a:t>IMPACT ON RETURN ON INVESTMENT / YIELD MANAGEMENT</a:t>
            </a:r>
          </a:p>
          <a:p>
            <a:r>
              <a:rPr lang="en-GB" dirty="0" smtClean="0"/>
              <a:t>MASLOW’S NEEDS HIERACHY</a:t>
            </a:r>
          </a:p>
          <a:p>
            <a:r>
              <a:rPr lang="en-GB" dirty="0" smtClean="0"/>
              <a:t>PEOPLE, PLANET AND 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2944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95</TotalTime>
  <Words>751</Words>
  <Application>Microsoft Office PowerPoint</Application>
  <PresentationFormat>Widescreen</PresentationFormat>
  <Paragraphs>154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Century Gothic</vt:lpstr>
      <vt:lpstr>Wingdings 3</vt:lpstr>
      <vt:lpstr>Slice</vt:lpstr>
      <vt:lpstr>Harmony / Reset</vt:lpstr>
      <vt:lpstr>Project Reset HRH Prince Charles Patron &amp; Chancellor of University of Wales, Trinity St David  Founder of The Harmony InsTitute</vt:lpstr>
      <vt:lpstr>   wellness tourism quality mark tlc &amp; The Harmony Institute @UWTSD</vt:lpstr>
      <vt:lpstr>Harmony concept</vt:lpstr>
      <vt:lpstr>Harmony quality Mark in wellness tourism</vt:lpstr>
      <vt:lpstr>HARMONY APPROACH</vt:lpstr>
      <vt:lpstr>HARMONY BUSINESS ENVIRONMENT</vt:lpstr>
      <vt:lpstr>CURRENT SUSTAINABLE TOURISM STANDARDS &amp; ACCREDITATION</vt:lpstr>
      <vt:lpstr>HARMONY - SUSTAINABLE</vt:lpstr>
      <vt:lpstr>HARMONY – SOCIO ECONOMIC</vt:lpstr>
      <vt:lpstr>Harmony - environment</vt:lpstr>
      <vt:lpstr>                           HARMONY BIO DIVERSITY, ECO SYSTEMS &amp; LANDSCAPES</vt:lpstr>
      <vt:lpstr>HARMONIOUS APPROACH</vt:lpstr>
      <vt:lpstr>ENGAGEMENT &amp; LEARNING</vt:lpstr>
      <vt:lpstr>POTENTIAL PROJECTS</vt:lpstr>
      <vt:lpstr>Exercise – Luxury without guilt?</vt:lpstr>
      <vt:lpstr>Key Performance indicators</vt:lpstr>
      <vt:lpstr>Wellness resorts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Harmony / Reset</dc:title>
  <dc:creator>Jacqui Jones</dc:creator>
  <cp:lastModifiedBy>Jacqui Jones</cp:lastModifiedBy>
  <cp:revision>2</cp:revision>
  <dcterms:created xsi:type="dcterms:W3CDTF">2020-10-04T16:38:21Z</dcterms:created>
  <dcterms:modified xsi:type="dcterms:W3CDTF">2020-10-04T18:13:22Z</dcterms:modified>
</cp:coreProperties>
</file>