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585" y="4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12/8/2025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12/8/2025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12/8/2025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12/8/2025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8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60132" y="42163"/>
            <a:ext cx="7786243" cy="54148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12/8/2025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41426" y="291210"/>
            <a:ext cx="7845171" cy="11748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470405" y="2887217"/>
            <a:ext cx="5720080" cy="19570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12/8/2025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mailto:ruth.taylor-davie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d.gov.uk/research/food-system-strategic-assessment-trends-and-issues-impacted-by-uk-economic-condition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wi.co.uk/arable/harvest-2024-second-lowest-on-record-says-defra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hyperlink" Target="https://hospitalityinsights.ehl.edu/sustainable-gastronomy-an-opportunity-for-a-green-recovery#Some%20of%20These%20Green%20Initiatives%20Are%20Already%20Taking%20Shap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efspencil.com/sustainable-gastronomy-101-a-chefs-guide-to-sustainable-dining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hyperlink" Target="https://www.earthday.org/regenerative-agriculture-qui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ustainablefoodplaces.org/about/what-are-sustainable-food-places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stainablefoodplaces.org/about/what-are-sustainable-food-places/" TargetMode="External"/><Relationship Id="rId3" Type="http://schemas.openxmlformats.org/officeDocument/2006/relationships/hyperlink" Target="https://www.food.gov.uk/research/food-system-strategic-assessment-trends-and-issues-impacted-by-uk-economic-condition" TargetMode="External"/><Relationship Id="rId7" Type="http://schemas.openxmlformats.org/officeDocument/2006/relationships/hyperlink" Target="https://azurmendi.restaurant/en/sustainable-restaurant/" TargetMode="External"/><Relationship Id="rId2" Type="http://schemas.openxmlformats.org/officeDocument/2006/relationships/hyperlink" Target="https://azurmendi.restaurant/wp-content/uploads/2020/03/02-Sustainable-Azurmendi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efspencil.com/sustainable-gastronomy-101-a-chefs-guide-to-sustainable-dining/" TargetMode="External"/><Relationship Id="rId5" Type="http://schemas.openxmlformats.org/officeDocument/2006/relationships/hyperlink" Target="https://hospitalityinsights.ehl.edu/sustainable-gastronomy-an-opportunity-for-a-green-recovery" TargetMode="External"/><Relationship Id="rId4" Type="http://schemas.openxmlformats.org/officeDocument/2006/relationships/hyperlink" Target="https://www.foodandwinegazette.com/8117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mailto:ruth.taylor-davies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7542" y="726694"/>
            <a:ext cx="5891530" cy="4679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900" spc="-10" dirty="0">
                <a:latin typeface="Calibri Light"/>
                <a:cs typeface="Calibri Light"/>
              </a:rPr>
              <a:t>International</a:t>
            </a:r>
            <a:r>
              <a:rPr sz="2900" spc="-95" dirty="0">
                <a:latin typeface="Calibri Light"/>
                <a:cs typeface="Calibri Light"/>
              </a:rPr>
              <a:t> </a:t>
            </a:r>
            <a:r>
              <a:rPr sz="2900" spc="-20" dirty="0">
                <a:latin typeface="Calibri Light"/>
                <a:cs typeface="Calibri Light"/>
              </a:rPr>
              <a:t>Gastronomy</a:t>
            </a:r>
            <a:r>
              <a:rPr sz="2900" spc="-45" dirty="0">
                <a:latin typeface="Calibri Light"/>
                <a:cs typeface="Calibri Light"/>
              </a:rPr>
              <a:t> </a:t>
            </a:r>
            <a:r>
              <a:rPr sz="2900" spc="-10" dirty="0">
                <a:latin typeface="Calibri Light"/>
                <a:cs typeface="Calibri Light"/>
              </a:rPr>
              <a:t>Management</a:t>
            </a:r>
            <a:endParaRPr sz="29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07542" y="1122934"/>
            <a:ext cx="7552690" cy="920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404"/>
              </a:lnSpc>
              <a:spcBef>
                <a:spcPts val="100"/>
              </a:spcBef>
            </a:pPr>
            <a:r>
              <a:rPr sz="3000" dirty="0"/>
              <a:t>BMGM</a:t>
            </a:r>
            <a:r>
              <a:rPr sz="3000" spc="-90" dirty="0"/>
              <a:t> </a:t>
            </a:r>
            <a:r>
              <a:rPr sz="3000" spc="-20" dirty="0"/>
              <a:t>5000</a:t>
            </a:r>
            <a:endParaRPr sz="3000"/>
          </a:p>
          <a:p>
            <a:pPr marL="12700">
              <a:lnSpc>
                <a:spcPts val="3645"/>
              </a:lnSpc>
            </a:pPr>
            <a:r>
              <a:rPr sz="3200" dirty="0"/>
              <a:t>Embedding</a:t>
            </a:r>
            <a:r>
              <a:rPr sz="3200" spc="-70" dirty="0"/>
              <a:t> </a:t>
            </a:r>
            <a:r>
              <a:rPr sz="3200" spc="-10" dirty="0"/>
              <a:t>Sustainability</a:t>
            </a:r>
            <a:r>
              <a:rPr sz="3200" spc="-65" dirty="0"/>
              <a:t> </a:t>
            </a:r>
            <a:r>
              <a:rPr sz="3200" dirty="0"/>
              <a:t>within</a:t>
            </a:r>
            <a:r>
              <a:rPr sz="3200" spc="-60" dirty="0"/>
              <a:t> </a:t>
            </a:r>
            <a:r>
              <a:rPr sz="3200" spc="-10" dirty="0"/>
              <a:t>Organisations</a:t>
            </a:r>
            <a:endParaRPr sz="32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0041" y="2094522"/>
            <a:ext cx="7206869" cy="379895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2437" y="1273301"/>
            <a:ext cx="2877185" cy="60515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12700" marR="5080">
              <a:lnSpc>
                <a:spcPts val="2160"/>
              </a:lnSpc>
              <a:spcBef>
                <a:spcPts val="375"/>
              </a:spcBef>
            </a:pPr>
            <a:r>
              <a:rPr sz="2000" dirty="0">
                <a:latin typeface="Arial MT"/>
                <a:cs typeface="Arial MT"/>
              </a:rPr>
              <a:t>International</a:t>
            </a:r>
            <a:r>
              <a:rPr sz="2000" spc="-85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Gastronomy Management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02437" y="2131009"/>
            <a:ext cx="1666239" cy="3771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dirty="0">
                <a:latin typeface="Arial MT"/>
                <a:cs typeface="Arial MT"/>
              </a:rPr>
              <a:t>BMGM</a:t>
            </a:r>
            <a:r>
              <a:rPr sz="2300" spc="-30" dirty="0">
                <a:latin typeface="Arial MT"/>
                <a:cs typeface="Arial MT"/>
              </a:rPr>
              <a:t> </a:t>
            </a:r>
            <a:r>
              <a:rPr sz="2300" spc="-20" dirty="0">
                <a:latin typeface="Arial MT"/>
                <a:cs typeface="Arial MT"/>
              </a:rPr>
              <a:t>5000</a:t>
            </a:r>
            <a:endParaRPr sz="23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02437" y="2447036"/>
            <a:ext cx="3585845" cy="22320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dirty="0">
                <a:latin typeface="Arial MT"/>
                <a:cs typeface="Arial MT"/>
              </a:rPr>
              <a:t>Week</a:t>
            </a:r>
            <a:r>
              <a:rPr sz="2300" spc="-90" dirty="0">
                <a:latin typeface="Arial MT"/>
                <a:cs typeface="Arial MT"/>
              </a:rPr>
              <a:t> </a:t>
            </a:r>
            <a:r>
              <a:rPr sz="2300" spc="-25" dirty="0">
                <a:latin typeface="Arial MT"/>
                <a:cs typeface="Arial MT"/>
              </a:rPr>
              <a:t>10</a:t>
            </a:r>
            <a:endParaRPr sz="2300" dirty="0">
              <a:latin typeface="Arial MT"/>
              <a:cs typeface="Arial MT"/>
            </a:endParaRPr>
          </a:p>
          <a:p>
            <a:pPr marL="12700" marR="5080">
              <a:lnSpc>
                <a:spcPts val="2700"/>
              </a:lnSpc>
              <a:spcBef>
                <a:spcPts val="2525"/>
              </a:spcBef>
            </a:pPr>
            <a:r>
              <a:rPr sz="2500" dirty="0">
                <a:latin typeface="Arial MT"/>
                <a:cs typeface="Arial MT"/>
              </a:rPr>
              <a:t>Embedding</a:t>
            </a:r>
            <a:r>
              <a:rPr sz="2500" spc="-120" dirty="0">
                <a:latin typeface="Arial MT"/>
                <a:cs typeface="Arial MT"/>
              </a:rPr>
              <a:t> </a:t>
            </a:r>
            <a:r>
              <a:rPr sz="2500" spc="-10" dirty="0">
                <a:latin typeface="Arial MT"/>
                <a:cs typeface="Arial MT"/>
              </a:rPr>
              <a:t>Sustainability </a:t>
            </a:r>
            <a:r>
              <a:rPr sz="2500" dirty="0">
                <a:latin typeface="Arial MT"/>
                <a:cs typeface="Arial MT"/>
              </a:rPr>
              <a:t>within</a:t>
            </a:r>
            <a:r>
              <a:rPr sz="2500" spc="-30" dirty="0">
                <a:latin typeface="Arial MT"/>
                <a:cs typeface="Arial MT"/>
              </a:rPr>
              <a:t> </a:t>
            </a:r>
            <a:r>
              <a:rPr sz="2500" spc="-10" dirty="0">
                <a:latin typeface="Arial MT"/>
                <a:cs typeface="Arial MT"/>
              </a:rPr>
              <a:t>Organisations</a:t>
            </a:r>
            <a:endParaRPr sz="2500" dirty="0">
              <a:latin typeface="Arial MT"/>
              <a:cs typeface="Arial MT"/>
            </a:endParaRPr>
          </a:p>
          <a:p>
            <a:pPr marL="12700">
              <a:lnSpc>
                <a:spcPts val="2680"/>
              </a:lnSpc>
              <a:spcBef>
                <a:spcPts val="2165"/>
              </a:spcBef>
            </a:pPr>
            <a:r>
              <a:rPr lang="en-GB" sz="2300" dirty="0">
                <a:latin typeface="Arial MT"/>
                <a:cs typeface="Arial MT"/>
              </a:rPr>
              <a:t>Jemma Smith</a:t>
            </a:r>
            <a:endParaRPr sz="2300" dirty="0">
              <a:latin typeface="Arial MT"/>
              <a:cs typeface="Arial MT"/>
            </a:endParaRPr>
          </a:p>
          <a:p>
            <a:pPr marL="12700">
              <a:lnSpc>
                <a:spcPts val="1839"/>
              </a:lnSpc>
            </a:pPr>
            <a:r>
              <a:rPr lang="en-GB" sz="1600" spc="-10" dirty="0" err="1">
                <a:latin typeface="Arial MT"/>
                <a:cs typeface="Arial MT"/>
                <a:hlinkClick r:id="rId2"/>
              </a:rPr>
              <a:t>j.smith</a:t>
            </a:r>
            <a:r>
              <a:rPr sz="1600" spc="-10" dirty="0">
                <a:latin typeface="Arial MT"/>
                <a:cs typeface="Arial MT"/>
                <a:hlinkClick r:id="rId2"/>
              </a:rPr>
              <a:t>@uwtsd.ac.uk</a:t>
            </a:r>
            <a:endParaRPr sz="1600" dirty="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174235" y="1482851"/>
            <a:ext cx="4967478" cy="331393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39666" y="355549"/>
            <a:ext cx="126492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20" dirty="0">
                <a:latin typeface="Calibri"/>
                <a:cs typeface="Calibri"/>
              </a:rPr>
              <a:t>Recap</a:t>
            </a:r>
            <a:endParaRPr sz="40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18907" y="1606169"/>
            <a:ext cx="6706234" cy="364566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73202" rIns="0" bIns="0" rtlCol="0">
            <a:spAutoFit/>
          </a:bodyPr>
          <a:lstStyle/>
          <a:p>
            <a:pPr marL="2543175">
              <a:lnSpc>
                <a:spcPct val="100000"/>
              </a:lnSpc>
              <a:spcBef>
                <a:spcPts val="95"/>
              </a:spcBef>
            </a:pPr>
            <a:r>
              <a:rPr sz="4000" dirty="0">
                <a:latin typeface="Calibri"/>
                <a:cs typeface="Calibri"/>
              </a:rPr>
              <a:t>Aims</a:t>
            </a:r>
            <a:r>
              <a:rPr sz="4000" spc="-90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For</a:t>
            </a:r>
            <a:r>
              <a:rPr sz="4000" spc="-50" dirty="0">
                <a:latin typeface="Calibri"/>
                <a:cs typeface="Calibri"/>
              </a:rPr>
              <a:t> </a:t>
            </a:r>
            <a:r>
              <a:rPr sz="4000" spc="-70" dirty="0">
                <a:latin typeface="Calibri"/>
                <a:cs typeface="Calibri"/>
              </a:rPr>
              <a:t>Today</a:t>
            </a:r>
            <a:endParaRPr sz="40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88027" y="1556778"/>
            <a:ext cx="4249292" cy="424929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07542" y="1810258"/>
            <a:ext cx="3743960" cy="2943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085">
              <a:lnSpc>
                <a:spcPts val="2395"/>
              </a:lnSpc>
              <a:spcBef>
                <a:spcPts val="100"/>
              </a:spcBef>
              <a:buFont typeface="Arial MT"/>
              <a:buChar char="•"/>
              <a:tabLst>
                <a:tab pos="184785" algn="l"/>
              </a:tabLst>
            </a:pPr>
            <a:r>
              <a:rPr sz="2100" dirty="0">
                <a:latin typeface="Calibri"/>
                <a:cs typeface="Calibri"/>
              </a:rPr>
              <a:t>Recap</a:t>
            </a:r>
            <a:r>
              <a:rPr sz="2100" spc="-8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on</a:t>
            </a:r>
            <a:r>
              <a:rPr sz="2100" spc="-7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sustainability</a:t>
            </a:r>
            <a:r>
              <a:rPr sz="2100" spc="-6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within</a:t>
            </a:r>
            <a:endParaRPr sz="2100">
              <a:latin typeface="Calibri"/>
              <a:cs typeface="Calibri"/>
            </a:endParaRPr>
          </a:p>
          <a:p>
            <a:pPr marL="184785">
              <a:lnSpc>
                <a:spcPts val="2395"/>
              </a:lnSpc>
            </a:pPr>
            <a:r>
              <a:rPr sz="2100" spc="-10" dirty="0">
                <a:latin typeface="Calibri"/>
                <a:cs typeface="Calibri"/>
              </a:rPr>
              <a:t>Gastronomy</a:t>
            </a:r>
            <a:endParaRPr sz="2100">
              <a:latin typeface="Calibri"/>
              <a:cs typeface="Calibri"/>
            </a:endParaRPr>
          </a:p>
          <a:p>
            <a:pPr marL="184785" indent="-172085">
              <a:lnSpc>
                <a:spcPct val="100000"/>
              </a:lnSpc>
              <a:spcBef>
                <a:spcPts val="540"/>
              </a:spcBef>
              <a:buFont typeface="Arial MT"/>
              <a:buChar char="•"/>
              <a:tabLst>
                <a:tab pos="184785" algn="l"/>
              </a:tabLst>
            </a:pPr>
            <a:r>
              <a:rPr sz="2100" dirty="0">
                <a:latin typeface="Calibri"/>
                <a:cs typeface="Calibri"/>
              </a:rPr>
              <a:t>Current</a:t>
            </a:r>
            <a:r>
              <a:rPr sz="2100" spc="-120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Issues</a:t>
            </a:r>
            <a:endParaRPr sz="2100">
              <a:latin typeface="Calibri"/>
              <a:cs typeface="Calibri"/>
            </a:endParaRPr>
          </a:p>
          <a:p>
            <a:pPr marL="527685" lvl="1" indent="-172085">
              <a:lnSpc>
                <a:spcPct val="100000"/>
              </a:lnSpc>
              <a:spcBef>
                <a:spcPts val="204"/>
              </a:spcBef>
              <a:buFont typeface="Arial MT"/>
              <a:buChar char="•"/>
              <a:tabLst>
                <a:tab pos="527685" algn="l"/>
              </a:tabLst>
            </a:pPr>
            <a:r>
              <a:rPr sz="1800" dirty="0">
                <a:latin typeface="Calibri"/>
                <a:cs typeface="Calibri"/>
              </a:rPr>
              <a:t>Green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recovery</a:t>
            </a:r>
            <a:endParaRPr sz="1800">
              <a:latin typeface="Calibri"/>
              <a:cs typeface="Calibri"/>
            </a:endParaRPr>
          </a:p>
          <a:p>
            <a:pPr marL="527685" lvl="1" indent="-172085">
              <a:lnSpc>
                <a:spcPct val="100000"/>
              </a:lnSpc>
              <a:spcBef>
                <a:spcPts val="190"/>
              </a:spcBef>
              <a:buFont typeface="Arial MT"/>
              <a:buChar char="•"/>
              <a:tabLst>
                <a:tab pos="527685" algn="l"/>
              </a:tabLst>
            </a:pPr>
            <a:r>
              <a:rPr sz="1800" spc="-10" dirty="0">
                <a:latin typeface="Calibri"/>
                <a:cs typeface="Calibri"/>
              </a:rPr>
              <a:t>Regenerative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agriculture</a:t>
            </a:r>
            <a:endParaRPr sz="1800">
              <a:latin typeface="Calibri"/>
              <a:cs typeface="Calibri"/>
            </a:endParaRPr>
          </a:p>
          <a:p>
            <a:pPr marL="527050" lvl="1" indent="-171450">
              <a:lnSpc>
                <a:spcPts val="2055"/>
              </a:lnSpc>
              <a:spcBef>
                <a:spcPts val="180"/>
              </a:spcBef>
              <a:buFont typeface="Arial MT"/>
              <a:buChar char="•"/>
              <a:tabLst>
                <a:tab pos="527050" algn="l"/>
              </a:tabLst>
            </a:pPr>
            <a:r>
              <a:rPr sz="1800" dirty="0">
                <a:latin typeface="Calibri"/>
                <a:cs typeface="Calibri"/>
              </a:rPr>
              <a:t>The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most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sustainable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restaurant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in</a:t>
            </a:r>
            <a:endParaRPr sz="1800">
              <a:latin typeface="Calibri"/>
              <a:cs typeface="Calibri"/>
            </a:endParaRPr>
          </a:p>
          <a:p>
            <a:pPr marL="527685">
              <a:lnSpc>
                <a:spcPts val="2055"/>
              </a:lnSpc>
            </a:pPr>
            <a:r>
              <a:rPr sz="1800" dirty="0">
                <a:latin typeface="Calibri"/>
                <a:cs typeface="Calibri"/>
              </a:rPr>
              <a:t>the</a:t>
            </a:r>
            <a:r>
              <a:rPr sz="1800" spc="-10" dirty="0">
                <a:latin typeface="Calibri"/>
                <a:cs typeface="Calibri"/>
              </a:rPr>
              <a:t> world?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405"/>
              </a:spcBef>
            </a:pPr>
            <a:endParaRPr sz="1800">
              <a:latin typeface="Calibri"/>
              <a:cs typeface="Calibri"/>
            </a:endParaRPr>
          </a:p>
          <a:p>
            <a:pPr marL="184785" indent="-172085">
              <a:lnSpc>
                <a:spcPct val="100000"/>
              </a:lnSpc>
              <a:buFont typeface="Arial MT"/>
              <a:buChar char="•"/>
              <a:tabLst>
                <a:tab pos="184785" algn="l"/>
              </a:tabLst>
            </a:pPr>
            <a:r>
              <a:rPr sz="2100" dirty="0">
                <a:latin typeface="Calibri"/>
                <a:cs typeface="Calibri"/>
              </a:rPr>
              <a:t>Assessment</a:t>
            </a:r>
            <a:r>
              <a:rPr sz="2100" spc="-3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2</a:t>
            </a:r>
            <a:r>
              <a:rPr sz="2100" spc="-6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workshop</a:t>
            </a:r>
            <a:endParaRPr sz="2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3400" y="78486"/>
            <a:ext cx="7845171" cy="1174877"/>
          </a:xfrm>
          <a:prstGeom prst="rect">
            <a:avLst/>
          </a:prstGeom>
        </p:spPr>
        <p:txBody>
          <a:bodyPr vert="horz" wrap="square" lIns="0" tIns="432942" rIns="0" bIns="0" rtlCol="0">
            <a:spAutoFit/>
          </a:bodyPr>
          <a:lstStyle/>
          <a:p>
            <a:pPr marL="178435">
              <a:lnSpc>
                <a:spcPct val="100000"/>
              </a:lnSpc>
              <a:spcBef>
                <a:spcPts val="100"/>
              </a:spcBef>
            </a:pPr>
            <a:r>
              <a:rPr dirty="0"/>
              <a:t>Remembering</a:t>
            </a:r>
            <a:r>
              <a:rPr spc="-75" dirty="0"/>
              <a:t> </a:t>
            </a:r>
            <a:r>
              <a:rPr dirty="0"/>
              <a:t>the</a:t>
            </a:r>
            <a:r>
              <a:rPr spc="-45" dirty="0"/>
              <a:t> </a:t>
            </a:r>
            <a:r>
              <a:rPr dirty="0"/>
              <a:t>3</a:t>
            </a:r>
            <a:r>
              <a:rPr spc="-40" dirty="0"/>
              <a:t> </a:t>
            </a:r>
            <a:r>
              <a:rPr dirty="0"/>
              <a:t>pillars</a:t>
            </a:r>
            <a:r>
              <a:rPr spc="-70" dirty="0"/>
              <a:t> </a:t>
            </a:r>
            <a:r>
              <a:rPr dirty="0"/>
              <a:t>of</a:t>
            </a:r>
            <a:r>
              <a:rPr spc="-30" dirty="0"/>
              <a:t> </a:t>
            </a:r>
            <a:r>
              <a:rPr spc="-10" dirty="0"/>
              <a:t>sustainability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800" y="1253363"/>
            <a:ext cx="4242688" cy="435127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7542" y="711453"/>
            <a:ext cx="479488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Sustainability</a:t>
            </a:r>
            <a:r>
              <a:rPr spc="-85" dirty="0"/>
              <a:t> </a:t>
            </a:r>
            <a:r>
              <a:rPr dirty="0"/>
              <a:t>in</a:t>
            </a:r>
            <a:r>
              <a:rPr spc="-70" dirty="0"/>
              <a:t> </a:t>
            </a:r>
            <a:r>
              <a:rPr spc="-10" dirty="0"/>
              <a:t>Gastronomy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47800" y="1239773"/>
            <a:ext cx="5912993" cy="432028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100944"/>
            <a:ext cx="7845171" cy="1174877"/>
          </a:xfrm>
          <a:prstGeom prst="rect">
            <a:avLst/>
          </a:prstGeom>
        </p:spPr>
        <p:txBody>
          <a:bodyPr vert="horz" wrap="square" lIns="0" tIns="43294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Issues</a:t>
            </a:r>
            <a:r>
              <a:rPr spc="-65" dirty="0"/>
              <a:t> </a:t>
            </a:r>
            <a:r>
              <a:rPr dirty="0"/>
              <a:t>facing</a:t>
            </a:r>
            <a:r>
              <a:rPr spc="-60" dirty="0"/>
              <a:t> </a:t>
            </a:r>
            <a:r>
              <a:rPr dirty="0"/>
              <a:t>sustainability</a:t>
            </a:r>
            <a:r>
              <a:rPr spc="-85" dirty="0"/>
              <a:t> </a:t>
            </a:r>
            <a:r>
              <a:rPr dirty="0"/>
              <a:t>in</a:t>
            </a:r>
            <a:r>
              <a:rPr spc="-70" dirty="0"/>
              <a:t> </a:t>
            </a:r>
            <a:r>
              <a:rPr dirty="0"/>
              <a:t>the</a:t>
            </a:r>
            <a:r>
              <a:rPr spc="-65" dirty="0"/>
              <a:t> </a:t>
            </a:r>
            <a:r>
              <a:rPr dirty="0"/>
              <a:t>food</a:t>
            </a:r>
            <a:r>
              <a:rPr spc="-55" dirty="0"/>
              <a:t> </a:t>
            </a:r>
            <a:r>
              <a:rPr spc="-10" dirty="0"/>
              <a:t>industry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5799" y="1185021"/>
            <a:ext cx="7948168" cy="436041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82751" y="5412485"/>
            <a:ext cx="64947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 dirty="0">
                <a:latin typeface="Calibri"/>
                <a:cs typeface="Calibri"/>
              </a:rPr>
              <a:t>https:/</a:t>
            </a:r>
            <a:r>
              <a:rPr sz="1000" spc="-10" dirty="0">
                <a:latin typeface="Calibri"/>
                <a:cs typeface="Calibri"/>
                <a:hlinkClick r:id="rId3"/>
              </a:rPr>
              <a:t>/www.food.gov.uk/research/food-system-strategic-assessment-trends-and-issues-impacted-by-</a:t>
            </a:r>
            <a:r>
              <a:rPr sz="1000" dirty="0">
                <a:latin typeface="Calibri"/>
                <a:cs typeface="Calibri"/>
                <a:hlinkClick r:id="rId3"/>
              </a:rPr>
              <a:t>uk-</a:t>
            </a:r>
            <a:r>
              <a:rPr sz="1000" spc="-10" dirty="0">
                <a:latin typeface="Calibri"/>
                <a:cs typeface="Calibri"/>
                <a:hlinkClick r:id="rId3"/>
              </a:rPr>
              <a:t>economic-condition</a:t>
            </a:r>
            <a:endParaRPr sz="1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75661" y="5483758"/>
            <a:ext cx="409638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Harvest</a:t>
            </a:r>
            <a:r>
              <a:rPr sz="10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0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2024 second</a:t>
            </a:r>
            <a:r>
              <a:rPr sz="1000" u="sng" spc="-3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0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lowest</a:t>
            </a:r>
            <a:r>
              <a:rPr sz="1000" u="sng" spc="-1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0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on</a:t>
            </a:r>
            <a:r>
              <a:rPr sz="1000" u="sng" spc="-4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0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record,</a:t>
            </a:r>
            <a:r>
              <a:rPr sz="1000" u="sng" spc="-1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0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says</a:t>
            </a:r>
            <a:r>
              <a:rPr sz="1000" u="sng" spc="-4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0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Defra</a:t>
            </a:r>
            <a:r>
              <a:rPr sz="10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0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-</a:t>
            </a:r>
            <a:r>
              <a:rPr sz="1000" u="sng" spc="-3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0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Farmers</a:t>
            </a:r>
            <a:r>
              <a:rPr sz="1000" u="sng" spc="-1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0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Weekly</a:t>
            </a:r>
            <a:r>
              <a:rPr sz="1000" u="sng" spc="-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0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(fwi.co.uk)</a:t>
            </a:r>
            <a:endParaRPr sz="1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2942" rIns="0" bIns="0" rtlCol="0">
            <a:spAutoFit/>
          </a:bodyPr>
          <a:lstStyle/>
          <a:p>
            <a:pPr marL="178435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Activity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0486" y="4992370"/>
            <a:ext cx="766254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Sustainable</a:t>
            </a:r>
            <a:r>
              <a:rPr sz="2100" u="sng" spc="-6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gastronomy:</a:t>
            </a:r>
            <a:r>
              <a:rPr sz="2100" u="sng" spc="-4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An</a:t>
            </a:r>
            <a:r>
              <a:rPr sz="21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opportunity</a:t>
            </a:r>
            <a:r>
              <a:rPr sz="2100" u="sng" spc="-4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for</a:t>
            </a:r>
            <a:r>
              <a:rPr sz="2100" u="sng" spc="-4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a</a:t>
            </a:r>
            <a:r>
              <a:rPr sz="21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green</a:t>
            </a:r>
            <a:r>
              <a:rPr sz="2100" u="sng" spc="-3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recovery</a:t>
            </a:r>
            <a:r>
              <a:rPr sz="2100" u="sng" spc="-3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(ehl.edu)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36675" y="1611629"/>
            <a:ext cx="601408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Read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article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below.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Make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some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notes.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Then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will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discuss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it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Calibri"/>
                <a:cs typeface="Calibri"/>
              </a:rPr>
              <a:t>together.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46898" y="2348864"/>
            <a:ext cx="6303137" cy="246646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06502" rIns="0" bIns="0" rtlCol="0">
            <a:spAutoFit/>
          </a:bodyPr>
          <a:lstStyle/>
          <a:p>
            <a:pPr marL="178435">
              <a:lnSpc>
                <a:spcPts val="3760"/>
              </a:lnSpc>
              <a:spcBef>
                <a:spcPts val="100"/>
              </a:spcBef>
            </a:pPr>
            <a:r>
              <a:rPr dirty="0"/>
              <a:t>Sustainable</a:t>
            </a:r>
            <a:r>
              <a:rPr spc="-90" dirty="0"/>
              <a:t> </a:t>
            </a:r>
            <a:r>
              <a:rPr spc="-20" dirty="0"/>
              <a:t>Gastronomy</a:t>
            </a:r>
            <a:r>
              <a:rPr spc="-65" dirty="0"/>
              <a:t> </a:t>
            </a:r>
            <a:r>
              <a:rPr dirty="0"/>
              <a:t>101</a:t>
            </a:r>
            <a:r>
              <a:rPr spc="-40" dirty="0"/>
              <a:t> </a:t>
            </a:r>
            <a:r>
              <a:rPr dirty="0"/>
              <a:t>–</a:t>
            </a:r>
            <a:r>
              <a:rPr spc="-70" dirty="0"/>
              <a:t> </a:t>
            </a:r>
            <a:r>
              <a:rPr dirty="0"/>
              <a:t>A</a:t>
            </a:r>
            <a:r>
              <a:rPr spc="-70" dirty="0"/>
              <a:t> </a:t>
            </a:r>
            <a:r>
              <a:rPr dirty="0"/>
              <a:t>Chef’s</a:t>
            </a:r>
            <a:r>
              <a:rPr spc="-65" dirty="0"/>
              <a:t> </a:t>
            </a:r>
            <a:r>
              <a:rPr spc="-10" dirty="0"/>
              <a:t>Guide</a:t>
            </a:r>
          </a:p>
          <a:p>
            <a:pPr marL="178435">
              <a:lnSpc>
                <a:spcPts val="3760"/>
              </a:lnSpc>
            </a:pPr>
            <a:r>
              <a:rPr dirty="0"/>
              <a:t>to</a:t>
            </a:r>
            <a:r>
              <a:rPr spc="-105" dirty="0"/>
              <a:t> </a:t>
            </a:r>
            <a:r>
              <a:rPr dirty="0"/>
              <a:t>Sustainable</a:t>
            </a:r>
            <a:r>
              <a:rPr spc="-120" dirty="0"/>
              <a:t> </a:t>
            </a:r>
            <a:r>
              <a:rPr spc="-10" dirty="0"/>
              <a:t>Dining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64002" y="1568703"/>
            <a:ext cx="4015994" cy="336664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8739" y="4954270"/>
            <a:ext cx="893445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Let’s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look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at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this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together…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8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https://www.chefspencil.com/sustainable-gastronomy-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101-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a-</a:t>
            </a:r>
            <a:r>
              <a:rPr sz="18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chefs-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guide-to-sustainable-dining/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68351" rIns="0" bIns="0" rtlCol="0">
            <a:spAutoFit/>
          </a:bodyPr>
          <a:lstStyle/>
          <a:p>
            <a:pPr marL="178435">
              <a:lnSpc>
                <a:spcPts val="3845"/>
              </a:lnSpc>
              <a:spcBef>
                <a:spcPts val="100"/>
              </a:spcBef>
            </a:pPr>
            <a:r>
              <a:rPr dirty="0"/>
              <a:t>Now</a:t>
            </a:r>
            <a:r>
              <a:rPr spc="-50" dirty="0"/>
              <a:t> </a:t>
            </a:r>
            <a:r>
              <a:rPr dirty="0"/>
              <a:t>let’s</a:t>
            </a:r>
            <a:r>
              <a:rPr spc="-60" dirty="0"/>
              <a:t> </a:t>
            </a:r>
            <a:r>
              <a:rPr dirty="0"/>
              <a:t>do</a:t>
            </a:r>
            <a:r>
              <a:rPr spc="-45" dirty="0"/>
              <a:t> </a:t>
            </a:r>
            <a:r>
              <a:rPr dirty="0"/>
              <a:t>the</a:t>
            </a:r>
            <a:r>
              <a:rPr spc="-35" dirty="0"/>
              <a:t> </a:t>
            </a:r>
            <a:r>
              <a:rPr spc="-20" dirty="0"/>
              <a:t>quiz</a:t>
            </a:r>
          </a:p>
          <a:p>
            <a:pPr marL="178435">
              <a:lnSpc>
                <a:spcPts val="2765"/>
              </a:lnSpc>
            </a:pPr>
            <a:r>
              <a:rPr sz="24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2"/>
              </a:rPr>
              <a:t>Regenerative</a:t>
            </a:r>
            <a:r>
              <a:rPr sz="2400" u="sng" spc="-5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2"/>
              </a:rPr>
              <a:t> </a:t>
            </a:r>
            <a:r>
              <a:rPr sz="24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2"/>
              </a:rPr>
              <a:t>Agriculture</a:t>
            </a:r>
            <a:r>
              <a:rPr sz="24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2"/>
              </a:rPr>
              <a:t> </a:t>
            </a:r>
            <a:r>
              <a:rPr sz="24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2"/>
              </a:rPr>
              <a:t>Quiz</a:t>
            </a:r>
            <a:r>
              <a:rPr sz="24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2"/>
              </a:rPr>
              <a:t> </a:t>
            </a:r>
            <a:r>
              <a:rPr sz="24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2"/>
              </a:rPr>
              <a:t>-</a:t>
            </a:r>
            <a:r>
              <a:rPr sz="2400" u="sng" spc="-4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2"/>
              </a:rPr>
              <a:t> </a:t>
            </a:r>
            <a:r>
              <a:rPr sz="24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2"/>
              </a:rPr>
              <a:t>Earth</a:t>
            </a:r>
            <a:r>
              <a:rPr sz="2400" u="sng" spc="-4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2"/>
              </a:rPr>
              <a:t> </a:t>
            </a:r>
            <a:r>
              <a:rPr sz="2400" u="sng" spc="-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2"/>
              </a:rPr>
              <a:t>Day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707542" y="1810258"/>
            <a:ext cx="466979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085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Font typeface="Arial MT"/>
              <a:buChar char="•"/>
              <a:tabLst>
                <a:tab pos="184785" algn="l"/>
              </a:tabLst>
            </a:pPr>
            <a:r>
              <a:rPr sz="21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Regenerative</a:t>
            </a:r>
            <a:r>
              <a:rPr sz="2100" u="sng" spc="-4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Agriculture</a:t>
            </a:r>
            <a:r>
              <a:rPr sz="2100" u="sng" spc="-6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Quiz</a:t>
            </a:r>
            <a:r>
              <a:rPr sz="2100" u="sng" spc="-7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-</a:t>
            </a:r>
            <a:r>
              <a:rPr sz="2100" u="sng" spc="-6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Earth</a:t>
            </a:r>
            <a:r>
              <a:rPr sz="2100" u="sng" spc="-7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spc="-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Day</a:t>
            </a:r>
            <a:endParaRPr sz="21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1704085"/>
            <a:ext cx="9143999" cy="344982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2942" rIns="0" bIns="0" rtlCol="0">
            <a:spAutoFit/>
          </a:bodyPr>
          <a:lstStyle/>
          <a:p>
            <a:pPr marL="178435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Working</a:t>
            </a:r>
            <a:r>
              <a:rPr spc="-120" dirty="0"/>
              <a:t> </a:t>
            </a:r>
            <a:r>
              <a:rPr spc="-35" dirty="0"/>
              <a:t>Together…</a:t>
            </a:r>
            <a:r>
              <a:rPr spc="-125" dirty="0"/>
              <a:t> </a:t>
            </a:r>
            <a:r>
              <a:rPr dirty="0"/>
              <a:t>Sustainable</a:t>
            </a:r>
            <a:r>
              <a:rPr spc="-150" dirty="0"/>
              <a:t> </a:t>
            </a:r>
            <a:r>
              <a:rPr dirty="0"/>
              <a:t>Food</a:t>
            </a:r>
            <a:r>
              <a:rPr spc="-110" dirty="0"/>
              <a:t> </a:t>
            </a:r>
            <a:r>
              <a:rPr spc="-10" dirty="0"/>
              <a:t>Places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3561" y="1295400"/>
            <a:ext cx="7700899" cy="435127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41426" y="291210"/>
            <a:ext cx="7845171" cy="945001"/>
          </a:xfrm>
          <a:prstGeom prst="rect">
            <a:avLst/>
          </a:prstGeom>
        </p:spPr>
        <p:txBody>
          <a:bodyPr vert="horz" wrap="square" lIns="0" tIns="432942" rIns="0" bIns="0" rtlCol="0">
            <a:spAutoFit/>
          </a:bodyPr>
          <a:lstStyle/>
          <a:p>
            <a:pPr marL="178435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Activity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7542" y="1742060"/>
            <a:ext cx="7686040" cy="2918460"/>
          </a:xfrm>
          <a:prstGeom prst="rect">
            <a:avLst/>
          </a:prstGeom>
        </p:spPr>
        <p:txBody>
          <a:bodyPr vert="horz" wrap="square" lIns="0" tIns="806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21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  <a:hlinkClick r:id="rId2"/>
              </a:rPr>
              <a:t>What</a:t>
            </a:r>
            <a:r>
              <a:rPr sz="2100" u="sng" spc="-8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  <a:hlinkClick r:id="rId2"/>
              </a:rPr>
              <a:t>are</a:t>
            </a:r>
            <a:r>
              <a:rPr sz="2100" u="sng" spc="-4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  <a:hlinkClick r:id="rId2"/>
              </a:rPr>
              <a:t>Sustainable</a:t>
            </a:r>
            <a:r>
              <a:rPr sz="2100" u="sng" spc="-6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  <a:hlinkClick r:id="rId2"/>
              </a:rPr>
              <a:t>Food</a:t>
            </a:r>
            <a:r>
              <a:rPr sz="2100" u="sng" spc="-4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1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  <a:hlinkClick r:id="rId2"/>
              </a:rPr>
              <a:t>Places</a:t>
            </a:r>
            <a:r>
              <a:rPr sz="2100" u="sng" spc="-5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100" spc="-50" dirty="0">
                <a:latin typeface="Calibri"/>
                <a:cs typeface="Calibri"/>
              </a:rPr>
              <a:t>?</a:t>
            </a:r>
            <a:endParaRPr sz="2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2100" dirty="0">
                <a:latin typeface="Calibri"/>
                <a:cs typeface="Calibri"/>
              </a:rPr>
              <a:t>Visit</a:t>
            </a:r>
            <a:r>
              <a:rPr sz="2100" spc="-2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the</a:t>
            </a:r>
            <a:r>
              <a:rPr sz="2100" spc="-3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web</a:t>
            </a:r>
            <a:r>
              <a:rPr sz="2100" spc="-3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site</a:t>
            </a:r>
            <a:r>
              <a:rPr sz="2100" spc="-25" dirty="0">
                <a:latin typeface="Calibri"/>
                <a:cs typeface="Calibri"/>
              </a:rPr>
              <a:t> </a:t>
            </a:r>
            <a:r>
              <a:rPr sz="2100" spc="-20" dirty="0">
                <a:latin typeface="Calibri"/>
                <a:cs typeface="Calibri"/>
              </a:rPr>
              <a:t>below</a:t>
            </a:r>
            <a:endParaRPr sz="2100">
              <a:latin typeface="Calibri"/>
              <a:cs typeface="Calibri"/>
            </a:endParaRPr>
          </a:p>
          <a:p>
            <a:pPr marL="527685" indent="-172085">
              <a:lnSpc>
                <a:spcPct val="100000"/>
              </a:lnSpc>
              <a:spcBef>
                <a:spcPts val="204"/>
              </a:spcBef>
              <a:buFont typeface="Arial MT"/>
              <a:buChar char="•"/>
              <a:tabLst>
                <a:tab pos="527685" algn="l"/>
              </a:tabLst>
            </a:pPr>
            <a:r>
              <a:rPr sz="1800" dirty="0">
                <a:latin typeface="Calibri"/>
                <a:cs typeface="Calibri"/>
              </a:rPr>
              <a:t>What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is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sustainable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food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place?</a:t>
            </a:r>
            <a:endParaRPr sz="1800">
              <a:latin typeface="Calibri"/>
              <a:cs typeface="Calibri"/>
            </a:endParaRPr>
          </a:p>
          <a:p>
            <a:pPr marL="527685" indent="-172085">
              <a:lnSpc>
                <a:spcPct val="100000"/>
              </a:lnSpc>
              <a:spcBef>
                <a:spcPts val="195"/>
              </a:spcBef>
              <a:buFont typeface="Arial MT"/>
              <a:buChar char="•"/>
              <a:tabLst>
                <a:tab pos="527685" algn="l"/>
              </a:tabLst>
            </a:pPr>
            <a:r>
              <a:rPr sz="1800" dirty="0">
                <a:latin typeface="Calibri"/>
                <a:cs typeface="Calibri"/>
              </a:rPr>
              <a:t>How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do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they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work?</a:t>
            </a:r>
            <a:endParaRPr sz="1800">
              <a:latin typeface="Calibri"/>
              <a:cs typeface="Calibri"/>
            </a:endParaRPr>
          </a:p>
          <a:p>
            <a:pPr marL="527685" indent="-172085">
              <a:lnSpc>
                <a:spcPct val="100000"/>
              </a:lnSpc>
              <a:spcBef>
                <a:spcPts val="180"/>
              </a:spcBef>
              <a:buFont typeface="Arial MT"/>
              <a:buChar char="•"/>
              <a:tabLst>
                <a:tab pos="527685" algn="l"/>
              </a:tabLst>
            </a:pPr>
            <a:r>
              <a:rPr sz="1800" dirty="0">
                <a:latin typeface="Calibri"/>
                <a:cs typeface="Calibri"/>
              </a:rPr>
              <a:t>What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are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6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key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issues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they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have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identified?</a:t>
            </a:r>
            <a:endParaRPr sz="1800">
              <a:latin typeface="Calibri"/>
              <a:cs typeface="Calibri"/>
            </a:endParaRPr>
          </a:p>
          <a:p>
            <a:pPr marL="527050" indent="-171450">
              <a:lnSpc>
                <a:spcPts val="2055"/>
              </a:lnSpc>
              <a:spcBef>
                <a:spcPts val="180"/>
              </a:spcBef>
              <a:buFont typeface="Arial MT"/>
              <a:buChar char="•"/>
              <a:tabLst>
                <a:tab pos="527050" algn="l"/>
              </a:tabLst>
            </a:pPr>
            <a:r>
              <a:rPr sz="1800" dirty="0">
                <a:latin typeface="Calibri"/>
                <a:cs typeface="Calibri"/>
              </a:rPr>
              <a:t>What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role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do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think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there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is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for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Sustainable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Food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Places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within</a:t>
            </a:r>
            <a:endParaRPr sz="1800">
              <a:latin typeface="Calibri"/>
              <a:cs typeface="Calibri"/>
            </a:endParaRPr>
          </a:p>
          <a:p>
            <a:pPr marL="527685">
              <a:lnSpc>
                <a:spcPts val="2055"/>
              </a:lnSpc>
            </a:pPr>
            <a:r>
              <a:rPr sz="1800" spc="-10" dirty="0">
                <a:latin typeface="Calibri"/>
                <a:cs typeface="Calibri"/>
              </a:rPr>
              <a:t>Gastronomy?</a:t>
            </a:r>
            <a:endParaRPr sz="1800">
              <a:latin typeface="Calibri"/>
              <a:cs typeface="Calibri"/>
            </a:endParaRPr>
          </a:p>
          <a:p>
            <a:pPr marL="184785" marR="5080" indent="-172720">
              <a:lnSpc>
                <a:spcPts val="2270"/>
              </a:lnSpc>
              <a:spcBef>
                <a:spcPts val="810"/>
              </a:spcBef>
              <a:buClr>
                <a:srgbClr val="000000"/>
              </a:buClr>
              <a:buFont typeface="Arial MT"/>
              <a:buChar char="•"/>
              <a:tabLst>
                <a:tab pos="184785" algn="l"/>
              </a:tabLst>
            </a:pPr>
            <a:r>
              <a:rPr sz="21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https://www.sustainablefoodplaces.org/about/what-</a:t>
            </a:r>
            <a:r>
              <a:rPr sz="21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are-sustainable-</a:t>
            </a:r>
            <a:r>
              <a:rPr sz="2100" spc="-1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2100" u="sng" spc="-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food-</a:t>
            </a:r>
            <a:r>
              <a:rPr sz="21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places/</a:t>
            </a:r>
            <a:endParaRPr sz="2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2942" rIns="0" bIns="0" rtlCol="0">
            <a:spAutoFit/>
          </a:bodyPr>
          <a:lstStyle/>
          <a:p>
            <a:pPr marL="178435">
              <a:lnSpc>
                <a:spcPct val="100000"/>
              </a:lnSpc>
              <a:spcBef>
                <a:spcPts val="100"/>
              </a:spcBef>
            </a:pPr>
            <a:r>
              <a:rPr dirty="0"/>
              <a:t>The</a:t>
            </a:r>
            <a:r>
              <a:rPr spc="-105" dirty="0"/>
              <a:t> </a:t>
            </a:r>
            <a:r>
              <a:rPr spc="-40" dirty="0"/>
              <a:t>World’s</a:t>
            </a:r>
            <a:r>
              <a:rPr spc="-100" dirty="0"/>
              <a:t> </a:t>
            </a:r>
            <a:r>
              <a:rPr dirty="0"/>
              <a:t>most</a:t>
            </a:r>
            <a:r>
              <a:rPr spc="-90" dirty="0"/>
              <a:t> </a:t>
            </a:r>
            <a:r>
              <a:rPr dirty="0"/>
              <a:t>sustainable</a:t>
            </a:r>
            <a:r>
              <a:rPr spc="-120" dirty="0"/>
              <a:t> </a:t>
            </a:r>
            <a:r>
              <a:rPr spc="-10" dirty="0"/>
              <a:t>restaurant?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37867" y="1582166"/>
            <a:ext cx="5537961" cy="369379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453133" y="5354523"/>
            <a:ext cx="5994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Eneko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Atxa,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Spanish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chef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acclaimed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restaurant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Azurmendi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63652" rIns="0" bIns="0" rtlCol="0">
            <a:spAutoFit/>
          </a:bodyPr>
          <a:lstStyle/>
          <a:p>
            <a:pPr marL="178435" marR="5080">
              <a:lnSpc>
                <a:spcPts val="3560"/>
              </a:lnSpc>
              <a:spcBef>
                <a:spcPts val="550"/>
              </a:spcBef>
            </a:pPr>
            <a:r>
              <a:rPr spc="-25" dirty="0"/>
              <a:t>ACTIVITY:</a:t>
            </a:r>
            <a:r>
              <a:rPr spc="-50" dirty="0"/>
              <a:t> </a:t>
            </a:r>
            <a:r>
              <a:rPr dirty="0"/>
              <a:t>Read</a:t>
            </a:r>
            <a:r>
              <a:rPr spc="-45" dirty="0"/>
              <a:t> </a:t>
            </a:r>
            <a:r>
              <a:rPr dirty="0"/>
              <a:t>the</a:t>
            </a:r>
            <a:r>
              <a:rPr spc="-55" dirty="0"/>
              <a:t> </a:t>
            </a:r>
            <a:r>
              <a:rPr dirty="0"/>
              <a:t>PDF</a:t>
            </a:r>
            <a:r>
              <a:rPr spc="-50" dirty="0"/>
              <a:t> </a:t>
            </a:r>
            <a:r>
              <a:rPr dirty="0"/>
              <a:t>in</a:t>
            </a:r>
            <a:r>
              <a:rPr spc="-65" dirty="0"/>
              <a:t> </a:t>
            </a:r>
            <a:r>
              <a:rPr dirty="0"/>
              <a:t>your</a:t>
            </a:r>
            <a:r>
              <a:rPr spc="-45" dirty="0"/>
              <a:t> </a:t>
            </a:r>
            <a:r>
              <a:rPr spc="-10" dirty="0"/>
              <a:t>Moodle resources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7542" y="1810258"/>
            <a:ext cx="3260090" cy="3244850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50"/>
              </a:spcBef>
            </a:pPr>
            <a:r>
              <a:rPr sz="2100" dirty="0">
                <a:latin typeface="Calibri"/>
                <a:cs typeface="Calibri"/>
              </a:rPr>
              <a:t>Then</a:t>
            </a:r>
            <a:r>
              <a:rPr sz="2100" spc="-60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prepare</a:t>
            </a:r>
            <a:r>
              <a:rPr sz="2100" spc="-5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a</a:t>
            </a:r>
            <a:r>
              <a:rPr sz="2100" spc="-5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few</a:t>
            </a:r>
            <a:r>
              <a:rPr sz="2100" spc="-50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slides </a:t>
            </a:r>
            <a:r>
              <a:rPr sz="2100" dirty="0">
                <a:latin typeface="Calibri"/>
                <a:cs typeface="Calibri"/>
              </a:rPr>
              <a:t>identifying</a:t>
            </a:r>
            <a:r>
              <a:rPr sz="2100" spc="-6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the</a:t>
            </a:r>
            <a:r>
              <a:rPr sz="2100" spc="-6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reasons</a:t>
            </a:r>
            <a:r>
              <a:rPr sz="2100" spc="-50" dirty="0">
                <a:latin typeface="Calibri"/>
                <a:cs typeface="Calibri"/>
              </a:rPr>
              <a:t> </a:t>
            </a:r>
            <a:r>
              <a:rPr sz="2100" spc="-25" dirty="0">
                <a:latin typeface="Calibri"/>
                <a:cs typeface="Calibri"/>
              </a:rPr>
              <a:t>why </a:t>
            </a:r>
            <a:r>
              <a:rPr sz="2100" dirty="0">
                <a:latin typeface="Calibri"/>
                <a:cs typeface="Calibri"/>
              </a:rPr>
              <a:t>Azurmendi</a:t>
            </a:r>
            <a:r>
              <a:rPr sz="2100" spc="-4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is</a:t>
            </a:r>
            <a:r>
              <a:rPr sz="2100" spc="-4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seen</a:t>
            </a:r>
            <a:r>
              <a:rPr sz="2100" spc="-3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as</a:t>
            </a:r>
            <a:r>
              <a:rPr sz="2100" spc="-5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being</a:t>
            </a:r>
            <a:r>
              <a:rPr sz="2100" spc="-40" dirty="0">
                <a:latin typeface="Calibri"/>
                <a:cs typeface="Calibri"/>
              </a:rPr>
              <a:t> </a:t>
            </a:r>
            <a:r>
              <a:rPr sz="2100" spc="-25" dirty="0">
                <a:latin typeface="Calibri"/>
                <a:cs typeface="Calibri"/>
              </a:rPr>
              <a:t>so </a:t>
            </a:r>
            <a:r>
              <a:rPr sz="2100" spc="-10" dirty="0">
                <a:latin typeface="Calibri"/>
                <a:cs typeface="Calibri"/>
              </a:rPr>
              <a:t>sustainable.</a:t>
            </a:r>
            <a:endParaRPr sz="2100">
              <a:latin typeface="Calibri"/>
              <a:cs typeface="Calibri"/>
            </a:endParaRPr>
          </a:p>
          <a:p>
            <a:pPr marL="184785" marR="560705" indent="-172720">
              <a:lnSpc>
                <a:spcPts val="1939"/>
              </a:lnSpc>
              <a:spcBef>
                <a:spcPts val="850"/>
              </a:spcBef>
              <a:buFont typeface="Arial MT"/>
              <a:buChar char="•"/>
              <a:tabLst>
                <a:tab pos="184785" algn="l"/>
              </a:tabLst>
            </a:pPr>
            <a:r>
              <a:rPr sz="1800" dirty="0">
                <a:latin typeface="Calibri"/>
                <a:cs typeface="Calibri"/>
              </a:rPr>
              <a:t>Does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it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reflect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pillars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of </a:t>
            </a:r>
            <a:r>
              <a:rPr sz="1800" spc="-10" dirty="0">
                <a:latin typeface="Calibri"/>
                <a:cs typeface="Calibri"/>
              </a:rPr>
              <a:t>sustainability?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If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so,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how?</a:t>
            </a:r>
            <a:endParaRPr sz="1800">
              <a:latin typeface="Calibri"/>
              <a:cs typeface="Calibri"/>
            </a:endParaRPr>
          </a:p>
          <a:p>
            <a:pPr marL="184785" marR="118110" indent="-172720">
              <a:lnSpc>
                <a:spcPts val="1939"/>
              </a:lnSpc>
              <a:spcBef>
                <a:spcPts val="815"/>
              </a:spcBef>
              <a:buFont typeface="Arial MT"/>
              <a:buChar char="•"/>
              <a:tabLst>
                <a:tab pos="184785" algn="l"/>
              </a:tabLst>
            </a:pPr>
            <a:r>
              <a:rPr sz="1800" dirty="0">
                <a:latin typeface="Calibri"/>
                <a:cs typeface="Calibri"/>
              </a:rPr>
              <a:t>Does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it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link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to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10" dirty="0">
                <a:latin typeface="Calibri"/>
                <a:cs typeface="Calibri"/>
              </a:rPr>
              <a:t> Sustainable Development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Goals?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Give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few </a:t>
            </a:r>
            <a:r>
              <a:rPr sz="1800" spc="-10" dirty="0">
                <a:latin typeface="Calibri"/>
                <a:cs typeface="Calibri"/>
              </a:rPr>
              <a:t>examples</a:t>
            </a:r>
            <a:endParaRPr sz="1800">
              <a:latin typeface="Calibri"/>
              <a:cs typeface="Calibri"/>
            </a:endParaRPr>
          </a:p>
          <a:p>
            <a:pPr marL="184785" indent="-172085">
              <a:lnSpc>
                <a:spcPts val="2050"/>
              </a:lnSpc>
              <a:spcBef>
                <a:spcPts val="555"/>
              </a:spcBef>
              <a:buFont typeface="Arial MT"/>
              <a:buChar char="•"/>
              <a:tabLst>
                <a:tab pos="184785" algn="l"/>
              </a:tabLst>
            </a:pPr>
            <a:r>
              <a:rPr sz="1800" dirty="0">
                <a:latin typeface="Calibri"/>
                <a:cs typeface="Calibri"/>
              </a:rPr>
              <a:t>Who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are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they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working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with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to</a:t>
            </a:r>
            <a:endParaRPr sz="1800">
              <a:latin typeface="Calibri"/>
              <a:cs typeface="Calibri"/>
            </a:endParaRPr>
          </a:p>
          <a:p>
            <a:pPr marL="184785">
              <a:lnSpc>
                <a:spcPts val="2050"/>
              </a:lnSpc>
            </a:pPr>
            <a:r>
              <a:rPr sz="1800" dirty="0">
                <a:latin typeface="Calibri"/>
                <a:cs typeface="Calibri"/>
              </a:rPr>
              <a:t>achieve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their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goals?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31384" y="1351152"/>
            <a:ext cx="3598291" cy="415569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0919" rIns="0" bIns="0" rtlCol="0">
            <a:spAutoFit/>
          </a:bodyPr>
          <a:lstStyle/>
          <a:p>
            <a:pPr marL="178435">
              <a:lnSpc>
                <a:spcPts val="3810"/>
              </a:lnSpc>
              <a:spcBef>
                <a:spcPts val="100"/>
              </a:spcBef>
            </a:pPr>
            <a:r>
              <a:rPr dirty="0"/>
              <a:t>Any</a:t>
            </a:r>
            <a:r>
              <a:rPr spc="-100" dirty="0"/>
              <a:t> </a:t>
            </a:r>
            <a:r>
              <a:rPr spc="-10" dirty="0"/>
              <a:t>questions?</a:t>
            </a:r>
          </a:p>
          <a:p>
            <a:pPr marL="178435">
              <a:lnSpc>
                <a:spcPts val="3210"/>
              </a:lnSpc>
            </a:pPr>
            <a:r>
              <a:rPr sz="2800" dirty="0"/>
              <a:t>Anything</a:t>
            </a:r>
            <a:r>
              <a:rPr sz="2800" spc="-70" dirty="0"/>
              <a:t> </a:t>
            </a:r>
            <a:r>
              <a:rPr sz="2800" spc="-40" dirty="0"/>
              <a:t>you’d</a:t>
            </a:r>
            <a:r>
              <a:rPr sz="2800" spc="-75" dirty="0"/>
              <a:t> </a:t>
            </a:r>
            <a:r>
              <a:rPr sz="2800" dirty="0"/>
              <a:t>like</a:t>
            </a:r>
            <a:r>
              <a:rPr sz="2800" spc="-65" dirty="0"/>
              <a:t> </a:t>
            </a:r>
            <a:r>
              <a:rPr sz="2800" dirty="0"/>
              <a:t>me</a:t>
            </a:r>
            <a:r>
              <a:rPr sz="2800" spc="-70" dirty="0"/>
              <a:t> </a:t>
            </a:r>
            <a:r>
              <a:rPr sz="2800" dirty="0"/>
              <a:t>to</a:t>
            </a:r>
            <a:r>
              <a:rPr sz="2800" spc="-70" dirty="0"/>
              <a:t> </a:t>
            </a:r>
            <a:r>
              <a:rPr sz="2800" spc="-10" dirty="0"/>
              <a:t>recap?</a:t>
            </a:r>
            <a:endParaRPr sz="28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0" y="1676400"/>
            <a:ext cx="5896356" cy="3902151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7542" y="291210"/>
            <a:ext cx="623125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40" dirty="0"/>
              <a:t>Assessment</a:t>
            </a:r>
            <a:r>
              <a:rPr sz="3000" spc="-125" dirty="0"/>
              <a:t> </a:t>
            </a:r>
            <a:r>
              <a:rPr sz="3000" dirty="0"/>
              <a:t>2,</a:t>
            </a:r>
            <a:r>
              <a:rPr sz="3000" spc="-80" dirty="0"/>
              <a:t> </a:t>
            </a:r>
            <a:r>
              <a:rPr sz="3000" spc="-10" dirty="0"/>
              <a:t>Due</a:t>
            </a:r>
            <a:r>
              <a:rPr sz="3000" spc="-110" dirty="0"/>
              <a:t> </a:t>
            </a:r>
            <a:r>
              <a:rPr sz="3000" spc="-35" dirty="0"/>
              <a:t>11.59pm,</a:t>
            </a:r>
            <a:r>
              <a:rPr sz="3000" spc="-100" dirty="0"/>
              <a:t> </a:t>
            </a:r>
            <a:r>
              <a:rPr lang="en-GB" sz="3000" spc="-10" dirty="0"/>
              <a:t>19</a:t>
            </a:r>
            <a:r>
              <a:rPr sz="3000" spc="-10" dirty="0"/>
              <a:t>/</a:t>
            </a:r>
            <a:r>
              <a:rPr lang="en-GB" sz="3000" spc="-10" dirty="0"/>
              <a:t>01</a:t>
            </a:r>
            <a:r>
              <a:rPr sz="3000" spc="-10" dirty="0"/>
              <a:t>/202</a:t>
            </a:r>
            <a:r>
              <a:rPr lang="en-GB" sz="3000" spc="-10" dirty="0"/>
              <a:t>6</a:t>
            </a:r>
            <a:endParaRPr sz="3000" dirty="0"/>
          </a:p>
        </p:txBody>
      </p:sp>
      <p:sp>
        <p:nvSpPr>
          <p:cNvPr id="3" name="object 3"/>
          <p:cNvSpPr txBox="1"/>
          <p:nvPr/>
        </p:nvSpPr>
        <p:spPr>
          <a:xfrm>
            <a:off x="618540" y="1220546"/>
            <a:ext cx="8035290" cy="41929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 dirty="0">
                <a:latin typeface="Arial"/>
                <a:cs typeface="Arial"/>
              </a:rPr>
              <a:t>Report</a:t>
            </a:r>
            <a:r>
              <a:rPr sz="1300" b="1" spc="-40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–</a:t>
            </a:r>
            <a:r>
              <a:rPr sz="1300" b="1" spc="-50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2000</a:t>
            </a:r>
            <a:r>
              <a:rPr sz="1300" b="1" spc="-3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words</a:t>
            </a:r>
            <a:r>
              <a:rPr sz="1300" b="1" spc="-6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(+/-</a:t>
            </a:r>
            <a:r>
              <a:rPr sz="1300" b="1" spc="-3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10%):</a:t>
            </a:r>
            <a:r>
              <a:rPr sz="1300" b="1" spc="-1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Evaluating Sustainability:</a:t>
            </a:r>
            <a:r>
              <a:rPr sz="1300" b="1" spc="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Case</a:t>
            </a:r>
            <a:r>
              <a:rPr sz="1300" b="1" spc="-4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Study</a:t>
            </a:r>
            <a:r>
              <a:rPr sz="1300" b="1" spc="-80" dirty="0">
                <a:latin typeface="Arial"/>
                <a:cs typeface="Arial"/>
              </a:rPr>
              <a:t> </a:t>
            </a:r>
            <a:r>
              <a:rPr sz="1300" b="1" spc="-10" dirty="0">
                <a:latin typeface="Arial"/>
                <a:cs typeface="Arial"/>
              </a:rPr>
              <a:t>Analysis</a:t>
            </a:r>
            <a:endParaRPr sz="13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35"/>
              </a:spcBef>
            </a:pPr>
            <a:endParaRPr sz="1300">
              <a:latin typeface="Arial"/>
              <a:cs typeface="Arial"/>
            </a:endParaRPr>
          </a:p>
          <a:p>
            <a:pPr marL="12700" marR="7620">
              <a:lnSpc>
                <a:spcPts val="1520"/>
              </a:lnSpc>
            </a:pPr>
            <a:r>
              <a:rPr sz="1300" dirty="0">
                <a:latin typeface="Arial MT"/>
                <a:cs typeface="Arial MT"/>
              </a:rPr>
              <a:t>Select</a:t>
            </a:r>
            <a:r>
              <a:rPr sz="1300" spc="5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7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research</a:t>
            </a:r>
            <a:r>
              <a:rPr sz="1300" spc="7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7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restaurant</a:t>
            </a:r>
            <a:r>
              <a:rPr sz="1300" spc="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</a:t>
            </a:r>
            <a:r>
              <a:rPr sz="1300" spc="7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your</a:t>
            </a:r>
            <a:r>
              <a:rPr sz="1300" spc="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choice.</a:t>
            </a:r>
            <a:r>
              <a:rPr sz="1300" spc="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With</a:t>
            </a:r>
            <a:r>
              <a:rPr sz="1300" spc="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reference</a:t>
            </a:r>
            <a:r>
              <a:rPr sz="1300" spc="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to</a:t>
            </a:r>
            <a:r>
              <a:rPr sz="1300" spc="5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relevant</a:t>
            </a:r>
            <a:r>
              <a:rPr sz="1300" spc="6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theories,</a:t>
            </a:r>
            <a:r>
              <a:rPr sz="1300" spc="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assess,</a:t>
            </a:r>
            <a:r>
              <a:rPr sz="1300" spc="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analyse</a:t>
            </a:r>
            <a:r>
              <a:rPr sz="1300" spc="75" dirty="0">
                <a:latin typeface="Arial MT"/>
                <a:cs typeface="Arial MT"/>
              </a:rPr>
              <a:t> </a:t>
            </a:r>
            <a:r>
              <a:rPr sz="1300" spc="-25" dirty="0">
                <a:latin typeface="Arial MT"/>
                <a:cs typeface="Arial MT"/>
              </a:rPr>
              <a:t>and </a:t>
            </a:r>
            <a:r>
              <a:rPr sz="1300" dirty="0">
                <a:latin typeface="Arial MT"/>
                <a:cs typeface="Arial MT"/>
              </a:rPr>
              <a:t>critically</a:t>
            </a:r>
            <a:r>
              <a:rPr sz="1300" spc="-4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evaluate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how</a:t>
            </a:r>
            <a:r>
              <a:rPr sz="1300" spc="-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your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chosen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restaurant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has</a:t>
            </a:r>
            <a:r>
              <a:rPr sz="1300" spc="-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embraced</a:t>
            </a:r>
            <a:r>
              <a:rPr sz="1300" spc="-15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sustainability.</a:t>
            </a:r>
            <a:endParaRPr sz="13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80"/>
              </a:spcBef>
            </a:pPr>
            <a:endParaRPr sz="1300">
              <a:latin typeface="Arial MT"/>
              <a:cs typeface="Arial MT"/>
            </a:endParaRPr>
          </a:p>
          <a:p>
            <a:pPr marL="354965" marR="5080" indent="-342900">
              <a:lnSpc>
                <a:spcPts val="1520"/>
              </a:lnSpc>
              <a:spcBef>
                <a:spcPts val="5"/>
              </a:spcBef>
              <a:buFont typeface="Symbol"/>
              <a:buChar char=""/>
              <a:tabLst>
                <a:tab pos="354965" algn="l"/>
              </a:tabLst>
            </a:pPr>
            <a:r>
              <a:rPr sz="1300" dirty="0">
                <a:latin typeface="Arial MT"/>
                <a:cs typeface="Arial MT"/>
              </a:rPr>
              <a:t>Discuss</a:t>
            </a:r>
            <a:r>
              <a:rPr sz="1300" spc="18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19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principles</a:t>
            </a:r>
            <a:r>
              <a:rPr sz="1300" spc="19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18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pillars</a:t>
            </a:r>
            <a:r>
              <a:rPr sz="1300" spc="18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</a:t>
            </a:r>
            <a:r>
              <a:rPr sz="1300" spc="17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sustainable</a:t>
            </a:r>
            <a:r>
              <a:rPr sz="1300" spc="19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gastronomy</a:t>
            </a:r>
            <a:r>
              <a:rPr sz="1300" spc="18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18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critically</a:t>
            </a:r>
            <a:r>
              <a:rPr sz="1300" spc="18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evaluate</a:t>
            </a:r>
            <a:r>
              <a:rPr sz="1300" spc="19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how</a:t>
            </a:r>
            <a:r>
              <a:rPr sz="1300" spc="19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your</a:t>
            </a:r>
            <a:r>
              <a:rPr sz="1300" spc="185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chosen </a:t>
            </a:r>
            <a:r>
              <a:rPr sz="1300" dirty="0">
                <a:latin typeface="Arial MT"/>
                <a:cs typeface="Arial MT"/>
              </a:rPr>
              <a:t>restaurant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complies.</a:t>
            </a:r>
            <a:endParaRPr sz="1300">
              <a:latin typeface="Arial MT"/>
              <a:cs typeface="Arial MT"/>
            </a:endParaRPr>
          </a:p>
          <a:p>
            <a:pPr marL="354965" indent="-342265">
              <a:lnSpc>
                <a:spcPct val="100000"/>
              </a:lnSpc>
              <a:spcBef>
                <a:spcPts val="560"/>
              </a:spcBef>
              <a:buFont typeface="Symbol"/>
              <a:buChar char=""/>
              <a:tabLst>
                <a:tab pos="354965" algn="l"/>
              </a:tabLst>
            </a:pPr>
            <a:r>
              <a:rPr sz="1300" dirty="0">
                <a:latin typeface="Arial MT"/>
                <a:cs typeface="Arial MT"/>
              </a:rPr>
              <a:t>Identify</a:t>
            </a:r>
            <a:r>
              <a:rPr sz="1300" spc="-4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-4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relevant</a:t>
            </a:r>
            <a:r>
              <a:rPr sz="1300" spc="-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regulations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-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legislation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businesses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must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follow</a:t>
            </a:r>
            <a:r>
              <a:rPr sz="1300" spc="-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within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-45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sector.</a:t>
            </a:r>
            <a:endParaRPr sz="1300">
              <a:latin typeface="Arial MT"/>
              <a:cs typeface="Arial MT"/>
            </a:endParaRPr>
          </a:p>
          <a:p>
            <a:pPr marL="354965" marR="5080" indent="-342900">
              <a:lnSpc>
                <a:spcPts val="1520"/>
              </a:lnSpc>
              <a:spcBef>
                <a:spcPts val="720"/>
              </a:spcBef>
              <a:buFont typeface="Symbol"/>
              <a:buChar char=""/>
              <a:tabLst>
                <a:tab pos="354965" algn="l"/>
              </a:tabLst>
            </a:pPr>
            <a:r>
              <a:rPr sz="1300" dirty="0">
                <a:latin typeface="Arial MT"/>
                <a:cs typeface="Arial MT"/>
              </a:rPr>
              <a:t>Examine</a:t>
            </a:r>
            <a:r>
              <a:rPr sz="1300" spc="36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3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concept</a:t>
            </a:r>
            <a:r>
              <a:rPr sz="1300" spc="36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</a:t>
            </a:r>
            <a:r>
              <a:rPr sz="1300" spc="35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3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circular</a:t>
            </a:r>
            <a:r>
              <a:rPr sz="1300" spc="36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economy</a:t>
            </a:r>
            <a:r>
              <a:rPr sz="1300" spc="35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35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its</a:t>
            </a:r>
            <a:r>
              <a:rPr sz="1300" spc="36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relevance</a:t>
            </a:r>
            <a:r>
              <a:rPr sz="1300" spc="36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to</a:t>
            </a:r>
            <a:r>
              <a:rPr sz="1300" spc="36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3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operation</a:t>
            </a:r>
            <a:r>
              <a:rPr sz="1300" spc="3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</a:t>
            </a:r>
            <a:r>
              <a:rPr sz="1300" spc="3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your</a:t>
            </a:r>
            <a:r>
              <a:rPr sz="1300" spc="365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chosen organisation.</a:t>
            </a:r>
            <a:endParaRPr sz="13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Font typeface="Symbol"/>
              <a:buChar char=""/>
            </a:pPr>
            <a:endParaRPr sz="13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725"/>
              </a:spcBef>
              <a:buFont typeface="Symbol"/>
              <a:buChar char=""/>
            </a:pPr>
            <a:endParaRPr sz="13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3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Points</a:t>
            </a:r>
            <a:r>
              <a:rPr sz="1300" b="1" u="sng" spc="-3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3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for</a:t>
            </a:r>
            <a:r>
              <a:rPr sz="1300" b="1" u="sng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300" b="1" u="sng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Consideration:</a:t>
            </a:r>
            <a:endParaRPr sz="13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35"/>
              </a:spcBef>
            </a:pPr>
            <a:endParaRPr sz="1300">
              <a:latin typeface="Arial"/>
              <a:cs typeface="Arial"/>
            </a:endParaRPr>
          </a:p>
          <a:p>
            <a:pPr marL="354965" marR="320675" indent="-342900">
              <a:lnSpc>
                <a:spcPts val="1520"/>
              </a:lnSpc>
              <a:spcBef>
                <a:spcPts val="5"/>
              </a:spcBef>
              <a:buFont typeface="Symbol"/>
              <a:buChar char=""/>
              <a:tabLst>
                <a:tab pos="354965" algn="l"/>
              </a:tabLst>
            </a:pPr>
            <a:r>
              <a:rPr sz="1300" b="1" spc="-20" dirty="0">
                <a:latin typeface="Arial"/>
                <a:cs typeface="Arial"/>
              </a:rPr>
              <a:t>Evidence-</a:t>
            </a:r>
            <a:r>
              <a:rPr sz="1300" b="1" dirty="0">
                <a:latin typeface="Arial"/>
                <a:cs typeface="Arial"/>
              </a:rPr>
              <a:t>Based</a:t>
            </a:r>
            <a:r>
              <a:rPr sz="1300" b="1" spc="-4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Analysis:</a:t>
            </a:r>
            <a:r>
              <a:rPr sz="1300" b="1" spc="10" dirty="0">
                <a:latin typeface="Arial"/>
                <a:cs typeface="Arial"/>
              </a:rPr>
              <a:t> </a:t>
            </a:r>
            <a:r>
              <a:rPr sz="1300" dirty="0">
                <a:latin typeface="Arial MT"/>
                <a:cs typeface="Arial MT"/>
              </a:rPr>
              <a:t>Use</a:t>
            </a:r>
            <a:r>
              <a:rPr sz="1300" spc="-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practical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-4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academic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evidence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from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academic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research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your </a:t>
            </a:r>
            <a:r>
              <a:rPr sz="1300" dirty="0">
                <a:latin typeface="Arial MT"/>
                <a:cs typeface="Arial MT"/>
              </a:rPr>
              <a:t>industry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placement to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support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your</a:t>
            </a:r>
            <a:r>
              <a:rPr sz="1300" spc="-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analysis.</a:t>
            </a:r>
            <a:r>
              <a:rPr sz="1300" spc="-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Ensure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your</a:t>
            </a:r>
            <a:r>
              <a:rPr sz="1300" spc="-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sources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are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up-to-</a:t>
            </a:r>
            <a:r>
              <a:rPr sz="1300" dirty="0">
                <a:latin typeface="Arial MT"/>
                <a:cs typeface="Arial MT"/>
              </a:rPr>
              <a:t>date and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relevant.</a:t>
            </a:r>
            <a:endParaRPr sz="1300">
              <a:latin typeface="Arial MT"/>
              <a:cs typeface="Arial MT"/>
            </a:endParaRPr>
          </a:p>
          <a:p>
            <a:pPr marL="354965" indent="-342265">
              <a:lnSpc>
                <a:spcPct val="100000"/>
              </a:lnSpc>
              <a:spcBef>
                <a:spcPts val="560"/>
              </a:spcBef>
              <a:buFont typeface="Symbol"/>
              <a:buChar char=""/>
              <a:tabLst>
                <a:tab pos="354965" algn="l"/>
              </a:tabLst>
            </a:pPr>
            <a:r>
              <a:rPr sz="1300" b="1" dirty="0">
                <a:latin typeface="Arial"/>
                <a:cs typeface="Arial"/>
              </a:rPr>
              <a:t>Theoretical</a:t>
            </a:r>
            <a:r>
              <a:rPr sz="1300" b="1" spc="-20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Frameworks:</a:t>
            </a:r>
            <a:r>
              <a:rPr sz="1300" b="1" spc="-30" dirty="0">
                <a:latin typeface="Arial"/>
                <a:cs typeface="Arial"/>
              </a:rPr>
              <a:t> </a:t>
            </a:r>
            <a:r>
              <a:rPr sz="1300" dirty="0">
                <a:latin typeface="Arial MT"/>
                <a:cs typeface="Arial MT"/>
              </a:rPr>
              <a:t>Reference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relevant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sustainability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models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-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theories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within</a:t>
            </a:r>
            <a:r>
              <a:rPr sz="1300" spc="-4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your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report.</a:t>
            </a:r>
            <a:endParaRPr sz="1300">
              <a:latin typeface="Arial MT"/>
              <a:cs typeface="Arial MT"/>
            </a:endParaRPr>
          </a:p>
          <a:p>
            <a:pPr marL="354965" marR="6985" indent="-342900">
              <a:lnSpc>
                <a:spcPts val="1520"/>
              </a:lnSpc>
              <a:spcBef>
                <a:spcPts val="720"/>
              </a:spcBef>
              <a:buFont typeface="Symbol"/>
              <a:buChar char=""/>
              <a:tabLst>
                <a:tab pos="354965" algn="l"/>
              </a:tabLst>
            </a:pPr>
            <a:r>
              <a:rPr sz="1300" b="1" dirty="0">
                <a:latin typeface="Arial"/>
                <a:cs typeface="Arial"/>
              </a:rPr>
              <a:t>Recommendations:</a:t>
            </a:r>
            <a:r>
              <a:rPr sz="1300" b="1" spc="240" dirty="0">
                <a:latin typeface="Arial"/>
                <a:cs typeface="Arial"/>
              </a:rPr>
              <a:t> </a:t>
            </a:r>
            <a:r>
              <a:rPr sz="1300" dirty="0">
                <a:latin typeface="Arial MT"/>
                <a:cs typeface="Arial MT"/>
              </a:rPr>
              <a:t>Provide</a:t>
            </a:r>
            <a:r>
              <a:rPr sz="1300" spc="24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recommendations</a:t>
            </a:r>
            <a:r>
              <a:rPr sz="1300" spc="2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for</a:t>
            </a:r>
            <a:r>
              <a:rPr sz="1300" spc="24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2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future</a:t>
            </a:r>
            <a:r>
              <a:rPr sz="1300" spc="229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development</a:t>
            </a:r>
            <a:r>
              <a:rPr sz="1300" spc="2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</a:t>
            </a:r>
            <a:r>
              <a:rPr sz="1300" spc="2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2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business,</a:t>
            </a:r>
            <a:r>
              <a:rPr sz="1300" spc="229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keeping </a:t>
            </a:r>
            <a:r>
              <a:rPr sz="1300" dirty="0">
                <a:latin typeface="Arial MT"/>
                <a:cs typeface="Arial MT"/>
              </a:rPr>
              <a:t>sustainability</a:t>
            </a:r>
            <a:r>
              <a:rPr sz="1300" spc="-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at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core</a:t>
            </a:r>
            <a:r>
              <a:rPr sz="1300" spc="-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your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recommendations.</a:t>
            </a:r>
            <a:endParaRPr sz="13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7542" y="296037"/>
            <a:ext cx="220853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35" dirty="0"/>
              <a:t>Assessment</a:t>
            </a:r>
            <a:r>
              <a:rPr sz="3200" spc="-85" dirty="0"/>
              <a:t> </a:t>
            </a:r>
            <a:r>
              <a:rPr sz="3200" spc="-50" dirty="0"/>
              <a:t>2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54837" y="1050416"/>
            <a:ext cx="8188325" cy="35985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25" dirty="0">
                <a:latin typeface="Arial"/>
                <a:cs typeface="Arial"/>
              </a:rPr>
              <a:t>You</a:t>
            </a:r>
            <a:r>
              <a:rPr sz="1400" b="1" spc="-3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must</a:t>
            </a:r>
            <a:r>
              <a:rPr sz="1400" b="1" spc="-30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present</a:t>
            </a:r>
            <a:r>
              <a:rPr sz="1400" b="1" spc="-4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your</a:t>
            </a:r>
            <a:r>
              <a:rPr sz="1400" b="1" spc="1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report</a:t>
            </a:r>
            <a:r>
              <a:rPr sz="1400" b="1" spc="-3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with</a:t>
            </a:r>
            <a:r>
              <a:rPr sz="1400" b="1" spc="-6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a</a:t>
            </a:r>
            <a:r>
              <a:rPr sz="1400" b="1" spc="-30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front</a:t>
            </a:r>
            <a:r>
              <a:rPr sz="1400" b="1" spc="-4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page,</a:t>
            </a:r>
            <a:r>
              <a:rPr sz="1400" b="1" spc="-3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this</a:t>
            </a:r>
            <a:r>
              <a:rPr sz="1400" b="1" spc="-50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to</a:t>
            </a:r>
            <a:r>
              <a:rPr sz="1400" b="1" spc="-35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include: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550"/>
              </a:lnSpc>
              <a:spcBef>
                <a:spcPts val="1110"/>
              </a:spcBef>
            </a:pPr>
            <a:r>
              <a:rPr sz="1300" dirty="0">
                <a:latin typeface="Arial MT"/>
                <a:cs typeface="Arial MT"/>
              </a:rPr>
              <a:t>The</a:t>
            </a:r>
            <a:r>
              <a:rPr sz="1300" spc="-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title</a:t>
            </a:r>
            <a:r>
              <a:rPr sz="1300" spc="-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of</a:t>
            </a:r>
            <a:r>
              <a:rPr sz="1300" spc="-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-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report –</a:t>
            </a:r>
            <a:r>
              <a:rPr sz="1300" spc="-15" dirty="0">
                <a:latin typeface="Arial MT"/>
                <a:cs typeface="Arial MT"/>
              </a:rPr>
              <a:t> </a:t>
            </a:r>
            <a:r>
              <a:rPr sz="1300" b="1" dirty="0">
                <a:latin typeface="Arial"/>
                <a:cs typeface="Arial"/>
              </a:rPr>
              <a:t>Evaluating</a:t>
            </a:r>
            <a:r>
              <a:rPr sz="1300" b="1" spc="-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Sustainability: Case</a:t>
            </a:r>
            <a:r>
              <a:rPr sz="1300" b="1" spc="-10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Study</a:t>
            </a:r>
            <a:r>
              <a:rPr sz="1300" b="1" spc="-10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Analysis, </a:t>
            </a:r>
            <a:r>
              <a:rPr sz="1300" b="1" dirty="0">
                <a:solidFill>
                  <a:srgbClr val="FF0000"/>
                </a:solidFill>
                <a:latin typeface="Arial"/>
                <a:cs typeface="Arial"/>
              </a:rPr>
              <a:t>Restaurant</a:t>
            </a:r>
            <a:r>
              <a:rPr sz="1300" b="1" spc="-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300" b="1" dirty="0">
                <a:solidFill>
                  <a:srgbClr val="FF0000"/>
                </a:solidFill>
                <a:latin typeface="Arial"/>
                <a:cs typeface="Arial"/>
              </a:rPr>
              <a:t>of</a:t>
            </a:r>
            <a:r>
              <a:rPr sz="130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300" b="1" dirty="0">
                <a:solidFill>
                  <a:srgbClr val="FF0000"/>
                </a:solidFill>
                <a:latin typeface="Arial"/>
                <a:cs typeface="Arial"/>
              </a:rPr>
              <a:t>choice (replace</a:t>
            </a:r>
            <a:r>
              <a:rPr sz="130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300" b="1" spc="-25" dirty="0">
                <a:solidFill>
                  <a:srgbClr val="FF0000"/>
                </a:solidFill>
                <a:latin typeface="Arial"/>
                <a:cs typeface="Arial"/>
              </a:rPr>
              <a:t>red </a:t>
            </a:r>
            <a:r>
              <a:rPr sz="1300" b="1" dirty="0">
                <a:solidFill>
                  <a:srgbClr val="FF0000"/>
                </a:solidFill>
                <a:latin typeface="Arial"/>
                <a:cs typeface="Arial"/>
              </a:rPr>
              <a:t>text</a:t>
            </a:r>
            <a:r>
              <a:rPr sz="1300" b="1" spc="-3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300" b="1" dirty="0">
                <a:solidFill>
                  <a:srgbClr val="FF0000"/>
                </a:solidFill>
                <a:latin typeface="Arial"/>
                <a:cs typeface="Arial"/>
              </a:rPr>
              <a:t>with</a:t>
            </a:r>
            <a:r>
              <a:rPr sz="13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300" b="1" dirty="0">
                <a:solidFill>
                  <a:srgbClr val="FF0000"/>
                </a:solidFill>
                <a:latin typeface="Arial"/>
                <a:cs typeface="Arial"/>
              </a:rPr>
              <a:t>your</a:t>
            </a:r>
            <a:r>
              <a:rPr sz="1300" b="1" spc="-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300" b="1" dirty="0">
                <a:solidFill>
                  <a:srgbClr val="FF0000"/>
                </a:solidFill>
                <a:latin typeface="Arial"/>
                <a:cs typeface="Arial"/>
              </a:rPr>
              <a:t>chosen</a:t>
            </a:r>
            <a:r>
              <a:rPr sz="1300" b="1" spc="-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300" b="1" spc="-10" dirty="0">
                <a:solidFill>
                  <a:srgbClr val="FF0000"/>
                </a:solidFill>
                <a:latin typeface="Arial"/>
                <a:cs typeface="Arial"/>
              </a:rPr>
              <a:t>business).</a:t>
            </a:r>
            <a:endParaRPr sz="1300">
              <a:latin typeface="Arial"/>
              <a:cs typeface="Arial"/>
            </a:endParaRPr>
          </a:p>
          <a:p>
            <a:pPr marL="184785" indent="-172085">
              <a:lnSpc>
                <a:spcPct val="100000"/>
              </a:lnSpc>
              <a:spcBef>
                <a:spcPts val="920"/>
              </a:spcBef>
              <a:buSzPct val="76923"/>
              <a:buChar char="•"/>
              <a:tabLst>
                <a:tab pos="184785" algn="l"/>
              </a:tabLst>
            </a:pPr>
            <a:r>
              <a:rPr sz="1300" spc="-20" dirty="0">
                <a:latin typeface="Arial MT"/>
                <a:cs typeface="Arial MT"/>
              </a:rPr>
              <a:t>Your</a:t>
            </a:r>
            <a:r>
              <a:rPr sz="1300" spc="-55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name</a:t>
            </a:r>
            <a:endParaRPr sz="1300">
              <a:latin typeface="Arial MT"/>
              <a:cs typeface="Arial MT"/>
            </a:endParaRPr>
          </a:p>
          <a:p>
            <a:pPr marL="184785" indent="-172085">
              <a:lnSpc>
                <a:spcPct val="100000"/>
              </a:lnSpc>
              <a:buSzPct val="76923"/>
              <a:buChar char="•"/>
              <a:tabLst>
                <a:tab pos="184785" algn="l"/>
              </a:tabLst>
            </a:pPr>
            <a:r>
              <a:rPr sz="1300" dirty="0">
                <a:latin typeface="Arial MT"/>
                <a:cs typeface="Arial MT"/>
              </a:rPr>
              <a:t>The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module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title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number</a:t>
            </a:r>
            <a:endParaRPr sz="1300">
              <a:latin typeface="Arial MT"/>
              <a:cs typeface="Arial MT"/>
            </a:endParaRPr>
          </a:p>
          <a:p>
            <a:pPr marL="184785" indent="-172085">
              <a:lnSpc>
                <a:spcPct val="100000"/>
              </a:lnSpc>
              <a:spcBef>
                <a:spcPts val="35"/>
              </a:spcBef>
              <a:buSzPct val="76923"/>
              <a:buChar char="•"/>
              <a:tabLst>
                <a:tab pos="184785" algn="l"/>
              </a:tabLst>
            </a:pPr>
            <a:r>
              <a:rPr sz="1300" spc="-20" dirty="0">
                <a:latin typeface="Arial MT"/>
                <a:cs typeface="Arial MT"/>
              </a:rPr>
              <a:t>Your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lecturer’s</a:t>
            </a:r>
            <a:r>
              <a:rPr sz="1300" spc="-20" dirty="0">
                <a:latin typeface="Arial MT"/>
                <a:cs typeface="Arial MT"/>
              </a:rPr>
              <a:t> name</a:t>
            </a:r>
            <a:endParaRPr sz="13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 MT"/>
              <a:buChar char="•"/>
            </a:pPr>
            <a:endParaRPr sz="13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300" b="1" dirty="0">
                <a:latin typeface="Arial"/>
                <a:cs typeface="Arial"/>
              </a:rPr>
              <a:t>You</a:t>
            </a:r>
            <a:r>
              <a:rPr sz="1300" b="1" spc="8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should</a:t>
            </a:r>
            <a:r>
              <a:rPr sz="1300" b="1" spc="10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write</a:t>
            </a:r>
            <a:r>
              <a:rPr sz="1300" b="1" spc="5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in</a:t>
            </a:r>
            <a:r>
              <a:rPr sz="1300" b="1" spc="180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report</a:t>
            </a:r>
            <a:r>
              <a:rPr sz="1300" b="1" spc="8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format</a:t>
            </a:r>
            <a:r>
              <a:rPr sz="1300" b="1" spc="-10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and</a:t>
            </a:r>
            <a:r>
              <a:rPr sz="1300" b="1" spc="-15" dirty="0">
                <a:latin typeface="Arial"/>
                <a:cs typeface="Arial"/>
              </a:rPr>
              <a:t> </a:t>
            </a:r>
            <a:r>
              <a:rPr sz="1300" b="1" dirty="0">
                <a:latin typeface="Arial"/>
                <a:cs typeface="Arial"/>
              </a:rPr>
              <a:t>include the</a:t>
            </a:r>
            <a:r>
              <a:rPr sz="1300" b="1" spc="-15" dirty="0">
                <a:latin typeface="Arial"/>
                <a:cs typeface="Arial"/>
              </a:rPr>
              <a:t> </a:t>
            </a:r>
            <a:r>
              <a:rPr sz="1300" b="1" spc="-10" dirty="0">
                <a:latin typeface="Arial"/>
                <a:cs typeface="Arial"/>
              </a:rPr>
              <a:t>following.</a:t>
            </a:r>
            <a:endParaRPr sz="1300">
              <a:latin typeface="Arial"/>
              <a:cs typeface="Arial"/>
            </a:endParaRPr>
          </a:p>
          <a:p>
            <a:pPr marL="184150" indent="-171450">
              <a:lnSpc>
                <a:spcPct val="100000"/>
              </a:lnSpc>
              <a:spcBef>
                <a:spcPts val="1000"/>
              </a:spcBef>
              <a:buChar char="•"/>
              <a:tabLst>
                <a:tab pos="184150" algn="l"/>
              </a:tabLst>
            </a:pPr>
            <a:r>
              <a:rPr sz="1300" dirty="0">
                <a:latin typeface="Arial MT"/>
                <a:cs typeface="Arial MT"/>
              </a:rPr>
              <a:t>Title/</a:t>
            </a:r>
            <a:r>
              <a:rPr sz="1300" spc="-6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Cover</a:t>
            </a:r>
            <a:r>
              <a:rPr sz="1300" spc="-45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page</a:t>
            </a:r>
            <a:endParaRPr sz="1300">
              <a:latin typeface="Arial MT"/>
              <a:cs typeface="Arial MT"/>
            </a:endParaRPr>
          </a:p>
          <a:p>
            <a:pPr marL="184150" indent="-171450">
              <a:lnSpc>
                <a:spcPts val="1540"/>
              </a:lnSpc>
              <a:buChar char="•"/>
              <a:tabLst>
                <a:tab pos="184150" algn="l"/>
              </a:tabLst>
            </a:pPr>
            <a:r>
              <a:rPr sz="1300" dirty="0">
                <a:latin typeface="Arial MT"/>
                <a:cs typeface="Arial MT"/>
              </a:rPr>
              <a:t>Executive</a:t>
            </a:r>
            <a:r>
              <a:rPr sz="1300" spc="-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Summary</a:t>
            </a:r>
            <a:r>
              <a:rPr sz="1300" spc="30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(not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included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word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count)</a:t>
            </a:r>
            <a:endParaRPr sz="1300">
              <a:latin typeface="Arial MT"/>
              <a:cs typeface="Arial MT"/>
            </a:endParaRPr>
          </a:p>
          <a:p>
            <a:pPr marL="184150" indent="-171450">
              <a:lnSpc>
                <a:spcPts val="1540"/>
              </a:lnSpc>
              <a:buChar char="•"/>
              <a:tabLst>
                <a:tab pos="184150" algn="l"/>
              </a:tabLst>
            </a:pPr>
            <a:r>
              <a:rPr sz="1300" dirty="0">
                <a:latin typeface="Arial MT"/>
                <a:cs typeface="Arial MT"/>
              </a:rPr>
              <a:t>Content</a:t>
            </a:r>
            <a:r>
              <a:rPr sz="1300" spc="-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table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(not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included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word</a:t>
            </a:r>
            <a:r>
              <a:rPr sz="1300" spc="-15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count)</a:t>
            </a:r>
            <a:endParaRPr sz="1300">
              <a:latin typeface="Arial MT"/>
              <a:cs typeface="Arial MT"/>
            </a:endParaRPr>
          </a:p>
          <a:p>
            <a:pPr marL="230504" indent="-217804">
              <a:lnSpc>
                <a:spcPct val="100000"/>
              </a:lnSpc>
              <a:spcBef>
                <a:spcPts val="35"/>
              </a:spcBef>
              <a:buChar char="•"/>
              <a:tabLst>
                <a:tab pos="230504" algn="l"/>
              </a:tabLst>
            </a:pPr>
            <a:r>
              <a:rPr sz="1300" spc="-10" dirty="0">
                <a:latin typeface="Arial MT"/>
                <a:cs typeface="Arial MT"/>
              </a:rPr>
              <a:t>Introduction</a:t>
            </a:r>
            <a:endParaRPr sz="1300">
              <a:latin typeface="Arial MT"/>
              <a:cs typeface="Arial MT"/>
            </a:endParaRPr>
          </a:p>
          <a:p>
            <a:pPr marL="230504" indent="-217804">
              <a:lnSpc>
                <a:spcPct val="100000"/>
              </a:lnSpc>
              <a:buChar char="•"/>
              <a:tabLst>
                <a:tab pos="230504" algn="l"/>
              </a:tabLst>
            </a:pPr>
            <a:r>
              <a:rPr sz="1300" dirty="0">
                <a:latin typeface="Arial MT"/>
                <a:cs typeface="Arial MT"/>
              </a:rPr>
              <a:t>Main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body</a:t>
            </a:r>
            <a:r>
              <a:rPr sz="1300" spc="-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(with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all</a:t>
            </a:r>
            <a:r>
              <a:rPr sz="1300" spc="-5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the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individual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subheadings)</a:t>
            </a:r>
            <a:endParaRPr sz="13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Char char="•"/>
              <a:tabLst>
                <a:tab pos="184150" algn="l"/>
              </a:tabLst>
            </a:pPr>
            <a:r>
              <a:rPr sz="1300" spc="-10" dirty="0">
                <a:latin typeface="Arial MT"/>
                <a:cs typeface="Arial MT"/>
              </a:rPr>
              <a:t>Conclusion</a:t>
            </a:r>
            <a:endParaRPr sz="13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Char char="•"/>
              <a:tabLst>
                <a:tab pos="184150" algn="l"/>
              </a:tabLst>
            </a:pPr>
            <a:r>
              <a:rPr sz="1300" spc="-10" dirty="0">
                <a:latin typeface="Arial MT"/>
                <a:cs typeface="Arial MT"/>
              </a:rPr>
              <a:t>Recommendations</a:t>
            </a:r>
            <a:endParaRPr sz="13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Char char="•"/>
              <a:tabLst>
                <a:tab pos="184150" algn="l"/>
              </a:tabLst>
            </a:pPr>
            <a:r>
              <a:rPr sz="1300" dirty="0">
                <a:latin typeface="Arial MT"/>
                <a:cs typeface="Arial MT"/>
              </a:rPr>
              <a:t>Reference</a:t>
            </a:r>
            <a:r>
              <a:rPr sz="1300" spc="-40" dirty="0">
                <a:latin typeface="Arial MT"/>
                <a:cs typeface="Arial MT"/>
              </a:rPr>
              <a:t> </a:t>
            </a:r>
            <a:r>
              <a:rPr sz="1300" spc="-20" dirty="0">
                <a:latin typeface="Arial MT"/>
                <a:cs typeface="Arial MT"/>
              </a:rPr>
              <a:t>list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299706" y="5217617"/>
            <a:ext cx="1442720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dirty="0">
                <a:latin typeface="Arial MT"/>
                <a:cs typeface="Arial MT"/>
              </a:rPr>
              <a:t>UWTSD’s</a:t>
            </a:r>
            <a:r>
              <a:rPr sz="1300" spc="440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Harvard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54837" y="4821682"/>
            <a:ext cx="6688455" cy="8178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 dirty="0">
                <a:latin typeface="Arial"/>
                <a:cs typeface="Arial"/>
              </a:rPr>
              <a:t>Please</a:t>
            </a:r>
            <a:r>
              <a:rPr sz="1300" b="1" spc="-50" dirty="0">
                <a:latin typeface="Arial"/>
                <a:cs typeface="Arial"/>
              </a:rPr>
              <a:t> </a:t>
            </a:r>
            <a:r>
              <a:rPr sz="1300" b="1" spc="-20" dirty="0">
                <a:latin typeface="Arial"/>
                <a:cs typeface="Arial"/>
              </a:rPr>
              <a:t>use:</a:t>
            </a:r>
            <a:endParaRPr sz="1300">
              <a:latin typeface="Arial"/>
              <a:cs typeface="Arial"/>
            </a:endParaRPr>
          </a:p>
          <a:p>
            <a:pPr marL="184150" indent="-171450">
              <a:lnSpc>
                <a:spcPct val="100000"/>
              </a:lnSpc>
              <a:buChar char="•"/>
              <a:tabLst>
                <a:tab pos="184150" algn="l"/>
              </a:tabLst>
            </a:pPr>
            <a:r>
              <a:rPr sz="1300" dirty="0">
                <a:latin typeface="Arial MT"/>
                <a:cs typeface="Arial MT"/>
              </a:rPr>
              <a:t>Arial,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Calibri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or</a:t>
            </a:r>
            <a:r>
              <a:rPr sz="1300" spc="-5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Times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New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Romans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Font,</a:t>
            </a:r>
            <a:r>
              <a:rPr sz="1300" spc="-2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point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size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12;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1.5</a:t>
            </a:r>
            <a:r>
              <a:rPr sz="1300" spc="-3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line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spacing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and</a:t>
            </a:r>
            <a:r>
              <a:rPr sz="1300" spc="-2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justified</a:t>
            </a:r>
            <a:r>
              <a:rPr sz="1300" spc="-20" dirty="0">
                <a:latin typeface="Arial MT"/>
                <a:cs typeface="Arial MT"/>
              </a:rPr>
              <a:t> text</a:t>
            </a:r>
            <a:endParaRPr sz="13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Char char="•"/>
              <a:tabLst>
                <a:tab pos="184150" algn="l"/>
              </a:tabLst>
            </a:pPr>
            <a:r>
              <a:rPr sz="1300" dirty="0">
                <a:latin typeface="Arial MT"/>
                <a:cs typeface="Arial MT"/>
              </a:rPr>
              <a:t>You</a:t>
            </a:r>
            <a:r>
              <a:rPr sz="1300" spc="4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must</a:t>
            </a:r>
            <a:r>
              <a:rPr sz="1300" spc="4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include</a:t>
            </a:r>
            <a:r>
              <a:rPr sz="1300" spc="445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in-</a:t>
            </a:r>
            <a:r>
              <a:rPr sz="1300" dirty="0">
                <a:latin typeface="Arial MT"/>
                <a:cs typeface="Arial MT"/>
              </a:rPr>
              <a:t>text</a:t>
            </a:r>
            <a:r>
              <a:rPr sz="1300" spc="44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citations,</a:t>
            </a:r>
            <a:r>
              <a:rPr sz="1300" spc="44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along</a:t>
            </a:r>
            <a:r>
              <a:rPr sz="1300" spc="45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with</a:t>
            </a:r>
            <a:r>
              <a:rPr sz="1300" spc="44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</a:t>
            </a:r>
            <a:r>
              <a:rPr sz="1300" spc="4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Reference</a:t>
            </a:r>
            <a:r>
              <a:rPr sz="1300" spc="44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List</a:t>
            </a:r>
            <a:r>
              <a:rPr sz="1300" spc="434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that</a:t>
            </a:r>
            <a:r>
              <a:rPr sz="1300" spc="4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conforms</a:t>
            </a:r>
            <a:r>
              <a:rPr sz="1300" spc="450" dirty="0">
                <a:latin typeface="Arial MT"/>
                <a:cs typeface="Arial MT"/>
              </a:rPr>
              <a:t> </a:t>
            </a:r>
            <a:r>
              <a:rPr sz="1300" spc="-25" dirty="0">
                <a:latin typeface="Arial MT"/>
                <a:cs typeface="Arial MT"/>
              </a:rPr>
              <a:t>to</a:t>
            </a:r>
            <a:endParaRPr sz="13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</a:pPr>
            <a:r>
              <a:rPr sz="1300" dirty="0">
                <a:latin typeface="Arial MT"/>
                <a:cs typeface="Arial MT"/>
              </a:rPr>
              <a:t>Referencing</a:t>
            </a:r>
            <a:r>
              <a:rPr sz="1300" spc="-1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Guide</a:t>
            </a:r>
            <a:r>
              <a:rPr sz="1300" spc="-4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(copy</a:t>
            </a:r>
            <a:r>
              <a:rPr sz="1300" spc="-35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available</a:t>
            </a:r>
            <a:r>
              <a:rPr sz="1300" spc="-10" dirty="0">
                <a:latin typeface="Arial MT"/>
                <a:cs typeface="Arial MT"/>
              </a:rPr>
              <a:t> </a:t>
            </a:r>
            <a:r>
              <a:rPr sz="1300" dirty="0">
                <a:latin typeface="Arial MT"/>
                <a:cs typeface="Arial MT"/>
              </a:rPr>
              <a:t>on</a:t>
            </a:r>
            <a:r>
              <a:rPr sz="1300" spc="-45" dirty="0">
                <a:latin typeface="Arial MT"/>
                <a:cs typeface="Arial MT"/>
              </a:rPr>
              <a:t> </a:t>
            </a:r>
            <a:r>
              <a:rPr sz="1300" spc="-10" dirty="0">
                <a:latin typeface="Arial MT"/>
                <a:cs typeface="Arial MT"/>
              </a:rPr>
              <a:t>Moodle)</a:t>
            </a:r>
            <a:endParaRPr sz="13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58008" y="362838"/>
            <a:ext cx="422402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0" dirty="0">
                <a:latin typeface="Calibri"/>
                <a:cs typeface="Calibri"/>
              </a:rPr>
              <a:t>References</a:t>
            </a:r>
            <a:r>
              <a:rPr sz="4000" spc="-114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and</a:t>
            </a:r>
            <a:r>
              <a:rPr sz="4000" spc="-114" dirty="0">
                <a:latin typeface="Calibri"/>
                <a:cs typeface="Calibri"/>
              </a:rPr>
              <a:t> </a:t>
            </a:r>
            <a:r>
              <a:rPr sz="4000" spc="-10" dirty="0">
                <a:latin typeface="Calibri"/>
                <a:cs typeface="Calibri"/>
              </a:rPr>
              <a:t>links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23391" y="1366850"/>
            <a:ext cx="7166609" cy="3044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Font typeface="Arial MT"/>
              <a:buChar char="•"/>
              <a:tabLst>
                <a:tab pos="299085" algn="l"/>
              </a:tabLst>
            </a:pP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Azurmendi_sostenibilidad_dosier_b_EN</a:t>
            </a:r>
            <a:endParaRPr sz="1800">
              <a:latin typeface="Calibri"/>
              <a:cs typeface="Calibri"/>
            </a:endParaRPr>
          </a:p>
          <a:p>
            <a:pPr marL="299085" marR="421640" indent="-287020">
              <a:lnSpc>
                <a:spcPct val="100000"/>
              </a:lnSpc>
              <a:spcBef>
                <a:spcPts val="5"/>
              </a:spcBef>
              <a:buClr>
                <a:srgbClr val="000000"/>
              </a:buClr>
              <a:buFont typeface="Arial MT"/>
              <a:buChar char="•"/>
              <a:tabLst>
                <a:tab pos="299085" algn="l"/>
              </a:tabLst>
            </a:pP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Food</a:t>
            </a:r>
            <a:r>
              <a:rPr sz="1800" u="sng" spc="-3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System</a:t>
            </a:r>
            <a:r>
              <a:rPr sz="1800" u="sng" spc="-4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Strategic</a:t>
            </a:r>
            <a:r>
              <a:rPr sz="1800" u="sng" spc="-3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Assessment:</a:t>
            </a:r>
            <a:r>
              <a:rPr sz="1800" u="sng" spc="-6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Trends</a:t>
            </a:r>
            <a:r>
              <a:rPr sz="1800" u="sng" spc="-3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and</a:t>
            </a:r>
            <a:r>
              <a:rPr sz="1800" u="sng" spc="-3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issues</a:t>
            </a:r>
            <a:r>
              <a:rPr sz="1800" u="sng" spc="-5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impacted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by</a:t>
            </a:r>
            <a:r>
              <a:rPr sz="1800" u="sng" spc="-3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spc="-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UK</a:t>
            </a:r>
            <a:r>
              <a:rPr sz="1800" spc="-25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economic</a:t>
            </a:r>
            <a:r>
              <a:rPr sz="1800" u="sng" spc="-4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condition</a:t>
            </a:r>
            <a:r>
              <a:rPr sz="1800" u="sng" spc="-3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|</a:t>
            </a:r>
            <a:r>
              <a:rPr sz="1800" u="sng" spc="-6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Food</a:t>
            </a:r>
            <a:r>
              <a:rPr sz="1800" u="sng" spc="-4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Standards</a:t>
            </a:r>
            <a:r>
              <a:rPr sz="18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Agency</a:t>
            </a:r>
            <a:endParaRPr sz="18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299085" algn="l"/>
              </a:tabLst>
            </a:pP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JAKIN(N):</a:t>
            </a:r>
            <a:r>
              <a:rPr sz="1800" u="sng" spc="-4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Eneko</a:t>
            </a:r>
            <a:r>
              <a:rPr sz="18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Atxa</a:t>
            </a:r>
            <a:r>
              <a:rPr sz="18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‘cooking</a:t>
            </a:r>
            <a:r>
              <a:rPr sz="1800" u="sng" spc="-3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up</a:t>
            </a:r>
            <a:r>
              <a:rPr sz="18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the</a:t>
            </a:r>
            <a:r>
              <a:rPr sz="1800" u="sng" spc="-3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future’</a:t>
            </a:r>
            <a:r>
              <a:rPr sz="1800" u="sng" spc="-3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-</a:t>
            </a:r>
            <a:r>
              <a:rPr sz="18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Food</a:t>
            </a:r>
            <a:r>
              <a:rPr sz="1800" u="sng" spc="-4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and</a:t>
            </a:r>
            <a:r>
              <a:rPr sz="18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Wine</a:t>
            </a:r>
            <a:r>
              <a:rPr sz="1800" u="sng" spc="-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4"/>
              </a:rPr>
              <a:t>Gazette</a:t>
            </a:r>
            <a:endParaRPr sz="18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299085" algn="l"/>
              </a:tabLst>
            </a:pP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Sustainable</a:t>
            </a:r>
            <a:r>
              <a:rPr sz="1800" u="sng" spc="-6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gastronomy:</a:t>
            </a:r>
            <a:r>
              <a:rPr sz="1800" u="sng" spc="-6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An</a:t>
            </a:r>
            <a:r>
              <a:rPr sz="1800" u="sng" spc="-7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opportunity</a:t>
            </a:r>
            <a:r>
              <a:rPr sz="1800" u="sng" spc="-4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for</a:t>
            </a:r>
            <a:r>
              <a:rPr sz="1800" u="sng" spc="-6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a</a:t>
            </a:r>
            <a:r>
              <a:rPr sz="1800" u="sng" spc="-6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green</a:t>
            </a:r>
            <a:r>
              <a:rPr sz="1800" u="sng" spc="-7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recovery</a:t>
            </a:r>
            <a:r>
              <a:rPr sz="1800" u="sng" spc="-6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5"/>
              </a:rPr>
              <a:t>(ehl.edu)</a:t>
            </a:r>
            <a:endParaRPr sz="18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299085" algn="l"/>
              </a:tabLst>
            </a:pPr>
            <a:r>
              <a:rPr sz="18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6"/>
              </a:rPr>
              <a:t>https://www.chefspencil.com/sustainable-gastronomy-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6"/>
              </a:rPr>
              <a:t>101-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6"/>
              </a:rPr>
              <a:t>a-</a:t>
            </a:r>
            <a:r>
              <a:rPr sz="18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6"/>
              </a:rPr>
              <a:t>chefs-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6"/>
              </a:rPr>
              <a:t>guide-</a:t>
            </a:r>
            <a:endParaRPr sz="1800">
              <a:latin typeface="Calibri"/>
              <a:cs typeface="Calibri"/>
            </a:endParaRPr>
          </a:p>
          <a:p>
            <a:pPr marL="299085">
              <a:lnSpc>
                <a:spcPct val="100000"/>
              </a:lnSpc>
            </a:pP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6"/>
              </a:rPr>
              <a:t>to-sustainable-dining/</a:t>
            </a:r>
            <a:endParaRPr sz="18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299085" algn="l"/>
              </a:tabLst>
            </a:pP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7"/>
              </a:rPr>
              <a:t>Sustainable</a:t>
            </a:r>
            <a:r>
              <a:rPr sz="1800" u="sng" spc="-3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8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7"/>
              </a:rPr>
              <a:t>restaurant</a:t>
            </a:r>
            <a:r>
              <a:rPr sz="1800" u="sng" spc="-4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7"/>
              </a:rPr>
              <a:t>–</a:t>
            </a:r>
            <a:r>
              <a:rPr sz="1800" u="sng" spc="-3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7"/>
              </a:rPr>
              <a:t>Azurmendi</a:t>
            </a:r>
            <a:endParaRPr sz="18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299085" algn="l"/>
              </a:tabLst>
            </a:pP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What</a:t>
            </a:r>
            <a:r>
              <a:rPr sz="1800" u="sng" spc="-5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are</a:t>
            </a:r>
            <a:r>
              <a:rPr sz="1800" u="sng" spc="-3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Sustainable</a:t>
            </a:r>
            <a:r>
              <a:rPr sz="1800" u="sng" spc="-4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Food</a:t>
            </a:r>
            <a:r>
              <a:rPr sz="18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Places</a:t>
            </a:r>
            <a:r>
              <a:rPr sz="1800" u="sng" spc="-3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|</a:t>
            </a:r>
            <a:r>
              <a:rPr sz="18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Sustainable</a:t>
            </a:r>
            <a:r>
              <a:rPr sz="1800" u="sng" spc="-4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Food</a:t>
            </a:r>
            <a:r>
              <a:rPr sz="1800" u="sng" spc="-3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Places</a:t>
            </a:r>
            <a:endParaRPr sz="18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spcBef>
                <a:spcPts val="2160"/>
              </a:spcBef>
              <a:buFont typeface="Arial MT"/>
              <a:buChar char="•"/>
              <a:tabLst>
                <a:tab pos="299085" algn="l"/>
              </a:tabLst>
            </a:pPr>
            <a:r>
              <a:rPr sz="1800" dirty="0">
                <a:latin typeface="Calibri"/>
                <a:cs typeface="Calibri"/>
              </a:rPr>
              <a:t>See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those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within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slides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70405" y="1570101"/>
            <a:ext cx="5967095" cy="1054776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2590"/>
              </a:lnSpc>
              <a:spcBef>
                <a:spcPts val="425"/>
              </a:spcBef>
            </a:pPr>
            <a:r>
              <a:rPr sz="2400" dirty="0">
                <a:latin typeface="Arial MT"/>
                <a:cs typeface="Arial MT"/>
              </a:rPr>
              <a:t>We</a:t>
            </a:r>
            <a:r>
              <a:rPr sz="2400" spc="-6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have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now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covered</a:t>
            </a:r>
            <a:r>
              <a:rPr sz="2400" spc="-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bulk</a:t>
            </a:r>
            <a:r>
              <a:rPr sz="2400" spc="-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7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taught material.</a:t>
            </a:r>
            <a:endParaRPr sz="2400" dirty="0">
              <a:latin typeface="Arial MT"/>
              <a:cs typeface="Arial MT"/>
            </a:endParaRPr>
          </a:p>
          <a:p>
            <a:pPr marL="12700">
              <a:lnSpc>
                <a:spcPts val="2555"/>
              </a:lnSpc>
            </a:pPr>
            <a:r>
              <a:rPr lang="en-GB" sz="2400" spc="-10" dirty="0">
                <a:latin typeface="Arial MT"/>
                <a:cs typeface="Arial MT"/>
              </a:rPr>
              <a:t>After Christmas, we have guest lectures</a:t>
            </a:r>
            <a:r>
              <a:rPr sz="2400" spc="-10" dirty="0">
                <a:latin typeface="Arial MT"/>
                <a:cs typeface="Arial MT"/>
              </a:rPr>
              <a:t>.</a:t>
            </a:r>
            <a:endParaRPr sz="2400" dirty="0">
              <a:latin typeface="Arial MT"/>
              <a:cs typeface="Arial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1470404" y="2887217"/>
            <a:ext cx="6301995" cy="195438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</a:t>
            </a:r>
            <a:r>
              <a:rPr spc="-75" dirty="0"/>
              <a:t> </a:t>
            </a:r>
            <a:r>
              <a:rPr dirty="0"/>
              <a:t>hope</a:t>
            </a:r>
            <a:r>
              <a:rPr spc="-45" dirty="0"/>
              <a:t> </a:t>
            </a:r>
            <a:r>
              <a:rPr dirty="0"/>
              <a:t>you</a:t>
            </a:r>
            <a:r>
              <a:rPr spc="-55" dirty="0"/>
              <a:t> </a:t>
            </a:r>
            <a:r>
              <a:rPr dirty="0"/>
              <a:t>have</a:t>
            </a:r>
            <a:r>
              <a:rPr spc="-65" dirty="0"/>
              <a:t> </a:t>
            </a:r>
            <a:r>
              <a:rPr dirty="0"/>
              <a:t>enjoyed</a:t>
            </a:r>
            <a:r>
              <a:rPr spc="-50" dirty="0"/>
              <a:t> </a:t>
            </a:r>
            <a:r>
              <a:rPr dirty="0"/>
              <a:t>the</a:t>
            </a:r>
            <a:r>
              <a:rPr spc="-60" dirty="0"/>
              <a:t> </a:t>
            </a:r>
            <a:r>
              <a:rPr spc="-10" dirty="0"/>
              <a:t>course</a:t>
            </a:r>
            <a:r>
              <a:rPr lang="en-GB" spc="-10" dirty="0"/>
              <a:t> thus far</a:t>
            </a:r>
            <a:r>
              <a:rPr spc="-10" dirty="0"/>
              <a:t>!</a:t>
            </a:r>
          </a:p>
          <a:p>
            <a:pPr marL="12700">
              <a:lnSpc>
                <a:spcPts val="2735"/>
              </a:lnSpc>
              <a:spcBef>
                <a:spcPts val="2300"/>
              </a:spcBef>
            </a:pPr>
            <a:r>
              <a:rPr dirty="0"/>
              <a:t>If</a:t>
            </a:r>
            <a:r>
              <a:rPr spc="-80" dirty="0"/>
              <a:t> </a:t>
            </a:r>
            <a:r>
              <a:rPr dirty="0"/>
              <a:t>you</a:t>
            </a:r>
            <a:r>
              <a:rPr spc="-75" dirty="0"/>
              <a:t> </a:t>
            </a:r>
            <a:r>
              <a:rPr dirty="0"/>
              <a:t>have</a:t>
            </a:r>
            <a:r>
              <a:rPr spc="-75" dirty="0"/>
              <a:t> </a:t>
            </a:r>
            <a:r>
              <a:rPr dirty="0"/>
              <a:t>any</a:t>
            </a:r>
            <a:r>
              <a:rPr spc="-60" dirty="0"/>
              <a:t> </a:t>
            </a:r>
            <a:r>
              <a:rPr dirty="0"/>
              <a:t>questions,</a:t>
            </a:r>
            <a:r>
              <a:rPr spc="-60" dirty="0"/>
              <a:t> </a:t>
            </a:r>
            <a:r>
              <a:rPr dirty="0"/>
              <a:t>please</a:t>
            </a:r>
            <a:r>
              <a:rPr spc="-55" dirty="0"/>
              <a:t> </a:t>
            </a:r>
            <a:r>
              <a:rPr dirty="0"/>
              <a:t>send</a:t>
            </a:r>
            <a:r>
              <a:rPr spc="-55" dirty="0"/>
              <a:t> </a:t>
            </a:r>
            <a:r>
              <a:rPr spc="-25" dirty="0"/>
              <a:t>an</a:t>
            </a:r>
          </a:p>
          <a:p>
            <a:pPr marL="12700">
              <a:lnSpc>
                <a:spcPts val="2735"/>
              </a:lnSpc>
            </a:pPr>
            <a:r>
              <a:rPr dirty="0"/>
              <a:t>email</a:t>
            </a:r>
            <a:r>
              <a:rPr spc="-60" dirty="0"/>
              <a:t> </a:t>
            </a:r>
            <a:r>
              <a:rPr dirty="0"/>
              <a:t>or</a:t>
            </a:r>
            <a:r>
              <a:rPr spc="-55" dirty="0"/>
              <a:t> </a:t>
            </a:r>
            <a:r>
              <a:rPr dirty="0"/>
              <a:t>a</a:t>
            </a:r>
            <a:r>
              <a:rPr spc="-60" dirty="0"/>
              <a:t> </a:t>
            </a:r>
            <a:r>
              <a:rPr dirty="0"/>
              <a:t>message</a:t>
            </a:r>
            <a:r>
              <a:rPr spc="-50" dirty="0"/>
              <a:t> </a:t>
            </a:r>
            <a:r>
              <a:rPr dirty="0"/>
              <a:t>via</a:t>
            </a:r>
            <a:r>
              <a:rPr spc="-95" dirty="0"/>
              <a:t> </a:t>
            </a:r>
            <a:r>
              <a:rPr spc="-10" dirty="0"/>
              <a:t>Teams.</a:t>
            </a:r>
          </a:p>
          <a:p>
            <a:pPr marL="12700">
              <a:lnSpc>
                <a:spcPct val="100000"/>
              </a:lnSpc>
              <a:spcBef>
                <a:spcPts val="2390"/>
              </a:spcBef>
            </a:pPr>
            <a:r>
              <a:rPr lang="en-GB" sz="1800" b="1" spc="-10" dirty="0" err="1">
                <a:latin typeface="Arial"/>
                <a:cs typeface="Arial"/>
                <a:hlinkClick r:id="rId2"/>
              </a:rPr>
              <a:t>j.smith</a:t>
            </a:r>
            <a:r>
              <a:rPr sz="1800" b="1" spc="-10" dirty="0">
                <a:latin typeface="Arial"/>
                <a:cs typeface="Arial"/>
                <a:hlinkClick r:id="rId2"/>
              </a:rPr>
              <a:t>@uwtsd.ac.uk</a:t>
            </a:r>
            <a:endParaRPr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Words>788</Words>
  <Application>Microsoft Office PowerPoint</Application>
  <PresentationFormat>On-screen Show (4:3)</PresentationFormat>
  <Paragraphs>108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 MT</vt:lpstr>
      <vt:lpstr>Arial</vt:lpstr>
      <vt:lpstr>Calibri</vt:lpstr>
      <vt:lpstr>Calibri Light</vt:lpstr>
      <vt:lpstr>Symbol</vt:lpstr>
      <vt:lpstr>Office Theme</vt:lpstr>
      <vt:lpstr>BMGM 5000 Embedding Sustainability within Organisations</vt:lpstr>
      <vt:lpstr>BMGM 5000</vt:lpstr>
      <vt:lpstr>Recap</vt:lpstr>
      <vt:lpstr>Aims For Today</vt:lpstr>
      <vt:lpstr>Remembering the 3 pillars of sustainability</vt:lpstr>
      <vt:lpstr>Sustainability in Gastronomy</vt:lpstr>
      <vt:lpstr>Issues facing sustainability in the food industry</vt:lpstr>
      <vt:lpstr>PowerPoint Presentation</vt:lpstr>
      <vt:lpstr>Activity</vt:lpstr>
      <vt:lpstr>Sustainable Gastronomy 101 – A Chef’s Guide to Sustainable Dining</vt:lpstr>
      <vt:lpstr>Now let’s do the quiz Regenerative Agriculture Quiz - Earth Day</vt:lpstr>
      <vt:lpstr>Working Together… Sustainable Food Places</vt:lpstr>
      <vt:lpstr>Activity</vt:lpstr>
      <vt:lpstr>The World’s most sustainable restaurant?</vt:lpstr>
      <vt:lpstr>ACTIVITY: Read the PDF in your Moodle resources</vt:lpstr>
      <vt:lpstr>Any questions? Anything you’d like me to recap?</vt:lpstr>
      <vt:lpstr>Assessment 2, Due 11.59pm, 19/01/2026</vt:lpstr>
      <vt:lpstr>Assessment 2</vt:lpstr>
      <vt:lpstr>References and links</vt:lpstr>
      <vt:lpstr>We have now covered the bulk of the taught material. After Christmas, we have guest lectures.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Jemma Smith</cp:lastModifiedBy>
  <cp:revision>1</cp:revision>
  <dcterms:created xsi:type="dcterms:W3CDTF">2025-12-08T08:54:35Z</dcterms:created>
  <dcterms:modified xsi:type="dcterms:W3CDTF">2025-12-08T09:00:53Z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2024-10-14T00:00:00Z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2025-12-08T00:00:00Z</vt:filetime>
  </property>
  <property fmtid="{D5CDD505-2E9C-101B-9397-08002B2CF9AE}" pid="5" name="Producer">
    <vt:lpwstr>Microsoft® PowerPoint® for Microsoft 365</vt:lpwstr>
  </property>
</Properties>
</file>