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 " initials="" lastIdx="1" clrIdx="0">
    <p:extLst>
      <p:ext uri="{19B8F6BF-5375-455C-9EA6-DF929625EA0E}">
        <p15:presenceInfo xmlns:p15="http://schemas.microsoft.com/office/powerpoint/2012/main" userId="2cf5181fd51ecfc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17T16:47:08.357" idx="1">
    <p:pos x="-875" y="1129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16.png"/><Relationship Id="rId6" Type="http://schemas.openxmlformats.org/officeDocument/2006/relationships/image" Target="../media/image7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20.png"/><Relationship Id="rId1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3E0250-1326-4C02-9BB7-CE8C0E4BD9E5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2" csCatId="colorful" phldr="1"/>
      <dgm:spPr/>
      <dgm:t>
        <a:bodyPr/>
        <a:lstStyle/>
        <a:p>
          <a:endParaRPr lang="en-US"/>
        </a:p>
      </dgm:t>
    </dgm:pt>
    <dgm:pt modelId="{83061904-AD9A-4E58-BFB0-810CBFECB70B}">
      <dgm:prSet/>
      <dgm:spPr/>
      <dgm:t>
        <a:bodyPr/>
        <a:lstStyle/>
        <a:p>
          <a:pPr>
            <a:defRPr cap="all"/>
          </a:pPr>
          <a:r>
            <a:rPr lang="en-GB"/>
            <a:t>Has been living in a residential (mental health) placement (NHS, 2020)</a:t>
          </a:r>
          <a:endParaRPr lang="en-US"/>
        </a:p>
      </dgm:t>
    </dgm:pt>
    <dgm:pt modelId="{7A633AED-32FC-4E92-8070-F1014DC8B0A1}" type="parTrans" cxnId="{D6E56A72-5CFD-4111-9BCB-E2FCA4DA10E6}">
      <dgm:prSet/>
      <dgm:spPr/>
      <dgm:t>
        <a:bodyPr/>
        <a:lstStyle/>
        <a:p>
          <a:endParaRPr lang="en-US"/>
        </a:p>
      </dgm:t>
    </dgm:pt>
    <dgm:pt modelId="{676078E1-0D1A-4B2A-8319-B0E5E04950C7}" type="sibTrans" cxnId="{D6E56A72-5CFD-4111-9BCB-E2FCA4DA10E6}">
      <dgm:prSet/>
      <dgm:spPr/>
      <dgm:t>
        <a:bodyPr/>
        <a:lstStyle/>
        <a:p>
          <a:endParaRPr lang="en-US"/>
        </a:p>
      </dgm:t>
    </dgm:pt>
    <dgm:pt modelId="{8B6BFBFD-7FAE-493E-AE2E-5301E469CFB1}">
      <dgm:prSet/>
      <dgm:spPr/>
      <dgm:t>
        <a:bodyPr/>
        <a:lstStyle/>
        <a:p>
          <a:pPr>
            <a:defRPr cap="all"/>
          </a:pPr>
          <a:r>
            <a:rPr lang="en-GB"/>
            <a:t>Wishes to move into independent living </a:t>
          </a:r>
          <a:endParaRPr lang="en-US"/>
        </a:p>
      </dgm:t>
    </dgm:pt>
    <dgm:pt modelId="{D663981A-ADC1-41C0-AFB0-751805F99DE0}" type="parTrans" cxnId="{F8324A94-9F37-4075-929F-E031945783D8}">
      <dgm:prSet/>
      <dgm:spPr/>
      <dgm:t>
        <a:bodyPr/>
        <a:lstStyle/>
        <a:p>
          <a:endParaRPr lang="en-US"/>
        </a:p>
      </dgm:t>
    </dgm:pt>
    <dgm:pt modelId="{AC700EFC-8547-4576-8ACF-22C7C1EC42B7}" type="sibTrans" cxnId="{F8324A94-9F37-4075-929F-E031945783D8}">
      <dgm:prSet/>
      <dgm:spPr/>
      <dgm:t>
        <a:bodyPr/>
        <a:lstStyle/>
        <a:p>
          <a:endParaRPr lang="en-US"/>
        </a:p>
      </dgm:t>
    </dgm:pt>
    <dgm:pt modelId="{28B9A634-D504-4E7F-A45A-7DF8B4310F69}">
      <dgm:prSet/>
      <dgm:spPr/>
      <dgm:t>
        <a:bodyPr/>
        <a:lstStyle/>
        <a:p>
          <a:pPr>
            <a:defRPr cap="all"/>
          </a:pPr>
          <a:r>
            <a:rPr lang="en-GB"/>
            <a:t>Mrs A suffers from a few physical and psychological elements including;</a:t>
          </a:r>
          <a:endParaRPr lang="en-US"/>
        </a:p>
      </dgm:t>
    </dgm:pt>
    <dgm:pt modelId="{032E0EB7-4804-4995-B6E8-9279172DED22}" type="parTrans" cxnId="{7F2CA259-0F5B-47E9-951D-F2477049A9C5}">
      <dgm:prSet/>
      <dgm:spPr/>
      <dgm:t>
        <a:bodyPr/>
        <a:lstStyle/>
        <a:p>
          <a:endParaRPr lang="en-US"/>
        </a:p>
      </dgm:t>
    </dgm:pt>
    <dgm:pt modelId="{F6AF1FC0-68D3-4AD1-AE3C-5C6893D94B72}" type="sibTrans" cxnId="{7F2CA259-0F5B-47E9-951D-F2477049A9C5}">
      <dgm:prSet/>
      <dgm:spPr/>
      <dgm:t>
        <a:bodyPr/>
        <a:lstStyle/>
        <a:p>
          <a:endParaRPr lang="en-US"/>
        </a:p>
      </dgm:t>
    </dgm:pt>
    <dgm:pt modelId="{D61650EF-1F7A-41C3-A9B5-3E7F70134F32}">
      <dgm:prSet/>
      <dgm:spPr/>
      <dgm:t>
        <a:bodyPr/>
        <a:lstStyle/>
        <a:p>
          <a:pPr>
            <a:defRPr cap="all"/>
          </a:pPr>
          <a:r>
            <a:rPr lang="en-GB"/>
            <a:t>Visual impairment </a:t>
          </a:r>
          <a:endParaRPr lang="en-US"/>
        </a:p>
      </dgm:t>
    </dgm:pt>
    <dgm:pt modelId="{A07BF574-E199-4805-93CE-B5C17A395E49}" type="parTrans" cxnId="{F55E5BBE-4C50-4DD4-87FD-5D82C683ECE8}">
      <dgm:prSet/>
      <dgm:spPr/>
      <dgm:t>
        <a:bodyPr/>
        <a:lstStyle/>
        <a:p>
          <a:endParaRPr lang="en-US"/>
        </a:p>
      </dgm:t>
    </dgm:pt>
    <dgm:pt modelId="{F5BACB38-A708-4ACD-BEF7-AD7A8609227B}" type="sibTrans" cxnId="{F55E5BBE-4C50-4DD4-87FD-5D82C683ECE8}">
      <dgm:prSet/>
      <dgm:spPr/>
      <dgm:t>
        <a:bodyPr/>
        <a:lstStyle/>
        <a:p>
          <a:endParaRPr lang="en-US"/>
        </a:p>
      </dgm:t>
    </dgm:pt>
    <dgm:pt modelId="{7A0C3260-91AE-44E0-B8A1-018A66DB14B7}">
      <dgm:prSet/>
      <dgm:spPr/>
      <dgm:t>
        <a:bodyPr/>
        <a:lstStyle/>
        <a:p>
          <a:pPr>
            <a:defRPr cap="all"/>
          </a:pPr>
          <a:r>
            <a:rPr lang="en-GB"/>
            <a:t>Renal failure </a:t>
          </a:r>
          <a:endParaRPr lang="en-US"/>
        </a:p>
      </dgm:t>
    </dgm:pt>
    <dgm:pt modelId="{7C70E481-89F5-454F-ABF4-624CB11E9DC5}" type="parTrans" cxnId="{523B4794-BE45-478C-81B7-CCB8F850B753}">
      <dgm:prSet/>
      <dgm:spPr/>
      <dgm:t>
        <a:bodyPr/>
        <a:lstStyle/>
        <a:p>
          <a:endParaRPr lang="en-US"/>
        </a:p>
      </dgm:t>
    </dgm:pt>
    <dgm:pt modelId="{6F47F2A1-CF5A-4FA7-9412-FABE8C7EF97B}" type="sibTrans" cxnId="{523B4794-BE45-478C-81B7-CCB8F850B753}">
      <dgm:prSet/>
      <dgm:spPr/>
      <dgm:t>
        <a:bodyPr/>
        <a:lstStyle/>
        <a:p>
          <a:endParaRPr lang="en-US"/>
        </a:p>
      </dgm:t>
    </dgm:pt>
    <dgm:pt modelId="{769CE1E7-85D6-4AA1-8BA8-F30786B26DC0}">
      <dgm:prSet/>
      <dgm:spPr/>
      <dgm:t>
        <a:bodyPr/>
        <a:lstStyle/>
        <a:p>
          <a:pPr>
            <a:defRPr cap="all"/>
          </a:pPr>
          <a:r>
            <a:rPr lang="en-GB"/>
            <a:t>Diabetes </a:t>
          </a:r>
          <a:endParaRPr lang="en-US"/>
        </a:p>
      </dgm:t>
    </dgm:pt>
    <dgm:pt modelId="{871351A1-F576-4251-A70E-A825C4344F39}" type="parTrans" cxnId="{90C5199B-EEF2-42B0-80B5-C5CFC7754470}">
      <dgm:prSet/>
      <dgm:spPr/>
      <dgm:t>
        <a:bodyPr/>
        <a:lstStyle/>
        <a:p>
          <a:endParaRPr lang="en-US"/>
        </a:p>
      </dgm:t>
    </dgm:pt>
    <dgm:pt modelId="{95C6E9D8-9705-4283-80E2-C87B917C4C38}" type="sibTrans" cxnId="{90C5199B-EEF2-42B0-80B5-C5CFC7754470}">
      <dgm:prSet/>
      <dgm:spPr/>
      <dgm:t>
        <a:bodyPr/>
        <a:lstStyle/>
        <a:p>
          <a:endParaRPr lang="en-US"/>
        </a:p>
      </dgm:t>
    </dgm:pt>
    <dgm:pt modelId="{33394BDE-47ED-4ED3-84D5-8E49BE1AF87E}">
      <dgm:prSet/>
      <dgm:spPr/>
      <dgm:t>
        <a:bodyPr/>
        <a:lstStyle/>
        <a:p>
          <a:pPr>
            <a:defRPr cap="all"/>
          </a:pPr>
          <a:r>
            <a:rPr lang="en-GB"/>
            <a:t>Emotional unstable personality disorder</a:t>
          </a:r>
          <a:endParaRPr lang="en-US"/>
        </a:p>
      </dgm:t>
    </dgm:pt>
    <dgm:pt modelId="{A6F1576E-5D83-4CEF-94F6-6CAB3CD99C9B}" type="parTrans" cxnId="{7432A66F-4382-4CC5-AEA2-43DF13158DA9}">
      <dgm:prSet/>
      <dgm:spPr/>
      <dgm:t>
        <a:bodyPr/>
        <a:lstStyle/>
        <a:p>
          <a:endParaRPr lang="en-US"/>
        </a:p>
      </dgm:t>
    </dgm:pt>
    <dgm:pt modelId="{C5E25AB8-0EBF-42E1-95C0-B3271FD20EA4}" type="sibTrans" cxnId="{7432A66F-4382-4CC5-AEA2-43DF13158DA9}">
      <dgm:prSet/>
      <dgm:spPr/>
      <dgm:t>
        <a:bodyPr/>
        <a:lstStyle/>
        <a:p>
          <a:endParaRPr lang="en-US"/>
        </a:p>
      </dgm:t>
    </dgm:pt>
    <dgm:pt modelId="{48797140-235F-4FBB-8AA4-CC86D35D5504}" type="pres">
      <dgm:prSet presAssocID="{373E0250-1326-4C02-9BB7-CE8C0E4BD9E5}" presName="root" presStyleCnt="0">
        <dgm:presLayoutVars>
          <dgm:dir/>
          <dgm:resizeHandles val="exact"/>
        </dgm:presLayoutVars>
      </dgm:prSet>
      <dgm:spPr/>
    </dgm:pt>
    <dgm:pt modelId="{994054FB-3394-4BCC-8A6A-CF8712C88EEE}" type="pres">
      <dgm:prSet presAssocID="{83061904-AD9A-4E58-BFB0-810CBFECB70B}" presName="compNode" presStyleCnt="0"/>
      <dgm:spPr/>
    </dgm:pt>
    <dgm:pt modelId="{C7EA4F8D-8B0F-4620-ACC8-BFBCD463E1E8}" type="pres">
      <dgm:prSet presAssocID="{83061904-AD9A-4E58-BFB0-810CBFECB70B}" presName="iconBgRect" presStyleLbl="bgShp" presStyleIdx="0" presStyleCnt="7"/>
      <dgm:spPr/>
    </dgm:pt>
    <dgm:pt modelId="{77AC6E4C-E20C-4477-87A8-445163121CA8}" type="pres">
      <dgm:prSet presAssocID="{83061904-AD9A-4E58-BFB0-810CBFECB70B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722F933B-4BD3-4664-8A1A-E9107D085C47}" type="pres">
      <dgm:prSet presAssocID="{83061904-AD9A-4E58-BFB0-810CBFECB70B}" presName="spaceRect" presStyleCnt="0"/>
      <dgm:spPr/>
    </dgm:pt>
    <dgm:pt modelId="{CB677F6E-D0C1-403F-AB35-928B5C0E19E9}" type="pres">
      <dgm:prSet presAssocID="{83061904-AD9A-4E58-BFB0-810CBFECB70B}" presName="textRect" presStyleLbl="revTx" presStyleIdx="0" presStyleCnt="7">
        <dgm:presLayoutVars>
          <dgm:chMax val="1"/>
          <dgm:chPref val="1"/>
        </dgm:presLayoutVars>
      </dgm:prSet>
      <dgm:spPr/>
    </dgm:pt>
    <dgm:pt modelId="{FF1D01B2-B0E3-4865-A66B-DEEC57872D51}" type="pres">
      <dgm:prSet presAssocID="{676078E1-0D1A-4B2A-8319-B0E5E04950C7}" presName="sibTrans" presStyleCnt="0"/>
      <dgm:spPr/>
    </dgm:pt>
    <dgm:pt modelId="{5FAB144F-118D-4AB2-AE9D-04FDBE41D05B}" type="pres">
      <dgm:prSet presAssocID="{8B6BFBFD-7FAE-493E-AE2E-5301E469CFB1}" presName="compNode" presStyleCnt="0"/>
      <dgm:spPr/>
    </dgm:pt>
    <dgm:pt modelId="{C5C6A2B6-6B19-42BB-AAF0-D446FD64E617}" type="pres">
      <dgm:prSet presAssocID="{8B6BFBFD-7FAE-493E-AE2E-5301E469CFB1}" presName="iconBgRect" presStyleLbl="bgShp" presStyleIdx="1" presStyleCnt="7"/>
      <dgm:spPr/>
    </dgm:pt>
    <dgm:pt modelId="{67C8DB8C-FCBF-4579-BDE0-5B10B877D944}" type="pres">
      <dgm:prSet presAssocID="{8B6BFBFD-7FAE-493E-AE2E-5301E469CFB1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urban scene"/>
        </a:ext>
      </dgm:extLst>
    </dgm:pt>
    <dgm:pt modelId="{561838E4-B8A4-465C-B47B-51F42B1ECFB8}" type="pres">
      <dgm:prSet presAssocID="{8B6BFBFD-7FAE-493E-AE2E-5301E469CFB1}" presName="spaceRect" presStyleCnt="0"/>
      <dgm:spPr/>
    </dgm:pt>
    <dgm:pt modelId="{9A410AAB-A670-467F-A658-A1377509AD95}" type="pres">
      <dgm:prSet presAssocID="{8B6BFBFD-7FAE-493E-AE2E-5301E469CFB1}" presName="textRect" presStyleLbl="revTx" presStyleIdx="1" presStyleCnt="7">
        <dgm:presLayoutVars>
          <dgm:chMax val="1"/>
          <dgm:chPref val="1"/>
        </dgm:presLayoutVars>
      </dgm:prSet>
      <dgm:spPr/>
    </dgm:pt>
    <dgm:pt modelId="{92B5C8E2-87D2-4996-BD07-162EC9AFA9D7}" type="pres">
      <dgm:prSet presAssocID="{AC700EFC-8547-4576-8ACF-22C7C1EC42B7}" presName="sibTrans" presStyleCnt="0"/>
      <dgm:spPr/>
    </dgm:pt>
    <dgm:pt modelId="{746BAA51-C969-458E-89B9-9A1004058142}" type="pres">
      <dgm:prSet presAssocID="{28B9A634-D504-4E7F-A45A-7DF8B4310F69}" presName="compNode" presStyleCnt="0"/>
      <dgm:spPr/>
    </dgm:pt>
    <dgm:pt modelId="{021B8BB2-C067-4EE4-A550-6C8FE35D6395}" type="pres">
      <dgm:prSet presAssocID="{28B9A634-D504-4E7F-A45A-7DF8B4310F69}" presName="iconBgRect" presStyleLbl="bgShp" presStyleIdx="2" presStyleCnt="7"/>
      <dgm:spPr/>
    </dgm:pt>
    <dgm:pt modelId="{95E89167-04FE-4F50-8041-CED95385774A}" type="pres">
      <dgm:prSet presAssocID="{28B9A634-D504-4E7F-A45A-7DF8B4310F69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lle"/>
        </a:ext>
      </dgm:extLst>
    </dgm:pt>
    <dgm:pt modelId="{4E207509-AC23-4D6C-8159-AABF98C143E0}" type="pres">
      <dgm:prSet presAssocID="{28B9A634-D504-4E7F-A45A-7DF8B4310F69}" presName="spaceRect" presStyleCnt="0"/>
      <dgm:spPr/>
    </dgm:pt>
    <dgm:pt modelId="{FE341888-DA8E-46AC-9754-2CFE9FE8C594}" type="pres">
      <dgm:prSet presAssocID="{28B9A634-D504-4E7F-A45A-7DF8B4310F69}" presName="textRect" presStyleLbl="revTx" presStyleIdx="2" presStyleCnt="7">
        <dgm:presLayoutVars>
          <dgm:chMax val="1"/>
          <dgm:chPref val="1"/>
        </dgm:presLayoutVars>
      </dgm:prSet>
      <dgm:spPr/>
    </dgm:pt>
    <dgm:pt modelId="{F52FB5E5-09FA-4F56-ACB1-91A78CFB8750}" type="pres">
      <dgm:prSet presAssocID="{F6AF1FC0-68D3-4AD1-AE3C-5C6893D94B72}" presName="sibTrans" presStyleCnt="0"/>
      <dgm:spPr/>
    </dgm:pt>
    <dgm:pt modelId="{2E7E4E85-B1ED-4E85-A067-55A029C7AAE6}" type="pres">
      <dgm:prSet presAssocID="{D61650EF-1F7A-41C3-A9B5-3E7F70134F32}" presName="compNode" presStyleCnt="0"/>
      <dgm:spPr/>
    </dgm:pt>
    <dgm:pt modelId="{B837AF96-C4E5-4474-BBD9-AB1061F69585}" type="pres">
      <dgm:prSet presAssocID="{D61650EF-1F7A-41C3-A9B5-3E7F70134F32}" presName="iconBgRect" presStyleLbl="bgShp" presStyleIdx="3" presStyleCnt="7"/>
      <dgm:spPr/>
    </dgm:pt>
    <dgm:pt modelId="{EAA1769E-A747-4CEC-B856-83850B7CA5AE}" type="pres">
      <dgm:prSet presAssocID="{D61650EF-1F7A-41C3-A9B5-3E7F70134F32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8E4AF925-2B0D-4444-B606-42E94C6C278C}" type="pres">
      <dgm:prSet presAssocID="{D61650EF-1F7A-41C3-A9B5-3E7F70134F32}" presName="spaceRect" presStyleCnt="0"/>
      <dgm:spPr/>
    </dgm:pt>
    <dgm:pt modelId="{174386AF-E911-4F30-8418-1122E4565FA9}" type="pres">
      <dgm:prSet presAssocID="{D61650EF-1F7A-41C3-A9B5-3E7F70134F32}" presName="textRect" presStyleLbl="revTx" presStyleIdx="3" presStyleCnt="7">
        <dgm:presLayoutVars>
          <dgm:chMax val="1"/>
          <dgm:chPref val="1"/>
        </dgm:presLayoutVars>
      </dgm:prSet>
      <dgm:spPr/>
    </dgm:pt>
    <dgm:pt modelId="{C66EF2D2-2112-4E55-9827-2136FF175669}" type="pres">
      <dgm:prSet presAssocID="{F5BACB38-A708-4ACD-BEF7-AD7A8609227B}" presName="sibTrans" presStyleCnt="0"/>
      <dgm:spPr/>
    </dgm:pt>
    <dgm:pt modelId="{4D4A186C-D966-4295-ACAC-864FCBFF233F}" type="pres">
      <dgm:prSet presAssocID="{7A0C3260-91AE-44E0-B8A1-018A66DB14B7}" presName="compNode" presStyleCnt="0"/>
      <dgm:spPr/>
    </dgm:pt>
    <dgm:pt modelId="{B64C40E7-552C-4B21-B012-AFB541E1D2B8}" type="pres">
      <dgm:prSet presAssocID="{7A0C3260-91AE-44E0-B8A1-018A66DB14B7}" presName="iconBgRect" presStyleLbl="bgShp" presStyleIdx="4" presStyleCnt="7"/>
      <dgm:spPr/>
    </dgm:pt>
    <dgm:pt modelId="{6B07A5A7-0ADE-48ED-AD53-D72C4EE6975C}" type="pres">
      <dgm:prSet presAssocID="{7A0C3260-91AE-44E0-B8A1-018A66DB14B7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V"/>
        </a:ext>
      </dgm:extLst>
    </dgm:pt>
    <dgm:pt modelId="{F7D50C75-9EB8-445F-9176-B27C23269B29}" type="pres">
      <dgm:prSet presAssocID="{7A0C3260-91AE-44E0-B8A1-018A66DB14B7}" presName="spaceRect" presStyleCnt="0"/>
      <dgm:spPr/>
    </dgm:pt>
    <dgm:pt modelId="{54CB1718-E290-4A8C-9966-C22EF7C31C67}" type="pres">
      <dgm:prSet presAssocID="{7A0C3260-91AE-44E0-B8A1-018A66DB14B7}" presName="textRect" presStyleLbl="revTx" presStyleIdx="4" presStyleCnt="7">
        <dgm:presLayoutVars>
          <dgm:chMax val="1"/>
          <dgm:chPref val="1"/>
        </dgm:presLayoutVars>
      </dgm:prSet>
      <dgm:spPr/>
    </dgm:pt>
    <dgm:pt modelId="{3832ED04-9AFA-44FF-9649-5FE278E0F578}" type="pres">
      <dgm:prSet presAssocID="{6F47F2A1-CF5A-4FA7-9412-FABE8C7EF97B}" presName="sibTrans" presStyleCnt="0"/>
      <dgm:spPr/>
    </dgm:pt>
    <dgm:pt modelId="{A291D462-C293-441D-83A8-895B8B39A334}" type="pres">
      <dgm:prSet presAssocID="{769CE1E7-85D6-4AA1-8BA8-F30786B26DC0}" presName="compNode" presStyleCnt="0"/>
      <dgm:spPr/>
    </dgm:pt>
    <dgm:pt modelId="{D329E0C1-9C33-46B4-BBF1-9AE58B68AA8A}" type="pres">
      <dgm:prSet presAssocID="{769CE1E7-85D6-4AA1-8BA8-F30786B26DC0}" presName="iconBgRect" presStyleLbl="bgShp" presStyleIdx="5" presStyleCnt="7"/>
      <dgm:spPr/>
    </dgm:pt>
    <dgm:pt modelId="{7BF1F9D3-5C91-4789-AD73-E63CC39C87FE}" type="pres">
      <dgm:prSet presAssocID="{769CE1E7-85D6-4AA1-8BA8-F30786B26DC0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79674EB8-3274-4D27-8925-3AD3F0EE17D6}" type="pres">
      <dgm:prSet presAssocID="{769CE1E7-85D6-4AA1-8BA8-F30786B26DC0}" presName="spaceRect" presStyleCnt="0"/>
      <dgm:spPr/>
    </dgm:pt>
    <dgm:pt modelId="{6777E8CD-1FE6-4F6B-AB80-67CD3BD34A3E}" type="pres">
      <dgm:prSet presAssocID="{769CE1E7-85D6-4AA1-8BA8-F30786B26DC0}" presName="textRect" presStyleLbl="revTx" presStyleIdx="5" presStyleCnt="7">
        <dgm:presLayoutVars>
          <dgm:chMax val="1"/>
          <dgm:chPref val="1"/>
        </dgm:presLayoutVars>
      </dgm:prSet>
      <dgm:spPr/>
    </dgm:pt>
    <dgm:pt modelId="{7279BD7C-8FDE-4673-B7FC-BBB393D23ED5}" type="pres">
      <dgm:prSet presAssocID="{95C6E9D8-9705-4283-80E2-C87B917C4C38}" presName="sibTrans" presStyleCnt="0"/>
      <dgm:spPr/>
    </dgm:pt>
    <dgm:pt modelId="{CAFDFD9A-AB85-4B55-81C6-0FBF0CDEB333}" type="pres">
      <dgm:prSet presAssocID="{33394BDE-47ED-4ED3-84D5-8E49BE1AF87E}" presName="compNode" presStyleCnt="0"/>
      <dgm:spPr/>
    </dgm:pt>
    <dgm:pt modelId="{E8E6E915-8BAD-4245-B07C-7A784F9FD530}" type="pres">
      <dgm:prSet presAssocID="{33394BDE-47ED-4ED3-84D5-8E49BE1AF87E}" presName="iconBgRect" presStyleLbl="bgShp" presStyleIdx="6" presStyleCnt="7"/>
      <dgm:spPr/>
    </dgm:pt>
    <dgm:pt modelId="{663FF4DF-B93D-4E29-A99F-E442676C4C9B}" type="pres">
      <dgm:prSet presAssocID="{33394BDE-47ED-4ED3-84D5-8E49BE1AF87E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ACA76C20-0704-4F25-BAD7-EB52592A7702}" type="pres">
      <dgm:prSet presAssocID="{33394BDE-47ED-4ED3-84D5-8E49BE1AF87E}" presName="spaceRect" presStyleCnt="0"/>
      <dgm:spPr/>
    </dgm:pt>
    <dgm:pt modelId="{ECA8A9EF-C956-4EA2-8DC7-C50CFF4E8964}" type="pres">
      <dgm:prSet presAssocID="{33394BDE-47ED-4ED3-84D5-8E49BE1AF87E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0AD39F15-AC8F-486A-86D8-E0C501AC67C8}" type="presOf" srcId="{769CE1E7-85D6-4AA1-8BA8-F30786B26DC0}" destId="{6777E8CD-1FE6-4F6B-AB80-67CD3BD34A3E}" srcOrd="0" destOrd="0" presId="urn:microsoft.com/office/officeart/2018/5/layout/IconCircleLabelList"/>
    <dgm:cxn modelId="{4DEF8329-D1DE-4A91-94B3-A23BD14EF8B7}" type="presOf" srcId="{373E0250-1326-4C02-9BB7-CE8C0E4BD9E5}" destId="{48797140-235F-4FBB-8AA4-CC86D35D5504}" srcOrd="0" destOrd="0" presId="urn:microsoft.com/office/officeart/2018/5/layout/IconCircleLabelList"/>
    <dgm:cxn modelId="{C5713734-7DFB-45FE-BD05-182D6C3541A5}" type="presOf" srcId="{33394BDE-47ED-4ED3-84D5-8E49BE1AF87E}" destId="{ECA8A9EF-C956-4EA2-8DC7-C50CFF4E8964}" srcOrd="0" destOrd="0" presId="urn:microsoft.com/office/officeart/2018/5/layout/IconCircleLabelList"/>
    <dgm:cxn modelId="{A6CB683D-91C5-4B1B-B120-219382B44F24}" type="presOf" srcId="{28B9A634-D504-4E7F-A45A-7DF8B4310F69}" destId="{FE341888-DA8E-46AC-9754-2CFE9FE8C594}" srcOrd="0" destOrd="0" presId="urn:microsoft.com/office/officeart/2018/5/layout/IconCircleLabelList"/>
    <dgm:cxn modelId="{07DF404A-6E0C-436A-891F-BF78806FFCB1}" type="presOf" srcId="{D61650EF-1F7A-41C3-A9B5-3E7F70134F32}" destId="{174386AF-E911-4F30-8418-1122E4565FA9}" srcOrd="0" destOrd="0" presId="urn:microsoft.com/office/officeart/2018/5/layout/IconCircleLabelList"/>
    <dgm:cxn modelId="{7432A66F-4382-4CC5-AEA2-43DF13158DA9}" srcId="{373E0250-1326-4C02-9BB7-CE8C0E4BD9E5}" destId="{33394BDE-47ED-4ED3-84D5-8E49BE1AF87E}" srcOrd="6" destOrd="0" parTransId="{A6F1576E-5D83-4CEF-94F6-6CAB3CD99C9B}" sibTransId="{C5E25AB8-0EBF-42E1-95C0-B3271FD20EA4}"/>
    <dgm:cxn modelId="{D6E56A72-5CFD-4111-9BCB-E2FCA4DA10E6}" srcId="{373E0250-1326-4C02-9BB7-CE8C0E4BD9E5}" destId="{83061904-AD9A-4E58-BFB0-810CBFECB70B}" srcOrd="0" destOrd="0" parTransId="{7A633AED-32FC-4E92-8070-F1014DC8B0A1}" sibTransId="{676078E1-0D1A-4B2A-8319-B0E5E04950C7}"/>
    <dgm:cxn modelId="{7F2CA259-0F5B-47E9-951D-F2477049A9C5}" srcId="{373E0250-1326-4C02-9BB7-CE8C0E4BD9E5}" destId="{28B9A634-D504-4E7F-A45A-7DF8B4310F69}" srcOrd="2" destOrd="0" parTransId="{032E0EB7-4804-4995-B6E8-9279172DED22}" sibTransId="{F6AF1FC0-68D3-4AD1-AE3C-5C6893D94B72}"/>
    <dgm:cxn modelId="{EB14027E-7602-4435-A2CC-A1AAC5582A41}" type="presOf" srcId="{7A0C3260-91AE-44E0-B8A1-018A66DB14B7}" destId="{54CB1718-E290-4A8C-9966-C22EF7C31C67}" srcOrd="0" destOrd="0" presId="urn:microsoft.com/office/officeart/2018/5/layout/IconCircleLabelList"/>
    <dgm:cxn modelId="{0F3B6086-5776-407B-BC26-9316F81819C7}" type="presOf" srcId="{83061904-AD9A-4E58-BFB0-810CBFECB70B}" destId="{CB677F6E-D0C1-403F-AB35-928B5C0E19E9}" srcOrd="0" destOrd="0" presId="urn:microsoft.com/office/officeart/2018/5/layout/IconCircleLabelList"/>
    <dgm:cxn modelId="{523B4794-BE45-478C-81B7-CCB8F850B753}" srcId="{373E0250-1326-4C02-9BB7-CE8C0E4BD9E5}" destId="{7A0C3260-91AE-44E0-B8A1-018A66DB14B7}" srcOrd="4" destOrd="0" parTransId="{7C70E481-89F5-454F-ABF4-624CB11E9DC5}" sibTransId="{6F47F2A1-CF5A-4FA7-9412-FABE8C7EF97B}"/>
    <dgm:cxn modelId="{F8324A94-9F37-4075-929F-E031945783D8}" srcId="{373E0250-1326-4C02-9BB7-CE8C0E4BD9E5}" destId="{8B6BFBFD-7FAE-493E-AE2E-5301E469CFB1}" srcOrd="1" destOrd="0" parTransId="{D663981A-ADC1-41C0-AFB0-751805F99DE0}" sibTransId="{AC700EFC-8547-4576-8ACF-22C7C1EC42B7}"/>
    <dgm:cxn modelId="{90C5199B-EEF2-42B0-80B5-C5CFC7754470}" srcId="{373E0250-1326-4C02-9BB7-CE8C0E4BD9E5}" destId="{769CE1E7-85D6-4AA1-8BA8-F30786B26DC0}" srcOrd="5" destOrd="0" parTransId="{871351A1-F576-4251-A70E-A825C4344F39}" sibTransId="{95C6E9D8-9705-4283-80E2-C87B917C4C38}"/>
    <dgm:cxn modelId="{F55E5BBE-4C50-4DD4-87FD-5D82C683ECE8}" srcId="{373E0250-1326-4C02-9BB7-CE8C0E4BD9E5}" destId="{D61650EF-1F7A-41C3-A9B5-3E7F70134F32}" srcOrd="3" destOrd="0" parTransId="{A07BF574-E199-4805-93CE-B5C17A395E49}" sibTransId="{F5BACB38-A708-4ACD-BEF7-AD7A8609227B}"/>
    <dgm:cxn modelId="{184F03D1-FDC1-4C97-8C3F-0653AF64C44D}" type="presOf" srcId="{8B6BFBFD-7FAE-493E-AE2E-5301E469CFB1}" destId="{9A410AAB-A670-467F-A658-A1377509AD95}" srcOrd="0" destOrd="0" presId="urn:microsoft.com/office/officeart/2018/5/layout/IconCircleLabelList"/>
    <dgm:cxn modelId="{1DE51A3A-A037-4926-B947-FD8EF64961E6}" type="presParOf" srcId="{48797140-235F-4FBB-8AA4-CC86D35D5504}" destId="{994054FB-3394-4BCC-8A6A-CF8712C88EEE}" srcOrd="0" destOrd="0" presId="urn:microsoft.com/office/officeart/2018/5/layout/IconCircleLabelList"/>
    <dgm:cxn modelId="{2759264D-8BB9-4D39-A24A-C59647DB9317}" type="presParOf" srcId="{994054FB-3394-4BCC-8A6A-CF8712C88EEE}" destId="{C7EA4F8D-8B0F-4620-ACC8-BFBCD463E1E8}" srcOrd="0" destOrd="0" presId="urn:microsoft.com/office/officeart/2018/5/layout/IconCircleLabelList"/>
    <dgm:cxn modelId="{215687EE-4791-49CC-9A13-DBC6C5683779}" type="presParOf" srcId="{994054FB-3394-4BCC-8A6A-CF8712C88EEE}" destId="{77AC6E4C-E20C-4477-87A8-445163121CA8}" srcOrd="1" destOrd="0" presId="urn:microsoft.com/office/officeart/2018/5/layout/IconCircleLabelList"/>
    <dgm:cxn modelId="{CB96AEFF-8038-4BD8-BD71-D9746C54F7DA}" type="presParOf" srcId="{994054FB-3394-4BCC-8A6A-CF8712C88EEE}" destId="{722F933B-4BD3-4664-8A1A-E9107D085C47}" srcOrd="2" destOrd="0" presId="urn:microsoft.com/office/officeart/2018/5/layout/IconCircleLabelList"/>
    <dgm:cxn modelId="{C7CA362E-35C9-4428-B797-DBE71C2C8375}" type="presParOf" srcId="{994054FB-3394-4BCC-8A6A-CF8712C88EEE}" destId="{CB677F6E-D0C1-403F-AB35-928B5C0E19E9}" srcOrd="3" destOrd="0" presId="urn:microsoft.com/office/officeart/2018/5/layout/IconCircleLabelList"/>
    <dgm:cxn modelId="{CDDA66B8-3DDC-49D6-93E2-0EDD2F22C898}" type="presParOf" srcId="{48797140-235F-4FBB-8AA4-CC86D35D5504}" destId="{FF1D01B2-B0E3-4865-A66B-DEEC57872D51}" srcOrd="1" destOrd="0" presId="urn:microsoft.com/office/officeart/2018/5/layout/IconCircleLabelList"/>
    <dgm:cxn modelId="{8AFA4A6B-7CCF-44B6-B26E-5107D92C136E}" type="presParOf" srcId="{48797140-235F-4FBB-8AA4-CC86D35D5504}" destId="{5FAB144F-118D-4AB2-AE9D-04FDBE41D05B}" srcOrd="2" destOrd="0" presId="urn:microsoft.com/office/officeart/2018/5/layout/IconCircleLabelList"/>
    <dgm:cxn modelId="{FF05F450-713C-4267-8290-3E3B579F7AEA}" type="presParOf" srcId="{5FAB144F-118D-4AB2-AE9D-04FDBE41D05B}" destId="{C5C6A2B6-6B19-42BB-AAF0-D446FD64E617}" srcOrd="0" destOrd="0" presId="urn:microsoft.com/office/officeart/2018/5/layout/IconCircleLabelList"/>
    <dgm:cxn modelId="{348FB1BE-9F4D-4AEC-A1EF-165605E09365}" type="presParOf" srcId="{5FAB144F-118D-4AB2-AE9D-04FDBE41D05B}" destId="{67C8DB8C-FCBF-4579-BDE0-5B10B877D944}" srcOrd="1" destOrd="0" presId="urn:microsoft.com/office/officeart/2018/5/layout/IconCircleLabelList"/>
    <dgm:cxn modelId="{D202AE39-3340-4DBD-9741-EFF91658DC17}" type="presParOf" srcId="{5FAB144F-118D-4AB2-AE9D-04FDBE41D05B}" destId="{561838E4-B8A4-465C-B47B-51F42B1ECFB8}" srcOrd="2" destOrd="0" presId="urn:microsoft.com/office/officeart/2018/5/layout/IconCircleLabelList"/>
    <dgm:cxn modelId="{8829C0AD-4B36-4E73-AE68-83302B4F3430}" type="presParOf" srcId="{5FAB144F-118D-4AB2-AE9D-04FDBE41D05B}" destId="{9A410AAB-A670-467F-A658-A1377509AD95}" srcOrd="3" destOrd="0" presId="urn:microsoft.com/office/officeart/2018/5/layout/IconCircleLabelList"/>
    <dgm:cxn modelId="{484F7E7C-2AC9-43B1-8B4D-2C41900E2BC7}" type="presParOf" srcId="{48797140-235F-4FBB-8AA4-CC86D35D5504}" destId="{92B5C8E2-87D2-4996-BD07-162EC9AFA9D7}" srcOrd="3" destOrd="0" presId="urn:microsoft.com/office/officeart/2018/5/layout/IconCircleLabelList"/>
    <dgm:cxn modelId="{5A47A643-69D1-45DD-937F-2C85A9A3E5B1}" type="presParOf" srcId="{48797140-235F-4FBB-8AA4-CC86D35D5504}" destId="{746BAA51-C969-458E-89B9-9A1004058142}" srcOrd="4" destOrd="0" presId="urn:microsoft.com/office/officeart/2018/5/layout/IconCircleLabelList"/>
    <dgm:cxn modelId="{02078397-5E9B-4E8B-A7B6-E2A4B4B742DF}" type="presParOf" srcId="{746BAA51-C969-458E-89B9-9A1004058142}" destId="{021B8BB2-C067-4EE4-A550-6C8FE35D6395}" srcOrd="0" destOrd="0" presId="urn:microsoft.com/office/officeart/2018/5/layout/IconCircleLabelList"/>
    <dgm:cxn modelId="{F78538AF-78D6-4734-97CC-5913953D2CE8}" type="presParOf" srcId="{746BAA51-C969-458E-89B9-9A1004058142}" destId="{95E89167-04FE-4F50-8041-CED95385774A}" srcOrd="1" destOrd="0" presId="urn:microsoft.com/office/officeart/2018/5/layout/IconCircleLabelList"/>
    <dgm:cxn modelId="{8988D6CE-60D9-4BB5-82CF-78DE55F46D14}" type="presParOf" srcId="{746BAA51-C969-458E-89B9-9A1004058142}" destId="{4E207509-AC23-4D6C-8159-AABF98C143E0}" srcOrd="2" destOrd="0" presId="urn:microsoft.com/office/officeart/2018/5/layout/IconCircleLabelList"/>
    <dgm:cxn modelId="{B0952A3E-54F0-4A43-8327-25CE7469A122}" type="presParOf" srcId="{746BAA51-C969-458E-89B9-9A1004058142}" destId="{FE341888-DA8E-46AC-9754-2CFE9FE8C594}" srcOrd="3" destOrd="0" presId="urn:microsoft.com/office/officeart/2018/5/layout/IconCircleLabelList"/>
    <dgm:cxn modelId="{4E3FC156-1CF6-4A94-8586-B20A7788439E}" type="presParOf" srcId="{48797140-235F-4FBB-8AA4-CC86D35D5504}" destId="{F52FB5E5-09FA-4F56-ACB1-91A78CFB8750}" srcOrd="5" destOrd="0" presId="urn:microsoft.com/office/officeart/2018/5/layout/IconCircleLabelList"/>
    <dgm:cxn modelId="{67F014CA-AC6C-49ED-81ED-4DB3A4586491}" type="presParOf" srcId="{48797140-235F-4FBB-8AA4-CC86D35D5504}" destId="{2E7E4E85-B1ED-4E85-A067-55A029C7AAE6}" srcOrd="6" destOrd="0" presId="urn:microsoft.com/office/officeart/2018/5/layout/IconCircleLabelList"/>
    <dgm:cxn modelId="{76AB5E85-E0A8-44E0-896C-CC506E90D07F}" type="presParOf" srcId="{2E7E4E85-B1ED-4E85-A067-55A029C7AAE6}" destId="{B837AF96-C4E5-4474-BBD9-AB1061F69585}" srcOrd="0" destOrd="0" presId="urn:microsoft.com/office/officeart/2018/5/layout/IconCircleLabelList"/>
    <dgm:cxn modelId="{557CC6E0-2148-4EC5-8220-56003C93F295}" type="presParOf" srcId="{2E7E4E85-B1ED-4E85-A067-55A029C7AAE6}" destId="{EAA1769E-A747-4CEC-B856-83850B7CA5AE}" srcOrd="1" destOrd="0" presId="urn:microsoft.com/office/officeart/2018/5/layout/IconCircleLabelList"/>
    <dgm:cxn modelId="{CC72F659-5ACE-4ED7-BE14-2F9B55894E0A}" type="presParOf" srcId="{2E7E4E85-B1ED-4E85-A067-55A029C7AAE6}" destId="{8E4AF925-2B0D-4444-B606-42E94C6C278C}" srcOrd="2" destOrd="0" presId="urn:microsoft.com/office/officeart/2018/5/layout/IconCircleLabelList"/>
    <dgm:cxn modelId="{95D6C72D-AA44-4F84-B758-E685E1640805}" type="presParOf" srcId="{2E7E4E85-B1ED-4E85-A067-55A029C7AAE6}" destId="{174386AF-E911-4F30-8418-1122E4565FA9}" srcOrd="3" destOrd="0" presId="urn:microsoft.com/office/officeart/2018/5/layout/IconCircleLabelList"/>
    <dgm:cxn modelId="{4C61961D-FC1A-436E-9ADD-22437F3CCDE2}" type="presParOf" srcId="{48797140-235F-4FBB-8AA4-CC86D35D5504}" destId="{C66EF2D2-2112-4E55-9827-2136FF175669}" srcOrd="7" destOrd="0" presId="urn:microsoft.com/office/officeart/2018/5/layout/IconCircleLabelList"/>
    <dgm:cxn modelId="{597C3A6B-A74F-4769-B28A-77555A1152AF}" type="presParOf" srcId="{48797140-235F-4FBB-8AA4-CC86D35D5504}" destId="{4D4A186C-D966-4295-ACAC-864FCBFF233F}" srcOrd="8" destOrd="0" presId="urn:microsoft.com/office/officeart/2018/5/layout/IconCircleLabelList"/>
    <dgm:cxn modelId="{8BC1E05F-4BF5-46C3-8A0F-2DA07A4E4C5B}" type="presParOf" srcId="{4D4A186C-D966-4295-ACAC-864FCBFF233F}" destId="{B64C40E7-552C-4B21-B012-AFB541E1D2B8}" srcOrd="0" destOrd="0" presId="urn:microsoft.com/office/officeart/2018/5/layout/IconCircleLabelList"/>
    <dgm:cxn modelId="{49096E62-CF40-4F48-B0D2-8029EC1C640A}" type="presParOf" srcId="{4D4A186C-D966-4295-ACAC-864FCBFF233F}" destId="{6B07A5A7-0ADE-48ED-AD53-D72C4EE6975C}" srcOrd="1" destOrd="0" presId="urn:microsoft.com/office/officeart/2018/5/layout/IconCircleLabelList"/>
    <dgm:cxn modelId="{2DD70FB7-441A-42E2-AA44-280080A5AB8E}" type="presParOf" srcId="{4D4A186C-D966-4295-ACAC-864FCBFF233F}" destId="{F7D50C75-9EB8-445F-9176-B27C23269B29}" srcOrd="2" destOrd="0" presId="urn:microsoft.com/office/officeart/2018/5/layout/IconCircleLabelList"/>
    <dgm:cxn modelId="{E1F68844-FDEC-4435-A99C-8E6A6091E8EF}" type="presParOf" srcId="{4D4A186C-D966-4295-ACAC-864FCBFF233F}" destId="{54CB1718-E290-4A8C-9966-C22EF7C31C67}" srcOrd="3" destOrd="0" presId="urn:microsoft.com/office/officeart/2018/5/layout/IconCircleLabelList"/>
    <dgm:cxn modelId="{892C251B-BFE2-4593-B3DB-4D96C0A98440}" type="presParOf" srcId="{48797140-235F-4FBB-8AA4-CC86D35D5504}" destId="{3832ED04-9AFA-44FF-9649-5FE278E0F578}" srcOrd="9" destOrd="0" presId="urn:microsoft.com/office/officeart/2018/5/layout/IconCircleLabelList"/>
    <dgm:cxn modelId="{F4253815-C53D-4717-B901-F6020F13F30E}" type="presParOf" srcId="{48797140-235F-4FBB-8AA4-CC86D35D5504}" destId="{A291D462-C293-441D-83A8-895B8B39A334}" srcOrd="10" destOrd="0" presId="urn:microsoft.com/office/officeart/2018/5/layout/IconCircleLabelList"/>
    <dgm:cxn modelId="{5A603AA5-399A-4CEC-9733-803E2789C2FC}" type="presParOf" srcId="{A291D462-C293-441D-83A8-895B8B39A334}" destId="{D329E0C1-9C33-46B4-BBF1-9AE58B68AA8A}" srcOrd="0" destOrd="0" presId="urn:microsoft.com/office/officeart/2018/5/layout/IconCircleLabelList"/>
    <dgm:cxn modelId="{BD28FD33-C3ED-42DE-A8B7-5890DD9906E6}" type="presParOf" srcId="{A291D462-C293-441D-83A8-895B8B39A334}" destId="{7BF1F9D3-5C91-4789-AD73-E63CC39C87FE}" srcOrd="1" destOrd="0" presId="urn:microsoft.com/office/officeart/2018/5/layout/IconCircleLabelList"/>
    <dgm:cxn modelId="{D264E2A5-D38D-454F-9765-1506005F7C20}" type="presParOf" srcId="{A291D462-C293-441D-83A8-895B8B39A334}" destId="{79674EB8-3274-4D27-8925-3AD3F0EE17D6}" srcOrd="2" destOrd="0" presId="urn:microsoft.com/office/officeart/2018/5/layout/IconCircleLabelList"/>
    <dgm:cxn modelId="{4B6C49C1-0279-437D-81A8-00E795D21298}" type="presParOf" srcId="{A291D462-C293-441D-83A8-895B8B39A334}" destId="{6777E8CD-1FE6-4F6B-AB80-67CD3BD34A3E}" srcOrd="3" destOrd="0" presId="urn:microsoft.com/office/officeart/2018/5/layout/IconCircleLabelList"/>
    <dgm:cxn modelId="{525E5E06-F12E-4052-9AF7-197F3DAACDF6}" type="presParOf" srcId="{48797140-235F-4FBB-8AA4-CC86D35D5504}" destId="{7279BD7C-8FDE-4673-B7FC-BBB393D23ED5}" srcOrd="11" destOrd="0" presId="urn:microsoft.com/office/officeart/2018/5/layout/IconCircleLabelList"/>
    <dgm:cxn modelId="{DE0CF9C6-3FD4-42AD-93E8-E10CCFA09F69}" type="presParOf" srcId="{48797140-235F-4FBB-8AA4-CC86D35D5504}" destId="{CAFDFD9A-AB85-4B55-81C6-0FBF0CDEB333}" srcOrd="12" destOrd="0" presId="urn:microsoft.com/office/officeart/2018/5/layout/IconCircleLabelList"/>
    <dgm:cxn modelId="{86BD627D-E8AA-44DC-A6E5-936C98D65D53}" type="presParOf" srcId="{CAFDFD9A-AB85-4B55-81C6-0FBF0CDEB333}" destId="{E8E6E915-8BAD-4245-B07C-7A784F9FD530}" srcOrd="0" destOrd="0" presId="urn:microsoft.com/office/officeart/2018/5/layout/IconCircleLabelList"/>
    <dgm:cxn modelId="{E75D75A1-88CF-4F3C-A735-E1726C5ACBA4}" type="presParOf" srcId="{CAFDFD9A-AB85-4B55-81C6-0FBF0CDEB333}" destId="{663FF4DF-B93D-4E29-A99F-E442676C4C9B}" srcOrd="1" destOrd="0" presId="urn:microsoft.com/office/officeart/2018/5/layout/IconCircleLabelList"/>
    <dgm:cxn modelId="{376FB90C-918D-4135-893D-C159D5607D4F}" type="presParOf" srcId="{CAFDFD9A-AB85-4B55-81C6-0FBF0CDEB333}" destId="{ACA76C20-0704-4F25-BAD7-EB52592A7702}" srcOrd="2" destOrd="0" presId="urn:microsoft.com/office/officeart/2018/5/layout/IconCircleLabelList"/>
    <dgm:cxn modelId="{64E3ED18-4371-4335-8413-F12F142397B3}" type="presParOf" srcId="{CAFDFD9A-AB85-4B55-81C6-0FBF0CDEB333}" destId="{ECA8A9EF-C956-4EA2-8DC7-C50CFF4E896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A4F8D-8B0F-4620-ACC8-BFBCD463E1E8}">
      <dsp:nvSpPr>
        <dsp:cNvPr id="0" name=""/>
        <dsp:cNvSpPr/>
      </dsp:nvSpPr>
      <dsp:spPr>
        <a:xfrm>
          <a:off x="1073260" y="661"/>
          <a:ext cx="856740" cy="85674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C6E4C-E20C-4477-87A8-445163121CA8}">
      <dsp:nvSpPr>
        <dsp:cNvPr id="0" name=""/>
        <dsp:cNvSpPr/>
      </dsp:nvSpPr>
      <dsp:spPr>
        <a:xfrm>
          <a:off x="1255844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77F6E-D0C1-403F-AB35-928B5C0E19E9}">
      <dsp:nvSpPr>
        <dsp:cNvPr id="0" name=""/>
        <dsp:cNvSpPr/>
      </dsp:nvSpPr>
      <dsp:spPr>
        <a:xfrm>
          <a:off x="799384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Has been living in a residential (mental health) placement (NHS, 2020)</a:t>
          </a:r>
          <a:endParaRPr lang="en-US" sz="1100" kern="1200"/>
        </a:p>
      </dsp:txBody>
      <dsp:txXfrm>
        <a:off x="799384" y="1124255"/>
        <a:ext cx="1404492" cy="561796"/>
      </dsp:txXfrm>
    </dsp:sp>
    <dsp:sp modelId="{C5C6A2B6-6B19-42BB-AAF0-D446FD64E617}">
      <dsp:nvSpPr>
        <dsp:cNvPr id="0" name=""/>
        <dsp:cNvSpPr/>
      </dsp:nvSpPr>
      <dsp:spPr>
        <a:xfrm>
          <a:off x="2723539" y="661"/>
          <a:ext cx="856740" cy="856740"/>
        </a:xfrm>
        <a:prstGeom prst="ellipse">
          <a:avLst/>
        </a:prstGeom>
        <a:solidFill>
          <a:schemeClr val="accent2">
            <a:hueOff val="-565496"/>
            <a:satOff val="1864"/>
            <a:lumOff val="19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C8DB8C-FCBF-4579-BDE0-5B10B877D944}">
      <dsp:nvSpPr>
        <dsp:cNvPr id="0" name=""/>
        <dsp:cNvSpPr/>
      </dsp:nvSpPr>
      <dsp:spPr>
        <a:xfrm>
          <a:off x="2906123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410AAB-A670-467F-A658-A1377509AD95}">
      <dsp:nvSpPr>
        <dsp:cNvPr id="0" name=""/>
        <dsp:cNvSpPr/>
      </dsp:nvSpPr>
      <dsp:spPr>
        <a:xfrm>
          <a:off x="2449663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Wishes to move into independent living </a:t>
          </a:r>
          <a:endParaRPr lang="en-US" sz="1100" kern="1200"/>
        </a:p>
      </dsp:txBody>
      <dsp:txXfrm>
        <a:off x="2449663" y="1124255"/>
        <a:ext cx="1404492" cy="561796"/>
      </dsp:txXfrm>
    </dsp:sp>
    <dsp:sp modelId="{021B8BB2-C067-4EE4-A550-6C8FE35D6395}">
      <dsp:nvSpPr>
        <dsp:cNvPr id="0" name=""/>
        <dsp:cNvSpPr/>
      </dsp:nvSpPr>
      <dsp:spPr>
        <a:xfrm>
          <a:off x="4373817" y="661"/>
          <a:ext cx="856740" cy="856740"/>
        </a:xfrm>
        <a:prstGeom prst="ellipse">
          <a:avLst/>
        </a:prstGeom>
        <a:solidFill>
          <a:schemeClr val="accent2">
            <a:hueOff val="-1130992"/>
            <a:satOff val="3728"/>
            <a:lumOff val="39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E89167-04FE-4F50-8041-CED95385774A}">
      <dsp:nvSpPr>
        <dsp:cNvPr id="0" name=""/>
        <dsp:cNvSpPr/>
      </dsp:nvSpPr>
      <dsp:spPr>
        <a:xfrm>
          <a:off x="4556401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341888-DA8E-46AC-9754-2CFE9FE8C594}">
      <dsp:nvSpPr>
        <dsp:cNvPr id="0" name=""/>
        <dsp:cNvSpPr/>
      </dsp:nvSpPr>
      <dsp:spPr>
        <a:xfrm>
          <a:off x="4099941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Mrs A suffers from a few physical and psychological elements including;</a:t>
          </a:r>
          <a:endParaRPr lang="en-US" sz="1100" kern="1200"/>
        </a:p>
      </dsp:txBody>
      <dsp:txXfrm>
        <a:off x="4099941" y="1124255"/>
        <a:ext cx="1404492" cy="561796"/>
      </dsp:txXfrm>
    </dsp:sp>
    <dsp:sp modelId="{B837AF96-C4E5-4474-BBD9-AB1061F69585}">
      <dsp:nvSpPr>
        <dsp:cNvPr id="0" name=""/>
        <dsp:cNvSpPr/>
      </dsp:nvSpPr>
      <dsp:spPr>
        <a:xfrm>
          <a:off x="6024095" y="661"/>
          <a:ext cx="856740" cy="856740"/>
        </a:xfrm>
        <a:prstGeom prst="ellipse">
          <a:avLst/>
        </a:prstGeom>
        <a:solidFill>
          <a:schemeClr val="accent2">
            <a:hueOff val="-1696488"/>
            <a:satOff val="5592"/>
            <a:lumOff val="59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A1769E-A747-4CEC-B856-83850B7CA5AE}">
      <dsp:nvSpPr>
        <dsp:cNvPr id="0" name=""/>
        <dsp:cNvSpPr/>
      </dsp:nvSpPr>
      <dsp:spPr>
        <a:xfrm>
          <a:off x="6206679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386AF-E911-4F30-8418-1122E4565FA9}">
      <dsp:nvSpPr>
        <dsp:cNvPr id="0" name=""/>
        <dsp:cNvSpPr/>
      </dsp:nvSpPr>
      <dsp:spPr>
        <a:xfrm>
          <a:off x="5750219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Visual impairment </a:t>
          </a:r>
          <a:endParaRPr lang="en-US" sz="1100" kern="1200"/>
        </a:p>
      </dsp:txBody>
      <dsp:txXfrm>
        <a:off x="5750219" y="1124255"/>
        <a:ext cx="1404492" cy="561796"/>
      </dsp:txXfrm>
    </dsp:sp>
    <dsp:sp modelId="{B64C40E7-552C-4B21-B012-AFB541E1D2B8}">
      <dsp:nvSpPr>
        <dsp:cNvPr id="0" name=""/>
        <dsp:cNvSpPr/>
      </dsp:nvSpPr>
      <dsp:spPr>
        <a:xfrm>
          <a:off x="7674374" y="661"/>
          <a:ext cx="856740" cy="856740"/>
        </a:xfrm>
        <a:prstGeom prst="ellipse">
          <a:avLst/>
        </a:prstGeom>
        <a:solidFill>
          <a:schemeClr val="accent2">
            <a:hueOff val="-2261984"/>
            <a:satOff val="7457"/>
            <a:lumOff val="797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07A5A7-0ADE-48ED-AD53-D72C4EE6975C}">
      <dsp:nvSpPr>
        <dsp:cNvPr id="0" name=""/>
        <dsp:cNvSpPr/>
      </dsp:nvSpPr>
      <dsp:spPr>
        <a:xfrm>
          <a:off x="7856958" y="183245"/>
          <a:ext cx="491572" cy="49157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B1718-E290-4A8C-9966-C22EF7C31C67}">
      <dsp:nvSpPr>
        <dsp:cNvPr id="0" name=""/>
        <dsp:cNvSpPr/>
      </dsp:nvSpPr>
      <dsp:spPr>
        <a:xfrm>
          <a:off x="7400498" y="1124255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Renal failure </a:t>
          </a:r>
          <a:endParaRPr lang="en-US" sz="1100" kern="1200"/>
        </a:p>
      </dsp:txBody>
      <dsp:txXfrm>
        <a:off x="7400498" y="1124255"/>
        <a:ext cx="1404492" cy="561796"/>
      </dsp:txXfrm>
    </dsp:sp>
    <dsp:sp modelId="{D329E0C1-9C33-46B4-BBF1-9AE58B68AA8A}">
      <dsp:nvSpPr>
        <dsp:cNvPr id="0" name=""/>
        <dsp:cNvSpPr/>
      </dsp:nvSpPr>
      <dsp:spPr>
        <a:xfrm>
          <a:off x="3548678" y="2037175"/>
          <a:ext cx="856740" cy="856740"/>
        </a:xfrm>
        <a:prstGeom prst="ellipse">
          <a:avLst/>
        </a:prstGeom>
        <a:solidFill>
          <a:schemeClr val="accent2">
            <a:hueOff val="-2827479"/>
            <a:satOff val="9321"/>
            <a:lumOff val="99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F1F9D3-5C91-4789-AD73-E63CC39C87FE}">
      <dsp:nvSpPr>
        <dsp:cNvPr id="0" name=""/>
        <dsp:cNvSpPr/>
      </dsp:nvSpPr>
      <dsp:spPr>
        <a:xfrm>
          <a:off x="3731262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7E8CD-1FE6-4F6B-AB80-67CD3BD34A3E}">
      <dsp:nvSpPr>
        <dsp:cNvPr id="0" name=""/>
        <dsp:cNvSpPr/>
      </dsp:nvSpPr>
      <dsp:spPr>
        <a:xfrm>
          <a:off x="3274802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Diabetes </a:t>
          </a:r>
          <a:endParaRPr lang="en-US" sz="1100" kern="1200"/>
        </a:p>
      </dsp:txBody>
      <dsp:txXfrm>
        <a:off x="3274802" y="3160768"/>
        <a:ext cx="1404492" cy="561796"/>
      </dsp:txXfrm>
    </dsp:sp>
    <dsp:sp modelId="{E8E6E915-8BAD-4245-B07C-7A784F9FD530}">
      <dsp:nvSpPr>
        <dsp:cNvPr id="0" name=""/>
        <dsp:cNvSpPr/>
      </dsp:nvSpPr>
      <dsp:spPr>
        <a:xfrm>
          <a:off x="5198956" y="2037175"/>
          <a:ext cx="856740" cy="856740"/>
        </a:xfrm>
        <a:prstGeom prst="ellipse">
          <a:avLst/>
        </a:prstGeom>
        <a:solidFill>
          <a:schemeClr val="accent2">
            <a:hueOff val="-3392975"/>
            <a:satOff val="11185"/>
            <a:lumOff val="1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3FF4DF-B93D-4E29-A99F-E442676C4C9B}">
      <dsp:nvSpPr>
        <dsp:cNvPr id="0" name=""/>
        <dsp:cNvSpPr/>
      </dsp:nvSpPr>
      <dsp:spPr>
        <a:xfrm>
          <a:off x="5381540" y="2219759"/>
          <a:ext cx="491572" cy="49157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A8A9EF-C956-4EA2-8DC7-C50CFF4E8964}">
      <dsp:nvSpPr>
        <dsp:cNvPr id="0" name=""/>
        <dsp:cNvSpPr/>
      </dsp:nvSpPr>
      <dsp:spPr>
        <a:xfrm>
          <a:off x="4925080" y="3160768"/>
          <a:ext cx="1404492" cy="561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Emotional unstable personality disorder</a:t>
          </a:r>
          <a:endParaRPr lang="en-US" sz="1100" kern="1200"/>
        </a:p>
      </dsp:txBody>
      <dsp:txXfrm>
        <a:off x="4925080" y="3160768"/>
        <a:ext cx="1404492" cy="5617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4370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696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3168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3785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961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043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442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085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054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427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549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586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comments" Target="../comments/commen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6E477-71BE-4FAA-B28D-293AB8B584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6818" y="785364"/>
            <a:ext cx="8637073" cy="2541431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case study (see attached) outline the risks and ethical considerations and how these could be overcome.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5BAD08-4AFE-44A7-8E49-616573D1C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6819" y="3531205"/>
            <a:ext cx="8637072" cy="977621"/>
          </a:xfrm>
        </p:spPr>
        <p:txBody>
          <a:bodyPr/>
          <a:lstStyle/>
          <a:p>
            <a:r>
              <a:rPr lang="en-GB" dirty="0"/>
              <a:t>SJSI5022 By charlotte </a:t>
            </a:r>
            <a:r>
              <a:rPr lang="en-GB" dirty="0" err="1"/>
              <a:t>davis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3875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424F32-2789-4FF9-8E8A-1252284BF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708C46E-BB60-4B97-8327-D3A475C00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042755C-F24C-4D08-8E4C-E646382C3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3E94A00-1A92-47F4-9E2D-E51DFF9016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8DD233-651E-478D-9E2D-DF376241FEAD}"/>
              </a:ext>
            </a:extLst>
          </p:cNvPr>
          <p:cNvSpPr txBox="1"/>
          <p:nvPr/>
        </p:nvSpPr>
        <p:spPr>
          <a:xfrm>
            <a:off x="2336920" y="959049"/>
            <a:ext cx="7832483" cy="9742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What we know about </a:t>
            </a:r>
            <a:r>
              <a:rPr lang="en-US" sz="4000" b="1" cap="all" dirty="0" err="1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Mr’s</a:t>
            </a:r>
            <a:r>
              <a:rPr lang="en-US" sz="4000" b="1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A  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E6F9F401-0BFD-4D0E-83FD-93D2A38BD1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9779611"/>
              </p:ext>
            </p:extLst>
          </p:nvPr>
        </p:nvGraphicFramePr>
        <p:xfrm>
          <a:off x="1450975" y="2331497"/>
          <a:ext cx="9604375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09169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C7223F7-0079-41CB-8AAA-A3040C8B988E}"/>
              </a:ext>
            </a:extLst>
          </p:cNvPr>
          <p:cNvSpPr txBox="1"/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>
                <a:latin typeface="+mj-lt"/>
                <a:ea typeface="+mj-ea"/>
                <a:cs typeface="+mj-cs"/>
              </a:rPr>
              <a:t>What are the risk factors to Mrs A moving into independent living?</a:t>
            </a:r>
          </a:p>
        </p:txBody>
      </p:sp>
      <p:pic>
        <p:nvPicPr>
          <p:cNvPr id="5" name="Graphic 4" descr="House">
            <a:extLst>
              <a:ext uri="{FF2B5EF4-FFF2-40B4-BE49-F238E27FC236}">
                <a16:creationId xmlns:a16="http://schemas.microsoft.com/office/drawing/2014/main" id="{CAE7341D-CBFC-4CD7-A848-0059EA55D9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4358" y="2398318"/>
            <a:ext cx="2061364" cy="20613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99F40B-3C4C-4716-8B30-B86DCBBDD0A2}"/>
              </a:ext>
            </a:extLst>
          </p:cNvPr>
          <p:cNvSpPr txBox="1"/>
          <p:nvPr/>
        </p:nvSpPr>
        <p:spPr>
          <a:xfrm>
            <a:off x="3445565" y="2015734"/>
            <a:ext cx="7609289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Adjustment to daily independent living after spending time in residential placement.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responsibility and organization that comes with daily living.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her own physical health and recognizing when she needs to reach out for help and support.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she be provided with enough support to live independently.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and recognizing her own mental health. </a:t>
            </a:r>
          </a:p>
        </p:txBody>
      </p:sp>
    </p:spTree>
    <p:extLst>
      <p:ext uri="{BB962C8B-B14F-4D97-AF65-F5344CB8AC3E}">
        <p14:creationId xmlns:p14="http://schemas.microsoft.com/office/powerpoint/2010/main" val="34578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E27002-A95A-48C3-98E2-3172CD5B066D}"/>
              </a:ext>
            </a:extLst>
          </p:cNvPr>
          <p:cNvSpPr txBox="1"/>
          <p:nvPr/>
        </p:nvSpPr>
        <p:spPr>
          <a:xfrm>
            <a:off x="424070" y="1762540"/>
            <a:ext cx="33130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Mrs A has been living in residential (mental health) placement and wishes to move into independent housing.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A5219C-D1FA-4013-8391-A6277033EC7D}"/>
              </a:ext>
            </a:extLst>
          </p:cNvPr>
          <p:cNvSpPr txBox="1"/>
          <p:nvPr/>
        </p:nvSpPr>
        <p:spPr>
          <a:xfrm>
            <a:off x="4439478" y="1656522"/>
            <a:ext cx="2650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single assessment was carried out to assess Mrs A for independent living by an allocated social worker.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75ABA4-E9CF-4662-99AA-D15C2EC36D34}"/>
              </a:ext>
            </a:extLst>
          </p:cNvPr>
          <p:cNvSpPr txBox="1"/>
          <p:nvPr/>
        </p:nvSpPr>
        <p:spPr>
          <a:xfrm>
            <a:off x="8454889" y="1656522"/>
            <a:ext cx="23456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the outcome of this only assessment Mrs A was encouraged to apply for independent housing.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224339-9498-4ACB-B84E-212770F23D3E}"/>
              </a:ext>
            </a:extLst>
          </p:cNvPr>
          <p:cNvSpPr txBox="1"/>
          <p:nvPr/>
        </p:nvSpPr>
        <p:spPr>
          <a:xfrm>
            <a:off x="8454889" y="3923940"/>
            <a:ext cx="2862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Mrs A’s health and well-being declined at an alarming rate soon after speaking to the council regarding independent housing.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9A540D-3FA9-4EAB-B665-8B510553C273}"/>
              </a:ext>
            </a:extLst>
          </p:cNvPr>
          <p:cNvSpPr txBox="1"/>
          <p:nvPr/>
        </p:nvSpPr>
        <p:spPr>
          <a:xfrm>
            <a:off x="4465981" y="3896139"/>
            <a:ext cx="26504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a six-month period following these events Mrs A’s behaviour became so extreme she demonstrated   risks to herself and society.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D7476F-F35E-4449-817F-DF076F3A3296}"/>
              </a:ext>
            </a:extLst>
          </p:cNvPr>
          <p:cNvSpPr txBox="1"/>
          <p:nvPr/>
        </p:nvSpPr>
        <p:spPr>
          <a:xfrm>
            <a:off x="457198" y="3923940"/>
            <a:ext cx="28757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Mrs A continues to remain at the residential placement following all these events. </a:t>
            </a:r>
          </a:p>
        </p:txBody>
      </p:sp>
      <p:sp>
        <p:nvSpPr>
          <p:cNvPr id="9" name="Arrow: Left-Right 8">
            <a:extLst>
              <a:ext uri="{FF2B5EF4-FFF2-40B4-BE49-F238E27FC236}">
                <a16:creationId xmlns:a16="http://schemas.microsoft.com/office/drawing/2014/main" id="{0E8FBBA3-FA9C-4C2F-95A4-72B99999D990}"/>
              </a:ext>
            </a:extLst>
          </p:cNvPr>
          <p:cNvSpPr/>
          <p:nvPr/>
        </p:nvSpPr>
        <p:spPr>
          <a:xfrm>
            <a:off x="3293165" y="2010872"/>
            <a:ext cx="927652" cy="42407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Left-Right 9">
            <a:extLst>
              <a:ext uri="{FF2B5EF4-FFF2-40B4-BE49-F238E27FC236}">
                <a16:creationId xmlns:a16="http://schemas.microsoft.com/office/drawing/2014/main" id="{8EA83CA2-94EA-4DEC-8E7A-9D259132AC04}"/>
              </a:ext>
            </a:extLst>
          </p:cNvPr>
          <p:cNvSpPr/>
          <p:nvPr/>
        </p:nvSpPr>
        <p:spPr>
          <a:xfrm>
            <a:off x="7089912" y="2010872"/>
            <a:ext cx="1351721" cy="42407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Up-Down 10">
            <a:extLst>
              <a:ext uri="{FF2B5EF4-FFF2-40B4-BE49-F238E27FC236}">
                <a16:creationId xmlns:a16="http://schemas.microsoft.com/office/drawing/2014/main" id="{03CB8FC7-3721-4911-9B70-A5521514D24A}"/>
              </a:ext>
            </a:extLst>
          </p:cNvPr>
          <p:cNvSpPr/>
          <p:nvPr/>
        </p:nvSpPr>
        <p:spPr>
          <a:xfrm>
            <a:off x="9382540" y="3133850"/>
            <a:ext cx="410818" cy="85505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Left-Right 11">
            <a:extLst>
              <a:ext uri="{FF2B5EF4-FFF2-40B4-BE49-F238E27FC236}">
                <a16:creationId xmlns:a16="http://schemas.microsoft.com/office/drawing/2014/main" id="{E3F18173-5EAA-4080-9DFF-2A7678424C1A}"/>
              </a:ext>
            </a:extLst>
          </p:cNvPr>
          <p:cNvSpPr/>
          <p:nvPr/>
        </p:nvSpPr>
        <p:spPr>
          <a:xfrm>
            <a:off x="7116417" y="4238534"/>
            <a:ext cx="1007166" cy="42407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284A8398-F7C5-4D96-87E8-0CE90725C0DE}"/>
              </a:ext>
            </a:extLst>
          </p:cNvPr>
          <p:cNvSpPr/>
          <p:nvPr/>
        </p:nvSpPr>
        <p:spPr>
          <a:xfrm>
            <a:off x="3313043" y="4211024"/>
            <a:ext cx="927652" cy="42407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2C1A80-AC53-4069-8B47-5A7B975796C6}"/>
              </a:ext>
            </a:extLst>
          </p:cNvPr>
          <p:cNvSpPr txBox="1"/>
          <p:nvPr/>
        </p:nvSpPr>
        <p:spPr>
          <a:xfrm>
            <a:off x="1895059" y="291548"/>
            <a:ext cx="78982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Timeline of events for Mrs A</a:t>
            </a:r>
          </a:p>
        </p:txBody>
      </p:sp>
    </p:spTree>
    <p:extLst>
      <p:ext uri="{BB962C8B-B14F-4D97-AF65-F5344CB8AC3E}">
        <p14:creationId xmlns:p14="http://schemas.microsoft.com/office/powerpoint/2010/main" val="2743243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CA3C50-6A44-43DD-896B-16E55B0533F9}"/>
              </a:ext>
            </a:extLst>
          </p:cNvPr>
          <p:cNvSpPr txBox="1"/>
          <p:nvPr/>
        </p:nvSpPr>
        <p:spPr>
          <a:xfrm>
            <a:off x="1497496" y="364435"/>
            <a:ext cx="974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Risks that occurred to Mrs A and the Community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18F62A-A567-46C4-8B32-BC663305F112}"/>
              </a:ext>
            </a:extLst>
          </p:cNvPr>
          <p:cNvSpPr txBox="1"/>
          <p:nvPr/>
        </p:nvSpPr>
        <p:spPr>
          <a:xfrm>
            <a:off x="702365" y="1563756"/>
            <a:ext cx="49695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Intentional and unintentional homelessness </a:t>
            </a:r>
          </a:p>
          <a:p>
            <a:endParaRPr lang="en-GB" dirty="0"/>
          </a:p>
          <a:p>
            <a:r>
              <a:rPr lang="en-GB" dirty="0"/>
              <a:t>Admissions to hospital due to refusal of medication and medical care.</a:t>
            </a:r>
          </a:p>
          <a:p>
            <a:endParaRPr lang="en-GB" dirty="0"/>
          </a:p>
          <a:p>
            <a:r>
              <a:rPr lang="en-GB" dirty="0"/>
              <a:t>Harassing multi-disciplinary teams who are allocated to help with her care.</a:t>
            </a:r>
          </a:p>
          <a:p>
            <a:endParaRPr lang="en-GB" dirty="0"/>
          </a:p>
          <a:p>
            <a:r>
              <a:rPr lang="en-GB" dirty="0"/>
              <a:t>Withdrawing from support services involved in her care.</a:t>
            </a:r>
          </a:p>
          <a:p>
            <a:endParaRPr lang="en-GB" dirty="0"/>
          </a:p>
          <a:p>
            <a:r>
              <a:rPr lang="en-GB" dirty="0"/>
              <a:t>Threats of self-harm and suicidal tendencies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C8C81A-F835-4D49-9817-C461D91F72ED}"/>
              </a:ext>
            </a:extLst>
          </p:cNvPr>
          <p:cNvSpPr txBox="1"/>
          <p:nvPr/>
        </p:nvSpPr>
        <p:spPr>
          <a:xfrm>
            <a:off x="6294783" y="1563756"/>
            <a:ext cx="5486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Multiple police arrests due to anti-social behaviour including both physical and verbal altercations with other members of the public.</a:t>
            </a:r>
          </a:p>
          <a:p>
            <a:endParaRPr lang="en-GB" dirty="0"/>
          </a:p>
          <a:p>
            <a:r>
              <a:rPr lang="en-GB" dirty="0"/>
              <a:t>Trauma experienced from the passing of her brother.</a:t>
            </a:r>
          </a:p>
          <a:p>
            <a:endParaRPr lang="en-GB" dirty="0"/>
          </a:p>
          <a:p>
            <a:r>
              <a:rPr lang="en-GB" dirty="0"/>
              <a:t>Meeting strange men on online dating websites engaging in sexual acts for finance and sexual exploitation. </a:t>
            </a:r>
          </a:p>
        </p:txBody>
      </p:sp>
    </p:spTree>
    <p:extLst>
      <p:ext uri="{BB962C8B-B14F-4D97-AF65-F5344CB8AC3E}">
        <p14:creationId xmlns:p14="http://schemas.microsoft.com/office/powerpoint/2010/main" val="3585843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CA79D2C-A8F7-4292-BAEB-D6EF3E2E1720}"/>
              </a:ext>
            </a:extLst>
          </p:cNvPr>
          <p:cNvSpPr txBox="1"/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>
                <a:latin typeface="+mj-lt"/>
                <a:ea typeface="+mj-ea"/>
                <a:cs typeface="+mj-cs"/>
              </a:rPr>
              <a:t>Mrs A’s Initial assessment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21ED40-4FE8-45BE-8511-38812963CB0E}"/>
              </a:ext>
            </a:extLst>
          </p:cNvPr>
          <p:cNvSpPr txBox="1"/>
          <p:nvPr/>
        </p:nvSpPr>
        <p:spPr>
          <a:xfrm>
            <a:off x="1451579" y="2015734"/>
            <a:ext cx="10097996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social worker allocated to assess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A’s capability under The Care Act 2015 (Elizabeth II, 2015).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Social worker reported after only one meeting with that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presented herself as stable with a good understanding of her medical requirements.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A’s physical and mental health needs thorough and multiple assessments and visits need to be carried out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(ADSS Cymru, 2020).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agencies should have originally been involved with her care. (HSAB, 2015).</a:t>
            </a: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453ACBAB-0AC0-4589-87D3-B8918D871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89614" y="297330"/>
            <a:ext cx="1421339" cy="142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52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4CA120-51E1-44BD-971E-A6C5EBAF3138}"/>
              </a:ext>
            </a:extLst>
          </p:cNvPr>
          <p:cNvSpPr txBox="1"/>
          <p:nvPr/>
        </p:nvSpPr>
        <p:spPr>
          <a:xfrm>
            <a:off x="1101563" y="242005"/>
            <a:ext cx="9276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GB" sz="4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Safeguarding Mrs A and Her Rights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001984-1622-49C6-BCCC-3A460A47F174}"/>
              </a:ext>
            </a:extLst>
          </p:cNvPr>
          <p:cNvSpPr txBox="1"/>
          <p:nvPr/>
        </p:nvSpPr>
        <p:spPr>
          <a:xfrm>
            <a:off x="742122" y="1298713"/>
            <a:ext cx="112908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Prioritise both Mrs A’s and the community's safety as well as respecting and acknowledging her wishes and wants. </a:t>
            </a:r>
          </a:p>
          <a:p>
            <a:endParaRPr lang="en-GB" dirty="0"/>
          </a:p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Capacity Act 2005 The five principles</a:t>
            </a:r>
          </a:p>
          <a:p>
            <a:endParaRPr lang="en-GB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assumptions that mental capacity is lack unless established.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to be treated as unable to decide unless appropriate assistance with this has been unsuccessful.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assumptions if the person makes an unwise decision.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decision made under the act must be made for the individual’s best interests.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decision under the act made until all options have been explored to support the individual’s capacity to decide without restriction.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(Department for Constitutional Affairs, 2005)</a:t>
            </a:r>
          </a:p>
        </p:txBody>
      </p:sp>
    </p:spTree>
    <p:extLst>
      <p:ext uri="{BB962C8B-B14F-4D97-AF65-F5344CB8AC3E}">
        <p14:creationId xmlns:p14="http://schemas.microsoft.com/office/powerpoint/2010/main" val="2014114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EA869E1-F851-4A52-92F5-77E592B76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083AD55-8296-44BD-8E14-DD2DDBC35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BF46B26-15FC-4C5A-94FA-AE9ED64B5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ADF1045-FC61-45F9-B214-2286C9675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742C14A9-3617-46DD-9FC4-ED828A7D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9AB0109-1C89-41F0-9EDF-3DE017BE3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485F4BA-1E8E-4357-942E-934B6DB3FEBA}"/>
              </a:ext>
            </a:extLst>
          </p:cNvPr>
          <p:cNvSpPr txBox="1"/>
          <p:nvPr/>
        </p:nvSpPr>
        <p:spPr>
          <a:xfrm>
            <a:off x="1451579" y="804519"/>
            <a:ext cx="55503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u="sng" cap="all" dirty="0">
                <a:latin typeface="+mj-lt"/>
                <a:ea typeface="+mj-ea"/>
                <a:cs typeface="+mj-cs"/>
              </a:rPr>
              <a:t>Is it possible for </a:t>
            </a:r>
            <a:r>
              <a:rPr lang="en-US" sz="3200" u="sng" cap="all" dirty="0" err="1">
                <a:latin typeface="+mj-lt"/>
                <a:ea typeface="+mj-ea"/>
                <a:cs typeface="+mj-cs"/>
              </a:rPr>
              <a:t>Mrs</a:t>
            </a:r>
            <a:r>
              <a:rPr lang="en-US" sz="3200" u="sng" cap="all" dirty="0">
                <a:latin typeface="+mj-lt"/>
                <a:ea typeface="+mj-ea"/>
                <a:cs typeface="+mj-cs"/>
              </a:rPr>
              <a:t> A to live independently?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9E5CB6C-D5A1-44AB-BAD0-E76C67ED2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FC7239-E675-4CD2-8ADF-DC81E4230195}"/>
              </a:ext>
            </a:extLst>
          </p:cNvPr>
          <p:cNvSpPr txBox="1"/>
          <p:nvPr/>
        </p:nvSpPr>
        <p:spPr>
          <a:xfrm>
            <a:off x="1451578" y="2015732"/>
            <a:ext cx="10462125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the appropriate measures are put in place;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support systems from multi-agencies are in place to support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Mr’s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physical and mental health needs are met.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monitoring and support consistently throughout.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involved of independent living.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(Leicester.gov.uk, 2016)</a:t>
            </a:r>
          </a:p>
        </p:txBody>
      </p:sp>
      <p:pic>
        <p:nvPicPr>
          <p:cNvPr id="5" name="Graphic 4" descr="Suburban scene">
            <a:extLst>
              <a:ext uri="{FF2B5EF4-FFF2-40B4-BE49-F238E27FC236}">
                <a16:creationId xmlns:a16="http://schemas.microsoft.com/office/drawing/2014/main" id="{6E79B686-27CA-413F-8A78-EEFECE8037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97773" y="2520658"/>
            <a:ext cx="1816683" cy="18166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5A16967-5C32-4A48-9F02-4F0228AC8D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42D078B-EF20-4DB1-AA1B-87F212C56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Woman">
            <a:extLst>
              <a:ext uri="{FF2B5EF4-FFF2-40B4-BE49-F238E27FC236}">
                <a16:creationId xmlns:a16="http://schemas.microsoft.com/office/drawing/2014/main" id="{367380A2-C1EE-4CC6-B933-93078C9BE8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83222" y="315804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4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567D3D-FD3D-4BA8-B998-32F2350122B5}"/>
              </a:ext>
            </a:extLst>
          </p:cNvPr>
          <p:cNvSpPr txBox="1"/>
          <p:nvPr/>
        </p:nvSpPr>
        <p:spPr>
          <a:xfrm>
            <a:off x="993913" y="874644"/>
            <a:ext cx="11198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be done to support Mrs A back in her residential placement?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6A7329-A2D5-400C-8494-71FA447D0991}"/>
              </a:ext>
            </a:extLst>
          </p:cNvPr>
          <p:cNvSpPr txBox="1"/>
          <p:nvPr/>
        </p:nvSpPr>
        <p:spPr>
          <a:xfrm>
            <a:off x="1769165" y="1934817"/>
            <a:ext cx="96475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Ensuring Mrs A’s rights and wishes are respected and acknowledged with limited restriction. </a:t>
            </a: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treatment and aftercare provided following Mrs A’s trauma and experiences. </a:t>
            </a: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Further investigation and assessments into Mrs A’s mental capacity for independent living further investigated as those are her wish for the future. </a:t>
            </a: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multi-agencies should be involved with consistent contact to ensure all included in Mrs A’s safeguarding, care and recovery following recent events are kept up to date. </a:t>
            </a:r>
          </a:p>
        </p:txBody>
      </p:sp>
    </p:spTree>
    <p:extLst>
      <p:ext uri="{BB962C8B-B14F-4D97-AF65-F5344CB8AC3E}">
        <p14:creationId xmlns:p14="http://schemas.microsoft.com/office/powerpoint/2010/main" val="1106795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E29345-2C4D-44C7-9043-AF4319C83DB1}"/>
              </a:ext>
            </a:extLst>
          </p:cNvPr>
          <p:cNvSpPr txBox="1"/>
          <p:nvPr/>
        </p:nvSpPr>
        <p:spPr>
          <a:xfrm>
            <a:off x="3843131" y="2343041"/>
            <a:ext cx="746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844341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7CE012-FDA9-47FF-A43E-590BCF6BEA5C}"/>
              </a:ext>
            </a:extLst>
          </p:cNvPr>
          <p:cNvSpPr txBox="1"/>
          <p:nvPr/>
        </p:nvSpPr>
        <p:spPr>
          <a:xfrm>
            <a:off x="4644887" y="185531"/>
            <a:ext cx="2902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28AF7A-9A49-4591-A801-7D44FB2BD380}"/>
              </a:ext>
            </a:extLst>
          </p:cNvPr>
          <p:cNvSpPr txBox="1"/>
          <p:nvPr/>
        </p:nvSpPr>
        <p:spPr>
          <a:xfrm>
            <a:off x="993913" y="1219200"/>
            <a:ext cx="1069450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ADSS Cymru (2020). Social Services and Well-being (Wales) Act 2014 and its interface with Mental Health Legislation in Wales. [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ebook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Unknown: ADSS Cymru. Available at: https://socialcare.wales/cms_assets/file-uploads/4a.-Operational-Guidance-SSWB-Mental-Health-v1.1.pdf [Accessed 16 Jan. 2020].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for Constitutional Affairs (2005). Mental Capacity Act 2005 Code of Practice. [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ebook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London: TSO. Available at: https://assets.publishing.service.gov.uk/government/uploads/system/uploads/attachment_data/file/497253/Mental-capacity-act-code-of-practice.pdf [Accessed 16 Jan. 2020].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Elizabeth II (2015). Health and Social Care (Safety and Quality) Act 2015. London/Norwich: TSO.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HSAB (2015). Multi-agency safeguarding roles and responsibilities in adult safeguarding. [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ebook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HSAB. Available at: http://www.hampshiresab.org.uk/wp-content/uploads/HSAB-Guidance-on-Multi-Agency-Roles-and-Responsibilities-in-Adult-Safeguarding.pdf [Accessed 16 Jan. 2020].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Leicester.gov.uk. (2016). [online] Available at: https://www.leicester.gov.uk/media/89036/independent-living-and-extra-care-commissioning-strategy.pdf [Accessed 17 Jan. 2020].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(2020). Individual service user learning disability and mental health placement. [online] Wandsworthccg.nhs.uk. Available at: http://www.wandsworthccg.nhs.uk/localservices/Pages/Individual-service-user-learning-disability-and-mental-health-placement.aspx [Accessed 17 Jan. 2020].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Sawhney, I., Zia, A. and Gates, B. (2017). Patients with learning disabilities who lack capacity detained under the Mental Health Act in the UK: A case study. British Journal of Learning Disabilities, [online] 45(2). Available at: https://web-b-ebscohost-com.ezproxy.uwtsd.ac.uk/ehost/pdfviewer/pdfviewer?vid=1&amp;sid=d2b51240-fe1e-48e5-adde-c78aadd316b6%40pdc-v-sessmgr03 [Accessed 16 Jan. 2020].</a:t>
            </a:r>
          </a:p>
        </p:txBody>
      </p:sp>
    </p:spTree>
    <p:extLst>
      <p:ext uri="{BB962C8B-B14F-4D97-AF65-F5344CB8AC3E}">
        <p14:creationId xmlns:p14="http://schemas.microsoft.com/office/powerpoint/2010/main" val="277469502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6092</TotalTime>
  <Words>1088</Words>
  <Application>Microsoft Office PowerPoint</Application>
  <PresentationFormat>Widescreen</PresentationFormat>
  <Paragraphs>95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Gill Sans MT</vt:lpstr>
      <vt:lpstr>Times New Roman</vt:lpstr>
      <vt:lpstr>Gallery</vt:lpstr>
      <vt:lpstr>Consider the case study (see attached) outline the risks and ethical considerations and how these could be overcome.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</dc:creator>
  <cp:lastModifiedBy> </cp:lastModifiedBy>
  <cp:revision>6</cp:revision>
  <dcterms:created xsi:type="dcterms:W3CDTF">2020-01-17T17:18:43Z</dcterms:created>
  <dcterms:modified xsi:type="dcterms:W3CDTF">2020-05-01T16:55:24Z</dcterms:modified>
</cp:coreProperties>
</file>