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3" r:id="rId1"/>
  </p:sldMasterIdLst>
  <p:notesMasterIdLst>
    <p:notesMasterId r:id="rId14"/>
  </p:notesMasterIdLst>
  <p:sldIdLst>
    <p:sldId id="256" r:id="rId2"/>
    <p:sldId id="257" r:id="rId3"/>
    <p:sldId id="258" r:id="rId4"/>
    <p:sldId id="259" r:id="rId5"/>
    <p:sldId id="261" r:id="rId6"/>
    <p:sldId id="267" r:id="rId7"/>
    <p:sldId id="268" r:id="rId8"/>
    <p:sldId id="275" r:id="rId9"/>
    <p:sldId id="270" r:id="rId10"/>
    <p:sldId id="272" r:id="rId11"/>
    <p:sldId id="273" r:id="rId12"/>
    <p:sldId id="27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E70F8C5-E070-4AF3-AD1C-B353559DAA54}">
          <p14:sldIdLst>
            <p14:sldId id="256"/>
            <p14:sldId id="257"/>
            <p14:sldId id="258"/>
            <p14:sldId id="259"/>
            <p14:sldId id="261"/>
            <p14:sldId id="267"/>
            <p14:sldId id="268"/>
            <p14:sldId id="275"/>
          </p14:sldIdLst>
        </p14:section>
        <p14:section name="Untitled Section" id="{7B7541D1-5F3D-4041-8C84-42D790005F8F}">
          <p14:sldIdLst>
            <p14:sldId id="270"/>
            <p14:sldId id="272"/>
            <p14:sldId id="273"/>
            <p14:sldId id="2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3969" autoAdjust="0"/>
  </p:normalViewPr>
  <p:slideViewPr>
    <p:cSldViewPr snapToGrid="0">
      <p:cViewPr varScale="1">
        <p:scale>
          <a:sx n="61" d="100"/>
          <a:sy n="61" d="100"/>
        </p:scale>
        <p:origin x="204"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C4779E-F56D-4FD3-A6A5-6553B508231F}"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0D668EDE-6BBB-41EB-8347-EB705D942180}">
      <dgm:prSet/>
      <dgm:spPr/>
      <dgm:t>
        <a:bodyPr/>
        <a:lstStyle/>
        <a:p>
          <a:r>
            <a:rPr lang="en-US" b="0" i="0" baseline="0" dirty="0">
              <a:latin typeface="Arial" panose="020B0604020202020204" pitchFamily="34" charset="0"/>
              <a:cs typeface="Arial" panose="020B0604020202020204" pitchFamily="34" charset="0"/>
            </a:rPr>
            <a:t>HIV remains a significant public health issue in the UK, despite advancements in medical treatment. </a:t>
          </a:r>
          <a:endParaRPr lang="en-US" dirty="0">
            <a:latin typeface="Arial" panose="020B0604020202020204" pitchFamily="34" charset="0"/>
            <a:cs typeface="Arial" panose="020B0604020202020204" pitchFamily="34" charset="0"/>
          </a:endParaRPr>
        </a:p>
      </dgm:t>
    </dgm:pt>
    <dgm:pt modelId="{50AA52EC-CF69-4FBE-866B-BF9377D94F68}" type="parTrans" cxnId="{62E98CF6-C9D4-47DA-8BAF-1146571EF4E0}">
      <dgm:prSet/>
      <dgm:spPr/>
      <dgm:t>
        <a:bodyPr/>
        <a:lstStyle/>
        <a:p>
          <a:endParaRPr lang="en-US"/>
        </a:p>
      </dgm:t>
    </dgm:pt>
    <dgm:pt modelId="{F1B870A2-81C7-4CC5-AC99-A5688254CB78}" type="sibTrans" cxnId="{62E98CF6-C9D4-47DA-8BAF-1146571EF4E0}">
      <dgm:prSet/>
      <dgm:spPr/>
      <dgm:t>
        <a:bodyPr/>
        <a:lstStyle/>
        <a:p>
          <a:endParaRPr lang="en-US"/>
        </a:p>
      </dgm:t>
    </dgm:pt>
    <dgm:pt modelId="{8224A862-9814-445F-958E-FE4A75B3CB90}">
      <dgm:prSet/>
      <dgm:spPr/>
      <dgm:t>
        <a:bodyPr/>
        <a:lstStyle/>
        <a:p>
          <a:r>
            <a:rPr lang="en-US" b="0" i="0" baseline="0" dirty="0">
              <a:latin typeface="Arial" panose="020B0604020202020204" pitchFamily="34" charset="0"/>
              <a:cs typeface="Arial" panose="020B0604020202020204" pitchFamily="34" charset="0"/>
            </a:rPr>
            <a:t>Antiretroviral therapy has enhanced survival rates and improved the management of HIV; nonetheless, several individuals continue to confront stigma, discrimination, and delayed diagnosis, adversely affecting their health and quality of life. </a:t>
          </a:r>
          <a:endParaRPr lang="en-US" dirty="0">
            <a:latin typeface="Arial" panose="020B0604020202020204" pitchFamily="34" charset="0"/>
            <a:cs typeface="Arial" panose="020B0604020202020204" pitchFamily="34" charset="0"/>
          </a:endParaRPr>
        </a:p>
      </dgm:t>
    </dgm:pt>
    <dgm:pt modelId="{A9CE7967-1628-48B7-BFBE-5E3652B8BAD4}" type="parTrans" cxnId="{6D10216C-633B-4CDD-AE82-679883A8587B}">
      <dgm:prSet/>
      <dgm:spPr/>
      <dgm:t>
        <a:bodyPr/>
        <a:lstStyle/>
        <a:p>
          <a:endParaRPr lang="en-US"/>
        </a:p>
      </dgm:t>
    </dgm:pt>
    <dgm:pt modelId="{D3637E81-FDF7-414A-A56F-A0DF5AB21384}" type="sibTrans" cxnId="{6D10216C-633B-4CDD-AE82-679883A8587B}">
      <dgm:prSet/>
      <dgm:spPr/>
      <dgm:t>
        <a:bodyPr/>
        <a:lstStyle/>
        <a:p>
          <a:endParaRPr lang="en-US"/>
        </a:p>
      </dgm:t>
    </dgm:pt>
    <dgm:pt modelId="{3B516253-60A2-4BC8-AE39-E0639A8DED2B}">
      <dgm:prSet/>
      <dgm:spPr/>
      <dgm:t>
        <a:bodyPr/>
        <a:lstStyle/>
        <a:p>
          <a:r>
            <a:rPr lang="en-US" b="0" i="0" baseline="0" dirty="0">
              <a:latin typeface="Arial" panose="020B0604020202020204" pitchFamily="34" charset="0"/>
              <a:cs typeface="Arial" panose="020B0604020202020204" pitchFamily="34" charset="0"/>
            </a:rPr>
            <a:t>Access to health and social care services is unequal, with underprivileged and minority groups encountering increased barriers.</a:t>
          </a:r>
          <a:endParaRPr lang="en-US" dirty="0">
            <a:latin typeface="Arial" panose="020B0604020202020204" pitchFamily="34" charset="0"/>
            <a:cs typeface="Arial" panose="020B0604020202020204" pitchFamily="34" charset="0"/>
          </a:endParaRPr>
        </a:p>
      </dgm:t>
    </dgm:pt>
    <dgm:pt modelId="{9617D724-8CDB-4AF2-9355-3112A19C1561}" type="parTrans" cxnId="{DB64DA77-B056-4150-A835-30974562458A}">
      <dgm:prSet/>
      <dgm:spPr/>
      <dgm:t>
        <a:bodyPr/>
        <a:lstStyle/>
        <a:p>
          <a:endParaRPr lang="en-US"/>
        </a:p>
      </dgm:t>
    </dgm:pt>
    <dgm:pt modelId="{18E58232-2B81-4CEA-9212-B868E94B69D2}" type="sibTrans" cxnId="{DB64DA77-B056-4150-A835-30974562458A}">
      <dgm:prSet/>
      <dgm:spPr/>
      <dgm:t>
        <a:bodyPr/>
        <a:lstStyle/>
        <a:p>
          <a:endParaRPr lang="en-US"/>
        </a:p>
      </dgm:t>
    </dgm:pt>
    <dgm:pt modelId="{B97CDB2C-11A2-4C80-9884-5F3773CC053C}">
      <dgm:prSet/>
      <dgm:spPr/>
      <dgm:t>
        <a:bodyPr/>
        <a:lstStyle/>
        <a:p>
          <a:r>
            <a:rPr lang="en-US" b="0" i="0" baseline="0" dirty="0">
              <a:latin typeface="Arial" panose="020B0604020202020204" pitchFamily="34" charset="0"/>
              <a:cs typeface="Arial" panose="020B0604020202020204" pitchFamily="34" charset="0"/>
            </a:rPr>
            <a:t>Contemporary care approaches mostly </a:t>
          </a:r>
          <a:r>
            <a:rPr lang="en-US" b="0" i="0" baseline="0" dirty="0" err="1">
              <a:latin typeface="Arial" panose="020B0604020202020204" pitchFamily="34" charset="0"/>
              <a:cs typeface="Arial" panose="020B0604020202020204" pitchFamily="34" charset="0"/>
            </a:rPr>
            <a:t>emphasise</a:t>
          </a:r>
          <a:r>
            <a:rPr lang="en-US" b="0" i="0" baseline="0" dirty="0">
              <a:latin typeface="Arial" panose="020B0604020202020204" pitchFamily="34" charset="0"/>
              <a:cs typeface="Arial" panose="020B0604020202020204" pitchFamily="34" charset="0"/>
            </a:rPr>
            <a:t> biological treatment while neglecting essential emotional, psychological, and cultural needs. </a:t>
          </a:r>
          <a:endParaRPr lang="en-US" dirty="0">
            <a:latin typeface="Arial" panose="020B0604020202020204" pitchFamily="34" charset="0"/>
            <a:cs typeface="Arial" panose="020B0604020202020204" pitchFamily="34" charset="0"/>
          </a:endParaRPr>
        </a:p>
      </dgm:t>
    </dgm:pt>
    <dgm:pt modelId="{17AA038D-133E-4C7C-A4B7-264D2910AD2F}" type="parTrans" cxnId="{8A8A0918-BF22-42B8-8738-4EBBEE065407}">
      <dgm:prSet/>
      <dgm:spPr/>
      <dgm:t>
        <a:bodyPr/>
        <a:lstStyle/>
        <a:p>
          <a:endParaRPr lang="en-US"/>
        </a:p>
      </dgm:t>
    </dgm:pt>
    <dgm:pt modelId="{215562D6-F7FE-464F-B93C-1953002B43A8}" type="sibTrans" cxnId="{8A8A0918-BF22-42B8-8738-4EBBEE065407}">
      <dgm:prSet/>
      <dgm:spPr/>
      <dgm:t>
        <a:bodyPr/>
        <a:lstStyle/>
        <a:p>
          <a:endParaRPr lang="en-US"/>
        </a:p>
      </dgm:t>
    </dgm:pt>
    <dgm:pt modelId="{34C967FB-1283-44BB-AFB6-FE0BC8692119}">
      <dgm:prSet/>
      <dgm:spPr/>
      <dgm:t>
        <a:bodyPr/>
        <a:lstStyle/>
        <a:p>
          <a:r>
            <a:rPr lang="en-US" b="0" i="0" baseline="0" dirty="0">
              <a:latin typeface="Arial" panose="020B0604020202020204" pitchFamily="34" charset="0"/>
              <a:cs typeface="Arial" panose="020B0604020202020204" pitchFamily="34" charset="0"/>
            </a:rPr>
            <a:t>To ensure that HIV care in the UK is more comprehensive, equitable, and patient-centered, these deficiencies must be addressed</a:t>
          </a:r>
          <a:r>
            <a:rPr lang="en-US" b="0" i="0" baseline="0" dirty="0"/>
            <a:t>. (</a:t>
          </a:r>
          <a:r>
            <a:rPr lang="en-US" dirty="0">
              <a:latin typeface="Times New Roman" panose="02020603050405020304" pitchFamily="18" charset="0"/>
              <a:cs typeface="Times New Roman" panose="02020603050405020304" pitchFamily="18" charset="0"/>
            </a:rPr>
            <a:t>Boardman et al., (2024) </a:t>
          </a:r>
          <a:endParaRPr lang="en-US" dirty="0"/>
        </a:p>
      </dgm:t>
    </dgm:pt>
    <dgm:pt modelId="{1A02AEED-9162-46F9-B3CB-EF0A69C6EC1A}" type="parTrans" cxnId="{95AAED55-5764-4BC6-83B7-BC95930F3A94}">
      <dgm:prSet/>
      <dgm:spPr/>
      <dgm:t>
        <a:bodyPr/>
        <a:lstStyle/>
        <a:p>
          <a:endParaRPr lang="en-US"/>
        </a:p>
      </dgm:t>
    </dgm:pt>
    <dgm:pt modelId="{83E3C91C-13A0-4D3A-A744-CC79C90D56A2}" type="sibTrans" cxnId="{95AAED55-5764-4BC6-83B7-BC95930F3A94}">
      <dgm:prSet/>
      <dgm:spPr/>
      <dgm:t>
        <a:bodyPr/>
        <a:lstStyle/>
        <a:p>
          <a:endParaRPr lang="en-US"/>
        </a:p>
      </dgm:t>
    </dgm:pt>
    <dgm:pt modelId="{59C95B08-FC5F-4BBA-8A20-D03ABE7B2D75}" type="pres">
      <dgm:prSet presAssocID="{C3C4779E-F56D-4FD3-A6A5-6553B508231F}" presName="vert0" presStyleCnt="0">
        <dgm:presLayoutVars>
          <dgm:dir/>
          <dgm:animOne val="branch"/>
          <dgm:animLvl val="lvl"/>
        </dgm:presLayoutVars>
      </dgm:prSet>
      <dgm:spPr/>
    </dgm:pt>
    <dgm:pt modelId="{5CDA08F5-BD08-4D18-AB00-0AB2B5C577F2}" type="pres">
      <dgm:prSet presAssocID="{0D668EDE-6BBB-41EB-8347-EB705D942180}" presName="thickLine" presStyleLbl="alignNode1" presStyleIdx="0" presStyleCnt="5"/>
      <dgm:spPr/>
    </dgm:pt>
    <dgm:pt modelId="{F56F1EEB-CEFF-4BC9-BE7E-9F9B67D392FD}" type="pres">
      <dgm:prSet presAssocID="{0D668EDE-6BBB-41EB-8347-EB705D942180}" presName="horz1" presStyleCnt="0"/>
      <dgm:spPr/>
    </dgm:pt>
    <dgm:pt modelId="{929A9295-ABB6-4392-82CB-1976DB5645E6}" type="pres">
      <dgm:prSet presAssocID="{0D668EDE-6BBB-41EB-8347-EB705D942180}" presName="tx1" presStyleLbl="revTx" presStyleIdx="0" presStyleCnt="5"/>
      <dgm:spPr/>
    </dgm:pt>
    <dgm:pt modelId="{E42AC43D-C4BE-40A5-98DB-15E1F47A858F}" type="pres">
      <dgm:prSet presAssocID="{0D668EDE-6BBB-41EB-8347-EB705D942180}" presName="vert1" presStyleCnt="0"/>
      <dgm:spPr/>
    </dgm:pt>
    <dgm:pt modelId="{5A76794C-1A7E-46A7-ADBC-5C5F56C95FC2}" type="pres">
      <dgm:prSet presAssocID="{8224A862-9814-445F-958E-FE4A75B3CB90}" presName="thickLine" presStyleLbl="alignNode1" presStyleIdx="1" presStyleCnt="5"/>
      <dgm:spPr/>
    </dgm:pt>
    <dgm:pt modelId="{A1796637-0725-4ECC-82C2-1AE89ED45518}" type="pres">
      <dgm:prSet presAssocID="{8224A862-9814-445F-958E-FE4A75B3CB90}" presName="horz1" presStyleCnt="0"/>
      <dgm:spPr/>
    </dgm:pt>
    <dgm:pt modelId="{B0521EC1-CE32-45D2-B79E-AAFF0387E03E}" type="pres">
      <dgm:prSet presAssocID="{8224A862-9814-445F-958E-FE4A75B3CB90}" presName="tx1" presStyleLbl="revTx" presStyleIdx="1" presStyleCnt="5"/>
      <dgm:spPr/>
    </dgm:pt>
    <dgm:pt modelId="{79CA37D0-DCBD-4B05-A65F-95D8DDA552DE}" type="pres">
      <dgm:prSet presAssocID="{8224A862-9814-445F-958E-FE4A75B3CB90}" presName="vert1" presStyleCnt="0"/>
      <dgm:spPr/>
    </dgm:pt>
    <dgm:pt modelId="{DD8B768B-148C-4B0B-853D-035D15D5165E}" type="pres">
      <dgm:prSet presAssocID="{3B516253-60A2-4BC8-AE39-E0639A8DED2B}" presName="thickLine" presStyleLbl="alignNode1" presStyleIdx="2" presStyleCnt="5"/>
      <dgm:spPr/>
    </dgm:pt>
    <dgm:pt modelId="{870F75B0-DF0F-446C-9951-030B945EB109}" type="pres">
      <dgm:prSet presAssocID="{3B516253-60A2-4BC8-AE39-E0639A8DED2B}" presName="horz1" presStyleCnt="0"/>
      <dgm:spPr/>
    </dgm:pt>
    <dgm:pt modelId="{47C8B700-83C9-4730-8D43-4C291454CF13}" type="pres">
      <dgm:prSet presAssocID="{3B516253-60A2-4BC8-AE39-E0639A8DED2B}" presName="tx1" presStyleLbl="revTx" presStyleIdx="2" presStyleCnt="5"/>
      <dgm:spPr/>
    </dgm:pt>
    <dgm:pt modelId="{B5B415D6-1F04-4795-A12E-20B0CA45CB37}" type="pres">
      <dgm:prSet presAssocID="{3B516253-60A2-4BC8-AE39-E0639A8DED2B}" presName="vert1" presStyleCnt="0"/>
      <dgm:spPr/>
    </dgm:pt>
    <dgm:pt modelId="{8F13B21D-BAC3-44C0-A2D2-188E558A7152}" type="pres">
      <dgm:prSet presAssocID="{B97CDB2C-11A2-4C80-9884-5F3773CC053C}" presName="thickLine" presStyleLbl="alignNode1" presStyleIdx="3" presStyleCnt="5"/>
      <dgm:spPr/>
    </dgm:pt>
    <dgm:pt modelId="{0B26D762-E691-475C-BB12-A0C8DEE16362}" type="pres">
      <dgm:prSet presAssocID="{B97CDB2C-11A2-4C80-9884-5F3773CC053C}" presName="horz1" presStyleCnt="0"/>
      <dgm:spPr/>
    </dgm:pt>
    <dgm:pt modelId="{B5209087-7956-4D2F-AE77-097A9B8C2662}" type="pres">
      <dgm:prSet presAssocID="{B97CDB2C-11A2-4C80-9884-5F3773CC053C}" presName="tx1" presStyleLbl="revTx" presStyleIdx="3" presStyleCnt="5"/>
      <dgm:spPr/>
    </dgm:pt>
    <dgm:pt modelId="{F2F5A31B-1EF0-4AF9-AD0F-C3259ECBCD66}" type="pres">
      <dgm:prSet presAssocID="{B97CDB2C-11A2-4C80-9884-5F3773CC053C}" presName="vert1" presStyleCnt="0"/>
      <dgm:spPr/>
    </dgm:pt>
    <dgm:pt modelId="{24AEC790-CAFF-4A2D-A433-712427634DC6}" type="pres">
      <dgm:prSet presAssocID="{34C967FB-1283-44BB-AFB6-FE0BC8692119}" presName="thickLine" presStyleLbl="alignNode1" presStyleIdx="4" presStyleCnt="5"/>
      <dgm:spPr/>
    </dgm:pt>
    <dgm:pt modelId="{D8A944CB-F42D-40C5-A576-EBB3423A13CC}" type="pres">
      <dgm:prSet presAssocID="{34C967FB-1283-44BB-AFB6-FE0BC8692119}" presName="horz1" presStyleCnt="0"/>
      <dgm:spPr/>
    </dgm:pt>
    <dgm:pt modelId="{FD3E80B0-0D81-4183-A483-5987F4078D5E}" type="pres">
      <dgm:prSet presAssocID="{34C967FB-1283-44BB-AFB6-FE0BC8692119}" presName="tx1" presStyleLbl="revTx" presStyleIdx="4" presStyleCnt="5"/>
      <dgm:spPr/>
    </dgm:pt>
    <dgm:pt modelId="{18B070AE-5745-4655-B749-8E9159DD1472}" type="pres">
      <dgm:prSet presAssocID="{34C967FB-1283-44BB-AFB6-FE0BC8692119}" presName="vert1" presStyleCnt="0"/>
      <dgm:spPr/>
    </dgm:pt>
  </dgm:ptLst>
  <dgm:cxnLst>
    <dgm:cxn modelId="{8A8A0918-BF22-42B8-8738-4EBBEE065407}" srcId="{C3C4779E-F56D-4FD3-A6A5-6553B508231F}" destId="{B97CDB2C-11A2-4C80-9884-5F3773CC053C}" srcOrd="3" destOrd="0" parTransId="{17AA038D-133E-4C7C-A4B7-264D2910AD2F}" sibTransId="{215562D6-F7FE-464F-B93C-1953002B43A8}"/>
    <dgm:cxn modelId="{1A03FE3E-3D0B-4F0E-98FA-0DA377F49AB7}" type="presOf" srcId="{8224A862-9814-445F-958E-FE4A75B3CB90}" destId="{B0521EC1-CE32-45D2-B79E-AAFF0387E03E}" srcOrd="0" destOrd="0" presId="urn:microsoft.com/office/officeart/2008/layout/LinedList"/>
    <dgm:cxn modelId="{6D10216C-633B-4CDD-AE82-679883A8587B}" srcId="{C3C4779E-F56D-4FD3-A6A5-6553B508231F}" destId="{8224A862-9814-445F-958E-FE4A75B3CB90}" srcOrd="1" destOrd="0" parTransId="{A9CE7967-1628-48B7-BFBE-5E3652B8BAD4}" sibTransId="{D3637E81-FDF7-414A-A56F-A0DF5AB21384}"/>
    <dgm:cxn modelId="{95AAED55-5764-4BC6-83B7-BC95930F3A94}" srcId="{C3C4779E-F56D-4FD3-A6A5-6553B508231F}" destId="{34C967FB-1283-44BB-AFB6-FE0BC8692119}" srcOrd="4" destOrd="0" parTransId="{1A02AEED-9162-46F9-B3CB-EF0A69C6EC1A}" sibTransId="{83E3C91C-13A0-4D3A-A744-CC79C90D56A2}"/>
    <dgm:cxn modelId="{DB64DA77-B056-4150-A835-30974562458A}" srcId="{C3C4779E-F56D-4FD3-A6A5-6553B508231F}" destId="{3B516253-60A2-4BC8-AE39-E0639A8DED2B}" srcOrd="2" destOrd="0" parTransId="{9617D724-8CDB-4AF2-9355-3112A19C1561}" sibTransId="{18E58232-2B81-4CEA-9212-B868E94B69D2}"/>
    <dgm:cxn modelId="{896FFA86-6E71-4462-AB4E-41CCD1834FF5}" type="presOf" srcId="{34C967FB-1283-44BB-AFB6-FE0BC8692119}" destId="{FD3E80B0-0D81-4183-A483-5987F4078D5E}" srcOrd="0" destOrd="0" presId="urn:microsoft.com/office/officeart/2008/layout/LinedList"/>
    <dgm:cxn modelId="{AAFA0B91-5C5F-4E0F-9177-A90A89BE10E7}" type="presOf" srcId="{0D668EDE-6BBB-41EB-8347-EB705D942180}" destId="{929A9295-ABB6-4392-82CB-1976DB5645E6}" srcOrd="0" destOrd="0" presId="urn:microsoft.com/office/officeart/2008/layout/LinedList"/>
    <dgm:cxn modelId="{E61EB5AA-E539-4BAC-8AB4-D843A76D98F5}" type="presOf" srcId="{3B516253-60A2-4BC8-AE39-E0639A8DED2B}" destId="{47C8B700-83C9-4730-8D43-4C291454CF13}" srcOrd="0" destOrd="0" presId="urn:microsoft.com/office/officeart/2008/layout/LinedList"/>
    <dgm:cxn modelId="{045A93C2-27AF-4858-B6B1-7ED884F61DF2}" type="presOf" srcId="{B97CDB2C-11A2-4C80-9884-5F3773CC053C}" destId="{B5209087-7956-4D2F-AE77-097A9B8C2662}" srcOrd="0" destOrd="0" presId="urn:microsoft.com/office/officeart/2008/layout/LinedList"/>
    <dgm:cxn modelId="{62E98CF6-C9D4-47DA-8BAF-1146571EF4E0}" srcId="{C3C4779E-F56D-4FD3-A6A5-6553B508231F}" destId="{0D668EDE-6BBB-41EB-8347-EB705D942180}" srcOrd="0" destOrd="0" parTransId="{50AA52EC-CF69-4FBE-866B-BF9377D94F68}" sibTransId="{F1B870A2-81C7-4CC5-AC99-A5688254CB78}"/>
    <dgm:cxn modelId="{F2CD02F7-CA97-4491-8E91-871ADE9019C2}" type="presOf" srcId="{C3C4779E-F56D-4FD3-A6A5-6553B508231F}" destId="{59C95B08-FC5F-4BBA-8A20-D03ABE7B2D75}" srcOrd="0" destOrd="0" presId="urn:microsoft.com/office/officeart/2008/layout/LinedList"/>
    <dgm:cxn modelId="{80732AAB-8FA4-412F-98FA-E501FDA83FED}" type="presParOf" srcId="{59C95B08-FC5F-4BBA-8A20-D03ABE7B2D75}" destId="{5CDA08F5-BD08-4D18-AB00-0AB2B5C577F2}" srcOrd="0" destOrd="0" presId="urn:microsoft.com/office/officeart/2008/layout/LinedList"/>
    <dgm:cxn modelId="{64A378D1-14C1-45E2-8E67-F4B6CB8A19CC}" type="presParOf" srcId="{59C95B08-FC5F-4BBA-8A20-D03ABE7B2D75}" destId="{F56F1EEB-CEFF-4BC9-BE7E-9F9B67D392FD}" srcOrd="1" destOrd="0" presId="urn:microsoft.com/office/officeart/2008/layout/LinedList"/>
    <dgm:cxn modelId="{C4CF98E3-D1C5-4365-85E1-54512EA2E4B1}" type="presParOf" srcId="{F56F1EEB-CEFF-4BC9-BE7E-9F9B67D392FD}" destId="{929A9295-ABB6-4392-82CB-1976DB5645E6}" srcOrd="0" destOrd="0" presId="urn:microsoft.com/office/officeart/2008/layout/LinedList"/>
    <dgm:cxn modelId="{F8250400-937A-4393-A673-F7F0C1045C12}" type="presParOf" srcId="{F56F1EEB-CEFF-4BC9-BE7E-9F9B67D392FD}" destId="{E42AC43D-C4BE-40A5-98DB-15E1F47A858F}" srcOrd="1" destOrd="0" presId="urn:microsoft.com/office/officeart/2008/layout/LinedList"/>
    <dgm:cxn modelId="{FE265BF0-76D9-4F03-9706-1A205FD01014}" type="presParOf" srcId="{59C95B08-FC5F-4BBA-8A20-D03ABE7B2D75}" destId="{5A76794C-1A7E-46A7-ADBC-5C5F56C95FC2}" srcOrd="2" destOrd="0" presId="urn:microsoft.com/office/officeart/2008/layout/LinedList"/>
    <dgm:cxn modelId="{82FD1467-5B79-4A44-A22D-D40F1C8273C0}" type="presParOf" srcId="{59C95B08-FC5F-4BBA-8A20-D03ABE7B2D75}" destId="{A1796637-0725-4ECC-82C2-1AE89ED45518}" srcOrd="3" destOrd="0" presId="urn:microsoft.com/office/officeart/2008/layout/LinedList"/>
    <dgm:cxn modelId="{F756A59C-0E4A-4BA8-9319-633DD47625A8}" type="presParOf" srcId="{A1796637-0725-4ECC-82C2-1AE89ED45518}" destId="{B0521EC1-CE32-45D2-B79E-AAFF0387E03E}" srcOrd="0" destOrd="0" presId="urn:microsoft.com/office/officeart/2008/layout/LinedList"/>
    <dgm:cxn modelId="{2FFA6FC9-BE81-439A-BC79-66AC1CD69737}" type="presParOf" srcId="{A1796637-0725-4ECC-82C2-1AE89ED45518}" destId="{79CA37D0-DCBD-4B05-A65F-95D8DDA552DE}" srcOrd="1" destOrd="0" presId="urn:microsoft.com/office/officeart/2008/layout/LinedList"/>
    <dgm:cxn modelId="{0E3536F9-2D40-45E0-AC72-09D49AF5AA25}" type="presParOf" srcId="{59C95B08-FC5F-4BBA-8A20-D03ABE7B2D75}" destId="{DD8B768B-148C-4B0B-853D-035D15D5165E}" srcOrd="4" destOrd="0" presId="urn:microsoft.com/office/officeart/2008/layout/LinedList"/>
    <dgm:cxn modelId="{4F531293-7FB4-40C6-A0F8-1CA7AAB4B8FE}" type="presParOf" srcId="{59C95B08-FC5F-4BBA-8A20-D03ABE7B2D75}" destId="{870F75B0-DF0F-446C-9951-030B945EB109}" srcOrd="5" destOrd="0" presId="urn:microsoft.com/office/officeart/2008/layout/LinedList"/>
    <dgm:cxn modelId="{21123DEB-2422-47D5-B056-5BECF72175BD}" type="presParOf" srcId="{870F75B0-DF0F-446C-9951-030B945EB109}" destId="{47C8B700-83C9-4730-8D43-4C291454CF13}" srcOrd="0" destOrd="0" presId="urn:microsoft.com/office/officeart/2008/layout/LinedList"/>
    <dgm:cxn modelId="{9A807697-B374-41BF-B1B2-F698F63EFF3D}" type="presParOf" srcId="{870F75B0-DF0F-446C-9951-030B945EB109}" destId="{B5B415D6-1F04-4795-A12E-20B0CA45CB37}" srcOrd="1" destOrd="0" presId="urn:microsoft.com/office/officeart/2008/layout/LinedList"/>
    <dgm:cxn modelId="{348D3529-1995-4D46-B141-245F7E943246}" type="presParOf" srcId="{59C95B08-FC5F-4BBA-8A20-D03ABE7B2D75}" destId="{8F13B21D-BAC3-44C0-A2D2-188E558A7152}" srcOrd="6" destOrd="0" presId="urn:microsoft.com/office/officeart/2008/layout/LinedList"/>
    <dgm:cxn modelId="{8FEFE780-EB4C-44E2-859C-F52FCA143209}" type="presParOf" srcId="{59C95B08-FC5F-4BBA-8A20-D03ABE7B2D75}" destId="{0B26D762-E691-475C-BB12-A0C8DEE16362}" srcOrd="7" destOrd="0" presId="urn:microsoft.com/office/officeart/2008/layout/LinedList"/>
    <dgm:cxn modelId="{833C3DEE-668F-48FF-9D6A-523C8AB778D9}" type="presParOf" srcId="{0B26D762-E691-475C-BB12-A0C8DEE16362}" destId="{B5209087-7956-4D2F-AE77-097A9B8C2662}" srcOrd="0" destOrd="0" presId="urn:microsoft.com/office/officeart/2008/layout/LinedList"/>
    <dgm:cxn modelId="{4FD56225-87D8-4B3B-98B9-FFA1C2A99C78}" type="presParOf" srcId="{0B26D762-E691-475C-BB12-A0C8DEE16362}" destId="{F2F5A31B-1EF0-4AF9-AD0F-C3259ECBCD66}" srcOrd="1" destOrd="0" presId="urn:microsoft.com/office/officeart/2008/layout/LinedList"/>
    <dgm:cxn modelId="{4A566AFD-F00C-4067-B97E-4F1A75F03A39}" type="presParOf" srcId="{59C95B08-FC5F-4BBA-8A20-D03ABE7B2D75}" destId="{24AEC790-CAFF-4A2D-A433-712427634DC6}" srcOrd="8" destOrd="0" presId="urn:microsoft.com/office/officeart/2008/layout/LinedList"/>
    <dgm:cxn modelId="{F3761F65-D00B-4647-8D1B-C0347CA8F4A8}" type="presParOf" srcId="{59C95B08-FC5F-4BBA-8A20-D03ABE7B2D75}" destId="{D8A944CB-F42D-40C5-A576-EBB3423A13CC}" srcOrd="9" destOrd="0" presId="urn:microsoft.com/office/officeart/2008/layout/LinedList"/>
    <dgm:cxn modelId="{3A6193CD-ECBF-4DF3-AB6D-ECC41C32A19D}" type="presParOf" srcId="{D8A944CB-F42D-40C5-A576-EBB3423A13CC}" destId="{FD3E80B0-0D81-4183-A483-5987F4078D5E}" srcOrd="0" destOrd="0" presId="urn:microsoft.com/office/officeart/2008/layout/LinedList"/>
    <dgm:cxn modelId="{920D0457-9FAB-41FD-91A8-9157482B4D40}" type="presParOf" srcId="{D8A944CB-F42D-40C5-A576-EBB3423A13CC}" destId="{18B070AE-5745-4655-B749-8E9159DD147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DA08F5-BD08-4D18-AB00-0AB2B5C577F2}">
      <dsp:nvSpPr>
        <dsp:cNvPr id="0" name=""/>
        <dsp:cNvSpPr/>
      </dsp:nvSpPr>
      <dsp:spPr>
        <a:xfrm>
          <a:off x="0" y="640"/>
          <a:ext cx="5914209" cy="0"/>
        </a:xfrm>
        <a:prstGeom prst="line">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929A9295-ABB6-4392-82CB-1976DB5645E6}">
      <dsp:nvSpPr>
        <dsp:cNvPr id="0" name=""/>
        <dsp:cNvSpPr/>
      </dsp:nvSpPr>
      <dsp:spPr>
        <a:xfrm>
          <a:off x="0" y="640"/>
          <a:ext cx="5914209" cy="104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dirty="0">
              <a:latin typeface="Arial" panose="020B0604020202020204" pitchFamily="34" charset="0"/>
              <a:cs typeface="Arial" panose="020B0604020202020204" pitchFamily="34" charset="0"/>
            </a:rPr>
            <a:t>HIV remains a significant public health issue in the UK, despite advancements in medical treatment. </a:t>
          </a:r>
          <a:endParaRPr lang="en-US" sz="1600" kern="1200" dirty="0">
            <a:latin typeface="Arial" panose="020B0604020202020204" pitchFamily="34" charset="0"/>
            <a:cs typeface="Arial" panose="020B0604020202020204" pitchFamily="34" charset="0"/>
          </a:endParaRPr>
        </a:p>
      </dsp:txBody>
      <dsp:txXfrm>
        <a:off x="0" y="640"/>
        <a:ext cx="5914209" cy="1049475"/>
      </dsp:txXfrm>
    </dsp:sp>
    <dsp:sp modelId="{5A76794C-1A7E-46A7-ADBC-5C5F56C95FC2}">
      <dsp:nvSpPr>
        <dsp:cNvPr id="0" name=""/>
        <dsp:cNvSpPr/>
      </dsp:nvSpPr>
      <dsp:spPr>
        <a:xfrm>
          <a:off x="0" y="1050115"/>
          <a:ext cx="5914209" cy="0"/>
        </a:xfrm>
        <a:prstGeom prst="line">
          <a:avLst/>
        </a:prstGeom>
        <a:blipFill>
          <a:blip xmlns:r="http://schemas.openxmlformats.org/officeDocument/2006/relationships" r:embed="rId1">
            <a:duotone>
              <a:schemeClr val="accent2">
                <a:hueOff val="562602"/>
                <a:satOff val="-9895"/>
                <a:lumOff val="392"/>
                <a:alphaOff val="0"/>
                <a:shade val="74000"/>
                <a:satMod val="130000"/>
                <a:lumMod val="90000"/>
              </a:schemeClr>
              <a:schemeClr val="accent2">
                <a:hueOff val="562602"/>
                <a:satOff val="-9895"/>
                <a:lumOff val="392"/>
                <a:alphaOff val="0"/>
                <a:tint val="94000"/>
                <a:satMod val="120000"/>
                <a:lumMod val="104000"/>
              </a:schemeClr>
            </a:duotone>
          </a:blip>
          <a:tile tx="0" ty="0" sx="100000" sy="100000" flip="none" algn="tl"/>
        </a:blipFill>
        <a:ln w="9525" cap="flat" cmpd="sng" algn="ctr">
          <a:solidFill>
            <a:schemeClr val="accent2">
              <a:hueOff val="562602"/>
              <a:satOff val="-9895"/>
              <a:lumOff val="392"/>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B0521EC1-CE32-45D2-B79E-AAFF0387E03E}">
      <dsp:nvSpPr>
        <dsp:cNvPr id="0" name=""/>
        <dsp:cNvSpPr/>
      </dsp:nvSpPr>
      <dsp:spPr>
        <a:xfrm>
          <a:off x="0" y="1050115"/>
          <a:ext cx="5914209" cy="104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dirty="0">
              <a:latin typeface="Arial" panose="020B0604020202020204" pitchFamily="34" charset="0"/>
              <a:cs typeface="Arial" panose="020B0604020202020204" pitchFamily="34" charset="0"/>
            </a:rPr>
            <a:t>Antiretroviral therapy has enhanced survival rates and improved the management of HIV; nonetheless, several individuals continue to confront stigma, discrimination, and delayed diagnosis, adversely affecting their health and quality of life. </a:t>
          </a:r>
          <a:endParaRPr lang="en-US" sz="1600" kern="1200" dirty="0">
            <a:latin typeface="Arial" panose="020B0604020202020204" pitchFamily="34" charset="0"/>
            <a:cs typeface="Arial" panose="020B0604020202020204" pitchFamily="34" charset="0"/>
          </a:endParaRPr>
        </a:p>
      </dsp:txBody>
      <dsp:txXfrm>
        <a:off x="0" y="1050115"/>
        <a:ext cx="5914209" cy="1049475"/>
      </dsp:txXfrm>
    </dsp:sp>
    <dsp:sp modelId="{DD8B768B-148C-4B0B-853D-035D15D5165E}">
      <dsp:nvSpPr>
        <dsp:cNvPr id="0" name=""/>
        <dsp:cNvSpPr/>
      </dsp:nvSpPr>
      <dsp:spPr>
        <a:xfrm>
          <a:off x="0" y="2099590"/>
          <a:ext cx="5914209" cy="0"/>
        </a:xfrm>
        <a:prstGeom prst="line">
          <a:avLst/>
        </a:prstGeom>
        <a:blipFill>
          <a:blip xmlns:r="http://schemas.openxmlformats.org/officeDocument/2006/relationships" r:embed="rId1">
            <a:duotone>
              <a:schemeClr val="accent2">
                <a:hueOff val="1125205"/>
                <a:satOff val="-19789"/>
                <a:lumOff val="784"/>
                <a:alphaOff val="0"/>
                <a:shade val="74000"/>
                <a:satMod val="130000"/>
                <a:lumMod val="90000"/>
              </a:schemeClr>
              <a:schemeClr val="accent2">
                <a:hueOff val="1125205"/>
                <a:satOff val="-19789"/>
                <a:lumOff val="784"/>
                <a:alphaOff val="0"/>
                <a:tint val="94000"/>
                <a:satMod val="120000"/>
                <a:lumMod val="104000"/>
              </a:schemeClr>
            </a:duotone>
          </a:blip>
          <a:tile tx="0" ty="0" sx="100000" sy="100000" flip="none" algn="tl"/>
        </a:blipFill>
        <a:ln w="9525" cap="flat" cmpd="sng" algn="ctr">
          <a:solidFill>
            <a:schemeClr val="accent2">
              <a:hueOff val="1125205"/>
              <a:satOff val="-19789"/>
              <a:lumOff val="784"/>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47C8B700-83C9-4730-8D43-4C291454CF13}">
      <dsp:nvSpPr>
        <dsp:cNvPr id="0" name=""/>
        <dsp:cNvSpPr/>
      </dsp:nvSpPr>
      <dsp:spPr>
        <a:xfrm>
          <a:off x="0" y="2099590"/>
          <a:ext cx="5914209" cy="104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dirty="0">
              <a:latin typeface="Arial" panose="020B0604020202020204" pitchFamily="34" charset="0"/>
              <a:cs typeface="Arial" panose="020B0604020202020204" pitchFamily="34" charset="0"/>
            </a:rPr>
            <a:t>Access to health and social care services is unequal, with underprivileged and minority groups encountering increased barriers.</a:t>
          </a:r>
          <a:endParaRPr lang="en-US" sz="1600" kern="1200" dirty="0">
            <a:latin typeface="Arial" panose="020B0604020202020204" pitchFamily="34" charset="0"/>
            <a:cs typeface="Arial" panose="020B0604020202020204" pitchFamily="34" charset="0"/>
          </a:endParaRPr>
        </a:p>
      </dsp:txBody>
      <dsp:txXfrm>
        <a:off x="0" y="2099590"/>
        <a:ext cx="5914209" cy="1049475"/>
      </dsp:txXfrm>
    </dsp:sp>
    <dsp:sp modelId="{8F13B21D-BAC3-44C0-A2D2-188E558A7152}">
      <dsp:nvSpPr>
        <dsp:cNvPr id="0" name=""/>
        <dsp:cNvSpPr/>
      </dsp:nvSpPr>
      <dsp:spPr>
        <a:xfrm>
          <a:off x="0" y="3149066"/>
          <a:ext cx="5914209" cy="0"/>
        </a:xfrm>
        <a:prstGeom prst="line">
          <a:avLst/>
        </a:prstGeom>
        <a:blipFill>
          <a:blip xmlns:r="http://schemas.openxmlformats.org/officeDocument/2006/relationships" r:embed="rId1">
            <a:duotone>
              <a:schemeClr val="accent2">
                <a:hueOff val="1687807"/>
                <a:satOff val="-29684"/>
                <a:lumOff val="1177"/>
                <a:alphaOff val="0"/>
                <a:shade val="74000"/>
                <a:satMod val="130000"/>
                <a:lumMod val="90000"/>
              </a:schemeClr>
              <a:schemeClr val="accent2">
                <a:hueOff val="1687807"/>
                <a:satOff val="-29684"/>
                <a:lumOff val="1177"/>
                <a:alphaOff val="0"/>
                <a:tint val="94000"/>
                <a:satMod val="120000"/>
                <a:lumMod val="104000"/>
              </a:schemeClr>
            </a:duotone>
          </a:blip>
          <a:tile tx="0" ty="0" sx="100000" sy="100000" flip="none" algn="tl"/>
        </a:blipFill>
        <a:ln w="9525" cap="flat" cmpd="sng" algn="ctr">
          <a:solidFill>
            <a:schemeClr val="accent2">
              <a:hueOff val="1687807"/>
              <a:satOff val="-29684"/>
              <a:lumOff val="1177"/>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B5209087-7956-4D2F-AE77-097A9B8C2662}">
      <dsp:nvSpPr>
        <dsp:cNvPr id="0" name=""/>
        <dsp:cNvSpPr/>
      </dsp:nvSpPr>
      <dsp:spPr>
        <a:xfrm>
          <a:off x="0" y="3149066"/>
          <a:ext cx="5914209" cy="104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dirty="0">
              <a:latin typeface="Arial" panose="020B0604020202020204" pitchFamily="34" charset="0"/>
              <a:cs typeface="Arial" panose="020B0604020202020204" pitchFamily="34" charset="0"/>
            </a:rPr>
            <a:t>Contemporary care approaches mostly </a:t>
          </a:r>
          <a:r>
            <a:rPr lang="en-US" sz="1600" b="0" i="0" kern="1200" baseline="0" dirty="0" err="1">
              <a:latin typeface="Arial" panose="020B0604020202020204" pitchFamily="34" charset="0"/>
              <a:cs typeface="Arial" panose="020B0604020202020204" pitchFamily="34" charset="0"/>
            </a:rPr>
            <a:t>emphasise</a:t>
          </a:r>
          <a:r>
            <a:rPr lang="en-US" sz="1600" b="0" i="0" kern="1200" baseline="0" dirty="0">
              <a:latin typeface="Arial" panose="020B0604020202020204" pitchFamily="34" charset="0"/>
              <a:cs typeface="Arial" panose="020B0604020202020204" pitchFamily="34" charset="0"/>
            </a:rPr>
            <a:t> biological treatment while neglecting essential emotional, psychological, and cultural needs. </a:t>
          </a:r>
          <a:endParaRPr lang="en-US" sz="1600" kern="1200" dirty="0">
            <a:latin typeface="Arial" panose="020B0604020202020204" pitchFamily="34" charset="0"/>
            <a:cs typeface="Arial" panose="020B0604020202020204" pitchFamily="34" charset="0"/>
          </a:endParaRPr>
        </a:p>
      </dsp:txBody>
      <dsp:txXfrm>
        <a:off x="0" y="3149066"/>
        <a:ext cx="5914209" cy="1049475"/>
      </dsp:txXfrm>
    </dsp:sp>
    <dsp:sp modelId="{24AEC790-CAFF-4A2D-A433-712427634DC6}">
      <dsp:nvSpPr>
        <dsp:cNvPr id="0" name=""/>
        <dsp:cNvSpPr/>
      </dsp:nvSpPr>
      <dsp:spPr>
        <a:xfrm>
          <a:off x="0" y="4198541"/>
          <a:ext cx="5914209" cy="0"/>
        </a:xfrm>
        <a:prstGeom prst="line">
          <a:avLst/>
        </a:prstGeom>
        <a:blipFill>
          <a:blip xmlns:r="http://schemas.openxmlformats.org/officeDocument/2006/relationships" r:embed="rId1">
            <a:duotone>
              <a:schemeClr val="accent2">
                <a:hueOff val="2250410"/>
                <a:satOff val="-39578"/>
                <a:lumOff val="1569"/>
                <a:alphaOff val="0"/>
                <a:shade val="74000"/>
                <a:satMod val="130000"/>
                <a:lumMod val="90000"/>
              </a:schemeClr>
              <a:schemeClr val="accent2">
                <a:hueOff val="2250410"/>
                <a:satOff val="-39578"/>
                <a:lumOff val="1569"/>
                <a:alphaOff val="0"/>
                <a:tint val="94000"/>
                <a:satMod val="120000"/>
                <a:lumMod val="104000"/>
              </a:schemeClr>
            </a:duotone>
          </a:blip>
          <a:tile tx="0" ty="0" sx="100000" sy="100000" flip="none" algn="tl"/>
        </a:blipFill>
        <a:ln w="9525" cap="flat" cmpd="sng" algn="ctr">
          <a:solidFill>
            <a:schemeClr val="accent2">
              <a:hueOff val="2250410"/>
              <a:satOff val="-39578"/>
              <a:lumOff val="1569"/>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FD3E80B0-0D81-4183-A483-5987F4078D5E}">
      <dsp:nvSpPr>
        <dsp:cNvPr id="0" name=""/>
        <dsp:cNvSpPr/>
      </dsp:nvSpPr>
      <dsp:spPr>
        <a:xfrm>
          <a:off x="0" y="4198541"/>
          <a:ext cx="5914209" cy="104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dirty="0">
              <a:latin typeface="Arial" panose="020B0604020202020204" pitchFamily="34" charset="0"/>
              <a:cs typeface="Arial" panose="020B0604020202020204" pitchFamily="34" charset="0"/>
            </a:rPr>
            <a:t>To ensure that HIV care in the UK is more comprehensive, equitable, and patient-centered, these deficiencies must be addressed</a:t>
          </a:r>
          <a:r>
            <a:rPr lang="en-US" sz="1600" b="0" i="0" kern="1200" baseline="0" dirty="0"/>
            <a:t>. (</a:t>
          </a:r>
          <a:r>
            <a:rPr lang="en-US" sz="1600" kern="1200" dirty="0">
              <a:latin typeface="Times New Roman" panose="02020603050405020304" pitchFamily="18" charset="0"/>
              <a:cs typeface="Times New Roman" panose="02020603050405020304" pitchFamily="18" charset="0"/>
            </a:rPr>
            <a:t>Boardman et al., (2024) </a:t>
          </a:r>
          <a:endParaRPr lang="en-US" sz="1600" kern="1200" dirty="0"/>
        </a:p>
      </dsp:txBody>
      <dsp:txXfrm>
        <a:off x="0" y="4198541"/>
        <a:ext cx="5914209" cy="10494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040A1C-1C97-4936-B044-AC89C37E6FA3}"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EF4C4D-1AD9-481F-96B6-6DFBA6DB18CE}" type="slidenum">
              <a:rPr lang="en-GB" smtClean="0"/>
              <a:t>‹#›</a:t>
            </a:fld>
            <a:endParaRPr lang="en-GB"/>
          </a:p>
        </p:txBody>
      </p:sp>
    </p:spTree>
    <p:extLst>
      <p:ext uri="{BB962C8B-B14F-4D97-AF65-F5344CB8AC3E}">
        <p14:creationId xmlns:p14="http://schemas.microsoft.com/office/powerpoint/2010/main" val="2617136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EF4C4D-1AD9-481F-96B6-6DFBA6DB18CE}" type="slidenum">
              <a:rPr lang="en-GB" smtClean="0"/>
              <a:t>2</a:t>
            </a:fld>
            <a:endParaRPr lang="en-GB"/>
          </a:p>
        </p:txBody>
      </p:sp>
    </p:spTree>
    <p:extLst>
      <p:ext uri="{BB962C8B-B14F-4D97-AF65-F5344CB8AC3E}">
        <p14:creationId xmlns:p14="http://schemas.microsoft.com/office/powerpoint/2010/main" val="3500187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EF4C4D-1AD9-481F-96B6-6DFBA6DB18CE}" type="slidenum">
              <a:rPr lang="en-GB" smtClean="0"/>
              <a:t>3</a:t>
            </a:fld>
            <a:endParaRPr lang="en-GB"/>
          </a:p>
        </p:txBody>
      </p:sp>
    </p:spTree>
    <p:extLst>
      <p:ext uri="{BB962C8B-B14F-4D97-AF65-F5344CB8AC3E}">
        <p14:creationId xmlns:p14="http://schemas.microsoft.com/office/powerpoint/2010/main" val="1780958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EF4C4D-1AD9-481F-96B6-6DFBA6DB18CE}" type="slidenum">
              <a:rPr lang="en-GB" smtClean="0"/>
              <a:t>4</a:t>
            </a:fld>
            <a:endParaRPr lang="en-GB"/>
          </a:p>
        </p:txBody>
      </p:sp>
    </p:spTree>
    <p:extLst>
      <p:ext uri="{BB962C8B-B14F-4D97-AF65-F5344CB8AC3E}">
        <p14:creationId xmlns:p14="http://schemas.microsoft.com/office/powerpoint/2010/main" val="7413832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0BBE5FB-9E4D-41AA-90D3-D8C20D21C9E0}" type="datetimeFigureOut">
              <a:rPr lang="en-GB" smtClean="0"/>
              <a:t>06/10/2025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F379724-4E2C-4979-A3D2-0D6F0DE99F7C}"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5382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BBE5FB-9E4D-41AA-90D3-D8C20D21C9E0}"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79724-4E2C-4979-A3D2-0D6F0DE99F7C}" type="slidenum">
              <a:rPr lang="en-GB" smtClean="0"/>
              <a:t>‹#›</a:t>
            </a:fld>
            <a:endParaRPr lang="en-GB"/>
          </a:p>
        </p:txBody>
      </p:sp>
    </p:spTree>
    <p:extLst>
      <p:ext uri="{BB962C8B-B14F-4D97-AF65-F5344CB8AC3E}">
        <p14:creationId xmlns:p14="http://schemas.microsoft.com/office/powerpoint/2010/main" val="776955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BBE5FB-9E4D-41AA-90D3-D8C20D21C9E0}"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79724-4E2C-4979-A3D2-0D6F0DE99F7C}"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4984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0BBE5FB-9E4D-41AA-90D3-D8C20D21C9E0}"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379724-4E2C-4979-A3D2-0D6F0DE99F7C}" type="slidenum">
              <a:rPr lang="en-GB" smtClean="0"/>
              <a:t>‹#›</a:t>
            </a:fld>
            <a:endParaRPr lang="en-GB"/>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5279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0BBE5FB-9E4D-41AA-90D3-D8C20D21C9E0}" type="datetimeFigureOut">
              <a:rPr lang="en-GB" smtClean="0"/>
              <a:t>06/10/2025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379724-4E2C-4979-A3D2-0D6F0DE99F7C}"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5957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BE5FB-9E4D-41AA-90D3-D8C20D21C9E0}" type="datetimeFigureOut">
              <a:rPr lang="en-GB" smtClean="0"/>
              <a:t>06/10/2025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379724-4E2C-4979-A3D2-0D6F0DE99F7C}"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5300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BBE5FB-9E4D-41AA-90D3-D8C20D21C9E0}" type="datetimeFigureOut">
              <a:rPr lang="en-GB" smtClean="0"/>
              <a:t>06/10/2025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379724-4E2C-4979-A3D2-0D6F0DE99F7C}" type="slidenum">
              <a:rPr lang="en-GB" smtClean="0"/>
              <a:t>‹#›</a:t>
            </a:fld>
            <a:endParaRPr lang="en-GB"/>
          </a:p>
        </p:txBody>
      </p:sp>
    </p:spTree>
    <p:extLst>
      <p:ext uri="{BB962C8B-B14F-4D97-AF65-F5344CB8AC3E}">
        <p14:creationId xmlns:p14="http://schemas.microsoft.com/office/powerpoint/2010/main" val="3226025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BBE5FB-9E4D-41AA-90D3-D8C20D21C9E0}"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379724-4E2C-4979-A3D2-0D6F0DE99F7C}"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2576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BBE5FB-9E4D-41AA-90D3-D8C20D21C9E0}"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F379724-4E2C-4979-A3D2-0D6F0DE99F7C}" type="slidenum">
              <a:rPr lang="en-GB" smtClean="0"/>
              <a:t>‹#›</a:t>
            </a:fld>
            <a:endParaRPr lang="en-GB"/>
          </a:p>
        </p:txBody>
      </p:sp>
    </p:spTree>
    <p:extLst>
      <p:ext uri="{BB962C8B-B14F-4D97-AF65-F5344CB8AC3E}">
        <p14:creationId xmlns:p14="http://schemas.microsoft.com/office/powerpoint/2010/main" val="1494148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BBE5FB-9E4D-41AA-90D3-D8C20D21C9E0}"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379724-4E2C-4979-A3D2-0D6F0DE99F7C}" type="slidenum">
              <a:rPr lang="en-GB" smtClean="0"/>
              <a:t>‹#›</a:t>
            </a:fld>
            <a:endParaRPr lang="en-GB"/>
          </a:p>
        </p:txBody>
      </p:sp>
    </p:spTree>
    <p:extLst>
      <p:ext uri="{BB962C8B-B14F-4D97-AF65-F5344CB8AC3E}">
        <p14:creationId xmlns:p14="http://schemas.microsoft.com/office/powerpoint/2010/main" val="1183353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BBE5FB-9E4D-41AA-90D3-D8C20D21C9E0}"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79724-4E2C-4979-A3D2-0D6F0DE99F7C}"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50437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BBE5FB-9E4D-41AA-90D3-D8C20D21C9E0}"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79724-4E2C-4979-A3D2-0D6F0DE99F7C}"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9671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BBE5FB-9E4D-41AA-90D3-D8C20D21C9E0}"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79724-4E2C-4979-A3D2-0D6F0DE99F7C}" type="slidenum">
              <a:rPr lang="en-GB" smtClean="0"/>
              <a:t>‹#›</a:t>
            </a:fld>
            <a:endParaRPr lang="en-GB"/>
          </a:p>
        </p:txBody>
      </p:sp>
    </p:spTree>
    <p:extLst>
      <p:ext uri="{BB962C8B-B14F-4D97-AF65-F5344CB8AC3E}">
        <p14:creationId xmlns:p14="http://schemas.microsoft.com/office/powerpoint/2010/main" val="637218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BBE5FB-9E4D-41AA-90D3-D8C20D21C9E0}"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79724-4E2C-4979-A3D2-0D6F0DE99F7C}"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776854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BBE5FB-9E4D-41AA-90D3-D8C20D21C9E0}"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79724-4E2C-4979-A3D2-0D6F0DE99F7C}"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7896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BBE5FB-9E4D-41AA-90D3-D8C20D21C9E0}"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79724-4E2C-4979-A3D2-0D6F0DE99F7C}"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87457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BBE5FB-9E4D-41AA-90D3-D8C20D21C9E0}"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379724-4E2C-4979-A3D2-0D6F0DE99F7C}"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2335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0BBE5FB-9E4D-41AA-90D3-D8C20D21C9E0}" type="datetimeFigureOut">
              <a:rPr lang="en-GB" smtClean="0"/>
              <a:t>06/10/2025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F379724-4E2C-4979-A3D2-0D6F0DE99F7C}" type="slidenum">
              <a:rPr lang="en-GB" smtClean="0"/>
              <a:t>‹#›</a:t>
            </a:fld>
            <a:endParaRPr lang="en-GB"/>
          </a:p>
        </p:txBody>
      </p:sp>
    </p:spTree>
    <p:extLst>
      <p:ext uri="{BB962C8B-B14F-4D97-AF65-F5344CB8AC3E}">
        <p14:creationId xmlns:p14="http://schemas.microsoft.com/office/powerpoint/2010/main" val="2666446164"/>
      </p:ext>
    </p:extLst>
  </p:cSld>
  <p:clrMap bg1="lt1" tx1="dk1" bg2="lt2" tx2="dk2" accent1="accent1" accent2="accent2" accent3="accent3" accent4="accent4" accent5="accent5" accent6="accent6" hlink="hlink" folHlink="folHlink"/>
  <p:sldLayoutIdLst>
    <p:sldLayoutId id="2147483974" r:id="rId1"/>
    <p:sldLayoutId id="2147483975" r:id="rId2"/>
    <p:sldLayoutId id="2147483976" r:id="rId3"/>
    <p:sldLayoutId id="2147483977" r:id="rId4"/>
    <p:sldLayoutId id="2147483978" r:id="rId5"/>
    <p:sldLayoutId id="2147483979" r:id="rId6"/>
    <p:sldLayoutId id="2147483980" r:id="rId7"/>
    <p:sldLayoutId id="2147483981" r:id="rId8"/>
    <p:sldLayoutId id="2147483982" r:id="rId9"/>
    <p:sldLayoutId id="2147483983" r:id="rId10"/>
    <p:sldLayoutId id="2147483984" r:id="rId11"/>
    <p:sldLayoutId id="2147483985" r:id="rId12"/>
    <p:sldLayoutId id="2147483986" r:id="rId13"/>
    <p:sldLayoutId id="2147483987" r:id="rId14"/>
    <p:sldLayoutId id="2147483988" r:id="rId15"/>
    <p:sldLayoutId id="2147483989" r:id="rId16"/>
    <p:sldLayoutId id="2147483990"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http://www.thetraveldoctor.com.au/hiv-travel/" TargetMode="External"/><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HIV_and_men_who_have_sex_with_men"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2.jpeg"/><Relationship Id="rId7" Type="http://schemas.openxmlformats.org/officeDocument/2006/relationships/hyperlink" Target="https://www.scientia.global/professor-tomas-hanke-use-of-experimental-medicine-for-rational-development-of-an-effective-hiv-vaccin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hyperlink" Target="https://www.aidsmap.com/about-hiv/skin-problems-and-hiv" TargetMode="Externa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4.jpe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doi.org/10.1111/j.1365-2524.2009.00881.x" TargetMode="External"/><Relationship Id="rId5" Type="http://schemas.openxmlformats.org/officeDocument/2006/relationships/hyperlink" Target="https://doi.org/10.1080/01459740.2022.2139182" TargetMode="External"/><Relationship Id="rId4" Type="http://schemas.openxmlformats.org/officeDocument/2006/relationships/hyperlink" Target="https://journals.physiology.org/doi/full/10.1152/physrev.00039.2018"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hopkinsmedicine.org/health/conditions-and-diseases/hiv-and-aids/hivaids-and-skin-conditions" TargetMode="External"/><Relationship Id="rId2" Type="http://schemas.openxmlformats.org/officeDocument/2006/relationships/hyperlink" Target="https://www.gov.uk/government/statistics/hiv-annual-data-tables/hiv-testing-prep-new-hiv-diagnoses-and-care-outcomes-for-people-accessing-hiv-services-2024-report" TargetMode="Externa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www.nature.com/articles/s41572-023-00452-3" TargetMode="External"/><Relationship Id="rId2" Type="http://schemas.openxmlformats.org/officeDocument/2006/relationships/hyperlink" Target="https://link.springer.com/article/10.1186/s12875-024-02519-w" TargetMode="External"/><Relationship Id="rId1" Type="http://schemas.openxmlformats.org/officeDocument/2006/relationships/slideLayout" Target="../slideLayouts/slideLayout6.xml"/><Relationship Id="rId4" Type="http://schemas.openxmlformats.org/officeDocument/2006/relationships/hyperlink" Target="https://journals.lww.com/aidsonline/abstract/2007/10005/long_term_psychosocial_challenges_for_people.9.aspx"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ink.springer.com/article/10.1186/s12913-022-07630-1" TargetMode="External"/><Relationship Id="rId2" Type="http://schemas.openxmlformats.org/officeDocument/2006/relationships/hyperlink" Target="https://www.who.int/about/governance/constitution"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6E2E74-06CA-4173-B7B0-204D27B1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6970E1C9-C9F9-481F-894F-6978A15CF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5201" y="965200"/>
            <a:ext cx="10286108" cy="4927600"/>
          </a:xfrm>
          <a:prstGeom prst="rect">
            <a:avLst/>
          </a:prstGeom>
          <a:solidFill>
            <a:schemeClr val="bg1">
              <a:lumMod val="95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95FB36-9688-49FD-8F26-AD607176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347" y="1129284"/>
            <a:ext cx="9957816" cy="4599432"/>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9C9AA2-777C-B640-0F3F-7ADB6757819B}"/>
              </a:ext>
            </a:extLst>
          </p:cNvPr>
          <p:cNvSpPr>
            <a:spLocks noGrp="1"/>
          </p:cNvSpPr>
          <p:nvPr>
            <p:ph type="ctrTitle"/>
          </p:nvPr>
        </p:nvSpPr>
        <p:spPr>
          <a:xfrm>
            <a:off x="1129347" y="1292773"/>
            <a:ext cx="9587352" cy="2924374"/>
          </a:xfrm>
        </p:spPr>
        <p:txBody>
          <a:bodyPr anchor="ctr">
            <a:normAutofit fontScale="90000"/>
          </a:bodyPr>
          <a:lstStyle/>
          <a:p>
            <a:pPr algn="l">
              <a:lnSpc>
                <a:spcPct val="90000"/>
              </a:lnSpc>
            </a:pPr>
            <a:r>
              <a:rPr lang="en-GB" sz="2800" b="1" dirty="0">
                <a:latin typeface="Arial" panose="020B0604020202020204" pitchFamily="34" charset="0"/>
                <a:cs typeface="Arial" panose="020B0604020202020204" pitchFamily="34" charset="0"/>
              </a:rPr>
              <a:t>Student Name: </a:t>
            </a:r>
            <a:r>
              <a:rPr lang="en-GB" sz="2800" dirty="0">
                <a:latin typeface="Arial" panose="020B0604020202020204" pitchFamily="34" charset="0"/>
                <a:cs typeface="Arial" panose="020B0604020202020204" pitchFamily="34" charset="0"/>
              </a:rPr>
              <a:t>Donna Olivia shilunga</a:t>
            </a: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Student Number: </a:t>
            </a:r>
            <a:r>
              <a:rPr lang="en-GB" sz="2800" dirty="0">
                <a:latin typeface="Arial" panose="020B0604020202020204" pitchFamily="34" charset="0"/>
                <a:cs typeface="Arial" panose="020B0604020202020204" pitchFamily="34" charset="0"/>
              </a:rPr>
              <a:t>2129251</a:t>
            </a: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Programme: </a:t>
            </a:r>
            <a:r>
              <a:rPr lang="en-GB" sz="2800" dirty="0">
                <a:latin typeface="Arial" panose="020B0604020202020204" pitchFamily="34" charset="0"/>
                <a:cs typeface="Arial" panose="020B0604020202020204" pitchFamily="34" charset="0"/>
              </a:rPr>
              <a:t>MSc Public health and social care in Practice</a:t>
            </a: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a:t>
            </a:r>
            <a:r>
              <a:rPr lang="en-GB" sz="2800" dirty="0">
                <a:latin typeface="Arial" panose="020B0604020202020204" pitchFamily="34" charset="0"/>
                <a:cs typeface="Arial" panose="020B0604020202020204" pitchFamily="34" charset="0"/>
              </a:rPr>
              <a:t>Practice-Base Research</a:t>
            </a: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Code: </a:t>
            </a:r>
            <a:r>
              <a:rPr lang="en-GB" sz="2800" dirty="0">
                <a:latin typeface="Arial" panose="020B0604020202020204" pitchFamily="34" charset="0"/>
                <a:cs typeface="Arial" panose="020B0604020202020204" pitchFamily="34" charset="0"/>
              </a:rPr>
              <a:t>LCHS7008</a:t>
            </a: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Lecture: </a:t>
            </a:r>
            <a:r>
              <a:rPr lang="en-GB" sz="2800" dirty="0">
                <a:latin typeface="Arial" panose="020B0604020202020204" pitchFamily="34" charset="0"/>
                <a:cs typeface="Arial" panose="020B0604020202020204" pitchFamily="34" charset="0"/>
              </a:rPr>
              <a:t>Dr Zeno Leung</a:t>
            </a: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Assignment Title: </a:t>
            </a:r>
            <a:r>
              <a:rPr lang="en-GB" sz="2800" dirty="0">
                <a:latin typeface="Arial" panose="020B0604020202020204" pitchFamily="34" charset="0"/>
                <a:cs typeface="Arial" panose="020B0604020202020204" pitchFamily="34" charset="0"/>
              </a:rPr>
              <a:t>Component 1 Poster presentation</a:t>
            </a:r>
            <a:br>
              <a:rPr lang="en-GB" sz="2600" dirty="0"/>
            </a:br>
            <a:endParaRPr lang="en-GB" sz="2600" dirty="0"/>
          </a:p>
        </p:txBody>
      </p:sp>
      <p:sp>
        <p:nvSpPr>
          <p:cNvPr id="3" name="Subtitle 2">
            <a:extLst>
              <a:ext uri="{FF2B5EF4-FFF2-40B4-BE49-F238E27FC236}">
                <a16:creationId xmlns:a16="http://schemas.microsoft.com/office/drawing/2014/main" id="{9BF72B2C-12DE-1DE6-4D27-5D2BAB573790}"/>
              </a:ext>
            </a:extLst>
          </p:cNvPr>
          <p:cNvSpPr>
            <a:spLocks noGrp="1"/>
          </p:cNvSpPr>
          <p:nvPr>
            <p:ph type="subTitle" idx="1"/>
          </p:nvPr>
        </p:nvSpPr>
        <p:spPr>
          <a:xfrm>
            <a:off x="1828801" y="4777740"/>
            <a:ext cx="8626640" cy="504682"/>
          </a:xfrm>
        </p:spPr>
        <p:txBody>
          <a:bodyPr>
            <a:normAutofit/>
          </a:bodyPr>
          <a:lstStyle/>
          <a:p>
            <a:endParaRPr lang="en-GB" dirty="0"/>
          </a:p>
        </p:txBody>
      </p:sp>
      <p:cxnSp>
        <p:nvCxnSpPr>
          <p:cNvPr id="14" name="Straight Connector 13">
            <a:extLst>
              <a:ext uri="{FF2B5EF4-FFF2-40B4-BE49-F238E27FC236}">
                <a16:creationId xmlns:a16="http://schemas.microsoft.com/office/drawing/2014/main" id="{DE8DFF79-735F-44E8-8B9C-D1F28BED79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600" y="4663440"/>
            <a:ext cx="1828800" cy="0"/>
          </a:xfrm>
          <a:prstGeom prst="line">
            <a:avLst/>
          </a:prstGeom>
          <a:ln w="15875">
            <a:solidFill>
              <a:schemeClr val="accent2"/>
            </a:solidFill>
            <a:headEnd type="none"/>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9106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5" name="Content Placeholder 14" descr="A close-up of a virus">
            <a:extLst>
              <a:ext uri="{FF2B5EF4-FFF2-40B4-BE49-F238E27FC236}">
                <a16:creationId xmlns:a16="http://schemas.microsoft.com/office/drawing/2014/main" id="{2EE50FE0-7453-50CC-DD84-D6151797D46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2200" b="2800"/>
          <a:stretch>
            <a:fillRect/>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6D1A6905-E2A3-484F-B455-9590E3290B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11227442" cy="5883295"/>
          </a:xfrm>
          <a:prstGeom prst="rect">
            <a:avLst/>
          </a:prstGeom>
          <a:blipFill dpi="0" rotWithShape="1">
            <a:blip r:embed="rId6">
              <a:alphaModFix amt="90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80DB908-51C0-4E3F-86A8-3467E4071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1"/>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DFF9227-B149-ACAF-6546-2BED570DAF86}"/>
              </a:ext>
            </a:extLst>
          </p:cNvPr>
          <p:cNvSpPr>
            <a:spLocks noGrp="1"/>
          </p:cNvSpPr>
          <p:nvPr>
            <p:ph type="title"/>
          </p:nvPr>
        </p:nvSpPr>
        <p:spPr>
          <a:xfrm>
            <a:off x="1295402" y="778426"/>
            <a:ext cx="9601196" cy="614745"/>
          </a:xfrm>
        </p:spPr>
        <p:txBody>
          <a:bodyPr vert="horz" lIns="91440" tIns="45720" rIns="91440" bIns="45720" rtlCol="0">
            <a:normAutofit fontScale="90000"/>
          </a:bodyPr>
          <a:lstStyle/>
          <a:p>
            <a:r>
              <a:rPr lang="en-US" kern="1200" dirty="0">
                <a:latin typeface="Arial" panose="020B0604020202020204" pitchFamily="34" charset="0"/>
                <a:cs typeface="Arial" panose="020B0604020202020204" pitchFamily="34" charset="0"/>
              </a:rPr>
              <a:t>Introduction and </a:t>
            </a:r>
            <a:r>
              <a:rPr lang="en-US" kern="1200" dirty="0" err="1">
                <a:latin typeface="Arial" panose="020B0604020202020204" pitchFamily="34" charset="0"/>
                <a:cs typeface="Arial" panose="020B0604020202020204" pitchFamily="34" charset="0"/>
              </a:rPr>
              <a:t>Backgrund</a:t>
            </a:r>
            <a:endParaRPr lang="en-US" kern="1200" dirty="0">
              <a:latin typeface="Arial" panose="020B0604020202020204" pitchFamily="34" charset="0"/>
              <a:cs typeface="Arial" panose="020B0604020202020204" pitchFamily="34" charset="0"/>
            </a:endParaRPr>
          </a:p>
        </p:txBody>
      </p:sp>
      <p:cxnSp>
        <p:nvCxnSpPr>
          <p:cNvPr id="31" name="Straight Connector 30">
            <a:extLst>
              <a:ext uri="{FF2B5EF4-FFF2-40B4-BE49-F238E27FC236}">
                <a16:creationId xmlns:a16="http://schemas.microsoft.com/office/drawing/2014/main" id="{1472F4D6-70C3-41D0-AFDF-921004940B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2" name="Content Placeholder 21">
            <a:extLst>
              <a:ext uri="{FF2B5EF4-FFF2-40B4-BE49-F238E27FC236}">
                <a16:creationId xmlns:a16="http://schemas.microsoft.com/office/drawing/2014/main" id="{C3DCF198-1BC6-04CE-4564-ADE92FEDBCA8}"/>
              </a:ext>
            </a:extLst>
          </p:cNvPr>
          <p:cNvSpPr>
            <a:spLocks noGrp="1"/>
          </p:cNvSpPr>
          <p:nvPr>
            <p:ph idx="1"/>
          </p:nvPr>
        </p:nvSpPr>
        <p:spPr>
          <a:xfrm>
            <a:off x="478420" y="1607718"/>
            <a:ext cx="11102392" cy="4466390"/>
          </a:xfrm>
        </p:spPr>
        <p:txBody>
          <a:bodyPr>
            <a:normAutofit fontScale="25000" lnSpcReduction="20000"/>
          </a:bodyPr>
          <a:lstStyle/>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One of the biggest health and social issues the world is currently dealing with is </a:t>
            </a:r>
            <a:r>
              <a:rPr kumimoji="0" lang="en-US" altLang="en-US" sz="5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Acquired Immunodeficiency Syndrome</a:t>
            </a: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or AIDS (Kose </a:t>
            </a:r>
            <a:r>
              <a:rPr kumimoji="0" lang="en-US" altLang="en-US" sz="56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et al.</a:t>
            </a: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2012).</a:t>
            </a: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endPar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The virus known as the </a:t>
            </a:r>
            <a:r>
              <a:rPr kumimoji="0" lang="en-US" altLang="en-US" sz="5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Human Immunodeficiency Virus </a:t>
            </a: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(HIV) targets the immune system. AIDS, or </a:t>
            </a:r>
            <a:r>
              <a:rPr kumimoji="0" lang="en-US" altLang="en-US" sz="5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Acquired Immunodeficiency Syndrome,</a:t>
            </a:r>
            <a:r>
              <a:rPr lang="en-US" altLang="en-US" sz="5600" dirty="0">
                <a:latin typeface="Arial" panose="020B0604020202020204" pitchFamily="34" charset="0"/>
                <a:cs typeface="Arial" panose="020B0604020202020204" pitchFamily="34" charset="0"/>
              </a:rPr>
              <a:t> </a:t>
            </a: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is the most severe form of infection (World Health Organization, 2025).</a:t>
            </a: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endPar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By the end of 2024, an estimated 40.8 million people were HIV positive (World Health Organization, 2025).</a:t>
            </a: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endPar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Due to technological advancements, significant changes in health and social care policies, HIV is changing from a potentially fatal infection to a chronic, treatable condition (</a:t>
            </a:r>
            <a:r>
              <a:rPr kumimoji="0" lang="en-US" altLang="en-US" sz="56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Jelliman</a:t>
            </a: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and </a:t>
            </a:r>
            <a:r>
              <a:rPr kumimoji="0" lang="en-US" altLang="en-US" sz="56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Porcellato</a:t>
            </a: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2017).</a:t>
            </a: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endPar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 key component of HIV care and assistance is enhancing quality of life (UNAIDS, 2000).</a:t>
            </a: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endPar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r>
              <a:rPr kumimoji="0" lang="en-GB"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Research often prioritises biological therapy, such as ART effectiveness and preventive strategies, while neglecting the broader social, cultural, and psychological dimensions of living with HIV (</a:t>
            </a:r>
            <a:r>
              <a:rPr kumimoji="0" lang="en-GB" sz="56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Obeagu</a:t>
            </a:r>
            <a:r>
              <a:rPr kumimoji="0" lang="en-GB"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2024). </a:t>
            </a: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endPar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Receiving an HIV diagnosis is a life-altering event that causes distress. Most of the time, the patient either keeps their diagnosis to themselves or only tells a select few (Kose </a:t>
            </a:r>
            <a:r>
              <a:rPr kumimoji="0" lang="en-US" altLang="en-US" sz="56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et al.</a:t>
            </a: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2012).</a:t>
            </a: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endPar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r>
              <a:rPr kumimoji="0" lang="en-GB"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Individuals may encounter barriers to accessing healthcare, experience social isolation, or lack adequate support systems (</a:t>
            </a:r>
            <a:r>
              <a:rPr kumimoji="0" lang="en-GB" sz="56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Endalamaw</a:t>
            </a:r>
            <a:r>
              <a:rPr kumimoji="0" lang="en-GB"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GB" sz="56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et al., </a:t>
            </a:r>
            <a:r>
              <a:rPr kumimoji="0" lang="en-GB"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2024). </a:t>
            </a: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endPar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According to a 2015 stigma survey, many people in the UK who are HIV + still see their status as a barrier to social inclusion (Flint, </a:t>
            </a:r>
            <a:r>
              <a:rPr kumimoji="0" lang="en-US" altLang="en-US" sz="56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Günsche</a:t>
            </a: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and Burns, 2022). </a:t>
            </a: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endPar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r>
              <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Poor mental health is common in people with HIV; in terms of depression, those with HIV are twice as likely to experience related symptoms as the general population.</a:t>
            </a: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endParaRPr kumimoji="0" lang="en-US" altLang="en-US"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R="0" lvl="0" defTabSz="914400" rtl="0" eaLnBrk="0" fontAlgn="base" latinLnBrk="0" hangingPunct="0">
              <a:lnSpc>
                <a:spcPct val="90000"/>
              </a:lnSpc>
              <a:spcBef>
                <a:spcPct val="0"/>
              </a:spcBef>
              <a:spcAft>
                <a:spcPct val="0"/>
              </a:spcAft>
              <a:buClrTx/>
              <a:buSzTx/>
              <a:buFont typeface="Wingdings" panose="05000000000000000000" pitchFamily="2" charset="2"/>
              <a:buChar char="§"/>
              <a:tabLst/>
              <a:defRPr/>
            </a:pPr>
            <a:r>
              <a:rPr kumimoji="0" lang="en-GB" sz="5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This research seeks to elucidate these overlooked facets to improve holistic interventions for HIV therapy, highlighting the patient's lived experience alongside clinical outcomes.</a:t>
            </a:r>
          </a:p>
          <a:p>
            <a:pPr marL="0" indent="0">
              <a:lnSpc>
                <a:spcPct val="90000"/>
              </a:lnSpc>
              <a:buNone/>
            </a:pPr>
            <a:endParaRPr lang="en-GB" sz="800" dirty="0">
              <a:latin typeface="Arial" panose="020B0604020202020204" pitchFamily="34" charset="0"/>
              <a:cs typeface="Arial" panose="020B0604020202020204" pitchFamily="34" charset="0"/>
            </a:endParaRPr>
          </a:p>
        </p:txBody>
      </p:sp>
      <p:grpSp>
        <p:nvGrpSpPr>
          <p:cNvPr id="33" name="Group 32">
            <a:extLst>
              <a:ext uri="{FF2B5EF4-FFF2-40B4-BE49-F238E27FC236}">
                <a16:creationId xmlns:a16="http://schemas.microsoft.com/office/drawing/2014/main" id="{C8844E6C-FFE6-4937-A7DC-0AD58882F0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56762" y="2"/>
            <a:ext cx="658368" cy="6856213"/>
            <a:chOff x="5756762" y="2"/>
            <a:chExt cx="658368" cy="6856213"/>
          </a:xfrm>
        </p:grpSpPr>
        <p:sp useBgFill="1">
          <p:nvSpPr>
            <p:cNvPr id="34" name="Rounded Rectangle 19">
              <a:extLst>
                <a:ext uri="{FF2B5EF4-FFF2-40B4-BE49-F238E27FC236}">
                  <a16:creationId xmlns:a16="http://schemas.microsoft.com/office/drawing/2014/main" id="{F7D598A8-2CE2-45BE-BB8E-1D623A7C5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63086" y="426382"/>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B523A783-93C9-4929-95AF-E41A53CF21A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sp useBgFill="1">
          <p:nvSpPr>
            <p:cNvPr id="36" name="Rounded Rectangle 26">
              <a:extLst>
                <a:ext uri="{FF2B5EF4-FFF2-40B4-BE49-F238E27FC236}">
                  <a16:creationId xmlns:a16="http://schemas.microsoft.com/office/drawing/2014/main" id="{CE6DC554-371A-4C76-A412-A527AAFDE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63086" y="5769570"/>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9C143FF3-29AC-4E9A-AB31-FBD1F4E804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17" name="TextBox 16">
            <a:extLst>
              <a:ext uri="{FF2B5EF4-FFF2-40B4-BE49-F238E27FC236}">
                <a16:creationId xmlns:a16="http://schemas.microsoft.com/office/drawing/2014/main" id="{8353DF14-0C6B-AC61-819A-789D673B32BF}"/>
              </a:ext>
            </a:extLst>
          </p:cNvPr>
          <p:cNvSpPr txBox="1"/>
          <p:nvPr/>
        </p:nvSpPr>
        <p:spPr>
          <a:xfrm>
            <a:off x="9739084" y="6657945"/>
            <a:ext cx="245291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www.thetraveldoctor.com.au/hiv-trave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8" tooltip="https://creativecommons.org/licenses/by-nd/3.0/">
                  <a:extLst>
                    <a:ext uri="{A12FA001-AC4F-418D-AE19-62706E023703}">
                      <ahyp:hlinkClr xmlns:ahyp="http://schemas.microsoft.com/office/drawing/2018/hyperlinkcolor" val="tx"/>
                    </a:ext>
                  </a:extLst>
                </a:hlinkClick>
              </a:rPr>
              <a:t>CC BY-ND</a:t>
            </a:r>
            <a:endParaRPr lang="en-GB" sz="700" dirty="0">
              <a:solidFill>
                <a:srgbClr val="FFFFFF"/>
              </a:solidFill>
            </a:endParaRPr>
          </a:p>
        </p:txBody>
      </p:sp>
    </p:spTree>
    <p:extLst>
      <p:ext uri="{BB962C8B-B14F-4D97-AF65-F5344CB8AC3E}">
        <p14:creationId xmlns:p14="http://schemas.microsoft.com/office/powerpoint/2010/main" val="1465696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109D9-A64D-524E-580B-B7FFF4950C48}"/>
              </a:ext>
            </a:extLst>
          </p:cNvPr>
          <p:cNvSpPr>
            <a:spLocks noGrp="1"/>
          </p:cNvSpPr>
          <p:nvPr>
            <p:ph type="title"/>
          </p:nvPr>
        </p:nvSpPr>
        <p:spPr>
          <a:xfrm>
            <a:off x="2552700" y="742951"/>
            <a:ext cx="4331179" cy="1047750"/>
          </a:xfrm>
        </p:spPr>
        <p:txBody>
          <a:bodyPr>
            <a:normAutofit/>
          </a:bodyPr>
          <a:lstStyle/>
          <a:p>
            <a:r>
              <a:rPr lang="en-GB" b="1" dirty="0">
                <a:latin typeface="Arial" panose="020B0604020202020204" pitchFamily="34" charset="0"/>
                <a:cs typeface="Arial" panose="020B0604020202020204" pitchFamily="34" charset="0"/>
              </a:rPr>
              <a:t>Prevalence</a:t>
            </a:r>
          </a:p>
        </p:txBody>
      </p:sp>
      <p:sp>
        <p:nvSpPr>
          <p:cNvPr id="3" name="Content Placeholder 2">
            <a:extLst>
              <a:ext uri="{FF2B5EF4-FFF2-40B4-BE49-F238E27FC236}">
                <a16:creationId xmlns:a16="http://schemas.microsoft.com/office/drawing/2014/main" id="{F4179B61-9C6B-83BA-05B0-DAC4890F54B7}"/>
              </a:ext>
            </a:extLst>
          </p:cNvPr>
          <p:cNvSpPr>
            <a:spLocks noGrp="1"/>
          </p:cNvSpPr>
          <p:nvPr>
            <p:ph idx="1"/>
          </p:nvPr>
        </p:nvSpPr>
        <p:spPr>
          <a:xfrm>
            <a:off x="628650" y="2095500"/>
            <a:ext cx="7241299" cy="4191000"/>
          </a:xfrm>
        </p:spPr>
        <p:txBody>
          <a:bodyPr>
            <a:noAutofit/>
          </a:bodyPr>
          <a:lstStyle/>
          <a:p>
            <a:r>
              <a:rPr lang="en-GB" sz="1600" dirty="0">
                <a:latin typeface="Arial" panose="020B0604020202020204" pitchFamily="34" charset="0"/>
                <a:cs typeface="Arial" panose="020B0604020202020204" pitchFamily="34" charset="0"/>
              </a:rPr>
              <a:t>In UK, 107,949 people received HIV care in 2023 (National AIDS Trust, 2024).</a:t>
            </a:r>
          </a:p>
          <a:p>
            <a:pPr marL="0" indent="0">
              <a:buNone/>
            </a:pPr>
            <a:r>
              <a:rPr lang="en-GB" sz="1600" dirty="0">
                <a:latin typeface="Arial" panose="020B0604020202020204" pitchFamily="34" charset="0"/>
                <a:cs typeface="Arial" panose="020B0604020202020204" pitchFamily="34" charset="0"/>
              </a:rPr>
              <a:t>• The goal of the 2021-published HIV Action Plan for England is to cut HIV transmission by 80% between 2019 and 2025 (GOV.UK, 2024).</a:t>
            </a:r>
          </a:p>
          <a:p>
            <a:pPr marL="0" indent="0">
              <a:buNone/>
            </a:pPr>
            <a:r>
              <a:rPr lang="en-GB" sz="1600" dirty="0">
                <a:latin typeface="Arial" panose="020B0604020202020204" pitchFamily="34" charset="0"/>
                <a:cs typeface="Arial" panose="020B0604020202020204" pitchFamily="34" charset="0"/>
              </a:rPr>
              <a:t>• More than half (51%, 50,666 of 100,063) of those getting HIV care in 2023 will be 50 years of age or older, reflecting the ageing demographic of people living with HIV (GOV.UK, 2024).</a:t>
            </a:r>
          </a:p>
          <a:p>
            <a:pPr marL="0" indent="0">
              <a:buNone/>
            </a:pPr>
            <a:r>
              <a:rPr lang="en-GB" sz="1600" dirty="0">
                <a:latin typeface="Arial" panose="020B0604020202020204" pitchFamily="34" charset="0"/>
                <a:cs typeface="Arial" panose="020B0604020202020204" pitchFamily="34" charset="0"/>
              </a:rPr>
              <a:t>• Still there are barriers to accessing healthcare, people with HIV experience social isolation, or lack adequate support systems (</a:t>
            </a:r>
            <a:r>
              <a:rPr lang="en-GB" sz="1600" dirty="0" err="1">
                <a:latin typeface="Arial" panose="020B0604020202020204" pitchFamily="34" charset="0"/>
                <a:cs typeface="Arial" panose="020B0604020202020204" pitchFamily="34" charset="0"/>
              </a:rPr>
              <a:t>Endalamaw</a:t>
            </a:r>
            <a:r>
              <a:rPr lang="en-GB" sz="1600" dirty="0">
                <a:latin typeface="Arial" panose="020B0604020202020204" pitchFamily="34" charset="0"/>
                <a:cs typeface="Arial" panose="020B0604020202020204" pitchFamily="34" charset="0"/>
              </a:rPr>
              <a:t> et al., 2024).</a:t>
            </a:r>
          </a:p>
          <a:p>
            <a:pPr marL="0" indent="0">
              <a:buNone/>
            </a:pPr>
            <a:r>
              <a:rPr lang="en-GB" sz="1600" dirty="0">
                <a:latin typeface="Arial" panose="020B0604020202020204" pitchFamily="34" charset="0"/>
                <a:cs typeface="Arial" panose="020B0604020202020204" pitchFamily="34" charset="0"/>
              </a:rPr>
              <a:t> • In the Positive Voices survey 2022, one in three respondents (32.1%) said that their HIV status contributed to their low self-esteem. </a:t>
            </a:r>
          </a:p>
          <a:p>
            <a:pPr marL="0" indent="0">
              <a:buNone/>
            </a:pPr>
            <a:r>
              <a:rPr lang="en-GB" sz="1600" dirty="0">
                <a:latin typeface="Arial" panose="020B0604020202020204" pitchFamily="34" charset="0"/>
                <a:cs typeface="Arial" panose="020B0604020202020204" pitchFamily="34" charset="0"/>
              </a:rPr>
              <a:t>• One in seven individuals (13.7%) were concerned about healthcare personnel treating them differently than other patients</a:t>
            </a:r>
            <a:r>
              <a:rPr lang="en-GB" sz="2000" dirty="0">
                <a:latin typeface="Arial" panose="020B0604020202020204" pitchFamily="34" charset="0"/>
                <a:cs typeface="Arial" panose="020B0604020202020204" pitchFamily="34" charset="0"/>
              </a:rPr>
              <a:t>. </a:t>
            </a:r>
          </a:p>
        </p:txBody>
      </p:sp>
      <p:pic>
        <p:nvPicPr>
          <p:cNvPr id="5" name="Picture 4" descr="A graph of a number of cases">
            <a:extLst>
              <a:ext uri="{FF2B5EF4-FFF2-40B4-BE49-F238E27FC236}">
                <a16:creationId xmlns:a16="http://schemas.microsoft.com/office/drawing/2014/main" id="{8651946D-87E5-EB0A-6727-8AFE1485EF9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69949" y="2095500"/>
            <a:ext cx="3538702" cy="4191000"/>
          </a:xfrm>
          <a:prstGeom prst="rect">
            <a:avLst/>
          </a:prstGeom>
        </p:spPr>
      </p:pic>
      <p:sp>
        <p:nvSpPr>
          <p:cNvPr id="6" name="TextBox 5">
            <a:extLst>
              <a:ext uri="{FF2B5EF4-FFF2-40B4-BE49-F238E27FC236}">
                <a16:creationId xmlns:a16="http://schemas.microsoft.com/office/drawing/2014/main" id="{69E49078-670B-B517-C896-F598BCBAEC15}"/>
              </a:ext>
            </a:extLst>
          </p:cNvPr>
          <p:cNvSpPr txBox="1"/>
          <p:nvPr/>
        </p:nvSpPr>
        <p:spPr>
          <a:xfrm>
            <a:off x="5921116" y="5745717"/>
            <a:ext cx="1948834" cy="369332"/>
          </a:xfrm>
          <a:prstGeom prst="rect">
            <a:avLst/>
          </a:prstGeom>
          <a:noFill/>
        </p:spPr>
        <p:txBody>
          <a:bodyPr wrap="square" rtlCol="0">
            <a:spAutoFit/>
          </a:bodyPr>
          <a:lstStyle/>
          <a:p>
            <a:r>
              <a:rPr lang="en-GB" sz="900" dirty="0">
                <a:hlinkClick r:id="rId4" tooltip="https://en.wikipedia.org/wiki/HIV_and_men_who_have_sex_with_men"/>
              </a:rPr>
              <a:t>This Photo</a:t>
            </a:r>
            <a:r>
              <a:rPr lang="en-GB" sz="900" dirty="0"/>
              <a:t> by Unknown Author is licensed under </a:t>
            </a:r>
            <a:r>
              <a:rPr lang="en-GB" sz="900" dirty="0">
                <a:hlinkClick r:id="rId5" tooltip="https://creativecommons.org/licenses/by-sa/3.0/"/>
              </a:rPr>
              <a:t>CC Y-SA</a:t>
            </a:r>
            <a:endParaRPr lang="en-GB" sz="900" dirty="0"/>
          </a:p>
        </p:txBody>
      </p:sp>
    </p:spTree>
    <p:extLst>
      <p:ext uri="{BB962C8B-B14F-4D97-AF65-F5344CB8AC3E}">
        <p14:creationId xmlns:p14="http://schemas.microsoft.com/office/powerpoint/2010/main" val="4048375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47C940C-BCEA-4B94-ADAB-E5DF93AD25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6" name="Rectangle 15">
              <a:extLst>
                <a:ext uri="{FF2B5EF4-FFF2-40B4-BE49-F238E27FC236}">
                  <a16:creationId xmlns:a16="http://schemas.microsoft.com/office/drawing/2014/main" id="{43355E07-D27F-496A-A202-82B978528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7ABE8173-1154-4FFD-A647-BE335D1BFCD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8" name="Picture 17">
                <a:extLst>
                  <a:ext uri="{FF2B5EF4-FFF2-40B4-BE49-F238E27FC236}">
                    <a16:creationId xmlns:a16="http://schemas.microsoft.com/office/drawing/2014/main" id="{372EFA8A-6EE3-4B25-873B-F4CED90537E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 name="Rectangle 18">
                <a:extLst>
                  <a:ext uri="{FF2B5EF4-FFF2-40B4-BE49-F238E27FC236}">
                    <a16:creationId xmlns:a16="http://schemas.microsoft.com/office/drawing/2014/main" id="{18C03B2B-142C-4AD5-8F21-0FC939548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 name="Picture 19">
                <a:extLst>
                  <a:ext uri="{FF2B5EF4-FFF2-40B4-BE49-F238E27FC236}">
                    <a16:creationId xmlns:a16="http://schemas.microsoft.com/office/drawing/2014/main" id="{C6FAF349-1EBC-4906-8CCB-C668CAE6900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21" name="Picture 20">
                <a:extLst>
                  <a:ext uri="{FF2B5EF4-FFF2-40B4-BE49-F238E27FC236}">
                    <a16:creationId xmlns:a16="http://schemas.microsoft.com/office/drawing/2014/main" id="{15541360-9082-4D4C-A106-460B85E98C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3A318FF5-DA46-C0E5-148A-373AD531D5EE}"/>
              </a:ext>
            </a:extLst>
          </p:cNvPr>
          <p:cNvSpPr>
            <a:spLocks noGrp="1"/>
          </p:cNvSpPr>
          <p:nvPr>
            <p:ph type="title"/>
          </p:nvPr>
        </p:nvSpPr>
        <p:spPr>
          <a:xfrm>
            <a:off x="1295401" y="982133"/>
            <a:ext cx="4487331" cy="491067"/>
          </a:xfrm>
        </p:spPr>
        <p:txBody>
          <a:bodyPr anchor="b">
            <a:noAutofit/>
          </a:bodyPr>
          <a:lstStyle/>
          <a:p>
            <a:r>
              <a:rPr lang="en-GB" sz="2800" b="1" dirty="0">
                <a:latin typeface="Arial" panose="020B0604020202020204" pitchFamily="34" charset="0"/>
                <a:cs typeface="Arial" panose="020B0604020202020204" pitchFamily="34" charset="0"/>
              </a:rPr>
              <a:t>Rationale</a:t>
            </a:r>
          </a:p>
        </p:txBody>
      </p:sp>
      <p:cxnSp>
        <p:nvCxnSpPr>
          <p:cNvPr id="14" name="Straight Connector 13">
            <a:extLst>
              <a:ext uri="{FF2B5EF4-FFF2-40B4-BE49-F238E27FC236}">
                <a16:creationId xmlns:a16="http://schemas.microsoft.com/office/drawing/2014/main" id="{E59A63C7-BCAC-464C-B7D5-9A713B4CAC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10" name="Content Placeholder 9">
            <a:extLst>
              <a:ext uri="{FF2B5EF4-FFF2-40B4-BE49-F238E27FC236}">
                <a16:creationId xmlns:a16="http://schemas.microsoft.com/office/drawing/2014/main" id="{39D3B2E1-45C9-F9CB-AD99-598D37F9A814}"/>
              </a:ext>
            </a:extLst>
          </p:cNvPr>
          <p:cNvSpPr>
            <a:spLocks noGrp="1"/>
          </p:cNvSpPr>
          <p:nvPr>
            <p:ph idx="1"/>
          </p:nvPr>
        </p:nvSpPr>
        <p:spPr>
          <a:xfrm>
            <a:off x="611188" y="1473199"/>
            <a:ext cx="5774795" cy="4686202"/>
          </a:xfrm>
        </p:spPr>
        <p:txBody>
          <a:bodyPr>
            <a:noAutofit/>
          </a:bodyPr>
          <a:lstStyle/>
          <a:p>
            <a:pPr algn="ctr">
              <a:lnSpc>
                <a:spcPct val="90000"/>
              </a:lnSpc>
              <a:buFont typeface="Wingdings" panose="05000000000000000000" pitchFamily="2" charset="2"/>
              <a:buChar char="ü"/>
            </a:pPr>
            <a:r>
              <a:rPr lang="en-GB" sz="1600" dirty="0">
                <a:latin typeface="Arial" panose="020B0604020202020204" pitchFamily="34" charset="0"/>
                <a:cs typeface="Arial" panose="020B0604020202020204" pitchFamily="34" charset="0"/>
              </a:rPr>
              <a:t>Understanding the factors that influence social, cultural and psychological aspect for addressing the unique challenges people living with HIV face while maintaining their health (</a:t>
            </a:r>
            <a:r>
              <a:rPr lang="en-GB" sz="1600" b="0" i="0" dirty="0">
                <a:solidFill>
                  <a:srgbClr val="222222"/>
                </a:solidFill>
                <a:effectLst/>
                <a:latin typeface="Arial" panose="020B0604020202020204" pitchFamily="34" charset="0"/>
              </a:rPr>
              <a:t>Remien et al., (2007). </a:t>
            </a:r>
            <a:endParaRPr lang="en-GB" sz="1600" dirty="0">
              <a:latin typeface="Arial" panose="020B0604020202020204" pitchFamily="34" charset="0"/>
              <a:cs typeface="Arial" panose="020B0604020202020204" pitchFamily="34" charset="0"/>
            </a:endParaRPr>
          </a:p>
          <a:p>
            <a:pPr marL="0" indent="0" algn="ctr">
              <a:lnSpc>
                <a:spcPct val="90000"/>
              </a:lnSpc>
              <a:buNone/>
            </a:pPr>
            <a:r>
              <a:rPr lang="en-GB" sz="1600" dirty="0">
                <a:latin typeface="Arial" panose="020B0604020202020204" pitchFamily="34" charset="0"/>
                <a:cs typeface="Arial" panose="020B0604020202020204" pitchFamily="34" charset="0"/>
              </a:rPr>
              <a:t> ✔ People living with HIV face high levels of stress, social isolation, stigma and barriers in accessing health services, which may impact their quality of life. </a:t>
            </a:r>
          </a:p>
          <a:p>
            <a:pPr marL="0" indent="0" algn="ctr">
              <a:lnSpc>
                <a:spcPct val="90000"/>
              </a:lnSpc>
              <a:buNone/>
            </a:pPr>
            <a:r>
              <a:rPr lang="en-GB" sz="1600" dirty="0">
                <a:latin typeface="Arial" panose="020B0604020202020204" pitchFamily="34" charset="0"/>
                <a:cs typeface="Arial" panose="020B0604020202020204" pitchFamily="34" charset="0"/>
              </a:rPr>
              <a:t>✔ Additionally, the availability of health and social services and socio-demographic factors such as age, gender, and cultural background may further influence the mental and physical wellbeing of people living with HIV. </a:t>
            </a:r>
          </a:p>
          <a:p>
            <a:pPr marL="0" indent="0" algn="ctr">
              <a:lnSpc>
                <a:spcPct val="90000"/>
              </a:lnSpc>
              <a:buNone/>
            </a:pPr>
            <a:r>
              <a:rPr lang="en-GB" sz="1600" dirty="0">
                <a:latin typeface="Arial" panose="020B0604020202020204" pitchFamily="34" charset="0"/>
                <a:cs typeface="Arial" panose="020B0604020202020204" pitchFamily="34" charset="0"/>
              </a:rPr>
              <a:t>✔ By exploring these factors, this study seeks to provide evidence-based insights by highlighting the importance of holistic care and target the development of targeted interventions and person-centred (</a:t>
            </a:r>
            <a:r>
              <a:rPr lang="en-GB" sz="1600" b="0" i="0" dirty="0">
                <a:solidFill>
                  <a:srgbClr val="222222"/>
                </a:solidFill>
                <a:effectLst/>
                <a:latin typeface="Arial" panose="020B0604020202020204" pitchFamily="34" charset="0"/>
              </a:rPr>
              <a:t>Wong et al.,( 2022).</a:t>
            </a:r>
            <a:endParaRPr lang="en-US" sz="1600" dirty="0">
              <a:latin typeface="Arial" panose="020B0604020202020204" pitchFamily="34" charset="0"/>
              <a:cs typeface="Arial" panose="020B0604020202020204" pitchFamily="34" charset="0"/>
            </a:endParaRPr>
          </a:p>
        </p:txBody>
      </p:sp>
      <p:pic>
        <p:nvPicPr>
          <p:cNvPr id="5" name="Content Placeholder 4" descr="A stethoscope and pills on a binder">
            <a:extLst>
              <a:ext uri="{FF2B5EF4-FFF2-40B4-BE49-F238E27FC236}">
                <a16:creationId xmlns:a16="http://schemas.microsoft.com/office/drawing/2014/main" id="{021E8E4C-413A-F040-96C5-43324AD823E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9311" r="34175" b="-1"/>
          <a:stretch>
            <a:fillRect/>
          </a:stretch>
        </p:blipFill>
        <p:spPr>
          <a:xfrm>
            <a:off x="6389158" y="1562198"/>
            <a:ext cx="5191654" cy="4686202"/>
          </a:xfrm>
          <a:prstGeom prst="rect">
            <a:avLst/>
          </a:prstGeom>
          <a:ln w="57150" cmpd="thickThin">
            <a:solidFill>
              <a:schemeClr val="tx1">
                <a:lumMod val="50000"/>
                <a:lumOff val="50000"/>
              </a:schemeClr>
            </a:solidFill>
            <a:miter lim="800000"/>
          </a:ln>
        </p:spPr>
      </p:pic>
      <p:sp>
        <p:nvSpPr>
          <p:cNvPr id="6" name="TextBox 5">
            <a:extLst>
              <a:ext uri="{FF2B5EF4-FFF2-40B4-BE49-F238E27FC236}">
                <a16:creationId xmlns:a16="http://schemas.microsoft.com/office/drawing/2014/main" id="{F583C807-2BA5-55BD-D94B-D80245449BEA}"/>
              </a:ext>
            </a:extLst>
          </p:cNvPr>
          <p:cNvSpPr txBox="1"/>
          <p:nvPr/>
        </p:nvSpPr>
        <p:spPr>
          <a:xfrm>
            <a:off x="8407282" y="5675811"/>
            <a:ext cx="220445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7" tooltip="https://www.scientia.global/professor-tomas-hanke-use-of-experimental-medicine-for-rational-development-of-an-effective-hiv-vaccine/">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3997189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20" name="Group 119">
            <a:extLst>
              <a:ext uri="{FF2B5EF4-FFF2-40B4-BE49-F238E27FC236}">
                <a16:creationId xmlns:a16="http://schemas.microsoft.com/office/drawing/2014/main" id="{0E0452C8-EFAC-4BBE-B829-CFE413A388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02" name="Picture 101">
              <a:extLst>
                <a:ext uri="{FF2B5EF4-FFF2-40B4-BE49-F238E27FC236}">
                  <a16:creationId xmlns:a16="http://schemas.microsoft.com/office/drawing/2014/main" id="{CD97DE34-8296-40AE-9D7B-90FB53EABF6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1" name="Rectangle 120">
              <a:extLst>
                <a:ext uri="{FF2B5EF4-FFF2-40B4-BE49-F238E27FC236}">
                  <a16:creationId xmlns:a16="http://schemas.microsoft.com/office/drawing/2014/main" id="{D560187E-55A2-47FB-9418-50199CD683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4" name="Picture 103">
              <a:extLst>
                <a:ext uri="{FF2B5EF4-FFF2-40B4-BE49-F238E27FC236}">
                  <a16:creationId xmlns:a16="http://schemas.microsoft.com/office/drawing/2014/main" id="{4EBA2ED3-6662-40E0-97F2-A6AA30CD519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05" name="Picture 104">
              <a:extLst>
                <a:ext uri="{FF2B5EF4-FFF2-40B4-BE49-F238E27FC236}">
                  <a16:creationId xmlns:a16="http://schemas.microsoft.com/office/drawing/2014/main" id="{05125026-1D7D-4D22-9C46-B477B96A261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cxnSp>
        <p:nvCxnSpPr>
          <p:cNvPr id="122" name="Straight Connector 121">
            <a:extLst>
              <a:ext uri="{FF2B5EF4-FFF2-40B4-BE49-F238E27FC236}">
                <a16:creationId xmlns:a16="http://schemas.microsoft.com/office/drawing/2014/main" id="{CB3B6ABF-EFD9-487E-8DE4-362FB18D4B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895F1366-D144-3BE3-525D-74DA6E7FCDBF}"/>
              </a:ext>
            </a:extLst>
          </p:cNvPr>
          <p:cNvSpPr>
            <a:spLocks noGrp="1"/>
          </p:cNvSpPr>
          <p:nvPr>
            <p:ph type="title"/>
          </p:nvPr>
        </p:nvSpPr>
        <p:spPr>
          <a:xfrm>
            <a:off x="1295402" y="844888"/>
            <a:ext cx="9601196" cy="523666"/>
          </a:xfrm>
        </p:spPr>
        <p:txBody>
          <a:bodyPr vert="horz" lIns="91440" tIns="45720" rIns="91440" bIns="45720" rtlCol="0" anchor="ctr">
            <a:normAutofit fontScale="90000"/>
          </a:bodyPr>
          <a:lstStyle/>
          <a:p>
            <a:r>
              <a:rPr lang="en-US" b="1" dirty="0">
                <a:latin typeface="Arial" panose="020B0604020202020204" pitchFamily="34" charset="0"/>
                <a:cs typeface="Arial" panose="020B0604020202020204" pitchFamily="34" charset="0"/>
              </a:rPr>
              <a:t>Research Aim and Objective</a:t>
            </a:r>
          </a:p>
        </p:txBody>
      </p:sp>
      <p:sp>
        <p:nvSpPr>
          <p:cNvPr id="4" name="Content Placeholder 3">
            <a:extLst>
              <a:ext uri="{FF2B5EF4-FFF2-40B4-BE49-F238E27FC236}">
                <a16:creationId xmlns:a16="http://schemas.microsoft.com/office/drawing/2014/main" id="{F8AE9BED-32AE-EF8D-4252-7D26D8A4A704}"/>
              </a:ext>
            </a:extLst>
          </p:cNvPr>
          <p:cNvSpPr>
            <a:spLocks noGrp="1"/>
          </p:cNvSpPr>
          <p:nvPr>
            <p:ph sz="half" idx="2"/>
          </p:nvPr>
        </p:nvSpPr>
        <p:spPr>
          <a:xfrm>
            <a:off x="769495" y="1245483"/>
            <a:ext cx="6782773" cy="5002914"/>
          </a:xfrm>
        </p:spPr>
        <p:txBody>
          <a:bodyPr vert="horz" lIns="91440" tIns="45720" rIns="91440" bIns="45720" rtlCol="0" anchor="t">
            <a:normAutofit fontScale="25000" lnSpcReduction="20000"/>
          </a:bodyPr>
          <a:lstStyle/>
          <a:p>
            <a:pPr>
              <a:lnSpc>
                <a:spcPct val="90000"/>
              </a:lnSpc>
            </a:pPr>
            <a:endParaRPr lang="en-US" sz="6400" b="1" dirty="0">
              <a:latin typeface="Arial" panose="020B0604020202020204" pitchFamily="34" charset="0"/>
              <a:cs typeface="Arial" panose="020B0604020202020204" pitchFamily="34" charset="0"/>
            </a:endParaRPr>
          </a:p>
          <a:p>
            <a:pPr>
              <a:lnSpc>
                <a:spcPct val="90000"/>
              </a:lnSpc>
            </a:pPr>
            <a:r>
              <a:rPr lang="en-US" sz="6400" b="1" dirty="0">
                <a:latin typeface="Arial" panose="020B0604020202020204" pitchFamily="34" charset="0"/>
                <a:cs typeface="Arial" panose="020B0604020202020204" pitchFamily="34" charset="0"/>
              </a:rPr>
              <a:t>                                                 AIM</a:t>
            </a:r>
          </a:p>
          <a:p>
            <a:pPr>
              <a:lnSpc>
                <a:spcPct val="90000"/>
              </a:lnSpc>
            </a:pPr>
            <a:r>
              <a:rPr lang="en-US" sz="6400" dirty="0">
                <a:latin typeface="Arial" panose="020B0604020202020204" pitchFamily="34" charset="0"/>
                <a:cs typeface="Arial" panose="020B0604020202020204" pitchFamily="34" charset="0"/>
              </a:rPr>
              <a:t>The aim is to evaluate the impact of HIV on individuals' physical, emotional, and social well-being, and to assess the adequacy of health and social care services in addressing their needs.</a:t>
            </a:r>
          </a:p>
          <a:p>
            <a:pPr>
              <a:lnSpc>
                <a:spcPct val="90000"/>
              </a:lnSpc>
            </a:pPr>
            <a:endParaRPr lang="en-US" sz="6400" dirty="0">
              <a:latin typeface="Arial" panose="020B0604020202020204" pitchFamily="34" charset="0"/>
              <a:cs typeface="Arial" panose="020B0604020202020204" pitchFamily="34" charset="0"/>
            </a:endParaRPr>
          </a:p>
          <a:p>
            <a:pPr marL="0" indent="0">
              <a:lnSpc>
                <a:spcPct val="90000"/>
              </a:lnSpc>
              <a:buNone/>
            </a:pPr>
            <a:r>
              <a:rPr lang="en-US" sz="7200" b="1" dirty="0">
                <a:latin typeface="Arial" panose="020B0604020202020204" pitchFamily="34" charset="0"/>
                <a:cs typeface="Arial" panose="020B0604020202020204" pitchFamily="34" charset="0"/>
              </a:rPr>
              <a:t>                                        Objectives: </a:t>
            </a:r>
          </a:p>
          <a:p>
            <a:pPr>
              <a:lnSpc>
                <a:spcPct val="90000"/>
              </a:lnSpc>
            </a:pPr>
            <a:r>
              <a:rPr lang="en-US" sz="6400" dirty="0">
                <a:latin typeface="Arial" panose="020B0604020202020204" pitchFamily="34" charset="0"/>
                <a:cs typeface="Arial" panose="020B0604020202020204" pitchFamily="34" charset="0"/>
              </a:rPr>
              <a:t>To explore HIV's prevalence and health effects in the United Kingdom.</a:t>
            </a:r>
          </a:p>
          <a:p>
            <a:pPr>
              <a:lnSpc>
                <a:spcPct val="90000"/>
              </a:lnSpc>
            </a:pPr>
            <a:r>
              <a:rPr lang="en-US" sz="6400" dirty="0">
                <a:latin typeface="Arial" panose="020B0604020202020204" pitchFamily="34" charset="0"/>
                <a:cs typeface="Arial" panose="020B0604020202020204" pitchFamily="34" charset="0"/>
              </a:rPr>
              <a:t>To investigate people's experiences utilizing and gaining access to health and social care services.</a:t>
            </a:r>
          </a:p>
          <a:p>
            <a:pPr>
              <a:lnSpc>
                <a:spcPct val="90000"/>
              </a:lnSpc>
            </a:pPr>
            <a:r>
              <a:rPr lang="en-US" sz="6400" dirty="0">
                <a:latin typeface="Arial" panose="020B0604020202020204" pitchFamily="34" charset="0"/>
                <a:cs typeface="Arial" panose="020B0604020202020204" pitchFamily="34" charset="0"/>
              </a:rPr>
              <a:t>To determine where services are lacking and suggest ways to improve HIV patient-Centered care. </a:t>
            </a:r>
          </a:p>
          <a:p>
            <a:pPr>
              <a:lnSpc>
                <a:spcPct val="90000"/>
              </a:lnSpc>
            </a:pPr>
            <a:endParaRPr lang="en-US" sz="6400" dirty="0">
              <a:latin typeface="Arial" panose="020B0604020202020204" pitchFamily="34" charset="0"/>
              <a:cs typeface="Arial" panose="020B0604020202020204" pitchFamily="34" charset="0"/>
            </a:endParaRPr>
          </a:p>
          <a:p>
            <a:pPr>
              <a:lnSpc>
                <a:spcPct val="90000"/>
              </a:lnSpc>
            </a:pPr>
            <a:r>
              <a:rPr lang="en-US" sz="6400" dirty="0">
                <a:latin typeface="Arial" panose="020B0604020202020204" pitchFamily="34" charset="0"/>
                <a:cs typeface="Arial" panose="020B0604020202020204" pitchFamily="34" charset="0"/>
              </a:rPr>
              <a:t>To provide evidence that improves health outcomes, lessens and aids in the creation of more inclusive policies</a:t>
            </a:r>
          </a:p>
          <a:p>
            <a:pPr marL="0" indent="0">
              <a:lnSpc>
                <a:spcPct val="90000"/>
              </a:lnSpc>
              <a:buNone/>
            </a:pPr>
            <a:r>
              <a:rPr lang="en-US" sz="6400" b="1" dirty="0">
                <a:latin typeface="Arial" panose="020B0604020202020204" pitchFamily="34" charset="0"/>
                <a:cs typeface="Arial" panose="020B0604020202020204" pitchFamily="34" charset="0"/>
              </a:rPr>
              <a:t>                                     Research Question</a:t>
            </a:r>
          </a:p>
          <a:p>
            <a:pPr>
              <a:lnSpc>
                <a:spcPct val="90000"/>
              </a:lnSpc>
            </a:pPr>
            <a:r>
              <a:rPr lang="en-US" sz="6400" dirty="0">
                <a:latin typeface="Arial" panose="020B0604020202020204" pitchFamily="34" charset="0"/>
                <a:cs typeface="Arial" panose="020B0604020202020204" pitchFamily="34" charset="0"/>
              </a:rPr>
              <a:t>What are the health and social care experiences of people living with HIV in the UK</a:t>
            </a:r>
          </a:p>
          <a:p>
            <a:pPr>
              <a:lnSpc>
                <a:spcPct val="90000"/>
              </a:lnSpc>
            </a:pPr>
            <a:r>
              <a:rPr lang="en-GB" sz="5400" dirty="0"/>
              <a:t> (</a:t>
            </a:r>
            <a:r>
              <a:rPr lang="en-GB" sz="6400" dirty="0">
                <a:latin typeface="Arial" panose="020B0604020202020204" pitchFamily="34" charset="0"/>
                <a:cs typeface="Arial" panose="020B0604020202020204" pitchFamily="34" charset="0"/>
              </a:rPr>
              <a:t>Lazarus et al., 2023)</a:t>
            </a:r>
            <a:r>
              <a:rPr lang="en-US" sz="6400" dirty="0">
                <a:latin typeface="Arial" panose="020B0604020202020204" pitchFamily="34" charset="0"/>
                <a:cs typeface="Arial" panose="020B0604020202020204" pitchFamily="34" charset="0"/>
              </a:rPr>
              <a:t>         </a:t>
            </a:r>
          </a:p>
          <a:p>
            <a:pPr>
              <a:lnSpc>
                <a:spcPct val="90000"/>
              </a:lnSpc>
            </a:pPr>
            <a:endParaRPr lang="en-US" sz="1100" dirty="0"/>
          </a:p>
          <a:p>
            <a:pPr marL="0" indent="0">
              <a:lnSpc>
                <a:spcPct val="90000"/>
              </a:lnSpc>
            </a:pPr>
            <a:endParaRPr lang="en-US" sz="1100" dirty="0"/>
          </a:p>
        </p:txBody>
      </p:sp>
      <p:pic>
        <p:nvPicPr>
          <p:cNvPr id="67" name="Content Placeholder 66">
            <a:extLst>
              <a:ext uri="{FF2B5EF4-FFF2-40B4-BE49-F238E27FC236}">
                <a16:creationId xmlns:a16="http://schemas.microsoft.com/office/drawing/2014/main" id="{4365FC27-B05B-712D-E1BF-53AC4C3D270A}"/>
              </a:ext>
            </a:extLst>
          </p:cNvPr>
          <p:cNvPicPr>
            <a:picLocks noGrp="1" noChangeAspect="1"/>
          </p:cNvPicPr>
          <p:nvPr>
            <p:ph sz="half" idx="1"/>
          </p:nvPr>
        </p:nvPicPr>
        <p:blipFill>
          <a:blip r:embed="rId5"/>
          <a:srcRect t="2818" r="2" b="2072"/>
          <a:stretch>
            <a:fillRect/>
          </a:stretch>
        </p:blipFill>
        <p:spPr>
          <a:xfrm>
            <a:off x="7713751" y="1368555"/>
            <a:ext cx="3787906" cy="4642774"/>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1723700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A35723D1-BE23-4F7B-872D-35CA6D17FB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D6E618D2-8F0C-4909-AFC7-B7A1807529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D4523B5A-3C1B-43E2-9848-4224E638B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6E82BC15-7FB9-4C06-AF5C-CEFF4A4AA1E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31D50916-7994-4161-83BF-EDC798D7BCB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cxnSp>
        <p:nvCxnSpPr>
          <p:cNvPr id="17" name="Straight Connector 16">
            <a:extLst>
              <a:ext uri="{FF2B5EF4-FFF2-40B4-BE49-F238E27FC236}">
                <a16:creationId xmlns:a16="http://schemas.microsoft.com/office/drawing/2014/main" id="{CF2CD8F0-C030-420D-9AA6-5D9243779F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grpSp>
        <p:nvGrpSpPr>
          <p:cNvPr id="19" name="Group 18">
            <a:extLst>
              <a:ext uri="{FF2B5EF4-FFF2-40B4-BE49-F238E27FC236}">
                <a16:creationId xmlns:a16="http://schemas.microsoft.com/office/drawing/2014/main" id="{C11FE44B-46D1-485F-88E0-F790CE427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20" name="Rectangle 19">
              <a:extLst>
                <a:ext uri="{FF2B5EF4-FFF2-40B4-BE49-F238E27FC236}">
                  <a16:creationId xmlns:a16="http://schemas.microsoft.com/office/drawing/2014/main" id="{57D4B92A-5EF4-4B95-8004-943EE0628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9C93532B-75B6-4775-9B2B-2064D717726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22" name="Picture 21">
                <a:extLst>
                  <a:ext uri="{FF2B5EF4-FFF2-40B4-BE49-F238E27FC236}">
                    <a16:creationId xmlns:a16="http://schemas.microsoft.com/office/drawing/2014/main" id="{CA6CE258-75E4-4B8E-9C2C-620A11F97FB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38AEEA47-89DA-4860-87E2-DC953998E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4" name="Picture 23">
                <a:extLst>
                  <a:ext uri="{FF2B5EF4-FFF2-40B4-BE49-F238E27FC236}">
                    <a16:creationId xmlns:a16="http://schemas.microsoft.com/office/drawing/2014/main" id="{5DDD0F81-BADD-46AE-BDB8-65D419C01DD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25" name="Picture 24">
                <a:extLst>
                  <a:ext uri="{FF2B5EF4-FFF2-40B4-BE49-F238E27FC236}">
                    <a16:creationId xmlns:a16="http://schemas.microsoft.com/office/drawing/2014/main" id="{08A4150D-E0D7-4796-8DF9-4BB3BA13E3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4294E6E4-AA34-854F-913A-5441BD527F0A}"/>
              </a:ext>
            </a:extLst>
          </p:cNvPr>
          <p:cNvSpPr>
            <a:spLocks noGrp="1"/>
          </p:cNvSpPr>
          <p:nvPr>
            <p:ph type="title"/>
          </p:nvPr>
        </p:nvSpPr>
        <p:spPr>
          <a:xfrm>
            <a:off x="929390" y="607814"/>
            <a:ext cx="4026068" cy="966153"/>
          </a:xfrm>
        </p:spPr>
        <p:txBody>
          <a:bodyPr vert="horz" lIns="91440" tIns="45720" rIns="91440" bIns="45720" rtlCol="0" anchor="b">
            <a:normAutofit/>
          </a:bodyPr>
          <a:lstStyle/>
          <a:p>
            <a:r>
              <a:rPr lang="en-US" sz="3200" b="1" dirty="0">
                <a:latin typeface="Arial" panose="020B0604020202020204" pitchFamily="34" charset="0"/>
                <a:cs typeface="Arial" panose="020B0604020202020204" pitchFamily="34" charset="0"/>
              </a:rPr>
              <a:t>Research impact</a:t>
            </a:r>
          </a:p>
        </p:txBody>
      </p:sp>
      <p:cxnSp>
        <p:nvCxnSpPr>
          <p:cNvPr id="27" name="Straight Connector 26">
            <a:extLst>
              <a:ext uri="{FF2B5EF4-FFF2-40B4-BE49-F238E27FC236}">
                <a16:creationId xmlns:a16="http://schemas.microsoft.com/office/drawing/2014/main" id="{4272FA93-03B0-4857-8946-E04C5E7E26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30B4062-37C1-ADA0-3B5B-CF5B7006B099}"/>
              </a:ext>
            </a:extLst>
          </p:cNvPr>
          <p:cNvSpPr>
            <a:spLocks noGrp="1"/>
          </p:cNvSpPr>
          <p:nvPr>
            <p:ph sz="half" idx="1"/>
          </p:nvPr>
        </p:nvSpPr>
        <p:spPr>
          <a:xfrm>
            <a:off x="611188" y="1555953"/>
            <a:ext cx="5777972" cy="4692447"/>
          </a:xfrm>
        </p:spPr>
        <p:txBody>
          <a:bodyPr vert="horz" lIns="91440" tIns="45720" rIns="91440" bIns="45720" rtlCol="0" anchor="t">
            <a:noAutofit/>
          </a:bodyPr>
          <a:lstStyle/>
          <a:p>
            <a:pPr>
              <a:lnSpc>
                <a:spcPct val="9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Insights from this study could be useful on multiple levels</a:t>
            </a:r>
          </a:p>
          <a:p>
            <a:pPr>
              <a:lnSpc>
                <a:spcPct val="9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 It might lessen stigma, improve self-advocacy, and highlight the importance of comprehensive therapy for each person.(</a:t>
            </a:r>
            <a:r>
              <a:rPr lang="en-GB" sz="1600" b="0" i="0" dirty="0" err="1">
                <a:solidFill>
                  <a:srgbClr val="222222"/>
                </a:solidFill>
                <a:effectLst/>
                <a:latin typeface="Arial" panose="020B0604020202020204" pitchFamily="34" charset="0"/>
              </a:rPr>
              <a:t>Emode</a:t>
            </a:r>
            <a:r>
              <a:rPr lang="en-GB" sz="1600" dirty="0">
                <a:solidFill>
                  <a:srgbClr val="222222"/>
                </a:solidFill>
                <a:latin typeface="Arial" panose="020B0604020202020204" pitchFamily="34" charset="0"/>
              </a:rPr>
              <a:t> et all.,</a:t>
            </a:r>
            <a:r>
              <a:rPr lang="en-GB" sz="1600" b="0" i="0" dirty="0">
                <a:solidFill>
                  <a:srgbClr val="222222"/>
                </a:solidFill>
                <a:effectLst/>
                <a:latin typeface="Arial" panose="020B0604020202020204" pitchFamily="34" charset="0"/>
              </a:rPr>
              <a:t> (2024).</a:t>
            </a:r>
            <a:endParaRPr lang="en-US" sz="16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The findings could help medical practitioners create more patient-centered, inclusive service models that cater to both clinical and psychological requirements.</a:t>
            </a:r>
            <a:r>
              <a:rPr lang="en-GB" sz="1600" b="0" i="0" dirty="0">
                <a:solidFill>
                  <a:srgbClr val="222222"/>
                </a:solidFill>
                <a:effectLst/>
                <a:latin typeface="Arial" panose="020B0604020202020204" pitchFamily="34" charset="0"/>
              </a:rPr>
              <a:t> (Menear et al., (2024).</a:t>
            </a:r>
            <a:r>
              <a:rPr lang="en-US" sz="1600" dirty="0">
                <a:latin typeface="Arial" panose="020B0604020202020204" pitchFamily="34" charset="0"/>
                <a:cs typeface="Arial" panose="020B0604020202020204" pitchFamily="34" charset="0"/>
              </a:rPr>
              <a:t> </a:t>
            </a:r>
          </a:p>
          <a:p>
            <a:pPr>
              <a:lnSpc>
                <a:spcPct val="9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The findings of the study could help policymakers create plans to boost HIV prevention and support initiatives, enhance early detection, and lessen health disparities.  </a:t>
            </a:r>
          </a:p>
          <a:p>
            <a:pPr>
              <a:lnSpc>
                <a:spcPct val="9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This study will bridge the gap between the lived experiences of HIV-affected individuals in the UK and the progress made in biomedicine.</a:t>
            </a:r>
          </a:p>
          <a:p>
            <a:pPr marL="0" indent="0">
              <a:lnSpc>
                <a:spcPct val="90000"/>
              </a:lnSpc>
              <a:buNone/>
            </a:pPr>
            <a:r>
              <a:rPr lang="en-US" sz="1400" dirty="0">
                <a:latin typeface="Arial" panose="020B0604020202020204" pitchFamily="34" charset="0"/>
                <a:cs typeface="Arial" panose="020B0604020202020204" pitchFamily="34" charset="0"/>
              </a:rPr>
              <a:t>                                                   </a:t>
            </a:r>
            <a:r>
              <a:rPr lang="en-GB" sz="1400" dirty="0"/>
              <a:t> </a:t>
            </a:r>
            <a:r>
              <a:rPr lang="en-GB" sz="1400" dirty="0">
                <a:hlinkClick r:id="rId5"/>
              </a:rPr>
              <a:t>Skin problems and HIV | </a:t>
            </a:r>
            <a:r>
              <a:rPr lang="en-GB" sz="1400" dirty="0" err="1">
                <a:hlinkClick r:id="rId5"/>
              </a:rPr>
              <a:t>aidsmap</a:t>
            </a:r>
            <a:endParaRPr lang="en-GB" sz="1400" dirty="0"/>
          </a:p>
        </p:txBody>
      </p:sp>
      <p:pic>
        <p:nvPicPr>
          <p:cNvPr id="6" name="Content Placeholder 5">
            <a:extLst>
              <a:ext uri="{FF2B5EF4-FFF2-40B4-BE49-F238E27FC236}">
                <a16:creationId xmlns:a16="http://schemas.microsoft.com/office/drawing/2014/main" id="{E31E4391-70F5-CAE5-4C19-85CAA574BCF8}"/>
              </a:ext>
            </a:extLst>
          </p:cNvPr>
          <p:cNvPicPr>
            <a:picLocks noGrp="1" noChangeAspect="1"/>
          </p:cNvPicPr>
          <p:nvPr>
            <p:ph sz="half" idx="2"/>
          </p:nvPr>
        </p:nvPicPr>
        <p:blipFill>
          <a:blip r:embed="rId6"/>
          <a:srcRect l="11396" r="16108" b="-1"/>
          <a:stretch>
            <a:fillRect/>
          </a:stretch>
        </p:blipFill>
        <p:spPr>
          <a:xfrm>
            <a:off x="6873766" y="1573967"/>
            <a:ext cx="4714682" cy="4674433"/>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3460969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7CA9E50-B76A-428A-92C9-9BAC41446D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85E3F79-81BB-4454-A267-DDCA42824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1F375A4-17F0-4BA7-B751-68BFAAEC4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A64A80B-3B95-A64A-460D-1DB8B84200FD}"/>
              </a:ext>
            </a:extLst>
          </p:cNvPr>
          <p:cNvSpPr>
            <a:spLocks noGrp="1"/>
          </p:cNvSpPr>
          <p:nvPr>
            <p:ph type="title"/>
          </p:nvPr>
        </p:nvSpPr>
        <p:spPr>
          <a:xfrm>
            <a:off x="1059572" y="1165060"/>
            <a:ext cx="2532909" cy="4794578"/>
          </a:xfrm>
        </p:spPr>
        <p:txBody>
          <a:bodyPr>
            <a:normAutofit/>
          </a:bodyPr>
          <a:lstStyle/>
          <a:p>
            <a:r>
              <a:rPr lang="en-GB" sz="3600" b="1" dirty="0">
                <a:solidFill>
                  <a:srgbClr val="262626"/>
                </a:solidFill>
              </a:rPr>
              <a:t>Conclusion</a:t>
            </a:r>
          </a:p>
        </p:txBody>
      </p:sp>
      <p:sp useBgFill="1">
        <p:nvSpPr>
          <p:cNvPr id="15" name="Rectangle 14">
            <a:extLst>
              <a:ext uri="{FF2B5EF4-FFF2-40B4-BE49-F238E27FC236}">
                <a16:creationId xmlns:a16="http://schemas.microsoft.com/office/drawing/2014/main" id="{5D2122D3-4056-4C50-B4AC-74BB2940E2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89A94DB-FC32-FCE0-EADB-85B403DF0F13}"/>
              </a:ext>
            </a:extLst>
          </p:cNvPr>
          <p:cNvGraphicFramePr>
            <a:graphicFrameLocks noGrp="1"/>
          </p:cNvGraphicFramePr>
          <p:nvPr>
            <p:ph idx="1"/>
            <p:extLst>
              <p:ext uri="{D42A27DB-BD31-4B8C-83A1-F6EECF244321}">
                <p14:modId xmlns:p14="http://schemas.microsoft.com/office/powerpoint/2010/main" val="2191612597"/>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585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52" name="Group 1051">
            <a:extLst>
              <a:ext uri="{FF2B5EF4-FFF2-40B4-BE49-F238E27FC236}">
                <a16:creationId xmlns:a16="http://schemas.microsoft.com/office/drawing/2014/main" id="{F3A9D86E-2110-414C-A789-1B14FCD552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1053" name="Picture 1052">
              <a:extLst>
                <a:ext uri="{FF2B5EF4-FFF2-40B4-BE49-F238E27FC236}">
                  <a16:creationId xmlns:a16="http://schemas.microsoft.com/office/drawing/2014/main" id="{6D3F86C2-6800-4B48-AA85-2C7CD1B53D0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54" name="Rectangle 1053">
              <a:extLst>
                <a:ext uri="{FF2B5EF4-FFF2-40B4-BE49-F238E27FC236}">
                  <a16:creationId xmlns:a16="http://schemas.microsoft.com/office/drawing/2014/main" id="{EE59C5B5-C483-49A7-8EA0-506138526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55" name="Picture 1054">
              <a:extLst>
                <a:ext uri="{FF2B5EF4-FFF2-40B4-BE49-F238E27FC236}">
                  <a16:creationId xmlns:a16="http://schemas.microsoft.com/office/drawing/2014/main" id="{BD6C58B8-7BB1-49FF-830C-A105A4CE53F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056" name="Picture 1055">
              <a:extLst>
                <a:ext uri="{FF2B5EF4-FFF2-40B4-BE49-F238E27FC236}">
                  <a16:creationId xmlns:a16="http://schemas.microsoft.com/office/drawing/2014/main" id="{3EF8675D-B8F2-4363-95EB-AB8CE5FA01C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1058" name="Straight Connector 1057">
            <a:extLst>
              <a:ext uri="{FF2B5EF4-FFF2-40B4-BE49-F238E27FC236}">
                <a16:creationId xmlns:a16="http://schemas.microsoft.com/office/drawing/2014/main" id="{48A3ACA9-28FE-44FE-8439-756750473D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grpSp>
        <p:nvGrpSpPr>
          <p:cNvPr id="1060" name="Group 1059">
            <a:extLst>
              <a:ext uri="{FF2B5EF4-FFF2-40B4-BE49-F238E27FC236}">
                <a16:creationId xmlns:a16="http://schemas.microsoft.com/office/drawing/2014/main" id="{B9A024A3-1C22-4ECE-9940-39AA528523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061" name="Rectangle 1060">
              <a:extLst>
                <a:ext uri="{FF2B5EF4-FFF2-40B4-BE49-F238E27FC236}">
                  <a16:creationId xmlns:a16="http://schemas.microsoft.com/office/drawing/2014/main" id="{810B5B84-2981-4BAE-930E-26E49E4FA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2" name="Group 1061">
              <a:extLst>
                <a:ext uri="{FF2B5EF4-FFF2-40B4-BE49-F238E27FC236}">
                  <a16:creationId xmlns:a16="http://schemas.microsoft.com/office/drawing/2014/main" id="{1C6085A8-F07A-4D3B-90E2-2CFDA84389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063" name="Picture 1062">
                <a:extLst>
                  <a:ext uri="{FF2B5EF4-FFF2-40B4-BE49-F238E27FC236}">
                    <a16:creationId xmlns:a16="http://schemas.microsoft.com/office/drawing/2014/main" id="{AB6D5E93-D00D-411E-8E34-619620A9CC1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64" name="Rectangle 1063">
                <a:extLst>
                  <a:ext uri="{FF2B5EF4-FFF2-40B4-BE49-F238E27FC236}">
                    <a16:creationId xmlns:a16="http://schemas.microsoft.com/office/drawing/2014/main" id="{696CE5CC-9673-442A-B737-1F339217A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65" name="Picture 1064">
                <a:extLst>
                  <a:ext uri="{FF2B5EF4-FFF2-40B4-BE49-F238E27FC236}">
                    <a16:creationId xmlns:a16="http://schemas.microsoft.com/office/drawing/2014/main" id="{44967AA9-CD2C-4A63-B823-5B56765FAAA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066" name="Picture 1065">
                <a:extLst>
                  <a:ext uri="{FF2B5EF4-FFF2-40B4-BE49-F238E27FC236}">
                    <a16:creationId xmlns:a16="http://schemas.microsoft.com/office/drawing/2014/main" id="{E82FCE16-A312-4F38-8605-028781151CF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1D4EF5F6-C5FD-7E99-00DB-AB5FCCA54F88}"/>
              </a:ext>
            </a:extLst>
          </p:cNvPr>
          <p:cNvSpPr>
            <a:spLocks noGrp="1"/>
          </p:cNvSpPr>
          <p:nvPr>
            <p:ph type="title"/>
          </p:nvPr>
        </p:nvSpPr>
        <p:spPr>
          <a:xfrm>
            <a:off x="6122864" y="1092199"/>
            <a:ext cx="5414364" cy="4397249"/>
          </a:xfrm>
        </p:spPr>
        <p:txBody>
          <a:bodyPr vert="horz" lIns="91440" tIns="45720" rIns="91440" bIns="45720" rtlCol="0" anchor="b">
            <a:normAutofit fontScale="90000"/>
          </a:bodyPr>
          <a:lstStyle/>
          <a:p>
            <a:pPr marL="228600" marR="0" lvl="0" indent="-228600" fontAlgn="auto">
              <a:lnSpc>
                <a:spcPct val="90000"/>
              </a:lnSpc>
              <a:spcAft>
                <a:spcPts val="0"/>
              </a:spcAft>
              <a:tabLst/>
              <a:defRPr/>
            </a:pPr>
            <a:r>
              <a:rPr kumimoji="0" lang="en-US" sz="2700" b="1" i="0" u="none" strike="noStrike" spc="0" normalizeH="0" baseline="0" noProof="0" dirty="0">
                <a:uLnTx/>
                <a:uFillTx/>
                <a:latin typeface="Arial" panose="020B0604020202020204" pitchFamily="34" charset="0"/>
                <a:cs typeface="Arial" panose="020B0604020202020204" pitchFamily="34" charset="0"/>
              </a:rPr>
              <a:t>Recommendation</a:t>
            </a:r>
            <a:br>
              <a:rPr kumimoji="0" lang="en-US" sz="1400" b="0" i="0" u="none" strike="noStrike" spc="0" normalizeH="0" baseline="0" noProof="0" dirty="0">
                <a:uLnTx/>
                <a:uFillTx/>
              </a:rPr>
            </a:br>
            <a:br>
              <a:rPr lang="en-US" sz="1400" dirty="0"/>
            </a:br>
            <a:br>
              <a:rPr lang="en-US" sz="1400" dirty="0"/>
            </a:br>
            <a:br>
              <a:rPr lang="en-US" sz="1400" dirty="0"/>
            </a:br>
            <a:br>
              <a:rPr lang="en-US" sz="1400" dirty="0"/>
            </a:br>
            <a:br>
              <a:rPr lang="en-US" sz="1800" dirty="0">
                <a:latin typeface="Arial" panose="020B0604020202020204" pitchFamily="34" charset="0"/>
                <a:cs typeface="Arial" panose="020B0604020202020204" pitchFamily="34" charset="0"/>
              </a:rPr>
            </a:br>
            <a:r>
              <a:rPr kumimoji="0" lang="en-US" sz="1800" b="0" i="0" u="none" strike="noStrike" spc="0" normalizeH="0" baseline="0" noProof="0" dirty="0">
                <a:uLnTx/>
                <a:uFillTx/>
                <a:latin typeface="Arial" panose="020B0604020202020204" pitchFamily="34" charset="0"/>
                <a:cs typeface="Arial" panose="020B0604020202020204" pitchFamily="34" charset="0"/>
              </a:rPr>
              <a:t>To reduce delayed diagnoses, enhance quick and immediate testing and strengthen prevention interventions such as </a:t>
            </a:r>
            <a:r>
              <a:rPr kumimoji="0" lang="en-US" sz="1800" b="0" i="0" u="none" strike="noStrike" spc="0" normalizeH="0" baseline="0" noProof="0" dirty="0" err="1">
                <a:uLnTx/>
                <a:uFillTx/>
                <a:latin typeface="Arial" panose="020B0604020202020204" pitchFamily="34" charset="0"/>
                <a:cs typeface="Arial" panose="020B0604020202020204" pitchFamily="34" charset="0"/>
              </a:rPr>
              <a:t>PrEP.</a:t>
            </a:r>
            <a:r>
              <a:rPr kumimoji="0" lang="en-US" sz="1800" b="0" i="0" u="none" strike="noStrike" spc="0" normalizeH="0" baseline="0" noProof="0" dirty="0">
                <a:uLnTx/>
                <a:uFillTx/>
                <a:latin typeface="Arial" panose="020B0604020202020204" pitchFamily="34" charset="0"/>
                <a:cs typeface="Arial" panose="020B0604020202020204" pitchFamily="34" charset="0"/>
              </a:rPr>
              <a:t> </a:t>
            </a:r>
            <a:br>
              <a:rPr kumimoji="0" lang="en-US" sz="1800" b="0" i="0" u="none" strike="noStrike" spc="0" normalizeH="0" baseline="0" noProof="0" dirty="0">
                <a:uLnTx/>
                <a:uFillTx/>
                <a:latin typeface="Arial" panose="020B0604020202020204" pitchFamily="34" charset="0"/>
                <a:cs typeface="Arial" panose="020B0604020202020204" pitchFamily="34" charset="0"/>
              </a:rPr>
            </a:br>
            <a:br>
              <a:rPr kumimoji="0" lang="en-US" sz="1800" b="0" i="0" u="none" strike="noStrike" spc="0" normalizeH="0" baseline="0" noProof="0" dirty="0">
                <a:uLnTx/>
                <a:uFillTx/>
                <a:latin typeface="Arial" panose="020B0604020202020204" pitchFamily="34" charset="0"/>
                <a:cs typeface="Arial" panose="020B0604020202020204" pitchFamily="34" charset="0"/>
              </a:rPr>
            </a:br>
            <a:r>
              <a:rPr kumimoji="0" lang="en-US" sz="1800" b="0" i="0" u="none" strike="noStrike" spc="0" normalizeH="0" baseline="0" noProof="0" dirty="0">
                <a:uLnTx/>
                <a:uFillTx/>
                <a:latin typeface="Arial" panose="020B0604020202020204" pitchFamily="34" charset="0"/>
                <a:cs typeface="Arial" panose="020B0604020202020204" pitchFamily="34" charset="0"/>
              </a:rPr>
              <a:t>Improve support services that are culturally  tailored to the diverse requirements of various patient classes. </a:t>
            </a:r>
            <a:br>
              <a:rPr kumimoji="0" lang="en-US" sz="1800" b="0" i="0" u="none" strike="noStrike" spc="0" normalizeH="0" baseline="0" noProof="0" dirty="0">
                <a:uLnTx/>
                <a:uFillTx/>
                <a:latin typeface="Arial" panose="020B0604020202020204" pitchFamily="34" charset="0"/>
                <a:cs typeface="Arial" panose="020B0604020202020204" pitchFamily="34" charset="0"/>
              </a:rPr>
            </a:br>
            <a:r>
              <a:rPr kumimoji="0" lang="en-US" sz="1800" b="0" i="0" u="none" strike="noStrike" spc="0" normalizeH="0" baseline="0" noProof="0" dirty="0">
                <a:uLnTx/>
                <a:uFillTx/>
                <a:latin typeface="Arial" panose="020B0604020202020204" pitchFamily="34" charset="0"/>
                <a:cs typeface="Arial" panose="020B0604020202020204" pitchFamily="34" charset="0"/>
              </a:rPr>
              <a:t>Enhance the training for health and social care professionals on mitigating stigma and delivering inclusive care. </a:t>
            </a:r>
            <a:br>
              <a:rPr kumimoji="0" lang="en-US" sz="1800" b="0" i="0" u="none" strike="noStrike" spc="0" normalizeH="0" baseline="0" noProof="0" dirty="0">
                <a:uLnTx/>
                <a:uFillTx/>
                <a:latin typeface="Arial" panose="020B0604020202020204" pitchFamily="34" charset="0"/>
                <a:cs typeface="Arial" panose="020B0604020202020204" pitchFamily="34" charset="0"/>
              </a:rPr>
            </a:br>
            <a:br>
              <a:rPr kumimoji="0" lang="en-US" sz="1800" b="0" i="0" u="none" strike="noStrike" spc="0" normalizeH="0" baseline="0" noProof="0" dirty="0">
                <a:uLnTx/>
                <a:uFillTx/>
                <a:latin typeface="Arial" panose="020B0604020202020204" pitchFamily="34" charset="0"/>
                <a:cs typeface="Arial" panose="020B0604020202020204" pitchFamily="34" charset="0"/>
              </a:rPr>
            </a:br>
            <a:r>
              <a:rPr kumimoji="0" lang="en-US" sz="1800" b="0" i="0" u="none" strike="noStrike" spc="0" normalizeH="0" baseline="0" noProof="0" dirty="0">
                <a:uLnTx/>
                <a:uFillTx/>
                <a:latin typeface="Arial" panose="020B0604020202020204" pitchFamily="34" charset="0"/>
                <a:cs typeface="Arial" panose="020B0604020202020204" pitchFamily="34" charset="0"/>
              </a:rPr>
              <a:t>Structure care models such as the physical, psychological, and social dimensions of HIV. </a:t>
            </a:r>
            <a:br>
              <a:rPr kumimoji="0" lang="en-US" sz="1800" b="0" i="0" u="none" strike="noStrike" spc="0" normalizeH="0" baseline="0" noProof="0" dirty="0">
                <a:uLnTx/>
                <a:uFillTx/>
                <a:latin typeface="Arial" panose="020B0604020202020204" pitchFamily="34" charset="0"/>
                <a:cs typeface="Arial" panose="020B0604020202020204" pitchFamily="34" charset="0"/>
              </a:rPr>
            </a:br>
            <a:br>
              <a:rPr kumimoji="0" lang="en-US" sz="1800" b="0" i="0" u="none" strike="noStrike" spc="0" normalizeH="0" baseline="0" noProof="0" dirty="0">
                <a:uLnTx/>
                <a:uFillTx/>
                <a:latin typeface="Arial" panose="020B0604020202020204" pitchFamily="34" charset="0"/>
                <a:cs typeface="Arial" panose="020B0604020202020204" pitchFamily="34" charset="0"/>
              </a:rPr>
            </a:br>
            <a:r>
              <a:rPr kumimoji="0" lang="en-US" sz="1800" b="0" i="0" u="none" strike="noStrike" spc="0" normalizeH="0" baseline="0" noProof="0" dirty="0">
                <a:uLnTx/>
                <a:uFillTx/>
                <a:latin typeface="Arial" panose="020B0604020202020204" pitchFamily="34" charset="0"/>
                <a:cs typeface="Arial" panose="020B0604020202020204" pitchFamily="34" charset="0"/>
              </a:rPr>
              <a:t>Advocate for policies that provide equitable access to HIV services for all individuals in the nation.</a:t>
            </a:r>
            <a:br>
              <a:rPr kumimoji="0" lang="en-US" sz="1600" b="0" i="0" u="none" strike="noStrike" spc="0" normalizeH="0" baseline="0" noProof="0" dirty="0">
                <a:uLnTx/>
                <a:uFillTx/>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1068" name="Rectangle 1067">
            <a:extLst>
              <a:ext uri="{FF2B5EF4-FFF2-40B4-BE49-F238E27FC236}">
                <a16:creationId xmlns:a16="http://schemas.microsoft.com/office/drawing/2014/main" id="{4CB3EA36-32FA-45B8-9C8E-B9F3520EE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IV/AIDS Red ribbon World AIDS Day Awareness ribbon - world aids day ...">
            <a:extLst>
              <a:ext uri="{FF2B5EF4-FFF2-40B4-BE49-F238E27FC236}">
                <a16:creationId xmlns:a16="http://schemas.microsoft.com/office/drawing/2014/main" id="{5837DD49-0FD9-8537-2ED7-8A747B9D6AA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406" r="2795" b="-3"/>
          <a:stretch>
            <a:fillRect/>
          </a:stretch>
        </p:blipFill>
        <p:spPr bwMode="auto">
          <a:xfrm>
            <a:off x="1412683" y="1410208"/>
            <a:ext cx="4348925"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1070" name="Straight Connector 1069">
            <a:extLst>
              <a:ext uri="{FF2B5EF4-FFF2-40B4-BE49-F238E27FC236}">
                <a16:creationId xmlns:a16="http://schemas.microsoft.com/office/drawing/2014/main" id="{62DC478F-1B0E-4A8A-B3B9-460AB0A0F1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8649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2D3996-BA08-4AC2-948E-02DA85C028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B6CA78D-2100-44EF-B3DD-CEF1EB3AC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284" y="481264"/>
            <a:ext cx="11213432" cy="5895473"/>
          </a:xfrm>
          <a:prstGeom prst="rect">
            <a:avLst/>
          </a:prstGeom>
          <a:blipFill dpi="0" rotWithShape="1">
            <a:blip r:embed="rId3">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04726D-690B-FAB3-0648-E73AD86A277F}"/>
              </a:ext>
            </a:extLst>
          </p:cNvPr>
          <p:cNvSpPr>
            <a:spLocks noGrp="1"/>
          </p:cNvSpPr>
          <p:nvPr>
            <p:ph type="title"/>
          </p:nvPr>
        </p:nvSpPr>
        <p:spPr>
          <a:xfrm>
            <a:off x="1295402" y="481264"/>
            <a:ext cx="9601196" cy="500867"/>
          </a:xfrm>
        </p:spPr>
        <p:txBody>
          <a:bodyPr>
            <a:normAutofit fontScale="90000"/>
          </a:bodyPr>
          <a:lstStyle/>
          <a:p>
            <a:r>
              <a:rPr lang="en-GB" b="1" dirty="0">
                <a:solidFill>
                  <a:srgbClr val="212121"/>
                </a:solidFill>
              </a:rPr>
              <a:t>References</a:t>
            </a:r>
          </a:p>
        </p:txBody>
      </p:sp>
      <p:cxnSp>
        <p:nvCxnSpPr>
          <p:cNvPr id="32" name="Straight Connector 31">
            <a:extLst>
              <a:ext uri="{FF2B5EF4-FFF2-40B4-BE49-F238E27FC236}">
                <a16:creationId xmlns:a16="http://schemas.microsoft.com/office/drawing/2014/main" id="{8AEF6D22-D80F-4107-8B30-6AB147A508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3000" y="2400639"/>
            <a:ext cx="2286000" cy="0"/>
          </a:xfrm>
          <a:prstGeom prst="line">
            <a:avLst/>
          </a:prstGeom>
          <a:ln w="19050"/>
        </p:spPr>
        <p:style>
          <a:lnRef idx="2">
            <a:schemeClr val="accent1"/>
          </a:lnRef>
          <a:fillRef idx="0">
            <a:schemeClr val="accent1"/>
          </a:fillRef>
          <a:effectRef idx="1">
            <a:schemeClr val="accent1"/>
          </a:effectRef>
          <a:fontRef idx="minor">
            <a:schemeClr val="tx1"/>
          </a:fontRef>
        </p:style>
      </p:cxnSp>
      <p:sp>
        <p:nvSpPr>
          <p:cNvPr id="6" name="Content Placeholder 5">
            <a:extLst>
              <a:ext uri="{FF2B5EF4-FFF2-40B4-BE49-F238E27FC236}">
                <a16:creationId xmlns:a16="http://schemas.microsoft.com/office/drawing/2014/main" id="{F8B191F0-1A1A-8F41-4F6B-2B0DAF05B4D8}"/>
              </a:ext>
            </a:extLst>
          </p:cNvPr>
          <p:cNvSpPr>
            <a:spLocks noGrp="1"/>
          </p:cNvSpPr>
          <p:nvPr>
            <p:ph idx="1"/>
          </p:nvPr>
        </p:nvSpPr>
        <p:spPr>
          <a:xfrm>
            <a:off x="489284" y="1463395"/>
            <a:ext cx="10940716" cy="5414209"/>
          </a:xfrm>
        </p:spPr>
        <p:txBody>
          <a:bodyPr>
            <a:noAutofit/>
          </a:bodyPr>
          <a:lstStyle/>
          <a:p>
            <a:pPr>
              <a:lnSpc>
                <a:spcPct val="90000"/>
              </a:lnSpc>
            </a:pPr>
            <a:r>
              <a:rPr lang="en-GB" sz="1200" b="0" i="0" dirty="0">
                <a:solidFill>
                  <a:srgbClr val="222222"/>
                </a:solidFill>
                <a:effectLst/>
                <a:latin typeface="Arial" panose="020B0604020202020204" pitchFamily="34" charset="0"/>
                <a:cs typeface="Arial" panose="020B0604020202020204" pitchFamily="34" charset="0"/>
              </a:rPr>
              <a:t>Balogun, O.D., Mustapha, A.Y., </a:t>
            </a:r>
            <a:r>
              <a:rPr lang="en-GB" sz="1200" b="0" i="0" dirty="0" err="1">
                <a:solidFill>
                  <a:srgbClr val="222222"/>
                </a:solidFill>
                <a:effectLst/>
                <a:latin typeface="Arial" panose="020B0604020202020204" pitchFamily="34" charset="0"/>
                <a:cs typeface="Arial" panose="020B0604020202020204" pitchFamily="34" charset="0"/>
              </a:rPr>
              <a:t>Tomoh</a:t>
            </a:r>
            <a:r>
              <a:rPr lang="en-GB" sz="1200" b="0" i="0" dirty="0">
                <a:solidFill>
                  <a:srgbClr val="222222"/>
                </a:solidFill>
                <a:effectLst/>
                <a:latin typeface="Arial" panose="020B0604020202020204" pitchFamily="34" charset="0"/>
                <a:cs typeface="Arial" panose="020B0604020202020204" pitchFamily="34" charset="0"/>
              </a:rPr>
              <a:t>, B.O., </a:t>
            </a:r>
            <a:r>
              <a:rPr lang="en-GB" sz="1200" b="0" i="0" dirty="0" err="1">
                <a:solidFill>
                  <a:srgbClr val="222222"/>
                </a:solidFill>
                <a:effectLst/>
                <a:latin typeface="Arial" panose="020B0604020202020204" pitchFamily="34" charset="0"/>
                <a:cs typeface="Arial" panose="020B0604020202020204" pitchFamily="34" charset="0"/>
              </a:rPr>
              <a:t>Soyege</a:t>
            </a:r>
            <a:r>
              <a:rPr lang="en-GB" sz="1200" b="0" i="0" dirty="0">
                <a:solidFill>
                  <a:srgbClr val="222222"/>
                </a:solidFill>
                <a:effectLst/>
                <a:latin typeface="Arial" panose="020B0604020202020204" pitchFamily="34" charset="0"/>
                <a:cs typeface="Arial" panose="020B0604020202020204" pitchFamily="34" charset="0"/>
              </a:rPr>
              <a:t>, O.S., Nwokedi, C.N., Mbata, A.O. and </a:t>
            </a:r>
            <a:r>
              <a:rPr lang="en-GB" sz="1200" b="0" i="0" dirty="0" err="1">
                <a:solidFill>
                  <a:srgbClr val="222222"/>
                </a:solidFill>
                <a:effectLst/>
                <a:latin typeface="Arial" panose="020B0604020202020204" pitchFamily="34" charset="0"/>
                <a:cs typeface="Arial" panose="020B0604020202020204" pitchFamily="34" charset="0"/>
              </a:rPr>
              <a:t>Iguma</a:t>
            </a:r>
            <a:r>
              <a:rPr lang="en-GB" sz="1200" b="0" i="0" dirty="0">
                <a:solidFill>
                  <a:srgbClr val="222222"/>
                </a:solidFill>
                <a:effectLst/>
                <a:latin typeface="Arial" panose="020B0604020202020204" pitchFamily="34" charset="0"/>
                <a:cs typeface="Arial" panose="020B0604020202020204" pitchFamily="34" charset="0"/>
              </a:rPr>
              <a:t>, D.R., 2024. Patient-</a:t>
            </a:r>
            <a:r>
              <a:rPr lang="en-GB" sz="1200" b="0" i="0" dirty="0" err="1">
                <a:solidFill>
                  <a:srgbClr val="222222"/>
                </a:solidFill>
                <a:effectLst/>
                <a:latin typeface="Arial" panose="020B0604020202020204" pitchFamily="34" charset="0"/>
                <a:cs typeface="Arial" panose="020B0604020202020204" pitchFamily="34" charset="0"/>
              </a:rPr>
              <a:t>centered</a:t>
            </a:r>
            <a:r>
              <a:rPr lang="en-GB" sz="1200" b="0" i="0" dirty="0">
                <a:solidFill>
                  <a:srgbClr val="222222"/>
                </a:solidFill>
                <a:effectLst/>
                <a:latin typeface="Arial" panose="020B0604020202020204" pitchFamily="34" charset="0"/>
                <a:cs typeface="Arial" panose="020B0604020202020204" pitchFamily="34" charset="0"/>
              </a:rPr>
              <a:t> care models: A review of their influence on healthcare management practices. </a:t>
            </a:r>
            <a:r>
              <a:rPr lang="en-GB" sz="1200" b="0" i="1" dirty="0">
                <a:solidFill>
                  <a:srgbClr val="222222"/>
                </a:solidFill>
                <a:effectLst/>
                <a:latin typeface="Arial" panose="020B0604020202020204" pitchFamily="34" charset="0"/>
                <a:cs typeface="Arial" panose="020B0604020202020204" pitchFamily="34" charset="0"/>
              </a:rPr>
              <a:t>Journal of Frontiers in Multidisciplinary Research</a:t>
            </a:r>
            <a:r>
              <a:rPr lang="en-GB" sz="1200" b="0" i="0" dirty="0">
                <a:solidFill>
                  <a:srgbClr val="222222"/>
                </a:solidFill>
                <a:effectLst/>
                <a:latin typeface="Arial" panose="020B0604020202020204" pitchFamily="34" charset="0"/>
                <a:cs typeface="Arial" panose="020B0604020202020204" pitchFamily="34" charset="0"/>
              </a:rPr>
              <a:t>, </a:t>
            </a:r>
            <a:r>
              <a:rPr lang="en-GB" sz="1200" b="0" i="1" dirty="0">
                <a:solidFill>
                  <a:srgbClr val="222222"/>
                </a:solidFill>
                <a:effectLst/>
                <a:latin typeface="Arial" panose="020B0604020202020204" pitchFamily="34" charset="0"/>
                <a:cs typeface="Arial" panose="020B0604020202020204" pitchFamily="34" charset="0"/>
              </a:rPr>
              <a:t>5</a:t>
            </a:r>
            <a:r>
              <a:rPr lang="en-GB" sz="1200" b="0" i="0" dirty="0">
                <a:solidFill>
                  <a:srgbClr val="222222"/>
                </a:solidFill>
                <a:effectLst/>
                <a:latin typeface="Arial" panose="020B0604020202020204" pitchFamily="34" charset="0"/>
                <a:cs typeface="Arial" panose="020B0604020202020204" pitchFamily="34" charset="0"/>
              </a:rPr>
              <a:t>(2), pp.28-35.</a:t>
            </a:r>
          </a:p>
          <a:p>
            <a:pPr>
              <a:spcBef>
                <a:spcPts val="0"/>
              </a:spcBef>
              <a:spcAft>
                <a:spcPts val="0"/>
              </a:spcAft>
              <a:buClrTx/>
              <a:buSzTx/>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Boardman, E., </a:t>
            </a:r>
            <a:r>
              <a:rPr kumimoji="0" lang="en-US" sz="12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Boffito</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M., Chadwick, D. R., </a:t>
            </a:r>
            <a:r>
              <a:rPr kumimoji="0" lang="en-US" sz="12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Cheserem</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E., Kabagambe, S., </a:t>
            </a:r>
            <a:r>
              <a:rPr kumimoji="0" lang="en-US" sz="12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Kasadha</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B., and Elliott, C. (2024) Tackling late HIV diagnosis: Lessons from the UK in the COVID-19 era. International journal of STD and AIDS, 35(4), pp. 244-253. </a:t>
            </a:r>
          </a:p>
          <a:p>
            <a:pPr>
              <a:spcBef>
                <a:spcPts val="0"/>
              </a:spcBef>
              <a:spcAft>
                <a:spcPts val="0"/>
              </a:spcAft>
              <a:buClrTx/>
              <a:buSzTx/>
              <a:defRPr/>
            </a:pPr>
            <a:endParaRPr lang="en-GB" sz="1200" dirty="0">
              <a:solidFill>
                <a:srgbClr val="373737"/>
              </a:solidFill>
              <a:latin typeface="Arial" panose="020B0604020202020204" pitchFamily="34" charset="0"/>
              <a:cs typeface="Arial" panose="020B0604020202020204" pitchFamily="34" charset="0"/>
            </a:endParaRPr>
          </a:p>
          <a:p>
            <a:pPr marR="0" lvl="0"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Cribbs, S.K., Crothers, K. and Morris, A., 2020. Pathogenesis of HIV-related lung disease: immunity, infection, and inflammation.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Physiological reviews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100</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 pp.603-632.</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4"/>
              </a:rPr>
              <a:t> Pathogenesis of HIV-Related Lung Disease: Immunity, Infection, and Inflammation | Physiological Reviews | American Physiological Society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marR="0" lvl="0"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1200" dirty="0">
              <a:solidFill>
                <a:prstClr val="black"/>
              </a:solidFill>
              <a:latin typeface="Arial" panose="020B0604020202020204" pitchFamily="34" charset="0"/>
              <a:cs typeface="Arial" panose="020B0604020202020204" pitchFamily="34" charset="0"/>
            </a:endParaRPr>
          </a:p>
          <a:p>
            <a:pPr marR="0" lvl="0"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200" b="0" i="0" dirty="0">
                <a:solidFill>
                  <a:srgbClr val="222222"/>
                </a:solidFill>
                <a:effectLst/>
                <a:latin typeface="Arial" panose="020B0604020202020204" pitchFamily="34" charset="0"/>
              </a:rPr>
              <a:t>Elliott, T., Sanders, E.J., Doherty, M., Ndung'u, T., Cohen, M., Patel, P., Cairns, G., Rutstein, S.E., </a:t>
            </a:r>
            <a:r>
              <a:rPr lang="en-GB" sz="1200" b="0" i="0" dirty="0" err="1">
                <a:solidFill>
                  <a:srgbClr val="222222"/>
                </a:solidFill>
                <a:effectLst/>
                <a:latin typeface="Arial" panose="020B0604020202020204" pitchFamily="34" charset="0"/>
              </a:rPr>
              <a:t>Ananworanich</a:t>
            </a:r>
            <a:r>
              <a:rPr lang="en-GB" sz="1200" b="0" i="0" dirty="0">
                <a:solidFill>
                  <a:srgbClr val="222222"/>
                </a:solidFill>
                <a:effectLst/>
                <a:latin typeface="Arial" panose="020B0604020202020204" pitchFamily="34" charset="0"/>
              </a:rPr>
              <a:t>, J., Brown, C. and Fidler, S., 2019. Challenges of HIV diagnosis and management in the context of pre‐exposure prophylaxis (</a:t>
            </a:r>
            <a:r>
              <a:rPr lang="en-GB" sz="1200" b="0" i="0" dirty="0" err="1">
                <a:solidFill>
                  <a:srgbClr val="222222"/>
                </a:solidFill>
                <a:effectLst/>
                <a:latin typeface="Arial" panose="020B0604020202020204" pitchFamily="34" charset="0"/>
              </a:rPr>
              <a:t>PrEP</a:t>
            </a:r>
            <a:r>
              <a:rPr lang="en-GB" sz="1200" b="0" i="0" dirty="0">
                <a:solidFill>
                  <a:srgbClr val="222222"/>
                </a:solidFill>
                <a:effectLst/>
                <a:latin typeface="Arial" panose="020B0604020202020204" pitchFamily="34" charset="0"/>
              </a:rPr>
              <a:t>), post‐exposure prophylaxis (PEP), test and start and acute HIV infection: a scoping review. </a:t>
            </a:r>
            <a:r>
              <a:rPr lang="en-GB" sz="1200" b="0" i="1" dirty="0">
                <a:solidFill>
                  <a:srgbClr val="222222"/>
                </a:solidFill>
                <a:effectLst/>
                <a:latin typeface="Arial" panose="020B0604020202020204" pitchFamily="34" charset="0"/>
              </a:rPr>
              <a:t>Journal of the International AIDS Society</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22</a:t>
            </a:r>
            <a:r>
              <a:rPr lang="en-GB" sz="1200" b="0" i="0" dirty="0">
                <a:solidFill>
                  <a:srgbClr val="222222"/>
                </a:solidFill>
                <a:effectLst/>
                <a:latin typeface="Arial" panose="020B0604020202020204" pitchFamily="34" charset="0"/>
              </a:rPr>
              <a:t>(12), p.e25419.</a:t>
            </a:r>
          </a:p>
          <a:p>
            <a:pPr marR="0" lvl="0"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1200" dirty="0">
              <a:solidFill>
                <a:prstClr val="black"/>
              </a:solidFill>
              <a:latin typeface="Arial" panose="020B0604020202020204" pitchFamily="34" charset="0"/>
              <a:cs typeface="Arial" panose="020B0604020202020204" pitchFamily="34" charset="0"/>
            </a:endParaRPr>
          </a:p>
          <a:p>
            <a:pPr marR="0" lvl="0"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srgbClr val="373737"/>
                </a:solidFill>
                <a:effectLst/>
                <a:uLnTx/>
                <a:uFillTx/>
                <a:latin typeface="Arial" panose="020B0604020202020204" pitchFamily="34" charset="0"/>
                <a:ea typeface="+mj-ea"/>
                <a:cs typeface="Arial" panose="020B0604020202020204" pitchFamily="34" charset="0"/>
              </a:rPr>
              <a:t>Dwivedi, R. (2021) News-Medical, News-Medical. Available at: https://www.news-medical.net/news/20210811/Risk-factors-for-hospitalization-among-HIV-patients-infected-with-SARS-CoV-2.aspx (Accessed: 3 October 2025).</a:t>
            </a:r>
            <a:br>
              <a:rPr kumimoji="0" lang="en-GB" sz="1200" b="0" i="0" u="none" strike="noStrike" kern="1200" cap="none" spc="0" normalizeH="0" baseline="0" noProof="0" dirty="0">
                <a:ln>
                  <a:noFill/>
                </a:ln>
                <a:solidFill>
                  <a:srgbClr val="373737"/>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srgbClr val="373737"/>
                </a:solidFill>
                <a:effectLst/>
                <a:uLnTx/>
                <a:uFillTx/>
                <a:latin typeface="Arial" panose="020B0604020202020204" pitchFamily="34" charset="0"/>
                <a:ea typeface="+mj-ea"/>
                <a:cs typeface="Arial" panose="020B0604020202020204" pitchFamily="34" charset="0"/>
              </a:rPr>
              <a:t> Flint, A., </a:t>
            </a:r>
            <a:r>
              <a:rPr kumimoji="0" lang="en-GB" sz="1200" b="0" i="0" u="none" strike="noStrike" kern="1200" cap="none" spc="0" normalizeH="0" baseline="0" noProof="0" dirty="0" err="1">
                <a:ln>
                  <a:noFill/>
                </a:ln>
                <a:solidFill>
                  <a:srgbClr val="373737"/>
                </a:solidFill>
                <a:effectLst/>
                <a:uLnTx/>
                <a:uFillTx/>
                <a:latin typeface="Arial" panose="020B0604020202020204" pitchFamily="34" charset="0"/>
                <a:ea typeface="+mj-ea"/>
                <a:cs typeface="Arial" panose="020B0604020202020204" pitchFamily="34" charset="0"/>
              </a:rPr>
              <a:t>Günsche</a:t>
            </a:r>
            <a:r>
              <a:rPr kumimoji="0" lang="en-GB" sz="1200" b="0" i="0" u="none" strike="noStrike" kern="1200" cap="none" spc="0" normalizeH="0" baseline="0" noProof="0" dirty="0">
                <a:ln>
                  <a:noFill/>
                </a:ln>
                <a:solidFill>
                  <a:srgbClr val="373737"/>
                </a:solidFill>
                <a:effectLst/>
                <a:uLnTx/>
                <a:uFillTx/>
                <a:latin typeface="Arial" panose="020B0604020202020204" pitchFamily="34" charset="0"/>
                <a:ea typeface="+mj-ea"/>
                <a:cs typeface="Arial" panose="020B0604020202020204" pitchFamily="34" charset="0"/>
              </a:rPr>
              <a:t>, M. and Burns, M. (2022) ‘We Are Still Here: Living with HIV in the UK’, Medical Anthropology, 42(1), pp. 35–47. Available at: </a:t>
            </a:r>
            <a:r>
              <a:rPr kumimoji="0" lang="en-GB" sz="1200" b="0" i="0" u="none" strike="noStrike" kern="1200" cap="none" spc="0" normalizeH="0" baseline="0" noProof="0" dirty="0">
                <a:ln>
                  <a:noFill/>
                </a:ln>
                <a:solidFill>
                  <a:srgbClr val="373737"/>
                </a:solidFill>
                <a:effectLst/>
                <a:uLnTx/>
                <a:uFillTx/>
                <a:latin typeface="Arial" panose="020B0604020202020204" pitchFamily="34" charset="0"/>
                <a:ea typeface="+mj-ea"/>
                <a:cs typeface="Arial" panose="020B0604020202020204" pitchFamily="34" charset="0"/>
                <a:hlinkClick r:id="rId5"/>
              </a:rPr>
              <a:t>https://doi.org/10.1080/01459740.2022.2139182</a:t>
            </a:r>
            <a:r>
              <a:rPr kumimoji="0" lang="en-GB" sz="1200" b="0" i="0" u="none" strike="noStrike" kern="1200" cap="none" spc="0" normalizeH="0" baseline="0" noProof="0" dirty="0">
                <a:ln>
                  <a:noFill/>
                </a:ln>
                <a:solidFill>
                  <a:srgbClr val="373737"/>
                </a:solidFill>
                <a:effectLst/>
                <a:uLnTx/>
                <a:uFillTx/>
                <a:latin typeface="Arial" panose="020B0604020202020204" pitchFamily="34" charset="0"/>
                <a:ea typeface="+mj-ea"/>
                <a:cs typeface="Arial" panose="020B0604020202020204" pitchFamily="34" charset="0"/>
              </a:rPr>
              <a:t>.</a:t>
            </a:r>
          </a:p>
          <a:p>
            <a:pPr marL="0" marR="0" lvl="0" indent="0" defTabSz="457200" rtl="0" eaLnBrk="1" fontAlgn="auto" latinLnBrk="0" hangingPunct="1">
              <a:lnSpc>
                <a:spcPct val="100000"/>
              </a:lnSpc>
              <a:spcBef>
                <a:spcPts val="0"/>
              </a:spcBef>
              <a:spcAft>
                <a:spcPts val="0"/>
              </a:spcAft>
              <a:buClrTx/>
              <a:buSzTx/>
              <a:buNone/>
              <a:tabLst/>
              <a:defRPr/>
            </a:pPr>
            <a:endParaRPr kumimoji="0" lang="en-GB" sz="12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endParaRPr>
          </a:p>
          <a:p>
            <a:pPr marR="0" lvl="0" defTabSz="457200" rtl="0" eaLnBrk="1" fontAlgn="auto" latinLnBrk="0" hangingPunct="1">
              <a:lnSpc>
                <a:spcPct val="90000"/>
              </a:lnSpc>
              <a:spcBef>
                <a:spcPct val="20000"/>
              </a:spcBef>
              <a:spcAft>
                <a:spcPts val="600"/>
              </a:spcAft>
              <a:buClr>
                <a:srgbClr val="B15E28"/>
              </a:buClr>
              <a:buSzPct val="115000"/>
              <a:buFont typeface="Wingdings" panose="05000000000000000000" pitchFamily="2" charset="2"/>
              <a:buChar char="§"/>
              <a:tabLst/>
              <a:defRPr/>
            </a:pPr>
            <a:r>
              <a:rPr kumimoji="0" lang="en-GB" sz="1200" b="0" i="0" u="none" strike="noStrike" kern="1200" cap="none" spc="0" normalizeH="0" baseline="0" noProof="0" dirty="0">
                <a:ln>
                  <a:noFill/>
                </a:ln>
                <a:solidFill>
                  <a:srgbClr val="373737"/>
                </a:solidFill>
                <a:effectLst/>
                <a:uLnTx/>
                <a:uFillTx/>
                <a:latin typeface="Arial" panose="020B0604020202020204" pitchFamily="34" charset="0"/>
                <a:cs typeface="Arial" panose="020B0604020202020204" pitchFamily="34" charset="0"/>
              </a:rPr>
              <a:t>Gilbert, L. and Walker, L. (2010) ‘“My biggest fear was that people would reject me once they knew my status…”: stigma as experienced by patients in an HIV/AIDS clinic in Johannesburg, South Africa’, Health &amp; Social Care in the Community, 18(2), pp. 139–1 46. Available at: </a:t>
            </a:r>
            <a:r>
              <a:rPr kumimoji="0" lang="en-GB" sz="1200" b="0" i="0" u="none" strike="noStrike" kern="1200" cap="none" spc="0" normalizeH="0" baseline="0" noProof="0" dirty="0">
                <a:ln>
                  <a:noFill/>
                </a:ln>
                <a:solidFill>
                  <a:srgbClr val="373737"/>
                </a:solidFill>
                <a:effectLst/>
                <a:uLnTx/>
                <a:uFillTx/>
                <a:latin typeface="Arial" panose="020B0604020202020204" pitchFamily="34" charset="0"/>
                <a:cs typeface="Arial" panose="020B0604020202020204" pitchFamily="34" charset="0"/>
                <a:hlinkClick r:id="rId6"/>
              </a:rPr>
              <a:t>https://doi.org/10.1111/j.1365-2524.2009.00881.x</a:t>
            </a:r>
            <a:r>
              <a:rPr kumimoji="0" lang="en-GB" sz="1200" b="0" i="0" u="none" strike="noStrike" kern="1200" cap="none" spc="0" normalizeH="0" baseline="0" noProof="0" dirty="0">
                <a:ln>
                  <a:noFill/>
                </a:ln>
                <a:solidFill>
                  <a:srgbClr val="373737"/>
                </a:solidFill>
                <a:effectLst/>
                <a:uLnTx/>
                <a:uFillTx/>
                <a:latin typeface="Arial" panose="020B0604020202020204" pitchFamily="34" charset="0"/>
                <a:cs typeface="Arial" panose="020B0604020202020204" pitchFamily="34" charset="0"/>
              </a:rPr>
              <a:t>.</a:t>
            </a:r>
          </a:p>
          <a:p>
            <a:pPr marL="0" marR="0" lvl="0" indent="0" defTabSz="457200" rtl="0" eaLnBrk="1" fontAlgn="auto" latinLnBrk="0" hangingPunct="1">
              <a:lnSpc>
                <a:spcPct val="90000"/>
              </a:lnSpc>
              <a:spcBef>
                <a:spcPct val="20000"/>
              </a:spcBef>
              <a:spcAft>
                <a:spcPts val="600"/>
              </a:spcAft>
              <a:buClr>
                <a:srgbClr val="B15E28"/>
              </a:buClr>
              <a:buSzPct val="115000"/>
              <a:buNone/>
              <a:tabLst/>
              <a:defRPr/>
            </a:pPr>
            <a:br>
              <a:rPr kumimoji="0" lang="en-GB" sz="16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ea typeface="+mj-ea"/>
                <a:cs typeface="Arial" panose="020B0604020202020204" pitchFamily="34" charset="0"/>
              </a:rPr>
            </a:br>
            <a:endParaRPr lang="en-GB" sz="1600" dirty="0">
              <a:solidFill>
                <a:srgbClr val="373737"/>
              </a:solidFill>
              <a:latin typeface="Arial" panose="020B0604020202020204" pitchFamily="34" charset="0"/>
              <a:cs typeface="Arial" panose="020B0604020202020204" pitchFamily="34" charset="0"/>
            </a:endParaRPr>
          </a:p>
          <a:p>
            <a:pPr marR="0" lvl="0" algn="l" defTabSz="457200" rtl="0" eaLnBrk="1" fontAlgn="auto" latinLnBrk="0" hangingPunct="1">
              <a:lnSpc>
                <a:spcPct val="90000"/>
              </a:lnSpc>
              <a:spcBef>
                <a:spcPct val="20000"/>
              </a:spcBef>
              <a:spcAft>
                <a:spcPts val="600"/>
              </a:spcAft>
              <a:buClr>
                <a:srgbClr val="B15E28"/>
              </a:buClr>
              <a:buSzPct val="115000"/>
              <a:buFont typeface="Wingdings" panose="05000000000000000000" pitchFamily="2" charset="2"/>
              <a:buChar char="§"/>
              <a:tabLst/>
              <a:defRPr/>
            </a:pPr>
            <a:endParaRPr lang="en-GB" sz="1600" dirty="0">
              <a:solidFill>
                <a:srgbClr val="373737"/>
              </a:solidFill>
              <a:latin typeface="Arial" panose="020B0604020202020204" pitchFamily="34" charset="0"/>
              <a:cs typeface="Arial" panose="020B0604020202020204" pitchFamily="34" charset="0"/>
            </a:endParaRPr>
          </a:p>
          <a:p>
            <a:pPr marL="0" indent="0">
              <a:lnSpc>
                <a:spcPct val="90000"/>
              </a:lnSpc>
              <a:buNone/>
            </a:pPr>
            <a:r>
              <a:rPr lang="en-GB" sz="1600" dirty="0">
                <a:solidFill>
                  <a:srgbClr val="373737"/>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660839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2F797-8227-B816-2F89-8B2045ED1765}"/>
              </a:ext>
            </a:extLst>
          </p:cNvPr>
          <p:cNvSpPr>
            <a:spLocks noGrp="1"/>
          </p:cNvSpPr>
          <p:nvPr>
            <p:ph type="title"/>
          </p:nvPr>
        </p:nvSpPr>
        <p:spPr>
          <a:xfrm>
            <a:off x="647700" y="1181100"/>
            <a:ext cx="10972800" cy="5124450"/>
          </a:xfrm>
        </p:spPr>
        <p:txBody>
          <a:bodyPr>
            <a:noAutofit/>
          </a:bodyPr>
          <a:lstStyle/>
          <a:p>
            <a:pPr marR="0" lvl="0" algn="l" defTabSz="457200" rtl="0" eaLnBrk="1" fontAlgn="auto" latinLnBrk="0" hangingPunct="1">
              <a:lnSpc>
                <a:spcPct val="90000"/>
              </a:lnSpc>
              <a:spcBef>
                <a:spcPct val="20000"/>
              </a:spcBef>
              <a:spcAft>
                <a:spcPts val="600"/>
              </a:spcAft>
              <a:buClr>
                <a:srgbClr val="B15E28"/>
              </a:buClr>
              <a:buSzPct val="115000"/>
              <a:tabLst/>
              <a:defRPr/>
            </a:pPr>
            <a:r>
              <a:rPr lang="en-GB" sz="14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References</a:t>
            </a:r>
            <a:br>
              <a:rPr lang="en-GB" sz="3200" b="1" dirty="0">
                <a:latin typeface="Arial" panose="020B0604020202020204" pitchFamily="34" charset="0"/>
                <a:cs typeface="Arial" panose="020B0604020202020204" pitchFamily="34" charset="0"/>
              </a:rPr>
            </a:br>
            <a:br>
              <a:rPr lang="en-GB" sz="1400" b="1" dirty="0">
                <a:latin typeface="Arial" panose="020B0604020202020204" pitchFamily="34" charset="0"/>
                <a:cs typeface="Arial" panose="020B0604020202020204" pitchFamily="34" charset="0"/>
              </a:rPr>
            </a:br>
            <a:r>
              <a:rPr lang="en-GB" sz="1400" b="0" i="0" dirty="0">
                <a:solidFill>
                  <a:srgbClr val="222222"/>
                </a:solidFill>
                <a:effectLst/>
                <a:latin typeface="Arial" panose="020B0604020202020204" pitchFamily="34" charset="0"/>
              </a:rPr>
              <a:t>Elliott, T., Sanders, E.J., Doherty, M., Ndung'u, T., Cohen, M., Patel, P., Cairns, G., Rutstein, S.E., </a:t>
            </a:r>
            <a:r>
              <a:rPr lang="en-GB" sz="1400" b="0" i="0" dirty="0" err="1">
                <a:solidFill>
                  <a:srgbClr val="222222"/>
                </a:solidFill>
                <a:effectLst/>
                <a:latin typeface="Arial" panose="020B0604020202020204" pitchFamily="34" charset="0"/>
              </a:rPr>
              <a:t>Ananworanich</a:t>
            </a:r>
            <a:r>
              <a:rPr lang="en-GB" sz="1400" b="0" i="0" dirty="0">
                <a:solidFill>
                  <a:srgbClr val="222222"/>
                </a:solidFill>
                <a:effectLst/>
                <a:latin typeface="Arial" panose="020B0604020202020204" pitchFamily="34" charset="0"/>
              </a:rPr>
              <a:t>, J., Brown, C. and Fidler, S., 2019. Challenges of HIV diagnosis and management in the context of pre‐exposure prophylaxis (</a:t>
            </a:r>
            <a:r>
              <a:rPr lang="en-GB" sz="1400" b="0" i="0" dirty="0" err="1">
                <a:solidFill>
                  <a:srgbClr val="222222"/>
                </a:solidFill>
                <a:effectLst/>
                <a:latin typeface="Arial" panose="020B0604020202020204" pitchFamily="34" charset="0"/>
              </a:rPr>
              <a:t>PrEP</a:t>
            </a:r>
            <a:r>
              <a:rPr lang="en-GB" sz="1400" b="0" i="0" dirty="0">
                <a:solidFill>
                  <a:srgbClr val="222222"/>
                </a:solidFill>
                <a:effectLst/>
                <a:latin typeface="Arial" panose="020B0604020202020204" pitchFamily="34" charset="0"/>
              </a:rPr>
              <a:t>), post‐exposure prophylaxis (PEP), test and start and acute HIV infection: a scoping review. </a:t>
            </a:r>
            <a:r>
              <a:rPr lang="en-GB" sz="1400" b="0" i="1" dirty="0">
                <a:solidFill>
                  <a:srgbClr val="222222"/>
                </a:solidFill>
                <a:effectLst/>
                <a:latin typeface="Arial" panose="020B0604020202020204" pitchFamily="34" charset="0"/>
              </a:rPr>
              <a:t>Journal of the International AIDS Society</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22</a:t>
            </a:r>
            <a:r>
              <a:rPr lang="en-GB" sz="1400" b="0" i="0" dirty="0">
                <a:solidFill>
                  <a:srgbClr val="222222"/>
                </a:solidFill>
                <a:effectLst/>
                <a:latin typeface="Arial" panose="020B0604020202020204" pitchFamily="34" charset="0"/>
              </a:rPr>
              <a:t>(12), p.e25419.</a:t>
            </a:r>
            <a:br>
              <a:rPr lang="en-GB" sz="1400" b="1" dirty="0">
                <a:latin typeface="Arial" panose="020B0604020202020204" pitchFamily="34" charset="0"/>
                <a:cs typeface="Arial" panose="020B0604020202020204" pitchFamily="34" charset="0"/>
              </a:rPr>
            </a:br>
            <a:br>
              <a:rPr lang="en-GB" sz="1400" b="1" dirty="0">
                <a:latin typeface="Arial" panose="020B0604020202020204" pitchFamily="34" charset="0"/>
                <a:cs typeface="Arial" panose="020B0604020202020204" pitchFamily="34" charset="0"/>
              </a:rPr>
            </a:br>
            <a: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GOV.UK (2024b) HIV testing, PREP, New HIV Diagnoses and Care Outcomes for People Accessing HIV services: 2024 Report, GOV.UK. Available at: </a:t>
            </a:r>
            <a: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hlinkClick r:id="rId2"/>
              </a:rPr>
              <a:t>https://www.gov.uk/government/statistics/hiv-annual-data-tables/hiv-testing-prep-new-hiv-diagnoses-and-care-outcomes-for-people-accessing-hiv-services-2024-report</a:t>
            </a:r>
            <a: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a:t>
            </a:r>
            <a:b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br>
            <a:b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br>
            <a: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Guaraldi, G., Milic, J. and Mussini, C. (2019) ‘Aging with HIV’, Current HIV/AIDS Reports, 16(6), pp. 475–481. Available at: https://doi.org/10.1007/s11904-019-00464-3.</a:t>
            </a:r>
            <a:br>
              <a:rPr lang="en-GB" sz="1400" b="1" dirty="0">
                <a:latin typeface="Arial" panose="020B0604020202020204" pitchFamily="34" charset="0"/>
                <a:cs typeface="Arial" panose="020B0604020202020204" pitchFamily="34" charset="0"/>
              </a:rPr>
            </a:br>
            <a:br>
              <a:rPr lang="en-GB" sz="1400" b="1" dirty="0">
                <a:latin typeface="Arial" panose="020B0604020202020204" pitchFamily="34" charset="0"/>
                <a:cs typeface="Arial" panose="020B0604020202020204" pitchFamily="34" charset="0"/>
              </a:rPr>
            </a:br>
            <a:r>
              <a:rPr kumimoji="0" lang="en-GB" sz="1400" b="0" i="0" u="none" strike="noStrike" kern="1200" cap="none" spc="0" normalizeH="0" baseline="0" noProof="0" dirty="0" err="1">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t>Jelliman</a:t>
            </a:r>
            <a: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t>, P. and </a:t>
            </a:r>
            <a:r>
              <a:rPr kumimoji="0" lang="en-GB" sz="1400" b="0" i="0" u="none" strike="noStrike" kern="1200" cap="none" spc="0" normalizeH="0" baseline="0" noProof="0" dirty="0" err="1">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t>Porcellato</a:t>
            </a:r>
            <a: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t>, L. (2017) ‘HIV is Now a Manageable Long-Term Condition, But What Makes it Unique? A Qualitative Study Exploring Views About Distinguishing Features from Multi-Professional HIV Specialists in North West England’, The Journal of the Association of Nurses in AIDS Care: JANAC, 28(1), pp. 165–178. Available at: https://doi.org/10.1016/j.jana.2016.09.008.</a:t>
            </a:r>
            <a:b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br>
            <a:b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br>
            <a: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t>Jhon Hopkins (2025) HIV/AIDS and Skin Conditions, www.hopkinsmedicine.org. Available at: </a:t>
            </a:r>
            <a: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3"/>
              </a:rPr>
              <a:t>https://www.hopkinsmedicine.org/health/conditions-and-diseases/hiv-and-aids/hivaids-and-skin-conditions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t> Kose, S. et al. (2012) ‘The Social and Health Problems of People Living with HIV/AIDS in Izmir, Turkey’, The Eurasian Journal of Medicine, 44(1), pp. 32–39. Available at: https://doi.org/10.5152/eajm.2012.07.</a:t>
            </a:r>
            <a:b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br>
            <a:b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br>
            <a: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t> Lampe, F.C. (2022) ‘Increased risk of mental illness in people with HIV’, The Lancet HIV, 9(3), pp. e142–e144. Available at: https://doi.org/10.1016/s2352-3018(22)00034-0.</a:t>
            </a:r>
            <a:b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kumimoji="0" lang="en-GB" sz="14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t>Miners, A. et al. (2014) ‘Health-related quality-of-life of people with HIV in the era of combination antiretroviral treatment: a cross-sectional comparison with the general population’, The lancet. HIV, 1(1), pp. e32-40. Available at: https://doi.org/10.1016/S2352-3018(14)70018-9.</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9640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45A6F-A06A-C54B-C580-DF698DFE9F95}"/>
              </a:ext>
            </a:extLst>
          </p:cNvPr>
          <p:cNvSpPr>
            <a:spLocks noGrp="1"/>
          </p:cNvSpPr>
          <p:nvPr>
            <p:ph type="title"/>
          </p:nvPr>
        </p:nvSpPr>
        <p:spPr>
          <a:xfrm>
            <a:off x="571500" y="851338"/>
            <a:ext cx="10972800" cy="5625662"/>
          </a:xfrm>
        </p:spPr>
        <p:txBody>
          <a:bodyPr>
            <a:noAutofit/>
          </a:bodyPr>
          <a:lstStyle/>
          <a:p>
            <a:pPr marR="0" lvl="0" algn="l" defTabSz="457200" rtl="0" eaLnBrk="1" fontAlgn="auto" latinLnBrk="0" hangingPunct="1">
              <a:lnSpc>
                <a:spcPct val="90000"/>
              </a:lnSpc>
              <a:spcBef>
                <a:spcPct val="20000"/>
              </a:spcBef>
              <a:spcAft>
                <a:spcPts val="600"/>
              </a:spcAft>
              <a:buClr>
                <a:srgbClr val="B15E28"/>
              </a:buClr>
              <a:buSzPct val="115000"/>
              <a:tabLst/>
              <a:defRPr/>
            </a:pPr>
            <a:r>
              <a:rPr lang="en-GB" sz="3600" b="1" dirty="0">
                <a:latin typeface="Arial" panose="020B0604020202020204" pitchFamily="34" charset="0"/>
                <a:cs typeface="Arial" panose="020B0604020202020204" pitchFamily="34" charset="0"/>
              </a:rPr>
              <a:t>References</a:t>
            </a:r>
            <a:br>
              <a:rPr lang="en-GB" sz="1800" dirty="0">
                <a:latin typeface="Arial" panose="020B0604020202020204" pitchFamily="34" charset="0"/>
                <a:cs typeface="Arial" panose="020B0604020202020204" pitchFamily="34" charset="0"/>
              </a:rPr>
            </a:br>
            <a:r>
              <a:rPr kumimoji="0" lang="en-GB" sz="14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Menear, M., Ashcroft, R., </a:t>
            </a:r>
            <a:r>
              <a:rPr kumimoji="0" lang="en-GB" sz="1400" b="0" i="0" u="none" strike="noStrike" kern="1200" cap="none" spc="0" normalizeH="0" baseline="0" noProof="0" dirty="0" err="1">
                <a:ln>
                  <a:noFill/>
                </a:ln>
                <a:solidFill>
                  <a:srgbClr val="222222"/>
                </a:solidFill>
                <a:effectLst/>
                <a:uLnTx/>
                <a:uFillTx/>
                <a:latin typeface="Arial" panose="020B0604020202020204" pitchFamily="34" charset="0"/>
                <a:ea typeface="+mn-ea"/>
                <a:cs typeface="Arial" panose="020B0604020202020204" pitchFamily="34" charset="0"/>
              </a:rPr>
              <a:t>Dahrouge</a:t>
            </a:r>
            <a:r>
              <a:rPr kumimoji="0" lang="en-GB" sz="14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 S., Silveira, J., Booton, J., </a:t>
            </a:r>
            <a:r>
              <a:rPr kumimoji="0" lang="en-GB" sz="1400" b="0" i="0" u="none" strike="noStrike" kern="1200" cap="none" spc="0" normalizeH="0" baseline="0" noProof="0" dirty="0" err="1">
                <a:ln>
                  <a:noFill/>
                </a:ln>
                <a:solidFill>
                  <a:srgbClr val="222222"/>
                </a:solidFill>
                <a:effectLst/>
                <a:uLnTx/>
                <a:uFillTx/>
                <a:latin typeface="Arial" panose="020B0604020202020204" pitchFamily="34" charset="0"/>
                <a:ea typeface="+mn-ea"/>
                <a:cs typeface="Arial" panose="020B0604020202020204" pitchFamily="34" charset="0"/>
              </a:rPr>
              <a:t>Emode</a:t>
            </a:r>
            <a:r>
              <a:rPr kumimoji="0" lang="en-GB" sz="14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 M. and McKenzie, K., 2024. Person-</a:t>
            </a:r>
            <a:r>
              <a:rPr kumimoji="0" lang="en-GB" sz="1400" b="0" i="0" u="none" strike="noStrike" kern="1200" cap="none" spc="0" normalizeH="0" baseline="0" noProof="0" dirty="0" err="1">
                <a:ln>
                  <a:noFill/>
                </a:ln>
                <a:solidFill>
                  <a:srgbClr val="222222"/>
                </a:solidFill>
                <a:effectLst/>
                <a:uLnTx/>
                <a:uFillTx/>
                <a:latin typeface="Arial" panose="020B0604020202020204" pitchFamily="34" charset="0"/>
                <a:ea typeface="+mn-ea"/>
                <a:cs typeface="Arial" panose="020B0604020202020204" pitchFamily="34" charset="0"/>
              </a:rPr>
              <a:t>centered</a:t>
            </a:r>
            <a:r>
              <a:rPr kumimoji="0" lang="en-GB" sz="14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 care for common mental disorders in Ontario’s primary care patient-</a:t>
            </a:r>
            <a:r>
              <a:rPr kumimoji="0" lang="en-GB" sz="1400" b="0" i="0" u="none" strike="noStrike" kern="1200" cap="none" spc="0" normalizeH="0" baseline="0" noProof="0" dirty="0" err="1">
                <a:ln>
                  <a:noFill/>
                </a:ln>
                <a:solidFill>
                  <a:srgbClr val="222222"/>
                </a:solidFill>
                <a:effectLst/>
                <a:uLnTx/>
                <a:uFillTx/>
                <a:latin typeface="Arial" panose="020B0604020202020204" pitchFamily="34" charset="0"/>
                <a:ea typeface="+mn-ea"/>
                <a:cs typeface="Arial" panose="020B0604020202020204" pitchFamily="34" charset="0"/>
              </a:rPr>
              <a:t>centered</a:t>
            </a:r>
            <a:r>
              <a:rPr kumimoji="0" lang="en-GB" sz="14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 medical homes: a qualitative study of provider perspectives. </a:t>
            </a:r>
            <a:r>
              <a:rPr kumimoji="0" lang="en-GB" sz="1400" b="0" i="1"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BMC Primary Care</a:t>
            </a:r>
            <a:r>
              <a:rPr kumimoji="0" lang="en-GB" sz="14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 </a:t>
            </a:r>
            <a:r>
              <a:rPr kumimoji="0" lang="en-GB" sz="1400" b="0" i="1"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25</a:t>
            </a:r>
            <a:r>
              <a:rPr kumimoji="0" lang="en-GB" sz="1400" b="0" i="0" u="none" strike="noStrike" kern="1200" cap="none" spc="0" normalizeH="0" baseline="0" noProof="0" dirty="0">
                <a:ln>
                  <a:noFill/>
                </a:ln>
                <a:solidFill>
                  <a:srgbClr val="222222"/>
                </a:solidFill>
                <a:effectLst/>
                <a:uLnTx/>
                <a:uFillTx/>
                <a:latin typeface="Arial" panose="020B0604020202020204" pitchFamily="34" charset="0"/>
                <a:ea typeface="+mn-ea"/>
                <a:cs typeface="Arial" panose="020B0604020202020204" pitchFamily="34" charset="0"/>
              </a:rPr>
              <a:t>(1), p.278. </a:t>
            </a:r>
            <a:r>
              <a:rPr kumimoji="0" lang="en-GB" sz="14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hlinkClick r:id="rId2"/>
              </a:rPr>
              <a:t>Person-</a:t>
            </a:r>
            <a:r>
              <a:rPr kumimoji="0" lang="en-GB" sz="1400" b="0" i="0" u="none" strike="noStrike" kern="1200" cap="none" spc="0" normalizeH="0" baseline="0" noProof="0" dirty="0" err="1">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hlinkClick r:id="rId2"/>
              </a:rPr>
              <a:t>centered</a:t>
            </a:r>
            <a:r>
              <a:rPr kumimoji="0" lang="en-GB" sz="14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hlinkClick r:id="rId2"/>
              </a:rPr>
              <a:t> care for common mental disorders in Ontario’s primary care patient-</a:t>
            </a:r>
            <a:r>
              <a:rPr kumimoji="0" lang="en-GB" sz="1400" b="0" i="0" u="none" strike="noStrike" kern="1200" cap="none" spc="0" normalizeH="0" baseline="0" noProof="0" dirty="0" err="1">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hlinkClick r:id="rId2"/>
              </a:rPr>
              <a:t>centered</a:t>
            </a:r>
            <a:r>
              <a:rPr kumimoji="0" lang="en-GB" sz="14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hlinkClick r:id="rId2"/>
              </a:rPr>
              <a:t> medical homes: a qualitative study of provider perspectives | BMC Primary Care </a:t>
            </a:r>
            <a:br>
              <a:rPr kumimoji="0" lang="en-GB" sz="14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Nakagawa, F. et al. (2012) ‘Projected life expectancy of people with HIV according to timing of diagnosis’, AIDS, 26(3), pp. 335–343. Available at: https://doi.org/10.1097/QAD.0b013e32834dcec9.</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National AIDS Trust (2024) UK HIV Statistics, National AIDS Trust. Available at: https://nat.org.uk/about-hiv/hiv-statistics/. Tao, Y. et al. (2022) ‘The relationship between HIV-related stigma and HIV self-management among men who have sex with men: The chain mediating role of social support and self-efficacy’, Frontiers in Psychology, 13. Available at: https://doi.org/10.3389/fpsy</a:t>
            </a:r>
            <a:r>
              <a:rPr lang="en-GB" sz="1600" b="1" dirty="0">
                <a:latin typeface="Arial" panose="020B0604020202020204" pitchFamily="34" charset="0"/>
                <a:cs typeface="Arial" panose="020B0604020202020204" pitchFamily="34" charset="0"/>
              </a:rPr>
              <a:t>r</a:t>
            </a:r>
            <a:r>
              <a:rPr lang="en-GB" sz="1600" dirty="0">
                <a:latin typeface="Arial" panose="020B0604020202020204" pitchFamily="34" charset="0"/>
                <a:cs typeface="Arial" panose="020B0604020202020204" pitchFamily="34" charset="0"/>
              </a:rPr>
              <a:t>g.2022.1094575.</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kumimoji="0" lang="en-GB" sz="16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t>Nakagawa, F. et al. (2012) ‘Projected life expectancy of people with HIV according to timing of diagnosis’, AIDS, 26(3), pp. 335–343. Available at: https://doi.org/10.1097/QAD.0b013e32834dcec9.</a:t>
            </a:r>
            <a:br>
              <a:rPr kumimoji="0" lang="en-GB" sz="16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br>
            <a:br>
              <a:rPr kumimoji="0" lang="en-GB" sz="16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br>
            <a:r>
              <a:rPr kumimoji="0" lang="en-GB" sz="16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Page 2  Bekker, L.G., Beyrer, C., </a:t>
            </a:r>
            <a:r>
              <a:rPr kumimoji="0" lang="en-GB" sz="1600" b="0" i="0" u="none" strike="noStrike" kern="1200" cap="none" spc="0" normalizeH="0" baseline="0" noProof="0" dirty="0" err="1">
                <a:ln>
                  <a:noFill/>
                </a:ln>
                <a:solidFill>
                  <a:srgbClr val="222222"/>
                </a:solidFill>
                <a:effectLst/>
                <a:uLnTx/>
                <a:uFillTx/>
                <a:latin typeface="Arial" panose="020B0604020202020204" pitchFamily="34" charset="0"/>
                <a:cs typeface="Arial" panose="020B0604020202020204" pitchFamily="34" charset="0"/>
              </a:rPr>
              <a:t>Mgodi</a:t>
            </a:r>
            <a:r>
              <a:rPr kumimoji="0" lang="en-GB" sz="16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 N., Lewin, S.R., Delany-</a:t>
            </a:r>
            <a:r>
              <a:rPr kumimoji="0" lang="en-GB" sz="1600" b="0" i="0" u="none" strike="noStrike" kern="1200" cap="none" spc="0" normalizeH="0" baseline="0" noProof="0" dirty="0" err="1">
                <a:ln>
                  <a:noFill/>
                </a:ln>
                <a:solidFill>
                  <a:srgbClr val="222222"/>
                </a:solidFill>
                <a:effectLst/>
                <a:uLnTx/>
                <a:uFillTx/>
                <a:latin typeface="Arial" panose="020B0604020202020204" pitchFamily="34" charset="0"/>
                <a:cs typeface="Arial" panose="020B0604020202020204" pitchFamily="34" charset="0"/>
              </a:rPr>
              <a:t>Moretlwe</a:t>
            </a:r>
            <a:r>
              <a:rPr kumimoji="0" lang="en-GB" sz="16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 S., Taiwo, B., Masters, M.C. and Lazarus, J.V., 2023. HIV infection. </a:t>
            </a:r>
            <a:r>
              <a:rPr kumimoji="0" lang="en-GB" sz="1600" b="0" i="1"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Nature Reviews Disease Primers</a:t>
            </a:r>
            <a:r>
              <a:rPr kumimoji="0" lang="en-GB" sz="16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 </a:t>
            </a:r>
            <a:r>
              <a:rPr kumimoji="0" lang="en-GB" sz="1600" b="0" i="1"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9</a:t>
            </a:r>
            <a:r>
              <a:rPr kumimoji="0" lang="en-GB" sz="16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(1), p.42.</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rPr>
              <a:t> HIV infection | Nature Reviews Disease Primers</a:t>
            </a:r>
            <a:r>
              <a:rPr kumimoji="0" lang="en-GB" sz="16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 </a:t>
            </a:r>
            <a:br>
              <a:rPr kumimoji="0" lang="en-GB" sz="16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br>
            <a:br>
              <a:rPr kumimoji="0" lang="en-GB" sz="16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b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Pratt, R.J., 2003. HIV &amp; AIDS.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 Foundation for Nursing and Healthcare Practice</a:t>
            </a:r>
            <a:br>
              <a:rPr kumimoji="0" lang="en-GB" sz="16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b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lang="en-GB" sz="1400" b="0" i="0" dirty="0">
                <a:solidFill>
                  <a:srgbClr val="222222"/>
                </a:solidFill>
                <a:effectLst/>
                <a:latin typeface="Arial" panose="020B0604020202020204" pitchFamily="34" charset="0"/>
                <a:cs typeface="Arial" panose="020B0604020202020204" pitchFamily="34" charset="0"/>
              </a:rPr>
              <a:t>Remien, R.H. and </a:t>
            </a:r>
            <a:r>
              <a:rPr lang="en-GB" sz="1400" b="0" i="0" dirty="0" err="1">
                <a:solidFill>
                  <a:srgbClr val="222222"/>
                </a:solidFill>
                <a:effectLst/>
                <a:latin typeface="Arial" panose="020B0604020202020204" pitchFamily="34" charset="0"/>
                <a:cs typeface="Arial" panose="020B0604020202020204" pitchFamily="34" charset="0"/>
              </a:rPr>
              <a:t>Mellins</a:t>
            </a:r>
            <a:r>
              <a:rPr lang="en-GB" sz="1400" b="0" i="0" dirty="0">
                <a:solidFill>
                  <a:srgbClr val="222222"/>
                </a:solidFill>
                <a:effectLst/>
                <a:latin typeface="Arial" panose="020B0604020202020204" pitchFamily="34" charset="0"/>
                <a:cs typeface="Arial" panose="020B0604020202020204" pitchFamily="34" charset="0"/>
              </a:rPr>
              <a:t>, C.A., 2007. Long-term psychosocial challenges for people living with HIV: let's not forget the individual in our global response to the pandemic. </a:t>
            </a:r>
            <a:r>
              <a:rPr lang="en-GB" sz="1400" b="0" i="1" dirty="0">
                <a:solidFill>
                  <a:srgbClr val="222222"/>
                </a:solidFill>
                <a:effectLst/>
                <a:latin typeface="Arial" panose="020B0604020202020204" pitchFamily="34" charset="0"/>
                <a:cs typeface="Arial" panose="020B0604020202020204" pitchFamily="34" charset="0"/>
              </a:rPr>
              <a:t>Aids</a:t>
            </a:r>
            <a:r>
              <a:rPr lang="en-GB" sz="1400" b="0" i="0" dirty="0">
                <a:solidFill>
                  <a:srgbClr val="222222"/>
                </a:solidFill>
                <a:effectLst/>
                <a:latin typeface="Arial" panose="020B0604020202020204" pitchFamily="34" charset="0"/>
                <a:cs typeface="Arial" panose="020B0604020202020204" pitchFamily="34" charset="0"/>
              </a:rPr>
              <a:t>, </a:t>
            </a:r>
            <a:r>
              <a:rPr lang="en-GB" sz="1400" b="0" i="1" dirty="0">
                <a:solidFill>
                  <a:srgbClr val="222222"/>
                </a:solidFill>
                <a:effectLst/>
                <a:latin typeface="Arial" panose="020B0604020202020204" pitchFamily="34" charset="0"/>
                <a:cs typeface="Arial" panose="020B0604020202020204" pitchFamily="34" charset="0"/>
              </a:rPr>
              <a:t>21</a:t>
            </a:r>
            <a:r>
              <a:rPr lang="en-GB" sz="1400" b="0" i="0" dirty="0">
                <a:solidFill>
                  <a:srgbClr val="222222"/>
                </a:solidFill>
                <a:effectLst/>
                <a:latin typeface="Arial" panose="020B0604020202020204" pitchFamily="34" charset="0"/>
                <a:cs typeface="Arial" panose="020B0604020202020204" pitchFamily="34" charset="0"/>
              </a:rPr>
              <a:t>, pp.S55-S63 </a:t>
            </a:r>
            <a:r>
              <a:rPr lang="en-GB" sz="1400" dirty="0">
                <a:latin typeface="Arial" panose="020B0604020202020204" pitchFamily="34" charset="0"/>
                <a:cs typeface="Arial" panose="020B0604020202020204" pitchFamily="34" charset="0"/>
                <a:hlinkClick r:id="rId4"/>
              </a:rPr>
              <a:t>AIDS</a:t>
            </a:r>
            <a:br>
              <a:rPr kumimoji="0" lang="en-GB" sz="16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br>
            <a:br>
              <a:rPr kumimoji="0" lang="en-GB" sz="1600" b="0"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7570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3DE0D-98CA-A47C-ED4F-BF4041B47690}"/>
              </a:ext>
            </a:extLst>
          </p:cNvPr>
          <p:cNvSpPr>
            <a:spLocks noGrp="1"/>
          </p:cNvSpPr>
          <p:nvPr>
            <p:ph type="title"/>
          </p:nvPr>
        </p:nvSpPr>
        <p:spPr>
          <a:xfrm>
            <a:off x="514350" y="551792"/>
            <a:ext cx="11315700" cy="5144157"/>
          </a:xfrm>
        </p:spPr>
        <p:txBody>
          <a:bodyPr>
            <a:normAutofit fontScale="90000"/>
          </a:bodyPr>
          <a:lstStyle/>
          <a:p>
            <a:pPr algn="l"/>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References</a:t>
            </a:r>
            <a:br>
              <a:rPr lang="en-GB" sz="2700" b="1"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Trickey, A. et al. (2017) ‘Survival of HIV-positive patients starting antiretroviral therapy between 1996 and 2013: a collaborative analysis of cohort studies’, The Lancet HIV, 4(8), pp. e349–e356. Available at: https://doi.org/10.1016/s2352-3018(17)30066-8.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UK Health Security Agency (2024) UK’s largest survey of people living with HIV published, GOV.UK. Available at: https://www.gov.uk/government/news/uks-largest-survey-of-people-living-with-hiv-published. UNAIDS (2000) National AIDS Programmes. Available at: https://www.unaids.org/sites/default/files/media_asset/jc427-mon_ev-full_en_0.pdf.</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World Health Organization (1948) Constitution of the world health organization, World Health Organization. Available at: </a:t>
            </a:r>
            <a:r>
              <a:rPr lang="en-GB" sz="1600" dirty="0">
                <a:latin typeface="Arial" panose="020B0604020202020204" pitchFamily="34" charset="0"/>
                <a:cs typeface="Arial" panose="020B0604020202020204" pitchFamily="34" charset="0"/>
                <a:hlinkClick r:id="rId2"/>
              </a:rPr>
              <a:t>https://www.who.int/about/governance/constitution</a:t>
            </a: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0" i="0" dirty="0">
                <a:solidFill>
                  <a:srgbClr val="222222"/>
                </a:solidFill>
                <a:effectLst/>
                <a:latin typeface="Arial" panose="020B0604020202020204" pitchFamily="34" charset="0"/>
                <a:cs typeface="Arial" panose="020B0604020202020204" pitchFamily="34" charset="0"/>
              </a:rPr>
              <a:t>Wong, E., </a:t>
            </a:r>
            <a:r>
              <a:rPr lang="en-GB" sz="1600" b="0" i="0" dirty="0" err="1">
                <a:solidFill>
                  <a:srgbClr val="222222"/>
                </a:solidFill>
                <a:effectLst/>
                <a:latin typeface="Arial" panose="020B0604020202020204" pitchFamily="34" charset="0"/>
                <a:cs typeface="Arial" panose="020B0604020202020204" pitchFamily="34" charset="0"/>
              </a:rPr>
              <a:t>Mavondo</a:t>
            </a:r>
            <a:r>
              <a:rPr lang="en-GB" sz="1600" b="0" i="0" dirty="0">
                <a:solidFill>
                  <a:srgbClr val="222222"/>
                </a:solidFill>
                <a:effectLst/>
                <a:latin typeface="Arial" panose="020B0604020202020204" pitchFamily="34" charset="0"/>
                <a:cs typeface="Arial" panose="020B0604020202020204" pitchFamily="34" charset="0"/>
              </a:rPr>
              <a:t>, F., Horvat, L., McKinlay, L. and Fisher, J., 2022. Healthcare professionals’ perspective on delivering personalised and holistic care: using the Theoretical Domains Framework. </a:t>
            </a:r>
            <a:r>
              <a:rPr lang="en-GB" sz="1600" b="0" i="1" dirty="0">
                <a:solidFill>
                  <a:srgbClr val="222222"/>
                </a:solidFill>
                <a:effectLst/>
                <a:latin typeface="Arial" panose="020B0604020202020204" pitchFamily="34" charset="0"/>
                <a:cs typeface="Arial" panose="020B0604020202020204" pitchFamily="34" charset="0"/>
              </a:rPr>
              <a:t>BMC Health Services Research</a:t>
            </a:r>
            <a:r>
              <a:rPr lang="en-GB" sz="1600" b="0" i="0" dirty="0">
                <a:solidFill>
                  <a:srgbClr val="222222"/>
                </a:solidFill>
                <a:effectLst/>
                <a:latin typeface="Arial" panose="020B0604020202020204" pitchFamily="34" charset="0"/>
                <a:cs typeface="Arial" panose="020B0604020202020204" pitchFamily="34" charset="0"/>
              </a:rPr>
              <a:t>, </a:t>
            </a:r>
            <a:r>
              <a:rPr lang="en-GB" sz="1600" b="0" i="1" dirty="0">
                <a:solidFill>
                  <a:srgbClr val="222222"/>
                </a:solidFill>
                <a:effectLst/>
                <a:latin typeface="Arial" panose="020B0604020202020204" pitchFamily="34" charset="0"/>
                <a:cs typeface="Arial" panose="020B0604020202020204" pitchFamily="34" charset="0"/>
              </a:rPr>
              <a:t>22</a:t>
            </a:r>
            <a:r>
              <a:rPr lang="en-GB" sz="1600" b="0" i="0" dirty="0">
                <a:solidFill>
                  <a:srgbClr val="222222"/>
                </a:solidFill>
                <a:effectLst/>
                <a:latin typeface="Arial" panose="020B0604020202020204" pitchFamily="34" charset="0"/>
                <a:cs typeface="Arial" panose="020B0604020202020204" pitchFamily="34" charset="0"/>
              </a:rPr>
              <a:t>(1), p.281. .</a:t>
            </a:r>
            <a:r>
              <a:rPr lang="en-GB" sz="1600" dirty="0">
                <a:latin typeface="Arial" panose="020B0604020202020204" pitchFamily="34" charset="0"/>
                <a:cs typeface="Arial" panose="020B0604020202020204" pitchFamily="34" charset="0"/>
                <a:hlinkClick r:id="rId3"/>
              </a:rPr>
              <a:t> Healthcare professionals’ perspective on delivering personalised and holistic care: using the Theoretical Domains Framework | BMC Health Services Research</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World Health Organization (2025) HIV and AIDS, World Health Organisation. Available at: https://www.who.int/news-room/fact-sheets/detail/hiv-aids.</a:t>
            </a:r>
            <a:br>
              <a:rPr lang="en-GB" sz="1600" dirty="0"/>
            </a:br>
            <a:endParaRPr lang="en-GB" sz="1600" dirty="0"/>
          </a:p>
        </p:txBody>
      </p:sp>
    </p:spTree>
    <p:extLst>
      <p:ext uri="{BB962C8B-B14F-4D97-AF65-F5344CB8AC3E}">
        <p14:creationId xmlns:p14="http://schemas.microsoft.com/office/powerpoint/2010/main" val="374282615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2195</TotalTime>
  <Words>2847</Words>
  <Application>Microsoft Office PowerPoint</Application>
  <PresentationFormat>Widescreen</PresentationFormat>
  <Paragraphs>86</Paragraphs>
  <Slides>12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Garamond</vt:lpstr>
      <vt:lpstr>Times New Roman</vt:lpstr>
      <vt:lpstr>Wingdings</vt:lpstr>
      <vt:lpstr>Organic</vt:lpstr>
      <vt:lpstr>Student Name: Donna Olivia shilunga Student Number: 2129251 Programme: MSc Public health and social care in Practice Module: Practice-Base Research Module Code: LCHS7008 Lecture: Dr Zeno Leung Assignment Title: Component 1 Poster presentation </vt:lpstr>
      <vt:lpstr>Introduction and Backgrund</vt:lpstr>
      <vt:lpstr>Prevalence</vt:lpstr>
      <vt:lpstr>Rationale</vt:lpstr>
      <vt:lpstr>Research Aim and Objective</vt:lpstr>
      <vt:lpstr>Research impact</vt:lpstr>
      <vt:lpstr>Conclusion</vt:lpstr>
      <vt:lpstr>Recommendation      To reduce delayed diagnoses, enhance quick and immediate testing and strengthen prevention interventions such as PrEP.   Improve support services that are culturally  tailored to the diverse requirements of various patient classes.  Enhance the training for health and social care professionals on mitigating stigma and delivering inclusive care.   Structure care models such as the physical, psychological, and social dimensions of HIV.   Advocate for policies that provide equitable access to HIV services for all individuals in the nation. </vt:lpstr>
      <vt:lpstr>References</vt:lpstr>
      <vt:lpstr>  References  Elliott, T., Sanders, E.J., Doherty, M., Ndung'u, T., Cohen, M., Patel, P., Cairns, G., Rutstein, S.E., Ananworanich, J., Brown, C. and Fidler, S., 2019. Challenges of HIV diagnosis and management in the context of pre‐exposure prophylaxis (PrEP), post‐exposure prophylaxis (PEP), test and start and acute HIV infection: a scoping review. Journal of the International AIDS Society, 22(12), p.e25419.  GOV.UK (2024b) HIV testing, PREP, New HIV Diagnoses and Care Outcomes for People Accessing HIV services: 2024 Report, GOV.UK. Available at: https://www.gov.uk/government/statistics/hiv-annual-data-tables/hiv-testing-prep-new-hiv-diagnoses-and-care-outcomes-for-people-accessing-hiv-services-2024-report.  Guaraldi, G., Milic, J. and Mussini, C. (2019) ‘Aging with HIV’, Current HIV/AIDS Reports, 16(6), pp. 475–481. Available at: https://doi.org/10.1007/s11904-019-00464-3.  Jelliman, P. and Porcellato, L. (2017) ‘HIV is Now a Manageable Long-Term Condition, But What Makes it Unique? A Qualitative Study Exploring Views About Distinguishing Features from Multi-Professional HIV Specialists in North West England’, The Journal of the Association of Nurses in AIDS Care: JANAC, 28(1), pp. 165–178. Available at: https://doi.org/10.1016/j.jana.2016.09.008.  Jhon Hopkins (2025) HIV/AIDS and Skin Conditions, www.hopkinsmedicine.org. Available at: https://www.hopkinsmedicine.org/health/conditions-and-diseases/hiv-and-aids/hivaids-and-skin-conditions   Kose, S. et al. (2012) ‘The Social and Health Problems of People Living with HIV/AIDS in Izmir, Turkey’, The Eurasian Journal of Medicine, 44(1), pp. 32–39. Available at: https://doi.org/10.5152/eajm.2012.07.   Lampe, F.C. (2022) ‘Increased risk of mental illness in people with HIV’, The Lancet HIV, 9(3), pp. e142–e144. Available at: https://doi.org/10.1016/s2352-3018(22)00034-0.  Miners, A. et al. (2014) ‘Health-related quality-of-life of people with HIV in the era of combination antiretroviral treatment: a cross-sectional comparison with the general population’, The lancet. HIV, 1(1), pp. e32-40. Available at: https://doi.org/10.1016/S2352-3018(14)70018-9.   </vt:lpstr>
      <vt:lpstr>References Menear, M., Ashcroft, R., Dahrouge, S., Silveira, J., Booton, J., Emode, M. and McKenzie, K., 2024. Person-centered care for common mental disorders in Ontario’s primary care patient-centered medical homes: a qualitative study of provider perspectives. BMC Primary Care, 25(1), p.278. Person-centered care for common mental disorders in Ontario’s primary care patient-centered medical homes: a qualitative study of provider perspectives | BMC Primary Care    Nakagawa, F. et al. (2012) ‘Projected life expectancy of people with HIV according to timing of diagnosis’, AIDS, 26(3), pp. 335–343. Available at: https://doi.org/10.1097/QAD.0b013e32834dcec9.   National AIDS Trust (2024) UK HIV Statistics, National AIDS Trust. Available at: https://nat.org.uk/about-hiv/hiv-statistics/. Tao, Y. et al. (2022) ‘The relationship between HIV-related stigma and HIV self-management among men who have sex with men: The chain mediating role of social support and self-efficacy’, Frontiers in Psychology, 13. Available at: https://doi.org/10.3389/fpsyrg.2022.1094575.  Nakagawa, F. et al. (2012) ‘Projected life expectancy of people with HIV according to timing of diagnosis’, AIDS, 26(3), pp. 335–343. Available at: https://doi.org/10.1097/QAD.0b013e32834dcec9.  Page 2  Bekker, L.G., Beyrer, C., Mgodi, N., Lewin, S.R., Delany-Moretlwe, S., Taiwo, B., Masters, M.C. and Lazarus, J.V., 2023. HIV infection. Nature Reviews Disease Primers, 9(1), p.42. HIV infection | Nature Reviews Disease Primers   Pratt, R.J., 2003. HIV &amp; AIDS. A Foundation for Nursing and Healthcare Practice  Remien, R.H. and Mellins, C.A., 2007. Long-term psychosocial challenges for people living with HIV: let's not forget the individual in our global response to the pandemic. Aids, 21, pp.S55-S63 AIDS   . </vt:lpstr>
      <vt:lpstr>        References  Trickey, A. et al. (2017) ‘Survival of HIV-positive patients starting antiretroviral therapy between 1996 and 2013: a collaborative analysis of cohort studies’, The Lancet HIV, 4(8), pp. e349–e356. Available at: https://doi.org/10.1016/s2352-3018(17)30066-8.   UK Health Security Agency (2024) UK’s largest survey of people living with HIV published, GOV.UK. Available at: https://www.gov.uk/government/news/uks-largest-survey-of-people-living-with-hiv-published. UNAIDS (2000) National AIDS Programmes. Available at: https://www.unaids.org/sites/default/files/media_asset/jc427-mon_ev-full_en_0.pdf.   World Health Organization (1948) Constitution of the world health organization, World Health Organization. Available at: https://www.who.int/about/governance/constitution.    Wong, E., Mavondo, F., Horvat, L., McKinlay, L. and Fisher, J., 2022. Healthcare professionals’ perspective on delivering personalised and holistic care: using the Theoretical Domains Framework. BMC Health Services Research, 22(1), p.281. . Healthcare professionals’ perspective on delivering personalised and holistic care: using the Theoretical Domains Framework | BMC Health Services Research  World Health Organization (2025) HIV and AIDS, World Health Organisation. Available at: https://www.who.int/news-room/fact-sheets/detail/hiv-aids.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Donna shilunga</dc:creator>
  <cp:lastModifiedBy>Donna shilunga</cp:lastModifiedBy>
  <cp:revision>9</cp:revision>
  <dcterms:created xsi:type="dcterms:W3CDTF">2025-10-04T21:16:01Z</dcterms:created>
  <dcterms:modified xsi:type="dcterms:W3CDTF">2025-10-06T11:29:33Z</dcterms:modified>
</cp:coreProperties>
</file>