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4"/>
  </p:sldMasterIdLst>
  <p:notesMasterIdLst>
    <p:notesMasterId r:id="rId37"/>
  </p:notesMasterIdLst>
  <p:sldIdLst>
    <p:sldId id="260" r:id="rId5"/>
    <p:sldId id="268" r:id="rId6"/>
    <p:sldId id="258" r:id="rId7"/>
    <p:sldId id="293" r:id="rId8"/>
    <p:sldId id="276" r:id="rId9"/>
    <p:sldId id="264" r:id="rId10"/>
    <p:sldId id="271" r:id="rId11"/>
    <p:sldId id="270" r:id="rId12"/>
    <p:sldId id="261" r:id="rId13"/>
    <p:sldId id="265" r:id="rId14"/>
    <p:sldId id="267" r:id="rId15"/>
    <p:sldId id="281" r:id="rId16"/>
    <p:sldId id="282" r:id="rId17"/>
    <p:sldId id="283" r:id="rId18"/>
    <p:sldId id="285" r:id="rId19"/>
    <p:sldId id="284" r:id="rId20"/>
    <p:sldId id="286" r:id="rId21"/>
    <p:sldId id="287" r:id="rId22"/>
    <p:sldId id="288" r:id="rId23"/>
    <p:sldId id="275" r:id="rId24"/>
    <p:sldId id="259" r:id="rId25"/>
    <p:sldId id="277" r:id="rId26"/>
    <p:sldId id="278" r:id="rId27"/>
    <p:sldId id="262" r:id="rId28"/>
    <p:sldId id="263" r:id="rId29"/>
    <p:sldId id="279" r:id="rId30"/>
    <p:sldId id="280" r:id="rId31"/>
    <p:sldId id="256" r:id="rId32"/>
    <p:sldId id="257" r:id="rId33"/>
    <p:sldId id="289" r:id="rId34"/>
    <p:sldId id="291" r:id="rId35"/>
    <p:sldId id="292" r:id="rId3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113" autoAdjust="0"/>
    <p:restoredTop sz="95033" autoAdjust="0"/>
  </p:normalViewPr>
  <p:slideViewPr>
    <p:cSldViewPr snapToGrid="0">
      <p:cViewPr varScale="1">
        <p:scale>
          <a:sx n="67" d="100"/>
          <a:sy n="67" d="100"/>
        </p:scale>
        <p:origin x="896"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viewProps" Target="viewProps.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753A5B6-9C67-44EA-A026-EC98275B8661}"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B77ADCA6-5F71-436E-966F-2DF37937A5CB}">
      <dgm:prSet/>
      <dgm:spPr/>
      <dgm:t>
        <a:bodyPr/>
        <a:lstStyle/>
        <a:p>
          <a:r>
            <a:rPr lang="en-GB"/>
            <a:t>Enhances confidence and self-worth (Encompass Wellness, n.d.; OHSU, n.d.). </a:t>
          </a:r>
          <a:endParaRPr lang="en-US"/>
        </a:p>
      </dgm:t>
    </dgm:pt>
    <dgm:pt modelId="{985DDCA8-2922-4C9F-B840-A1865EFD732C}" type="parTrans" cxnId="{56A488A6-8391-4C9B-8C30-696BF106D955}">
      <dgm:prSet/>
      <dgm:spPr/>
      <dgm:t>
        <a:bodyPr/>
        <a:lstStyle/>
        <a:p>
          <a:endParaRPr lang="en-US"/>
        </a:p>
      </dgm:t>
    </dgm:pt>
    <dgm:pt modelId="{B34A16FA-9283-4844-AB85-D490E62EC74A}" type="sibTrans" cxnId="{56A488A6-8391-4C9B-8C30-696BF106D955}">
      <dgm:prSet/>
      <dgm:spPr/>
      <dgm:t>
        <a:bodyPr/>
        <a:lstStyle/>
        <a:p>
          <a:endParaRPr lang="en-US"/>
        </a:p>
      </dgm:t>
    </dgm:pt>
    <dgm:pt modelId="{4677BFC5-42F9-4F8A-A399-9413E2980109}">
      <dgm:prSet/>
      <dgm:spPr/>
      <dgm:t>
        <a:bodyPr/>
        <a:lstStyle/>
        <a:p>
          <a:r>
            <a:rPr lang="en-GB"/>
            <a:t>Lessens pregnancy and STI worry (Lin et al., 2021). </a:t>
          </a:r>
          <a:endParaRPr lang="en-US"/>
        </a:p>
      </dgm:t>
    </dgm:pt>
    <dgm:pt modelId="{5A99E578-2BF3-4F97-AD43-C946CE455FE0}" type="parTrans" cxnId="{7A5905AF-C5C9-4A98-804C-D9E3EB5BB1D3}">
      <dgm:prSet/>
      <dgm:spPr/>
      <dgm:t>
        <a:bodyPr/>
        <a:lstStyle/>
        <a:p>
          <a:endParaRPr lang="en-US"/>
        </a:p>
      </dgm:t>
    </dgm:pt>
    <dgm:pt modelId="{DB514B87-91E2-4C72-8BB0-5A5B0A6131E1}" type="sibTrans" cxnId="{7A5905AF-C5C9-4A98-804C-D9E3EB5BB1D3}">
      <dgm:prSet/>
      <dgm:spPr/>
      <dgm:t>
        <a:bodyPr/>
        <a:lstStyle/>
        <a:p>
          <a:endParaRPr lang="en-US"/>
        </a:p>
      </dgm:t>
    </dgm:pt>
    <dgm:pt modelId="{AA805F88-7B08-4C5E-B7A1-BD4409AF8BF6}">
      <dgm:prSet/>
      <dgm:spPr/>
      <dgm:t>
        <a:bodyPr/>
        <a:lstStyle/>
        <a:p>
          <a:r>
            <a:rPr lang="en-GB"/>
            <a:t>Enhances wellbeing by fostering secure connections (Douglas et al., 2013). </a:t>
          </a:r>
          <a:endParaRPr lang="en-US"/>
        </a:p>
      </dgm:t>
    </dgm:pt>
    <dgm:pt modelId="{FD6840EB-4332-47D7-87D0-56DD515C295F}" type="parTrans" cxnId="{D8D3956E-6DEF-41E9-BCEA-BE3DEDBEBAEA}">
      <dgm:prSet/>
      <dgm:spPr/>
      <dgm:t>
        <a:bodyPr/>
        <a:lstStyle/>
        <a:p>
          <a:endParaRPr lang="en-US"/>
        </a:p>
      </dgm:t>
    </dgm:pt>
    <dgm:pt modelId="{12041FF4-A963-412E-9EF1-56A6A2F52E37}" type="sibTrans" cxnId="{D8D3956E-6DEF-41E9-BCEA-BE3DEDBEBAEA}">
      <dgm:prSet/>
      <dgm:spPr/>
      <dgm:t>
        <a:bodyPr/>
        <a:lstStyle/>
        <a:p>
          <a:endParaRPr lang="en-US"/>
        </a:p>
      </dgm:t>
    </dgm:pt>
    <dgm:pt modelId="{A87BB1C4-9DE2-4484-9366-92C5092794AD}">
      <dgm:prSet/>
      <dgm:spPr/>
      <dgm:t>
        <a:bodyPr/>
        <a:lstStyle/>
        <a:p>
          <a:r>
            <a:rPr lang="en-GB"/>
            <a:t>It strengthens resistance to peer pressure (Setiowati, 2019).</a:t>
          </a:r>
          <a:endParaRPr lang="en-US"/>
        </a:p>
      </dgm:t>
    </dgm:pt>
    <dgm:pt modelId="{863B90CC-90BA-4190-90A6-514B72AEF641}" type="parTrans" cxnId="{7DB12133-4592-4302-86FF-C29893376168}">
      <dgm:prSet/>
      <dgm:spPr/>
      <dgm:t>
        <a:bodyPr/>
        <a:lstStyle/>
        <a:p>
          <a:endParaRPr lang="en-US"/>
        </a:p>
      </dgm:t>
    </dgm:pt>
    <dgm:pt modelId="{D1862111-938C-48F7-8FCD-B7EDB902A9E0}" type="sibTrans" cxnId="{7DB12133-4592-4302-86FF-C29893376168}">
      <dgm:prSet/>
      <dgm:spPr/>
      <dgm:t>
        <a:bodyPr/>
        <a:lstStyle/>
        <a:p>
          <a:endParaRPr lang="en-US"/>
        </a:p>
      </dgm:t>
    </dgm:pt>
    <dgm:pt modelId="{D8A18038-475F-4962-B3C4-3DE6DFBEC0E4}" type="pres">
      <dgm:prSet presAssocID="{4753A5B6-9C67-44EA-A026-EC98275B8661}" presName="linear" presStyleCnt="0">
        <dgm:presLayoutVars>
          <dgm:animLvl val="lvl"/>
          <dgm:resizeHandles val="exact"/>
        </dgm:presLayoutVars>
      </dgm:prSet>
      <dgm:spPr/>
    </dgm:pt>
    <dgm:pt modelId="{041D7993-4CA8-497E-A62C-A45056842E29}" type="pres">
      <dgm:prSet presAssocID="{B77ADCA6-5F71-436E-966F-2DF37937A5CB}" presName="parentText" presStyleLbl="node1" presStyleIdx="0" presStyleCnt="4">
        <dgm:presLayoutVars>
          <dgm:chMax val="0"/>
          <dgm:bulletEnabled val="1"/>
        </dgm:presLayoutVars>
      </dgm:prSet>
      <dgm:spPr/>
    </dgm:pt>
    <dgm:pt modelId="{093E3102-C83F-4C09-8F1E-97F22DFDE6A8}" type="pres">
      <dgm:prSet presAssocID="{B34A16FA-9283-4844-AB85-D490E62EC74A}" presName="spacer" presStyleCnt="0"/>
      <dgm:spPr/>
    </dgm:pt>
    <dgm:pt modelId="{E481F1F1-19F7-4119-B79D-3AC82D109342}" type="pres">
      <dgm:prSet presAssocID="{4677BFC5-42F9-4F8A-A399-9413E2980109}" presName="parentText" presStyleLbl="node1" presStyleIdx="1" presStyleCnt="4">
        <dgm:presLayoutVars>
          <dgm:chMax val="0"/>
          <dgm:bulletEnabled val="1"/>
        </dgm:presLayoutVars>
      </dgm:prSet>
      <dgm:spPr/>
    </dgm:pt>
    <dgm:pt modelId="{78B2293E-9B62-4683-9E08-243579EAF908}" type="pres">
      <dgm:prSet presAssocID="{DB514B87-91E2-4C72-8BB0-5A5B0A6131E1}" presName="spacer" presStyleCnt="0"/>
      <dgm:spPr/>
    </dgm:pt>
    <dgm:pt modelId="{81B0C51C-F8C1-48F9-AF9E-C37FE431E693}" type="pres">
      <dgm:prSet presAssocID="{AA805F88-7B08-4C5E-B7A1-BD4409AF8BF6}" presName="parentText" presStyleLbl="node1" presStyleIdx="2" presStyleCnt="4">
        <dgm:presLayoutVars>
          <dgm:chMax val="0"/>
          <dgm:bulletEnabled val="1"/>
        </dgm:presLayoutVars>
      </dgm:prSet>
      <dgm:spPr/>
    </dgm:pt>
    <dgm:pt modelId="{07A299F9-E605-4809-B040-A52E2E592AED}" type="pres">
      <dgm:prSet presAssocID="{12041FF4-A963-412E-9EF1-56A6A2F52E37}" presName="spacer" presStyleCnt="0"/>
      <dgm:spPr/>
    </dgm:pt>
    <dgm:pt modelId="{6FED67B4-C91C-4284-9A57-0D1EA5E6048A}" type="pres">
      <dgm:prSet presAssocID="{A87BB1C4-9DE2-4484-9366-92C5092794AD}" presName="parentText" presStyleLbl="node1" presStyleIdx="3" presStyleCnt="4">
        <dgm:presLayoutVars>
          <dgm:chMax val="0"/>
          <dgm:bulletEnabled val="1"/>
        </dgm:presLayoutVars>
      </dgm:prSet>
      <dgm:spPr/>
    </dgm:pt>
  </dgm:ptLst>
  <dgm:cxnLst>
    <dgm:cxn modelId="{8B81C922-E08D-492F-BE44-0CA949653A37}" type="presOf" srcId="{4753A5B6-9C67-44EA-A026-EC98275B8661}" destId="{D8A18038-475F-4962-B3C4-3DE6DFBEC0E4}" srcOrd="0" destOrd="0" presId="urn:microsoft.com/office/officeart/2005/8/layout/vList2"/>
    <dgm:cxn modelId="{7DB12133-4592-4302-86FF-C29893376168}" srcId="{4753A5B6-9C67-44EA-A026-EC98275B8661}" destId="{A87BB1C4-9DE2-4484-9366-92C5092794AD}" srcOrd="3" destOrd="0" parTransId="{863B90CC-90BA-4190-90A6-514B72AEF641}" sibTransId="{D1862111-938C-48F7-8FCD-B7EDB902A9E0}"/>
    <dgm:cxn modelId="{C66CAB46-5A55-494B-874A-27A7EC1160E6}" type="presOf" srcId="{AA805F88-7B08-4C5E-B7A1-BD4409AF8BF6}" destId="{81B0C51C-F8C1-48F9-AF9E-C37FE431E693}" srcOrd="0" destOrd="0" presId="urn:microsoft.com/office/officeart/2005/8/layout/vList2"/>
    <dgm:cxn modelId="{D8D3956E-6DEF-41E9-BCEA-BE3DEDBEBAEA}" srcId="{4753A5B6-9C67-44EA-A026-EC98275B8661}" destId="{AA805F88-7B08-4C5E-B7A1-BD4409AF8BF6}" srcOrd="2" destOrd="0" parTransId="{FD6840EB-4332-47D7-87D0-56DD515C295F}" sibTransId="{12041FF4-A963-412E-9EF1-56A6A2F52E37}"/>
    <dgm:cxn modelId="{56A488A6-8391-4C9B-8C30-696BF106D955}" srcId="{4753A5B6-9C67-44EA-A026-EC98275B8661}" destId="{B77ADCA6-5F71-436E-966F-2DF37937A5CB}" srcOrd="0" destOrd="0" parTransId="{985DDCA8-2922-4C9F-B840-A1865EFD732C}" sibTransId="{B34A16FA-9283-4844-AB85-D490E62EC74A}"/>
    <dgm:cxn modelId="{7A5905AF-C5C9-4A98-804C-D9E3EB5BB1D3}" srcId="{4753A5B6-9C67-44EA-A026-EC98275B8661}" destId="{4677BFC5-42F9-4F8A-A399-9413E2980109}" srcOrd="1" destOrd="0" parTransId="{5A99E578-2BF3-4F97-AD43-C946CE455FE0}" sibTransId="{DB514B87-91E2-4C72-8BB0-5A5B0A6131E1}"/>
    <dgm:cxn modelId="{09A8B6D4-0D0D-4021-9529-379934AA127F}" type="presOf" srcId="{A87BB1C4-9DE2-4484-9366-92C5092794AD}" destId="{6FED67B4-C91C-4284-9A57-0D1EA5E6048A}" srcOrd="0" destOrd="0" presId="urn:microsoft.com/office/officeart/2005/8/layout/vList2"/>
    <dgm:cxn modelId="{A4BCBCE7-0C39-4D80-BB8F-2DB719CA0015}" type="presOf" srcId="{B77ADCA6-5F71-436E-966F-2DF37937A5CB}" destId="{041D7993-4CA8-497E-A62C-A45056842E29}" srcOrd="0" destOrd="0" presId="urn:microsoft.com/office/officeart/2005/8/layout/vList2"/>
    <dgm:cxn modelId="{A2DD05F8-0082-4D39-A09A-9E119B971700}" type="presOf" srcId="{4677BFC5-42F9-4F8A-A399-9413E2980109}" destId="{E481F1F1-19F7-4119-B79D-3AC82D109342}" srcOrd="0" destOrd="0" presId="urn:microsoft.com/office/officeart/2005/8/layout/vList2"/>
    <dgm:cxn modelId="{8390FBDB-F83D-4031-812F-38F09D954C82}" type="presParOf" srcId="{D8A18038-475F-4962-B3C4-3DE6DFBEC0E4}" destId="{041D7993-4CA8-497E-A62C-A45056842E29}" srcOrd="0" destOrd="0" presId="urn:microsoft.com/office/officeart/2005/8/layout/vList2"/>
    <dgm:cxn modelId="{62B38D3F-D33D-41A3-9B0A-3D0BD2DD7DFE}" type="presParOf" srcId="{D8A18038-475F-4962-B3C4-3DE6DFBEC0E4}" destId="{093E3102-C83F-4C09-8F1E-97F22DFDE6A8}" srcOrd="1" destOrd="0" presId="urn:microsoft.com/office/officeart/2005/8/layout/vList2"/>
    <dgm:cxn modelId="{932C2DF3-74A1-4A15-87F9-7F9EFD8A6451}" type="presParOf" srcId="{D8A18038-475F-4962-B3C4-3DE6DFBEC0E4}" destId="{E481F1F1-19F7-4119-B79D-3AC82D109342}" srcOrd="2" destOrd="0" presId="urn:microsoft.com/office/officeart/2005/8/layout/vList2"/>
    <dgm:cxn modelId="{BDE6CEE0-3CD0-4EDA-B1D2-2515DFA47358}" type="presParOf" srcId="{D8A18038-475F-4962-B3C4-3DE6DFBEC0E4}" destId="{78B2293E-9B62-4683-9E08-243579EAF908}" srcOrd="3" destOrd="0" presId="urn:microsoft.com/office/officeart/2005/8/layout/vList2"/>
    <dgm:cxn modelId="{03B40899-FCB5-4538-A652-B251AD05040A}" type="presParOf" srcId="{D8A18038-475F-4962-B3C4-3DE6DFBEC0E4}" destId="{81B0C51C-F8C1-48F9-AF9E-C37FE431E693}" srcOrd="4" destOrd="0" presId="urn:microsoft.com/office/officeart/2005/8/layout/vList2"/>
    <dgm:cxn modelId="{5BA26B8D-559C-49A0-9A21-0F6FE97DB470}" type="presParOf" srcId="{D8A18038-475F-4962-B3C4-3DE6DFBEC0E4}" destId="{07A299F9-E605-4809-B040-A52E2E592AED}" srcOrd="5" destOrd="0" presId="urn:microsoft.com/office/officeart/2005/8/layout/vList2"/>
    <dgm:cxn modelId="{21539CCA-1E17-449A-8556-9E3565019951}" type="presParOf" srcId="{D8A18038-475F-4962-B3C4-3DE6DFBEC0E4}" destId="{6FED67B4-C91C-4284-9A57-0D1EA5E6048A}"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2F53C6E-42F8-4F10-8A8E-D4BBBFE0F323}" type="doc">
      <dgm:prSet loTypeId="urn:microsoft.com/office/officeart/2005/8/layout/hierarchy1" loCatId="hierarchy" qsTypeId="urn:microsoft.com/office/officeart/2005/8/quickstyle/simple1" qsCatId="simple" csTypeId="urn:microsoft.com/office/officeart/2005/8/colors/colorful2" csCatId="colorful"/>
      <dgm:spPr/>
      <dgm:t>
        <a:bodyPr/>
        <a:lstStyle/>
        <a:p>
          <a:endParaRPr lang="en-US"/>
        </a:p>
      </dgm:t>
    </dgm:pt>
    <dgm:pt modelId="{3612158F-0B6A-44B3-A293-E7426B2789FF}">
      <dgm:prSet custT="1"/>
      <dgm:spPr/>
      <dgm:t>
        <a:bodyPr/>
        <a:lstStyle/>
        <a:p>
          <a:pPr algn="ctr">
            <a:lnSpc>
              <a:spcPct val="90000"/>
            </a:lnSpc>
          </a:pPr>
          <a:r>
            <a:rPr lang="en-GB" sz="2000">
              <a:ea typeface="+mn-ea"/>
              <a:cs typeface="+mn-cs"/>
            </a:rPr>
            <a:t>According to the health belief model, behaviour is driven by perceived risk (Douglas et al., 2013).</a:t>
          </a:r>
          <a:r>
            <a:rPr lang="en-GB" sz="2400">
              <a:ea typeface="+mn-ea"/>
              <a:cs typeface="+mn-cs"/>
            </a:rPr>
            <a:t> </a:t>
          </a:r>
          <a:endParaRPr lang="en-US" sz="2400">
            <a:ea typeface="+mn-ea"/>
            <a:cs typeface="+mn-cs"/>
          </a:endParaRPr>
        </a:p>
      </dgm:t>
    </dgm:pt>
    <dgm:pt modelId="{8824ECD7-2104-46E8-9FEB-B2E25720FEE7}" type="parTrans" cxnId="{CEED3BDA-7FFA-4F74-A2E9-FDFC8EB5F048}">
      <dgm:prSet/>
      <dgm:spPr/>
      <dgm:t>
        <a:bodyPr/>
        <a:lstStyle/>
        <a:p>
          <a:endParaRPr lang="en-US"/>
        </a:p>
      </dgm:t>
    </dgm:pt>
    <dgm:pt modelId="{5FEB51E3-CC83-487E-AD5F-9DABEB51F5CE}" type="sibTrans" cxnId="{CEED3BDA-7FFA-4F74-A2E9-FDFC8EB5F048}">
      <dgm:prSet/>
      <dgm:spPr/>
      <dgm:t>
        <a:bodyPr/>
        <a:lstStyle/>
        <a:p>
          <a:endParaRPr lang="en-US"/>
        </a:p>
      </dgm:t>
    </dgm:pt>
    <dgm:pt modelId="{6FECCA16-9BDF-4F23-8B59-D5DC745A5B50}">
      <dgm:prSet/>
      <dgm:spPr/>
      <dgm:t>
        <a:bodyPr/>
        <a:lstStyle/>
        <a:p>
          <a:pPr algn="ctr">
            <a:lnSpc>
              <a:spcPct val="90000"/>
            </a:lnSpc>
          </a:pPr>
          <a:r>
            <a:rPr lang="en-GB" sz="2100">
              <a:ea typeface="+mn-ea"/>
              <a:cs typeface="+mn-cs"/>
            </a:rPr>
            <a:t>The Theory of Planned Behaviour: control, norms, and attitudes (Darabi et al., 2017; Godin &amp; Kok, 1996). </a:t>
          </a:r>
          <a:endParaRPr lang="en-US" sz="2100">
            <a:ea typeface="+mn-ea"/>
            <a:cs typeface="+mn-cs"/>
          </a:endParaRPr>
        </a:p>
      </dgm:t>
    </dgm:pt>
    <dgm:pt modelId="{FC18712A-C799-4F00-8CA0-A97912AFFA43}" type="parTrans" cxnId="{69EE4630-C2EF-42EB-81FF-B7A73F2AB255}">
      <dgm:prSet/>
      <dgm:spPr/>
      <dgm:t>
        <a:bodyPr/>
        <a:lstStyle/>
        <a:p>
          <a:endParaRPr lang="en-US"/>
        </a:p>
      </dgm:t>
    </dgm:pt>
    <dgm:pt modelId="{24BBFD45-7C52-4512-B12C-3FD5A30AF8A4}" type="sibTrans" cxnId="{69EE4630-C2EF-42EB-81FF-B7A73F2AB255}">
      <dgm:prSet/>
      <dgm:spPr/>
      <dgm:t>
        <a:bodyPr/>
        <a:lstStyle/>
        <a:p>
          <a:endParaRPr lang="en-US"/>
        </a:p>
      </dgm:t>
    </dgm:pt>
    <dgm:pt modelId="{1D29FBAE-94DE-403C-B4B4-8332E1CDB866}">
      <dgm:prSet/>
      <dgm:spPr/>
      <dgm:t>
        <a:bodyPr/>
        <a:lstStyle/>
        <a:p>
          <a:pPr algn="ctr">
            <a:lnSpc>
              <a:spcPct val="90000"/>
            </a:lnSpc>
          </a:pPr>
          <a:r>
            <a:rPr lang="en-GB" sz="2100">
              <a:ea typeface="+mn-ea"/>
              <a:cs typeface="+mn-cs"/>
            </a:rPr>
            <a:t>The stages of transition in the transtheoretical model (Wang et al., 2017)</a:t>
          </a:r>
          <a:endParaRPr lang="en-US" sz="2100">
            <a:ea typeface="+mn-ea"/>
            <a:cs typeface="+mn-cs"/>
          </a:endParaRPr>
        </a:p>
      </dgm:t>
    </dgm:pt>
    <dgm:pt modelId="{14CAF221-0C82-4493-B15B-DC77ECFF0C4D}" type="parTrans" cxnId="{C58B1CA6-F409-477B-9C16-D0E5B02607F5}">
      <dgm:prSet/>
      <dgm:spPr/>
      <dgm:t>
        <a:bodyPr/>
        <a:lstStyle/>
        <a:p>
          <a:endParaRPr lang="en-US"/>
        </a:p>
      </dgm:t>
    </dgm:pt>
    <dgm:pt modelId="{2C272524-EE43-4133-B3B8-BDCD6F0CA0F8}" type="sibTrans" cxnId="{C58B1CA6-F409-477B-9C16-D0E5B02607F5}">
      <dgm:prSet/>
      <dgm:spPr/>
      <dgm:t>
        <a:bodyPr/>
        <a:lstStyle/>
        <a:p>
          <a:endParaRPr lang="en-US"/>
        </a:p>
      </dgm:t>
    </dgm:pt>
    <dgm:pt modelId="{F58BAFFE-913E-6247-BC8C-1EEBAA5D1D34}" type="pres">
      <dgm:prSet presAssocID="{52F53C6E-42F8-4F10-8A8E-D4BBBFE0F323}" presName="hierChild1" presStyleCnt="0">
        <dgm:presLayoutVars>
          <dgm:chPref val="1"/>
          <dgm:dir/>
          <dgm:animOne val="branch"/>
          <dgm:animLvl val="lvl"/>
          <dgm:resizeHandles/>
        </dgm:presLayoutVars>
      </dgm:prSet>
      <dgm:spPr/>
    </dgm:pt>
    <dgm:pt modelId="{DC1BBA4C-608A-F445-93AA-9EC853D42284}" type="pres">
      <dgm:prSet presAssocID="{3612158F-0B6A-44B3-A293-E7426B2789FF}" presName="hierRoot1" presStyleCnt="0"/>
      <dgm:spPr/>
    </dgm:pt>
    <dgm:pt modelId="{9055373D-B869-D948-81DF-593592D741B1}" type="pres">
      <dgm:prSet presAssocID="{3612158F-0B6A-44B3-A293-E7426B2789FF}" presName="composite" presStyleCnt="0"/>
      <dgm:spPr/>
    </dgm:pt>
    <dgm:pt modelId="{BBEA591A-1E4C-E042-BC75-71AE6AF3EB41}" type="pres">
      <dgm:prSet presAssocID="{3612158F-0B6A-44B3-A293-E7426B2789FF}" presName="background" presStyleLbl="node0" presStyleIdx="0" presStyleCnt="3"/>
      <dgm:spPr/>
    </dgm:pt>
    <dgm:pt modelId="{3E30C608-658C-AA4E-8C0C-5F7AC02AAC98}" type="pres">
      <dgm:prSet presAssocID="{3612158F-0B6A-44B3-A293-E7426B2789FF}" presName="text" presStyleLbl="fgAcc0" presStyleIdx="0" presStyleCnt="3">
        <dgm:presLayoutVars>
          <dgm:chPref val="3"/>
        </dgm:presLayoutVars>
      </dgm:prSet>
      <dgm:spPr/>
    </dgm:pt>
    <dgm:pt modelId="{900A9A9B-8770-FD43-B27D-E7B193AA708F}" type="pres">
      <dgm:prSet presAssocID="{3612158F-0B6A-44B3-A293-E7426B2789FF}" presName="hierChild2" presStyleCnt="0"/>
      <dgm:spPr/>
    </dgm:pt>
    <dgm:pt modelId="{11D61AE0-BBBC-8D47-BDB9-A4FDB9177C80}" type="pres">
      <dgm:prSet presAssocID="{6FECCA16-9BDF-4F23-8B59-D5DC745A5B50}" presName="hierRoot1" presStyleCnt="0"/>
      <dgm:spPr/>
    </dgm:pt>
    <dgm:pt modelId="{97984F63-A439-3149-968D-E9C5C0FD1F24}" type="pres">
      <dgm:prSet presAssocID="{6FECCA16-9BDF-4F23-8B59-D5DC745A5B50}" presName="composite" presStyleCnt="0"/>
      <dgm:spPr/>
    </dgm:pt>
    <dgm:pt modelId="{C00D8FAF-76E4-DD4A-8717-AE531795FB90}" type="pres">
      <dgm:prSet presAssocID="{6FECCA16-9BDF-4F23-8B59-D5DC745A5B50}" presName="background" presStyleLbl="node0" presStyleIdx="1" presStyleCnt="3"/>
      <dgm:spPr/>
    </dgm:pt>
    <dgm:pt modelId="{219B8E38-9A4B-F54F-BA25-A8C56A47A53E}" type="pres">
      <dgm:prSet presAssocID="{6FECCA16-9BDF-4F23-8B59-D5DC745A5B50}" presName="text" presStyleLbl="fgAcc0" presStyleIdx="1" presStyleCnt="3">
        <dgm:presLayoutVars>
          <dgm:chPref val="3"/>
        </dgm:presLayoutVars>
      </dgm:prSet>
      <dgm:spPr/>
    </dgm:pt>
    <dgm:pt modelId="{A0C86DA9-A109-444A-AD83-3692EE9F2705}" type="pres">
      <dgm:prSet presAssocID="{6FECCA16-9BDF-4F23-8B59-D5DC745A5B50}" presName="hierChild2" presStyleCnt="0"/>
      <dgm:spPr/>
    </dgm:pt>
    <dgm:pt modelId="{12A015CF-9F6C-3B46-BC8E-820BD1D2D591}" type="pres">
      <dgm:prSet presAssocID="{1D29FBAE-94DE-403C-B4B4-8332E1CDB866}" presName="hierRoot1" presStyleCnt="0"/>
      <dgm:spPr/>
    </dgm:pt>
    <dgm:pt modelId="{ABF69178-B56C-6E40-AE30-DD70963382B5}" type="pres">
      <dgm:prSet presAssocID="{1D29FBAE-94DE-403C-B4B4-8332E1CDB866}" presName="composite" presStyleCnt="0"/>
      <dgm:spPr/>
    </dgm:pt>
    <dgm:pt modelId="{8A91FB33-E26E-FC41-B49E-C2819DD4FD49}" type="pres">
      <dgm:prSet presAssocID="{1D29FBAE-94DE-403C-B4B4-8332E1CDB866}" presName="background" presStyleLbl="node0" presStyleIdx="2" presStyleCnt="3"/>
      <dgm:spPr/>
    </dgm:pt>
    <dgm:pt modelId="{79532D60-393D-6242-AE74-B96AD2826EBF}" type="pres">
      <dgm:prSet presAssocID="{1D29FBAE-94DE-403C-B4B4-8332E1CDB866}" presName="text" presStyleLbl="fgAcc0" presStyleIdx="2" presStyleCnt="3">
        <dgm:presLayoutVars>
          <dgm:chPref val="3"/>
        </dgm:presLayoutVars>
      </dgm:prSet>
      <dgm:spPr/>
    </dgm:pt>
    <dgm:pt modelId="{8E6BD317-25FD-8848-9E96-851EDA7143D8}" type="pres">
      <dgm:prSet presAssocID="{1D29FBAE-94DE-403C-B4B4-8332E1CDB866}" presName="hierChild2" presStyleCnt="0"/>
      <dgm:spPr/>
    </dgm:pt>
  </dgm:ptLst>
  <dgm:cxnLst>
    <dgm:cxn modelId="{69EE4630-C2EF-42EB-81FF-B7A73F2AB255}" srcId="{52F53C6E-42F8-4F10-8A8E-D4BBBFE0F323}" destId="{6FECCA16-9BDF-4F23-8B59-D5DC745A5B50}" srcOrd="1" destOrd="0" parTransId="{FC18712A-C799-4F00-8CA0-A97912AFFA43}" sibTransId="{24BBFD45-7C52-4512-B12C-3FD5A30AF8A4}"/>
    <dgm:cxn modelId="{0412B070-D536-614F-BE7F-AE132CC8A009}" type="presOf" srcId="{3612158F-0B6A-44B3-A293-E7426B2789FF}" destId="{3E30C608-658C-AA4E-8C0C-5F7AC02AAC98}" srcOrd="0" destOrd="0" presId="urn:microsoft.com/office/officeart/2005/8/layout/hierarchy1"/>
    <dgm:cxn modelId="{C58B1CA6-F409-477B-9C16-D0E5B02607F5}" srcId="{52F53C6E-42F8-4F10-8A8E-D4BBBFE0F323}" destId="{1D29FBAE-94DE-403C-B4B4-8332E1CDB866}" srcOrd="2" destOrd="0" parTransId="{14CAF221-0C82-4493-B15B-DC77ECFF0C4D}" sibTransId="{2C272524-EE43-4133-B3B8-BDCD6F0CA0F8}"/>
    <dgm:cxn modelId="{CEED3BDA-7FFA-4F74-A2E9-FDFC8EB5F048}" srcId="{52F53C6E-42F8-4F10-8A8E-D4BBBFE0F323}" destId="{3612158F-0B6A-44B3-A293-E7426B2789FF}" srcOrd="0" destOrd="0" parTransId="{8824ECD7-2104-46E8-9FEB-B2E25720FEE7}" sibTransId="{5FEB51E3-CC83-487E-AD5F-9DABEB51F5CE}"/>
    <dgm:cxn modelId="{14FF1DDB-E0F4-0241-AAB7-63B4E53803C0}" type="presOf" srcId="{1D29FBAE-94DE-403C-B4B4-8332E1CDB866}" destId="{79532D60-393D-6242-AE74-B96AD2826EBF}" srcOrd="0" destOrd="0" presId="urn:microsoft.com/office/officeart/2005/8/layout/hierarchy1"/>
    <dgm:cxn modelId="{C02568E4-2747-7E4B-9F73-ACEFB52AEB28}" type="presOf" srcId="{52F53C6E-42F8-4F10-8A8E-D4BBBFE0F323}" destId="{F58BAFFE-913E-6247-BC8C-1EEBAA5D1D34}" srcOrd="0" destOrd="0" presId="urn:microsoft.com/office/officeart/2005/8/layout/hierarchy1"/>
    <dgm:cxn modelId="{620DABE6-9E64-ED45-9012-09E63BAAC4EA}" type="presOf" srcId="{6FECCA16-9BDF-4F23-8B59-D5DC745A5B50}" destId="{219B8E38-9A4B-F54F-BA25-A8C56A47A53E}" srcOrd="0" destOrd="0" presId="urn:microsoft.com/office/officeart/2005/8/layout/hierarchy1"/>
    <dgm:cxn modelId="{88BF0992-32E9-244B-A60A-35D0BF5CBB57}" type="presParOf" srcId="{F58BAFFE-913E-6247-BC8C-1EEBAA5D1D34}" destId="{DC1BBA4C-608A-F445-93AA-9EC853D42284}" srcOrd="0" destOrd="0" presId="urn:microsoft.com/office/officeart/2005/8/layout/hierarchy1"/>
    <dgm:cxn modelId="{67DBF4EB-0E33-DD4E-B0BD-7C741C0BBD39}" type="presParOf" srcId="{DC1BBA4C-608A-F445-93AA-9EC853D42284}" destId="{9055373D-B869-D948-81DF-593592D741B1}" srcOrd="0" destOrd="0" presId="urn:microsoft.com/office/officeart/2005/8/layout/hierarchy1"/>
    <dgm:cxn modelId="{43E7DE8F-B498-F74D-87B0-6C77AB2B455F}" type="presParOf" srcId="{9055373D-B869-D948-81DF-593592D741B1}" destId="{BBEA591A-1E4C-E042-BC75-71AE6AF3EB41}" srcOrd="0" destOrd="0" presId="urn:microsoft.com/office/officeart/2005/8/layout/hierarchy1"/>
    <dgm:cxn modelId="{318BB09B-8B53-BA4D-B5DA-8DB7236281FE}" type="presParOf" srcId="{9055373D-B869-D948-81DF-593592D741B1}" destId="{3E30C608-658C-AA4E-8C0C-5F7AC02AAC98}" srcOrd="1" destOrd="0" presId="urn:microsoft.com/office/officeart/2005/8/layout/hierarchy1"/>
    <dgm:cxn modelId="{06D61786-B2DA-C94F-8DAE-20A7491F6A46}" type="presParOf" srcId="{DC1BBA4C-608A-F445-93AA-9EC853D42284}" destId="{900A9A9B-8770-FD43-B27D-E7B193AA708F}" srcOrd="1" destOrd="0" presId="urn:microsoft.com/office/officeart/2005/8/layout/hierarchy1"/>
    <dgm:cxn modelId="{A401AE5A-6B25-A84F-AF2B-75FE3101D68D}" type="presParOf" srcId="{F58BAFFE-913E-6247-BC8C-1EEBAA5D1D34}" destId="{11D61AE0-BBBC-8D47-BDB9-A4FDB9177C80}" srcOrd="1" destOrd="0" presId="urn:microsoft.com/office/officeart/2005/8/layout/hierarchy1"/>
    <dgm:cxn modelId="{EE632943-1225-274C-ADBE-F9A3D45E460E}" type="presParOf" srcId="{11D61AE0-BBBC-8D47-BDB9-A4FDB9177C80}" destId="{97984F63-A439-3149-968D-E9C5C0FD1F24}" srcOrd="0" destOrd="0" presId="urn:microsoft.com/office/officeart/2005/8/layout/hierarchy1"/>
    <dgm:cxn modelId="{F3E795DC-9854-5F44-9192-01497E69590C}" type="presParOf" srcId="{97984F63-A439-3149-968D-E9C5C0FD1F24}" destId="{C00D8FAF-76E4-DD4A-8717-AE531795FB90}" srcOrd="0" destOrd="0" presId="urn:microsoft.com/office/officeart/2005/8/layout/hierarchy1"/>
    <dgm:cxn modelId="{3E61E7D3-1A89-F346-8529-862B5563570A}" type="presParOf" srcId="{97984F63-A439-3149-968D-E9C5C0FD1F24}" destId="{219B8E38-9A4B-F54F-BA25-A8C56A47A53E}" srcOrd="1" destOrd="0" presId="urn:microsoft.com/office/officeart/2005/8/layout/hierarchy1"/>
    <dgm:cxn modelId="{F87D3190-97D5-544B-BF74-D99BD5040FB8}" type="presParOf" srcId="{11D61AE0-BBBC-8D47-BDB9-A4FDB9177C80}" destId="{A0C86DA9-A109-444A-AD83-3692EE9F2705}" srcOrd="1" destOrd="0" presId="urn:microsoft.com/office/officeart/2005/8/layout/hierarchy1"/>
    <dgm:cxn modelId="{B0C37688-8BD8-2843-94A9-6A2189860831}" type="presParOf" srcId="{F58BAFFE-913E-6247-BC8C-1EEBAA5D1D34}" destId="{12A015CF-9F6C-3B46-BC8E-820BD1D2D591}" srcOrd="2" destOrd="0" presId="urn:microsoft.com/office/officeart/2005/8/layout/hierarchy1"/>
    <dgm:cxn modelId="{2579775B-F201-9C4C-A66E-323345567A81}" type="presParOf" srcId="{12A015CF-9F6C-3B46-BC8E-820BD1D2D591}" destId="{ABF69178-B56C-6E40-AE30-DD70963382B5}" srcOrd="0" destOrd="0" presId="urn:microsoft.com/office/officeart/2005/8/layout/hierarchy1"/>
    <dgm:cxn modelId="{B84CF923-29D8-5844-9FCB-1A8AC29C89F5}" type="presParOf" srcId="{ABF69178-B56C-6E40-AE30-DD70963382B5}" destId="{8A91FB33-E26E-FC41-B49E-C2819DD4FD49}" srcOrd="0" destOrd="0" presId="urn:microsoft.com/office/officeart/2005/8/layout/hierarchy1"/>
    <dgm:cxn modelId="{39F80DBA-9322-2F4A-B076-D171AD479743}" type="presParOf" srcId="{ABF69178-B56C-6E40-AE30-DD70963382B5}" destId="{79532D60-393D-6242-AE74-B96AD2826EBF}" srcOrd="1" destOrd="0" presId="urn:microsoft.com/office/officeart/2005/8/layout/hierarchy1"/>
    <dgm:cxn modelId="{44E48830-DEDB-124A-86C7-F73E89C75E06}" type="presParOf" srcId="{12A015CF-9F6C-3B46-BC8E-820BD1D2D591}" destId="{8E6BD317-25FD-8848-9E96-851EDA7143D8}"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1D7993-4CA8-497E-A62C-A45056842E29}">
      <dsp:nvSpPr>
        <dsp:cNvPr id="0" name=""/>
        <dsp:cNvSpPr/>
      </dsp:nvSpPr>
      <dsp:spPr>
        <a:xfrm>
          <a:off x="0" y="288210"/>
          <a:ext cx="6628804" cy="1042470"/>
        </a:xfrm>
        <a:prstGeom prst="roundRect">
          <a:avLst/>
        </a:prstGeom>
        <a:gradFill rotWithShape="0">
          <a:gsLst>
            <a:gs pos="0">
              <a:schemeClr val="accent2">
                <a:hueOff val="0"/>
                <a:satOff val="0"/>
                <a:lumOff val="0"/>
                <a:alphaOff val="0"/>
                <a:tint val="96000"/>
                <a:lumMod val="100000"/>
              </a:schemeClr>
            </a:gs>
            <a:gs pos="78000">
              <a:schemeClr val="accent2">
                <a:hueOff val="0"/>
                <a:satOff val="0"/>
                <a:lumOff val="0"/>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GB" sz="2700" kern="1200"/>
            <a:t>Enhances confidence and self-worth (Encompass Wellness, n.d.; OHSU, n.d.). </a:t>
          </a:r>
          <a:endParaRPr lang="en-US" sz="2700" kern="1200"/>
        </a:p>
      </dsp:txBody>
      <dsp:txXfrm>
        <a:off x="50889" y="339099"/>
        <a:ext cx="6527026" cy="940692"/>
      </dsp:txXfrm>
    </dsp:sp>
    <dsp:sp modelId="{E481F1F1-19F7-4119-B79D-3AC82D109342}">
      <dsp:nvSpPr>
        <dsp:cNvPr id="0" name=""/>
        <dsp:cNvSpPr/>
      </dsp:nvSpPr>
      <dsp:spPr>
        <a:xfrm>
          <a:off x="0" y="1408440"/>
          <a:ext cx="6628804" cy="1042470"/>
        </a:xfrm>
        <a:prstGeom prst="roundRect">
          <a:avLst/>
        </a:prstGeom>
        <a:gradFill rotWithShape="0">
          <a:gsLst>
            <a:gs pos="0">
              <a:schemeClr val="accent2">
                <a:hueOff val="-988095"/>
                <a:satOff val="4733"/>
                <a:lumOff val="4379"/>
                <a:alphaOff val="0"/>
                <a:tint val="96000"/>
                <a:lumMod val="100000"/>
              </a:schemeClr>
            </a:gs>
            <a:gs pos="78000">
              <a:schemeClr val="accent2">
                <a:hueOff val="-988095"/>
                <a:satOff val="4733"/>
                <a:lumOff val="4379"/>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GB" sz="2700" kern="1200"/>
            <a:t>Lessens pregnancy and STI worry (Lin et al., 2021). </a:t>
          </a:r>
          <a:endParaRPr lang="en-US" sz="2700" kern="1200"/>
        </a:p>
      </dsp:txBody>
      <dsp:txXfrm>
        <a:off x="50889" y="1459329"/>
        <a:ext cx="6527026" cy="940692"/>
      </dsp:txXfrm>
    </dsp:sp>
    <dsp:sp modelId="{81B0C51C-F8C1-48F9-AF9E-C37FE431E693}">
      <dsp:nvSpPr>
        <dsp:cNvPr id="0" name=""/>
        <dsp:cNvSpPr/>
      </dsp:nvSpPr>
      <dsp:spPr>
        <a:xfrm>
          <a:off x="0" y="2528670"/>
          <a:ext cx="6628804" cy="1042470"/>
        </a:xfrm>
        <a:prstGeom prst="roundRect">
          <a:avLst/>
        </a:prstGeom>
        <a:gradFill rotWithShape="0">
          <a:gsLst>
            <a:gs pos="0">
              <a:schemeClr val="accent2">
                <a:hueOff val="-1976191"/>
                <a:satOff val="9467"/>
                <a:lumOff val="8758"/>
                <a:alphaOff val="0"/>
                <a:tint val="96000"/>
                <a:lumMod val="100000"/>
              </a:schemeClr>
            </a:gs>
            <a:gs pos="78000">
              <a:schemeClr val="accent2">
                <a:hueOff val="-1976191"/>
                <a:satOff val="9467"/>
                <a:lumOff val="8758"/>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GB" sz="2700" kern="1200"/>
            <a:t>Enhances wellbeing by fostering secure connections (Douglas et al., 2013). </a:t>
          </a:r>
          <a:endParaRPr lang="en-US" sz="2700" kern="1200"/>
        </a:p>
      </dsp:txBody>
      <dsp:txXfrm>
        <a:off x="50889" y="2579559"/>
        <a:ext cx="6527026" cy="940692"/>
      </dsp:txXfrm>
    </dsp:sp>
    <dsp:sp modelId="{6FED67B4-C91C-4284-9A57-0D1EA5E6048A}">
      <dsp:nvSpPr>
        <dsp:cNvPr id="0" name=""/>
        <dsp:cNvSpPr/>
      </dsp:nvSpPr>
      <dsp:spPr>
        <a:xfrm>
          <a:off x="0" y="3648900"/>
          <a:ext cx="6628804" cy="1042470"/>
        </a:xfrm>
        <a:prstGeom prst="roundRect">
          <a:avLst/>
        </a:prstGeom>
        <a:gradFill rotWithShape="0">
          <a:gsLst>
            <a:gs pos="0">
              <a:schemeClr val="accent2">
                <a:hueOff val="-2964286"/>
                <a:satOff val="14200"/>
                <a:lumOff val="13137"/>
                <a:alphaOff val="0"/>
                <a:tint val="96000"/>
                <a:lumMod val="100000"/>
              </a:schemeClr>
            </a:gs>
            <a:gs pos="78000">
              <a:schemeClr val="accent2">
                <a:hueOff val="-2964286"/>
                <a:satOff val="14200"/>
                <a:lumOff val="13137"/>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GB" sz="2700" kern="1200"/>
            <a:t>It strengthens resistance to peer pressure (Setiowati, 2019).</a:t>
          </a:r>
          <a:endParaRPr lang="en-US" sz="2700" kern="1200"/>
        </a:p>
      </dsp:txBody>
      <dsp:txXfrm>
        <a:off x="50889" y="3699789"/>
        <a:ext cx="6527026" cy="94069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BEA591A-1E4C-E042-BC75-71AE6AF3EB41}">
      <dsp:nvSpPr>
        <dsp:cNvPr id="0" name=""/>
        <dsp:cNvSpPr/>
      </dsp:nvSpPr>
      <dsp:spPr>
        <a:xfrm>
          <a:off x="0" y="1438905"/>
          <a:ext cx="3073451" cy="1951641"/>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E30C608-658C-AA4E-8C0C-5F7AC02AAC98}">
      <dsp:nvSpPr>
        <dsp:cNvPr id="0" name=""/>
        <dsp:cNvSpPr/>
      </dsp:nvSpPr>
      <dsp:spPr>
        <a:xfrm>
          <a:off x="341494" y="1763325"/>
          <a:ext cx="3073451" cy="1951641"/>
        </a:xfrm>
        <a:prstGeom prst="roundRect">
          <a:avLst>
            <a:gd name="adj" fmla="val 10000"/>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a:ea typeface="+mn-ea"/>
              <a:cs typeface="+mn-cs"/>
            </a:rPr>
            <a:t>According to the health belief model, behaviour is driven by perceived risk (Douglas et al., 2013).</a:t>
          </a:r>
          <a:r>
            <a:rPr lang="en-GB" sz="2400" kern="1200">
              <a:ea typeface="+mn-ea"/>
              <a:cs typeface="+mn-cs"/>
            </a:rPr>
            <a:t> </a:t>
          </a:r>
          <a:endParaRPr lang="en-US" sz="2400" kern="1200">
            <a:ea typeface="+mn-ea"/>
            <a:cs typeface="+mn-cs"/>
          </a:endParaRPr>
        </a:p>
      </dsp:txBody>
      <dsp:txXfrm>
        <a:off x="398656" y="1820487"/>
        <a:ext cx="2959127" cy="1837317"/>
      </dsp:txXfrm>
    </dsp:sp>
    <dsp:sp modelId="{C00D8FAF-76E4-DD4A-8717-AE531795FB90}">
      <dsp:nvSpPr>
        <dsp:cNvPr id="0" name=""/>
        <dsp:cNvSpPr/>
      </dsp:nvSpPr>
      <dsp:spPr>
        <a:xfrm>
          <a:off x="3756441" y="1438905"/>
          <a:ext cx="3073451" cy="1951641"/>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19B8E38-9A4B-F54F-BA25-A8C56A47A53E}">
      <dsp:nvSpPr>
        <dsp:cNvPr id="0" name=""/>
        <dsp:cNvSpPr/>
      </dsp:nvSpPr>
      <dsp:spPr>
        <a:xfrm>
          <a:off x="4097935" y="1763325"/>
          <a:ext cx="3073451" cy="1951641"/>
        </a:xfrm>
        <a:prstGeom prst="roundRect">
          <a:avLst>
            <a:gd name="adj" fmla="val 10000"/>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kern="1200">
              <a:ea typeface="+mn-ea"/>
              <a:cs typeface="+mn-cs"/>
            </a:rPr>
            <a:t>The Theory of Planned Behaviour: control, norms, and attitudes (Darabi et al., 2017; Godin &amp; Kok, 1996). </a:t>
          </a:r>
          <a:endParaRPr lang="en-US" sz="2100" kern="1200">
            <a:ea typeface="+mn-ea"/>
            <a:cs typeface="+mn-cs"/>
          </a:endParaRPr>
        </a:p>
      </dsp:txBody>
      <dsp:txXfrm>
        <a:off x="4155097" y="1820487"/>
        <a:ext cx="2959127" cy="1837317"/>
      </dsp:txXfrm>
    </dsp:sp>
    <dsp:sp modelId="{8A91FB33-E26E-FC41-B49E-C2819DD4FD49}">
      <dsp:nvSpPr>
        <dsp:cNvPr id="0" name=""/>
        <dsp:cNvSpPr/>
      </dsp:nvSpPr>
      <dsp:spPr>
        <a:xfrm>
          <a:off x="7512882" y="1438905"/>
          <a:ext cx="3073451" cy="1951641"/>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9532D60-393D-6242-AE74-B96AD2826EBF}">
      <dsp:nvSpPr>
        <dsp:cNvPr id="0" name=""/>
        <dsp:cNvSpPr/>
      </dsp:nvSpPr>
      <dsp:spPr>
        <a:xfrm>
          <a:off x="7854377" y="1763325"/>
          <a:ext cx="3073451" cy="1951641"/>
        </a:xfrm>
        <a:prstGeom prst="roundRect">
          <a:avLst>
            <a:gd name="adj" fmla="val 10000"/>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kern="1200">
              <a:ea typeface="+mn-ea"/>
              <a:cs typeface="+mn-cs"/>
            </a:rPr>
            <a:t>The stages of transition in the transtheoretical model (Wang et al., 2017)</a:t>
          </a:r>
          <a:endParaRPr lang="en-US" sz="2100" kern="1200">
            <a:ea typeface="+mn-ea"/>
            <a:cs typeface="+mn-cs"/>
          </a:endParaRPr>
        </a:p>
      </dsp:txBody>
      <dsp:txXfrm>
        <a:off x="7911539" y="1820487"/>
        <a:ext cx="2959127" cy="1837317"/>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2D244E5-3BEC-4F01-B127-7D1D05381E8D}" type="datetimeFigureOut">
              <a:rPr lang="en-GB" smtClean="0"/>
              <a:t>08/10/2025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C273CD8-E6F0-43B4-BE72-B13B7C402E2F}" type="slidenum">
              <a:rPr lang="en-GB" smtClean="0"/>
              <a:t>‹#›</a:t>
            </a:fld>
            <a:endParaRPr lang="en-GB"/>
          </a:p>
        </p:txBody>
      </p:sp>
    </p:spTree>
    <p:extLst>
      <p:ext uri="{BB962C8B-B14F-4D97-AF65-F5344CB8AC3E}">
        <p14:creationId xmlns:p14="http://schemas.microsoft.com/office/powerpoint/2010/main" val="34623122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C273CD8-E6F0-43B4-BE72-B13B7C402E2F}" type="slidenum">
              <a:rPr lang="en-GB" smtClean="0"/>
              <a:t>7</a:t>
            </a:fld>
            <a:endParaRPr lang="en-GB"/>
          </a:p>
        </p:txBody>
      </p:sp>
    </p:spTree>
    <p:extLst>
      <p:ext uri="{BB962C8B-B14F-4D97-AF65-F5344CB8AC3E}">
        <p14:creationId xmlns:p14="http://schemas.microsoft.com/office/powerpoint/2010/main" val="9476947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C273CD8-E6F0-43B4-BE72-B13B7C402E2F}" type="slidenum">
              <a:rPr lang="en-GB" smtClean="0"/>
              <a:t>8</a:t>
            </a:fld>
            <a:endParaRPr lang="en-GB"/>
          </a:p>
        </p:txBody>
      </p:sp>
    </p:spTree>
    <p:extLst>
      <p:ext uri="{BB962C8B-B14F-4D97-AF65-F5344CB8AC3E}">
        <p14:creationId xmlns:p14="http://schemas.microsoft.com/office/powerpoint/2010/main" val="13119824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C273CD8-E6F0-43B4-BE72-B13B7C402E2F}" type="slidenum">
              <a:rPr lang="en-GB" smtClean="0"/>
              <a:t>10</a:t>
            </a:fld>
            <a:endParaRPr lang="en-GB"/>
          </a:p>
        </p:txBody>
      </p:sp>
    </p:spTree>
    <p:extLst>
      <p:ext uri="{BB962C8B-B14F-4D97-AF65-F5344CB8AC3E}">
        <p14:creationId xmlns:p14="http://schemas.microsoft.com/office/powerpoint/2010/main" val="33430402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GB"/>
              <a:t>Click to edit Master title style</a:t>
            </a:r>
            <a:endParaRPr lang="en-US"/>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B61BEF0D-F0BB-DE4B-95CE-6DB70DBA9567}" type="datetimeFigureOut">
              <a:rPr lang="en-US" dirty="0"/>
              <a:pPr/>
              <a:t>10/8/25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1575612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B61BEF0D-F0BB-DE4B-95CE-6DB70DBA9567}" type="datetimeFigureOut">
              <a:rPr lang="en-US" dirty="0"/>
              <a:pPr/>
              <a:t>10/8/25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9575648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GB"/>
              <a:t>Click to edit Master title style</a:t>
            </a:r>
            <a:endParaRPr lang="en-US"/>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10/8/25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2442304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677334" y="2160589"/>
            <a:ext cx="4184035" cy="388077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5089970" y="2160589"/>
            <a:ext cx="4184034" cy="388077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EB712588-04B1-427B-82EE-E8DB90309F08}" type="datetimeFigureOut">
              <a:rPr lang="en-US" dirty="0"/>
              <a:t>10/8/25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a:p>
        </p:txBody>
      </p:sp>
    </p:spTree>
    <p:extLst>
      <p:ext uri="{BB962C8B-B14F-4D97-AF65-F5344CB8AC3E}">
        <p14:creationId xmlns:p14="http://schemas.microsoft.com/office/powerpoint/2010/main" val="12450013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B61BEF0D-F0BB-DE4B-95CE-6DB70DBA9567}" type="datetimeFigureOut">
              <a:rPr lang="en-US" dirty="0"/>
              <a:pPr/>
              <a:t>10/8/25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3606791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B61BEF0D-F0BB-DE4B-95CE-6DB70DBA9567}" type="datetimeFigureOut">
              <a:rPr lang="en-US" dirty="0"/>
              <a:pPr/>
              <a:t>10/8/25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8515871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10/8/25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1881858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GB"/>
              <a:t>Click to edit Master title style</a:t>
            </a:r>
            <a:endParaRPr lang="en-US"/>
          </a:p>
        </p:txBody>
      </p:sp>
      <p:sp>
        <p:nvSpPr>
          <p:cNvPr id="3" name="Content Placeholder 2"/>
          <p:cNvSpPr>
            <a:spLocks noGrp="1"/>
          </p:cNvSpPr>
          <p:nvPr>
            <p:ph idx="1"/>
          </p:nvPr>
        </p:nvSpPr>
        <p:spPr>
          <a:xfrm>
            <a:off x="4760461" y="514924"/>
            <a:ext cx="4513541" cy="552643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10/8/25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a:p>
        </p:txBody>
      </p:sp>
    </p:spTree>
    <p:extLst>
      <p:ext uri="{BB962C8B-B14F-4D97-AF65-F5344CB8AC3E}">
        <p14:creationId xmlns:p14="http://schemas.microsoft.com/office/powerpoint/2010/main" val="24921793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GB"/>
              <a:t>Click to edit Master title style</a:t>
            </a:r>
            <a:endParaRPr lang="en-US"/>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10/8/25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9640067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GB"/>
              <a:t>Click to edit Master title style</a:t>
            </a:r>
            <a:endParaRPr lang="en-US"/>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10/8/25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7414380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10/8/25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latin typeface="Arial"/>
              </a:rPr>
              <a:t>”</a:t>
            </a:r>
            <a:endParaRPr lang="en-US">
              <a:solidFill>
                <a:schemeClr val="accent1">
                  <a:lumMod val="60000"/>
                  <a:lumOff val="40000"/>
                </a:schemeClr>
              </a:solidFill>
              <a:latin typeface="Arial"/>
            </a:endParaRPr>
          </a:p>
        </p:txBody>
      </p:sp>
    </p:spTree>
    <p:extLst>
      <p:ext uri="{BB962C8B-B14F-4D97-AF65-F5344CB8AC3E}">
        <p14:creationId xmlns:p14="http://schemas.microsoft.com/office/powerpoint/2010/main" val="26910316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GB"/>
              <a:t>Click to edit Master title style</a:t>
            </a:r>
            <a:endParaRPr lang="en-US"/>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10/8/25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98693980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10/8/25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96636455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GB"/>
              <a:t>Click to edit Master title style</a:t>
            </a:r>
            <a:endParaRPr lang="en-US"/>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10/8/25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01926958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55C6B4A9-1611-4792-9094-5F34BCA07E0B}" type="datetimeFigureOut">
              <a:rPr lang="en-US" dirty="0"/>
              <a:t>10/8/25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a:p>
        </p:txBody>
      </p:sp>
    </p:spTree>
    <p:extLst>
      <p:ext uri="{BB962C8B-B14F-4D97-AF65-F5344CB8AC3E}">
        <p14:creationId xmlns:p14="http://schemas.microsoft.com/office/powerpoint/2010/main" val="18424146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GB"/>
              <a:t>Click to edit Master title style</a:t>
            </a:r>
            <a:endParaRPr lang="en-US"/>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B61BEF0D-F0BB-DE4B-95CE-6DB70DBA9567}" type="datetimeFigureOut">
              <a:rPr lang="en-US" dirty="0"/>
              <a:pPr/>
              <a:t>10/8/25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40895009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GB"/>
              <a:t>Click to edit Master title style</a:t>
            </a:r>
            <a:endParaRPr lang="en-US"/>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10/8/25</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a:p>
        </p:txBody>
      </p:sp>
    </p:spTree>
    <p:extLst>
      <p:ext uri="{BB962C8B-B14F-4D97-AF65-F5344CB8AC3E}">
        <p14:creationId xmlns:p14="http://schemas.microsoft.com/office/powerpoint/2010/main" val="334878566"/>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hyperlink" Target="https://www.unitedwecare.com/sex-and-health-7-important-benefits-of-healthy-sex-life-on-health/" TargetMode="Externa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hyperlink" Target="https://www.cdc.gov/healthy-youth/what-works-in-schools/sexual-health-education.html" TargetMode="External"/><Relationship Id="rId2" Type="http://schemas.openxmlformats.org/officeDocument/2006/relationships/hyperlink" Target="https://www.who.int/news/item/31-08-2022-celebrating-sexual-health-for-benefits-throughout-life#:~:text=The%20theme%20of%20this%20year's,in%20designing%20sexual%20health%20programmes" TargetMode="External"/><Relationship Id="rId1" Type="http://schemas.openxmlformats.org/officeDocument/2006/relationships/slideLayout" Target="../slideLayouts/slideLayout2.xml"/><Relationship Id="rId5" Type="http://schemas.openxmlformats.org/officeDocument/2006/relationships/hyperlink" Target="https://www.news-medical.net/health/Integrating-Mental-and-Sexual-Health.aspx" TargetMode="External"/><Relationship Id="rId4" Type="http://schemas.openxmlformats.org/officeDocument/2006/relationships/hyperlink" Target="https://www.webmd.com/sex-relationships/sex-and-health" TargetMode="External"/></Relationships>
</file>

<file path=ppt/slides/_rels/slide3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hyperlink" Target="https://bmjopen.bmj.com/content/6/9/e011329" TargetMode="External"/><Relationship Id="rId2" Type="http://schemas.openxmlformats.org/officeDocument/2006/relationships/hyperlink" Target="https://doi.org/10.1093/heapro/15.3.259" TargetMode="External"/><Relationship Id="rId1" Type="http://schemas.openxmlformats.org/officeDocument/2006/relationships/slideLayout" Target="../slideLayouts/slideLayout7.xml"/><Relationship Id="rId4" Type="http://schemas.openxmlformats.org/officeDocument/2006/relationships/hyperlink" Target="https://fingertips.phe.org.uk/profile/sexualhealth" TargetMode="External"/></Relationships>
</file>

<file path=ppt/slides/_rels/slide32.xml.rels><?xml version="1.0" encoding="UTF-8" standalone="yes"?>
<Relationships xmlns="http://schemas.openxmlformats.org/package/2006/relationships"><Relationship Id="rId3" Type="http://schemas.openxmlformats.org/officeDocument/2006/relationships/hyperlink" Target="https://www.gov.uk/government/statistics" TargetMode="External"/><Relationship Id="rId2" Type="http://schemas.openxmlformats.org/officeDocument/2006/relationships/hyperlink" Target="https://www.gov.uk/government/publications/ukhsa-annual-report-and-accounts-2023-to-2024" TargetMode="External"/><Relationship Id="rId1" Type="http://schemas.openxmlformats.org/officeDocument/2006/relationships/slideLayout" Target="../slideLayouts/slideLayout7.xml"/><Relationship Id="rId5" Type="http://schemas.openxmlformats.org/officeDocument/2006/relationships/hyperlink" Target="https://www.who.int/data/gho" TargetMode="External"/><Relationship Id="rId4" Type="http://schemas.openxmlformats.org/officeDocument/2006/relationships/hyperlink" Target="https://unsplash.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8F5D973-775C-1147-79BD-26E3FDB966C9}"/>
              </a:ext>
            </a:extLst>
          </p:cNvPr>
          <p:cNvSpPr/>
          <p:nvPr/>
        </p:nvSpPr>
        <p:spPr>
          <a:xfrm>
            <a:off x="-1407" y="6296"/>
            <a:ext cx="12194812" cy="5509200"/>
          </a:xfrm>
          <a:prstGeom prst="rect">
            <a:avLst/>
          </a:prstGeom>
          <a:solidFill>
            <a:schemeClr val="accent6">
              <a:lumMod val="20000"/>
              <a:lumOff val="80000"/>
            </a:schemeClr>
          </a:solidFill>
        </p:spPr>
        <p:txBody>
          <a:bodyPr wrap="squar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fr-FR" sz="1600" b="1" cap="none" spc="0" dirty="0" err="1">
                <a:ln/>
                <a:solidFill>
                  <a:schemeClr val="accent3"/>
                </a:solidFill>
                <a:effectLst/>
              </a:rPr>
              <a:t>Student</a:t>
            </a:r>
            <a:r>
              <a:rPr lang="fr-FR" sz="1600" b="1" cap="none" spc="0" dirty="0">
                <a:ln/>
                <a:solidFill>
                  <a:schemeClr val="accent3"/>
                </a:solidFill>
                <a:effectLst/>
              </a:rPr>
              <a:t> Name: Rosena Lucy</a:t>
            </a:r>
          </a:p>
          <a:p>
            <a:pPr algn="ctr"/>
            <a:r>
              <a:rPr lang="fr-FR" sz="1600" b="1" cap="none" spc="0" dirty="0" err="1">
                <a:ln/>
                <a:solidFill>
                  <a:schemeClr val="accent3"/>
                </a:solidFill>
                <a:effectLst/>
              </a:rPr>
              <a:t>Student</a:t>
            </a:r>
            <a:r>
              <a:rPr lang="fr-FR" sz="1600" b="1" cap="none" spc="0" dirty="0">
                <a:ln/>
                <a:solidFill>
                  <a:schemeClr val="accent3"/>
                </a:solidFill>
                <a:effectLst/>
              </a:rPr>
              <a:t> ID: 2210256</a:t>
            </a:r>
          </a:p>
          <a:p>
            <a:pPr algn="ctr"/>
            <a:endParaRPr lang="fr-FR" sz="1600" b="1" cap="none" spc="0" dirty="0">
              <a:ln/>
              <a:solidFill>
                <a:schemeClr val="accent3"/>
              </a:solidFill>
              <a:effectLst/>
            </a:endParaRPr>
          </a:p>
          <a:p>
            <a:pPr algn="ctr"/>
            <a:r>
              <a:rPr lang="nl-NL" sz="1600" b="1" cap="none" spc="0" dirty="0">
                <a:ln/>
                <a:solidFill>
                  <a:schemeClr val="accent3"/>
                </a:solidFill>
                <a:effectLst/>
              </a:rPr>
              <a:t>Student Name: Nadeie seaied</a:t>
            </a:r>
          </a:p>
          <a:p>
            <a:pPr algn="ctr"/>
            <a:r>
              <a:rPr lang="nl-NL" sz="1600" b="1" cap="none" spc="0" dirty="0">
                <a:ln/>
                <a:solidFill>
                  <a:schemeClr val="accent3"/>
                </a:solidFill>
                <a:effectLst/>
              </a:rPr>
              <a:t>Student ID: 2212621</a:t>
            </a:r>
          </a:p>
          <a:p>
            <a:pPr algn="ctr"/>
            <a:endParaRPr lang="nl-NL" sz="1600" b="1" cap="none" spc="0" dirty="0">
              <a:ln/>
              <a:solidFill>
                <a:schemeClr val="accent3"/>
              </a:solidFill>
              <a:effectLst/>
            </a:endParaRPr>
          </a:p>
          <a:p>
            <a:pPr algn="ctr"/>
            <a:r>
              <a:rPr lang="nl-NL" sz="1600" b="1" cap="none" spc="0" dirty="0">
                <a:ln/>
                <a:solidFill>
                  <a:schemeClr val="accent3"/>
                </a:solidFill>
                <a:effectLst/>
              </a:rPr>
              <a:t>Student Name: Mohammad Ilyas</a:t>
            </a:r>
          </a:p>
          <a:p>
            <a:pPr algn="ctr"/>
            <a:r>
              <a:rPr lang="nl-NL" sz="1600" b="1" cap="none" spc="0" dirty="0">
                <a:ln/>
                <a:solidFill>
                  <a:schemeClr val="accent3"/>
                </a:solidFill>
                <a:effectLst/>
              </a:rPr>
              <a:t>Student ID: 2029045</a:t>
            </a:r>
          </a:p>
          <a:p>
            <a:pPr algn="ctr"/>
            <a:endParaRPr lang="fr-FR" sz="1600" b="1" cap="none" spc="0" dirty="0">
              <a:ln/>
              <a:solidFill>
                <a:schemeClr val="accent3"/>
              </a:solidFill>
              <a:effectLst/>
            </a:endParaRPr>
          </a:p>
          <a:p>
            <a:pPr algn="ctr"/>
            <a:r>
              <a:rPr lang="fr-FR" sz="1600" b="1" cap="none" spc="0" dirty="0">
                <a:ln/>
                <a:solidFill>
                  <a:schemeClr val="accent3"/>
                </a:solidFill>
                <a:effectLst/>
              </a:rPr>
              <a:t>Module Code: LCHS7000</a:t>
            </a:r>
          </a:p>
          <a:p>
            <a:pPr algn="ctr"/>
            <a:r>
              <a:rPr lang="fr-FR" sz="1600" b="1" cap="none" spc="0" dirty="0" err="1">
                <a:ln/>
                <a:solidFill>
                  <a:schemeClr val="accent3"/>
                </a:solidFill>
                <a:effectLst/>
              </a:rPr>
              <a:t>Lecturer</a:t>
            </a:r>
            <a:r>
              <a:rPr lang="fr-FR" sz="1600" b="1" cap="none" spc="0" dirty="0">
                <a:ln/>
                <a:solidFill>
                  <a:schemeClr val="accent3"/>
                </a:solidFill>
                <a:effectLst/>
              </a:rPr>
              <a:t>: Dr Hamdi Hussain</a:t>
            </a:r>
          </a:p>
          <a:p>
            <a:pPr algn="ctr"/>
            <a:endParaRPr lang="en-US" sz="1600" b="1" cap="none" spc="0" dirty="0">
              <a:ln/>
              <a:solidFill>
                <a:schemeClr val="accent3"/>
              </a:solidFill>
              <a:effectLst/>
            </a:endParaRPr>
          </a:p>
          <a:p>
            <a:pPr algn="ctr"/>
            <a:r>
              <a:rPr lang="en-US" sz="1600" b="1" cap="none" spc="0" dirty="0">
                <a:ln/>
                <a:solidFill>
                  <a:schemeClr val="accent3"/>
                </a:solidFill>
                <a:effectLst/>
              </a:rPr>
              <a:t>Component 1 – Group Presentation</a:t>
            </a:r>
          </a:p>
          <a:p>
            <a:pPr algn="ctr"/>
            <a:r>
              <a:rPr lang="en-US" sz="1600" b="1" cap="none" spc="0" dirty="0">
                <a:ln/>
                <a:solidFill>
                  <a:schemeClr val="accent3"/>
                </a:solidFill>
                <a:effectLst/>
              </a:rPr>
              <a:t>Module: Social Epidemiology and Public Health Development</a:t>
            </a:r>
          </a:p>
          <a:p>
            <a:pPr algn="ctr"/>
            <a:endParaRPr lang="en-US" sz="1600" b="1" cap="none" spc="0" dirty="0">
              <a:ln/>
              <a:solidFill>
                <a:schemeClr val="accent3"/>
              </a:solidFill>
              <a:effectLst/>
            </a:endParaRPr>
          </a:p>
          <a:p>
            <a:pPr algn="ctr"/>
            <a:r>
              <a:rPr lang="en-US" sz="1600" b="1" cap="none" spc="0" dirty="0">
                <a:ln/>
                <a:solidFill>
                  <a:schemeClr val="accent3"/>
                </a:solidFill>
                <a:effectLst/>
              </a:rPr>
              <a:t>Programme: MSc Public Health and Social Care in Practice</a:t>
            </a:r>
          </a:p>
          <a:p>
            <a:pPr algn="ctr"/>
            <a:endParaRPr lang="en-US" sz="1600" b="1" cap="none" spc="0" dirty="0">
              <a:ln/>
              <a:solidFill>
                <a:schemeClr val="accent3"/>
              </a:solidFill>
              <a:effectLst/>
            </a:endParaRPr>
          </a:p>
          <a:p>
            <a:pPr algn="ctr"/>
            <a:r>
              <a:rPr lang="en-US" sz="1600" b="1" cap="none" spc="0" dirty="0">
                <a:ln/>
                <a:solidFill>
                  <a:schemeClr val="accent3"/>
                </a:solidFill>
                <a:effectLst/>
              </a:rPr>
              <a:t>Campaign Title</a:t>
            </a:r>
          </a:p>
          <a:p>
            <a:pPr algn="ctr"/>
            <a:r>
              <a:rPr lang="en-US" sz="1600" b="1" cap="none" spc="0" dirty="0">
                <a:ln/>
                <a:solidFill>
                  <a:schemeClr val="accent3"/>
                </a:solidFill>
                <a:effectLst/>
              </a:rPr>
              <a:t>🗣️ Let’s Talk: Empowering Young People for Safer Sexual Health</a:t>
            </a:r>
          </a:p>
          <a:p>
            <a:pPr algn="ctr"/>
            <a:endParaRPr lang="en-US" sz="1600" b="1" cap="none" spc="0" dirty="0">
              <a:ln/>
              <a:solidFill>
                <a:schemeClr val="accent3"/>
              </a:solidFill>
              <a:effectLst/>
            </a:endParaRPr>
          </a:p>
          <a:p>
            <a:pPr algn="ctr"/>
            <a:r>
              <a:rPr lang="en-US" sz="1600" b="1" cap="none" spc="0" dirty="0">
                <a:ln/>
                <a:solidFill>
                  <a:schemeClr val="accent3"/>
                </a:solidFill>
                <a:effectLst/>
              </a:rPr>
              <a:t>Target Group</a:t>
            </a:r>
          </a:p>
          <a:p>
            <a:pPr algn="ctr"/>
            <a:r>
              <a:rPr lang="en-US" sz="1600" b="1" cap="none" spc="0" dirty="0">
                <a:ln/>
                <a:solidFill>
                  <a:schemeClr val="accent3"/>
                </a:solidFill>
                <a:effectLst/>
              </a:rPr>
              <a:t>👥 Young people aged 14–25 in Birmingham</a:t>
            </a:r>
            <a:endParaRPr lang="en-GB" sz="1600" b="1" cap="none" spc="0" dirty="0">
              <a:ln/>
              <a:solidFill>
                <a:schemeClr val="accent3"/>
              </a:solidFill>
              <a:effectLst/>
            </a:endParaRPr>
          </a:p>
        </p:txBody>
      </p:sp>
      <p:sp>
        <p:nvSpPr>
          <p:cNvPr id="2" name="Footer Placeholder 1">
            <a:extLst>
              <a:ext uri="{FF2B5EF4-FFF2-40B4-BE49-F238E27FC236}">
                <a16:creationId xmlns:a16="http://schemas.microsoft.com/office/drawing/2014/main" id="{BCA34D5B-2D22-CBBB-4C85-432A68FA1C68}"/>
              </a:ext>
            </a:extLst>
          </p:cNvPr>
          <p:cNvSpPr>
            <a:spLocks noGrp="1"/>
          </p:cNvSpPr>
          <p:nvPr>
            <p:ph type="ftr" sz="quarter" idx="11"/>
          </p:nvPr>
        </p:nvSpPr>
        <p:spPr/>
        <p:txBody>
          <a:bodyPr/>
          <a:lstStyle/>
          <a:p>
            <a:r>
              <a:rPr lang="en-US"/>
              <a:t>Rosena LUCY</a:t>
            </a:r>
          </a:p>
        </p:txBody>
      </p:sp>
    </p:spTree>
    <p:extLst>
      <p:ext uri="{BB962C8B-B14F-4D97-AF65-F5344CB8AC3E}">
        <p14:creationId xmlns:p14="http://schemas.microsoft.com/office/powerpoint/2010/main" val="14416766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9257A2-B907-15DF-B8D7-0FA3909207C9}"/>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3F401BE9-B9C2-3519-4C30-F244E23A0852}"/>
              </a:ext>
            </a:extLst>
          </p:cNvPr>
          <p:cNvSpPr txBox="1"/>
          <p:nvPr/>
        </p:nvSpPr>
        <p:spPr>
          <a:xfrm>
            <a:off x="280555" y="1720840"/>
            <a:ext cx="11617036" cy="4401205"/>
          </a:xfrm>
          <a:prstGeom prst="rect">
            <a:avLst/>
          </a:prstGeom>
          <a:noFill/>
        </p:spPr>
        <p:txBody>
          <a:bodyPr wrap="square" lIns="91440" tIns="45720" rIns="91440" bIns="4572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a:ln>
                <a:noFill/>
              </a:ln>
              <a:solidFill>
                <a:prstClr val="black"/>
              </a:solidFill>
              <a:effectLst/>
              <a:uLnTx/>
              <a:uFillTx/>
              <a:latin typeface="Aptos" panose="0211000402020202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black"/>
                </a:solidFill>
                <a:effectLst/>
                <a:uLnTx/>
                <a:uFillTx/>
                <a:latin typeface="Aptos" panose="02110004020202020204"/>
                <a:ea typeface="+mn-ea"/>
                <a:cs typeface="+mn-cs"/>
              </a:rPr>
              <a:t>“Good morning, everyone. My name is Lucy, and I’ll be presenting the first part of our group project — Task 1 — which focuses on a practice-based public health intervention aimed at improving sexual health outcomes for young people aged </a:t>
            </a:r>
            <a:r>
              <a:rPr lang="en-US" sz="2800">
                <a:solidFill>
                  <a:prstClr val="black"/>
                </a:solidFill>
                <a:latin typeface="Aptos" panose="02110004020202020204"/>
              </a:rPr>
              <a:t>14</a:t>
            </a:r>
            <a:r>
              <a:rPr kumimoji="0" lang="en-US" sz="2800" b="0" i="0" u="none" strike="noStrike" kern="1200" cap="none" spc="0" normalizeH="0" baseline="0" noProof="0">
                <a:ln>
                  <a:noFill/>
                </a:ln>
                <a:solidFill>
                  <a:prstClr val="black"/>
                </a:solidFill>
                <a:effectLst/>
                <a:uLnTx/>
                <a:uFillTx/>
                <a:latin typeface="Aptos" panose="02110004020202020204"/>
                <a:ea typeface="+mn-ea"/>
                <a:cs typeface="+mn-cs"/>
              </a:rPr>
              <a:t> to 25.</a:t>
            </a:r>
            <a:endParaRPr lang="en-US" sz="2800" b="0" i="0" u="none" strike="noStrike" kern="1200" cap="none" spc="0" normalizeH="0" baseline="0" noProof="0">
              <a:ln>
                <a:noFill/>
              </a:ln>
              <a:solidFill>
                <a:prstClr val="black"/>
              </a:solidFill>
              <a:effectLst/>
              <a:uLnTx/>
              <a:uFillTx/>
              <a:latin typeface="Aptos" panose="02110004020202020204"/>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black"/>
                </a:solidFill>
                <a:effectLst/>
                <a:uLnTx/>
                <a:uFillTx/>
                <a:latin typeface="Aptos" panose="02110004020202020204"/>
                <a:ea typeface="+mn-ea"/>
                <a:cs typeface="+mn-cs"/>
              </a:rPr>
              <a:t>My colleagues Nadia and Illiyas will be delivering Task 2 and Task 3 respectively, each exploring different dimensions of our shared public health theme</a:t>
            </a:r>
            <a:r>
              <a:rPr lang="en-US" sz="2800">
                <a:solidFill>
                  <a:prstClr val="black"/>
                </a:solidFill>
                <a:latin typeface="Aptos" panose="02110004020202020204"/>
              </a:rPr>
              <a:t> (Sexual Health)</a:t>
            </a:r>
            <a:r>
              <a:rPr kumimoji="0" lang="en-US" sz="2800" b="0" i="0" u="none" strike="noStrike" kern="1200" cap="none" spc="0" normalizeH="0" baseline="0" noProof="0">
                <a:ln>
                  <a:noFill/>
                </a:ln>
                <a:solidFill>
                  <a:prstClr val="black"/>
                </a:solidFill>
                <a:effectLst/>
                <a:uLnTx/>
                <a:uFillTx/>
                <a:latin typeface="Aptos" panose="02110004020202020204"/>
                <a:ea typeface="+mn-ea"/>
                <a:cs typeface="+mn-cs"/>
              </a:rPr>
              <a:t>. Together, our work reflects a comprehensive approach to tackling health inequalities through evidence-based practice, policy alignment, and critical evaluation.</a:t>
            </a:r>
            <a:endParaRPr kumimoji="0" lang="en-GB" sz="2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 name="Footer Placeholder 1">
            <a:extLst>
              <a:ext uri="{FF2B5EF4-FFF2-40B4-BE49-F238E27FC236}">
                <a16:creationId xmlns:a16="http://schemas.microsoft.com/office/drawing/2014/main" id="{6CDB0C1A-0B54-DEBD-E5E8-BCF7EFC24719}"/>
              </a:ext>
            </a:extLst>
          </p:cNvPr>
          <p:cNvSpPr>
            <a:spLocks noGrp="1"/>
          </p:cNvSpPr>
          <p:nvPr>
            <p:ph type="ftr" sz="quarter" idx="11"/>
          </p:nvPr>
        </p:nvSpPr>
        <p:spPr/>
        <p:txBody>
          <a:bodyPr/>
          <a:lstStyle/>
          <a:p>
            <a:r>
              <a:rPr lang="en-US" dirty="0"/>
              <a:t>Rosena LUCY</a:t>
            </a:r>
          </a:p>
        </p:txBody>
      </p:sp>
    </p:spTree>
    <p:extLst>
      <p:ext uri="{BB962C8B-B14F-4D97-AF65-F5344CB8AC3E}">
        <p14:creationId xmlns:p14="http://schemas.microsoft.com/office/powerpoint/2010/main" val="29643474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F668C14-8715-0783-1B4E-1CA0D63EAD3D}"/>
              </a:ext>
            </a:extLst>
          </p:cNvPr>
          <p:cNvPicPr>
            <a:picLocks noChangeAspect="1"/>
          </p:cNvPicPr>
          <p:nvPr/>
        </p:nvPicPr>
        <p:blipFill>
          <a:blip r:embed="rId2"/>
          <a:srcRect l="3948" r="-1" b="-1"/>
          <a:stretch>
            <a:fillRect/>
          </a:stretch>
        </p:blipFill>
        <p:spPr>
          <a:xfrm>
            <a:off x="7254909" y="1"/>
            <a:ext cx="5114611" cy="6056670"/>
          </a:xfrm>
          <a:custGeom>
            <a:avLst/>
            <a:gdLst/>
            <a:ahLst/>
            <a:cxnLst/>
            <a:rect l="l" t="t" r="r" b="b"/>
            <a:pathLst>
              <a:path w="8678780" h="5873097">
                <a:moveTo>
                  <a:pt x="1379513" y="25"/>
                </a:moveTo>
                <a:cubicBezTo>
                  <a:pt x="1399326" y="458"/>
                  <a:pt x="1419819" y="6516"/>
                  <a:pt x="1438386" y="8439"/>
                </a:cubicBezTo>
                <a:cubicBezTo>
                  <a:pt x="1848256" y="51517"/>
                  <a:pt x="2258124" y="98056"/>
                  <a:pt x="2668443" y="139209"/>
                </a:cubicBezTo>
                <a:cubicBezTo>
                  <a:pt x="3052045" y="177671"/>
                  <a:pt x="3438361" y="186516"/>
                  <a:pt x="3823773" y="206516"/>
                </a:cubicBezTo>
                <a:cubicBezTo>
                  <a:pt x="4290252" y="230748"/>
                  <a:pt x="4755825" y="264980"/>
                  <a:pt x="5219588" y="318825"/>
                </a:cubicBezTo>
                <a:cubicBezTo>
                  <a:pt x="5541595" y="356518"/>
                  <a:pt x="5866772" y="382670"/>
                  <a:pt x="6193307" y="352672"/>
                </a:cubicBezTo>
                <a:cubicBezTo>
                  <a:pt x="6209610" y="351131"/>
                  <a:pt x="6228180" y="346134"/>
                  <a:pt x="6241767" y="351131"/>
                </a:cubicBezTo>
                <a:cubicBezTo>
                  <a:pt x="6400280" y="407287"/>
                  <a:pt x="6573284" y="366901"/>
                  <a:pt x="6737683" y="402287"/>
                </a:cubicBezTo>
                <a:cubicBezTo>
                  <a:pt x="6695564" y="538826"/>
                  <a:pt x="6514862" y="527670"/>
                  <a:pt x="6412962" y="622288"/>
                </a:cubicBezTo>
                <a:cubicBezTo>
                  <a:pt x="6579172" y="659979"/>
                  <a:pt x="6728627" y="698057"/>
                  <a:pt x="6880346" y="726518"/>
                </a:cubicBezTo>
                <a:cubicBezTo>
                  <a:pt x="7041122" y="756519"/>
                  <a:pt x="7177442" y="837673"/>
                  <a:pt x="7334594" y="873826"/>
                </a:cubicBezTo>
                <a:cubicBezTo>
                  <a:pt x="7368112" y="881518"/>
                  <a:pt x="7408419" y="908442"/>
                  <a:pt x="7420192" y="934596"/>
                </a:cubicBezTo>
                <a:cubicBezTo>
                  <a:pt x="7458235" y="1019211"/>
                  <a:pt x="8217735" y="1256521"/>
                  <a:pt x="8128063" y="1331904"/>
                </a:cubicBezTo>
                <a:cubicBezTo>
                  <a:pt x="8090926" y="1363059"/>
                  <a:pt x="8042918" y="1385367"/>
                  <a:pt x="7992648" y="1416136"/>
                </a:cubicBezTo>
                <a:cubicBezTo>
                  <a:pt x="8068283" y="1474214"/>
                  <a:pt x="8153426" y="1499598"/>
                  <a:pt x="8244004" y="1516906"/>
                </a:cubicBezTo>
                <a:cubicBezTo>
                  <a:pt x="8271178" y="1522290"/>
                  <a:pt x="8297900" y="1533059"/>
                  <a:pt x="8300615" y="1559214"/>
                </a:cubicBezTo>
                <a:cubicBezTo>
                  <a:pt x="8303332" y="1586521"/>
                  <a:pt x="8275706" y="1597289"/>
                  <a:pt x="8252610" y="1609983"/>
                </a:cubicBezTo>
                <a:cubicBezTo>
                  <a:pt x="8220454" y="1627674"/>
                  <a:pt x="8189205" y="1643059"/>
                  <a:pt x="8148444" y="1645368"/>
                </a:cubicBezTo>
                <a:cubicBezTo>
                  <a:pt x="8081415" y="1648828"/>
                  <a:pt x="8049262" y="1698059"/>
                  <a:pt x="8010314" y="1734983"/>
                </a:cubicBezTo>
                <a:cubicBezTo>
                  <a:pt x="7988574" y="1755753"/>
                  <a:pt x="7977704" y="1797675"/>
                  <a:pt x="8015746" y="1804984"/>
                </a:cubicBezTo>
                <a:cubicBezTo>
                  <a:pt x="8107232" y="1822675"/>
                  <a:pt x="8099984" y="1873831"/>
                  <a:pt x="8097722" y="1931908"/>
                </a:cubicBezTo>
                <a:cubicBezTo>
                  <a:pt x="8094550" y="2003830"/>
                  <a:pt x="8040654" y="2036908"/>
                  <a:pt x="7974534" y="2064601"/>
                </a:cubicBezTo>
                <a:cubicBezTo>
                  <a:pt x="7951888" y="2074215"/>
                  <a:pt x="7919734" y="2073829"/>
                  <a:pt x="7911128" y="2103831"/>
                </a:cubicBezTo>
                <a:cubicBezTo>
                  <a:pt x="7948266" y="2132293"/>
                  <a:pt x="7993555" y="2109215"/>
                  <a:pt x="8033411" y="2117292"/>
                </a:cubicBezTo>
                <a:cubicBezTo>
                  <a:pt x="8066471" y="2123831"/>
                  <a:pt x="8121271" y="2120370"/>
                  <a:pt x="8075982" y="2172677"/>
                </a:cubicBezTo>
                <a:cubicBezTo>
                  <a:pt x="8062847" y="2187676"/>
                  <a:pt x="8078246" y="2199215"/>
                  <a:pt x="8095004" y="2200369"/>
                </a:cubicBezTo>
                <a:cubicBezTo>
                  <a:pt x="8229060" y="2212293"/>
                  <a:pt x="8167466" y="2318063"/>
                  <a:pt x="8210492" y="2373833"/>
                </a:cubicBezTo>
                <a:cubicBezTo>
                  <a:pt x="8222264" y="2389215"/>
                  <a:pt x="8209584" y="2415754"/>
                  <a:pt x="8191016" y="2422293"/>
                </a:cubicBezTo>
                <a:cubicBezTo>
                  <a:pt x="8072357" y="2465372"/>
                  <a:pt x="8056054" y="2568063"/>
                  <a:pt x="7998536" y="2656525"/>
                </a:cubicBezTo>
                <a:cubicBezTo>
                  <a:pt x="8061036" y="2691525"/>
                  <a:pt x="8135764" y="2699217"/>
                  <a:pt x="8203244" y="2721909"/>
                </a:cubicBezTo>
                <a:cubicBezTo>
                  <a:pt x="8273442" y="2745756"/>
                  <a:pt x="8273442" y="2763447"/>
                  <a:pt x="8215472" y="2832678"/>
                </a:cubicBezTo>
                <a:cubicBezTo>
                  <a:pt x="8366284" y="2847680"/>
                  <a:pt x="8366284" y="2847680"/>
                  <a:pt x="8319638" y="2956526"/>
                </a:cubicBezTo>
                <a:cubicBezTo>
                  <a:pt x="8445996" y="2966525"/>
                  <a:pt x="8529327" y="3018064"/>
                  <a:pt x="8548800" y="3130757"/>
                </a:cubicBezTo>
                <a:cubicBezTo>
                  <a:pt x="8558311" y="3185372"/>
                  <a:pt x="8615377" y="3211141"/>
                  <a:pt x="8678780" y="3247679"/>
                </a:cubicBezTo>
                <a:cubicBezTo>
                  <a:pt x="8599978" y="3283066"/>
                  <a:pt x="8546537" y="3356911"/>
                  <a:pt x="8454599" y="3278833"/>
                </a:cubicBezTo>
                <a:cubicBezTo>
                  <a:pt x="8421087" y="3250373"/>
                  <a:pt x="8424254" y="3286526"/>
                  <a:pt x="8419728" y="3296911"/>
                </a:cubicBezTo>
                <a:cubicBezTo>
                  <a:pt x="8408859" y="3322295"/>
                  <a:pt x="8431501" y="3339218"/>
                  <a:pt x="8446448" y="3358448"/>
                </a:cubicBezTo>
                <a:cubicBezTo>
                  <a:pt x="8460939" y="3377681"/>
                  <a:pt x="8478149" y="3398064"/>
                  <a:pt x="8482226" y="3419605"/>
                </a:cubicBezTo>
                <a:cubicBezTo>
                  <a:pt x="8484942" y="3434604"/>
                  <a:pt x="8471809" y="3456526"/>
                  <a:pt x="8457318" y="3467682"/>
                </a:cubicBezTo>
                <a:cubicBezTo>
                  <a:pt x="8381232" y="3526527"/>
                  <a:pt x="8426520" y="3658836"/>
                  <a:pt x="8282501" y="3675759"/>
                </a:cubicBezTo>
                <a:cubicBezTo>
                  <a:pt x="8217735" y="3683450"/>
                  <a:pt x="8186486" y="3731913"/>
                  <a:pt x="8138932" y="3758451"/>
                </a:cubicBezTo>
                <a:cubicBezTo>
                  <a:pt x="7973628" y="3851144"/>
                  <a:pt x="7863120" y="3970376"/>
                  <a:pt x="7811946" y="4134221"/>
                </a:cubicBezTo>
                <a:cubicBezTo>
                  <a:pt x="7797906" y="4179605"/>
                  <a:pt x="7744010" y="4216145"/>
                  <a:pt x="7709139" y="4256145"/>
                </a:cubicBezTo>
                <a:cubicBezTo>
                  <a:pt x="7725896" y="4285376"/>
                  <a:pt x="7817379" y="4222298"/>
                  <a:pt x="7785224" y="4299221"/>
                </a:cubicBezTo>
                <a:cubicBezTo>
                  <a:pt x="7760768" y="4356915"/>
                  <a:pt x="7698269" y="4392684"/>
                  <a:pt x="7639392" y="4426916"/>
                </a:cubicBezTo>
                <a:cubicBezTo>
                  <a:pt x="7572364" y="4465762"/>
                  <a:pt x="7498091" y="4496914"/>
                  <a:pt x="7467746" y="4568838"/>
                </a:cubicBezTo>
                <a:cubicBezTo>
                  <a:pt x="7461405" y="4584223"/>
                  <a:pt x="7441025" y="4600376"/>
                  <a:pt x="7422910" y="4606531"/>
                </a:cubicBezTo>
                <a:cubicBezTo>
                  <a:pt x="6478176" y="5872304"/>
                  <a:pt x="4152572" y="5880765"/>
                  <a:pt x="3884462" y="5871919"/>
                </a:cubicBezTo>
                <a:cubicBezTo>
                  <a:pt x="3559738" y="5860765"/>
                  <a:pt x="3252674" y="5782688"/>
                  <a:pt x="2951503" y="5685381"/>
                </a:cubicBezTo>
                <a:cubicBezTo>
                  <a:pt x="2824239" y="5644226"/>
                  <a:pt x="2706035" y="5585765"/>
                  <a:pt x="2582393" y="5540381"/>
                </a:cubicBezTo>
                <a:cubicBezTo>
                  <a:pt x="2411654" y="5477686"/>
                  <a:pt x="2279862" y="5358071"/>
                  <a:pt x="2109575" y="5307686"/>
                </a:cubicBezTo>
                <a:cubicBezTo>
                  <a:pt x="1934305" y="5255763"/>
                  <a:pt x="1784398" y="5160762"/>
                  <a:pt x="1604145" y="5120379"/>
                </a:cubicBezTo>
                <a:cubicBezTo>
                  <a:pt x="1509040" y="5098840"/>
                  <a:pt x="1417102" y="5059994"/>
                  <a:pt x="1432046" y="4948840"/>
                </a:cubicBezTo>
                <a:cubicBezTo>
                  <a:pt x="1436123" y="4917301"/>
                  <a:pt x="1411214" y="4891532"/>
                  <a:pt x="1371813" y="4900763"/>
                </a:cubicBezTo>
                <a:cubicBezTo>
                  <a:pt x="1296633" y="4918071"/>
                  <a:pt x="1262665" y="4872300"/>
                  <a:pt x="1220998" y="4838069"/>
                </a:cubicBezTo>
                <a:cubicBezTo>
                  <a:pt x="1146725" y="4777302"/>
                  <a:pt x="1076074" y="4712685"/>
                  <a:pt x="957869" y="4702684"/>
                </a:cubicBezTo>
                <a:cubicBezTo>
                  <a:pt x="980512" y="4654991"/>
                  <a:pt x="1019009" y="4661916"/>
                  <a:pt x="1054336" y="4671915"/>
                </a:cubicBezTo>
                <a:cubicBezTo>
                  <a:pt x="1147177" y="4698070"/>
                  <a:pt x="1239115" y="4727684"/>
                  <a:pt x="1331957" y="4753839"/>
                </a:cubicBezTo>
                <a:cubicBezTo>
                  <a:pt x="1392645" y="4770763"/>
                  <a:pt x="1452881" y="4794609"/>
                  <a:pt x="1533949" y="4775761"/>
                </a:cubicBezTo>
                <a:cubicBezTo>
                  <a:pt x="1464202" y="4679607"/>
                  <a:pt x="1345545" y="4662300"/>
                  <a:pt x="1249533" y="4632685"/>
                </a:cubicBezTo>
                <a:cubicBezTo>
                  <a:pt x="1129515" y="4595378"/>
                  <a:pt x="1058865" y="4524991"/>
                  <a:pt x="974172" y="4446530"/>
                </a:cubicBezTo>
                <a:cubicBezTo>
                  <a:pt x="1062487" y="4427683"/>
                  <a:pt x="1117287" y="4485377"/>
                  <a:pt x="1186579" y="4482299"/>
                </a:cubicBezTo>
                <a:cubicBezTo>
                  <a:pt x="1190203" y="4472300"/>
                  <a:pt x="1196544" y="4457684"/>
                  <a:pt x="1195637" y="4457299"/>
                </a:cubicBezTo>
                <a:cubicBezTo>
                  <a:pt x="1082415" y="4414222"/>
                  <a:pt x="1029426" y="4333453"/>
                  <a:pt x="1011761" y="4235759"/>
                </a:cubicBezTo>
                <a:cubicBezTo>
                  <a:pt x="1002706" y="4185376"/>
                  <a:pt x="961492" y="4169607"/>
                  <a:pt x="920731" y="4146528"/>
                </a:cubicBezTo>
                <a:cubicBezTo>
                  <a:pt x="778522" y="4064606"/>
                  <a:pt x="628163" y="3990375"/>
                  <a:pt x="511316" y="3877683"/>
                </a:cubicBezTo>
                <a:cubicBezTo>
                  <a:pt x="646279" y="3892682"/>
                  <a:pt x="754521" y="3966143"/>
                  <a:pt x="899898" y="3997682"/>
                </a:cubicBezTo>
                <a:cubicBezTo>
                  <a:pt x="784411" y="3873836"/>
                  <a:pt x="634956" y="3811144"/>
                  <a:pt x="498636" y="3736143"/>
                </a:cubicBezTo>
                <a:cubicBezTo>
                  <a:pt x="436588" y="3701912"/>
                  <a:pt x="379073" y="3658065"/>
                  <a:pt x="303890" y="3639604"/>
                </a:cubicBezTo>
                <a:cubicBezTo>
                  <a:pt x="277170" y="3633065"/>
                  <a:pt x="233240" y="3619219"/>
                  <a:pt x="254527" y="3582680"/>
                </a:cubicBezTo>
                <a:cubicBezTo>
                  <a:pt x="272641" y="3552297"/>
                  <a:pt x="308419" y="3561526"/>
                  <a:pt x="341028" y="3570373"/>
                </a:cubicBezTo>
                <a:cubicBezTo>
                  <a:pt x="419378" y="3592297"/>
                  <a:pt x="500446" y="3592682"/>
                  <a:pt x="606424" y="3592297"/>
                </a:cubicBezTo>
                <a:cubicBezTo>
                  <a:pt x="517657" y="3491912"/>
                  <a:pt x="355067" y="3521913"/>
                  <a:pt x="278984" y="3416526"/>
                </a:cubicBezTo>
                <a:cubicBezTo>
                  <a:pt x="374088" y="3398064"/>
                  <a:pt x="447458" y="3436142"/>
                  <a:pt x="524452" y="3443448"/>
                </a:cubicBezTo>
                <a:cubicBezTo>
                  <a:pt x="594195" y="3449987"/>
                  <a:pt x="611405" y="3432296"/>
                  <a:pt x="595102" y="3374218"/>
                </a:cubicBezTo>
                <a:cubicBezTo>
                  <a:pt x="569741" y="3283833"/>
                  <a:pt x="607782" y="3237678"/>
                  <a:pt x="709231" y="3262295"/>
                </a:cubicBezTo>
                <a:cubicBezTo>
                  <a:pt x="803432" y="3285372"/>
                  <a:pt x="813394" y="3251526"/>
                  <a:pt x="788033" y="3199987"/>
                </a:cubicBezTo>
                <a:cubicBezTo>
                  <a:pt x="751802" y="3124988"/>
                  <a:pt x="793015" y="3066910"/>
                  <a:pt x="821094" y="3003833"/>
                </a:cubicBezTo>
                <a:cubicBezTo>
                  <a:pt x="864120" y="2907680"/>
                  <a:pt x="846003" y="2860755"/>
                  <a:pt x="753161" y="2789218"/>
                </a:cubicBezTo>
                <a:cubicBezTo>
                  <a:pt x="701080" y="2749216"/>
                  <a:pt x="644921" y="2715371"/>
                  <a:pt x="569285" y="2680756"/>
                </a:cubicBezTo>
                <a:cubicBezTo>
                  <a:pt x="743651" y="2661909"/>
                  <a:pt x="560683" y="2598448"/>
                  <a:pt x="622275" y="2558832"/>
                </a:cubicBezTo>
                <a:cubicBezTo>
                  <a:pt x="745462" y="2542678"/>
                  <a:pt x="846003" y="2668833"/>
                  <a:pt x="1013576" y="2632679"/>
                </a:cubicBezTo>
                <a:cubicBezTo>
                  <a:pt x="806602" y="2523446"/>
                  <a:pt x="577892" y="2487677"/>
                  <a:pt x="427984" y="2342293"/>
                </a:cubicBezTo>
                <a:cubicBezTo>
                  <a:pt x="462405" y="2309216"/>
                  <a:pt x="496823" y="2339985"/>
                  <a:pt x="526263" y="2327678"/>
                </a:cubicBezTo>
                <a:cubicBezTo>
                  <a:pt x="525356" y="2319985"/>
                  <a:pt x="527622" y="2308446"/>
                  <a:pt x="522186" y="2304986"/>
                </a:cubicBezTo>
                <a:cubicBezTo>
                  <a:pt x="410323" y="2225754"/>
                  <a:pt x="408509" y="2223831"/>
                  <a:pt x="528526" y="2165368"/>
                </a:cubicBezTo>
                <a:cubicBezTo>
                  <a:pt x="570645" y="2144984"/>
                  <a:pt x="567023" y="2126906"/>
                  <a:pt x="544832" y="2101138"/>
                </a:cubicBezTo>
                <a:cubicBezTo>
                  <a:pt x="528978" y="2083061"/>
                  <a:pt x="509957" y="2066906"/>
                  <a:pt x="519016" y="2027291"/>
                </a:cubicBezTo>
                <a:cubicBezTo>
                  <a:pt x="584685" y="2078062"/>
                  <a:pt x="902162" y="2061522"/>
                  <a:pt x="958321" y="2056137"/>
                </a:cubicBezTo>
                <a:cubicBezTo>
                  <a:pt x="1021272" y="2050369"/>
                  <a:pt x="1083319" y="2025753"/>
                  <a:pt x="1149440" y="2039214"/>
                </a:cubicBezTo>
                <a:cubicBezTo>
                  <a:pt x="1202430" y="2049985"/>
                  <a:pt x="1447897" y="2154215"/>
                  <a:pt x="1482772" y="2034599"/>
                </a:cubicBezTo>
                <a:cubicBezTo>
                  <a:pt x="1484583" y="2028831"/>
                  <a:pt x="1583765" y="2042293"/>
                  <a:pt x="1637208" y="2048831"/>
                </a:cubicBezTo>
                <a:cubicBezTo>
                  <a:pt x="1684309" y="2054216"/>
                  <a:pt x="1737297" y="2078062"/>
                  <a:pt x="1768999" y="2030369"/>
                </a:cubicBezTo>
                <a:cubicBezTo>
                  <a:pt x="1787568" y="2002293"/>
                  <a:pt x="1711030" y="1948062"/>
                  <a:pt x="1642642" y="1943445"/>
                </a:cubicBezTo>
                <a:cubicBezTo>
                  <a:pt x="1583312" y="1939214"/>
                  <a:pt x="1521266" y="1933060"/>
                  <a:pt x="1464655" y="1944599"/>
                </a:cubicBezTo>
                <a:cubicBezTo>
                  <a:pt x="1394911" y="1958446"/>
                  <a:pt x="1357322" y="1936138"/>
                  <a:pt x="1337846" y="1888061"/>
                </a:cubicBezTo>
                <a:cubicBezTo>
                  <a:pt x="1316106" y="1834985"/>
                  <a:pt x="1274439" y="1810368"/>
                  <a:pt x="1216924" y="1785752"/>
                </a:cubicBezTo>
                <a:cubicBezTo>
                  <a:pt x="1077431" y="1726138"/>
                  <a:pt x="943377" y="1657291"/>
                  <a:pt x="790299" y="1622676"/>
                </a:cubicBezTo>
                <a:cubicBezTo>
                  <a:pt x="759953" y="1615751"/>
                  <a:pt x="726441" y="1606521"/>
                  <a:pt x="712401" y="1560751"/>
                </a:cubicBezTo>
                <a:cubicBezTo>
                  <a:pt x="1126798" y="1629213"/>
                  <a:pt x="1504511" y="1807676"/>
                  <a:pt x="1932039" y="1797291"/>
                </a:cubicBezTo>
                <a:cubicBezTo>
                  <a:pt x="1815195" y="1740752"/>
                  <a:pt x="1679780" y="1737675"/>
                  <a:pt x="1555234" y="1698059"/>
                </a:cubicBezTo>
                <a:cubicBezTo>
                  <a:pt x="1643549" y="1668444"/>
                  <a:pt x="1726428" y="1699213"/>
                  <a:pt x="1810212" y="1716137"/>
                </a:cubicBezTo>
                <a:cubicBezTo>
                  <a:pt x="1880410" y="1729982"/>
                  <a:pt x="1943817" y="1732290"/>
                  <a:pt x="1951515" y="1649598"/>
                </a:cubicBezTo>
                <a:cubicBezTo>
                  <a:pt x="1948798" y="1644214"/>
                  <a:pt x="1949249" y="1637291"/>
                  <a:pt x="1949704" y="1630753"/>
                </a:cubicBezTo>
                <a:cubicBezTo>
                  <a:pt x="1926152" y="1596522"/>
                  <a:pt x="1889468" y="1578830"/>
                  <a:pt x="1845990" y="1568828"/>
                </a:cubicBezTo>
                <a:cubicBezTo>
                  <a:pt x="1819722" y="1562674"/>
                  <a:pt x="1784851" y="1553443"/>
                  <a:pt x="1785302" y="1528829"/>
                </a:cubicBezTo>
                <a:cubicBezTo>
                  <a:pt x="1786662" y="1437674"/>
                  <a:pt x="1702878" y="1411136"/>
                  <a:pt x="1619092" y="1384597"/>
                </a:cubicBezTo>
                <a:cubicBezTo>
                  <a:pt x="1665740" y="1339213"/>
                  <a:pt x="1702423" y="1372674"/>
                  <a:pt x="1737750" y="1369214"/>
                </a:cubicBezTo>
                <a:cubicBezTo>
                  <a:pt x="1760848" y="1366906"/>
                  <a:pt x="1781679" y="1362675"/>
                  <a:pt x="1781679" y="1339213"/>
                </a:cubicBezTo>
                <a:cubicBezTo>
                  <a:pt x="1782132" y="1319597"/>
                  <a:pt x="1771262" y="1297288"/>
                  <a:pt x="1748620" y="1296905"/>
                </a:cubicBezTo>
                <a:cubicBezTo>
                  <a:pt x="1606863" y="1293442"/>
                  <a:pt x="1528513" y="1167288"/>
                  <a:pt x="1381324" y="1166904"/>
                </a:cubicBezTo>
                <a:cubicBezTo>
                  <a:pt x="1293462" y="1166904"/>
                  <a:pt x="1427065" y="1095751"/>
                  <a:pt x="1352792" y="1066135"/>
                </a:cubicBezTo>
                <a:cubicBezTo>
                  <a:pt x="1336486" y="1059596"/>
                  <a:pt x="1395363" y="1049597"/>
                  <a:pt x="1421631" y="1051135"/>
                </a:cubicBezTo>
                <a:cubicBezTo>
                  <a:pt x="1447445" y="1052673"/>
                  <a:pt x="1470543" y="1071519"/>
                  <a:pt x="1501793" y="1058058"/>
                </a:cubicBezTo>
                <a:cubicBezTo>
                  <a:pt x="1519003" y="1009981"/>
                  <a:pt x="1474621" y="992289"/>
                  <a:pt x="1437935" y="978826"/>
                </a:cubicBezTo>
                <a:cubicBezTo>
                  <a:pt x="1353244" y="947673"/>
                  <a:pt x="1270817" y="909981"/>
                  <a:pt x="1177975" y="898826"/>
                </a:cubicBezTo>
                <a:cubicBezTo>
                  <a:pt x="1144915" y="894980"/>
                  <a:pt x="1225528" y="843440"/>
                  <a:pt x="1241378" y="825366"/>
                </a:cubicBezTo>
                <a:cubicBezTo>
                  <a:pt x="867743" y="635366"/>
                  <a:pt x="418474" y="644980"/>
                  <a:pt x="0" y="491517"/>
                </a:cubicBezTo>
                <a:cubicBezTo>
                  <a:pt x="92391" y="461518"/>
                  <a:pt x="160326" y="483440"/>
                  <a:pt x="223277" y="488057"/>
                </a:cubicBezTo>
                <a:cubicBezTo>
                  <a:pt x="380429" y="499594"/>
                  <a:pt x="535773" y="523440"/>
                  <a:pt x="692473" y="537671"/>
                </a:cubicBezTo>
                <a:cubicBezTo>
                  <a:pt x="769465" y="544594"/>
                  <a:pt x="841022" y="570749"/>
                  <a:pt x="927071" y="529211"/>
                </a:cubicBezTo>
                <a:cubicBezTo>
                  <a:pt x="984589" y="501518"/>
                  <a:pt x="1076527" y="531517"/>
                  <a:pt x="1147177" y="556134"/>
                </a:cubicBezTo>
                <a:cubicBezTo>
                  <a:pt x="1205600" y="576517"/>
                  <a:pt x="1261306" y="581901"/>
                  <a:pt x="1338752" y="556134"/>
                </a:cubicBezTo>
                <a:cubicBezTo>
                  <a:pt x="1268554" y="540364"/>
                  <a:pt x="1214658" y="526519"/>
                  <a:pt x="1159406" y="516901"/>
                </a:cubicBezTo>
                <a:cubicBezTo>
                  <a:pt x="1115475" y="509211"/>
                  <a:pt x="1220094" y="478056"/>
                  <a:pt x="1273535" y="481902"/>
                </a:cubicBezTo>
                <a:cubicBezTo>
                  <a:pt x="1348263" y="487287"/>
                  <a:pt x="1306144" y="467287"/>
                  <a:pt x="1293462" y="439595"/>
                </a:cubicBezTo>
                <a:cubicBezTo>
                  <a:pt x="1279875" y="409979"/>
                  <a:pt x="1320183" y="400749"/>
                  <a:pt x="1345545" y="406900"/>
                </a:cubicBezTo>
                <a:cubicBezTo>
                  <a:pt x="1442916" y="431133"/>
                  <a:pt x="1539834" y="388441"/>
                  <a:pt x="1640379" y="423057"/>
                </a:cubicBezTo>
                <a:cubicBezTo>
                  <a:pt x="1615015" y="337670"/>
                  <a:pt x="1560215" y="300363"/>
                  <a:pt x="1445634" y="288439"/>
                </a:cubicBezTo>
                <a:cubicBezTo>
                  <a:pt x="1402608" y="283826"/>
                  <a:pt x="1357773" y="290748"/>
                  <a:pt x="1320636" y="266131"/>
                </a:cubicBezTo>
                <a:cubicBezTo>
                  <a:pt x="1299349" y="251902"/>
                  <a:pt x="1275346" y="234978"/>
                  <a:pt x="1292104" y="208824"/>
                </a:cubicBezTo>
                <a:cubicBezTo>
                  <a:pt x="1303877" y="190363"/>
                  <a:pt x="1329242" y="190363"/>
                  <a:pt x="1350074" y="196517"/>
                </a:cubicBezTo>
                <a:cubicBezTo>
                  <a:pt x="1443371" y="223826"/>
                  <a:pt x="1540741" y="233825"/>
                  <a:pt x="1638113" y="243826"/>
                </a:cubicBezTo>
                <a:cubicBezTo>
                  <a:pt x="1653059" y="245364"/>
                  <a:pt x="1669814" y="250365"/>
                  <a:pt x="1686573" y="224977"/>
                </a:cubicBezTo>
                <a:cubicBezTo>
                  <a:pt x="1504511" y="183824"/>
                  <a:pt x="1331505" y="125362"/>
                  <a:pt x="1144459" y="102670"/>
                </a:cubicBezTo>
                <a:cubicBezTo>
                  <a:pt x="1147177" y="91900"/>
                  <a:pt x="1149896" y="81131"/>
                  <a:pt x="1152614" y="70362"/>
                </a:cubicBezTo>
                <a:cubicBezTo>
                  <a:pt x="1298896" y="85746"/>
                  <a:pt x="1445182" y="101131"/>
                  <a:pt x="1629961" y="120363"/>
                </a:cubicBezTo>
                <a:cubicBezTo>
                  <a:pt x="1516284" y="59207"/>
                  <a:pt x="1408951" y="79594"/>
                  <a:pt x="1324712" y="25362"/>
                </a:cubicBezTo>
                <a:cubicBezTo>
                  <a:pt x="1340563" y="4786"/>
                  <a:pt x="1359698" y="-407"/>
                  <a:pt x="1379513" y="25"/>
                </a:cubicBezTo>
                <a:close/>
              </a:path>
            </a:pathLst>
          </a:custGeom>
        </p:spPr>
      </p:pic>
      <p:sp>
        <p:nvSpPr>
          <p:cNvPr id="5" name="TextBox 4">
            <a:extLst>
              <a:ext uri="{FF2B5EF4-FFF2-40B4-BE49-F238E27FC236}">
                <a16:creationId xmlns:a16="http://schemas.microsoft.com/office/drawing/2014/main" id="{5B5D9024-DCA3-7876-6BB1-F99E2DD22E57}"/>
              </a:ext>
            </a:extLst>
          </p:cNvPr>
          <p:cNvSpPr txBox="1"/>
          <p:nvPr/>
        </p:nvSpPr>
        <p:spPr>
          <a:xfrm>
            <a:off x="8662218" y="5325626"/>
            <a:ext cx="3224981" cy="1200329"/>
          </a:xfrm>
          <a:prstGeom prst="rect">
            <a:avLst/>
          </a:prstGeom>
          <a:noFill/>
        </p:spPr>
        <p:txBody>
          <a:bodyPr wrap="square" rtlCol="0">
            <a:spAutoFit/>
          </a:bodyPr>
          <a:lstStyle/>
          <a:p>
            <a:endParaRPr lang="en-GB"/>
          </a:p>
          <a:p>
            <a:endParaRPr lang="en-GB"/>
          </a:p>
          <a:p>
            <a:endParaRPr lang="en-GB"/>
          </a:p>
          <a:p>
            <a:r>
              <a:rPr lang="en-GB"/>
              <a:t>(</a:t>
            </a:r>
            <a:r>
              <a:rPr lang="en-GB" err="1"/>
              <a:t>Unsplash</a:t>
            </a:r>
            <a:r>
              <a:rPr lang="en-GB"/>
              <a:t>, 2025)</a:t>
            </a:r>
          </a:p>
        </p:txBody>
      </p:sp>
      <p:sp>
        <p:nvSpPr>
          <p:cNvPr id="7" name="TextBox 6">
            <a:extLst>
              <a:ext uri="{FF2B5EF4-FFF2-40B4-BE49-F238E27FC236}">
                <a16:creationId xmlns:a16="http://schemas.microsoft.com/office/drawing/2014/main" id="{BAC2A372-B00D-F24C-6934-CF4D5826A88E}"/>
              </a:ext>
            </a:extLst>
          </p:cNvPr>
          <p:cNvSpPr txBox="1"/>
          <p:nvPr/>
        </p:nvSpPr>
        <p:spPr>
          <a:xfrm>
            <a:off x="-98323" y="1877187"/>
            <a:ext cx="7718323" cy="3539430"/>
          </a:xfrm>
          <a:prstGeom prst="rect">
            <a:avLst/>
          </a:prstGeom>
          <a:noFill/>
        </p:spPr>
        <p:txBody>
          <a:bodyPr wrap="square" lIns="91440" tIns="45720" rIns="91440" bIns="4572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solidFill>
                  <a:srgbClr val="196B24"/>
                </a:solidFill>
                <a:effectLst/>
                <a:uLnTx/>
                <a:uFillTx/>
                <a:latin typeface="Aptos" panose="02110004020202020204"/>
                <a:ea typeface="+mn-ea"/>
                <a:cs typeface="+mn-cs"/>
              </a:rPr>
              <a:t>Campaign Title: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solidFill>
                  <a:srgbClr val="196B24"/>
                </a:solidFill>
                <a:effectLst/>
                <a:uLnTx/>
                <a:uFillTx/>
                <a:latin typeface="Aptos" panose="02110004020202020204"/>
                <a:ea typeface="+mn-ea"/>
                <a:cs typeface="+mn-cs"/>
              </a:rPr>
              <a:t>🗣️ Empowering Young People for Safer Sexual Health</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solidFill>
                <a:srgbClr val="196B24"/>
              </a:solidFill>
              <a:effectLst/>
              <a:uLnTx/>
              <a:uFillTx/>
              <a:latin typeface="Aptos" panose="0211000402020202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solidFill>
                  <a:srgbClr val="196B24"/>
                </a:solidFill>
                <a:effectLst/>
                <a:uLnTx/>
                <a:uFillTx/>
                <a:latin typeface="Aptos" panose="02110004020202020204"/>
                <a:ea typeface="+mn-ea"/>
                <a:cs typeface="+mn-cs"/>
              </a:rPr>
              <a:t>Target Group:</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solidFill>
                  <a:srgbClr val="196B24"/>
                </a:solidFill>
                <a:effectLst/>
                <a:uLnTx/>
                <a:uFillTx/>
                <a:latin typeface="Aptos" panose="02110004020202020204"/>
                <a:ea typeface="+mn-ea"/>
                <a:cs typeface="+mn-cs"/>
              </a:rPr>
              <a:t>👥 Young people aged </a:t>
            </a:r>
            <a:r>
              <a:rPr lang="en-US" sz="3200" b="1">
                <a:ln/>
                <a:solidFill>
                  <a:srgbClr val="196B24"/>
                </a:solidFill>
                <a:latin typeface="Aptos" panose="02110004020202020204"/>
              </a:rPr>
              <a:t>14–25</a:t>
            </a:r>
            <a:r>
              <a:rPr kumimoji="0" lang="en-US" sz="3200" b="1" i="0" u="none" strike="noStrike" kern="1200" cap="none" spc="0" normalizeH="0" baseline="0" noProof="0" dirty="0">
                <a:ln/>
                <a:solidFill>
                  <a:srgbClr val="196B24"/>
                </a:solidFill>
                <a:effectLst/>
                <a:uLnTx/>
                <a:uFillTx/>
                <a:latin typeface="Aptos" panose="02110004020202020204"/>
                <a:ea typeface="+mn-ea"/>
                <a:cs typeface="+mn-cs"/>
              </a:rPr>
              <a:t> in Birmingham</a:t>
            </a:r>
            <a:endParaRPr kumimoji="0" lang="en-GB" sz="3200" b="1" i="0" u="none" strike="noStrike" kern="1200" cap="none" spc="0" normalizeH="0" baseline="0" noProof="0" dirty="0">
              <a:ln/>
              <a:solidFill>
                <a:srgbClr val="196B24"/>
              </a:solidFill>
              <a:effectLst/>
              <a:uLnTx/>
              <a:uFillTx/>
              <a:latin typeface="Aptos" panose="02110004020202020204"/>
              <a:ea typeface="+mn-ea"/>
              <a:cs typeface="+mn-cs"/>
            </a:endParaRPr>
          </a:p>
        </p:txBody>
      </p:sp>
      <p:sp>
        <p:nvSpPr>
          <p:cNvPr id="2" name="Footer Placeholder 1">
            <a:extLst>
              <a:ext uri="{FF2B5EF4-FFF2-40B4-BE49-F238E27FC236}">
                <a16:creationId xmlns:a16="http://schemas.microsoft.com/office/drawing/2014/main" id="{3ED6DEAD-488A-3726-5B66-2A94971A5353}"/>
              </a:ext>
            </a:extLst>
          </p:cNvPr>
          <p:cNvSpPr>
            <a:spLocks noGrp="1"/>
          </p:cNvSpPr>
          <p:nvPr>
            <p:ph type="ftr" sz="quarter" idx="11"/>
          </p:nvPr>
        </p:nvSpPr>
        <p:spPr/>
        <p:txBody>
          <a:bodyPr/>
          <a:lstStyle/>
          <a:p>
            <a:r>
              <a:rPr lang="en-US"/>
              <a:t>Rosena LUCY</a:t>
            </a:r>
          </a:p>
        </p:txBody>
      </p:sp>
    </p:spTree>
    <p:extLst>
      <p:ext uri="{BB962C8B-B14F-4D97-AF65-F5344CB8AC3E}">
        <p14:creationId xmlns:p14="http://schemas.microsoft.com/office/powerpoint/2010/main" val="7567729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6CD4E76-C818-64D9-E0BA-9FBC3608EEFE}"/>
              </a:ext>
            </a:extLst>
          </p:cNvPr>
          <p:cNvSpPr txBox="1"/>
          <p:nvPr/>
        </p:nvSpPr>
        <p:spPr>
          <a:xfrm>
            <a:off x="75414" y="0"/>
            <a:ext cx="9082873" cy="6678751"/>
          </a:xfrm>
          <a:prstGeom prst="rect">
            <a:avLst/>
          </a:prstGeom>
          <a:noFill/>
        </p:spPr>
        <p:txBody>
          <a:bodyPr wrap="square">
            <a:spAutoFit/>
          </a:bodyPr>
          <a:lstStyle/>
          <a:p>
            <a:pPr algn="ctr">
              <a:buNone/>
            </a:pPr>
            <a:endParaRPr lang="en-GB" sz="3200" b="1" dirty="0">
              <a:latin typeface="Aptos" panose="020B0004020202020204" pitchFamily="34" charset="0"/>
            </a:endParaRPr>
          </a:p>
          <a:p>
            <a:pPr>
              <a:buNone/>
            </a:pPr>
            <a:endParaRPr lang="en-GB" sz="3200" b="1" dirty="0">
              <a:latin typeface="Aptos" panose="020B0004020202020204" pitchFamily="34" charset="0"/>
            </a:endParaRPr>
          </a:p>
          <a:p>
            <a:pPr>
              <a:buNone/>
            </a:pPr>
            <a:r>
              <a:rPr lang="en-GB" sz="2800" dirty="0">
                <a:latin typeface="Aptos" panose="020B0004020202020204" pitchFamily="34" charset="0"/>
              </a:rPr>
              <a:t>8-Week Empowerment Journey</a:t>
            </a:r>
          </a:p>
          <a:p>
            <a:pPr>
              <a:buNone/>
            </a:pPr>
            <a:br>
              <a:rPr lang="en-GB" sz="2800" dirty="0">
                <a:latin typeface="Aptos" panose="020B0004020202020204" pitchFamily="34" charset="0"/>
              </a:rPr>
            </a:br>
            <a:r>
              <a:rPr lang="en-GB" sz="2800" dirty="0">
                <a:latin typeface="Aptos" panose="020B0004020202020204" pitchFamily="34" charset="0"/>
              </a:rPr>
              <a:t>Young people (14–25) will join 8 weekly sessions covering:</a:t>
            </a:r>
          </a:p>
          <a:p>
            <a:pPr>
              <a:buNone/>
            </a:pPr>
            <a:endParaRPr lang="en-GB" sz="2800" dirty="0">
              <a:latin typeface="Aptos" panose="020B0004020202020204" pitchFamily="34" charset="0"/>
            </a:endParaRPr>
          </a:p>
          <a:p>
            <a:pPr>
              <a:buNone/>
            </a:pPr>
            <a:r>
              <a:rPr lang="en-GB" sz="2800" dirty="0">
                <a:latin typeface="Aptos" panose="020B0004020202020204" pitchFamily="34" charset="0"/>
              </a:rPr>
              <a:t>🔍 Myth-Busting</a:t>
            </a:r>
          </a:p>
          <a:p>
            <a:pPr>
              <a:buNone/>
            </a:pPr>
            <a:r>
              <a:rPr lang="en-GB" sz="2800" dirty="0">
                <a:latin typeface="Aptos" panose="020B0004020202020204" pitchFamily="34" charset="0"/>
              </a:rPr>
              <a:t>🎯 Condom Confidence</a:t>
            </a:r>
          </a:p>
          <a:p>
            <a:pPr>
              <a:buNone/>
            </a:pPr>
            <a:r>
              <a:rPr lang="en-GB" sz="2800" dirty="0">
                <a:latin typeface="Aptos" panose="020B0004020202020204" pitchFamily="34" charset="0"/>
              </a:rPr>
              <a:t>🏳️‍🌈 LGBTQ+ Inclusive Health</a:t>
            </a:r>
          </a:p>
          <a:p>
            <a:pPr>
              <a:buNone/>
            </a:pPr>
            <a:r>
              <a:rPr lang="en-GB" sz="2800" dirty="0">
                <a:latin typeface="Aptos" panose="020B0004020202020204" pitchFamily="34" charset="0"/>
              </a:rPr>
              <a:t>🤝 Peer-Led Q&amp;A</a:t>
            </a:r>
          </a:p>
          <a:p>
            <a:pPr>
              <a:buNone/>
            </a:pPr>
            <a:r>
              <a:rPr lang="en-GB" sz="2800" dirty="0">
                <a:latin typeface="Aptos" panose="020B0004020202020204" pitchFamily="34" charset="0"/>
              </a:rPr>
              <a:t>💬 Consent &amp; Communication</a:t>
            </a:r>
          </a:p>
          <a:p>
            <a:pPr>
              <a:buNone/>
            </a:pPr>
            <a:r>
              <a:rPr lang="en-GB" sz="2800" dirty="0">
                <a:latin typeface="Aptos" panose="020B0004020202020204" pitchFamily="34" charset="0"/>
              </a:rPr>
              <a:t>🏥 Clinic Visit</a:t>
            </a:r>
          </a:p>
          <a:p>
            <a:pPr>
              <a:buNone/>
            </a:pPr>
            <a:r>
              <a:rPr lang="en-GB" sz="2800" dirty="0">
                <a:latin typeface="Aptos" panose="020B0004020202020204" pitchFamily="34" charset="0"/>
              </a:rPr>
              <a:t>📊 Evaluation &amp; Celebration</a:t>
            </a:r>
          </a:p>
          <a:p>
            <a:pPr>
              <a:buNone/>
            </a:pPr>
            <a:r>
              <a:rPr lang="en-GB" sz="2800" dirty="0">
                <a:latin typeface="Aptos" panose="020B0004020202020204" pitchFamily="34" charset="0"/>
              </a:rPr>
              <a:t>📱 Digital Safety &amp; Sexting</a:t>
            </a:r>
          </a:p>
          <a:p>
            <a:pPr>
              <a:buNone/>
            </a:pPr>
            <a:endParaRPr lang="en-GB" sz="2800" dirty="0">
              <a:latin typeface="Aptos" panose="020B0004020202020204" pitchFamily="34" charset="0"/>
            </a:endParaRPr>
          </a:p>
        </p:txBody>
      </p:sp>
      <p:sp>
        <p:nvSpPr>
          <p:cNvPr id="4" name="Rectangle 3">
            <a:extLst>
              <a:ext uri="{FF2B5EF4-FFF2-40B4-BE49-F238E27FC236}">
                <a16:creationId xmlns:a16="http://schemas.microsoft.com/office/drawing/2014/main" id="{2B1127CE-0D5C-0ECF-C17A-CB707098F898}"/>
              </a:ext>
            </a:extLst>
          </p:cNvPr>
          <p:cNvSpPr/>
          <p:nvPr/>
        </p:nvSpPr>
        <p:spPr>
          <a:xfrm>
            <a:off x="377072" y="-94268"/>
            <a:ext cx="8713498" cy="923330"/>
          </a:xfrm>
          <a:prstGeom prst="rect">
            <a:avLst/>
          </a:prstGeom>
          <a:noFill/>
        </p:spPr>
        <p:txBody>
          <a:bodyPr wrap="square" lIns="91440" tIns="45720" rIns="91440" bIns="45720">
            <a:spAutoFit/>
          </a:bodyPr>
          <a:lstStyle/>
          <a:p>
            <a:pPr algn="ctr"/>
            <a:r>
              <a:rPr lang="en-GB" sz="540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latin typeface="Aptos" panose="020B0004020202020204" pitchFamily="34" charset="0"/>
              </a:rPr>
              <a:t>🧠</a:t>
            </a:r>
            <a:r>
              <a:rPr lang="en-GB" sz="5400" b="1" cap="none" spc="0" dirty="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latin typeface="Aptos" panose="020B0004020202020204" pitchFamily="34" charset="0"/>
              </a:rPr>
              <a:t> </a:t>
            </a:r>
            <a:r>
              <a:rPr lang="en-GB" sz="5400" b="1" dirty="0">
                <a:ln w="22225">
                  <a:solidFill>
                    <a:schemeClr val="accent2"/>
                  </a:solidFill>
                  <a:prstDash val="solid"/>
                </a:ln>
                <a:solidFill>
                  <a:schemeClr val="accent2">
                    <a:lumMod val="40000"/>
                    <a:lumOff val="60000"/>
                  </a:schemeClr>
                </a:solidFill>
                <a:latin typeface="Aptos" panose="020B0004020202020204" pitchFamily="34" charset="0"/>
              </a:rPr>
              <a:t>Sexual</a:t>
            </a:r>
            <a:r>
              <a:rPr lang="en-GB" sz="5400" b="1" cap="none" spc="0" dirty="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latin typeface="Aptos" panose="020B0004020202020204" pitchFamily="34" charset="0"/>
              </a:rPr>
              <a:t> Health: </a:t>
            </a:r>
            <a:endParaRPr lang="en-GB" sz="5400" b="1" cap="none" spc="0" dirty="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endParaRPr>
          </a:p>
        </p:txBody>
      </p:sp>
    </p:spTree>
    <p:extLst>
      <p:ext uri="{BB962C8B-B14F-4D97-AF65-F5344CB8AC3E}">
        <p14:creationId xmlns:p14="http://schemas.microsoft.com/office/powerpoint/2010/main" val="6721970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C2C76A-C438-F494-9195-697562C054DA}"/>
              </a:ext>
            </a:extLst>
          </p:cNvPr>
          <p:cNvSpPr>
            <a:spLocks noGrp="1"/>
          </p:cNvSpPr>
          <p:nvPr>
            <p:ph type="title"/>
          </p:nvPr>
        </p:nvSpPr>
        <p:spPr>
          <a:xfrm>
            <a:off x="677334" y="0"/>
            <a:ext cx="8596668" cy="599768"/>
          </a:xfrm>
        </p:spPr>
        <p:txBody>
          <a:bodyPr>
            <a:normAutofit fontScale="90000"/>
          </a:bodyPr>
          <a:lstStyle/>
          <a:p>
            <a:pPr algn="ctr"/>
            <a:r>
              <a:rPr lang="en-GB" dirty="0"/>
              <a:t>Rationale</a:t>
            </a:r>
          </a:p>
        </p:txBody>
      </p:sp>
      <p:sp>
        <p:nvSpPr>
          <p:cNvPr id="3" name="Footer Placeholder 2">
            <a:extLst>
              <a:ext uri="{FF2B5EF4-FFF2-40B4-BE49-F238E27FC236}">
                <a16:creationId xmlns:a16="http://schemas.microsoft.com/office/drawing/2014/main" id="{C2E7C7A5-740D-4E5F-638C-2CB33A88DC12}"/>
              </a:ext>
            </a:extLst>
          </p:cNvPr>
          <p:cNvSpPr>
            <a:spLocks noGrp="1"/>
          </p:cNvSpPr>
          <p:nvPr>
            <p:ph type="ftr" sz="quarter" idx="11"/>
          </p:nvPr>
        </p:nvSpPr>
        <p:spPr>
          <a:xfrm>
            <a:off x="8072284" y="6041362"/>
            <a:ext cx="4119716" cy="365125"/>
          </a:xfrm>
        </p:spPr>
        <p:txBody>
          <a:bodyPr/>
          <a:lstStyle/>
          <a:p>
            <a:r>
              <a:rPr lang="en-US" dirty="0"/>
              <a:t>Rosena LUCY</a:t>
            </a:r>
          </a:p>
        </p:txBody>
      </p:sp>
      <p:sp>
        <p:nvSpPr>
          <p:cNvPr id="4" name="TextBox 3">
            <a:extLst>
              <a:ext uri="{FF2B5EF4-FFF2-40B4-BE49-F238E27FC236}">
                <a16:creationId xmlns:a16="http://schemas.microsoft.com/office/drawing/2014/main" id="{ABD2A430-5239-A2FC-E0E9-36D563C87A2D}"/>
              </a:ext>
            </a:extLst>
          </p:cNvPr>
          <p:cNvSpPr txBox="1"/>
          <p:nvPr/>
        </p:nvSpPr>
        <p:spPr>
          <a:xfrm>
            <a:off x="245807" y="733246"/>
            <a:ext cx="12123174" cy="6124754"/>
          </a:xfrm>
          <a:prstGeom prst="rect">
            <a:avLst/>
          </a:prstGeom>
          <a:noFill/>
        </p:spPr>
        <p:txBody>
          <a:bodyPr wrap="square" lIns="91440" tIns="45720" rIns="91440" bIns="45720" anchor="t">
            <a:spAutoFit/>
          </a:bodyPr>
          <a:lstStyle/>
          <a:p>
            <a:pPr marL="514350" indent="-514350">
              <a:buFont typeface="Wingdings" panose="05000000000000000000" pitchFamily="2" charset="2"/>
              <a:buChar char="Ø"/>
            </a:pPr>
            <a:r>
              <a:rPr lang="en-US" sz="2400" dirty="0"/>
              <a:t>This campaign tackles sexual health inequalities affecting young people in Birmingham, especially those aged 14–25. </a:t>
            </a:r>
          </a:p>
          <a:p>
            <a:pPr marL="514350" indent="-514350">
              <a:buFont typeface="Wingdings" panose="05000000000000000000" pitchFamily="2" charset="2"/>
              <a:buChar char="Ø"/>
            </a:pPr>
            <a:endParaRPr lang="en-US" sz="2400" dirty="0"/>
          </a:p>
          <a:p>
            <a:pPr marL="514350" indent="-514350">
              <a:buFont typeface="Wingdings" panose="05000000000000000000" pitchFamily="2" charset="2"/>
              <a:buChar char="Ø"/>
            </a:pPr>
            <a:r>
              <a:rPr lang="en-US" sz="2400" dirty="0"/>
              <a:t>Local data shows rising STI rates and poor access to youth-friendly services (Public Health England, 2023). </a:t>
            </a:r>
          </a:p>
          <a:p>
            <a:endParaRPr lang="en-US" sz="2400" dirty="0"/>
          </a:p>
          <a:p>
            <a:pPr marL="514350" indent="-514350">
              <a:buFont typeface="Wingdings" panose="05000000000000000000" pitchFamily="2" charset="2"/>
              <a:buChar char="Ø"/>
            </a:pPr>
            <a:r>
              <a:rPr lang="en-US" sz="2400" dirty="0"/>
              <a:t>Many young people lack knowledge, face peer pressure, and struggle to get care. However, they are active online, so visual and interactive tools work well (WHO, 2022). </a:t>
            </a:r>
          </a:p>
          <a:p>
            <a:pPr marL="514350" indent="-514350">
              <a:buFont typeface="Wingdings" panose="05000000000000000000" pitchFamily="2" charset="2"/>
              <a:buChar char="Ø"/>
            </a:pPr>
            <a:endParaRPr lang="en-US" sz="2400" dirty="0"/>
          </a:p>
          <a:p>
            <a:pPr marL="514350" indent="-514350">
              <a:buFont typeface="Wingdings" panose="05000000000000000000" pitchFamily="2" charset="2"/>
              <a:buChar char="Ø"/>
            </a:pPr>
            <a:r>
              <a:rPr lang="en-US" sz="2400" dirty="0"/>
              <a:t>The campaign is co-designed with young people, inclusive, and based on NICE guidelines. It aims to be easy to access and backed by evidence. </a:t>
            </a:r>
          </a:p>
          <a:p>
            <a:pPr marL="514350" indent="-514350">
              <a:buFont typeface="Wingdings" panose="05000000000000000000" pitchFamily="2" charset="2"/>
              <a:buChar char="Ø"/>
            </a:pPr>
            <a:endParaRPr lang="en-US" sz="2400" dirty="0"/>
          </a:p>
          <a:p>
            <a:pPr marL="514350" indent="-514350">
              <a:buFont typeface="Wingdings" panose="05000000000000000000" pitchFamily="2" charset="2"/>
              <a:buChar char="Ø"/>
            </a:pPr>
            <a:r>
              <a:rPr lang="en-US" sz="2400" dirty="0"/>
              <a:t>It supports Birmingham’s Public Health Strategy and national goals to reduce health inequalities in young communities</a:t>
            </a:r>
            <a:r>
              <a:rPr lang="en-US" sz="2800" dirty="0"/>
              <a:t>.</a:t>
            </a:r>
          </a:p>
          <a:p>
            <a:endParaRPr lang="en-GB" sz="2800" dirty="0"/>
          </a:p>
        </p:txBody>
      </p:sp>
    </p:spTree>
    <p:extLst>
      <p:ext uri="{BB962C8B-B14F-4D97-AF65-F5344CB8AC3E}">
        <p14:creationId xmlns:p14="http://schemas.microsoft.com/office/powerpoint/2010/main" val="32919437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071C7490-7CFD-C7E5-4F58-7940BBF6F3D5}"/>
              </a:ext>
            </a:extLst>
          </p:cNvPr>
          <p:cNvSpPr txBox="1"/>
          <p:nvPr/>
        </p:nvSpPr>
        <p:spPr>
          <a:xfrm>
            <a:off x="11257935" y="5614219"/>
            <a:ext cx="1081549" cy="1200329"/>
          </a:xfrm>
          <a:prstGeom prst="rect">
            <a:avLst/>
          </a:prstGeom>
          <a:noFill/>
        </p:spPr>
        <p:txBody>
          <a:bodyPr wrap="square" rtlCol="0">
            <a:spAutoFit/>
          </a:bodyPr>
          <a:lstStyle/>
          <a:p>
            <a:endParaRPr lang="en-GB"/>
          </a:p>
          <a:p>
            <a:endParaRPr lang="en-GB"/>
          </a:p>
          <a:p>
            <a:r>
              <a:rPr lang="en-GB"/>
              <a:t>(UKHSA,  2024).</a:t>
            </a:r>
          </a:p>
        </p:txBody>
      </p:sp>
      <p:sp>
        <p:nvSpPr>
          <p:cNvPr id="2" name="Footer Placeholder 1">
            <a:extLst>
              <a:ext uri="{FF2B5EF4-FFF2-40B4-BE49-F238E27FC236}">
                <a16:creationId xmlns:a16="http://schemas.microsoft.com/office/drawing/2014/main" id="{BA0747C9-00C2-C35F-B1C8-44E35488A48A}"/>
              </a:ext>
            </a:extLst>
          </p:cNvPr>
          <p:cNvSpPr>
            <a:spLocks noGrp="1"/>
          </p:cNvSpPr>
          <p:nvPr>
            <p:ph type="ftr" sz="quarter" idx="11"/>
          </p:nvPr>
        </p:nvSpPr>
        <p:spPr>
          <a:xfrm>
            <a:off x="95694" y="6517758"/>
            <a:ext cx="1414130" cy="340242"/>
          </a:xfrm>
        </p:spPr>
        <p:txBody>
          <a:bodyPr/>
          <a:lstStyle/>
          <a:p>
            <a:r>
              <a:rPr lang="en-US"/>
              <a:t>Rosena LUCY</a:t>
            </a:r>
          </a:p>
        </p:txBody>
      </p:sp>
      <p:pic>
        <p:nvPicPr>
          <p:cNvPr id="3" name="Picture 2" descr="A graph with blue and orange bars">
            <a:extLst>
              <a:ext uri="{FF2B5EF4-FFF2-40B4-BE49-F238E27FC236}">
                <a16:creationId xmlns:a16="http://schemas.microsoft.com/office/drawing/2014/main" id="{1FB920F8-9107-C0E5-27FD-6644E51662E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11762" y="221553"/>
            <a:ext cx="10972801" cy="5947387"/>
          </a:xfrm>
          <a:prstGeom prst="rect">
            <a:avLst/>
          </a:prstGeom>
        </p:spPr>
      </p:pic>
    </p:spTree>
    <p:extLst>
      <p:ext uri="{BB962C8B-B14F-4D97-AF65-F5344CB8AC3E}">
        <p14:creationId xmlns:p14="http://schemas.microsoft.com/office/powerpoint/2010/main" val="24051396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47398E40-B315-CA0E-378A-27C502CFA9CC}"/>
              </a:ext>
            </a:extLst>
          </p:cNvPr>
          <p:cNvGraphicFramePr>
            <a:graphicFrameLocks noGrp="1"/>
          </p:cNvGraphicFramePr>
          <p:nvPr>
            <p:extLst>
              <p:ext uri="{D42A27DB-BD31-4B8C-83A1-F6EECF244321}">
                <p14:modId xmlns:p14="http://schemas.microsoft.com/office/powerpoint/2010/main" val="598498569"/>
              </p:ext>
            </p:extLst>
          </p:nvPr>
        </p:nvGraphicFramePr>
        <p:xfrm>
          <a:off x="0" y="646333"/>
          <a:ext cx="12046688" cy="6555795"/>
        </p:xfrm>
        <a:graphic>
          <a:graphicData uri="http://schemas.openxmlformats.org/drawingml/2006/table">
            <a:tbl>
              <a:tblPr firstRow="1" bandRow="1">
                <a:tableStyleId>{5C22544A-7EE6-4342-B048-85BDC9FD1C3A}</a:tableStyleId>
              </a:tblPr>
              <a:tblGrid>
                <a:gridCol w="665338">
                  <a:extLst>
                    <a:ext uri="{9D8B030D-6E8A-4147-A177-3AD203B41FA5}">
                      <a16:colId xmlns:a16="http://schemas.microsoft.com/office/drawing/2014/main" val="719011200"/>
                    </a:ext>
                  </a:extLst>
                </a:gridCol>
                <a:gridCol w="4245487">
                  <a:extLst>
                    <a:ext uri="{9D8B030D-6E8A-4147-A177-3AD203B41FA5}">
                      <a16:colId xmlns:a16="http://schemas.microsoft.com/office/drawing/2014/main" val="2204180486"/>
                    </a:ext>
                  </a:extLst>
                </a:gridCol>
                <a:gridCol w="2455412">
                  <a:extLst>
                    <a:ext uri="{9D8B030D-6E8A-4147-A177-3AD203B41FA5}">
                      <a16:colId xmlns:a16="http://schemas.microsoft.com/office/drawing/2014/main" val="1798796585"/>
                    </a:ext>
                  </a:extLst>
                </a:gridCol>
                <a:gridCol w="4680451">
                  <a:extLst>
                    <a:ext uri="{9D8B030D-6E8A-4147-A177-3AD203B41FA5}">
                      <a16:colId xmlns:a16="http://schemas.microsoft.com/office/drawing/2014/main" val="1527697998"/>
                    </a:ext>
                  </a:extLst>
                </a:gridCol>
              </a:tblGrid>
              <a:tr h="665599">
                <a:tc>
                  <a:txBody>
                    <a:bodyPr/>
                    <a:lstStyle/>
                    <a:p>
                      <a:r>
                        <a:rPr lang="en-GB" sz="1800" b="1"/>
                        <a:t>Week</a:t>
                      </a:r>
                      <a:endParaRPr lang="en-GB"/>
                    </a:p>
                  </a:txBody>
                  <a:tcPr/>
                </a:tc>
                <a:tc>
                  <a:txBody>
                    <a:bodyPr/>
                    <a:lstStyle/>
                    <a:p>
                      <a:r>
                        <a:rPr lang="en-GB"/>
                        <a:t>Image</a:t>
                      </a:r>
                    </a:p>
                  </a:txBody>
                  <a:tcPr/>
                </a:tc>
                <a:tc>
                  <a:txBody>
                    <a:bodyPr/>
                    <a:lstStyle/>
                    <a:p>
                      <a:r>
                        <a:rPr lang="en-GB"/>
                        <a:t>Session Theme</a:t>
                      </a:r>
                    </a:p>
                    <a:p>
                      <a:endParaRPr lang="en-GB"/>
                    </a:p>
                  </a:txBody>
                  <a:tcPr/>
                </a:tc>
                <a:tc>
                  <a:txBody>
                    <a:bodyPr/>
                    <a:lstStyle/>
                    <a:p>
                      <a:r>
                        <a:rPr lang="en-GB"/>
                        <a:t>Focus</a:t>
                      </a:r>
                    </a:p>
                    <a:p>
                      <a:endParaRPr lang="en-GB"/>
                    </a:p>
                  </a:txBody>
                  <a:tcPr/>
                </a:tc>
                <a:extLst>
                  <a:ext uri="{0D108BD9-81ED-4DB2-BD59-A6C34878D82A}">
                    <a16:rowId xmlns:a16="http://schemas.microsoft.com/office/drawing/2014/main" val="3278735412"/>
                  </a:ext>
                </a:extLst>
              </a:tr>
              <a:tr h="1279425">
                <a:tc>
                  <a:txBody>
                    <a:bodyPr/>
                    <a:lstStyle/>
                    <a:p>
                      <a:r>
                        <a:rPr lang="en-GB"/>
                        <a:t>1</a:t>
                      </a:r>
                    </a:p>
                  </a:txBody>
                  <a:tcPr/>
                </a:tc>
                <a:tc>
                  <a:txBody>
                    <a:bodyPr/>
                    <a:lstStyle/>
                    <a:p>
                      <a:endParaRPr lang="en-GB" dirty="0"/>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800" dirty="0"/>
                        <a:t>Icebreaker &amp; Myth-Busting</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800" dirty="0"/>
                    </a:p>
                  </a:txBody>
                  <a:tcPr/>
                </a:tc>
                <a:tc>
                  <a:txBody>
                    <a:bodyPr/>
                    <a:lstStyle/>
                    <a:p>
                      <a:r>
                        <a:rPr lang="en-GB" sz="1800"/>
                        <a:t>Challenge stigma and misinformation </a:t>
                      </a:r>
                      <a:endParaRPr lang="en-GB"/>
                    </a:p>
                  </a:txBody>
                  <a:tcPr/>
                </a:tc>
                <a:extLst>
                  <a:ext uri="{0D108BD9-81ED-4DB2-BD59-A6C34878D82A}">
                    <a16:rowId xmlns:a16="http://schemas.microsoft.com/office/drawing/2014/main" val="2172484782"/>
                  </a:ext>
                </a:extLst>
              </a:tr>
              <a:tr h="1524722">
                <a:tc>
                  <a:txBody>
                    <a:bodyPr/>
                    <a:lstStyle/>
                    <a:p>
                      <a:r>
                        <a:rPr lang="en-GB"/>
                        <a:t>2</a:t>
                      </a:r>
                    </a:p>
                  </a:txBody>
                  <a:tcPr/>
                </a:tc>
                <a:tc>
                  <a:txBody>
                    <a:bodyPr/>
                    <a:lstStyle/>
                    <a:p>
                      <a:endParaRPr lang="en-GB"/>
                    </a:p>
                  </a:txBody>
                  <a:tcPr/>
                </a:tc>
                <a:tc gridSpan="2">
                  <a:txBody>
                    <a:bodyPr/>
                    <a:lstStyle/>
                    <a:p>
                      <a:endParaRPr lang="en-GB" dirty="0"/>
                    </a:p>
                    <a:p>
                      <a:r>
                        <a:rPr lang="en-GB" dirty="0"/>
                        <a:t>STI Facts &amp; Testing         </a:t>
                      </a:r>
                      <a:r>
                        <a:rPr lang="en-US" dirty="0"/>
                        <a:t>Increase awareness and reduce fear</a:t>
                      </a:r>
                    </a:p>
                    <a:p>
                      <a:endParaRPr lang="en-GB" dirty="0"/>
                    </a:p>
                    <a:p>
                      <a:r>
                        <a:rPr lang="en-GB" dirty="0"/>
                        <a:t>Demo</a:t>
                      </a:r>
                    </a:p>
                    <a:p>
                      <a:endParaRPr lang="en-GB" dirty="0"/>
                    </a:p>
                  </a:txBody>
                  <a:tcPr/>
                </a:tc>
                <a:tc hMerge="1">
                  <a:txBody>
                    <a:bodyPr/>
                    <a:lstStyle/>
                    <a:p>
                      <a:endParaRPr lang="en-GB"/>
                    </a:p>
                  </a:txBody>
                  <a:tcPr/>
                </a:tc>
                <a:extLst>
                  <a:ext uri="{0D108BD9-81ED-4DB2-BD59-A6C34878D82A}">
                    <a16:rowId xmlns:a16="http://schemas.microsoft.com/office/drawing/2014/main" val="4294429680"/>
                  </a:ext>
                </a:extLst>
              </a:tr>
              <a:tr h="1806624">
                <a:tc>
                  <a:txBody>
                    <a:bodyPr/>
                    <a:lstStyle/>
                    <a:p>
                      <a:r>
                        <a:rPr lang="en-GB"/>
                        <a:t>3</a:t>
                      </a:r>
                    </a:p>
                  </a:txBody>
                  <a:tcPr/>
                </a:tc>
                <a:tc>
                  <a:txBody>
                    <a:bodyPr/>
                    <a:lstStyle/>
                    <a:p>
                      <a:endParaRPr lang="en-GB" dirty="0"/>
                    </a:p>
                  </a:txBody>
                  <a:tcPr/>
                </a:tc>
                <a:tc>
                  <a:txBody>
                    <a:bodyPr/>
                    <a:lstStyle/>
                    <a:p>
                      <a:r>
                        <a:rPr lang="en-GB" dirty="0"/>
                        <a:t>Condom Confidence</a:t>
                      </a:r>
                    </a:p>
                    <a:p>
                      <a:endParaRPr lang="en-GB" dirty="0"/>
                    </a:p>
                  </a:txBody>
                  <a:tcPr/>
                </a:tc>
                <a:tc>
                  <a:txBody>
                    <a:bodyPr/>
                    <a:lstStyle/>
                    <a:p>
                      <a:r>
                        <a:rPr lang="en-US"/>
                        <a:t> Hands-on demo and access kits</a:t>
                      </a:r>
                    </a:p>
                    <a:p>
                      <a:endParaRPr lang="en-US"/>
                    </a:p>
                    <a:p>
                      <a:endParaRPr lang="en-US"/>
                    </a:p>
                    <a:p>
                      <a:endParaRPr lang="en-US"/>
                    </a:p>
                    <a:p>
                      <a:endParaRPr lang="en-US"/>
                    </a:p>
                    <a:p>
                      <a:endParaRPr lang="en-GB"/>
                    </a:p>
                  </a:txBody>
                  <a:tcPr/>
                </a:tc>
                <a:extLst>
                  <a:ext uri="{0D108BD9-81ED-4DB2-BD59-A6C34878D82A}">
                    <a16:rowId xmlns:a16="http://schemas.microsoft.com/office/drawing/2014/main" val="2895979870"/>
                  </a:ext>
                </a:extLst>
              </a:tr>
              <a:tr h="1279425">
                <a:tc>
                  <a:txBody>
                    <a:bodyPr/>
                    <a:lstStyle/>
                    <a:p>
                      <a:r>
                        <a:rPr lang="en-GB"/>
                        <a:t>4</a:t>
                      </a:r>
                    </a:p>
                  </a:txBody>
                  <a:tcPr/>
                </a:tc>
                <a:tc>
                  <a:txBody>
                    <a:bodyPr/>
                    <a:lstStyle/>
                    <a:p>
                      <a:endParaRPr lang="en-GB"/>
                    </a:p>
                  </a:txBody>
                  <a:tcPr/>
                </a:tc>
                <a:tc>
                  <a:txBody>
                    <a:bodyPr/>
                    <a:lstStyle/>
                    <a:p>
                      <a:r>
                        <a:rPr lang="en-GB" dirty="0"/>
                        <a:t>Consent &amp; Communication</a:t>
                      </a:r>
                    </a:p>
                    <a:p>
                      <a:endParaRPr lang="en-GB" dirty="0"/>
                    </a:p>
                  </a:txBody>
                  <a:tcPr/>
                </a:tc>
                <a:tc>
                  <a:txBody>
                    <a:bodyPr/>
                    <a:lstStyle/>
                    <a:p>
                      <a:r>
                        <a:rPr lang="en-US" dirty="0"/>
                        <a:t> Promote respectful relationships</a:t>
                      </a:r>
                      <a:endParaRPr lang="en-GB" dirty="0"/>
                    </a:p>
                  </a:txBody>
                  <a:tcPr/>
                </a:tc>
                <a:extLst>
                  <a:ext uri="{0D108BD9-81ED-4DB2-BD59-A6C34878D82A}">
                    <a16:rowId xmlns:a16="http://schemas.microsoft.com/office/drawing/2014/main" val="456115714"/>
                  </a:ext>
                </a:extLst>
              </a:tr>
            </a:tbl>
          </a:graphicData>
        </a:graphic>
      </p:graphicFrame>
      <p:pic>
        <p:nvPicPr>
          <p:cNvPr id="3" name="Picture 2">
            <a:extLst>
              <a:ext uri="{FF2B5EF4-FFF2-40B4-BE49-F238E27FC236}">
                <a16:creationId xmlns:a16="http://schemas.microsoft.com/office/drawing/2014/main" id="{97F46B23-6332-801D-5F16-85BABB13F345}"/>
              </a:ext>
            </a:extLst>
          </p:cNvPr>
          <p:cNvPicPr>
            <a:picLocks noChangeAspect="1"/>
          </p:cNvPicPr>
          <p:nvPr/>
        </p:nvPicPr>
        <p:blipFill>
          <a:blip r:embed="rId3"/>
          <a:stretch>
            <a:fillRect/>
          </a:stretch>
        </p:blipFill>
        <p:spPr>
          <a:xfrm>
            <a:off x="629265" y="1350336"/>
            <a:ext cx="4198373" cy="1070868"/>
          </a:xfrm>
          <a:prstGeom prst="rect">
            <a:avLst/>
          </a:prstGeom>
        </p:spPr>
      </p:pic>
      <p:pic>
        <p:nvPicPr>
          <p:cNvPr id="4" name="Picture 3">
            <a:extLst>
              <a:ext uri="{FF2B5EF4-FFF2-40B4-BE49-F238E27FC236}">
                <a16:creationId xmlns:a16="http://schemas.microsoft.com/office/drawing/2014/main" id="{1833C740-15C2-9C5B-8990-0B0F19761076}"/>
              </a:ext>
            </a:extLst>
          </p:cNvPr>
          <p:cNvPicPr>
            <a:picLocks noChangeAspect="1"/>
          </p:cNvPicPr>
          <p:nvPr/>
        </p:nvPicPr>
        <p:blipFill>
          <a:blip r:embed="rId4"/>
          <a:stretch>
            <a:fillRect/>
          </a:stretch>
        </p:blipFill>
        <p:spPr>
          <a:xfrm>
            <a:off x="683341" y="2860400"/>
            <a:ext cx="4144297" cy="1172133"/>
          </a:xfrm>
          <a:prstGeom prst="rect">
            <a:avLst/>
          </a:prstGeom>
        </p:spPr>
      </p:pic>
      <p:pic>
        <p:nvPicPr>
          <p:cNvPr id="5" name="Picture 4">
            <a:extLst>
              <a:ext uri="{FF2B5EF4-FFF2-40B4-BE49-F238E27FC236}">
                <a16:creationId xmlns:a16="http://schemas.microsoft.com/office/drawing/2014/main" id="{8C282B87-01D6-098F-FBA9-CA6B9D237A6D}"/>
              </a:ext>
            </a:extLst>
          </p:cNvPr>
          <p:cNvPicPr>
            <a:picLocks noChangeAspect="1"/>
          </p:cNvPicPr>
          <p:nvPr/>
        </p:nvPicPr>
        <p:blipFill>
          <a:blip r:embed="rId5"/>
          <a:stretch>
            <a:fillRect/>
          </a:stretch>
        </p:blipFill>
        <p:spPr>
          <a:xfrm>
            <a:off x="683342" y="4434365"/>
            <a:ext cx="4144298" cy="1184795"/>
          </a:xfrm>
          <a:prstGeom prst="rect">
            <a:avLst/>
          </a:prstGeom>
        </p:spPr>
      </p:pic>
      <p:pic>
        <p:nvPicPr>
          <p:cNvPr id="6" name="Picture 5">
            <a:extLst>
              <a:ext uri="{FF2B5EF4-FFF2-40B4-BE49-F238E27FC236}">
                <a16:creationId xmlns:a16="http://schemas.microsoft.com/office/drawing/2014/main" id="{F2CEDF8C-DE71-7AA7-3657-6BEBB1BFC0FE}"/>
              </a:ext>
            </a:extLst>
          </p:cNvPr>
          <p:cNvPicPr>
            <a:picLocks noChangeAspect="1"/>
          </p:cNvPicPr>
          <p:nvPr/>
        </p:nvPicPr>
        <p:blipFill>
          <a:blip r:embed="rId6"/>
          <a:stretch>
            <a:fillRect/>
          </a:stretch>
        </p:blipFill>
        <p:spPr>
          <a:xfrm>
            <a:off x="629265" y="6135903"/>
            <a:ext cx="4198375" cy="843636"/>
          </a:xfrm>
          <a:prstGeom prst="rect">
            <a:avLst/>
          </a:prstGeom>
        </p:spPr>
      </p:pic>
      <p:sp>
        <p:nvSpPr>
          <p:cNvPr id="7" name="TextBox 6">
            <a:extLst>
              <a:ext uri="{FF2B5EF4-FFF2-40B4-BE49-F238E27FC236}">
                <a16:creationId xmlns:a16="http://schemas.microsoft.com/office/drawing/2014/main" id="{8DF6065F-485C-E44A-D2BA-7FCCC6A527D7}"/>
              </a:ext>
            </a:extLst>
          </p:cNvPr>
          <p:cNvSpPr txBox="1"/>
          <p:nvPr/>
        </p:nvSpPr>
        <p:spPr>
          <a:xfrm>
            <a:off x="393290" y="0"/>
            <a:ext cx="10815484" cy="646331"/>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b="1">
                <a:ln w="22225">
                  <a:solidFill>
                    <a:schemeClr val="accent2"/>
                  </a:solidFill>
                  <a:prstDash val="solid"/>
                </a:ln>
                <a:solidFill>
                  <a:schemeClr val="accent2">
                    <a:lumMod val="40000"/>
                    <a:lumOff val="60000"/>
                  </a:schemeClr>
                </a:solidFill>
              </a:rPr>
              <a:t>8 Weeks sexual Health Empowerment Sessions/Activities, Inclusive Learning for 14-25 Year Olds.</a:t>
            </a:r>
          </a:p>
          <a:p>
            <a:r>
              <a:rPr lang="en-GB" b="1">
                <a:ln w="22225">
                  <a:solidFill>
                    <a:schemeClr val="accent2"/>
                  </a:solidFill>
                  <a:prstDash val="solid"/>
                </a:ln>
                <a:solidFill>
                  <a:schemeClr val="accent2">
                    <a:lumMod val="40000"/>
                    <a:lumOff val="60000"/>
                  </a:schemeClr>
                </a:solidFill>
              </a:rPr>
              <a:t>Weekly Session Breakdown. </a:t>
            </a:r>
          </a:p>
        </p:txBody>
      </p:sp>
      <p:sp>
        <p:nvSpPr>
          <p:cNvPr id="8" name="Footer Placeholder 7">
            <a:extLst>
              <a:ext uri="{FF2B5EF4-FFF2-40B4-BE49-F238E27FC236}">
                <a16:creationId xmlns:a16="http://schemas.microsoft.com/office/drawing/2014/main" id="{AC4A80CA-11C6-C880-27BC-9F65D6CE6FAC}"/>
              </a:ext>
            </a:extLst>
          </p:cNvPr>
          <p:cNvSpPr>
            <a:spLocks noGrp="1"/>
          </p:cNvSpPr>
          <p:nvPr>
            <p:ph type="ftr" sz="quarter" idx="11"/>
          </p:nvPr>
        </p:nvSpPr>
        <p:spPr>
          <a:xfrm flipH="1">
            <a:off x="6974946" y="6934443"/>
            <a:ext cx="1605528" cy="281579"/>
          </a:xfrm>
        </p:spPr>
        <p:txBody>
          <a:bodyPr/>
          <a:lstStyle/>
          <a:p>
            <a:r>
              <a:rPr lang="en-US"/>
              <a:t>Rosena LUCY</a:t>
            </a:r>
          </a:p>
        </p:txBody>
      </p:sp>
      <p:sp>
        <p:nvSpPr>
          <p:cNvPr id="9" name="TextBox 8">
            <a:extLst>
              <a:ext uri="{FF2B5EF4-FFF2-40B4-BE49-F238E27FC236}">
                <a16:creationId xmlns:a16="http://schemas.microsoft.com/office/drawing/2014/main" id="{3E0F5206-7181-7EDA-FBDF-20E387BDA9C7}"/>
              </a:ext>
            </a:extLst>
          </p:cNvPr>
          <p:cNvSpPr txBox="1"/>
          <p:nvPr/>
        </p:nvSpPr>
        <p:spPr>
          <a:xfrm>
            <a:off x="1582994" y="2456136"/>
            <a:ext cx="2379406" cy="369332"/>
          </a:xfrm>
          <a:prstGeom prst="rect">
            <a:avLst/>
          </a:prstGeom>
          <a:noFill/>
        </p:spPr>
        <p:txBody>
          <a:bodyPr wrap="square" rtlCol="0">
            <a:spAutoFit/>
          </a:bodyPr>
          <a:lstStyle/>
          <a:p>
            <a:r>
              <a:rPr lang="en-GB" dirty="0"/>
              <a:t>(</a:t>
            </a:r>
            <a:r>
              <a:rPr lang="en-GB" sz="1100" dirty="0">
                <a:latin typeface="Aptos" panose="020B0004020202020204" pitchFamily="34" charset="0"/>
              </a:rPr>
              <a:t>Adobe Stock, 2025).</a:t>
            </a:r>
          </a:p>
        </p:txBody>
      </p:sp>
      <p:sp>
        <p:nvSpPr>
          <p:cNvPr id="11" name="TextBox 10">
            <a:extLst>
              <a:ext uri="{FF2B5EF4-FFF2-40B4-BE49-F238E27FC236}">
                <a16:creationId xmlns:a16="http://schemas.microsoft.com/office/drawing/2014/main" id="{B9BA9094-C8C2-218C-7E8F-E13400EDA1DC}"/>
              </a:ext>
            </a:extLst>
          </p:cNvPr>
          <p:cNvSpPr txBox="1"/>
          <p:nvPr/>
        </p:nvSpPr>
        <p:spPr>
          <a:xfrm>
            <a:off x="2851355" y="4016943"/>
            <a:ext cx="1632155" cy="261610"/>
          </a:xfrm>
          <a:prstGeom prst="rect">
            <a:avLst/>
          </a:prstGeom>
          <a:noFill/>
        </p:spPr>
        <p:txBody>
          <a:bodyPr wrap="square" rtlCol="0">
            <a:spAutoFit/>
          </a:bodyPr>
          <a:lstStyle/>
          <a:p>
            <a:r>
              <a:rPr lang="en-GB" sz="1100" dirty="0"/>
              <a:t>(Adobe Stock, 2025).</a:t>
            </a:r>
          </a:p>
        </p:txBody>
      </p:sp>
      <p:sp>
        <p:nvSpPr>
          <p:cNvPr id="12" name="TextBox 11">
            <a:extLst>
              <a:ext uri="{FF2B5EF4-FFF2-40B4-BE49-F238E27FC236}">
                <a16:creationId xmlns:a16="http://schemas.microsoft.com/office/drawing/2014/main" id="{4A3EA9C2-BA56-6599-034A-31EA908894EC}"/>
              </a:ext>
            </a:extLst>
          </p:cNvPr>
          <p:cNvSpPr txBox="1"/>
          <p:nvPr/>
        </p:nvSpPr>
        <p:spPr>
          <a:xfrm>
            <a:off x="3008671" y="5774972"/>
            <a:ext cx="1818967" cy="261610"/>
          </a:xfrm>
          <a:prstGeom prst="rect">
            <a:avLst/>
          </a:prstGeom>
          <a:noFill/>
        </p:spPr>
        <p:txBody>
          <a:bodyPr wrap="square" rtlCol="0">
            <a:spAutoFit/>
          </a:bodyPr>
          <a:lstStyle/>
          <a:p>
            <a:r>
              <a:rPr lang="en-GB" sz="1100" dirty="0">
                <a:latin typeface="Aptos" panose="020B0004020202020204" pitchFamily="34" charset="0"/>
              </a:rPr>
              <a:t>(Adobe Stock, 2025).</a:t>
            </a:r>
          </a:p>
        </p:txBody>
      </p:sp>
      <p:sp>
        <p:nvSpPr>
          <p:cNvPr id="14" name="TextBox 13">
            <a:extLst>
              <a:ext uri="{FF2B5EF4-FFF2-40B4-BE49-F238E27FC236}">
                <a16:creationId xmlns:a16="http://schemas.microsoft.com/office/drawing/2014/main" id="{A54A05D1-28C3-2D0C-1275-858582C6818F}"/>
              </a:ext>
            </a:extLst>
          </p:cNvPr>
          <p:cNvSpPr txBox="1"/>
          <p:nvPr/>
        </p:nvSpPr>
        <p:spPr>
          <a:xfrm>
            <a:off x="3394679" y="6940518"/>
            <a:ext cx="1605527" cy="261610"/>
          </a:xfrm>
          <a:prstGeom prst="rect">
            <a:avLst/>
          </a:prstGeom>
          <a:noFill/>
        </p:spPr>
        <p:txBody>
          <a:bodyPr wrap="square" rtlCol="0">
            <a:spAutoFit/>
          </a:bodyPr>
          <a:lstStyle/>
          <a:p>
            <a:r>
              <a:rPr lang="en-GB" sz="1100" dirty="0">
                <a:latin typeface="Aptos" panose="020B0004020202020204" pitchFamily="34" charset="0"/>
              </a:rPr>
              <a:t>(Adobe Stock, 2025).</a:t>
            </a:r>
            <a:endParaRPr lang="en-GB" sz="1100" dirty="0"/>
          </a:p>
        </p:txBody>
      </p:sp>
    </p:spTree>
    <p:extLst>
      <p:ext uri="{BB962C8B-B14F-4D97-AF65-F5344CB8AC3E}">
        <p14:creationId xmlns:p14="http://schemas.microsoft.com/office/powerpoint/2010/main" val="33191843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027CA0DE-8795-257E-A8AA-4CCDEA479322}"/>
              </a:ext>
            </a:extLst>
          </p:cNvPr>
          <p:cNvGraphicFramePr>
            <a:graphicFrameLocks noGrp="1"/>
          </p:cNvGraphicFramePr>
          <p:nvPr>
            <p:extLst>
              <p:ext uri="{D42A27DB-BD31-4B8C-83A1-F6EECF244321}">
                <p14:modId xmlns:p14="http://schemas.microsoft.com/office/powerpoint/2010/main" val="3779346657"/>
              </p:ext>
            </p:extLst>
          </p:nvPr>
        </p:nvGraphicFramePr>
        <p:xfrm>
          <a:off x="0" y="315049"/>
          <a:ext cx="12192000" cy="4890257"/>
        </p:xfrm>
        <a:graphic>
          <a:graphicData uri="http://schemas.openxmlformats.org/drawingml/2006/table">
            <a:tbl>
              <a:tblPr firstRow="1" bandRow="1">
                <a:tableStyleId>{5C22544A-7EE6-4342-B048-85BDC9FD1C3A}</a:tableStyleId>
              </a:tblPr>
              <a:tblGrid>
                <a:gridCol w="806245">
                  <a:extLst>
                    <a:ext uri="{9D8B030D-6E8A-4147-A177-3AD203B41FA5}">
                      <a16:colId xmlns:a16="http://schemas.microsoft.com/office/drawing/2014/main" val="1767740109"/>
                    </a:ext>
                  </a:extLst>
                </a:gridCol>
                <a:gridCol w="5289755">
                  <a:extLst>
                    <a:ext uri="{9D8B030D-6E8A-4147-A177-3AD203B41FA5}">
                      <a16:colId xmlns:a16="http://schemas.microsoft.com/office/drawing/2014/main" val="1048728928"/>
                    </a:ext>
                  </a:extLst>
                </a:gridCol>
                <a:gridCol w="3048000">
                  <a:extLst>
                    <a:ext uri="{9D8B030D-6E8A-4147-A177-3AD203B41FA5}">
                      <a16:colId xmlns:a16="http://schemas.microsoft.com/office/drawing/2014/main" val="1097429396"/>
                    </a:ext>
                  </a:extLst>
                </a:gridCol>
                <a:gridCol w="3048000">
                  <a:extLst>
                    <a:ext uri="{9D8B030D-6E8A-4147-A177-3AD203B41FA5}">
                      <a16:colId xmlns:a16="http://schemas.microsoft.com/office/drawing/2014/main" val="1927194333"/>
                    </a:ext>
                  </a:extLst>
                </a:gridCol>
              </a:tblGrid>
              <a:tr h="404291">
                <a:tc>
                  <a:txBody>
                    <a:bodyPr/>
                    <a:lstStyle/>
                    <a:p>
                      <a:r>
                        <a:rPr lang="en-GB" sz="1800" b="1"/>
                        <a:t>Week</a:t>
                      </a:r>
                      <a:endParaRPr lang="en-GB"/>
                    </a:p>
                  </a:txBody>
                  <a:tcPr/>
                </a:tc>
                <a:tc>
                  <a:txBody>
                    <a:bodyPr/>
                    <a:lstStyle/>
                    <a:p>
                      <a:r>
                        <a:rPr lang="en-GB"/>
                        <a:t>Picture</a:t>
                      </a:r>
                    </a:p>
                  </a:txBody>
                  <a:tcPr/>
                </a:tc>
                <a:tc>
                  <a:txBody>
                    <a:bodyPr/>
                    <a:lstStyle/>
                    <a:p>
                      <a:r>
                        <a:rPr lang="en-GB"/>
                        <a:t>Session Theme</a:t>
                      </a:r>
                    </a:p>
                  </a:txBody>
                  <a:tcPr/>
                </a:tc>
                <a:tc>
                  <a:txBody>
                    <a:bodyPr/>
                    <a:lstStyle/>
                    <a:p>
                      <a:r>
                        <a:rPr lang="en-GB"/>
                        <a:t>Focus</a:t>
                      </a:r>
                    </a:p>
                  </a:txBody>
                  <a:tcPr/>
                </a:tc>
                <a:extLst>
                  <a:ext uri="{0D108BD9-81ED-4DB2-BD59-A6C34878D82A}">
                    <a16:rowId xmlns:a16="http://schemas.microsoft.com/office/drawing/2014/main" val="3656330210"/>
                  </a:ext>
                </a:extLst>
              </a:tr>
              <a:tr h="1295946">
                <a:tc>
                  <a:txBody>
                    <a:bodyPr/>
                    <a:lstStyle/>
                    <a:p>
                      <a:r>
                        <a:rPr lang="en-GB"/>
                        <a:t>5</a:t>
                      </a:r>
                    </a:p>
                  </a:txBody>
                  <a:tcPr/>
                </a:tc>
                <a:tc>
                  <a:txBody>
                    <a:bodyPr/>
                    <a:lstStyle/>
                    <a:p>
                      <a:endParaRPr lang="en-GB"/>
                    </a:p>
                    <a:p>
                      <a:endParaRPr lang="en-GB"/>
                    </a:p>
                    <a:p>
                      <a:endParaRPr lang="en-GB"/>
                    </a:p>
                    <a:p>
                      <a:endParaRPr lang="en-GB"/>
                    </a:p>
                  </a:txBody>
                  <a:tcPr/>
                </a:tc>
                <a:tc>
                  <a:txBody>
                    <a:bodyPr/>
                    <a:lstStyle/>
                    <a:p>
                      <a:r>
                        <a:rPr lang="en-GB" dirty="0"/>
                        <a:t>LGBTQ+ Inclusive Health</a:t>
                      </a:r>
                    </a:p>
                    <a:p>
                      <a:endParaRPr lang="en-GB" dirty="0"/>
                    </a:p>
                  </a:txBody>
                  <a:tcPr/>
                </a:tc>
                <a:tc>
                  <a:txBody>
                    <a:bodyPr/>
                    <a:lstStyle/>
                    <a:p>
                      <a:r>
                        <a:rPr lang="en-US"/>
                        <a:t>Address diverse needs and identities</a:t>
                      </a:r>
                      <a:endParaRPr lang="en-GB"/>
                    </a:p>
                  </a:txBody>
                  <a:tcPr/>
                </a:tc>
                <a:extLst>
                  <a:ext uri="{0D108BD9-81ED-4DB2-BD59-A6C34878D82A}">
                    <a16:rowId xmlns:a16="http://schemas.microsoft.com/office/drawing/2014/main" val="2466492020"/>
                  </a:ext>
                </a:extLst>
              </a:tr>
              <a:tr h="1595010">
                <a:tc>
                  <a:txBody>
                    <a:bodyPr/>
                    <a:lstStyle/>
                    <a:p>
                      <a:r>
                        <a:rPr lang="en-GB"/>
                        <a:t>6</a:t>
                      </a:r>
                    </a:p>
                  </a:txBody>
                  <a:tcPr/>
                </a:tc>
                <a:tc>
                  <a:txBody>
                    <a:bodyPr/>
                    <a:lstStyle/>
                    <a:p>
                      <a:endParaRPr lang="en-GB"/>
                    </a:p>
                    <a:p>
                      <a:endParaRPr lang="en-GB"/>
                    </a:p>
                    <a:p>
                      <a:endParaRPr lang="en-GB"/>
                    </a:p>
                    <a:p>
                      <a:endParaRPr lang="en-GB"/>
                    </a:p>
                    <a:p>
                      <a:endParaRPr lang="en-GB"/>
                    </a:p>
                  </a:txBody>
                  <a:tcPr/>
                </a:tc>
                <a:tc>
                  <a:txBody>
                    <a:bodyPr/>
                    <a:lstStyle/>
                    <a:p>
                      <a:pPr>
                        <a:buNone/>
                      </a:pPr>
                      <a:r>
                        <a:rPr lang="en-GB" sz="1600" dirty="0"/>
                        <a:t>Peer-Led Q&amp;A</a:t>
                      </a:r>
                    </a:p>
                    <a:p>
                      <a:pPr>
                        <a:buNone/>
                      </a:pPr>
                      <a:endParaRPr lang="en-GB" sz="1600" dirty="0"/>
                    </a:p>
                  </a:txBody>
                  <a:tcPr marL="82571" marR="82571" marT="41285" marB="41285" anchor="ctr"/>
                </a:tc>
                <a:tc>
                  <a:txBody>
                    <a:bodyPr/>
                    <a:lstStyle/>
                    <a:p>
                      <a:pPr>
                        <a:buNone/>
                      </a:pPr>
                      <a:r>
                        <a:rPr lang="en-US" sz="1600"/>
                        <a:t>Safe space for anonymous questions</a:t>
                      </a:r>
                      <a:endParaRPr lang="en-GB" sz="1600"/>
                    </a:p>
                  </a:txBody>
                  <a:tcPr marL="82571" marR="82571" marT="41285" marB="41285" anchor="ctr"/>
                </a:tc>
                <a:extLst>
                  <a:ext uri="{0D108BD9-81ED-4DB2-BD59-A6C34878D82A}">
                    <a16:rowId xmlns:a16="http://schemas.microsoft.com/office/drawing/2014/main" val="2407023956"/>
                  </a:ext>
                </a:extLst>
              </a:tr>
              <a:tr h="1595010">
                <a:tc>
                  <a:txBody>
                    <a:bodyPr/>
                    <a:lstStyle/>
                    <a:p>
                      <a:r>
                        <a:rPr lang="en-GB"/>
                        <a:t>7</a:t>
                      </a:r>
                    </a:p>
                  </a:txBody>
                  <a:tcPr/>
                </a:tc>
                <a:tc>
                  <a:txBody>
                    <a:bodyPr/>
                    <a:lstStyle/>
                    <a:p>
                      <a:endParaRPr lang="en-GB"/>
                    </a:p>
                    <a:p>
                      <a:endParaRPr lang="en-GB"/>
                    </a:p>
                    <a:p>
                      <a:endParaRPr lang="en-GB"/>
                    </a:p>
                    <a:p>
                      <a:endParaRPr lang="en-GB"/>
                    </a:p>
                    <a:p>
                      <a:endParaRPr lang="en-GB"/>
                    </a:p>
                  </a:txBody>
                  <a:tcPr/>
                </a:tc>
                <a:tc>
                  <a:txBody>
                    <a:bodyPr/>
                    <a:lstStyle/>
                    <a:p>
                      <a:r>
                        <a:rPr lang="en-GB" dirty="0"/>
                        <a:t>Local Clinic Visit</a:t>
                      </a:r>
                    </a:p>
                    <a:p>
                      <a:endParaRPr lang="en-GB" dirty="0"/>
                    </a:p>
                  </a:txBody>
                  <a:tcPr/>
                </a:tc>
                <a:tc>
                  <a:txBody>
                    <a:bodyPr/>
                    <a:lstStyle/>
                    <a:p>
                      <a:r>
                        <a:rPr lang="en-US" dirty="0"/>
                        <a:t>Build  trust with health services</a:t>
                      </a:r>
                      <a:endParaRPr lang="en-GB" dirty="0"/>
                    </a:p>
                  </a:txBody>
                  <a:tcPr/>
                </a:tc>
                <a:extLst>
                  <a:ext uri="{0D108BD9-81ED-4DB2-BD59-A6C34878D82A}">
                    <a16:rowId xmlns:a16="http://schemas.microsoft.com/office/drawing/2014/main" val="982700078"/>
                  </a:ext>
                </a:extLst>
              </a:tr>
            </a:tbl>
          </a:graphicData>
        </a:graphic>
      </p:graphicFrame>
      <p:pic>
        <p:nvPicPr>
          <p:cNvPr id="3" name="Picture 2">
            <a:extLst>
              <a:ext uri="{FF2B5EF4-FFF2-40B4-BE49-F238E27FC236}">
                <a16:creationId xmlns:a16="http://schemas.microsoft.com/office/drawing/2014/main" id="{5AEC568C-A111-63D6-C9C0-9B7D39AE8724}"/>
              </a:ext>
            </a:extLst>
          </p:cNvPr>
          <p:cNvPicPr>
            <a:picLocks noChangeAspect="1"/>
          </p:cNvPicPr>
          <p:nvPr/>
        </p:nvPicPr>
        <p:blipFill>
          <a:blip r:embed="rId3"/>
          <a:stretch>
            <a:fillRect/>
          </a:stretch>
        </p:blipFill>
        <p:spPr>
          <a:xfrm>
            <a:off x="845573" y="662875"/>
            <a:ext cx="5250424" cy="1299882"/>
          </a:xfrm>
          <a:prstGeom prst="rect">
            <a:avLst/>
          </a:prstGeom>
        </p:spPr>
      </p:pic>
      <p:pic>
        <p:nvPicPr>
          <p:cNvPr id="4" name="Picture 3">
            <a:extLst>
              <a:ext uri="{FF2B5EF4-FFF2-40B4-BE49-F238E27FC236}">
                <a16:creationId xmlns:a16="http://schemas.microsoft.com/office/drawing/2014/main" id="{AAC8DF00-9FC9-12EB-57D5-95A7D35BA9E4}"/>
              </a:ext>
            </a:extLst>
          </p:cNvPr>
          <p:cNvPicPr>
            <a:picLocks noChangeAspect="1"/>
          </p:cNvPicPr>
          <p:nvPr/>
        </p:nvPicPr>
        <p:blipFill>
          <a:blip r:embed="rId4"/>
          <a:stretch>
            <a:fillRect/>
          </a:stretch>
        </p:blipFill>
        <p:spPr>
          <a:xfrm>
            <a:off x="845573" y="2187858"/>
            <a:ext cx="5250425" cy="1299882"/>
          </a:xfrm>
          <a:prstGeom prst="rect">
            <a:avLst/>
          </a:prstGeom>
        </p:spPr>
      </p:pic>
      <p:pic>
        <p:nvPicPr>
          <p:cNvPr id="5" name="Picture 4">
            <a:extLst>
              <a:ext uri="{FF2B5EF4-FFF2-40B4-BE49-F238E27FC236}">
                <a16:creationId xmlns:a16="http://schemas.microsoft.com/office/drawing/2014/main" id="{37952BD4-96F3-AE9C-C22D-121D9C50ED04}"/>
              </a:ext>
            </a:extLst>
          </p:cNvPr>
          <p:cNvPicPr>
            <a:picLocks noChangeAspect="1"/>
          </p:cNvPicPr>
          <p:nvPr/>
        </p:nvPicPr>
        <p:blipFill>
          <a:blip r:embed="rId5"/>
          <a:stretch>
            <a:fillRect/>
          </a:stretch>
        </p:blipFill>
        <p:spPr>
          <a:xfrm>
            <a:off x="845574" y="3755924"/>
            <a:ext cx="5250425" cy="1369741"/>
          </a:xfrm>
          <a:prstGeom prst="rect">
            <a:avLst/>
          </a:prstGeom>
        </p:spPr>
      </p:pic>
      <p:graphicFrame>
        <p:nvGraphicFramePr>
          <p:cNvPr id="9" name="Table 8">
            <a:extLst>
              <a:ext uri="{FF2B5EF4-FFF2-40B4-BE49-F238E27FC236}">
                <a16:creationId xmlns:a16="http://schemas.microsoft.com/office/drawing/2014/main" id="{FC49C330-A254-A205-C900-97CA7339D4B5}"/>
              </a:ext>
            </a:extLst>
          </p:cNvPr>
          <p:cNvGraphicFramePr>
            <a:graphicFrameLocks noGrp="1"/>
          </p:cNvGraphicFramePr>
          <p:nvPr>
            <p:extLst>
              <p:ext uri="{D42A27DB-BD31-4B8C-83A1-F6EECF244321}">
                <p14:modId xmlns:p14="http://schemas.microsoft.com/office/powerpoint/2010/main" val="344845247"/>
              </p:ext>
            </p:extLst>
          </p:nvPr>
        </p:nvGraphicFramePr>
        <p:xfrm>
          <a:off x="0" y="5201266"/>
          <a:ext cx="12297350" cy="1656734"/>
        </p:xfrm>
        <a:graphic>
          <a:graphicData uri="http://schemas.openxmlformats.org/drawingml/2006/table">
            <a:tbl>
              <a:tblPr firstRow="1" bandRow="1">
                <a:tableStyleId>{5C22544A-7EE6-4342-B048-85BDC9FD1C3A}</a:tableStyleId>
              </a:tblPr>
              <a:tblGrid>
                <a:gridCol w="967494">
                  <a:extLst>
                    <a:ext uri="{9D8B030D-6E8A-4147-A177-3AD203B41FA5}">
                      <a16:colId xmlns:a16="http://schemas.microsoft.com/office/drawing/2014/main" val="3202827659"/>
                    </a:ext>
                  </a:extLst>
                </a:gridCol>
                <a:gridCol w="5158003">
                  <a:extLst>
                    <a:ext uri="{9D8B030D-6E8A-4147-A177-3AD203B41FA5}">
                      <a16:colId xmlns:a16="http://schemas.microsoft.com/office/drawing/2014/main" val="1329336161"/>
                    </a:ext>
                  </a:extLst>
                </a:gridCol>
                <a:gridCol w="3094355">
                  <a:extLst>
                    <a:ext uri="{9D8B030D-6E8A-4147-A177-3AD203B41FA5}">
                      <a16:colId xmlns:a16="http://schemas.microsoft.com/office/drawing/2014/main" val="4156586831"/>
                    </a:ext>
                  </a:extLst>
                </a:gridCol>
                <a:gridCol w="3077498">
                  <a:extLst>
                    <a:ext uri="{9D8B030D-6E8A-4147-A177-3AD203B41FA5}">
                      <a16:colId xmlns:a16="http://schemas.microsoft.com/office/drawing/2014/main" val="814355131"/>
                    </a:ext>
                  </a:extLst>
                </a:gridCol>
              </a:tblGrid>
              <a:tr h="1656734">
                <a:tc>
                  <a:txBody>
                    <a:bodyPr/>
                    <a:lstStyle/>
                    <a:p>
                      <a:r>
                        <a:rPr lang="en-GB" b="0">
                          <a:solidFill>
                            <a:schemeClr val="tx1"/>
                          </a:solidFill>
                        </a:rPr>
                        <a:t>8</a:t>
                      </a:r>
                    </a:p>
                  </a:txBody>
                  <a:tcPr>
                    <a:noFill/>
                  </a:tcPr>
                </a:tc>
                <a:tc>
                  <a:txBody>
                    <a:bodyPr/>
                    <a:lstStyle/>
                    <a:p>
                      <a:endParaRPr lang="en-GB"/>
                    </a:p>
                  </a:txBody>
                  <a:tcPr>
                    <a:noFill/>
                  </a:tcPr>
                </a:tc>
                <a:tc>
                  <a:txBody>
                    <a:bodyPr/>
                    <a:lstStyle/>
                    <a:p>
                      <a:r>
                        <a:rPr lang="en-GB" b="0" dirty="0">
                          <a:solidFill>
                            <a:schemeClr val="tx1"/>
                          </a:solidFill>
                        </a:rPr>
                        <a:t>Evaluation and celebrations</a:t>
                      </a:r>
                    </a:p>
                  </a:txBody>
                  <a:tcPr>
                    <a:solidFill>
                      <a:schemeClr val="accent6">
                        <a:lumMod val="20000"/>
                        <a:lumOff val="80000"/>
                      </a:schemeClr>
                    </a:solidFill>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800" b="0" dirty="0">
                          <a:solidFill>
                            <a:schemeClr val="tx1"/>
                          </a:solidFill>
                        </a:rPr>
                        <a:t>Reflect, reward, and reinforce learning</a:t>
                      </a:r>
                      <a:endParaRPr lang="en-GB" b="0" dirty="0">
                        <a:solidFill>
                          <a:schemeClr val="tx1"/>
                        </a:solidFill>
                      </a:endParaRPr>
                    </a:p>
                    <a:p>
                      <a:endParaRPr lang="en-GB" dirty="0"/>
                    </a:p>
                    <a:p>
                      <a:endParaRPr lang="en-GB" dirty="0"/>
                    </a:p>
                    <a:p>
                      <a:pPr marL="0" marR="0" lvl="0" indent="0" algn="l" defTabSz="457200" rtl="0" eaLnBrk="1" fontAlgn="auto" latinLnBrk="0" hangingPunct="1">
                        <a:lnSpc>
                          <a:spcPct val="100000"/>
                        </a:lnSpc>
                        <a:spcBef>
                          <a:spcPts val="0"/>
                        </a:spcBef>
                        <a:spcAft>
                          <a:spcPts val="0"/>
                        </a:spcAft>
                        <a:buClrTx/>
                        <a:buSzTx/>
                        <a:buFontTx/>
                        <a:buNone/>
                        <a:tabLst/>
                        <a:defRPr/>
                      </a:pPr>
                      <a:endParaRPr lang="en-GB" dirty="0"/>
                    </a:p>
                  </a:txBody>
                  <a:tcPr>
                    <a:noFill/>
                  </a:tcPr>
                </a:tc>
                <a:extLst>
                  <a:ext uri="{0D108BD9-81ED-4DB2-BD59-A6C34878D82A}">
                    <a16:rowId xmlns:a16="http://schemas.microsoft.com/office/drawing/2014/main" val="3435159464"/>
                  </a:ext>
                </a:extLst>
              </a:tr>
            </a:tbl>
          </a:graphicData>
        </a:graphic>
      </p:graphicFrame>
      <p:pic>
        <p:nvPicPr>
          <p:cNvPr id="10" name="Picture 9">
            <a:extLst>
              <a:ext uri="{FF2B5EF4-FFF2-40B4-BE49-F238E27FC236}">
                <a16:creationId xmlns:a16="http://schemas.microsoft.com/office/drawing/2014/main" id="{EAC953FA-7FBB-7E7B-655B-C19F683E115B}"/>
              </a:ext>
            </a:extLst>
          </p:cNvPr>
          <p:cNvPicPr>
            <a:picLocks noChangeAspect="1"/>
          </p:cNvPicPr>
          <p:nvPr/>
        </p:nvPicPr>
        <p:blipFill>
          <a:blip r:embed="rId6"/>
          <a:stretch>
            <a:fillRect/>
          </a:stretch>
        </p:blipFill>
        <p:spPr>
          <a:xfrm>
            <a:off x="845573" y="5280907"/>
            <a:ext cx="5250425" cy="1717566"/>
          </a:xfrm>
          <a:prstGeom prst="rect">
            <a:avLst/>
          </a:prstGeom>
        </p:spPr>
      </p:pic>
      <p:sp>
        <p:nvSpPr>
          <p:cNvPr id="11" name="TextBox 10">
            <a:extLst>
              <a:ext uri="{FF2B5EF4-FFF2-40B4-BE49-F238E27FC236}">
                <a16:creationId xmlns:a16="http://schemas.microsoft.com/office/drawing/2014/main" id="{88CE64D5-ED47-E286-8D2D-C7E9F4FD7EAB}"/>
              </a:ext>
            </a:extLst>
          </p:cNvPr>
          <p:cNvSpPr txBox="1"/>
          <p:nvPr/>
        </p:nvSpPr>
        <p:spPr>
          <a:xfrm>
            <a:off x="1626781" y="-85060"/>
            <a:ext cx="5082363" cy="400110"/>
          </a:xfrm>
          <a:prstGeom prst="rect">
            <a:avLst/>
          </a:prstGeom>
          <a:noFill/>
        </p:spPr>
        <p:txBody>
          <a:bodyPr wrap="square" rtlCol="0">
            <a:spAutoFit/>
          </a:bodyPr>
          <a:lstStyle/>
          <a:p>
            <a:r>
              <a:rPr lang="en-GB" sz="2000"/>
              <a:t>Slide  4 continued  </a:t>
            </a:r>
          </a:p>
        </p:txBody>
      </p:sp>
      <p:sp>
        <p:nvSpPr>
          <p:cNvPr id="7" name="Footer Placeholder 6">
            <a:extLst>
              <a:ext uri="{FF2B5EF4-FFF2-40B4-BE49-F238E27FC236}">
                <a16:creationId xmlns:a16="http://schemas.microsoft.com/office/drawing/2014/main" id="{3ADEBF41-BEA9-EA9F-F099-07247DFC465B}"/>
              </a:ext>
            </a:extLst>
          </p:cNvPr>
          <p:cNvSpPr>
            <a:spLocks noGrp="1"/>
          </p:cNvSpPr>
          <p:nvPr>
            <p:ph type="ftr" sz="quarter" idx="11"/>
          </p:nvPr>
        </p:nvSpPr>
        <p:spPr>
          <a:xfrm flipH="1">
            <a:off x="7464490" y="6428792"/>
            <a:ext cx="1399592" cy="297458"/>
          </a:xfrm>
        </p:spPr>
        <p:txBody>
          <a:bodyPr/>
          <a:lstStyle/>
          <a:p>
            <a:r>
              <a:rPr lang="en-US" dirty="0"/>
              <a:t>Rosena LUCY</a:t>
            </a:r>
          </a:p>
        </p:txBody>
      </p:sp>
      <p:sp>
        <p:nvSpPr>
          <p:cNvPr id="13" name="TextBox 12">
            <a:extLst>
              <a:ext uri="{FF2B5EF4-FFF2-40B4-BE49-F238E27FC236}">
                <a16:creationId xmlns:a16="http://schemas.microsoft.com/office/drawing/2014/main" id="{4CE40457-E9D3-8C66-B928-723D1776192E}"/>
              </a:ext>
            </a:extLst>
          </p:cNvPr>
          <p:cNvSpPr txBox="1"/>
          <p:nvPr/>
        </p:nvSpPr>
        <p:spPr>
          <a:xfrm>
            <a:off x="4850847" y="1776383"/>
            <a:ext cx="1858297" cy="246221"/>
          </a:xfrm>
          <a:prstGeom prst="rect">
            <a:avLst/>
          </a:prstGeom>
          <a:noFill/>
        </p:spPr>
        <p:txBody>
          <a:bodyPr wrap="square">
            <a:spAutoFit/>
          </a:bodyPr>
          <a:lstStyle/>
          <a:p>
            <a:r>
              <a:rPr lang="en-GB" sz="1000" dirty="0"/>
              <a:t>(Adobe Stock, 2025).</a:t>
            </a:r>
          </a:p>
        </p:txBody>
      </p:sp>
      <p:sp>
        <p:nvSpPr>
          <p:cNvPr id="15" name="TextBox 14">
            <a:extLst>
              <a:ext uri="{FF2B5EF4-FFF2-40B4-BE49-F238E27FC236}">
                <a16:creationId xmlns:a16="http://schemas.microsoft.com/office/drawing/2014/main" id="{D1C78772-A303-2F0B-3628-B8FB747B008C}"/>
              </a:ext>
            </a:extLst>
          </p:cNvPr>
          <p:cNvSpPr txBox="1"/>
          <p:nvPr/>
        </p:nvSpPr>
        <p:spPr>
          <a:xfrm>
            <a:off x="4832552" y="3299271"/>
            <a:ext cx="2526890" cy="369332"/>
          </a:xfrm>
          <a:prstGeom prst="rect">
            <a:avLst/>
          </a:prstGeom>
          <a:noFill/>
        </p:spPr>
        <p:txBody>
          <a:bodyPr wrap="square">
            <a:spAutoFit/>
          </a:bodyPr>
          <a:lstStyle/>
          <a:p>
            <a:r>
              <a:rPr lang="en-GB" dirty="0"/>
              <a:t> </a:t>
            </a:r>
            <a:r>
              <a:rPr lang="en-GB" sz="1000" dirty="0"/>
              <a:t>(Adobe Stock, 2025).</a:t>
            </a:r>
          </a:p>
        </p:txBody>
      </p:sp>
      <p:sp>
        <p:nvSpPr>
          <p:cNvPr id="17" name="TextBox 16">
            <a:extLst>
              <a:ext uri="{FF2B5EF4-FFF2-40B4-BE49-F238E27FC236}">
                <a16:creationId xmlns:a16="http://schemas.microsoft.com/office/drawing/2014/main" id="{FB00BE49-9C3B-91E2-2DC8-131047366C9D}"/>
              </a:ext>
            </a:extLst>
          </p:cNvPr>
          <p:cNvSpPr txBox="1"/>
          <p:nvPr/>
        </p:nvSpPr>
        <p:spPr>
          <a:xfrm>
            <a:off x="4522838" y="4983884"/>
            <a:ext cx="1455174" cy="246221"/>
          </a:xfrm>
          <a:prstGeom prst="rect">
            <a:avLst/>
          </a:prstGeom>
          <a:noFill/>
        </p:spPr>
        <p:txBody>
          <a:bodyPr wrap="square">
            <a:spAutoFit/>
          </a:bodyPr>
          <a:lstStyle/>
          <a:p>
            <a:r>
              <a:rPr lang="en-GB" sz="1000" dirty="0"/>
              <a:t>(Adobe Stock, 2025).</a:t>
            </a:r>
          </a:p>
        </p:txBody>
      </p:sp>
      <p:sp>
        <p:nvSpPr>
          <p:cNvPr id="23" name="TextBox 22">
            <a:extLst>
              <a:ext uri="{FF2B5EF4-FFF2-40B4-BE49-F238E27FC236}">
                <a16:creationId xmlns:a16="http://schemas.microsoft.com/office/drawing/2014/main" id="{AA3AAEB5-62B6-7B1F-C327-3EE7FC3B925C}"/>
              </a:ext>
            </a:extLst>
          </p:cNvPr>
          <p:cNvSpPr txBox="1"/>
          <p:nvPr/>
        </p:nvSpPr>
        <p:spPr>
          <a:xfrm>
            <a:off x="4850847" y="6666639"/>
            <a:ext cx="1245150" cy="246221"/>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000" dirty="0" err="1">
                <a:solidFill>
                  <a:schemeClr val="tx1"/>
                </a:solidFill>
              </a:rPr>
              <a:t>Unsplash</a:t>
            </a:r>
            <a:r>
              <a:rPr lang="en-GB" sz="1000" dirty="0">
                <a:solidFill>
                  <a:schemeClr val="tx1"/>
                </a:solidFill>
              </a:rPr>
              <a:t>, 2025).</a:t>
            </a:r>
          </a:p>
        </p:txBody>
      </p:sp>
    </p:spTree>
    <p:extLst>
      <p:ext uri="{BB962C8B-B14F-4D97-AF65-F5344CB8AC3E}">
        <p14:creationId xmlns:p14="http://schemas.microsoft.com/office/powerpoint/2010/main" val="25265163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11" name="Table 10">
            <a:extLst>
              <a:ext uri="{FF2B5EF4-FFF2-40B4-BE49-F238E27FC236}">
                <a16:creationId xmlns:a16="http://schemas.microsoft.com/office/drawing/2014/main" id="{D8A67841-7499-9234-FB2D-B0688E6A7E2B}"/>
              </a:ext>
            </a:extLst>
          </p:cNvPr>
          <p:cNvGraphicFramePr>
            <a:graphicFrameLocks noGrp="1"/>
          </p:cNvGraphicFramePr>
          <p:nvPr>
            <p:extLst>
              <p:ext uri="{D42A27DB-BD31-4B8C-83A1-F6EECF244321}">
                <p14:modId xmlns:p14="http://schemas.microsoft.com/office/powerpoint/2010/main" val="2774538463"/>
              </p:ext>
            </p:extLst>
          </p:nvPr>
        </p:nvGraphicFramePr>
        <p:xfrm>
          <a:off x="464270" y="1035031"/>
          <a:ext cx="11658601" cy="5676256"/>
        </p:xfrm>
        <a:graphic>
          <a:graphicData uri="http://schemas.openxmlformats.org/drawingml/2006/table">
            <a:tbl>
              <a:tblPr/>
              <a:tblGrid>
                <a:gridCol w="1241981">
                  <a:extLst>
                    <a:ext uri="{9D8B030D-6E8A-4147-A177-3AD203B41FA5}">
                      <a16:colId xmlns:a16="http://schemas.microsoft.com/office/drawing/2014/main" val="857567654"/>
                    </a:ext>
                  </a:extLst>
                </a:gridCol>
                <a:gridCol w="3883844">
                  <a:extLst>
                    <a:ext uri="{9D8B030D-6E8A-4147-A177-3AD203B41FA5}">
                      <a16:colId xmlns:a16="http://schemas.microsoft.com/office/drawing/2014/main" val="2313408730"/>
                    </a:ext>
                  </a:extLst>
                </a:gridCol>
                <a:gridCol w="2337847">
                  <a:extLst>
                    <a:ext uri="{9D8B030D-6E8A-4147-A177-3AD203B41FA5}">
                      <a16:colId xmlns:a16="http://schemas.microsoft.com/office/drawing/2014/main" val="3084349060"/>
                    </a:ext>
                  </a:extLst>
                </a:gridCol>
                <a:gridCol w="2366128">
                  <a:extLst>
                    <a:ext uri="{9D8B030D-6E8A-4147-A177-3AD203B41FA5}">
                      <a16:colId xmlns:a16="http://schemas.microsoft.com/office/drawing/2014/main" val="498836194"/>
                    </a:ext>
                  </a:extLst>
                </a:gridCol>
                <a:gridCol w="1828801">
                  <a:extLst>
                    <a:ext uri="{9D8B030D-6E8A-4147-A177-3AD203B41FA5}">
                      <a16:colId xmlns:a16="http://schemas.microsoft.com/office/drawing/2014/main" val="3444782012"/>
                    </a:ext>
                  </a:extLst>
                </a:gridCol>
              </a:tblGrid>
              <a:tr h="449115">
                <a:tc>
                  <a:txBody>
                    <a:bodyPr/>
                    <a:lstStyle/>
                    <a:p>
                      <a:pPr algn="l" fontAlgn="ctr">
                        <a:buNone/>
                      </a:pPr>
                      <a:r>
                        <a:rPr lang="en-GB" sz="2000" b="1" i="0" u="none" strike="noStrike">
                          <a:effectLst/>
                          <a:latin typeface="Arial"/>
                        </a:rPr>
                        <a:t>Aim</a:t>
                      </a:r>
                      <a:endParaRPr lang="en-GB" sz="2000" b="0" i="0" u="none" strike="noStrike">
                        <a:effectLst/>
                        <a:latin typeface="Arial"/>
                      </a:endParaRPr>
                    </a:p>
                  </a:txBody>
                  <a:tcPr marL="100184" marR="100184" marT="50092" marB="50092" anchor="ctr">
                    <a:lnL>
                      <a:noFill/>
                    </a:lnL>
                    <a:lnR>
                      <a:noFill/>
                    </a:lnR>
                    <a:lnT>
                      <a:noFill/>
                    </a:lnT>
                    <a:lnB>
                      <a:noFill/>
                    </a:lnB>
                    <a:noFill/>
                  </a:tcPr>
                </a:tc>
                <a:tc>
                  <a:txBody>
                    <a:bodyPr/>
                    <a:lstStyle/>
                    <a:p>
                      <a:pPr algn="l" fontAlgn="ctr">
                        <a:buNone/>
                      </a:pPr>
                      <a:r>
                        <a:rPr lang="en-GB" sz="2000" b="1" i="0" u="none" strike="noStrike" dirty="0">
                          <a:effectLst/>
                          <a:latin typeface="Arial"/>
                        </a:rPr>
                        <a:t>SMART Objective</a:t>
                      </a:r>
                      <a:endParaRPr lang="en-GB" sz="2000" b="0" i="0" u="none" strike="noStrike" dirty="0">
                        <a:effectLst/>
                        <a:latin typeface="Arial"/>
                      </a:endParaRPr>
                    </a:p>
                  </a:txBody>
                  <a:tcPr marL="100184" marR="100184" marT="50092" marB="50092" anchor="ctr">
                    <a:lnL>
                      <a:noFill/>
                    </a:lnL>
                    <a:lnR>
                      <a:noFill/>
                    </a:lnR>
                    <a:lnT>
                      <a:noFill/>
                    </a:lnT>
                    <a:lnB>
                      <a:noFill/>
                    </a:lnB>
                    <a:noFill/>
                  </a:tcPr>
                </a:tc>
                <a:tc>
                  <a:txBody>
                    <a:bodyPr/>
                    <a:lstStyle/>
                    <a:p>
                      <a:pPr algn="l" fontAlgn="ctr">
                        <a:buNone/>
                      </a:pPr>
                      <a:r>
                        <a:rPr lang="en-GB" sz="2000" b="1" i="0" u="none" strike="noStrike">
                          <a:effectLst/>
                          <a:latin typeface="Arial"/>
                        </a:rPr>
                        <a:t>Benefit</a:t>
                      </a:r>
                      <a:endParaRPr lang="en-GB" sz="2000" b="0" i="0" u="none" strike="noStrike">
                        <a:effectLst/>
                        <a:latin typeface="Arial"/>
                      </a:endParaRPr>
                    </a:p>
                  </a:txBody>
                  <a:tcPr marL="100184" marR="100184" marT="50092" marB="50092" anchor="ctr">
                    <a:lnL>
                      <a:noFill/>
                    </a:lnL>
                    <a:lnR>
                      <a:noFill/>
                    </a:lnR>
                    <a:lnT>
                      <a:noFill/>
                    </a:lnT>
                    <a:lnB>
                      <a:noFill/>
                    </a:lnB>
                    <a:noFill/>
                  </a:tcPr>
                </a:tc>
                <a:tc>
                  <a:txBody>
                    <a:bodyPr/>
                    <a:lstStyle/>
                    <a:p>
                      <a:pPr algn="l" fontAlgn="ctr">
                        <a:buNone/>
                      </a:pPr>
                      <a:r>
                        <a:rPr lang="en-GB" sz="2000" b="1" i="0" u="none" strike="noStrike">
                          <a:effectLst/>
                          <a:latin typeface="Arial"/>
                        </a:rPr>
                        <a:t>Measurement</a:t>
                      </a:r>
                      <a:endParaRPr lang="en-GB" sz="2000" b="0" i="0" u="none" strike="noStrike">
                        <a:effectLst/>
                        <a:latin typeface="Arial"/>
                      </a:endParaRPr>
                    </a:p>
                  </a:txBody>
                  <a:tcPr marL="100184" marR="100184" marT="50092" marB="50092" anchor="ctr">
                    <a:lnL>
                      <a:noFill/>
                    </a:lnL>
                    <a:lnR>
                      <a:noFill/>
                    </a:lnR>
                    <a:lnT>
                      <a:noFill/>
                    </a:lnT>
                    <a:lnB>
                      <a:noFill/>
                    </a:lnB>
                    <a:noFill/>
                  </a:tcPr>
                </a:tc>
                <a:tc>
                  <a:txBody>
                    <a:bodyPr/>
                    <a:lstStyle/>
                    <a:p>
                      <a:pPr algn="l" fontAlgn="ctr">
                        <a:buNone/>
                      </a:pPr>
                      <a:r>
                        <a:rPr lang="en-GB" sz="2000" b="1" i="0" u="none" strike="noStrike">
                          <a:effectLst/>
                          <a:latin typeface="Arial"/>
                        </a:rPr>
                        <a:t>Citation</a:t>
                      </a:r>
                      <a:endParaRPr lang="en-GB" sz="2000" b="0" i="0" u="none" strike="noStrike">
                        <a:effectLst/>
                        <a:latin typeface="Arial"/>
                      </a:endParaRPr>
                    </a:p>
                  </a:txBody>
                  <a:tcPr marL="100184" marR="100184" marT="50092" marB="50092" anchor="ctr">
                    <a:lnL>
                      <a:noFill/>
                    </a:lnL>
                    <a:lnR>
                      <a:noFill/>
                    </a:lnR>
                    <a:lnT>
                      <a:noFill/>
                    </a:lnT>
                    <a:lnB>
                      <a:noFill/>
                    </a:lnB>
                    <a:noFill/>
                  </a:tcPr>
                </a:tc>
                <a:extLst>
                  <a:ext uri="{0D108BD9-81ED-4DB2-BD59-A6C34878D82A}">
                    <a16:rowId xmlns:a16="http://schemas.microsoft.com/office/drawing/2014/main" val="4195984243"/>
                  </a:ext>
                </a:extLst>
              </a:tr>
              <a:tr h="1673973">
                <a:tc>
                  <a:txBody>
                    <a:bodyPr/>
                    <a:lstStyle/>
                    <a:p>
                      <a:pPr algn="l" fontAlgn="ctr">
                        <a:buNone/>
                      </a:pPr>
                      <a:r>
                        <a:rPr lang="en-GB" sz="2000" b="0" i="0" u="none" strike="noStrike">
                          <a:effectLst/>
                          <a:latin typeface="Arial"/>
                        </a:rPr>
                        <a:t>🧪 Aim 1</a:t>
                      </a:r>
                    </a:p>
                  </a:txBody>
                  <a:tcPr marL="100184" marR="100184" marT="50092" marB="50092" anchor="ctr">
                    <a:lnL>
                      <a:noFill/>
                    </a:lnL>
                    <a:lnR>
                      <a:noFill/>
                    </a:lnR>
                    <a:lnT>
                      <a:noFill/>
                    </a:lnT>
                    <a:lnB>
                      <a:noFill/>
                    </a:lnB>
                    <a:noFill/>
                  </a:tcPr>
                </a:tc>
                <a:tc>
                  <a:txBody>
                    <a:bodyPr/>
                    <a:lstStyle/>
                    <a:p>
                      <a:pPr algn="l" fontAlgn="ctr">
                        <a:buNone/>
                      </a:pPr>
                      <a:r>
                        <a:rPr lang="en-US" sz="2000" b="0" i="0" u="none" strike="noStrike">
                          <a:effectLst/>
                          <a:latin typeface="Arial"/>
                        </a:rPr>
                        <a:t>Increase STI screening uptake by 20% among 14–24-year-olds in Birmingham</a:t>
                      </a:r>
                    </a:p>
                  </a:txBody>
                  <a:tcPr marL="100184" marR="100184" marT="50092" marB="50092" anchor="ctr">
                    <a:lnL>
                      <a:noFill/>
                    </a:lnL>
                    <a:lnR>
                      <a:noFill/>
                    </a:lnR>
                    <a:lnT>
                      <a:noFill/>
                    </a:lnT>
                    <a:lnB>
                      <a:noFill/>
                    </a:lnB>
                    <a:noFill/>
                  </a:tcPr>
                </a:tc>
                <a:tc>
                  <a:txBody>
                    <a:bodyPr/>
                    <a:lstStyle/>
                    <a:p>
                      <a:pPr algn="l" fontAlgn="ctr">
                        <a:buNone/>
                      </a:pPr>
                      <a:r>
                        <a:rPr lang="en-US" sz="2000" b="0" i="0" u="none" strike="noStrike">
                          <a:effectLst/>
                          <a:latin typeface="Arial"/>
                        </a:rPr>
                        <a:t>Early detection and reduced transmission of STIs</a:t>
                      </a:r>
                    </a:p>
                  </a:txBody>
                  <a:tcPr marL="100184" marR="100184" marT="50092" marB="50092" anchor="ctr">
                    <a:lnL>
                      <a:noFill/>
                    </a:lnL>
                    <a:lnR>
                      <a:noFill/>
                    </a:lnR>
                    <a:lnT>
                      <a:noFill/>
                    </a:lnT>
                    <a:lnB>
                      <a:noFill/>
                    </a:lnB>
                    <a:noFill/>
                  </a:tcPr>
                </a:tc>
                <a:tc>
                  <a:txBody>
                    <a:bodyPr/>
                    <a:lstStyle/>
                    <a:p>
                      <a:pPr algn="l" fontAlgn="ctr">
                        <a:buNone/>
                      </a:pPr>
                      <a:r>
                        <a:rPr lang="en-US" sz="2000" b="0" i="0" u="none" strike="noStrike">
                          <a:effectLst/>
                          <a:latin typeface="Arial"/>
                        </a:rPr>
                        <a:t>Clinic attendance data and pre/post campaign surveys</a:t>
                      </a:r>
                    </a:p>
                  </a:txBody>
                  <a:tcPr marL="100184" marR="100184" marT="50092" marB="50092" anchor="ctr">
                    <a:lnL>
                      <a:noFill/>
                    </a:lnL>
                    <a:lnR>
                      <a:noFill/>
                    </a:lnR>
                    <a:lnT>
                      <a:noFill/>
                    </a:lnT>
                    <a:lnB>
                      <a:noFill/>
                    </a:lnB>
                    <a:noFill/>
                  </a:tcPr>
                </a:tc>
                <a:tc>
                  <a:txBody>
                    <a:bodyPr/>
                    <a:lstStyle/>
                    <a:p>
                      <a:pPr algn="l" fontAlgn="ctr">
                        <a:buNone/>
                      </a:pPr>
                      <a:r>
                        <a:rPr lang="en-GB" sz="2000" b="0" i="0" u="none" strike="noStrike">
                          <a:effectLst/>
                          <a:latin typeface="Arial"/>
                        </a:rPr>
                        <a:t>(UKHSA, 2024)</a:t>
                      </a:r>
                    </a:p>
                  </a:txBody>
                  <a:tcPr marL="100184" marR="100184" marT="50092" marB="50092" anchor="ctr">
                    <a:lnL>
                      <a:noFill/>
                    </a:lnL>
                    <a:lnR>
                      <a:noFill/>
                    </a:lnR>
                    <a:lnT>
                      <a:noFill/>
                    </a:lnT>
                    <a:lnB>
                      <a:noFill/>
                    </a:lnB>
                    <a:noFill/>
                  </a:tcPr>
                </a:tc>
                <a:extLst>
                  <a:ext uri="{0D108BD9-81ED-4DB2-BD59-A6C34878D82A}">
                    <a16:rowId xmlns:a16="http://schemas.microsoft.com/office/drawing/2014/main" val="1771557495"/>
                  </a:ext>
                </a:extLst>
              </a:tr>
              <a:tr h="1367758">
                <a:tc>
                  <a:txBody>
                    <a:bodyPr/>
                    <a:lstStyle/>
                    <a:p>
                      <a:pPr algn="l" fontAlgn="ctr">
                        <a:buNone/>
                      </a:pPr>
                      <a:r>
                        <a:rPr lang="en-GB" sz="2000" b="0" i="0" u="none" strike="noStrike">
                          <a:effectLst/>
                          <a:latin typeface="Arial"/>
                        </a:rPr>
                        <a:t>🧤 Aim 2</a:t>
                      </a:r>
                    </a:p>
                  </a:txBody>
                  <a:tcPr marL="100184" marR="100184" marT="50092" marB="50092" anchor="ctr">
                    <a:lnL>
                      <a:noFill/>
                    </a:lnL>
                    <a:lnR>
                      <a:noFill/>
                    </a:lnR>
                    <a:lnT>
                      <a:noFill/>
                    </a:lnT>
                    <a:lnB>
                      <a:noFill/>
                    </a:lnB>
                    <a:noFill/>
                  </a:tcPr>
                </a:tc>
                <a:tc>
                  <a:txBody>
                    <a:bodyPr/>
                    <a:lstStyle/>
                    <a:p>
                      <a:pPr algn="l" fontAlgn="ctr">
                        <a:buNone/>
                      </a:pPr>
                      <a:r>
                        <a:rPr lang="en-US" sz="2000" b="0" i="0" u="none" strike="noStrike" dirty="0">
                          <a:effectLst/>
                          <a:latin typeface="Arial"/>
                        </a:rPr>
                        <a:t>Boost condom confidence and access for 14–25s by increasing confidence 25%, distributing 2,000 condoms, and securing 500+ engagements.</a:t>
                      </a:r>
                    </a:p>
                    <a:p>
                      <a:pPr algn="l" fontAlgn="ctr">
                        <a:buNone/>
                      </a:pPr>
                      <a:endParaRPr lang="en-US" sz="2000" b="0" i="0" u="none" strike="noStrike" dirty="0">
                        <a:effectLst/>
                        <a:latin typeface="Arial"/>
                      </a:endParaRPr>
                    </a:p>
                  </a:txBody>
                  <a:tcPr marL="100184" marR="100184" marT="50092" marB="50092" anchor="ctr">
                    <a:lnL>
                      <a:noFill/>
                    </a:lnL>
                    <a:lnR>
                      <a:noFill/>
                    </a:lnR>
                    <a:lnT>
                      <a:noFill/>
                    </a:lnT>
                    <a:lnB>
                      <a:noFill/>
                    </a:lnB>
                    <a:noFill/>
                  </a:tcPr>
                </a:tc>
                <a:tc>
                  <a:txBody>
                    <a:bodyPr/>
                    <a:lstStyle/>
                    <a:p>
                      <a:pPr algn="l" fontAlgn="ctr">
                        <a:buNone/>
                      </a:pPr>
                      <a:r>
                        <a:rPr lang="en-US" sz="2000" b="0" i="0" u="none" strike="noStrike" dirty="0">
                          <a:effectLst/>
                          <a:latin typeface="Arial"/>
                        </a:rPr>
                        <a:t>Empowered decision-making and safer sex practices</a:t>
                      </a:r>
                    </a:p>
                  </a:txBody>
                  <a:tcPr marL="100184" marR="100184" marT="50092" marB="50092" anchor="ctr">
                    <a:lnL>
                      <a:noFill/>
                    </a:lnL>
                    <a:lnR>
                      <a:noFill/>
                    </a:lnR>
                    <a:lnT>
                      <a:noFill/>
                    </a:lnT>
                    <a:lnB>
                      <a:noFill/>
                    </a:lnB>
                    <a:noFill/>
                  </a:tcPr>
                </a:tc>
                <a:tc>
                  <a:txBody>
                    <a:bodyPr/>
                    <a:lstStyle/>
                    <a:p>
                      <a:pPr algn="l" fontAlgn="ctr">
                        <a:buNone/>
                      </a:pPr>
                      <a:r>
                        <a:rPr lang="en-US" sz="2000" b="0" i="0" u="none" strike="noStrike" dirty="0">
                          <a:effectLst/>
                          <a:latin typeface="Arial"/>
                        </a:rPr>
                        <a:t>Distribution logs and workshop feedback forms</a:t>
                      </a:r>
                    </a:p>
                  </a:txBody>
                  <a:tcPr marL="100184" marR="100184" marT="50092" marB="50092" anchor="ctr">
                    <a:lnL>
                      <a:noFill/>
                    </a:lnL>
                    <a:lnR>
                      <a:noFill/>
                    </a:lnR>
                    <a:lnT>
                      <a:noFill/>
                    </a:lnT>
                    <a:lnB>
                      <a:noFill/>
                    </a:lnB>
                    <a:noFill/>
                  </a:tcPr>
                </a:tc>
                <a:tc>
                  <a:txBody>
                    <a:bodyPr/>
                    <a:lstStyle/>
                    <a:p>
                      <a:pPr algn="l" fontAlgn="ctr">
                        <a:buNone/>
                      </a:pPr>
                      <a:r>
                        <a:rPr lang="da-DK" sz="2000" b="0" i="0" u="none" strike="noStrike" dirty="0">
                          <a:effectLst/>
                          <a:latin typeface="Arial" panose="020B0604020202020204" pitchFamily="34" charset="0"/>
                        </a:rPr>
                        <a:t>(Pound et al, 2022)</a:t>
                      </a:r>
                    </a:p>
                  </a:txBody>
                  <a:tcPr marL="100184" marR="100184" marT="50092" marB="50092" anchor="ctr">
                    <a:lnL>
                      <a:noFill/>
                    </a:lnL>
                    <a:lnR>
                      <a:noFill/>
                    </a:lnR>
                    <a:lnT>
                      <a:noFill/>
                    </a:lnT>
                    <a:lnB>
                      <a:noFill/>
                    </a:lnB>
                    <a:noFill/>
                  </a:tcPr>
                </a:tc>
                <a:extLst>
                  <a:ext uri="{0D108BD9-81ED-4DB2-BD59-A6C34878D82A}">
                    <a16:rowId xmlns:a16="http://schemas.microsoft.com/office/drawing/2014/main" val="1538240614"/>
                  </a:ext>
                </a:extLst>
              </a:tr>
              <a:tr h="1367758">
                <a:tc>
                  <a:txBody>
                    <a:bodyPr/>
                    <a:lstStyle/>
                    <a:p>
                      <a:pPr algn="l" fontAlgn="ctr">
                        <a:buNone/>
                      </a:pPr>
                      <a:r>
                        <a:rPr lang="en-GB" sz="2000" b="0" i="0" u="none" strike="noStrike">
                          <a:effectLst/>
                          <a:latin typeface="Arial"/>
                        </a:rPr>
                        <a:t>📚 Aim 3</a:t>
                      </a:r>
                    </a:p>
                  </a:txBody>
                  <a:tcPr marL="100184" marR="100184" marT="50092" marB="50092" anchor="ctr">
                    <a:lnL>
                      <a:noFill/>
                    </a:lnL>
                    <a:lnR>
                      <a:noFill/>
                    </a:lnR>
                    <a:lnT>
                      <a:noFill/>
                    </a:lnT>
                    <a:lnB>
                      <a:noFill/>
                    </a:lnB>
                    <a:noFill/>
                  </a:tcPr>
                </a:tc>
                <a:tc>
                  <a:txBody>
                    <a:bodyPr/>
                    <a:lstStyle/>
                    <a:p>
                      <a:pPr algn="l" fontAlgn="ctr">
                        <a:buNone/>
                      </a:pPr>
                      <a:r>
                        <a:rPr lang="en-US" sz="2000" b="0" i="0" u="none" strike="noStrike" dirty="0">
                          <a:effectLst/>
                          <a:latin typeface="Arial"/>
                        </a:rPr>
                        <a:t>Deliver 6 sexual health  interactive sessions to 300+ young people, achieving 80% positive feedback on learning outcomes.</a:t>
                      </a:r>
                    </a:p>
                  </a:txBody>
                  <a:tcPr marL="100184" marR="100184" marT="50092" marB="50092" anchor="ctr">
                    <a:lnL>
                      <a:noFill/>
                    </a:lnL>
                    <a:lnR>
                      <a:noFill/>
                    </a:lnR>
                    <a:lnT>
                      <a:noFill/>
                    </a:lnT>
                    <a:lnB>
                      <a:noFill/>
                    </a:lnB>
                    <a:noFill/>
                  </a:tcPr>
                </a:tc>
                <a:tc>
                  <a:txBody>
                    <a:bodyPr/>
                    <a:lstStyle/>
                    <a:p>
                      <a:pPr algn="l" fontAlgn="ctr">
                        <a:buNone/>
                      </a:pPr>
                      <a:r>
                        <a:rPr lang="en-US" sz="2000" b="0" i="0" u="none" strike="noStrike">
                          <a:effectLst/>
                          <a:latin typeface="Arial"/>
                        </a:rPr>
                        <a:t>Informed choices and reduced stigma</a:t>
                      </a:r>
                    </a:p>
                  </a:txBody>
                  <a:tcPr marL="100184" marR="100184" marT="50092" marB="50092" anchor="ctr">
                    <a:lnL>
                      <a:noFill/>
                    </a:lnL>
                    <a:lnR>
                      <a:noFill/>
                    </a:lnR>
                    <a:lnT>
                      <a:noFill/>
                    </a:lnT>
                    <a:lnB>
                      <a:noFill/>
                    </a:lnB>
                    <a:noFill/>
                  </a:tcPr>
                </a:tc>
                <a:tc>
                  <a:txBody>
                    <a:bodyPr/>
                    <a:lstStyle/>
                    <a:p>
                      <a:pPr algn="l" fontAlgn="ctr">
                        <a:buNone/>
                      </a:pPr>
                      <a:r>
                        <a:rPr lang="en-US" sz="2000" b="0" i="0" u="none" strike="noStrike" dirty="0">
                          <a:effectLst/>
                          <a:latin typeface="Arial" panose="020B0604020202020204" pitchFamily="34" charset="0"/>
                        </a:rPr>
                        <a:t>Attendance records and pre/post knowledge quizzes</a:t>
                      </a:r>
                    </a:p>
                  </a:txBody>
                  <a:tcPr marL="100184" marR="100184" marT="50092" marB="50092" anchor="ctr">
                    <a:lnL>
                      <a:noFill/>
                    </a:lnL>
                    <a:lnR>
                      <a:noFill/>
                    </a:lnR>
                    <a:lnT>
                      <a:noFill/>
                    </a:lnT>
                    <a:lnB>
                      <a:noFill/>
                    </a:lnB>
                    <a:noFill/>
                  </a:tcPr>
                </a:tc>
                <a:tc>
                  <a:txBody>
                    <a:bodyPr/>
                    <a:lstStyle/>
                    <a:p>
                      <a:pPr algn="l" fontAlgn="t">
                        <a:buNone/>
                      </a:pPr>
                      <a:r>
                        <a:rPr lang="en-US" sz="2000" b="0" i="0" u="none" strike="noStrike" dirty="0">
                          <a:effectLst/>
                          <a:latin typeface="Arial" panose="020B0604020202020204" pitchFamily="34" charset="0"/>
                        </a:rPr>
                        <a:t>(BASHH, 2023)</a:t>
                      </a:r>
                    </a:p>
                  </a:txBody>
                  <a:tcPr marL="100184" marR="100184" marT="50092" marB="50092">
                    <a:lnL>
                      <a:noFill/>
                    </a:lnL>
                    <a:lnR>
                      <a:noFill/>
                    </a:lnR>
                    <a:lnT>
                      <a:noFill/>
                    </a:lnT>
                    <a:lnB>
                      <a:noFill/>
                    </a:lnB>
                    <a:noFill/>
                  </a:tcPr>
                </a:tc>
                <a:extLst>
                  <a:ext uri="{0D108BD9-81ED-4DB2-BD59-A6C34878D82A}">
                    <a16:rowId xmlns:a16="http://schemas.microsoft.com/office/drawing/2014/main" val="201112942"/>
                  </a:ext>
                </a:extLst>
              </a:tr>
            </a:tbl>
          </a:graphicData>
        </a:graphic>
      </p:graphicFrame>
      <p:sp>
        <p:nvSpPr>
          <p:cNvPr id="17" name="Rectangle 16">
            <a:extLst>
              <a:ext uri="{FF2B5EF4-FFF2-40B4-BE49-F238E27FC236}">
                <a16:creationId xmlns:a16="http://schemas.microsoft.com/office/drawing/2014/main" id="{A4692552-A1F3-2AEF-A548-93C8EEAF42B0}"/>
              </a:ext>
            </a:extLst>
          </p:cNvPr>
          <p:cNvSpPr/>
          <p:nvPr/>
        </p:nvSpPr>
        <p:spPr>
          <a:xfrm>
            <a:off x="2866030" y="0"/>
            <a:ext cx="6189274" cy="3508653"/>
          </a:xfrm>
          <a:prstGeom prst="rect">
            <a:avLst/>
          </a:prstGeom>
          <a:noFill/>
        </p:spPr>
        <p:txBody>
          <a:bodyPr wrap="square" lIns="91440" tIns="45720" rIns="91440" bIns="45720" anchor="t">
            <a:spAutoFit/>
            <a:scene3d>
              <a:camera prst="orthographicFront"/>
              <a:lightRig rig="soft" dir="t">
                <a:rot lat="0" lon="0" rev="15600000"/>
              </a:lightRig>
            </a:scene3d>
            <a:sp3d extrusionH="57150" prstMaterial="softEdge">
              <a:bevelT w="25400" h="38100"/>
            </a:sp3d>
          </a:bodyPr>
          <a:lstStyle/>
          <a:p>
            <a:pPr algn="ctr"/>
            <a:r>
              <a:rPr lang="en-US" sz="2800" b="1" cap="none" spc="0" dirty="0">
                <a:ln/>
                <a:solidFill>
                  <a:schemeClr val="accent4"/>
                </a:solidFill>
                <a:effectLst/>
              </a:rPr>
              <a:t>SMART Aims for Sexual Health Promotion(</a:t>
            </a:r>
            <a:r>
              <a:rPr lang="en-US" sz="2800" b="1" dirty="0">
                <a:ln/>
                <a:solidFill>
                  <a:schemeClr val="accent4"/>
                </a:solidFill>
              </a:rPr>
              <a:t>14-25</a:t>
            </a:r>
            <a:r>
              <a:rPr lang="en-US" sz="2800" b="1" cap="none" spc="0" dirty="0">
                <a:ln/>
                <a:solidFill>
                  <a:schemeClr val="accent4"/>
                </a:solidFill>
                <a:effectLst/>
              </a:rPr>
              <a:t> years)</a:t>
            </a:r>
          </a:p>
          <a:p>
            <a:pPr algn="ctr"/>
            <a:endParaRPr lang="en-US" sz="2800" b="1" cap="none" spc="0" dirty="0">
              <a:ln/>
              <a:solidFill>
                <a:schemeClr val="accent4"/>
              </a:solidFill>
              <a:effectLst/>
            </a:endParaRPr>
          </a:p>
          <a:p>
            <a:pPr algn="ctr"/>
            <a:endParaRPr lang="en-US" sz="2800" b="1" dirty="0">
              <a:ln/>
              <a:solidFill>
                <a:schemeClr val="accent4"/>
              </a:solidFill>
            </a:endParaRPr>
          </a:p>
          <a:p>
            <a:pPr algn="ctr"/>
            <a:endParaRPr lang="en-US" sz="2800" b="1" cap="none" spc="0" dirty="0">
              <a:ln/>
              <a:solidFill>
                <a:schemeClr val="accent4"/>
              </a:solidFill>
              <a:effectLst/>
            </a:endParaRPr>
          </a:p>
          <a:p>
            <a:pPr algn="ctr"/>
            <a:endParaRPr lang="en-US" sz="2800" b="1" cap="none" spc="0" dirty="0">
              <a:ln/>
              <a:solidFill>
                <a:schemeClr val="accent4"/>
              </a:solidFill>
              <a:effectLst/>
            </a:endParaRPr>
          </a:p>
          <a:p>
            <a:pPr algn="ctr"/>
            <a:endParaRPr lang="en-US" sz="5400" b="1" cap="none" spc="0" dirty="0">
              <a:ln/>
              <a:solidFill>
                <a:schemeClr val="accent4"/>
              </a:solidFill>
              <a:effectLst/>
            </a:endParaRPr>
          </a:p>
        </p:txBody>
      </p:sp>
      <p:sp>
        <p:nvSpPr>
          <p:cNvPr id="2" name="Footer Placeholder 1">
            <a:extLst>
              <a:ext uri="{FF2B5EF4-FFF2-40B4-BE49-F238E27FC236}">
                <a16:creationId xmlns:a16="http://schemas.microsoft.com/office/drawing/2014/main" id="{E30765C7-8145-E65F-4EDB-A2D5E4037D93}"/>
              </a:ext>
            </a:extLst>
          </p:cNvPr>
          <p:cNvSpPr>
            <a:spLocks noGrp="1"/>
          </p:cNvSpPr>
          <p:nvPr>
            <p:ph type="ftr" sz="quarter" idx="11"/>
          </p:nvPr>
        </p:nvSpPr>
        <p:spPr/>
        <p:txBody>
          <a:bodyPr/>
          <a:lstStyle/>
          <a:p>
            <a:r>
              <a:rPr lang="en-US"/>
              <a:t>Rosena LUCY</a:t>
            </a:r>
          </a:p>
        </p:txBody>
      </p:sp>
    </p:spTree>
    <p:extLst>
      <p:ext uri="{BB962C8B-B14F-4D97-AF65-F5344CB8AC3E}">
        <p14:creationId xmlns:p14="http://schemas.microsoft.com/office/powerpoint/2010/main" val="37216389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97BBE35F-9058-67FC-AD16-672B28DB0981}"/>
              </a:ext>
            </a:extLst>
          </p:cNvPr>
          <p:cNvSpPr>
            <a:spLocks noGrp="1"/>
          </p:cNvSpPr>
          <p:nvPr>
            <p:ph type="ftr" sz="quarter" idx="11"/>
          </p:nvPr>
        </p:nvSpPr>
        <p:spPr>
          <a:xfrm>
            <a:off x="677334" y="6655980"/>
            <a:ext cx="6297612" cy="202019"/>
          </a:xfrm>
        </p:spPr>
        <p:txBody>
          <a:bodyPr/>
          <a:lstStyle/>
          <a:p>
            <a:r>
              <a:rPr lang="en-US"/>
              <a:t>Rosena LUCY</a:t>
            </a:r>
          </a:p>
        </p:txBody>
      </p:sp>
      <p:sp>
        <p:nvSpPr>
          <p:cNvPr id="5" name="TextBox 4">
            <a:extLst>
              <a:ext uri="{FF2B5EF4-FFF2-40B4-BE49-F238E27FC236}">
                <a16:creationId xmlns:a16="http://schemas.microsoft.com/office/drawing/2014/main" id="{44978E1E-83D9-22B7-CD1B-4A02519EB070}"/>
              </a:ext>
            </a:extLst>
          </p:cNvPr>
          <p:cNvSpPr txBox="1"/>
          <p:nvPr/>
        </p:nvSpPr>
        <p:spPr>
          <a:xfrm>
            <a:off x="677334" y="6168801"/>
            <a:ext cx="11514666" cy="395173"/>
          </a:xfrm>
          <a:prstGeom prst="rect">
            <a:avLst/>
          </a:prstGeom>
          <a:noFill/>
        </p:spPr>
        <p:txBody>
          <a:bodyPr wrap="square">
            <a:spAutoFit/>
          </a:bodyPr>
          <a:lstStyle/>
          <a:p>
            <a:pPr>
              <a:lnSpc>
                <a:spcPct val="115000"/>
              </a:lnSpc>
              <a:spcAft>
                <a:spcPts val="800"/>
              </a:spcAft>
              <a:buNone/>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(Brook, 2023)                                                                                                             (Marmot, 2020)</a:t>
            </a:r>
          </a:p>
        </p:txBody>
      </p:sp>
      <p:sp>
        <p:nvSpPr>
          <p:cNvPr id="7" name="TextBox 6">
            <a:extLst>
              <a:ext uri="{FF2B5EF4-FFF2-40B4-BE49-F238E27FC236}">
                <a16:creationId xmlns:a16="http://schemas.microsoft.com/office/drawing/2014/main" id="{A5A53CAD-B1CA-E357-A939-C735BEE6F2C9}"/>
              </a:ext>
            </a:extLst>
          </p:cNvPr>
          <p:cNvSpPr txBox="1"/>
          <p:nvPr/>
        </p:nvSpPr>
        <p:spPr>
          <a:xfrm>
            <a:off x="1" y="0"/>
            <a:ext cx="12192000" cy="1023422"/>
          </a:xfrm>
          <a:prstGeom prst="rect">
            <a:avLst/>
          </a:prstGeom>
          <a:noFill/>
        </p:spPr>
        <p:txBody>
          <a:bodyPr wrap="square">
            <a:spAutoFit/>
          </a:bodyPr>
          <a:lstStyle/>
          <a:p>
            <a:pPr algn="ctr">
              <a:lnSpc>
                <a:spcPct val="115000"/>
              </a:lnSpc>
              <a:spcAft>
                <a:spcPts val="800"/>
              </a:spcAft>
              <a:buNone/>
            </a:pPr>
            <a:r>
              <a:rPr lang="en-GB" sz="2000" b="1" kern="100" dirty="0">
                <a:effectLst/>
                <a:latin typeface="Aptos" panose="020B0004020202020204" pitchFamily="34" charset="0"/>
                <a:ea typeface="Aptos" panose="020B0004020202020204" pitchFamily="34" charset="0"/>
                <a:cs typeface="Segoe UI Emoji" panose="020B0502040204020203" pitchFamily="34" charset="0"/>
              </a:rPr>
              <a:t>🚨</a:t>
            </a:r>
            <a:r>
              <a:rPr lang="en-GB" sz="2000" b="1" kern="100" dirty="0">
                <a:effectLst/>
                <a:latin typeface="Aptos" panose="020B0004020202020204" pitchFamily="34" charset="0"/>
                <a:ea typeface="Aptos" panose="020B0004020202020204" pitchFamily="34" charset="0"/>
                <a:cs typeface="Times New Roman" panose="02020603050405020304" pitchFamily="18" charset="0"/>
              </a:rPr>
              <a:t> </a:t>
            </a:r>
            <a:r>
              <a:rPr lang="en-GB" sz="2400" b="1" kern="100" dirty="0">
                <a:effectLst/>
                <a:latin typeface="Aptos" panose="020B0004020202020204" pitchFamily="34" charset="0"/>
                <a:ea typeface="Aptos" panose="020B0004020202020204" pitchFamily="34" charset="0"/>
                <a:cs typeface="Times New Roman" panose="02020603050405020304" pitchFamily="18" charset="0"/>
              </a:rPr>
              <a:t>Consequences of Poor Sexual Health Habits</a:t>
            </a:r>
            <a:endParaRPr lang="en-GB" sz="2400" kern="100" dirty="0">
              <a:effectLst/>
              <a:latin typeface="Aptos" panose="020B0004020202020204" pitchFamily="34" charset="0"/>
              <a:ea typeface="Aptos" panose="020B0004020202020204" pitchFamily="34" charset="0"/>
              <a:cs typeface="Times New Roman" panose="02020603050405020304" pitchFamily="18" charset="0"/>
            </a:endParaRPr>
          </a:p>
          <a:p>
            <a:pPr algn="ctr">
              <a:lnSpc>
                <a:spcPct val="115000"/>
              </a:lnSpc>
              <a:spcAft>
                <a:spcPts val="800"/>
              </a:spcAft>
              <a:buNone/>
            </a:pPr>
            <a:r>
              <a:rPr lang="en-GB" sz="2400" b="1" kern="100" dirty="0">
                <a:effectLst/>
                <a:latin typeface="Aptos" panose="020B0004020202020204" pitchFamily="34" charset="0"/>
                <a:ea typeface="Aptos" panose="020B0004020202020204" pitchFamily="34" charset="0"/>
                <a:cs typeface="Times New Roman" panose="02020603050405020304" pitchFamily="18" charset="0"/>
              </a:rPr>
              <a:t>Impacts on Young People (Ages 15–25): </a:t>
            </a:r>
            <a:r>
              <a:rPr lang="en-GB" sz="2400" kern="100" dirty="0">
                <a:ln w="0"/>
                <a:effectLst>
                  <a:outerShdw blurRad="38100" dist="19050" dir="2700000" algn="tl" rotWithShape="0">
                    <a:schemeClr val="dk1">
                      <a:alpha val="40000"/>
                    </a:schemeClr>
                  </a:outerShdw>
                </a:effectLst>
                <a:latin typeface="Aptos" panose="020B0004020202020204" pitchFamily="34" charset="0"/>
                <a:ea typeface="Aptos" panose="020B0004020202020204" pitchFamily="34" charset="0"/>
                <a:cs typeface="Times New Roman" panose="02020603050405020304" pitchFamily="18" charset="0"/>
              </a:rPr>
              <a:t>Short-Term</a:t>
            </a:r>
            <a:r>
              <a:rPr lang="en-GB" sz="2400" b="1" kern="100" dirty="0">
                <a:effectLst/>
                <a:latin typeface="Aptos" panose="020B0004020202020204" pitchFamily="34" charset="0"/>
                <a:ea typeface="Aptos" panose="020B0004020202020204" pitchFamily="34" charset="0"/>
                <a:cs typeface="Times New Roman" panose="02020603050405020304" pitchFamily="18" charset="0"/>
              </a:rPr>
              <a:t> &amp; Long-Term</a:t>
            </a:r>
            <a:endParaRPr lang="en-GB" sz="2400" kern="100" dirty="0">
              <a:effectLst/>
              <a:latin typeface="Aptos" panose="020B0004020202020204" pitchFamily="34" charset="0"/>
              <a:ea typeface="Aptos" panose="020B0004020202020204" pitchFamily="34" charset="0"/>
              <a:cs typeface="Times New Roman" panose="02020603050405020304" pitchFamily="18" charset="0"/>
            </a:endParaRPr>
          </a:p>
        </p:txBody>
      </p:sp>
      <p:graphicFrame>
        <p:nvGraphicFramePr>
          <p:cNvPr id="8" name="Table 7">
            <a:extLst>
              <a:ext uri="{FF2B5EF4-FFF2-40B4-BE49-F238E27FC236}">
                <a16:creationId xmlns:a16="http://schemas.microsoft.com/office/drawing/2014/main" id="{633E9779-469D-1FA7-E0EA-C91091E5269C}"/>
              </a:ext>
            </a:extLst>
          </p:cNvPr>
          <p:cNvGraphicFramePr>
            <a:graphicFrameLocks noGrp="1"/>
          </p:cNvGraphicFramePr>
          <p:nvPr>
            <p:extLst>
              <p:ext uri="{D42A27DB-BD31-4B8C-83A1-F6EECF244321}">
                <p14:modId xmlns:p14="http://schemas.microsoft.com/office/powerpoint/2010/main" val="1545003429"/>
              </p:ext>
            </p:extLst>
          </p:nvPr>
        </p:nvGraphicFramePr>
        <p:xfrm>
          <a:off x="677862" y="977376"/>
          <a:ext cx="11595418" cy="5281182"/>
        </p:xfrm>
        <a:graphic>
          <a:graphicData uri="http://schemas.openxmlformats.org/drawingml/2006/table">
            <a:tbl>
              <a:tblPr firstRow="1" firstCol="1" bandRow="1">
                <a:tableStyleId>{5C22544A-7EE6-4342-B048-85BDC9FD1C3A}</a:tableStyleId>
              </a:tblPr>
              <a:tblGrid>
                <a:gridCol w="5797709">
                  <a:extLst>
                    <a:ext uri="{9D8B030D-6E8A-4147-A177-3AD203B41FA5}">
                      <a16:colId xmlns:a16="http://schemas.microsoft.com/office/drawing/2014/main" val="1495993816"/>
                    </a:ext>
                  </a:extLst>
                </a:gridCol>
                <a:gridCol w="5797709">
                  <a:extLst>
                    <a:ext uri="{9D8B030D-6E8A-4147-A177-3AD203B41FA5}">
                      <a16:colId xmlns:a16="http://schemas.microsoft.com/office/drawing/2014/main" val="248131464"/>
                    </a:ext>
                  </a:extLst>
                </a:gridCol>
              </a:tblGrid>
              <a:tr h="880197">
                <a:tc>
                  <a:txBody>
                    <a:bodyPr/>
                    <a:lstStyle/>
                    <a:p>
                      <a:pPr>
                        <a:lnSpc>
                          <a:spcPct val="115000"/>
                        </a:lnSpc>
                        <a:spcAft>
                          <a:spcPts val="800"/>
                        </a:spcAft>
                        <a:buNone/>
                      </a:pPr>
                      <a:r>
                        <a:rPr lang="en-GB" sz="2400" kern="100" dirty="0">
                          <a:effectLst/>
                          <a:latin typeface="Aptos" panose="020B0004020202020204" pitchFamily="34" charset="0"/>
                        </a:rPr>
                        <a:t>🔹 </a:t>
                      </a:r>
                      <a:r>
                        <a:rPr lang="en-GB" sz="2400" kern="100" dirty="0">
                          <a:solidFill>
                            <a:srgbClr val="7030A0"/>
                          </a:solidFill>
                          <a:effectLst/>
                          <a:latin typeface="Aptos" panose="020B0004020202020204" pitchFamily="34" charset="0"/>
                        </a:rPr>
                        <a:t>Short-Term Effects (Daily Life)</a:t>
                      </a:r>
                      <a:endParaRPr lang="en-GB" sz="2400" kern="100" dirty="0">
                        <a:solidFill>
                          <a:srgbClr val="7030A0"/>
                        </a:solidFill>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9525" anchor="ctr"/>
                </a:tc>
                <a:tc>
                  <a:txBody>
                    <a:bodyPr/>
                    <a:lstStyle/>
                    <a:p>
                      <a:pPr>
                        <a:lnSpc>
                          <a:spcPct val="115000"/>
                        </a:lnSpc>
                        <a:spcAft>
                          <a:spcPts val="800"/>
                        </a:spcAft>
                        <a:buNone/>
                      </a:pPr>
                      <a:r>
                        <a:rPr lang="en-GB" sz="2400" kern="100" dirty="0">
                          <a:solidFill>
                            <a:srgbClr val="C00000"/>
                          </a:solidFill>
                          <a:effectLst/>
                          <a:latin typeface="Aptos" panose="020B0004020202020204" pitchFamily="34" charset="0"/>
                        </a:rPr>
                        <a:t>🔸 Long-Term Effects (Future Health &amp; Wellbeing)</a:t>
                      </a:r>
                      <a:endParaRPr lang="en-GB" sz="2400" kern="100" dirty="0">
                        <a:solidFill>
                          <a:srgbClr val="C00000"/>
                        </a:solidFill>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9525" anchor="ctr"/>
                </a:tc>
                <a:extLst>
                  <a:ext uri="{0D108BD9-81ED-4DB2-BD59-A6C34878D82A}">
                    <a16:rowId xmlns:a16="http://schemas.microsoft.com/office/drawing/2014/main" val="104616912"/>
                  </a:ext>
                </a:extLst>
              </a:tr>
              <a:tr h="880197">
                <a:tc>
                  <a:txBody>
                    <a:bodyPr/>
                    <a:lstStyle/>
                    <a:p>
                      <a:pPr>
                        <a:lnSpc>
                          <a:spcPct val="115000"/>
                        </a:lnSpc>
                        <a:spcAft>
                          <a:spcPts val="800"/>
                        </a:spcAft>
                        <a:buNone/>
                      </a:pPr>
                      <a:r>
                        <a:rPr lang="en-GB" sz="2400" kern="100" dirty="0">
                          <a:solidFill>
                            <a:schemeClr val="tx1"/>
                          </a:solidFill>
                          <a:effectLst/>
                          <a:latin typeface="Aptos" panose="020B0004020202020204" pitchFamily="34" charset="0"/>
                        </a:rPr>
                        <a:t>🦠 Higher risk of STIs (e.g. chlamydia, gonorrhoea)</a:t>
                      </a:r>
                      <a:endParaRPr lang="en-GB" sz="2400" kern="100" dirty="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9525" anchor="ctr"/>
                </a:tc>
                <a:tc>
                  <a:txBody>
                    <a:bodyPr/>
                    <a:lstStyle/>
                    <a:p>
                      <a:pPr>
                        <a:lnSpc>
                          <a:spcPct val="115000"/>
                        </a:lnSpc>
                        <a:spcAft>
                          <a:spcPts val="800"/>
                        </a:spcAft>
                        <a:buNone/>
                      </a:pPr>
                      <a:r>
                        <a:rPr lang="en-GB" sz="2400" kern="100" dirty="0">
                          <a:solidFill>
                            <a:schemeClr val="tx1"/>
                          </a:solidFill>
                          <a:effectLst/>
                          <a:latin typeface="Aptos" panose="020B0004020202020204" pitchFamily="34" charset="0"/>
                        </a:rPr>
                        <a:t>🧬 Infertility from untreated infections (e.g. pelvic inflammatory disease)</a:t>
                      </a:r>
                      <a:endParaRPr lang="en-GB" sz="2400" kern="100" dirty="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9525" anchor="ctr"/>
                </a:tc>
                <a:extLst>
                  <a:ext uri="{0D108BD9-81ED-4DB2-BD59-A6C34878D82A}">
                    <a16:rowId xmlns:a16="http://schemas.microsoft.com/office/drawing/2014/main" val="2068265555"/>
                  </a:ext>
                </a:extLst>
              </a:tr>
              <a:tr h="880197">
                <a:tc>
                  <a:txBody>
                    <a:bodyPr/>
                    <a:lstStyle/>
                    <a:p>
                      <a:pPr>
                        <a:lnSpc>
                          <a:spcPct val="115000"/>
                        </a:lnSpc>
                        <a:spcAft>
                          <a:spcPts val="800"/>
                        </a:spcAft>
                        <a:buNone/>
                      </a:pPr>
                      <a:r>
                        <a:rPr lang="en-GB" sz="2400" kern="100" dirty="0">
                          <a:solidFill>
                            <a:schemeClr val="tx1"/>
                          </a:solidFill>
                          <a:effectLst/>
                          <a:latin typeface="Aptos" panose="020B0004020202020204" pitchFamily="34" charset="0"/>
                        </a:rPr>
                        <a:t>😟 Anxiety, embarrassment, and social isolation</a:t>
                      </a:r>
                      <a:endParaRPr lang="en-GB" sz="2400" kern="100" dirty="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9525" anchor="ctr"/>
                </a:tc>
                <a:tc>
                  <a:txBody>
                    <a:bodyPr/>
                    <a:lstStyle/>
                    <a:p>
                      <a:pPr>
                        <a:lnSpc>
                          <a:spcPct val="115000"/>
                        </a:lnSpc>
                        <a:spcAft>
                          <a:spcPts val="800"/>
                        </a:spcAft>
                        <a:buNone/>
                      </a:pPr>
                      <a:r>
                        <a:rPr lang="en-GB" sz="2400" kern="100" dirty="0">
                          <a:solidFill>
                            <a:schemeClr val="tx1"/>
                          </a:solidFill>
                          <a:effectLst/>
                          <a:latin typeface="Aptos" panose="020B0004020202020204" pitchFamily="34" charset="0"/>
                        </a:rPr>
                        <a:t>🚺 Chronic pelvic pain and lifelong complications</a:t>
                      </a:r>
                      <a:endParaRPr lang="en-GB" sz="2400" kern="100" dirty="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9525" anchor="ctr"/>
                </a:tc>
                <a:extLst>
                  <a:ext uri="{0D108BD9-81ED-4DB2-BD59-A6C34878D82A}">
                    <a16:rowId xmlns:a16="http://schemas.microsoft.com/office/drawing/2014/main" val="2854704621"/>
                  </a:ext>
                </a:extLst>
              </a:tr>
              <a:tr h="880197">
                <a:tc>
                  <a:txBody>
                    <a:bodyPr/>
                    <a:lstStyle/>
                    <a:p>
                      <a:pPr>
                        <a:lnSpc>
                          <a:spcPct val="115000"/>
                        </a:lnSpc>
                        <a:spcAft>
                          <a:spcPts val="800"/>
                        </a:spcAft>
                        <a:buNone/>
                      </a:pPr>
                      <a:r>
                        <a:rPr lang="en-GB" sz="2400" kern="100" dirty="0">
                          <a:solidFill>
                            <a:schemeClr val="tx1"/>
                          </a:solidFill>
                          <a:effectLst/>
                          <a:latin typeface="Aptos" panose="020B0004020202020204" pitchFamily="34" charset="0"/>
                        </a:rPr>
                        <a:t>🎓 Unplanned pregnancies disrupting education or career plans</a:t>
                      </a:r>
                      <a:endParaRPr lang="en-GB" sz="2400" kern="100" dirty="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9525" anchor="ctr"/>
                </a:tc>
                <a:tc>
                  <a:txBody>
                    <a:bodyPr/>
                    <a:lstStyle/>
                    <a:p>
                      <a:pPr>
                        <a:lnSpc>
                          <a:spcPct val="115000"/>
                        </a:lnSpc>
                        <a:spcAft>
                          <a:spcPts val="800"/>
                        </a:spcAft>
                        <a:buNone/>
                      </a:pPr>
                      <a:r>
                        <a:rPr lang="en-GB" sz="2400" kern="100" dirty="0">
                          <a:solidFill>
                            <a:schemeClr val="tx1"/>
                          </a:solidFill>
                          <a:effectLst/>
                          <a:latin typeface="Aptos" panose="020B0004020202020204" pitchFamily="34" charset="0"/>
                        </a:rPr>
                        <a:t>🎗️ Greater vulnerability to HIV and other lifelong infections</a:t>
                      </a:r>
                      <a:endParaRPr lang="en-GB" sz="2400" kern="100" dirty="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9525" anchor="ctr"/>
                </a:tc>
                <a:extLst>
                  <a:ext uri="{0D108BD9-81ED-4DB2-BD59-A6C34878D82A}">
                    <a16:rowId xmlns:a16="http://schemas.microsoft.com/office/drawing/2014/main" val="1346542048"/>
                  </a:ext>
                </a:extLst>
              </a:tr>
              <a:tr h="880197">
                <a:tc>
                  <a:txBody>
                    <a:bodyPr/>
                    <a:lstStyle/>
                    <a:p>
                      <a:pPr>
                        <a:lnSpc>
                          <a:spcPct val="115000"/>
                        </a:lnSpc>
                        <a:spcAft>
                          <a:spcPts val="800"/>
                        </a:spcAft>
                        <a:buNone/>
                      </a:pPr>
                      <a:r>
                        <a:rPr lang="en-GB" sz="2400" kern="100" dirty="0">
                          <a:solidFill>
                            <a:schemeClr val="tx1"/>
                          </a:solidFill>
                          <a:effectLst/>
                          <a:latin typeface="Aptos" panose="020B0004020202020204" pitchFamily="34" charset="0"/>
                        </a:rPr>
                        <a:t>💔 Relationship breakdowns due to poor communication or mistrust</a:t>
                      </a:r>
                      <a:endParaRPr lang="en-GB" sz="2400" kern="100" dirty="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9525" anchor="ctr"/>
                </a:tc>
                <a:tc>
                  <a:txBody>
                    <a:bodyPr/>
                    <a:lstStyle/>
                    <a:p>
                      <a:pPr>
                        <a:lnSpc>
                          <a:spcPct val="115000"/>
                        </a:lnSpc>
                        <a:spcAft>
                          <a:spcPts val="800"/>
                        </a:spcAft>
                        <a:buNone/>
                      </a:pPr>
                      <a:r>
                        <a:rPr lang="en-GB" sz="2400" kern="100" dirty="0">
                          <a:solidFill>
                            <a:schemeClr val="tx1"/>
                          </a:solidFill>
                          <a:effectLst/>
                          <a:latin typeface="Aptos" panose="020B0004020202020204" pitchFamily="34" charset="0"/>
                        </a:rPr>
                        <a:t>😔 Persistent emotional distress and reduced self-esteem</a:t>
                      </a:r>
                      <a:endParaRPr lang="en-GB" sz="2400" kern="100" dirty="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9525" anchor="ctr"/>
                </a:tc>
                <a:extLst>
                  <a:ext uri="{0D108BD9-81ED-4DB2-BD59-A6C34878D82A}">
                    <a16:rowId xmlns:a16="http://schemas.microsoft.com/office/drawing/2014/main" val="4003785133"/>
                  </a:ext>
                </a:extLst>
              </a:tr>
              <a:tr h="880197">
                <a:tc>
                  <a:txBody>
                    <a:bodyPr/>
                    <a:lstStyle/>
                    <a:p>
                      <a:pPr>
                        <a:lnSpc>
                          <a:spcPct val="115000"/>
                        </a:lnSpc>
                        <a:spcAft>
                          <a:spcPts val="800"/>
                        </a:spcAft>
                        <a:buNone/>
                      </a:pPr>
                      <a:r>
                        <a:rPr lang="en-GB" sz="2400" kern="100" dirty="0">
                          <a:solidFill>
                            <a:schemeClr val="tx1"/>
                          </a:solidFill>
                          <a:effectLst/>
                          <a:latin typeface="Aptos" panose="020B0004020202020204" pitchFamily="34" charset="0"/>
                        </a:rPr>
                        <a:t>🏥 Avoidance of health services due to stigma or fear of judgement</a:t>
                      </a:r>
                      <a:endParaRPr lang="en-GB" sz="2400" kern="100" dirty="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9525" anchor="ctr"/>
                </a:tc>
                <a:tc>
                  <a:txBody>
                    <a:bodyPr/>
                    <a:lstStyle/>
                    <a:p>
                      <a:pPr>
                        <a:lnSpc>
                          <a:spcPct val="115000"/>
                        </a:lnSpc>
                        <a:spcAft>
                          <a:spcPts val="800"/>
                        </a:spcAft>
                        <a:buNone/>
                      </a:pPr>
                      <a:r>
                        <a:rPr lang="en-GB" sz="2400" kern="100" dirty="0">
                          <a:solidFill>
                            <a:schemeClr val="tx1"/>
                          </a:solidFill>
                          <a:effectLst/>
                          <a:latin typeface="Aptos" panose="020B0004020202020204" pitchFamily="34" charset="0"/>
                        </a:rPr>
                        <a:t>🏛️ Increased strain on NHS and social services</a:t>
                      </a:r>
                      <a:endParaRPr lang="en-GB" sz="2400" kern="100" dirty="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9525" anchor="ctr"/>
                </a:tc>
                <a:extLst>
                  <a:ext uri="{0D108BD9-81ED-4DB2-BD59-A6C34878D82A}">
                    <a16:rowId xmlns:a16="http://schemas.microsoft.com/office/drawing/2014/main" val="3694439221"/>
                  </a:ext>
                </a:extLst>
              </a:tr>
            </a:tbl>
          </a:graphicData>
        </a:graphic>
      </p:graphicFrame>
    </p:spTree>
    <p:extLst>
      <p:ext uri="{BB962C8B-B14F-4D97-AF65-F5344CB8AC3E}">
        <p14:creationId xmlns:p14="http://schemas.microsoft.com/office/powerpoint/2010/main" val="31979509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41850E3-CCFD-6D92-FD41-5037FC5516EF}"/>
              </a:ext>
            </a:extLst>
          </p:cNvPr>
          <p:cNvSpPr txBox="1"/>
          <p:nvPr/>
        </p:nvSpPr>
        <p:spPr>
          <a:xfrm>
            <a:off x="9733280" y="6155140"/>
            <a:ext cx="2458720" cy="369332"/>
          </a:xfrm>
          <a:prstGeom prst="rect">
            <a:avLst/>
          </a:prstGeom>
          <a:noFill/>
        </p:spPr>
        <p:txBody>
          <a:bodyPr wrap="square" rtlCol="0">
            <a:spAutoFit/>
          </a:bodyPr>
          <a:lstStyle/>
          <a:p>
            <a:r>
              <a:rPr lang="en-GB" dirty="0"/>
              <a:t>(NICE, 2014) </a:t>
            </a:r>
          </a:p>
        </p:txBody>
      </p:sp>
      <p:sp>
        <p:nvSpPr>
          <p:cNvPr id="2" name="Footer Placeholder 1">
            <a:extLst>
              <a:ext uri="{FF2B5EF4-FFF2-40B4-BE49-F238E27FC236}">
                <a16:creationId xmlns:a16="http://schemas.microsoft.com/office/drawing/2014/main" id="{36BDCCD9-2C9C-2774-4EE2-2261E8F1B975}"/>
              </a:ext>
            </a:extLst>
          </p:cNvPr>
          <p:cNvSpPr>
            <a:spLocks noGrp="1"/>
          </p:cNvSpPr>
          <p:nvPr>
            <p:ph type="ftr" sz="quarter" idx="11"/>
          </p:nvPr>
        </p:nvSpPr>
        <p:spPr>
          <a:xfrm>
            <a:off x="3168502" y="6488666"/>
            <a:ext cx="3806444" cy="369333"/>
          </a:xfrm>
        </p:spPr>
        <p:txBody>
          <a:bodyPr/>
          <a:lstStyle/>
          <a:p>
            <a:r>
              <a:rPr lang="en-US"/>
              <a:t>Rosena LUCY</a:t>
            </a:r>
          </a:p>
        </p:txBody>
      </p:sp>
      <p:pic>
        <p:nvPicPr>
          <p:cNvPr id="5" name="Picture 4" descr="A chart of information on a screen&#10;&#10;AI-generated content may be incorrect.">
            <a:extLst>
              <a:ext uri="{FF2B5EF4-FFF2-40B4-BE49-F238E27FC236}">
                <a16:creationId xmlns:a16="http://schemas.microsoft.com/office/drawing/2014/main" id="{090E1B0E-0AD5-3DED-46F4-CA1ADE9C29B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637278" cy="6363479"/>
          </a:xfrm>
          <a:prstGeom prst="rect">
            <a:avLst/>
          </a:prstGeom>
          <a:noFill/>
          <a:ln>
            <a:noFill/>
          </a:ln>
        </p:spPr>
      </p:pic>
    </p:spTree>
    <p:extLst>
      <p:ext uri="{BB962C8B-B14F-4D97-AF65-F5344CB8AC3E}">
        <p14:creationId xmlns:p14="http://schemas.microsoft.com/office/powerpoint/2010/main" val="9662511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F1CF03B3-7C3B-B9EE-1505-7F3A47D8EE3E}"/>
              </a:ext>
            </a:extLst>
          </p:cNvPr>
          <p:cNvSpPr>
            <a:spLocks noGrp="1"/>
          </p:cNvSpPr>
          <p:nvPr>
            <p:ph type="ftr" sz="quarter" idx="11"/>
          </p:nvPr>
        </p:nvSpPr>
        <p:spPr/>
        <p:txBody>
          <a:bodyPr/>
          <a:lstStyle/>
          <a:p>
            <a:r>
              <a:rPr lang="en-US"/>
              <a:t>ILLYAS</a:t>
            </a:r>
            <a:endParaRPr lang="en-US" dirty="0"/>
          </a:p>
        </p:txBody>
      </p:sp>
      <p:pic>
        <p:nvPicPr>
          <p:cNvPr id="4" name="Picture 3">
            <a:extLst>
              <a:ext uri="{FF2B5EF4-FFF2-40B4-BE49-F238E27FC236}">
                <a16:creationId xmlns:a16="http://schemas.microsoft.com/office/drawing/2014/main" id="{61D68CA0-2509-D460-3501-21760CD81CE6}"/>
              </a:ext>
            </a:extLst>
          </p:cNvPr>
          <p:cNvPicPr>
            <a:picLocks noChangeAspect="1"/>
          </p:cNvPicPr>
          <p:nvPr/>
        </p:nvPicPr>
        <p:blipFill>
          <a:blip r:embed="rId2"/>
          <a:stretch>
            <a:fillRect/>
          </a:stretch>
        </p:blipFill>
        <p:spPr>
          <a:xfrm>
            <a:off x="-195" y="400558"/>
            <a:ext cx="12192391" cy="5649606"/>
          </a:xfrm>
          <a:prstGeom prst="rect">
            <a:avLst/>
          </a:prstGeom>
        </p:spPr>
      </p:pic>
    </p:spTree>
    <p:extLst>
      <p:ext uri="{BB962C8B-B14F-4D97-AF65-F5344CB8AC3E}">
        <p14:creationId xmlns:p14="http://schemas.microsoft.com/office/powerpoint/2010/main" val="29320123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B48FCD3-A476-ABFC-C900-38576BF4D8E8}"/>
              </a:ext>
            </a:extLst>
          </p:cNvPr>
          <p:cNvPicPr>
            <a:picLocks noChangeAspect="1"/>
          </p:cNvPicPr>
          <p:nvPr/>
        </p:nvPicPr>
        <p:blipFill>
          <a:blip r:embed="rId2"/>
          <a:stretch>
            <a:fillRect/>
          </a:stretch>
        </p:blipFill>
        <p:spPr>
          <a:xfrm>
            <a:off x="-196" y="-6717"/>
            <a:ext cx="12166117" cy="6845158"/>
          </a:xfrm>
          <a:prstGeom prst="rect">
            <a:avLst/>
          </a:prstGeom>
        </p:spPr>
      </p:pic>
      <p:sp>
        <p:nvSpPr>
          <p:cNvPr id="4" name="Footer Placeholder 3">
            <a:extLst>
              <a:ext uri="{FF2B5EF4-FFF2-40B4-BE49-F238E27FC236}">
                <a16:creationId xmlns:a16="http://schemas.microsoft.com/office/drawing/2014/main" id="{14EAA4E8-D290-5054-197D-50D49F501C27}"/>
              </a:ext>
            </a:extLst>
          </p:cNvPr>
          <p:cNvSpPr>
            <a:spLocks noGrp="1"/>
          </p:cNvSpPr>
          <p:nvPr>
            <p:ph type="ftr" sz="quarter" idx="11"/>
          </p:nvPr>
        </p:nvSpPr>
        <p:spPr>
          <a:xfrm>
            <a:off x="4789259" y="6458305"/>
            <a:ext cx="6297612" cy="365125"/>
          </a:xfrm>
        </p:spPr>
        <p:txBody>
          <a:bodyPr/>
          <a:lstStyle/>
          <a:p>
            <a:r>
              <a:rPr lang="en-US"/>
              <a:t>ILLYAS</a:t>
            </a:r>
          </a:p>
        </p:txBody>
      </p:sp>
    </p:spTree>
    <p:extLst>
      <p:ext uri="{BB962C8B-B14F-4D97-AF65-F5344CB8AC3E}">
        <p14:creationId xmlns:p14="http://schemas.microsoft.com/office/powerpoint/2010/main" val="20698057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83488DB-475A-3026-855E-9959FE39FE36}"/>
              </a:ext>
            </a:extLst>
          </p:cNvPr>
          <p:cNvPicPr>
            <a:picLocks noChangeAspect="1"/>
          </p:cNvPicPr>
          <p:nvPr/>
        </p:nvPicPr>
        <p:blipFill>
          <a:blip r:embed="rId2"/>
          <a:stretch>
            <a:fillRect/>
          </a:stretch>
        </p:blipFill>
        <p:spPr>
          <a:xfrm>
            <a:off x="-13336" y="229765"/>
            <a:ext cx="9754495" cy="6648090"/>
          </a:xfrm>
          <a:prstGeom prst="rect">
            <a:avLst/>
          </a:prstGeom>
        </p:spPr>
      </p:pic>
      <p:sp>
        <p:nvSpPr>
          <p:cNvPr id="4" name="Footer Placeholder 3">
            <a:extLst>
              <a:ext uri="{FF2B5EF4-FFF2-40B4-BE49-F238E27FC236}">
                <a16:creationId xmlns:a16="http://schemas.microsoft.com/office/drawing/2014/main" id="{C1642B29-3081-E517-A6B5-69E9F753EEDD}"/>
              </a:ext>
            </a:extLst>
          </p:cNvPr>
          <p:cNvSpPr>
            <a:spLocks noGrp="1"/>
          </p:cNvSpPr>
          <p:nvPr>
            <p:ph type="ftr" sz="quarter" idx="11"/>
          </p:nvPr>
        </p:nvSpPr>
        <p:spPr/>
        <p:txBody>
          <a:bodyPr/>
          <a:lstStyle/>
          <a:p>
            <a:r>
              <a:rPr lang="en-US"/>
              <a:t>ILLYA</a:t>
            </a:r>
          </a:p>
        </p:txBody>
      </p:sp>
    </p:spTree>
    <p:extLst>
      <p:ext uri="{BB962C8B-B14F-4D97-AF65-F5344CB8AC3E}">
        <p14:creationId xmlns:p14="http://schemas.microsoft.com/office/powerpoint/2010/main" val="250930977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AFDBC170-6BB8-E852-131D-EB808B882415}"/>
              </a:ext>
            </a:extLst>
          </p:cNvPr>
          <p:cNvSpPr>
            <a:spLocks noGrp="1"/>
          </p:cNvSpPr>
          <p:nvPr>
            <p:ph type="ftr" sz="quarter" idx="11"/>
          </p:nvPr>
        </p:nvSpPr>
        <p:spPr>
          <a:xfrm>
            <a:off x="5896315" y="6487060"/>
            <a:ext cx="6297612" cy="365125"/>
          </a:xfrm>
        </p:spPr>
        <p:txBody>
          <a:bodyPr/>
          <a:lstStyle/>
          <a:p>
            <a:r>
              <a:rPr lang="en-US"/>
              <a:t>ILLYAS</a:t>
            </a:r>
          </a:p>
        </p:txBody>
      </p:sp>
      <p:pic>
        <p:nvPicPr>
          <p:cNvPr id="3" name="Picture 2">
            <a:extLst>
              <a:ext uri="{FF2B5EF4-FFF2-40B4-BE49-F238E27FC236}">
                <a16:creationId xmlns:a16="http://schemas.microsoft.com/office/drawing/2014/main" id="{6CCC9356-CD43-2D5C-008A-14D800D1DCE4}"/>
              </a:ext>
            </a:extLst>
          </p:cNvPr>
          <p:cNvPicPr>
            <a:picLocks noChangeAspect="1"/>
          </p:cNvPicPr>
          <p:nvPr/>
        </p:nvPicPr>
        <p:blipFill>
          <a:blip r:embed="rId2"/>
          <a:stretch>
            <a:fillRect/>
          </a:stretch>
        </p:blipFill>
        <p:spPr>
          <a:xfrm>
            <a:off x="-198" y="6421"/>
            <a:ext cx="12192394" cy="6420032"/>
          </a:xfrm>
          <a:prstGeom prst="rect">
            <a:avLst/>
          </a:prstGeom>
        </p:spPr>
      </p:pic>
    </p:spTree>
    <p:extLst>
      <p:ext uri="{BB962C8B-B14F-4D97-AF65-F5344CB8AC3E}">
        <p14:creationId xmlns:p14="http://schemas.microsoft.com/office/powerpoint/2010/main" val="3517992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2DF844E-CA95-E460-781D-A5DCF902DEAC}"/>
              </a:ext>
            </a:extLst>
          </p:cNvPr>
          <p:cNvPicPr>
            <a:picLocks noChangeAspect="1"/>
          </p:cNvPicPr>
          <p:nvPr/>
        </p:nvPicPr>
        <p:blipFill>
          <a:blip r:embed="rId2"/>
          <a:stretch>
            <a:fillRect/>
          </a:stretch>
        </p:blipFill>
        <p:spPr>
          <a:xfrm>
            <a:off x="-196" y="6422"/>
            <a:ext cx="12192392" cy="6832018"/>
          </a:xfrm>
          <a:prstGeom prst="rect">
            <a:avLst/>
          </a:prstGeom>
        </p:spPr>
      </p:pic>
      <p:sp>
        <p:nvSpPr>
          <p:cNvPr id="4" name="Footer Placeholder 3">
            <a:extLst>
              <a:ext uri="{FF2B5EF4-FFF2-40B4-BE49-F238E27FC236}">
                <a16:creationId xmlns:a16="http://schemas.microsoft.com/office/drawing/2014/main" id="{AE74780D-D161-C551-4387-A3FCCBB644C6}"/>
              </a:ext>
            </a:extLst>
          </p:cNvPr>
          <p:cNvSpPr>
            <a:spLocks noGrp="1"/>
          </p:cNvSpPr>
          <p:nvPr>
            <p:ph type="ftr" sz="quarter" idx="11"/>
          </p:nvPr>
        </p:nvSpPr>
        <p:spPr/>
        <p:txBody>
          <a:bodyPr/>
          <a:lstStyle/>
          <a:p>
            <a:r>
              <a:rPr lang="en-US"/>
              <a:t>ILLYAS</a:t>
            </a:r>
          </a:p>
        </p:txBody>
      </p:sp>
    </p:spTree>
    <p:extLst>
      <p:ext uri="{BB962C8B-B14F-4D97-AF65-F5344CB8AC3E}">
        <p14:creationId xmlns:p14="http://schemas.microsoft.com/office/powerpoint/2010/main" val="6152103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56CF6BF-B53F-C5ED-828B-DE70687CCD91}"/>
              </a:ext>
            </a:extLst>
          </p:cNvPr>
          <p:cNvPicPr>
            <a:picLocks noChangeAspect="1"/>
          </p:cNvPicPr>
          <p:nvPr/>
        </p:nvPicPr>
        <p:blipFill>
          <a:blip r:embed="rId2"/>
          <a:stretch>
            <a:fillRect/>
          </a:stretch>
        </p:blipFill>
        <p:spPr>
          <a:xfrm>
            <a:off x="12941" y="32696"/>
            <a:ext cx="9643636" cy="6385329"/>
          </a:xfrm>
          <a:prstGeom prst="rect">
            <a:avLst/>
          </a:prstGeom>
        </p:spPr>
      </p:pic>
      <p:sp>
        <p:nvSpPr>
          <p:cNvPr id="4" name="Footer Placeholder 3">
            <a:extLst>
              <a:ext uri="{FF2B5EF4-FFF2-40B4-BE49-F238E27FC236}">
                <a16:creationId xmlns:a16="http://schemas.microsoft.com/office/drawing/2014/main" id="{B21BD82E-37CC-21BF-0819-308B037E4B7E}"/>
              </a:ext>
            </a:extLst>
          </p:cNvPr>
          <p:cNvSpPr>
            <a:spLocks noGrp="1"/>
          </p:cNvSpPr>
          <p:nvPr>
            <p:ph type="ftr" sz="quarter" idx="11"/>
          </p:nvPr>
        </p:nvSpPr>
        <p:spPr>
          <a:xfrm>
            <a:off x="677334" y="6443928"/>
            <a:ext cx="6297612" cy="379501"/>
          </a:xfrm>
        </p:spPr>
        <p:txBody>
          <a:bodyPr/>
          <a:lstStyle/>
          <a:p>
            <a:r>
              <a:rPr lang="en-US"/>
              <a:t>ILLYAS</a:t>
            </a:r>
          </a:p>
        </p:txBody>
      </p:sp>
    </p:spTree>
    <p:extLst>
      <p:ext uri="{BB962C8B-B14F-4D97-AF65-F5344CB8AC3E}">
        <p14:creationId xmlns:p14="http://schemas.microsoft.com/office/powerpoint/2010/main" val="17845077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6254F6B-26CB-3B39-475E-30F62CD30708}"/>
              </a:ext>
            </a:extLst>
          </p:cNvPr>
          <p:cNvPicPr>
            <a:picLocks noChangeAspect="1"/>
          </p:cNvPicPr>
          <p:nvPr/>
        </p:nvPicPr>
        <p:blipFill>
          <a:blip r:embed="rId2"/>
          <a:stretch>
            <a:fillRect/>
          </a:stretch>
        </p:blipFill>
        <p:spPr>
          <a:xfrm>
            <a:off x="-195" y="6420"/>
            <a:ext cx="9776995" cy="6832021"/>
          </a:xfrm>
          <a:prstGeom prst="rect">
            <a:avLst/>
          </a:prstGeom>
        </p:spPr>
      </p:pic>
      <p:sp>
        <p:nvSpPr>
          <p:cNvPr id="4" name="Footer Placeholder 3">
            <a:extLst>
              <a:ext uri="{FF2B5EF4-FFF2-40B4-BE49-F238E27FC236}">
                <a16:creationId xmlns:a16="http://schemas.microsoft.com/office/drawing/2014/main" id="{6A24090C-BC1C-ECFD-5525-CB6541DE89A4}"/>
              </a:ext>
            </a:extLst>
          </p:cNvPr>
          <p:cNvSpPr>
            <a:spLocks noGrp="1"/>
          </p:cNvSpPr>
          <p:nvPr>
            <p:ph type="ftr" sz="quarter" idx="11"/>
          </p:nvPr>
        </p:nvSpPr>
        <p:spPr>
          <a:xfrm>
            <a:off x="677334" y="6400795"/>
            <a:ext cx="6297612" cy="422635"/>
          </a:xfrm>
        </p:spPr>
        <p:txBody>
          <a:bodyPr/>
          <a:lstStyle/>
          <a:p>
            <a:r>
              <a:rPr lang="en-US"/>
              <a:t>ILLYAS</a:t>
            </a:r>
          </a:p>
        </p:txBody>
      </p:sp>
    </p:spTree>
    <p:extLst>
      <p:ext uri="{BB962C8B-B14F-4D97-AF65-F5344CB8AC3E}">
        <p14:creationId xmlns:p14="http://schemas.microsoft.com/office/powerpoint/2010/main" val="238010171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9C4FA42-1590-1B20-8337-3DB7CC434667}"/>
              </a:ext>
            </a:extLst>
          </p:cNvPr>
          <p:cNvPicPr>
            <a:picLocks noChangeAspect="1"/>
          </p:cNvPicPr>
          <p:nvPr/>
        </p:nvPicPr>
        <p:blipFill>
          <a:blip r:embed="rId2"/>
          <a:stretch>
            <a:fillRect/>
          </a:stretch>
        </p:blipFill>
        <p:spPr>
          <a:xfrm>
            <a:off x="1206261" y="-4983"/>
            <a:ext cx="10971561" cy="6856562"/>
          </a:xfrm>
          <a:prstGeom prst="rect">
            <a:avLst/>
          </a:prstGeom>
        </p:spPr>
      </p:pic>
      <p:sp>
        <p:nvSpPr>
          <p:cNvPr id="4" name="Footer Placeholder 3">
            <a:extLst>
              <a:ext uri="{FF2B5EF4-FFF2-40B4-BE49-F238E27FC236}">
                <a16:creationId xmlns:a16="http://schemas.microsoft.com/office/drawing/2014/main" id="{F506661F-ED18-354C-0A38-D33F524730D9}"/>
              </a:ext>
            </a:extLst>
          </p:cNvPr>
          <p:cNvSpPr>
            <a:spLocks noGrp="1"/>
          </p:cNvSpPr>
          <p:nvPr>
            <p:ph type="ftr" sz="quarter" idx="11"/>
          </p:nvPr>
        </p:nvSpPr>
        <p:spPr/>
        <p:txBody>
          <a:bodyPr/>
          <a:lstStyle/>
          <a:p>
            <a:r>
              <a:rPr lang="en-US"/>
              <a:t>ILLYAS</a:t>
            </a:r>
          </a:p>
        </p:txBody>
      </p:sp>
    </p:spTree>
    <p:extLst>
      <p:ext uri="{BB962C8B-B14F-4D97-AF65-F5344CB8AC3E}">
        <p14:creationId xmlns:p14="http://schemas.microsoft.com/office/powerpoint/2010/main" val="316443035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650BE2-F26E-3144-A28B-61FEDC984543}"/>
              </a:ext>
            </a:extLst>
          </p:cNvPr>
          <p:cNvSpPr>
            <a:spLocks noGrp="1"/>
          </p:cNvSpPr>
          <p:nvPr>
            <p:ph type="title"/>
          </p:nvPr>
        </p:nvSpPr>
        <p:spPr>
          <a:xfrm>
            <a:off x="3027924" y="991261"/>
            <a:ext cx="5754696" cy="1837349"/>
          </a:xfrm>
        </p:spPr>
        <p:txBody>
          <a:bodyPr>
            <a:normAutofit/>
          </a:bodyPr>
          <a:lstStyle/>
          <a:p>
            <a:pPr algn="ctr"/>
            <a:r>
              <a:rPr lang="en-US" sz="3600">
                <a:solidFill>
                  <a:schemeClr val="tx2"/>
                </a:solidFill>
              </a:rPr>
              <a:t>MSc public Health and Social Care in practice </a:t>
            </a:r>
            <a:br>
              <a:rPr lang="en-US" sz="3600">
                <a:solidFill>
                  <a:schemeClr val="tx2"/>
                </a:solidFill>
              </a:rPr>
            </a:br>
            <a:endParaRPr lang="en-US" sz="3600">
              <a:solidFill>
                <a:schemeClr val="tx2"/>
              </a:solidFill>
            </a:endParaRPr>
          </a:p>
        </p:txBody>
      </p:sp>
      <p:sp>
        <p:nvSpPr>
          <p:cNvPr id="5" name="Content Placeholder 4">
            <a:extLst>
              <a:ext uri="{FF2B5EF4-FFF2-40B4-BE49-F238E27FC236}">
                <a16:creationId xmlns:a16="http://schemas.microsoft.com/office/drawing/2014/main" id="{F41267D4-BBCA-70BA-BBE2-916B2626221A}"/>
              </a:ext>
            </a:extLst>
          </p:cNvPr>
          <p:cNvSpPr>
            <a:spLocks noGrp="1"/>
          </p:cNvSpPr>
          <p:nvPr>
            <p:ph idx="1"/>
          </p:nvPr>
        </p:nvSpPr>
        <p:spPr>
          <a:xfrm>
            <a:off x="11259" y="-7792"/>
            <a:ext cx="12198220" cy="6826793"/>
          </a:xfrm>
        </p:spPr>
        <p:txBody>
          <a:bodyPr>
            <a:normAutofit/>
          </a:bodyPr>
          <a:lstStyle/>
          <a:p>
            <a:endParaRPr lang="en-US"/>
          </a:p>
          <a:p>
            <a:pPr marL="0" indent="0">
              <a:buNone/>
            </a:pPr>
            <a:endParaRPr lang="en-US"/>
          </a:p>
          <a:p>
            <a:pPr marL="0" indent="0">
              <a:buNone/>
            </a:pPr>
            <a:r>
              <a:rPr lang="en-US"/>
              <a:t>  </a:t>
            </a:r>
          </a:p>
          <a:p>
            <a:pPr marL="0" indent="0">
              <a:buNone/>
            </a:pPr>
            <a:r>
              <a:rPr lang="en-US"/>
              <a:t>      </a:t>
            </a:r>
          </a:p>
          <a:p>
            <a:pPr marL="0" indent="0">
              <a:buNone/>
            </a:pPr>
            <a:r>
              <a:rPr lang="en-US"/>
              <a:t>    </a:t>
            </a:r>
          </a:p>
          <a:p>
            <a:pPr marL="0" indent="0">
              <a:buNone/>
            </a:pPr>
            <a:endParaRPr lang="en-US"/>
          </a:p>
          <a:p>
            <a:pPr marL="0" indent="0" algn="just">
              <a:buNone/>
            </a:pPr>
            <a:r>
              <a:rPr lang="en-US"/>
              <a:t> 	Student name : Nadeie   Seaied </a:t>
            </a:r>
          </a:p>
          <a:p>
            <a:pPr marL="0" indent="0" algn="just">
              <a:buNone/>
            </a:pPr>
            <a:r>
              <a:rPr lang="en-US"/>
              <a:t>  	Student ID: 2212621     </a:t>
            </a:r>
          </a:p>
          <a:p>
            <a:pPr marL="0" indent="0" algn="just">
              <a:buNone/>
            </a:pPr>
            <a:r>
              <a:rPr lang="en-US"/>
              <a:t>	Module: Social Epidemiology and public Health Development</a:t>
            </a:r>
          </a:p>
          <a:p>
            <a:pPr marL="0" indent="0" algn="just">
              <a:buNone/>
            </a:pPr>
            <a:r>
              <a:rPr lang="en-US"/>
              <a:t>      Module code:LCHS7000   </a:t>
            </a:r>
          </a:p>
          <a:p>
            <a:pPr marL="0" indent="0" algn="just">
              <a:buNone/>
            </a:pPr>
            <a:r>
              <a:rPr lang="en-US"/>
              <a:t>      Lecturer name :Dr  Hamdi Hussain </a:t>
            </a:r>
          </a:p>
          <a:p>
            <a:pPr marL="0" indent="0" algn="just">
              <a:buNone/>
            </a:pPr>
            <a:r>
              <a:rPr lang="en-US"/>
              <a:t>     Assignment  Title: Component 1 Group presentation .</a:t>
            </a:r>
          </a:p>
          <a:p>
            <a:pPr marL="0" indent="0">
              <a:buNone/>
            </a:pPr>
            <a:endParaRPr lang="en-US"/>
          </a:p>
          <a:p>
            <a:pPr marL="0" indent="0">
              <a:buNone/>
            </a:pPr>
            <a:r>
              <a:rPr lang="en-US"/>
              <a:t>    </a:t>
            </a:r>
          </a:p>
          <a:p>
            <a:pPr marL="0" indent="0">
              <a:buNone/>
            </a:pPr>
            <a:endParaRPr lang="en-US"/>
          </a:p>
        </p:txBody>
      </p:sp>
      <p:sp>
        <p:nvSpPr>
          <p:cNvPr id="3" name="Footer Placeholder 2">
            <a:extLst>
              <a:ext uri="{FF2B5EF4-FFF2-40B4-BE49-F238E27FC236}">
                <a16:creationId xmlns:a16="http://schemas.microsoft.com/office/drawing/2014/main" id="{7F9F33AA-A79C-0C86-276E-77DFCC60C939}"/>
              </a:ext>
            </a:extLst>
          </p:cNvPr>
          <p:cNvSpPr>
            <a:spLocks noGrp="1"/>
          </p:cNvSpPr>
          <p:nvPr>
            <p:ph type="ftr" sz="quarter" idx="11"/>
          </p:nvPr>
        </p:nvSpPr>
        <p:spPr>
          <a:xfrm>
            <a:off x="4038600" y="5522464"/>
            <a:ext cx="4114800" cy="1270897"/>
          </a:xfrm>
        </p:spPr>
        <p:txBody>
          <a:bodyPr/>
          <a:lstStyle/>
          <a:p>
            <a:r>
              <a:rPr lang="en-US" sz="1600" err="1"/>
              <a:t>Nadeie</a:t>
            </a:r>
            <a:endParaRPr lang="en-US" sz="1600"/>
          </a:p>
        </p:txBody>
      </p:sp>
    </p:spTree>
    <p:extLst>
      <p:ext uri="{BB962C8B-B14F-4D97-AF65-F5344CB8AC3E}">
        <p14:creationId xmlns:p14="http://schemas.microsoft.com/office/powerpoint/2010/main" val="352012630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C9958A-2869-3581-677E-BC3BE0AAD17C}"/>
              </a:ext>
            </a:extLst>
          </p:cNvPr>
          <p:cNvSpPr>
            <a:spLocks noGrp="1"/>
          </p:cNvSpPr>
          <p:nvPr>
            <p:ph type="title"/>
          </p:nvPr>
        </p:nvSpPr>
        <p:spPr>
          <a:xfrm>
            <a:off x="804672" y="802955"/>
            <a:ext cx="4766330" cy="1454051"/>
          </a:xfrm>
        </p:spPr>
        <p:txBody>
          <a:bodyPr>
            <a:normAutofit/>
          </a:bodyPr>
          <a:lstStyle/>
          <a:p>
            <a:r>
              <a:rPr lang="en-GB" sz="3600">
                <a:solidFill>
                  <a:schemeClr val="tx2"/>
                </a:solidFill>
              </a:rPr>
              <a:t>Physiological Benefits</a:t>
            </a:r>
            <a:endParaRPr lang="en-US" sz="3600">
              <a:solidFill>
                <a:schemeClr val="tx2"/>
              </a:solidFill>
            </a:endParaRPr>
          </a:p>
        </p:txBody>
      </p:sp>
      <p:sp>
        <p:nvSpPr>
          <p:cNvPr id="3" name="Content Placeholder 2">
            <a:extLst>
              <a:ext uri="{FF2B5EF4-FFF2-40B4-BE49-F238E27FC236}">
                <a16:creationId xmlns:a16="http://schemas.microsoft.com/office/drawing/2014/main" id="{DB332C19-AA7A-561E-AF06-71185BA6D7C3}"/>
              </a:ext>
            </a:extLst>
          </p:cNvPr>
          <p:cNvSpPr>
            <a:spLocks noGrp="1"/>
          </p:cNvSpPr>
          <p:nvPr>
            <p:ph idx="1"/>
          </p:nvPr>
        </p:nvSpPr>
        <p:spPr>
          <a:xfrm>
            <a:off x="804672" y="2421683"/>
            <a:ext cx="4765949" cy="3353476"/>
          </a:xfrm>
        </p:spPr>
        <p:txBody>
          <a:bodyPr anchor="t">
            <a:normAutofit/>
          </a:bodyPr>
          <a:lstStyle/>
          <a:p>
            <a:pPr marL="0" indent="0">
              <a:buNone/>
            </a:pPr>
            <a:r>
              <a:rPr lang="en-GB" sz="1800">
                <a:solidFill>
                  <a:schemeClr val="tx2"/>
                </a:solidFill>
              </a:rPr>
              <a:t>• Avoids sexually transmitted infections, including chlamydia, HIV, and HPV (Douglas et al., 2013). </a:t>
            </a:r>
            <a:br>
              <a:rPr lang="en-GB" sz="1800">
                <a:solidFill>
                  <a:schemeClr val="tx2"/>
                </a:solidFill>
              </a:rPr>
            </a:br>
            <a:r>
              <a:rPr lang="en-GB" sz="1800">
                <a:solidFill>
                  <a:schemeClr val="tx2"/>
                </a:solidFill>
              </a:rPr>
              <a:t>• Promotes reproductive health and lowers unwanted pregnancies (CDC, 2024). </a:t>
            </a:r>
            <a:br>
              <a:rPr lang="en-GB" sz="1800">
                <a:solidFill>
                  <a:schemeClr val="tx2"/>
                </a:solidFill>
              </a:rPr>
            </a:br>
            <a:r>
              <a:rPr lang="en-GB" sz="1800">
                <a:solidFill>
                  <a:schemeClr val="tx2"/>
                </a:solidFill>
              </a:rPr>
              <a:t>• Promotes regular screening to discover problems early (Health.state.mn.us, n.d.). </a:t>
            </a:r>
            <a:br>
              <a:rPr lang="en-GB" sz="1800">
                <a:solidFill>
                  <a:schemeClr val="tx2"/>
                </a:solidFill>
              </a:rPr>
            </a:br>
            <a:r>
              <a:rPr lang="en-GB" sz="1800">
                <a:solidFill>
                  <a:schemeClr val="tx2"/>
                </a:solidFill>
              </a:rPr>
              <a:t>• Enhances heart health, lowers stress, and boosts immunity (WebMD, 2024; OHSU, n.d.).</a:t>
            </a:r>
            <a:endParaRPr lang="en-US" sz="1800">
              <a:solidFill>
                <a:schemeClr val="tx2"/>
              </a:solidFill>
            </a:endParaRPr>
          </a:p>
        </p:txBody>
      </p:sp>
      <p:sp>
        <p:nvSpPr>
          <p:cNvPr id="5" name="Footer Placeholder 4">
            <a:extLst>
              <a:ext uri="{FF2B5EF4-FFF2-40B4-BE49-F238E27FC236}">
                <a16:creationId xmlns:a16="http://schemas.microsoft.com/office/drawing/2014/main" id="{E9C8C1BF-4A87-F292-233D-1707E92E96E0}"/>
              </a:ext>
            </a:extLst>
          </p:cNvPr>
          <p:cNvSpPr>
            <a:spLocks noGrp="1"/>
          </p:cNvSpPr>
          <p:nvPr>
            <p:ph type="ftr" sz="quarter" idx="11"/>
          </p:nvPr>
        </p:nvSpPr>
        <p:spPr/>
        <p:txBody>
          <a:bodyPr/>
          <a:lstStyle/>
          <a:p>
            <a:r>
              <a:rPr lang="en-US"/>
              <a:t>Nadeie</a:t>
            </a:r>
          </a:p>
        </p:txBody>
      </p:sp>
      <p:sp>
        <p:nvSpPr>
          <p:cNvPr id="8" name="TextBox 7">
            <a:extLst>
              <a:ext uri="{FF2B5EF4-FFF2-40B4-BE49-F238E27FC236}">
                <a16:creationId xmlns:a16="http://schemas.microsoft.com/office/drawing/2014/main" id="{CF715D95-7B92-4787-6E3D-51FFB46615D6}"/>
              </a:ext>
            </a:extLst>
          </p:cNvPr>
          <p:cNvSpPr txBox="1"/>
          <p:nvPr/>
        </p:nvSpPr>
        <p:spPr>
          <a:xfrm flipH="1">
            <a:off x="8539164" y="6292337"/>
            <a:ext cx="2674142"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(Faster capital,2025)</a:t>
            </a:r>
          </a:p>
        </p:txBody>
      </p:sp>
      <p:pic>
        <p:nvPicPr>
          <p:cNvPr id="7" name="Picture 6">
            <a:extLst>
              <a:ext uri="{FF2B5EF4-FFF2-40B4-BE49-F238E27FC236}">
                <a16:creationId xmlns:a16="http://schemas.microsoft.com/office/drawing/2014/main" id="{F65BFD5C-3D59-ECF8-19E7-25A96AE8E9D2}"/>
              </a:ext>
            </a:extLst>
          </p:cNvPr>
          <p:cNvPicPr>
            <a:picLocks noChangeAspect="1"/>
          </p:cNvPicPr>
          <p:nvPr/>
        </p:nvPicPr>
        <p:blipFill>
          <a:blip r:embed="rId2"/>
          <a:stretch>
            <a:fillRect/>
          </a:stretch>
        </p:blipFill>
        <p:spPr>
          <a:xfrm>
            <a:off x="5570621" y="1"/>
            <a:ext cx="6621378" cy="6292336"/>
          </a:xfrm>
          <a:prstGeom prst="rect">
            <a:avLst/>
          </a:prstGeom>
        </p:spPr>
      </p:pic>
    </p:spTree>
    <p:extLst>
      <p:ext uri="{BB962C8B-B14F-4D97-AF65-F5344CB8AC3E}">
        <p14:creationId xmlns:p14="http://schemas.microsoft.com/office/powerpoint/2010/main" val="61001164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a:extLst>
              <a:ext uri="{FF2B5EF4-FFF2-40B4-BE49-F238E27FC236}">
                <a16:creationId xmlns:a16="http://schemas.microsoft.com/office/drawing/2014/main" id="{AB6F41D4-CDA1-BD3C-AA22-B6C101458678}"/>
              </a:ext>
            </a:extLst>
          </p:cNvPr>
          <p:cNvSpPr txBox="1"/>
          <p:nvPr/>
        </p:nvSpPr>
        <p:spPr>
          <a:xfrm>
            <a:off x="2443800" y="944363"/>
            <a:ext cx="5449982" cy="682079"/>
          </a:xfrm>
          <a:prstGeom prst="rect">
            <a:avLst/>
          </a:prstGeom>
        </p:spPr>
        <p:txBody>
          <a:bodyPr vert="horz" lIns="91440" tIns="45720" rIns="91440" bIns="45720" rtlCol="0">
            <a:normAutofit/>
          </a:bodyPr>
          <a:lstStyle/>
          <a:p>
            <a:pPr algn="ctr">
              <a:lnSpc>
                <a:spcPct val="90000"/>
              </a:lnSpc>
              <a:spcBef>
                <a:spcPts val="1000"/>
              </a:spcBef>
            </a:pPr>
            <a:r>
              <a:rPr lang="en-US" sz="2400" kern="1200">
                <a:solidFill>
                  <a:schemeClr val="tx2"/>
                </a:solidFill>
                <a:latin typeface="+mn-lt"/>
                <a:ea typeface="+mn-ea"/>
                <a:cs typeface="+mn-cs"/>
              </a:rPr>
              <a:t>Sociological Benefits</a:t>
            </a:r>
          </a:p>
        </p:txBody>
      </p:sp>
      <p:sp>
        <p:nvSpPr>
          <p:cNvPr id="12" name="TextBox 11">
            <a:extLst>
              <a:ext uri="{FF2B5EF4-FFF2-40B4-BE49-F238E27FC236}">
                <a16:creationId xmlns:a16="http://schemas.microsoft.com/office/drawing/2014/main" id="{0C5BBFED-4599-F454-72E8-C2EA9D1EEE97}"/>
              </a:ext>
            </a:extLst>
          </p:cNvPr>
          <p:cNvSpPr txBox="1"/>
          <p:nvPr/>
        </p:nvSpPr>
        <p:spPr>
          <a:xfrm>
            <a:off x="1419725" y="2189747"/>
            <a:ext cx="7916779" cy="3046988"/>
          </a:xfrm>
          <a:prstGeom prst="rect">
            <a:avLst/>
          </a:prstGeom>
          <a:noFill/>
        </p:spPr>
        <p:txBody>
          <a:bodyPr wrap="square" lIns="91440" tIns="45720" rIns="91440" bIns="45720" anchor="t">
            <a:spAutoFit/>
          </a:bodyPr>
          <a:lstStyle/>
          <a:p>
            <a:pPr>
              <a:spcAft>
                <a:spcPts val="600"/>
              </a:spcAft>
            </a:pPr>
            <a:r>
              <a:rPr lang="en-GB"/>
              <a:t>•</a:t>
            </a:r>
            <a:r>
              <a:rPr lang="en-GB" sz="2400"/>
              <a:t> Encourages cordial, mutually beneficial partnerships (WHO, 2022). </a:t>
            </a:r>
            <a:br>
              <a:rPr lang="en-GB" sz="2400"/>
            </a:br>
            <a:r>
              <a:rPr lang="en-GB" sz="2400"/>
              <a:t>• Normalises conversations and lessens stigma (CDC, 2024). </a:t>
            </a:r>
            <a:br>
              <a:rPr lang="en-GB" sz="2400"/>
            </a:br>
            <a:r>
              <a:rPr lang="en-GB" sz="2400"/>
              <a:t>Young people and women are empowered (Darabi et al., 2017). </a:t>
            </a:r>
            <a:br>
              <a:rPr lang="en-GB" sz="2400"/>
            </a:br>
            <a:r>
              <a:rPr lang="en-GB" sz="2400"/>
              <a:t>• According to Douglas et al. (2013), prevention lowers long-term healthcare expenses.</a:t>
            </a:r>
            <a:endParaRPr lang="en-US" sz="2400"/>
          </a:p>
        </p:txBody>
      </p:sp>
      <p:sp>
        <p:nvSpPr>
          <p:cNvPr id="2" name="Footer Placeholder 1">
            <a:extLst>
              <a:ext uri="{FF2B5EF4-FFF2-40B4-BE49-F238E27FC236}">
                <a16:creationId xmlns:a16="http://schemas.microsoft.com/office/drawing/2014/main" id="{D8161474-F8D7-1047-5086-BE6CF4BEFE4E}"/>
              </a:ext>
            </a:extLst>
          </p:cNvPr>
          <p:cNvSpPr>
            <a:spLocks noGrp="1"/>
          </p:cNvSpPr>
          <p:nvPr>
            <p:ph type="ftr" sz="quarter" idx="11"/>
          </p:nvPr>
        </p:nvSpPr>
        <p:spPr/>
        <p:txBody>
          <a:bodyPr/>
          <a:lstStyle/>
          <a:p>
            <a:r>
              <a:rPr lang="en-US"/>
              <a:t>Nadeie</a:t>
            </a:r>
          </a:p>
        </p:txBody>
      </p:sp>
    </p:spTree>
    <p:extLst>
      <p:ext uri="{BB962C8B-B14F-4D97-AF65-F5344CB8AC3E}">
        <p14:creationId xmlns:p14="http://schemas.microsoft.com/office/powerpoint/2010/main" val="296430899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655AE6B0-AC9E-4167-806F-E9DB135FC4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7C977A9-1F30-935A-449A-18344ABAEE3C}"/>
              </a:ext>
            </a:extLst>
          </p:cNvPr>
          <p:cNvSpPr>
            <a:spLocks noGrp="1"/>
          </p:cNvSpPr>
          <p:nvPr>
            <p:ph type="title"/>
          </p:nvPr>
        </p:nvSpPr>
        <p:spPr>
          <a:xfrm>
            <a:off x="652481" y="1382486"/>
            <a:ext cx="3547581" cy="4093028"/>
          </a:xfrm>
        </p:spPr>
        <p:txBody>
          <a:bodyPr anchor="ctr">
            <a:normAutofit/>
          </a:bodyPr>
          <a:lstStyle/>
          <a:p>
            <a:r>
              <a:rPr lang="en-GB" sz="4400"/>
              <a:t>Psychological Benefits</a:t>
            </a:r>
            <a:endParaRPr lang="en-US" sz="4400"/>
          </a:p>
        </p:txBody>
      </p:sp>
      <p:grpSp>
        <p:nvGrpSpPr>
          <p:cNvPr id="19" name="Group 18">
            <a:extLst>
              <a:ext uri="{FF2B5EF4-FFF2-40B4-BE49-F238E27FC236}">
                <a16:creationId xmlns:a16="http://schemas.microsoft.com/office/drawing/2014/main" id="{3523416A-383B-4FDC-B4C9-D8EDDFE9C04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329267" y="-8467"/>
            <a:ext cx="4766733" cy="6866467"/>
            <a:chOff x="7425267" y="-8467"/>
            <a:chExt cx="4766733" cy="6866467"/>
          </a:xfrm>
        </p:grpSpPr>
        <p:cxnSp>
          <p:nvCxnSpPr>
            <p:cNvPr id="20" name="Straight Connector 19">
              <a:extLst>
                <a:ext uri="{FF2B5EF4-FFF2-40B4-BE49-F238E27FC236}">
                  <a16:creationId xmlns:a16="http://schemas.microsoft.com/office/drawing/2014/main" id="{CB0D29D5-3F7C-4197-821B-6D60A66CC04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rgbClr val="BFBFBF">
                  <a:alpha val="75000"/>
                </a:srgb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a:extLst>
                <a:ext uri="{FF2B5EF4-FFF2-40B4-BE49-F238E27FC236}">
                  <a16:creationId xmlns:a16="http://schemas.microsoft.com/office/drawing/2014/main" id="{347FB49A-3541-428A-AADE-682A3C50563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rgbClr val="BFBFBF">
                  <a:alpha val="80000"/>
                </a:srgbClr>
              </a:solidFill>
            </a:ln>
          </p:spPr>
          <p:style>
            <a:lnRef idx="2">
              <a:schemeClr val="accent1"/>
            </a:lnRef>
            <a:fillRef idx="0">
              <a:schemeClr val="accent1"/>
            </a:fillRef>
            <a:effectRef idx="1">
              <a:schemeClr val="accent1"/>
            </a:effectRef>
            <a:fontRef idx="minor">
              <a:schemeClr val="tx1"/>
            </a:fontRef>
          </p:style>
        </p:cxnSp>
        <p:sp>
          <p:nvSpPr>
            <p:cNvPr id="22" name="Rectangle 23">
              <a:extLst>
                <a:ext uri="{FF2B5EF4-FFF2-40B4-BE49-F238E27FC236}">
                  <a16:creationId xmlns:a16="http://schemas.microsoft.com/office/drawing/2014/main" id="{D96F53DC-08F1-42C6-B558-B83D54B276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Rectangle 25">
              <a:extLst>
                <a:ext uri="{FF2B5EF4-FFF2-40B4-BE49-F238E27FC236}">
                  <a16:creationId xmlns:a16="http://schemas.microsoft.com/office/drawing/2014/main" id="{AFE48CAF-A51C-463F-A570-ED99439A5CA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Isosceles Triangle 23">
              <a:extLst>
                <a:ext uri="{FF2B5EF4-FFF2-40B4-BE49-F238E27FC236}">
                  <a16:creationId xmlns:a16="http://schemas.microsoft.com/office/drawing/2014/main" id="{01F0C48B-50FF-4351-8207-16D0960483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27">
              <a:extLst>
                <a:ext uri="{FF2B5EF4-FFF2-40B4-BE49-F238E27FC236}">
                  <a16:creationId xmlns:a16="http://schemas.microsoft.com/office/drawing/2014/main" id="{300384B6-5ED6-4F91-A548-B706D83751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8">
              <a:extLst>
                <a:ext uri="{FF2B5EF4-FFF2-40B4-BE49-F238E27FC236}">
                  <a16:creationId xmlns:a16="http://schemas.microsoft.com/office/drawing/2014/main" id="{337AFFAE-C182-463C-9459-8AB3C69D9A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Rectangle 29">
              <a:extLst>
                <a:ext uri="{FF2B5EF4-FFF2-40B4-BE49-F238E27FC236}">
                  <a16:creationId xmlns:a16="http://schemas.microsoft.com/office/drawing/2014/main" id="{510ACF17-C3F0-42BF-BDEB-D079277121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Isosceles Triangle 27">
              <a:extLst>
                <a:ext uri="{FF2B5EF4-FFF2-40B4-BE49-F238E27FC236}">
                  <a16:creationId xmlns:a16="http://schemas.microsoft.com/office/drawing/2014/main" id="{E804EFD0-B84E-476F-9FC6-6C4A42EA00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30" name="Rectangle 29">
            <a:extLst>
              <a:ext uri="{FF2B5EF4-FFF2-40B4-BE49-F238E27FC236}">
                <a16:creationId xmlns:a16="http://schemas.microsoft.com/office/drawing/2014/main" id="{87BD1F4E-A66D-4C06-86DA-8D56CA7A3B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77719" y="0"/>
            <a:ext cx="621428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ooter Placeholder 11">
            <a:extLst>
              <a:ext uri="{FF2B5EF4-FFF2-40B4-BE49-F238E27FC236}">
                <a16:creationId xmlns:a16="http://schemas.microsoft.com/office/drawing/2014/main" id="{785F855F-C994-41E0-2860-FBE4F9E30643}"/>
              </a:ext>
            </a:extLst>
          </p:cNvPr>
          <p:cNvSpPr>
            <a:spLocks noGrp="1"/>
          </p:cNvSpPr>
          <p:nvPr>
            <p:ph type="ftr" sz="quarter" idx="11"/>
          </p:nvPr>
        </p:nvSpPr>
        <p:spPr>
          <a:xfrm>
            <a:off x="4916554" y="6041362"/>
            <a:ext cx="5490190" cy="365125"/>
          </a:xfrm>
        </p:spPr>
        <p:txBody>
          <a:bodyPr>
            <a:normAutofit/>
          </a:bodyPr>
          <a:lstStyle/>
          <a:p>
            <a:pPr>
              <a:spcAft>
                <a:spcPts val="600"/>
              </a:spcAft>
            </a:pPr>
            <a:r>
              <a:rPr lang="en-US">
                <a:solidFill>
                  <a:srgbClr val="FFFFFF"/>
                </a:solidFill>
              </a:rPr>
              <a:t>Nadeie</a:t>
            </a:r>
          </a:p>
        </p:txBody>
      </p:sp>
      <p:graphicFrame>
        <p:nvGraphicFramePr>
          <p:cNvPr id="5" name="Content Placeholder 2">
            <a:extLst>
              <a:ext uri="{FF2B5EF4-FFF2-40B4-BE49-F238E27FC236}">
                <a16:creationId xmlns:a16="http://schemas.microsoft.com/office/drawing/2014/main" id="{63828E90-6B75-6AA6-4BE2-31BE7832A823}"/>
              </a:ext>
            </a:extLst>
          </p:cNvPr>
          <p:cNvGraphicFramePr>
            <a:graphicFrameLocks noGrp="1"/>
          </p:cNvGraphicFramePr>
          <p:nvPr>
            <p:ph idx="1"/>
            <p:extLst>
              <p:ext uri="{D42A27DB-BD31-4B8C-83A1-F6EECF244321}">
                <p14:modId xmlns:p14="http://schemas.microsoft.com/office/powerpoint/2010/main" val="1998122333"/>
              </p:ext>
            </p:extLst>
          </p:nvPr>
        </p:nvGraphicFramePr>
        <p:xfrm>
          <a:off x="4916553" y="944563"/>
          <a:ext cx="6628804" cy="49795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2945983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3B5196-72F8-7CA2-C433-8EB561D69709}"/>
              </a:ext>
            </a:extLst>
          </p:cNvPr>
          <p:cNvSpPr>
            <a:spLocks noGrp="1"/>
          </p:cNvSpPr>
          <p:nvPr>
            <p:ph type="title"/>
          </p:nvPr>
        </p:nvSpPr>
        <p:spPr>
          <a:xfrm>
            <a:off x="1383564" y="348865"/>
            <a:ext cx="9718111" cy="1576446"/>
          </a:xfrm>
        </p:spPr>
        <p:txBody>
          <a:bodyPr anchor="ctr">
            <a:normAutofit/>
          </a:bodyPr>
          <a:lstStyle/>
          <a:p>
            <a:r>
              <a:rPr lang="en-GB" sz="4000">
                <a:solidFill>
                  <a:srgbClr val="FFFFFF"/>
                </a:solidFill>
              </a:rPr>
              <a:t>Health Behaviour Theories</a:t>
            </a:r>
            <a:endParaRPr lang="en-US" sz="4000">
              <a:solidFill>
                <a:srgbClr val="FFFFFF"/>
              </a:solidFill>
            </a:endParaRPr>
          </a:p>
        </p:txBody>
      </p:sp>
      <p:graphicFrame>
        <p:nvGraphicFramePr>
          <p:cNvPr id="5" name="Content Placeholder 2">
            <a:extLst>
              <a:ext uri="{FF2B5EF4-FFF2-40B4-BE49-F238E27FC236}">
                <a16:creationId xmlns:a16="http://schemas.microsoft.com/office/drawing/2014/main" id="{EEECB7E6-6417-6A63-6D79-9764C0F7BE3E}"/>
              </a:ext>
            </a:extLst>
          </p:cNvPr>
          <p:cNvGraphicFramePr>
            <a:graphicFrameLocks noGrp="1"/>
          </p:cNvGraphicFramePr>
          <p:nvPr>
            <p:ph idx="1"/>
          </p:nvPr>
        </p:nvGraphicFramePr>
        <p:xfrm>
          <a:off x="167806" y="556198"/>
          <a:ext cx="10927829" cy="515387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4" name="Footer Placeholder 13">
            <a:extLst>
              <a:ext uri="{FF2B5EF4-FFF2-40B4-BE49-F238E27FC236}">
                <a16:creationId xmlns:a16="http://schemas.microsoft.com/office/drawing/2014/main" id="{099ED9E3-459C-34E3-1070-07F06D475EA7}"/>
              </a:ext>
            </a:extLst>
          </p:cNvPr>
          <p:cNvSpPr>
            <a:spLocks noGrp="1"/>
          </p:cNvSpPr>
          <p:nvPr>
            <p:ph type="ftr" sz="quarter" idx="11"/>
          </p:nvPr>
        </p:nvSpPr>
        <p:spPr/>
        <p:txBody>
          <a:bodyPr/>
          <a:lstStyle/>
          <a:p>
            <a:r>
              <a:rPr lang="en-US"/>
              <a:t>Nadeie</a:t>
            </a:r>
          </a:p>
        </p:txBody>
      </p:sp>
    </p:spTree>
    <p:extLst>
      <p:ext uri="{BB962C8B-B14F-4D97-AF65-F5344CB8AC3E}">
        <p14:creationId xmlns:p14="http://schemas.microsoft.com/office/powerpoint/2010/main" val="400158192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erson and person sitting in bed&#10;&#10;AI-generated content may be incorrect.">
            <a:extLst>
              <a:ext uri="{FF2B5EF4-FFF2-40B4-BE49-F238E27FC236}">
                <a16:creationId xmlns:a16="http://schemas.microsoft.com/office/drawing/2014/main" id="{7A4ECA02-01BB-A0B3-F353-E8574C24E2A2}"/>
              </a:ext>
            </a:extLst>
          </p:cNvPr>
          <p:cNvPicPr>
            <a:picLocks noChangeAspect="1"/>
          </p:cNvPicPr>
          <p:nvPr/>
        </p:nvPicPr>
        <p:blipFill>
          <a:blip r:embed="rId2"/>
          <a:srcRect l="9710" r="15615" b="-1"/>
          <a:stretch>
            <a:fillRect/>
          </a:stretch>
        </p:blipFill>
        <p:spPr>
          <a:xfrm>
            <a:off x="3349704" y="-1"/>
            <a:ext cx="7648976" cy="6858001"/>
          </a:xfrm>
          <a:custGeom>
            <a:avLst/>
            <a:gdLst/>
            <a:ahLst/>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p:spPr>
      </p:pic>
      <p:sp>
        <p:nvSpPr>
          <p:cNvPr id="2" name="Title 1">
            <a:extLst>
              <a:ext uri="{FF2B5EF4-FFF2-40B4-BE49-F238E27FC236}">
                <a16:creationId xmlns:a16="http://schemas.microsoft.com/office/drawing/2014/main" id="{9C94E5B0-971B-95BF-BEB8-CEB9E6030ECB}"/>
              </a:ext>
            </a:extLst>
          </p:cNvPr>
          <p:cNvSpPr>
            <a:spLocks noGrp="1"/>
          </p:cNvSpPr>
          <p:nvPr>
            <p:ph type="title"/>
          </p:nvPr>
        </p:nvSpPr>
        <p:spPr>
          <a:xfrm>
            <a:off x="677333" y="609600"/>
            <a:ext cx="3851123" cy="1320800"/>
          </a:xfrm>
        </p:spPr>
        <p:txBody>
          <a:bodyPr vert="horz" lIns="91440" tIns="45720" rIns="91440" bIns="45720" rtlCol="0" anchor="t">
            <a:normAutofit/>
          </a:bodyPr>
          <a:lstStyle/>
          <a:p>
            <a:r>
              <a:rPr lang="en-US"/>
              <a:t>Challenges in Behaviour Change</a:t>
            </a:r>
          </a:p>
        </p:txBody>
      </p:sp>
      <p:sp>
        <p:nvSpPr>
          <p:cNvPr id="3" name="Footer Placeholder 2">
            <a:extLst>
              <a:ext uri="{FF2B5EF4-FFF2-40B4-BE49-F238E27FC236}">
                <a16:creationId xmlns:a16="http://schemas.microsoft.com/office/drawing/2014/main" id="{7195AA94-E4C8-504E-0590-AD5DFA68A386}"/>
              </a:ext>
            </a:extLst>
          </p:cNvPr>
          <p:cNvSpPr>
            <a:spLocks noGrp="1"/>
          </p:cNvSpPr>
          <p:nvPr>
            <p:ph type="ftr" sz="quarter" idx="11"/>
          </p:nvPr>
        </p:nvSpPr>
        <p:spPr/>
        <p:txBody>
          <a:bodyPr vert="horz" lIns="91440" tIns="45720" rIns="91440" bIns="45720" rtlCol="0" anchor="ctr">
            <a:normAutofit/>
          </a:bodyPr>
          <a:lstStyle/>
          <a:p>
            <a:pPr>
              <a:spcAft>
                <a:spcPts val="600"/>
              </a:spcAft>
            </a:pPr>
            <a:r>
              <a:rPr lang="en-US" kern="1200">
                <a:solidFill>
                  <a:schemeClr val="tx1">
                    <a:tint val="75000"/>
                  </a:schemeClr>
                </a:solidFill>
                <a:latin typeface="+mn-lt"/>
                <a:ea typeface="+mn-ea"/>
                <a:cs typeface="+mn-cs"/>
              </a:rPr>
              <a:t>Nadeie</a:t>
            </a:r>
          </a:p>
        </p:txBody>
      </p:sp>
      <p:sp>
        <p:nvSpPr>
          <p:cNvPr id="7" name="TextBox 6">
            <a:extLst>
              <a:ext uri="{FF2B5EF4-FFF2-40B4-BE49-F238E27FC236}">
                <a16:creationId xmlns:a16="http://schemas.microsoft.com/office/drawing/2014/main" id="{0491C940-E22E-4A4D-5A0A-183E44C12062}"/>
              </a:ext>
            </a:extLst>
          </p:cNvPr>
          <p:cNvSpPr txBox="1"/>
          <p:nvPr/>
        </p:nvSpPr>
        <p:spPr>
          <a:xfrm>
            <a:off x="677334" y="2160589"/>
            <a:ext cx="3851122" cy="3880773"/>
          </a:xfrm>
          <a:prstGeom prst="rect">
            <a:avLst/>
          </a:prstGeom>
        </p:spPr>
        <p:txBody>
          <a:bodyPr vert="horz" lIns="91440" tIns="45720" rIns="91440" bIns="45720" rtlCol="0">
            <a:normAutofit/>
          </a:bodyPr>
          <a:lstStyle/>
          <a:p>
            <a:pPr indent="-228600" defTabSz="457200">
              <a:spcBef>
                <a:spcPts val="1000"/>
              </a:spcBef>
              <a:buClr>
                <a:schemeClr val="accent1"/>
              </a:buClr>
              <a:buSzPct val="80000"/>
              <a:buFont typeface="Wingdings 3" charset="2"/>
              <a:buChar char=""/>
            </a:pPr>
            <a:r>
              <a:rPr lang="en-US">
                <a:solidFill>
                  <a:schemeClr val="tx1">
                    <a:lumMod val="75000"/>
                    <a:lumOff val="25000"/>
                  </a:schemeClr>
                </a:solidFill>
              </a:rPr>
              <a:t>vulnerability to danger (Perceived 2012; Protogerou) </a:t>
            </a:r>
            <a:br>
              <a:rPr lang="en-US">
                <a:solidFill>
                  <a:schemeClr val="tx1">
                    <a:lumMod val="75000"/>
                    <a:lumOff val="25000"/>
                  </a:schemeClr>
                </a:solidFill>
              </a:rPr>
            </a:br>
            <a:r>
              <a:rPr lang="en-US">
                <a:solidFill>
                  <a:schemeClr val="tx1">
                    <a:lumMod val="75000"/>
                    <a:lumOff val="25000"/>
                  </a:schemeClr>
                </a:solidFill>
              </a:rPr>
              <a:t>• Stigma related to culture and religion (Lin &amp; Lin, 2017) </a:t>
            </a:r>
            <a:br>
              <a:rPr lang="en-US">
                <a:solidFill>
                  <a:schemeClr val="tx1">
                    <a:lumMod val="75000"/>
                    <a:lumOff val="25000"/>
                  </a:schemeClr>
                </a:solidFill>
              </a:rPr>
            </a:br>
            <a:r>
              <a:rPr lang="en-US">
                <a:solidFill>
                  <a:schemeClr val="tx1">
                    <a:lumMod val="75000"/>
                    <a:lumOff val="25000"/>
                  </a:schemeClr>
                </a:solidFill>
              </a:rPr>
              <a:t>• Unsafe behaviour is encouraged by peer norms (Lin et al., 2021). </a:t>
            </a:r>
            <a:br>
              <a:rPr lang="en-US">
                <a:solidFill>
                  <a:schemeClr val="tx1">
                    <a:lumMod val="75000"/>
                    <a:lumOff val="25000"/>
                  </a:schemeClr>
                </a:solidFill>
              </a:rPr>
            </a:br>
            <a:r>
              <a:rPr lang="en-US">
                <a:solidFill>
                  <a:schemeClr val="tx1">
                    <a:lumMod val="75000"/>
                    <a:lumOff val="25000"/>
                  </a:schemeClr>
                </a:solidFill>
              </a:rPr>
              <a:t>• A lack of adaptability (Godin &amp; Kok, 1996).</a:t>
            </a:r>
          </a:p>
        </p:txBody>
      </p:sp>
    </p:spTree>
    <p:extLst>
      <p:ext uri="{BB962C8B-B14F-4D97-AF65-F5344CB8AC3E}">
        <p14:creationId xmlns:p14="http://schemas.microsoft.com/office/powerpoint/2010/main" val="310641532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796B56-F0D0-0277-FBE4-A3E5432DDD92}"/>
              </a:ext>
            </a:extLst>
          </p:cNvPr>
          <p:cNvSpPr>
            <a:spLocks noGrp="1"/>
          </p:cNvSpPr>
          <p:nvPr>
            <p:ph type="title"/>
          </p:nvPr>
        </p:nvSpPr>
        <p:spPr>
          <a:xfrm>
            <a:off x="3027924" y="415637"/>
            <a:ext cx="5754696" cy="1608868"/>
          </a:xfrm>
        </p:spPr>
        <p:txBody>
          <a:bodyPr>
            <a:normAutofit/>
          </a:bodyPr>
          <a:lstStyle/>
          <a:p>
            <a:pPr algn="ctr"/>
            <a:r>
              <a:rPr lang="en-GB" sz="3600">
                <a:solidFill>
                  <a:schemeClr val="tx2"/>
                </a:solidFill>
              </a:rPr>
              <a:t>Campaign Solutions    </a:t>
            </a:r>
            <a:endParaRPr lang="en-US" sz="3600">
              <a:solidFill>
                <a:schemeClr val="tx2"/>
              </a:solidFill>
            </a:endParaRPr>
          </a:p>
        </p:txBody>
      </p:sp>
      <p:sp>
        <p:nvSpPr>
          <p:cNvPr id="23" name="Content Placeholder 2">
            <a:extLst>
              <a:ext uri="{FF2B5EF4-FFF2-40B4-BE49-F238E27FC236}">
                <a16:creationId xmlns:a16="http://schemas.microsoft.com/office/drawing/2014/main" id="{4D502B1C-ECC1-8DCE-4FB4-B20AC646D95B}"/>
              </a:ext>
            </a:extLst>
          </p:cNvPr>
          <p:cNvSpPr>
            <a:spLocks noGrp="1"/>
          </p:cNvSpPr>
          <p:nvPr>
            <p:ph idx="1"/>
          </p:nvPr>
        </p:nvSpPr>
        <p:spPr>
          <a:xfrm>
            <a:off x="1537856" y="2231975"/>
            <a:ext cx="7626220" cy="3178225"/>
          </a:xfrm>
        </p:spPr>
        <p:txBody>
          <a:bodyPr anchor="t">
            <a:normAutofit/>
          </a:bodyPr>
          <a:lstStyle/>
          <a:p>
            <a:pPr marL="0" indent="0">
              <a:buNone/>
            </a:pPr>
            <a:r>
              <a:rPr lang="en-GB" sz="2000"/>
              <a:t>• Role models and peer educators lessen stigma (</a:t>
            </a:r>
            <a:r>
              <a:rPr lang="en-GB" sz="2000" err="1"/>
              <a:t>Jeihooni</a:t>
            </a:r>
            <a:r>
              <a:rPr lang="en-GB" sz="2000"/>
              <a:t> et al., 2022). </a:t>
            </a:r>
          </a:p>
          <a:p>
            <a:pPr marL="0" indent="0">
              <a:buNone/>
            </a:pPr>
            <a:br>
              <a:rPr lang="en-GB" sz="2000"/>
            </a:br>
            <a:r>
              <a:rPr lang="en-GB" sz="2000"/>
              <a:t>• Confidential, youth-friendly assistance (CDC, 2024) </a:t>
            </a:r>
          </a:p>
          <a:p>
            <a:pPr marL="0" indent="0">
              <a:buNone/>
            </a:pPr>
            <a:br>
              <a:rPr lang="en-GB" sz="2000"/>
            </a:br>
            <a:r>
              <a:rPr lang="en-GB" sz="2000"/>
              <a:t>• Age-appropriate, creative workshops (</a:t>
            </a:r>
            <a:r>
              <a:rPr lang="en-GB" sz="2000" err="1"/>
              <a:t>Setiowati</a:t>
            </a:r>
            <a:r>
              <a:rPr lang="en-GB" sz="2000"/>
              <a:t>, 2019)</a:t>
            </a:r>
          </a:p>
          <a:p>
            <a:pPr marL="0" indent="0">
              <a:buNone/>
            </a:pPr>
            <a:r>
              <a:rPr lang="en-GB" sz="2000"/>
              <a:t> </a:t>
            </a:r>
            <a:br>
              <a:rPr lang="en-GB" sz="2000"/>
            </a:br>
            <a:r>
              <a:rPr lang="en-GB" sz="2000"/>
              <a:t>• Mobile health apps and digital</a:t>
            </a:r>
            <a:endParaRPr lang="en-US" sz="1800">
              <a:solidFill>
                <a:schemeClr val="tx2"/>
              </a:solidFill>
            </a:endParaRPr>
          </a:p>
        </p:txBody>
      </p:sp>
      <p:sp>
        <p:nvSpPr>
          <p:cNvPr id="3" name="Footer Placeholder 2">
            <a:extLst>
              <a:ext uri="{FF2B5EF4-FFF2-40B4-BE49-F238E27FC236}">
                <a16:creationId xmlns:a16="http://schemas.microsoft.com/office/drawing/2014/main" id="{B6E1B75E-E05E-81C0-BD61-F4CFF405C6B7}"/>
              </a:ext>
            </a:extLst>
          </p:cNvPr>
          <p:cNvSpPr>
            <a:spLocks noGrp="1"/>
          </p:cNvSpPr>
          <p:nvPr>
            <p:ph type="ftr" sz="quarter" idx="11"/>
          </p:nvPr>
        </p:nvSpPr>
        <p:spPr/>
        <p:txBody>
          <a:bodyPr/>
          <a:lstStyle/>
          <a:p>
            <a:r>
              <a:rPr lang="en-US"/>
              <a:t>Nadeie</a:t>
            </a:r>
          </a:p>
        </p:txBody>
      </p:sp>
    </p:spTree>
    <p:extLst>
      <p:ext uri="{BB962C8B-B14F-4D97-AF65-F5344CB8AC3E}">
        <p14:creationId xmlns:p14="http://schemas.microsoft.com/office/powerpoint/2010/main" val="174338729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340C34-FBD2-0F22-160F-9B26542BF6CD}"/>
              </a:ext>
            </a:extLst>
          </p:cNvPr>
          <p:cNvSpPr>
            <a:spLocks noGrp="1"/>
          </p:cNvSpPr>
          <p:nvPr>
            <p:ph type="title"/>
          </p:nvPr>
        </p:nvSpPr>
        <p:spPr>
          <a:xfrm>
            <a:off x="640080" y="1243013"/>
            <a:ext cx="3855720" cy="4371974"/>
          </a:xfrm>
        </p:spPr>
        <p:txBody>
          <a:bodyPr vert="horz" lIns="91440" tIns="45720" rIns="91440" bIns="45720" rtlCol="0" anchor="ctr">
            <a:normAutofit/>
          </a:bodyPr>
          <a:lstStyle/>
          <a:p>
            <a:r>
              <a:rPr lang="en-US" sz="3600" kern="1200">
                <a:solidFill>
                  <a:schemeClr val="tx2"/>
                </a:solidFill>
                <a:latin typeface="+mj-lt"/>
                <a:ea typeface="+mj-ea"/>
                <a:cs typeface="+mj-cs"/>
              </a:rPr>
              <a:t>Conclusion</a:t>
            </a:r>
          </a:p>
        </p:txBody>
      </p:sp>
      <p:sp>
        <p:nvSpPr>
          <p:cNvPr id="3" name="Footer Placeholder 2">
            <a:extLst>
              <a:ext uri="{FF2B5EF4-FFF2-40B4-BE49-F238E27FC236}">
                <a16:creationId xmlns:a16="http://schemas.microsoft.com/office/drawing/2014/main" id="{0A76DD01-8696-B14A-AFC8-A1E33DDABB99}"/>
              </a:ext>
            </a:extLst>
          </p:cNvPr>
          <p:cNvSpPr>
            <a:spLocks noGrp="1"/>
          </p:cNvSpPr>
          <p:nvPr>
            <p:ph type="ftr" sz="quarter" idx="11"/>
          </p:nvPr>
        </p:nvSpPr>
        <p:spPr/>
        <p:txBody>
          <a:bodyPr/>
          <a:lstStyle/>
          <a:p>
            <a:r>
              <a:rPr lang="en-US"/>
              <a:t>Nadeie</a:t>
            </a:r>
          </a:p>
        </p:txBody>
      </p:sp>
      <p:sp>
        <p:nvSpPr>
          <p:cNvPr id="7" name="TextBox 6">
            <a:extLst>
              <a:ext uri="{FF2B5EF4-FFF2-40B4-BE49-F238E27FC236}">
                <a16:creationId xmlns:a16="http://schemas.microsoft.com/office/drawing/2014/main" id="{2F4F78CD-4CEF-360B-1F50-D5CF851DBE24}"/>
              </a:ext>
            </a:extLst>
          </p:cNvPr>
          <p:cNvSpPr txBox="1"/>
          <p:nvPr/>
        </p:nvSpPr>
        <p:spPr>
          <a:xfrm>
            <a:off x="5135575" y="804672"/>
            <a:ext cx="6257849" cy="5230368"/>
          </a:xfrm>
          <a:prstGeom prst="rect">
            <a:avLst/>
          </a:prstGeom>
        </p:spPr>
        <p:txBody>
          <a:bodyPr vert="horz" lIns="91440" tIns="45720" rIns="91440" bIns="45720" rtlCol="0" anchor="ctr">
            <a:normAutofit/>
          </a:bodyPr>
          <a:lstStyle/>
          <a:p>
            <a:pPr>
              <a:lnSpc>
                <a:spcPct val="150000"/>
              </a:lnSpc>
              <a:spcAft>
                <a:spcPts val="600"/>
              </a:spcAft>
            </a:pPr>
            <a:r>
              <a:rPr lang="en-US" sz="2400">
                <a:solidFill>
                  <a:schemeClr val="tx2"/>
                </a:solidFill>
              </a:rPr>
              <a:t>There are definite physiological, social, and psychological advantages to promoting sexual health. </a:t>
            </a:r>
            <a:br>
              <a:rPr lang="en-US" sz="2400">
                <a:solidFill>
                  <a:schemeClr val="tx2"/>
                </a:solidFill>
              </a:rPr>
            </a:br>
            <a:r>
              <a:rPr lang="en-US" sz="2400">
                <a:solidFill>
                  <a:schemeClr val="tx2"/>
                </a:solidFill>
              </a:rPr>
              <a:t>Stigma, peer pressure, and change readiness are among the difficulties; behavior models clarify obstacles and direct interventions; and our campaign offers focused, empirically supported alternatives.</a:t>
            </a:r>
          </a:p>
        </p:txBody>
      </p:sp>
    </p:spTree>
    <p:extLst>
      <p:ext uri="{BB962C8B-B14F-4D97-AF65-F5344CB8AC3E}">
        <p14:creationId xmlns:p14="http://schemas.microsoft.com/office/powerpoint/2010/main" val="141361163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CDC1A5-262D-0299-739C-932593EAD602}"/>
              </a:ext>
            </a:extLst>
          </p:cNvPr>
          <p:cNvSpPr>
            <a:spLocks noGrp="1"/>
          </p:cNvSpPr>
          <p:nvPr>
            <p:ph type="ctrTitle"/>
          </p:nvPr>
        </p:nvSpPr>
        <p:spPr>
          <a:xfrm>
            <a:off x="775854" y="810490"/>
            <a:ext cx="10155382" cy="5631873"/>
          </a:xfrm>
        </p:spPr>
        <p:txBody>
          <a:bodyPr>
            <a:normAutofit fontScale="90000"/>
          </a:bodyPr>
          <a:lstStyle/>
          <a:p>
            <a:pPr algn="l"/>
            <a:r>
              <a:rPr lang="en-GB" sz="1200"/>
              <a:t>Douglas Jr, J.M. and Fenton, K.A., 2013. Understanding sexual health and its role in more effective prevention programs. </a:t>
            </a:r>
            <a:r>
              <a:rPr lang="en-GB" sz="1200" i="1"/>
              <a:t>Public Health Reports</a:t>
            </a:r>
            <a:r>
              <a:rPr lang="en-GB" sz="1200"/>
              <a:t>, </a:t>
            </a:r>
            <a:r>
              <a:rPr lang="en-GB" sz="1200" i="1"/>
              <a:t>128</a:t>
            </a:r>
            <a:r>
              <a:rPr lang="en-GB" sz="1200"/>
              <a:t>(2_suppl1), pp.1-4.</a:t>
            </a:r>
            <a:br>
              <a:rPr lang="en-GB" sz="1200"/>
            </a:br>
            <a:br>
              <a:rPr lang="en-GB" sz="1200"/>
            </a:br>
            <a:r>
              <a:rPr lang="en-GB" sz="1200"/>
              <a:t>Darabi, Fatemeh, Mohammad Hossein Kaveh, Farideh </a:t>
            </a:r>
            <a:r>
              <a:rPr lang="en-GB" sz="1200" err="1"/>
              <a:t>Khalajabadi</a:t>
            </a:r>
            <a:r>
              <a:rPr lang="en-GB" sz="1200"/>
              <a:t> Farahani, Mehdi </a:t>
            </a:r>
            <a:r>
              <a:rPr lang="en-GB" sz="1200" err="1"/>
              <a:t>Yaseri</a:t>
            </a:r>
            <a:r>
              <a:rPr lang="en-GB" sz="1200"/>
              <a:t>, Fereshteh </a:t>
            </a:r>
            <a:r>
              <a:rPr lang="en-GB" sz="1200" err="1"/>
              <a:t>Majlessi</a:t>
            </a:r>
            <a:r>
              <a:rPr lang="en-GB" sz="1200"/>
              <a:t>, and Davoud </a:t>
            </a:r>
            <a:r>
              <a:rPr lang="en-GB" sz="1200" err="1"/>
              <a:t>Shojaeizadeh</a:t>
            </a:r>
            <a:r>
              <a:rPr lang="en-GB" sz="1200"/>
              <a:t>. "The effect of a theory of planned </a:t>
            </a:r>
            <a:r>
              <a:rPr lang="en-GB" sz="1200" err="1"/>
              <a:t>behavior</a:t>
            </a:r>
            <a:r>
              <a:rPr lang="en-GB" sz="1200"/>
              <a:t>-based educational intervention on sexual and reproductive health in Iranian adolescent girls: a randomized controlled trial." </a:t>
            </a:r>
            <a:r>
              <a:rPr lang="en-GB" sz="1200" i="1"/>
              <a:t>Journal of research in health sciences</a:t>
            </a:r>
            <a:r>
              <a:rPr lang="en-GB" sz="1200"/>
              <a:t> 17, no. 4 (2017): 400.</a:t>
            </a:r>
            <a:br>
              <a:rPr lang="en-GB" sz="1200"/>
            </a:br>
            <a:br>
              <a:rPr lang="en-GB" sz="1200"/>
            </a:br>
            <a:r>
              <a:rPr lang="en-GB" sz="1200" err="1"/>
              <a:t>Jeihooni</a:t>
            </a:r>
            <a:r>
              <a:rPr lang="en-GB" sz="1200"/>
              <a:t>, A.K., Moradi, A., Yari, A., Kiyani, A. and </a:t>
            </a:r>
            <a:r>
              <a:rPr lang="en-GB" sz="1200" err="1"/>
              <a:t>Hasirini</a:t>
            </a:r>
            <a:r>
              <a:rPr lang="en-GB" sz="1200"/>
              <a:t>, P.A., 2022. The effect of educational intervention based on theory of planned </a:t>
            </a:r>
            <a:r>
              <a:rPr lang="en-GB" sz="1200" err="1"/>
              <a:t>behavior</a:t>
            </a:r>
            <a:r>
              <a:rPr lang="en-GB" sz="1200"/>
              <a:t> on mothers’ skills in sexual care of children. </a:t>
            </a:r>
            <a:r>
              <a:rPr lang="en-GB" sz="1200" i="1"/>
              <a:t>BMC public health</a:t>
            </a:r>
            <a:r>
              <a:rPr lang="en-GB" sz="1200"/>
              <a:t>, </a:t>
            </a:r>
            <a:r>
              <a:rPr lang="en-GB" sz="1200" i="1"/>
              <a:t>22</a:t>
            </a:r>
            <a:r>
              <a:rPr lang="en-GB" sz="1200"/>
              <a:t>(1), p.1759.</a:t>
            </a:r>
            <a:br>
              <a:rPr lang="en-GB" sz="1200"/>
            </a:br>
            <a:br>
              <a:rPr lang="en-GB" sz="1200"/>
            </a:br>
            <a:r>
              <a:rPr lang="en-GB" sz="1200"/>
              <a:t>Godin, G. and Kok, G., 1996. The theory of planned </a:t>
            </a:r>
            <a:r>
              <a:rPr lang="en-GB" sz="1200" err="1"/>
              <a:t>behavior</a:t>
            </a:r>
            <a:r>
              <a:rPr lang="en-GB" sz="1200"/>
              <a:t>: a review of its applications to health-related </a:t>
            </a:r>
            <a:r>
              <a:rPr lang="en-GB" sz="1200" err="1"/>
              <a:t>behaviors</a:t>
            </a:r>
            <a:r>
              <a:rPr lang="en-GB" sz="1200"/>
              <a:t>. </a:t>
            </a:r>
            <a:r>
              <a:rPr lang="en-GB" sz="1200" i="1"/>
              <a:t>American journal of health promotion</a:t>
            </a:r>
            <a:r>
              <a:rPr lang="en-GB" sz="1200"/>
              <a:t>, </a:t>
            </a:r>
            <a:r>
              <a:rPr lang="en-GB" sz="1200" i="1"/>
              <a:t>11</a:t>
            </a:r>
            <a:r>
              <a:rPr lang="en-GB" sz="1200"/>
              <a:t>(2), pp.87-98.</a:t>
            </a:r>
            <a:br>
              <a:rPr lang="en-GB" sz="1200"/>
            </a:br>
            <a:br>
              <a:rPr lang="en-GB" sz="1200"/>
            </a:br>
            <a:r>
              <a:rPr lang="en-GB" sz="1200" err="1"/>
              <a:t>Protogerou</a:t>
            </a:r>
            <a:r>
              <a:rPr lang="en-GB" sz="1200"/>
              <a:t>, C., </a:t>
            </a:r>
            <a:r>
              <a:rPr lang="en-GB" sz="1200" err="1"/>
              <a:t>Flisher</a:t>
            </a:r>
            <a:r>
              <a:rPr lang="en-GB" sz="1200"/>
              <a:t>, A.J., Aarø, L.E. and Mathews, C., 2012. The theory of planned behaviour as a framework for predicting sexual risk behaviour in sub-Saharan African youth: A critical review. </a:t>
            </a:r>
            <a:r>
              <a:rPr lang="en-GB" sz="1200" i="1"/>
              <a:t>Journal of Child &amp; Adolescent Mental Health</a:t>
            </a:r>
            <a:r>
              <a:rPr lang="en-GB" sz="1200"/>
              <a:t>, </a:t>
            </a:r>
            <a:r>
              <a:rPr lang="en-GB" sz="1200" i="1"/>
              <a:t>24</a:t>
            </a:r>
            <a:r>
              <a:rPr lang="en-GB" sz="1200"/>
              <a:t>(1), pp.15-35.</a:t>
            </a:r>
            <a:br>
              <a:rPr lang="en-GB" sz="1200"/>
            </a:br>
            <a:br>
              <a:rPr lang="en-GB" sz="1200"/>
            </a:br>
            <a:r>
              <a:rPr lang="en-GB" sz="1200" err="1"/>
              <a:t>Jalambadani</a:t>
            </a:r>
            <a:r>
              <a:rPr lang="en-GB" sz="1200"/>
              <a:t>, Z., </a:t>
            </a:r>
            <a:r>
              <a:rPr lang="en-GB" sz="1200" err="1"/>
              <a:t>Garmaroodi</a:t>
            </a:r>
            <a:r>
              <a:rPr lang="en-GB" sz="1200"/>
              <a:t>, G., </a:t>
            </a:r>
            <a:r>
              <a:rPr lang="en-GB" sz="1200" err="1"/>
              <a:t>Yaseri</a:t>
            </a:r>
            <a:r>
              <a:rPr lang="en-GB" sz="1200"/>
              <a:t>, M., </a:t>
            </a:r>
            <a:r>
              <a:rPr lang="en-GB" sz="1200" err="1"/>
              <a:t>Tavousi</a:t>
            </a:r>
            <a:r>
              <a:rPr lang="en-GB" sz="1200"/>
              <a:t>, M. and Jafarian, K., 2017. Education based on theory of planned </a:t>
            </a:r>
            <a:r>
              <a:rPr lang="en-GB" sz="1200" err="1"/>
              <a:t>behavior</a:t>
            </a:r>
            <a:r>
              <a:rPr lang="en-GB" sz="1200"/>
              <a:t> over sexual function of menopausal women in Iran. </a:t>
            </a:r>
            <a:r>
              <a:rPr lang="en-GB" sz="1200" i="1"/>
              <a:t>Journal of Mid-life Health</a:t>
            </a:r>
            <a:r>
              <a:rPr lang="en-GB" sz="1200"/>
              <a:t>, </a:t>
            </a:r>
            <a:r>
              <a:rPr lang="en-GB" sz="1200" i="1"/>
              <a:t>8</a:t>
            </a:r>
            <a:r>
              <a:rPr lang="en-GB" sz="1200"/>
              <a:t>(3), pp.124-129.</a:t>
            </a:r>
            <a:br>
              <a:rPr lang="en-GB" sz="1200"/>
            </a:br>
            <a:r>
              <a:rPr lang="en-GB" sz="1200"/>
              <a:t>Lin, C.L., Ye, Y., Lin, P., Lai, X.L., Jin, Y.Q., Wang, X. and Su, Y.S., 2021. Safe sexual </a:t>
            </a:r>
            <a:r>
              <a:rPr lang="en-GB" sz="1200" err="1"/>
              <a:t>behavior</a:t>
            </a:r>
            <a:r>
              <a:rPr lang="en-GB" sz="1200"/>
              <a:t> intentions among college students: the construction of an extended theory of planned </a:t>
            </a:r>
            <a:r>
              <a:rPr lang="en-GB" sz="1200" err="1"/>
              <a:t>behavior</a:t>
            </a:r>
            <a:r>
              <a:rPr lang="en-GB" sz="1200"/>
              <a:t>. </a:t>
            </a:r>
            <a:r>
              <a:rPr lang="en-GB" sz="1200" i="1"/>
              <a:t>International Journal of Environmental Research and Public Health</a:t>
            </a:r>
            <a:r>
              <a:rPr lang="en-GB" sz="1200"/>
              <a:t>, </a:t>
            </a:r>
            <a:r>
              <a:rPr lang="en-GB" sz="1200" i="1"/>
              <a:t>18</a:t>
            </a:r>
            <a:r>
              <a:rPr lang="en-GB" sz="1200"/>
              <a:t>(12), p.6349.</a:t>
            </a:r>
            <a:br>
              <a:rPr lang="en-GB" sz="1200"/>
            </a:br>
            <a:br>
              <a:rPr lang="en-GB" sz="1200"/>
            </a:br>
            <a:r>
              <a:rPr lang="en-GB" sz="1200"/>
              <a:t>UNITED WE CARE (2024), </a:t>
            </a:r>
            <a:r>
              <a:rPr lang="en-GB" sz="1200" i="1"/>
              <a:t>Sex and Health: 7 Important Benefits of Healthy Sex Life on Health,  </a:t>
            </a:r>
            <a:r>
              <a:rPr lang="en-GB" sz="1200"/>
              <a:t>Available at: </a:t>
            </a:r>
            <a:r>
              <a:rPr lang="en-GB" sz="1200">
                <a:hlinkClick r:id="rId2"/>
              </a:rPr>
              <a:t>https://www.unitedwecare.com/sex-and-health-7-important-benefits-of-healthy-sex-life-on-health/</a:t>
            </a:r>
            <a:r>
              <a:rPr lang="en-GB" sz="1200"/>
              <a:t> </a:t>
            </a:r>
            <a:r>
              <a:rPr lang="en-GB" sz="1600">
                <a:latin typeface="Arial" panose="020B0604020202020204" pitchFamily="34" charset="0"/>
                <a:cs typeface="Arial" panose="020B0604020202020204" pitchFamily="34" charset="0"/>
              </a:rPr>
              <a:t>(Accessed on </a:t>
            </a:r>
            <a:r>
              <a:rPr lang="en-US" sz="1600">
                <a:latin typeface="Arial" panose="020B0604020202020204" pitchFamily="34" charset="0"/>
                <a:cs typeface="Arial" panose="020B0604020202020204" pitchFamily="34" charset="0"/>
              </a:rPr>
              <a:t>25</a:t>
            </a:r>
            <a:r>
              <a:rPr lang="en-US" sz="1600" baseline="30000">
                <a:latin typeface="Arial" panose="020B0604020202020204" pitchFamily="34" charset="0"/>
                <a:cs typeface="Arial" panose="020B0604020202020204" pitchFamily="34" charset="0"/>
              </a:rPr>
              <a:t>th</a:t>
            </a:r>
            <a:r>
              <a:rPr lang="en-US" sz="1600">
                <a:latin typeface="Arial" panose="020B0604020202020204" pitchFamily="34" charset="0"/>
                <a:cs typeface="Arial" panose="020B0604020202020204" pitchFamily="34" charset="0"/>
              </a:rPr>
              <a:t> Sep 2025).</a:t>
            </a:r>
            <a:br>
              <a:rPr lang="en-US">
                <a:latin typeface="Arial" panose="020B0604020202020204" pitchFamily="34" charset="0"/>
                <a:cs typeface="Arial" panose="020B0604020202020204" pitchFamily="34" charset="0"/>
              </a:rPr>
            </a:br>
            <a:br>
              <a:rPr lang="en-US">
                <a:latin typeface="Arial" panose="020B0604020202020204" pitchFamily="34" charset="0"/>
                <a:cs typeface="Arial" panose="020B0604020202020204" pitchFamily="34" charset="0"/>
              </a:rPr>
            </a:br>
            <a:br>
              <a:rPr lang="en-GB" b="1"/>
            </a:br>
            <a:endParaRPr lang="en-US" sz="1200"/>
          </a:p>
        </p:txBody>
      </p:sp>
      <p:sp>
        <p:nvSpPr>
          <p:cNvPr id="3" name="Footer Placeholder 2">
            <a:extLst>
              <a:ext uri="{FF2B5EF4-FFF2-40B4-BE49-F238E27FC236}">
                <a16:creationId xmlns:a16="http://schemas.microsoft.com/office/drawing/2014/main" id="{3EF79AE0-606F-D519-4879-6BB99249874D}"/>
              </a:ext>
            </a:extLst>
          </p:cNvPr>
          <p:cNvSpPr>
            <a:spLocks noGrp="1"/>
          </p:cNvSpPr>
          <p:nvPr>
            <p:ph type="ftr" sz="quarter" idx="11"/>
          </p:nvPr>
        </p:nvSpPr>
        <p:spPr/>
        <p:txBody>
          <a:bodyPr/>
          <a:lstStyle/>
          <a:p>
            <a:r>
              <a:rPr lang="en-US"/>
              <a:t>Nadeie</a:t>
            </a:r>
          </a:p>
        </p:txBody>
      </p:sp>
    </p:spTree>
    <p:extLst>
      <p:ext uri="{BB962C8B-B14F-4D97-AF65-F5344CB8AC3E}">
        <p14:creationId xmlns:p14="http://schemas.microsoft.com/office/powerpoint/2010/main" val="3154189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6D44B3C-878D-7E72-6C35-EEE979DD6C4A}"/>
              </a:ext>
            </a:extLst>
          </p:cNvPr>
          <p:cNvSpPr>
            <a:spLocks noGrp="1"/>
          </p:cNvSpPr>
          <p:nvPr>
            <p:ph idx="1"/>
          </p:nvPr>
        </p:nvSpPr>
        <p:spPr>
          <a:xfrm>
            <a:off x="838200" y="623455"/>
            <a:ext cx="10515600" cy="5553508"/>
          </a:xfrm>
        </p:spPr>
        <p:txBody>
          <a:bodyPr/>
          <a:lstStyle/>
          <a:p>
            <a:pPr marL="0" indent="0">
              <a:buNone/>
            </a:pPr>
            <a:endParaRPr lang="en-US"/>
          </a:p>
          <a:p>
            <a:pPr marL="0" indent="0">
              <a:buNone/>
            </a:pPr>
            <a:endParaRPr lang="en-US"/>
          </a:p>
        </p:txBody>
      </p:sp>
      <p:sp>
        <p:nvSpPr>
          <p:cNvPr id="2" name="Footer Placeholder 1">
            <a:extLst>
              <a:ext uri="{FF2B5EF4-FFF2-40B4-BE49-F238E27FC236}">
                <a16:creationId xmlns:a16="http://schemas.microsoft.com/office/drawing/2014/main" id="{0CA07447-7EE5-558B-8557-6EDBD4DBAC87}"/>
              </a:ext>
            </a:extLst>
          </p:cNvPr>
          <p:cNvSpPr>
            <a:spLocks noGrp="1"/>
          </p:cNvSpPr>
          <p:nvPr>
            <p:ph type="ftr" sz="quarter" idx="11"/>
          </p:nvPr>
        </p:nvSpPr>
        <p:spPr/>
        <p:txBody>
          <a:bodyPr/>
          <a:lstStyle/>
          <a:p>
            <a:r>
              <a:rPr lang="en-US"/>
              <a:t>Nadeie</a:t>
            </a:r>
          </a:p>
        </p:txBody>
      </p:sp>
      <p:sp>
        <p:nvSpPr>
          <p:cNvPr id="5" name="TextBox 4">
            <a:extLst>
              <a:ext uri="{FF2B5EF4-FFF2-40B4-BE49-F238E27FC236}">
                <a16:creationId xmlns:a16="http://schemas.microsoft.com/office/drawing/2014/main" id="{85493E6A-1144-E0F9-7774-B2FD2A3BE31B}"/>
              </a:ext>
            </a:extLst>
          </p:cNvPr>
          <p:cNvSpPr txBox="1"/>
          <p:nvPr/>
        </p:nvSpPr>
        <p:spPr>
          <a:xfrm>
            <a:off x="660182" y="609773"/>
            <a:ext cx="11510609" cy="5632311"/>
          </a:xfrm>
          <a:prstGeom prst="rect">
            <a:avLst/>
          </a:prstGeom>
          <a:noFill/>
        </p:spPr>
        <p:txBody>
          <a:bodyPr wrap="square" lIns="91440" tIns="45720" rIns="91440" bIns="45720" anchor="t">
            <a:spAutoFit/>
          </a:bodyPr>
          <a:lstStyle/>
          <a:p>
            <a:r>
              <a:rPr lang="en-GB" sz="1200" b="0" i="0" err="1">
                <a:solidFill>
                  <a:srgbClr val="222222"/>
                </a:solidFill>
                <a:effectLst/>
                <a:latin typeface="Arial" panose="020B0604020202020204" pitchFamily="34" charset="0"/>
                <a:cs typeface="Arial" panose="020B0604020202020204" pitchFamily="34" charset="0"/>
              </a:rPr>
              <a:t>Setiowati</a:t>
            </a:r>
            <a:r>
              <a:rPr lang="en-GB" sz="1200" b="0" i="0">
                <a:solidFill>
                  <a:srgbClr val="222222"/>
                </a:solidFill>
                <a:effectLst/>
                <a:latin typeface="Arial" panose="020B0604020202020204" pitchFamily="34" charset="0"/>
                <a:cs typeface="Arial" panose="020B0604020202020204" pitchFamily="34" charset="0"/>
              </a:rPr>
              <a:t>, T.A., </a:t>
            </a:r>
            <a:r>
              <a:rPr lang="en-GB" sz="1200" b="0" i="0" err="1">
                <a:solidFill>
                  <a:srgbClr val="222222"/>
                </a:solidFill>
                <a:effectLst/>
                <a:latin typeface="Arial" panose="020B0604020202020204" pitchFamily="34" charset="0"/>
                <a:cs typeface="Arial" panose="020B0604020202020204" pitchFamily="34" charset="0"/>
              </a:rPr>
              <a:t>Pamungkasari</a:t>
            </a:r>
            <a:r>
              <a:rPr lang="en-GB" sz="1200" b="0" i="0">
                <a:solidFill>
                  <a:srgbClr val="222222"/>
                </a:solidFill>
                <a:effectLst/>
                <a:latin typeface="Arial" panose="020B0604020202020204" pitchFamily="34" charset="0"/>
                <a:cs typeface="Arial" panose="020B0604020202020204" pitchFamily="34" charset="0"/>
              </a:rPr>
              <a:t>, E.P. and </a:t>
            </a:r>
            <a:r>
              <a:rPr lang="en-GB" sz="1200" b="0" i="0" err="1">
                <a:solidFill>
                  <a:srgbClr val="222222"/>
                </a:solidFill>
                <a:effectLst/>
                <a:latin typeface="Arial" panose="020B0604020202020204" pitchFamily="34" charset="0"/>
                <a:cs typeface="Arial" panose="020B0604020202020204" pitchFamily="34" charset="0"/>
              </a:rPr>
              <a:t>Prasetya</a:t>
            </a:r>
            <a:r>
              <a:rPr lang="en-GB" sz="1200" b="0" i="0">
                <a:solidFill>
                  <a:srgbClr val="222222"/>
                </a:solidFill>
                <a:effectLst/>
                <a:latin typeface="Arial" panose="020B0604020202020204" pitchFamily="34" charset="0"/>
                <a:cs typeface="Arial" panose="020B0604020202020204" pitchFamily="34" charset="0"/>
              </a:rPr>
              <a:t>, H., 2019. Application of theory of planned </a:t>
            </a:r>
            <a:r>
              <a:rPr lang="en-GB" sz="1200" b="0" i="0" err="1">
                <a:solidFill>
                  <a:srgbClr val="222222"/>
                </a:solidFill>
                <a:effectLst/>
                <a:latin typeface="Arial" panose="020B0604020202020204" pitchFamily="34" charset="0"/>
                <a:cs typeface="Arial" panose="020B0604020202020204" pitchFamily="34" charset="0"/>
              </a:rPr>
              <a:t>behavior</a:t>
            </a:r>
            <a:r>
              <a:rPr lang="en-GB" sz="1200" b="0" i="0">
                <a:solidFill>
                  <a:srgbClr val="222222"/>
                </a:solidFill>
                <a:effectLst/>
                <a:latin typeface="Arial" panose="020B0604020202020204" pitchFamily="34" charset="0"/>
                <a:cs typeface="Arial" panose="020B0604020202020204" pitchFamily="34" charset="0"/>
              </a:rPr>
              <a:t> on sexual </a:t>
            </a:r>
            <a:r>
              <a:rPr lang="en-GB" sz="1200" b="0" i="0" err="1">
                <a:solidFill>
                  <a:srgbClr val="222222"/>
                </a:solidFill>
                <a:effectLst/>
                <a:latin typeface="Arial" panose="020B0604020202020204" pitchFamily="34" charset="0"/>
                <a:cs typeface="Arial" panose="020B0604020202020204" pitchFamily="34" charset="0"/>
              </a:rPr>
              <a:t>behavior</a:t>
            </a:r>
            <a:r>
              <a:rPr lang="en-GB" sz="1200" b="0" i="0">
                <a:solidFill>
                  <a:srgbClr val="222222"/>
                </a:solidFill>
                <a:effectLst/>
                <a:latin typeface="Arial" panose="020B0604020202020204" pitchFamily="34" charset="0"/>
                <a:cs typeface="Arial" panose="020B0604020202020204" pitchFamily="34" charset="0"/>
              </a:rPr>
              <a:t> in female adolescents. </a:t>
            </a:r>
            <a:r>
              <a:rPr lang="en-GB" sz="1200" b="0" i="1">
                <a:solidFill>
                  <a:srgbClr val="222222"/>
                </a:solidFill>
                <a:effectLst/>
                <a:latin typeface="Arial" panose="020B0604020202020204" pitchFamily="34" charset="0"/>
                <a:cs typeface="Arial" panose="020B0604020202020204" pitchFamily="34" charset="0"/>
              </a:rPr>
              <a:t>Journal of Health Promotion and </a:t>
            </a:r>
            <a:r>
              <a:rPr lang="en-GB" sz="1200" b="0" i="1" err="1">
                <a:solidFill>
                  <a:srgbClr val="222222"/>
                </a:solidFill>
                <a:effectLst/>
                <a:latin typeface="Arial" panose="020B0604020202020204" pitchFamily="34" charset="0"/>
                <a:cs typeface="Arial" panose="020B0604020202020204" pitchFamily="34" charset="0"/>
              </a:rPr>
              <a:t>Behavior</a:t>
            </a:r>
            <a:r>
              <a:rPr lang="en-GB" sz="1200" b="0" i="0">
                <a:solidFill>
                  <a:srgbClr val="222222"/>
                </a:solidFill>
                <a:effectLst/>
                <a:latin typeface="Arial" panose="020B0604020202020204" pitchFamily="34" charset="0"/>
                <a:cs typeface="Arial" panose="020B0604020202020204" pitchFamily="34" charset="0"/>
              </a:rPr>
              <a:t>, </a:t>
            </a:r>
            <a:r>
              <a:rPr lang="en-GB" sz="1200" b="0" i="1">
                <a:solidFill>
                  <a:srgbClr val="222222"/>
                </a:solidFill>
                <a:effectLst/>
                <a:latin typeface="Arial" panose="020B0604020202020204" pitchFamily="34" charset="0"/>
                <a:cs typeface="Arial" panose="020B0604020202020204" pitchFamily="34" charset="0"/>
              </a:rPr>
              <a:t>4</a:t>
            </a:r>
            <a:r>
              <a:rPr lang="en-GB" sz="1200" b="0" i="0">
                <a:solidFill>
                  <a:srgbClr val="222222"/>
                </a:solidFill>
                <a:effectLst/>
                <a:latin typeface="Arial" panose="020B0604020202020204" pitchFamily="34" charset="0"/>
                <a:cs typeface="Arial" panose="020B0604020202020204" pitchFamily="34" charset="0"/>
              </a:rPr>
              <a:t>(2), pp.126-136.</a:t>
            </a:r>
          </a:p>
          <a:p>
            <a:endParaRPr lang="en-GB" sz="1200">
              <a:solidFill>
                <a:srgbClr val="222222"/>
              </a:solidFill>
              <a:latin typeface="Arial" panose="020B0604020202020204" pitchFamily="34" charset="0"/>
              <a:cs typeface="Arial" panose="020B0604020202020204" pitchFamily="34" charset="0"/>
            </a:endParaRPr>
          </a:p>
          <a:p>
            <a:r>
              <a:rPr lang="en-GB" sz="1200">
                <a:latin typeface="Arial" panose="020B0604020202020204" pitchFamily="34" charset="0"/>
                <a:cs typeface="Arial" panose="020B0604020202020204" pitchFamily="34" charset="0"/>
              </a:rPr>
              <a:t>Word health organisation (2022), </a:t>
            </a:r>
            <a:r>
              <a:rPr lang="en-GB" sz="1200" i="1">
                <a:latin typeface="Arial" panose="020B0604020202020204" pitchFamily="34" charset="0"/>
                <a:cs typeface="Arial" panose="020B0604020202020204" pitchFamily="34" charset="0"/>
              </a:rPr>
              <a:t>Celebrating sexual health for benefits throughout life</a:t>
            </a:r>
            <a:r>
              <a:rPr lang="en-GB" sz="1200">
                <a:latin typeface="Arial" panose="020B0604020202020204" pitchFamily="34" charset="0"/>
                <a:cs typeface="Arial" panose="020B0604020202020204" pitchFamily="34" charset="0"/>
              </a:rPr>
              <a:t>. Available at</a:t>
            </a:r>
            <a:r>
              <a:rPr lang="en-GB" sz="1200" b="1">
                <a:latin typeface="Arial" panose="020B0604020202020204" pitchFamily="34" charset="0"/>
                <a:cs typeface="Arial" panose="020B0604020202020204" pitchFamily="34" charset="0"/>
              </a:rPr>
              <a:t>: </a:t>
            </a:r>
            <a:r>
              <a:rPr lang="en-US" sz="1200">
                <a:latin typeface="Arial" panose="020B0604020202020204" pitchFamily="34" charset="0"/>
                <a:cs typeface="Arial" panose="020B0604020202020204" pitchFamily="34" charset="0"/>
                <a:hlinkClick r:id="rId2"/>
              </a:rPr>
              <a:t>https://www.who.int/news/item/31-08-2022-celebrating-sexual-health-for-benefits-throughout-life#:~:text=The%20theme%20of%20this%20year's,in%20designing%20sexual%20health%20programmes</a:t>
            </a:r>
            <a:r>
              <a:rPr lang="en-US" sz="1200">
                <a:latin typeface="Arial" panose="020B0604020202020204" pitchFamily="34" charset="0"/>
                <a:cs typeface="Arial" panose="020B0604020202020204" pitchFamily="34" charset="0"/>
              </a:rPr>
              <a:t>.( Accessed on 25</a:t>
            </a:r>
            <a:r>
              <a:rPr lang="en-US" sz="1200" baseline="30000">
                <a:latin typeface="Arial" panose="020B0604020202020204" pitchFamily="34" charset="0"/>
                <a:cs typeface="Arial" panose="020B0604020202020204" pitchFamily="34" charset="0"/>
              </a:rPr>
              <a:t>th</a:t>
            </a:r>
            <a:r>
              <a:rPr lang="en-US" sz="1200">
                <a:latin typeface="Arial" panose="020B0604020202020204" pitchFamily="34" charset="0"/>
                <a:cs typeface="Arial" panose="020B0604020202020204" pitchFamily="34" charset="0"/>
              </a:rPr>
              <a:t> Sep 2025).</a:t>
            </a:r>
          </a:p>
          <a:p>
            <a:endParaRPr lang="en-US" sz="1200">
              <a:latin typeface="Arial" panose="020B0604020202020204" pitchFamily="34" charset="0"/>
              <a:cs typeface="Arial" panose="020B0604020202020204" pitchFamily="34" charset="0"/>
            </a:endParaRPr>
          </a:p>
          <a:p>
            <a:r>
              <a:rPr lang="en-GB" sz="1200">
                <a:latin typeface="Arial" panose="020B0604020202020204" pitchFamily="34" charset="0"/>
                <a:cs typeface="Arial" panose="020B0604020202020204" pitchFamily="34" charset="0"/>
              </a:rPr>
              <a:t>CDC (2024), </a:t>
            </a:r>
            <a:r>
              <a:rPr lang="en-GB" sz="1200" i="1">
                <a:latin typeface="Arial" panose="020B0604020202020204" pitchFamily="34" charset="0"/>
                <a:cs typeface="Arial" panose="020B0604020202020204" pitchFamily="34" charset="0"/>
              </a:rPr>
              <a:t>Sexual Health Education</a:t>
            </a:r>
            <a:r>
              <a:rPr lang="en-GB" sz="1200">
                <a:latin typeface="Arial" panose="020B0604020202020204" pitchFamily="34" charset="0"/>
                <a:cs typeface="Arial" panose="020B0604020202020204" pitchFamily="34" charset="0"/>
              </a:rPr>
              <a:t>. Available at: </a:t>
            </a:r>
            <a:r>
              <a:rPr lang="en-US" sz="1200">
                <a:latin typeface="Arial" panose="020B0604020202020204" pitchFamily="34" charset="0"/>
                <a:cs typeface="Arial" panose="020B0604020202020204" pitchFamily="34" charset="0"/>
                <a:hlinkClick r:id="rId3"/>
              </a:rPr>
              <a:t>https://www.cdc.gov/healthy-youth/what-works-in-schools/sexual-health-education.html</a:t>
            </a:r>
            <a:r>
              <a:rPr lang="en-US" sz="1200">
                <a:latin typeface="Arial" panose="020B0604020202020204" pitchFamily="34" charset="0"/>
                <a:cs typeface="Arial" panose="020B0604020202020204" pitchFamily="34" charset="0"/>
              </a:rPr>
              <a:t>  ( Accessed on 25</a:t>
            </a:r>
            <a:r>
              <a:rPr lang="en-US" sz="1200" baseline="30000">
                <a:latin typeface="Arial" panose="020B0604020202020204" pitchFamily="34" charset="0"/>
                <a:cs typeface="Arial" panose="020B0604020202020204" pitchFamily="34" charset="0"/>
              </a:rPr>
              <a:t>th</a:t>
            </a:r>
            <a:r>
              <a:rPr lang="en-US" sz="1200">
                <a:latin typeface="Arial" panose="020B0604020202020204" pitchFamily="34" charset="0"/>
                <a:cs typeface="Arial" panose="020B0604020202020204" pitchFamily="34" charset="0"/>
              </a:rPr>
              <a:t> Sep 2025).</a:t>
            </a:r>
          </a:p>
          <a:p>
            <a:endParaRPr lang="en-US" sz="1200">
              <a:latin typeface="Arial" panose="020B0604020202020204" pitchFamily="34" charset="0"/>
              <a:cs typeface="Arial" panose="020B0604020202020204" pitchFamily="34" charset="0"/>
            </a:endParaRPr>
          </a:p>
          <a:p>
            <a:r>
              <a:rPr lang="en-GB" sz="1200">
                <a:latin typeface="Arial"/>
                <a:cs typeface="Arial"/>
              </a:rPr>
              <a:t>Department of health (2019). Sexual Health Promotion. Available at:</a:t>
            </a:r>
            <a:r>
              <a:rPr lang="en-US" sz="1200">
                <a:latin typeface="Arial"/>
                <a:cs typeface="Arial"/>
              </a:rPr>
              <a:t>https://www.health.state.mn.us/people/sexualhealth/sexualityedfs.pdf ( Accessed on 25</a:t>
            </a:r>
            <a:r>
              <a:rPr lang="en-US" sz="1200" baseline="30000">
                <a:latin typeface="Arial"/>
                <a:cs typeface="Arial"/>
              </a:rPr>
              <a:t>th</a:t>
            </a:r>
            <a:r>
              <a:rPr lang="en-US" sz="1200">
                <a:latin typeface="Arial"/>
                <a:cs typeface="Arial"/>
              </a:rPr>
              <a:t> Sep 2025).</a:t>
            </a:r>
          </a:p>
          <a:p>
            <a:r>
              <a:rPr lang="en-US" sz="1200">
                <a:latin typeface="Arial" panose="020B0604020202020204" pitchFamily="34" charset="0"/>
                <a:cs typeface="Arial" panose="020B0604020202020204" pitchFamily="34" charset="0"/>
              </a:rPr>
              <a:t> </a:t>
            </a:r>
          </a:p>
          <a:p>
            <a:r>
              <a:rPr lang="en-GB" sz="1200">
                <a:latin typeface="Arial" panose="020B0604020202020204" pitchFamily="34" charset="0"/>
                <a:cs typeface="Arial" panose="020B0604020202020204" pitchFamily="34" charset="0"/>
              </a:rPr>
              <a:t>WEBMD, (2024). </a:t>
            </a:r>
            <a:r>
              <a:rPr lang="en-GB" sz="1200" i="1">
                <a:latin typeface="Arial" panose="020B0604020202020204" pitchFamily="34" charset="0"/>
                <a:cs typeface="Arial" panose="020B0604020202020204" pitchFamily="34" charset="0"/>
              </a:rPr>
              <a:t>9 Surprising Health Benefits of Sex</a:t>
            </a:r>
            <a:r>
              <a:rPr lang="en-GB" sz="1200">
                <a:latin typeface="Arial" panose="020B0604020202020204" pitchFamily="34" charset="0"/>
                <a:cs typeface="Arial" panose="020B0604020202020204" pitchFamily="34" charset="0"/>
              </a:rPr>
              <a:t>. Available at:  </a:t>
            </a:r>
            <a:r>
              <a:rPr lang="en-US" sz="1200">
                <a:latin typeface="Arial" panose="020B0604020202020204" pitchFamily="34" charset="0"/>
                <a:cs typeface="Arial" panose="020B0604020202020204" pitchFamily="34" charset="0"/>
                <a:hlinkClick r:id="rId4"/>
              </a:rPr>
              <a:t>https://www.webmd.com/sex-relationships/sex-and-health</a:t>
            </a:r>
            <a:r>
              <a:rPr lang="en-US" sz="1200">
                <a:latin typeface="Arial" panose="020B0604020202020204" pitchFamily="34" charset="0"/>
                <a:cs typeface="Arial" panose="020B0604020202020204" pitchFamily="34" charset="0"/>
              </a:rPr>
              <a:t> .( Accessed on 25</a:t>
            </a:r>
            <a:r>
              <a:rPr lang="en-US" sz="1200" baseline="30000">
                <a:latin typeface="Arial" panose="020B0604020202020204" pitchFamily="34" charset="0"/>
                <a:cs typeface="Arial" panose="020B0604020202020204" pitchFamily="34" charset="0"/>
              </a:rPr>
              <a:t>th</a:t>
            </a:r>
            <a:r>
              <a:rPr lang="en-US" sz="1200">
                <a:latin typeface="Arial" panose="020B0604020202020204" pitchFamily="34" charset="0"/>
                <a:cs typeface="Arial" panose="020B0604020202020204" pitchFamily="34" charset="0"/>
              </a:rPr>
              <a:t> Sep 2025).</a:t>
            </a:r>
          </a:p>
          <a:p>
            <a:endParaRPr lang="en-US" sz="1200">
              <a:latin typeface="Arial" panose="020B0604020202020204" pitchFamily="34" charset="0"/>
              <a:cs typeface="Arial" panose="020B0604020202020204" pitchFamily="34" charset="0"/>
            </a:endParaRPr>
          </a:p>
          <a:p>
            <a:r>
              <a:rPr lang="en-GB" sz="1200">
                <a:latin typeface="Arial"/>
                <a:cs typeface="Arial"/>
              </a:rPr>
              <a:t>OHSU (n.d.) ‘</a:t>
            </a:r>
            <a:r>
              <a:rPr lang="en-GB" sz="1200" i="1">
                <a:latin typeface="Arial"/>
                <a:cs typeface="Arial"/>
              </a:rPr>
              <a:t>The Benefits of a Healthy Sex Life’, OHSU Women’s Health</a:t>
            </a:r>
            <a:r>
              <a:rPr lang="en-GB" sz="1200">
                <a:latin typeface="Arial"/>
                <a:cs typeface="Arial"/>
              </a:rPr>
              <a:t>. Available at: https://www.ohsu.edu/womens-health/benefits-healthy-sex-life (Accessed on </a:t>
            </a:r>
            <a:r>
              <a:rPr lang="en-US" sz="1200">
                <a:latin typeface="Arial"/>
                <a:cs typeface="Arial"/>
              </a:rPr>
              <a:t>25</a:t>
            </a:r>
            <a:r>
              <a:rPr lang="en-US" sz="1200" baseline="30000">
                <a:latin typeface="Arial"/>
                <a:cs typeface="Arial"/>
              </a:rPr>
              <a:t>th</a:t>
            </a:r>
            <a:r>
              <a:rPr lang="en-US" sz="1200">
                <a:latin typeface="Arial"/>
                <a:cs typeface="Arial"/>
              </a:rPr>
              <a:t> Sep 2025).</a:t>
            </a:r>
          </a:p>
          <a:p>
            <a:endParaRPr lang="en-US" sz="1200">
              <a:latin typeface="Arial" panose="020B0604020202020204" pitchFamily="34" charset="0"/>
              <a:cs typeface="Arial" panose="020B0604020202020204" pitchFamily="34" charset="0"/>
            </a:endParaRPr>
          </a:p>
          <a:p>
            <a:r>
              <a:rPr lang="en-GB" sz="1200"/>
              <a:t>Encompass Wellness (n.d.) </a:t>
            </a:r>
            <a:r>
              <a:rPr lang="en-GB" sz="1200" i="1"/>
              <a:t>‘The Importance of Sexual Wellness for Overall Health’, Encompass Wellness. </a:t>
            </a:r>
            <a:r>
              <a:rPr lang="en-GB" sz="1200"/>
              <a:t>Available at: https://encompass-wellness.com/the-importance-of-sexual-wellness-for-overall-health/ (Accessed on: </a:t>
            </a:r>
            <a:r>
              <a:rPr lang="en-US" sz="1200">
                <a:latin typeface="Arial"/>
                <a:cs typeface="Arial"/>
              </a:rPr>
              <a:t> 25</a:t>
            </a:r>
            <a:r>
              <a:rPr lang="en-US" sz="1200" baseline="30000">
                <a:latin typeface="Arial"/>
                <a:cs typeface="Arial"/>
              </a:rPr>
              <a:t>th</a:t>
            </a:r>
            <a:r>
              <a:rPr lang="en-US" sz="1200">
                <a:latin typeface="Arial"/>
                <a:cs typeface="Arial"/>
              </a:rPr>
              <a:t> Sep 2025).</a:t>
            </a:r>
          </a:p>
          <a:p>
            <a:endParaRPr lang="en-US" sz="1200">
              <a:latin typeface="Arial" panose="020B0604020202020204" pitchFamily="34" charset="0"/>
              <a:cs typeface="Arial" panose="020B0604020202020204" pitchFamily="34" charset="0"/>
            </a:endParaRPr>
          </a:p>
          <a:p>
            <a:r>
              <a:rPr lang="en-GB" sz="1200"/>
              <a:t>Lin, C.Y., </a:t>
            </a:r>
            <a:r>
              <a:rPr lang="en-GB" sz="1200" err="1"/>
              <a:t>Oveisi</a:t>
            </a:r>
            <a:r>
              <a:rPr lang="en-GB" sz="1200"/>
              <a:t>, S., Burri, A. and </a:t>
            </a:r>
            <a:r>
              <a:rPr lang="en-GB" sz="1200" err="1"/>
              <a:t>Pakpour</a:t>
            </a:r>
            <a:r>
              <a:rPr lang="en-GB" sz="1200"/>
              <a:t>, A.H., 2017. Theory of Planned </a:t>
            </a:r>
            <a:r>
              <a:rPr lang="en-GB" sz="1200" err="1"/>
              <a:t>Behavior</a:t>
            </a:r>
            <a:r>
              <a:rPr lang="en-GB" sz="1200"/>
              <a:t> including self-stigma and perceived barriers explain help-seeking </a:t>
            </a:r>
            <a:r>
              <a:rPr lang="en-GB" sz="1200" err="1"/>
              <a:t>behavior</a:t>
            </a:r>
            <a:r>
              <a:rPr lang="en-GB" sz="1200"/>
              <a:t> for sexual problems in Iranian women suffering from epilepsy. </a:t>
            </a:r>
            <a:r>
              <a:rPr lang="en-GB" sz="1200" i="1"/>
              <a:t>Epilepsy &amp; </a:t>
            </a:r>
            <a:r>
              <a:rPr lang="en-GB" sz="1200" i="1" err="1"/>
              <a:t>Behavior</a:t>
            </a:r>
            <a:r>
              <a:rPr lang="en-GB" sz="1200"/>
              <a:t>, </a:t>
            </a:r>
            <a:r>
              <a:rPr lang="en-GB" sz="1200" i="1"/>
              <a:t>68</a:t>
            </a:r>
            <a:r>
              <a:rPr lang="en-GB" sz="1200"/>
              <a:t>, pp.123-128.</a:t>
            </a:r>
          </a:p>
          <a:p>
            <a:endParaRPr lang="en-GB" sz="1200"/>
          </a:p>
          <a:p>
            <a:r>
              <a:rPr lang="en-GB" sz="1200"/>
              <a:t>Wang, Y., Fadhil, A., Lange, J.P. and </a:t>
            </a:r>
            <a:r>
              <a:rPr lang="en-GB" sz="1200" err="1"/>
              <a:t>Reiterer</a:t>
            </a:r>
            <a:r>
              <a:rPr lang="en-GB" sz="1200"/>
              <a:t>, H., 2017. Towards a holistic approach to designing theory-based mobile health interventions. </a:t>
            </a:r>
            <a:r>
              <a:rPr lang="en-GB" sz="1200" i="1" err="1"/>
              <a:t>arXiv</a:t>
            </a:r>
            <a:r>
              <a:rPr lang="en-GB" sz="1200" i="1"/>
              <a:t> preprint arXiv:1712.02548</a:t>
            </a:r>
            <a:r>
              <a:rPr lang="en-GB" sz="1200"/>
              <a:t>.</a:t>
            </a:r>
            <a:endParaRPr lang="en-US" sz="1200">
              <a:latin typeface="Arial" panose="020B0604020202020204" pitchFamily="34" charset="0"/>
              <a:cs typeface="Arial" panose="020B0604020202020204" pitchFamily="34" charset="0"/>
            </a:endParaRPr>
          </a:p>
          <a:p>
            <a:r>
              <a:rPr lang="en-GB" sz="1200">
                <a:solidFill>
                  <a:srgbClr val="333333"/>
                </a:solidFill>
                <a:ea typeface="+mn-lt"/>
                <a:cs typeface="+mn-lt"/>
              </a:rPr>
              <a:t>Integrating Mental and Sexual Health </a:t>
            </a:r>
            <a:r>
              <a:rPr lang="en-GB" sz="1200">
                <a:solidFill>
                  <a:srgbClr val="333333"/>
                </a:solidFill>
              </a:rPr>
              <a:t>(2025)</a:t>
            </a:r>
            <a:r>
              <a:rPr lang="en-GB" sz="1200"/>
              <a:t>Available at: </a:t>
            </a:r>
            <a:r>
              <a:rPr lang="en-GB" sz="1200">
                <a:ea typeface="+mn-lt"/>
                <a:cs typeface="+mn-lt"/>
                <a:hlinkClick r:id="rId5"/>
              </a:rPr>
              <a:t>Integrating Mental and Sexual Health</a:t>
            </a:r>
            <a:r>
              <a:rPr lang="en-GB" sz="1200">
                <a:ea typeface="+mn-lt"/>
                <a:cs typeface="+mn-lt"/>
              </a:rPr>
              <a:t>. (Accessed: 25 September 2025).</a:t>
            </a:r>
            <a:endParaRPr lang="en-GB" sz="1200"/>
          </a:p>
          <a:p>
            <a:endParaRPr lang="en-GB" sz="1200"/>
          </a:p>
          <a:p>
            <a:endParaRPr lang="en-GB" sz="1200"/>
          </a:p>
          <a:p>
            <a:endParaRPr lang="en-GB" sz="1200"/>
          </a:p>
          <a:p>
            <a:endParaRPr lang="en-GB" sz="1200"/>
          </a:p>
          <a:p>
            <a:endParaRPr lang="en-US" sz="1200"/>
          </a:p>
        </p:txBody>
      </p:sp>
    </p:spTree>
    <p:extLst>
      <p:ext uri="{BB962C8B-B14F-4D97-AF65-F5344CB8AC3E}">
        <p14:creationId xmlns:p14="http://schemas.microsoft.com/office/powerpoint/2010/main" val="362580107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DABB335-883E-7E6A-00B9-CEE6CC25D19B}"/>
              </a:ext>
            </a:extLst>
          </p:cNvPr>
          <p:cNvPicPr>
            <a:picLocks noChangeAspect="1"/>
          </p:cNvPicPr>
          <p:nvPr/>
        </p:nvPicPr>
        <p:blipFill>
          <a:blip r:embed="rId2"/>
          <a:stretch>
            <a:fillRect/>
          </a:stretch>
        </p:blipFill>
        <p:spPr>
          <a:xfrm>
            <a:off x="-199" y="-6717"/>
            <a:ext cx="12047879" cy="6858296"/>
          </a:xfrm>
          <a:prstGeom prst="rect">
            <a:avLst/>
          </a:prstGeom>
        </p:spPr>
      </p:pic>
      <p:sp>
        <p:nvSpPr>
          <p:cNvPr id="4" name="Footer Placeholder 3">
            <a:extLst>
              <a:ext uri="{FF2B5EF4-FFF2-40B4-BE49-F238E27FC236}">
                <a16:creationId xmlns:a16="http://schemas.microsoft.com/office/drawing/2014/main" id="{50CC622F-BFD7-A96C-B4AC-9AD57F0D4023}"/>
              </a:ext>
            </a:extLst>
          </p:cNvPr>
          <p:cNvSpPr>
            <a:spLocks noGrp="1"/>
          </p:cNvSpPr>
          <p:nvPr>
            <p:ph type="ftr" sz="quarter" idx="11"/>
          </p:nvPr>
        </p:nvSpPr>
        <p:spPr/>
        <p:txBody>
          <a:bodyPr/>
          <a:lstStyle/>
          <a:p>
            <a:r>
              <a:rPr lang="en-US"/>
              <a:t>ILLYAS</a:t>
            </a:r>
          </a:p>
        </p:txBody>
      </p:sp>
    </p:spTree>
    <p:extLst>
      <p:ext uri="{BB962C8B-B14F-4D97-AF65-F5344CB8AC3E}">
        <p14:creationId xmlns:p14="http://schemas.microsoft.com/office/powerpoint/2010/main" val="386201404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F25F5C0-CE2F-BD0B-239F-824D15770CA5}"/>
              </a:ext>
            </a:extLst>
          </p:cNvPr>
          <p:cNvSpPr txBox="1"/>
          <p:nvPr/>
        </p:nvSpPr>
        <p:spPr>
          <a:xfrm>
            <a:off x="0" y="0"/>
            <a:ext cx="12192000" cy="6392519"/>
          </a:xfrm>
          <a:prstGeom prst="rect">
            <a:avLst/>
          </a:prstGeom>
          <a:noFill/>
        </p:spPr>
        <p:txBody>
          <a:bodyPr wrap="square">
            <a:spAutoFit/>
          </a:bodyPr>
          <a:lstStyle/>
          <a:p>
            <a:pPr>
              <a:lnSpc>
                <a:spcPct val="115000"/>
              </a:lnSpc>
              <a:spcAft>
                <a:spcPts val="800"/>
              </a:spcAft>
              <a:buNone/>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References</a:t>
            </a:r>
          </a:p>
          <a:p>
            <a:pPr>
              <a:lnSpc>
                <a:spcPct val="150000"/>
              </a:lnSpc>
              <a:spcAft>
                <a:spcPts val="800"/>
              </a:spcAft>
            </a:pPr>
            <a:r>
              <a:rPr lang="en-US" sz="1200" dirty="0">
                <a:latin typeface="Aptos" panose="020B0004020202020204" pitchFamily="34" charset="0"/>
              </a:rPr>
              <a:t>Adobe Stoke (2025) ‘Holding Condom’.  Available at: "Holding Condom" Images – Browse 30 Stock Photos, Vectors, and Video | Adobe Stock. (Accessed: 28 September 2025).                   </a:t>
            </a:r>
          </a:p>
          <a:p>
            <a:pPr>
              <a:lnSpc>
                <a:spcPct val="150000"/>
              </a:lnSpc>
              <a:spcAft>
                <a:spcPts val="800"/>
              </a:spcAft>
            </a:pPr>
            <a:r>
              <a:rPr lang="en-US" sz="1200" dirty="0">
                <a:latin typeface="Aptos" panose="020B0004020202020204" pitchFamily="34" charset="0"/>
              </a:rPr>
              <a:t>British Association for Sexual Health and HIV (BASHH) (2023) ‘SH:24 at BASHH Conference 2023.’ Fettle by SH:24. Available at: https://fettle.health/help-centre/bashh-2023.  (Accessed: 3 October 2025).</a:t>
            </a:r>
          </a:p>
          <a:p>
            <a:pPr>
              <a:lnSpc>
                <a:spcPct val="150000"/>
              </a:lnSpc>
              <a:spcAft>
                <a:spcPts val="800"/>
              </a:spcAft>
            </a:pPr>
            <a:r>
              <a:rPr lang="en-US" sz="1200" dirty="0">
                <a:latin typeface="Aptos" panose="020B0004020202020204" pitchFamily="34" charset="0"/>
              </a:rPr>
              <a:t>Brook (2003) ‘Sexual Health Education and Support for Young People.’  London: Brook Advisory Centre. Available at: https://www.brook.org.uk.  (Accessed: 29 September 2025).</a:t>
            </a:r>
          </a:p>
          <a:p>
            <a:pPr>
              <a:lnSpc>
                <a:spcPct val="150000"/>
              </a:lnSpc>
              <a:spcAft>
                <a:spcPts val="800"/>
              </a:spcAft>
            </a:pPr>
            <a:r>
              <a:rPr lang="en-US" sz="1200" dirty="0">
                <a:latin typeface="Aptos" panose="020B0004020202020204" pitchFamily="34" charset="0"/>
              </a:rPr>
              <a:t>Department of Health and Social Care (DHSC) (2023) Sexual Health Strategy. London: DHSC. Available at: https://doi.org/10.1007/978-3-031-08728-8_7. </a:t>
            </a:r>
          </a:p>
          <a:p>
            <a:pPr>
              <a:lnSpc>
                <a:spcPct val="150000"/>
              </a:lnSpc>
              <a:spcAft>
                <a:spcPts val="800"/>
              </a:spcAft>
            </a:pPr>
            <a:r>
              <a:rPr lang="en-US" sz="1200" dirty="0">
                <a:latin typeface="Aptos" panose="020B0004020202020204" pitchFamily="34" charset="0"/>
              </a:rPr>
              <a:t>Marmot, M. (2020) ‘Health Equity in England:’  The Marmot Review 10 Years On. London: Institute of Health Equity. Available at: https://www.instituteofhealthequity.org/resources-reports/marmot-review-10-years-on (Accessed: 29 September 2025).</a:t>
            </a:r>
          </a:p>
          <a:p>
            <a:pPr>
              <a:lnSpc>
                <a:spcPct val="150000"/>
              </a:lnSpc>
              <a:spcAft>
                <a:spcPts val="800"/>
              </a:spcAft>
            </a:pPr>
            <a:r>
              <a:rPr lang="en-US" sz="1200" dirty="0">
                <a:latin typeface="Aptos" panose="020B0004020202020204" pitchFamily="34" charset="0"/>
              </a:rPr>
              <a:t>McLeroy, K.R., Bibeau, D., Steckler, A. and Glanz, K (1988) ‘An ecological perspective on health promotion programs. Health education quarterly,’ 15(4), pp.351-377. Available at: https://doi.org/10.1177/109019818801500401. </a:t>
            </a:r>
          </a:p>
          <a:p>
            <a:pPr>
              <a:lnSpc>
                <a:spcPct val="150000"/>
              </a:lnSpc>
              <a:spcAft>
                <a:spcPts val="800"/>
              </a:spcAft>
            </a:pPr>
            <a:r>
              <a:rPr lang="en-US" sz="1200" dirty="0">
                <a:latin typeface="Aptos" panose="020B0004020202020204" pitchFamily="34" charset="0"/>
              </a:rPr>
              <a:t>NICE (2014) ‘PH51: Contraceptive Services with a Focus on Young People. London:’ National Institute for Health and Care Excellence. Available at:  Sexual health promotion and contraceptive services in local authorities: A systematic review of economic evaluations 2010-2015. (Accessed: 29 September 2025).</a:t>
            </a:r>
          </a:p>
          <a:p>
            <a:pPr>
              <a:lnSpc>
                <a:spcPct val="150000"/>
              </a:lnSpc>
              <a:spcAft>
                <a:spcPts val="800"/>
              </a:spcAft>
            </a:pPr>
            <a:r>
              <a:rPr lang="en-US" sz="1200" dirty="0" err="1">
                <a:latin typeface="Aptos" panose="020B0004020202020204" pitchFamily="34" charset="0"/>
              </a:rPr>
              <a:t>Nutbeam</a:t>
            </a:r>
            <a:r>
              <a:rPr lang="en-US" sz="1200" dirty="0">
                <a:latin typeface="Aptos" panose="020B0004020202020204" pitchFamily="34" charset="0"/>
              </a:rPr>
              <a:t>. D (2000) Health ‘ literacy as a public health goal: a challenge for contemporary health education and communication strategies into the 21st century.’ Health Promotion International, 15(3), pp.259-267.  Available at: https://doi.org/10.1093/heapro/15.3.259.</a:t>
            </a:r>
            <a:endParaRPr lang="en-GB" sz="1200" dirty="0">
              <a:latin typeface="Aptos" panose="020B0004020202020204" pitchFamily="34" charset="0"/>
            </a:endParaRPr>
          </a:p>
          <a:p>
            <a:pPr>
              <a:lnSpc>
                <a:spcPct val="150000"/>
              </a:lnSpc>
              <a:spcAft>
                <a:spcPts val="800"/>
              </a:spcAft>
            </a:pPr>
            <a:r>
              <a:rPr lang="en-GB" sz="1200" dirty="0">
                <a:latin typeface="Aptos" panose="020B0004020202020204" pitchFamily="34" charset="0"/>
              </a:rPr>
              <a:t>Nutbeam. D (2000) Health ‘ literacy as a public health goal: a challenge for contemporary health education and communication strategies into the 21st century.’ </a:t>
            </a:r>
            <a:r>
              <a:rPr lang="en-GB" sz="1200" i="1" dirty="0">
                <a:latin typeface="Aptos" panose="020B0004020202020204" pitchFamily="34" charset="0"/>
              </a:rPr>
              <a:t>Health Promotion International,</a:t>
            </a:r>
            <a:r>
              <a:rPr lang="en-GB" sz="1200" dirty="0">
                <a:latin typeface="Aptos" panose="020B0004020202020204" pitchFamily="34" charset="0"/>
              </a:rPr>
              <a:t> 15(3), pp.259-267.  Available at: </a:t>
            </a:r>
            <a:r>
              <a:rPr lang="en-GB" sz="1200" u="sng" dirty="0">
                <a:latin typeface="Aptos" panose="020B0004020202020204" pitchFamily="34" charset="0"/>
                <a:hlinkClick r:id="rId2"/>
              </a:rPr>
              <a:t>https://doi.org/10.1093/heapro/15.3.259</a:t>
            </a:r>
            <a:r>
              <a:rPr lang="en-GB" sz="1200" dirty="0">
                <a:latin typeface="Aptos" panose="020B0004020202020204" pitchFamily="34" charset="0"/>
              </a:rPr>
              <a:t>. </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50000"/>
              </a:lnSpc>
              <a:spcAft>
                <a:spcPts val="800"/>
              </a:spcAft>
            </a:pPr>
            <a:r>
              <a:rPr lang="en-GB" sz="1200" dirty="0">
                <a:latin typeface="Aptos" panose="020B0004020202020204" pitchFamily="34" charset="0"/>
              </a:rPr>
              <a:t>Pound, P., Langford, R. and Campbell, R. (2022) ‘What do young people think about their school-based sex and relationship education? A qualitative synthesis of young people’s views and experiences’, </a:t>
            </a:r>
            <a:r>
              <a:rPr lang="en-GB" sz="1200" i="1" dirty="0">
                <a:latin typeface="Aptos" panose="020B0004020202020204" pitchFamily="34" charset="0"/>
              </a:rPr>
              <a:t>BMJ Open, 6(9), e011329</a:t>
            </a:r>
            <a:r>
              <a:rPr lang="en-GB" sz="1200" dirty="0">
                <a:latin typeface="Aptos" panose="020B0004020202020204" pitchFamily="34" charset="0"/>
              </a:rPr>
              <a:t>. Available at: </a:t>
            </a:r>
            <a:r>
              <a:rPr lang="en-GB" sz="1200" u="sng" dirty="0">
                <a:latin typeface="Aptos" panose="020B0004020202020204" pitchFamily="34" charset="0"/>
                <a:hlinkClick r:id="rId3"/>
              </a:rPr>
              <a:t>https://bmjopen.bmj.com/content/6/9/e011329</a:t>
            </a:r>
            <a:r>
              <a:rPr lang="en-GB" sz="1200" dirty="0">
                <a:latin typeface="Aptos" panose="020B0004020202020204" pitchFamily="34" charset="0"/>
              </a:rPr>
              <a:t>.  (Accessed: 3 October 2025).</a:t>
            </a:r>
            <a:endParaRPr lang="en-GB" sz="1200" kern="100" dirty="0">
              <a:latin typeface="Aptos" panose="020B0004020202020204" pitchFamily="34" charset="0"/>
              <a:ea typeface="Aptos" panose="020B0004020202020204" pitchFamily="34" charset="0"/>
              <a:cs typeface="Times New Roman" panose="02020603050405020304" pitchFamily="18" charset="0"/>
            </a:endParaRPr>
          </a:p>
          <a:p>
            <a:pPr>
              <a:lnSpc>
                <a:spcPct val="150000"/>
              </a:lnSpc>
              <a:spcAft>
                <a:spcPts val="800"/>
              </a:spcAft>
              <a:buNone/>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UK Health Security Agency (2023) ‘Sexual and reproductive health profiles.’ Available at: </a:t>
            </a:r>
            <a:r>
              <a:rPr lang="en-GB" sz="1200" u="sng" kern="100" dirty="0">
                <a:solidFill>
                  <a:srgbClr val="467886"/>
                </a:solidFill>
                <a:effectLst/>
                <a:latin typeface="Aptos" panose="020B0004020202020204" pitchFamily="34" charset="0"/>
                <a:ea typeface="Aptos" panose="020B0004020202020204" pitchFamily="34" charset="0"/>
                <a:cs typeface="Times New Roman" panose="02020603050405020304" pitchFamily="18" charset="0"/>
                <a:hlinkClick r:id="rId4"/>
              </a:rPr>
              <a:t>https://fingertips.phe.org.uk/profile/sexualhealth</a:t>
            </a:r>
            <a:r>
              <a:rPr lang="en-GB" sz="1200" kern="100" dirty="0">
                <a:effectLst/>
                <a:latin typeface="Aptos" panose="020B0004020202020204" pitchFamily="34" charset="0"/>
                <a:ea typeface="Aptos" panose="020B0004020202020204" pitchFamily="34" charset="0"/>
                <a:cs typeface="Times New Roman" panose="02020603050405020304" pitchFamily="18" charset="0"/>
              </a:rPr>
              <a:t>.  (Accessed: 3 October 2025).</a:t>
            </a:r>
          </a:p>
        </p:txBody>
      </p:sp>
      <p:sp>
        <p:nvSpPr>
          <p:cNvPr id="4" name="Footer Placeholder 3">
            <a:extLst>
              <a:ext uri="{FF2B5EF4-FFF2-40B4-BE49-F238E27FC236}">
                <a16:creationId xmlns:a16="http://schemas.microsoft.com/office/drawing/2014/main" id="{22F6040E-F801-BDE2-BD58-361699A914AB}"/>
              </a:ext>
            </a:extLst>
          </p:cNvPr>
          <p:cNvSpPr>
            <a:spLocks noGrp="1"/>
          </p:cNvSpPr>
          <p:nvPr>
            <p:ph type="ftr" sz="quarter" idx="11"/>
          </p:nvPr>
        </p:nvSpPr>
        <p:spPr>
          <a:xfrm>
            <a:off x="735290" y="6392519"/>
            <a:ext cx="6249082" cy="365125"/>
          </a:xfrm>
        </p:spPr>
        <p:txBody>
          <a:bodyPr/>
          <a:lstStyle/>
          <a:p>
            <a:r>
              <a:rPr lang="en-US" dirty="0"/>
              <a:t>Rosena Lucy</a:t>
            </a:r>
          </a:p>
        </p:txBody>
      </p:sp>
    </p:spTree>
    <p:extLst>
      <p:ext uri="{BB962C8B-B14F-4D97-AF65-F5344CB8AC3E}">
        <p14:creationId xmlns:p14="http://schemas.microsoft.com/office/powerpoint/2010/main" val="88696263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89B5A62-7818-1FB1-A058-898FAAF0913C}"/>
              </a:ext>
            </a:extLst>
          </p:cNvPr>
          <p:cNvSpPr txBox="1"/>
          <p:nvPr/>
        </p:nvSpPr>
        <p:spPr>
          <a:xfrm>
            <a:off x="0" y="0"/>
            <a:ext cx="12192000" cy="2794611"/>
          </a:xfrm>
          <a:prstGeom prst="rect">
            <a:avLst/>
          </a:prstGeom>
          <a:noFill/>
        </p:spPr>
        <p:txBody>
          <a:bodyPr wrap="square">
            <a:spAutoFit/>
          </a:bodyPr>
          <a:lstStyle/>
          <a:p>
            <a:pPr>
              <a:lnSpc>
                <a:spcPct val="150000"/>
              </a:lnSpc>
              <a:spcAft>
                <a:spcPts val="800"/>
              </a:spcAft>
              <a:buNone/>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50000"/>
              </a:lnSpc>
              <a:spcAft>
                <a:spcPts val="800"/>
              </a:spcAft>
              <a:buNone/>
            </a:pPr>
            <a:r>
              <a:rPr lang="en-GB" kern="100" dirty="0">
                <a:latin typeface="Aptos" panose="020B0004020202020204" pitchFamily="34" charset="0"/>
                <a:ea typeface="Aptos" panose="020B0004020202020204" pitchFamily="34" charset="0"/>
                <a:cs typeface="Times New Roman" panose="02020603050405020304" pitchFamily="18" charset="0"/>
              </a:rPr>
              <a:t>Reference continued..</a:t>
            </a:r>
          </a:p>
          <a:p>
            <a:pPr>
              <a:lnSpc>
                <a:spcPct val="150000"/>
              </a:lnSpc>
              <a:spcAft>
                <a:spcPts val="800"/>
              </a:spcAft>
            </a:pPr>
            <a:r>
              <a:rPr lang="en-GB" sz="1200" kern="100" dirty="0">
                <a:latin typeface="Aptos" panose="020B0004020202020204" pitchFamily="34" charset="0"/>
                <a:ea typeface="Aptos" panose="020B0004020202020204" pitchFamily="34" charset="0"/>
                <a:cs typeface="Times New Roman" panose="02020603050405020304" pitchFamily="18" charset="0"/>
              </a:rPr>
              <a:t>UK Health Security Agency (UKHSA), (2024) ‘UKHSA annual report and accoun</a:t>
            </a:r>
            <a:r>
              <a:rPr lang="en-GB" sz="1200" i="1" kern="100" dirty="0">
                <a:latin typeface="Aptos" panose="020B0004020202020204" pitchFamily="34" charset="0"/>
                <a:ea typeface="Aptos" panose="020B0004020202020204" pitchFamily="34" charset="0"/>
                <a:cs typeface="Times New Roman" panose="02020603050405020304" pitchFamily="18" charset="0"/>
              </a:rPr>
              <a:t>ts:</a:t>
            </a:r>
            <a:r>
              <a:rPr lang="en-GB" sz="1200" kern="100" dirty="0">
                <a:latin typeface="Aptos" panose="020B0004020202020204" pitchFamily="34" charset="0"/>
                <a:ea typeface="Aptos" panose="020B0004020202020204" pitchFamily="34" charset="0"/>
                <a:cs typeface="Times New Roman" panose="02020603050405020304" pitchFamily="18" charset="0"/>
              </a:rPr>
              <a:t> 2023</a:t>
            </a:r>
            <a:r>
              <a:rPr lang="en-GB" sz="1200" i="1" kern="100" dirty="0">
                <a:latin typeface="Aptos" panose="020B0004020202020204" pitchFamily="34" charset="0"/>
                <a:ea typeface="Aptos" panose="020B0004020202020204" pitchFamily="34" charset="0"/>
                <a:cs typeface="Times New Roman" panose="02020603050405020304" pitchFamily="18" charset="0"/>
              </a:rPr>
              <a:t> </a:t>
            </a:r>
            <a:r>
              <a:rPr lang="en-GB" sz="1200" kern="100" dirty="0">
                <a:latin typeface="Aptos" panose="020B0004020202020204" pitchFamily="34" charset="0"/>
                <a:ea typeface="Aptos" panose="020B0004020202020204" pitchFamily="34" charset="0"/>
                <a:cs typeface="Times New Roman" panose="02020603050405020304" pitchFamily="18" charset="0"/>
              </a:rPr>
              <a:t>to 2024’. Available at: </a:t>
            </a:r>
            <a:r>
              <a:rPr lang="en-GB" sz="1200" u="sng" kern="100" dirty="0">
                <a:solidFill>
                  <a:srgbClr val="467886"/>
                </a:solidFill>
                <a:latin typeface="Aptos" panose="020B0004020202020204" pitchFamily="34" charset="0"/>
                <a:ea typeface="Aptos" panose="020B0004020202020204" pitchFamily="34" charset="0"/>
                <a:cs typeface="Times New Roman" panose="02020603050405020304" pitchFamily="18" charset="0"/>
                <a:hlinkClick r:id="rId2"/>
              </a:rPr>
              <a:t>https://www.gov.uk/government/publications/ukhsa-annual-report-and-accounts-2023-to-2024</a:t>
            </a:r>
            <a:r>
              <a:rPr lang="en-GB" sz="1200" kern="100" dirty="0">
                <a:latin typeface="Aptos" panose="020B0004020202020204" pitchFamily="34" charset="0"/>
                <a:ea typeface="Aptos" panose="020B0004020202020204" pitchFamily="34" charset="0"/>
                <a:cs typeface="Times New Roman" panose="02020603050405020304" pitchFamily="18" charset="0"/>
              </a:rPr>
              <a:t>.  (Accessed 29 September 2025).</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50000"/>
              </a:lnSpc>
              <a:spcAft>
                <a:spcPts val="800"/>
              </a:spcAft>
              <a:buNone/>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UKHSA (2024) ‘Sexually Transmitted Infections Annual Data.  Available at: </a:t>
            </a:r>
            <a:r>
              <a:rPr lang="en-GB" sz="1200" u="sng" kern="100" dirty="0">
                <a:solidFill>
                  <a:srgbClr val="467886"/>
                </a:solidFill>
                <a:effectLst/>
                <a:latin typeface="Aptos" panose="020B0004020202020204" pitchFamily="34" charset="0"/>
                <a:ea typeface="Aptos" panose="020B0004020202020204" pitchFamily="34" charset="0"/>
                <a:cs typeface="Times New Roman" panose="02020603050405020304" pitchFamily="18" charset="0"/>
                <a:hlinkClick r:id="rId3"/>
              </a:rPr>
              <a:t>https://www.gov.uk/government/statistics</a:t>
            </a:r>
            <a:r>
              <a:rPr lang="en-GB" sz="1200" kern="100" dirty="0">
                <a:effectLst/>
                <a:latin typeface="Aptos" panose="020B0004020202020204" pitchFamily="34" charset="0"/>
                <a:ea typeface="Aptos" panose="020B0004020202020204" pitchFamily="34" charset="0"/>
                <a:cs typeface="Times New Roman" panose="02020603050405020304" pitchFamily="18" charset="0"/>
              </a:rPr>
              <a:t>.  (Accessed: 29 September 2025).</a:t>
            </a:r>
          </a:p>
          <a:p>
            <a:pPr>
              <a:lnSpc>
                <a:spcPct val="150000"/>
              </a:lnSpc>
              <a:spcAft>
                <a:spcPts val="800"/>
              </a:spcAft>
              <a:buNone/>
            </a:pPr>
            <a:r>
              <a:rPr lang="en-US" sz="1200" kern="100" dirty="0" err="1">
                <a:effectLst/>
                <a:latin typeface="Aptos" panose="020B0004020202020204" pitchFamily="34" charset="0"/>
                <a:ea typeface="Aptos" panose="020B0004020202020204" pitchFamily="34" charset="0"/>
                <a:cs typeface="Times New Roman" panose="02020603050405020304" pitchFamily="18" charset="0"/>
              </a:rPr>
              <a:t>Unsplash</a:t>
            </a:r>
            <a:r>
              <a:rPr lang="en-US" sz="1200" kern="100" dirty="0">
                <a:effectLst/>
                <a:latin typeface="Aptos" panose="020B0004020202020204" pitchFamily="34" charset="0"/>
                <a:ea typeface="Aptos" panose="020B0004020202020204" pitchFamily="34" charset="0"/>
                <a:cs typeface="Times New Roman" panose="02020603050405020304" pitchFamily="18" charset="0"/>
              </a:rPr>
              <a:t> (2025) ‘Youth Group Discussion.’ Available at: </a:t>
            </a:r>
            <a:r>
              <a:rPr lang="en-US" sz="1200" u="sng" kern="100" dirty="0">
                <a:solidFill>
                  <a:srgbClr val="467886"/>
                </a:solidFill>
                <a:effectLst/>
                <a:latin typeface="Aptos" panose="020B0004020202020204" pitchFamily="34" charset="0"/>
                <a:ea typeface="Aptos" panose="020B0004020202020204" pitchFamily="34" charset="0"/>
                <a:cs typeface="Times New Roman" panose="02020603050405020304" pitchFamily="18" charset="0"/>
                <a:hlinkClick r:id="rId4"/>
              </a:rPr>
              <a:t>https://unsplash.com</a:t>
            </a:r>
            <a:r>
              <a:rPr lang="en-US" sz="1200" kern="100" dirty="0">
                <a:effectLst/>
                <a:latin typeface="Aptos" panose="020B0004020202020204" pitchFamily="34" charset="0"/>
                <a:ea typeface="Aptos" panose="020B0004020202020204" pitchFamily="34" charset="0"/>
                <a:cs typeface="Times New Roman" panose="02020603050405020304" pitchFamily="18" charset="0"/>
              </a:rPr>
              <a:t>.  (Accessed: 28 September 2025).</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50000"/>
              </a:lnSpc>
              <a:spcAft>
                <a:spcPts val="800"/>
              </a:spcAft>
              <a:buNone/>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WHO (2023) ‘Global Health Observatory:’</a:t>
            </a:r>
            <a:r>
              <a:rPr lang="en-GB" sz="1200" i="1" kern="100" dirty="0">
                <a:effectLst/>
                <a:latin typeface="Aptos" panose="020B0004020202020204" pitchFamily="34" charset="0"/>
                <a:ea typeface="Aptos" panose="020B0004020202020204" pitchFamily="34" charset="0"/>
                <a:cs typeface="Times New Roman" panose="02020603050405020304" pitchFamily="18" charset="0"/>
              </a:rPr>
              <a:t> Adolescent Sexual Health</a:t>
            </a:r>
            <a:r>
              <a:rPr lang="en-GB" sz="1200" kern="100" dirty="0">
                <a:effectLst/>
                <a:latin typeface="Aptos" panose="020B0004020202020204" pitchFamily="34" charset="0"/>
                <a:ea typeface="Aptos" panose="020B0004020202020204" pitchFamily="34" charset="0"/>
                <a:cs typeface="Times New Roman" panose="02020603050405020304" pitchFamily="18" charset="0"/>
              </a:rPr>
              <a:t>. Available at: </a:t>
            </a:r>
            <a:r>
              <a:rPr lang="en-GB" sz="1200" u="sng" kern="100" dirty="0">
                <a:solidFill>
                  <a:srgbClr val="467886"/>
                </a:solidFill>
                <a:effectLst/>
                <a:latin typeface="Aptos" panose="020B0004020202020204" pitchFamily="34" charset="0"/>
                <a:ea typeface="Aptos" panose="020B0004020202020204" pitchFamily="34" charset="0"/>
                <a:cs typeface="Times New Roman" panose="02020603050405020304" pitchFamily="18" charset="0"/>
                <a:hlinkClick r:id="rId5"/>
              </a:rPr>
              <a:t>https://www.who.int/data/gho</a:t>
            </a:r>
            <a:r>
              <a:rPr lang="en-GB" sz="1200" kern="100" dirty="0">
                <a:effectLst/>
                <a:latin typeface="Aptos" panose="020B0004020202020204" pitchFamily="34" charset="0"/>
                <a:ea typeface="Aptos" panose="020B0004020202020204" pitchFamily="34" charset="0"/>
                <a:cs typeface="Times New Roman" panose="02020603050405020304" pitchFamily="18" charset="0"/>
              </a:rPr>
              <a:t> (Accessed: 28 September 2025).</a:t>
            </a:r>
          </a:p>
        </p:txBody>
      </p:sp>
      <p:sp>
        <p:nvSpPr>
          <p:cNvPr id="4" name="Footer Placeholder 3">
            <a:extLst>
              <a:ext uri="{FF2B5EF4-FFF2-40B4-BE49-F238E27FC236}">
                <a16:creationId xmlns:a16="http://schemas.microsoft.com/office/drawing/2014/main" id="{DDC220E4-8DFA-87DE-719F-E7032FDACDD3}"/>
              </a:ext>
            </a:extLst>
          </p:cNvPr>
          <p:cNvSpPr>
            <a:spLocks noGrp="1"/>
          </p:cNvSpPr>
          <p:nvPr>
            <p:ph type="ftr" sz="quarter" idx="11"/>
          </p:nvPr>
        </p:nvSpPr>
        <p:spPr/>
        <p:txBody>
          <a:bodyPr/>
          <a:lstStyle/>
          <a:p>
            <a:r>
              <a:rPr lang="en-US"/>
              <a:t>Rosena Lucy</a:t>
            </a:r>
          </a:p>
        </p:txBody>
      </p:sp>
    </p:spTree>
    <p:extLst>
      <p:ext uri="{BB962C8B-B14F-4D97-AF65-F5344CB8AC3E}">
        <p14:creationId xmlns:p14="http://schemas.microsoft.com/office/powerpoint/2010/main" val="3180101400"/>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inal task 1 presentation Nadia, Illyas, Rosena" id="{F0BFE6B9-628F-F847-AC42-217FD9797E8B}" vid="{F7575FEB-F487-144A-92FF-F28E4A9C44C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03FE60FBA00DFD4EA0E1E66DCDED4993" ma:contentTypeVersion="14" ma:contentTypeDescription="Create a new document." ma:contentTypeScope="" ma:versionID="45afefa3a063e365b889fd1562f139fe">
  <xsd:schema xmlns:xsd="http://www.w3.org/2001/XMLSchema" xmlns:xs="http://www.w3.org/2001/XMLSchema" xmlns:p="http://schemas.microsoft.com/office/2006/metadata/properties" xmlns:ns3="a450a3cc-050d-4aca-8a4e-543025a63de0" xmlns:ns4="461f81f1-dbc4-4122-adb0-1c0e154b8134" targetNamespace="http://schemas.microsoft.com/office/2006/metadata/properties" ma:root="true" ma:fieldsID="b315f332d06f04be559a98571ac28ced" ns3:_="" ns4:_="">
    <xsd:import namespace="a450a3cc-050d-4aca-8a4e-543025a63de0"/>
    <xsd:import namespace="461f81f1-dbc4-4122-adb0-1c0e154b8134"/>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SearchProperties" minOccurs="0"/>
                <xsd:element ref="ns3:_activity" minOccurs="0"/>
                <xsd:element ref="ns3:MediaServiceObjectDetectorVersions" minOccurs="0"/>
                <xsd:element ref="ns3:MediaServiceDateTaken" minOccurs="0"/>
                <xsd:element ref="ns3:MediaServiceSystemTags" minOccurs="0"/>
                <xsd:element ref="ns3:MediaServiceOCR" minOccurs="0"/>
                <xsd:element ref="ns3:MediaServiceGenerationTime" minOccurs="0"/>
                <xsd:element ref="ns3:MediaServiceEventHashCode"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450a3cc-050d-4aca-8a4e-543025a63de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3" nillable="true" ma:displayName="MediaServiceSearchProperties" ma:hidden="true" ma:internalName="MediaServiceSearchProperties" ma:readOnly="true">
      <xsd:simpleType>
        <xsd:restriction base="dms:Note"/>
      </xsd:simpleType>
    </xsd:element>
    <xsd:element name="_activity" ma:index="14" nillable="true" ma:displayName="_activity" ma:hidden="true" ma:internalName="_activity">
      <xsd:simpleType>
        <xsd:restriction base="dms:Note"/>
      </xsd:simpleType>
    </xsd:element>
    <xsd:element name="MediaServiceObjectDetectorVersions" ma:index="15" nillable="true" ma:displayName="MediaServiceObjectDetectorVersions" ma:hidden="true" ma:indexed="true" ma:internalName="MediaServiceObjectDetectorVersions"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ServiceSystemTags" ma:index="17" nillable="true" ma:displayName="MediaServiceSystemTags" ma:hidden="true" ma:internalName="MediaServiceSystemTags" ma:readOnly="true">
      <xsd:simpleType>
        <xsd:restriction base="dms:Note"/>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Location" ma:index="21"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61f81f1-dbc4-4122-adb0-1c0e154b8134"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activity xmlns="a450a3cc-050d-4aca-8a4e-543025a63de0" xsi:nil="true"/>
  </documentManagement>
</p:properties>
</file>

<file path=customXml/itemProps1.xml><?xml version="1.0" encoding="utf-8"?>
<ds:datastoreItem xmlns:ds="http://schemas.openxmlformats.org/officeDocument/2006/customXml" ds:itemID="{D1335C02-D225-44CD-94E1-420FDB70ED08}">
  <ds:schemaRefs>
    <ds:schemaRef ds:uri="http://schemas.microsoft.com/sharepoint/v3/contenttype/forms"/>
  </ds:schemaRefs>
</ds:datastoreItem>
</file>

<file path=customXml/itemProps2.xml><?xml version="1.0" encoding="utf-8"?>
<ds:datastoreItem xmlns:ds="http://schemas.openxmlformats.org/officeDocument/2006/customXml" ds:itemID="{30CEF978-C8EF-4A27-AD51-E4D0597F57CB}">
  <ds:schemaRefs>
    <ds:schemaRef ds:uri="461f81f1-dbc4-4122-adb0-1c0e154b8134"/>
    <ds:schemaRef ds:uri="a450a3cc-050d-4aca-8a4e-543025a63de0"/>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FC255433-A4A6-415B-8948-C781CF189898}">
  <ds:schemaRefs>
    <ds:schemaRef ds:uri="http://schemas.openxmlformats.org/package/2006/metadata/core-properties"/>
    <ds:schemaRef ds:uri="http://schemas.microsoft.com/office/2006/documentManagement/types"/>
    <ds:schemaRef ds:uri="http://purl.org/dc/elements/1.1/"/>
    <ds:schemaRef ds:uri="a450a3cc-050d-4aca-8a4e-543025a63de0"/>
    <ds:schemaRef ds:uri="http://purl.org/dc/terms/"/>
    <ds:schemaRef ds:uri="http://purl.org/dc/dcmitype/"/>
    <ds:schemaRef ds:uri="http://schemas.microsoft.com/office/infopath/2007/PartnerControls"/>
    <ds:schemaRef ds:uri="461f81f1-dbc4-4122-adb0-1c0e154b8134"/>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Facet</Template>
  <TotalTime>0</TotalTime>
  <Words>2845</Words>
  <Application>Microsoft Macintosh PowerPoint</Application>
  <PresentationFormat>Widescreen</PresentationFormat>
  <Paragraphs>270</Paragraphs>
  <Slides>32</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32</vt:i4>
      </vt:variant>
    </vt:vector>
  </HeadingPairs>
  <TitlesOfParts>
    <vt:vector size="38" baseType="lpstr">
      <vt:lpstr>Aptos</vt:lpstr>
      <vt:lpstr>Arial</vt:lpstr>
      <vt:lpstr>Trebuchet MS</vt:lpstr>
      <vt:lpstr>Wingdings</vt:lpstr>
      <vt:lpstr>Wingdings 3</vt:lpstr>
      <vt:lpstr>Facet</vt:lpstr>
      <vt:lpstr>PowerPoint Presentation</vt:lpstr>
      <vt:lpstr>PowerPoint Presentation</vt:lpstr>
      <vt:lpstr>PowerPoint Presentation</vt:lpstr>
      <vt:lpstr>PowerPoint Presentation</vt:lpstr>
      <vt:lpstr>Rationale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MSc public Health and Social Care in practice  </vt:lpstr>
      <vt:lpstr>Physiological Benefits</vt:lpstr>
      <vt:lpstr>PowerPoint Presentation</vt:lpstr>
      <vt:lpstr>Psychological Benefits</vt:lpstr>
      <vt:lpstr>Health Behaviour Theories</vt:lpstr>
      <vt:lpstr>Challenges in Behaviour Change</vt:lpstr>
      <vt:lpstr>Campaign Solutions    </vt:lpstr>
      <vt:lpstr>Conclusion</vt:lpstr>
      <vt:lpstr>Douglas Jr, J.M. and Fenton, K.A., 2013. Understanding sexual health and its role in more effective prevention programs. Public Health Reports, 128(2_suppl1), pp.1-4.  Darabi, Fatemeh, Mohammad Hossein Kaveh, Farideh Khalajabadi Farahani, Mehdi Yaseri, Fereshteh Majlessi, and Davoud Shojaeizadeh. "The effect of a theory of planned behavior-based educational intervention on sexual and reproductive health in Iranian adolescent girls: a randomized controlled trial." Journal of research in health sciences 17, no. 4 (2017): 400.  Jeihooni, A.K., Moradi, A., Yari, A., Kiyani, A. and Hasirini, P.A., 2022. The effect of educational intervention based on theory of planned behavior on mothers’ skills in sexual care of children. BMC public health, 22(1), p.1759.  Godin, G. and Kok, G., 1996. The theory of planned behavior: a review of its applications to health-related behaviors. American journal of health promotion, 11(2), pp.87-98.  Protogerou, C., Flisher, A.J., Aarø, L.E. and Mathews, C., 2012. The theory of planned behaviour as a framework for predicting sexual risk behaviour in sub-Saharan African youth: A critical review. Journal of Child &amp; Adolescent Mental Health, 24(1), pp.15-35.  Jalambadani, Z., Garmaroodi, G., Yaseri, M., Tavousi, M. and Jafarian, K., 2017. Education based on theory of planned behavior over sexual function of menopausal women in Iran. Journal of Mid-life Health, 8(3), pp.124-129. Lin, C.L., Ye, Y., Lin, P., Lai, X.L., Jin, Y.Q., Wang, X. and Su, Y.S., 2021. Safe sexual behavior intentions among college students: the construction of an extended theory of planned behavior. International Journal of Environmental Research and Public Health, 18(12), p.6349.  UNITED WE CARE (2024), Sex and Health: 7 Important Benefits of Healthy Sex Life on Health,  Available at: https://www.unitedwecare.com/sex-and-health-7-important-benefits-of-healthy-sex-life-on-health/ (Accessed on 25th Sep 2025).   </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Nadeie Seaied (2212621)</dc:creator>
  <cp:lastModifiedBy>Nadeie Seaied (2212621)</cp:lastModifiedBy>
  <cp:revision>1</cp:revision>
  <dcterms:created xsi:type="dcterms:W3CDTF">2025-10-08T14:03:24Z</dcterms:created>
  <dcterms:modified xsi:type="dcterms:W3CDTF">2025-10-08T14:04:22Z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0x01010003FE60FBA00DFD4EA0E1E66DCDED4993</vt:lpwstr>
  </property>
</Properties>
</file>